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7.xml" ContentType="application/vnd.openxmlformats-officedocument.presentationml.notesSlide+xml"/>
  <Override PartName="/ppt/tags/tag23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24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0" r:id="rId3"/>
    <p:sldMasterId id="2147483712" r:id="rId4"/>
    <p:sldMasterId id="2147483725" r:id="rId5"/>
    <p:sldMasterId id="2147483800" r:id="rId6"/>
    <p:sldMasterId id="2147483813" r:id="rId7"/>
  </p:sldMasterIdLst>
  <p:notesMasterIdLst>
    <p:notesMasterId r:id="rId135"/>
  </p:notesMasterIdLst>
  <p:handoutMasterIdLst>
    <p:handoutMasterId r:id="rId136"/>
  </p:handoutMasterIdLst>
  <p:sldIdLst>
    <p:sldId id="1589" r:id="rId8"/>
    <p:sldId id="1798" r:id="rId9"/>
    <p:sldId id="739" r:id="rId10"/>
    <p:sldId id="1726" r:id="rId11"/>
    <p:sldId id="3211" r:id="rId12"/>
    <p:sldId id="1728" r:id="rId13"/>
    <p:sldId id="3212" r:id="rId14"/>
    <p:sldId id="3187" r:id="rId15"/>
    <p:sldId id="1693" r:id="rId16"/>
    <p:sldId id="1727" r:id="rId17"/>
    <p:sldId id="1729" r:id="rId18"/>
    <p:sldId id="1730" r:id="rId19"/>
    <p:sldId id="1731" r:id="rId20"/>
    <p:sldId id="3213" r:id="rId21"/>
    <p:sldId id="3197" r:id="rId22"/>
    <p:sldId id="3205" r:id="rId23"/>
    <p:sldId id="3206" r:id="rId24"/>
    <p:sldId id="3207" r:id="rId25"/>
    <p:sldId id="3208" r:id="rId26"/>
    <p:sldId id="1698" r:id="rId27"/>
    <p:sldId id="3209" r:id="rId28"/>
    <p:sldId id="3210" r:id="rId29"/>
    <p:sldId id="3195" r:id="rId30"/>
    <p:sldId id="3214" r:id="rId31"/>
    <p:sldId id="1617" r:id="rId32"/>
    <p:sldId id="3215" r:id="rId33"/>
    <p:sldId id="1732" r:id="rId34"/>
    <p:sldId id="1618" r:id="rId35"/>
    <p:sldId id="1619" r:id="rId36"/>
    <p:sldId id="1620" r:id="rId37"/>
    <p:sldId id="1695" r:id="rId38"/>
    <p:sldId id="1597" r:id="rId39"/>
    <p:sldId id="1613" r:id="rId40"/>
    <p:sldId id="1614" r:id="rId41"/>
    <p:sldId id="1596" r:id="rId42"/>
    <p:sldId id="1696" r:id="rId43"/>
    <p:sldId id="1734" r:id="rId44"/>
    <p:sldId id="1735" r:id="rId45"/>
    <p:sldId id="1699" r:id="rId46"/>
    <p:sldId id="1736" r:id="rId47"/>
    <p:sldId id="1737" r:id="rId48"/>
    <p:sldId id="1439" r:id="rId49"/>
    <p:sldId id="1694" r:id="rId50"/>
    <p:sldId id="3188" r:id="rId51"/>
    <p:sldId id="3193" r:id="rId52"/>
    <p:sldId id="3194" r:id="rId53"/>
    <p:sldId id="3189" r:id="rId54"/>
    <p:sldId id="3190" r:id="rId55"/>
    <p:sldId id="3191" r:id="rId56"/>
    <p:sldId id="3192" r:id="rId57"/>
    <p:sldId id="3216" r:id="rId58"/>
    <p:sldId id="1701" r:id="rId59"/>
    <p:sldId id="751" r:id="rId60"/>
    <p:sldId id="753" r:id="rId61"/>
    <p:sldId id="1702" r:id="rId62"/>
    <p:sldId id="1630" r:id="rId63"/>
    <p:sldId id="1631" r:id="rId64"/>
    <p:sldId id="1632" r:id="rId65"/>
    <p:sldId id="1633" r:id="rId66"/>
    <p:sldId id="1634" r:id="rId67"/>
    <p:sldId id="1635" r:id="rId68"/>
    <p:sldId id="1636" r:id="rId69"/>
    <p:sldId id="1637" r:id="rId70"/>
    <p:sldId id="1638" r:id="rId71"/>
    <p:sldId id="1703" r:id="rId72"/>
    <p:sldId id="1639" r:id="rId73"/>
    <p:sldId id="1640" r:id="rId74"/>
    <p:sldId id="1641" r:id="rId75"/>
    <p:sldId id="2667" r:id="rId76"/>
    <p:sldId id="3196" r:id="rId77"/>
    <p:sldId id="3198" r:id="rId78"/>
    <p:sldId id="3199" r:id="rId79"/>
    <p:sldId id="3201" r:id="rId80"/>
    <p:sldId id="3217" r:id="rId81"/>
    <p:sldId id="3200" r:id="rId82"/>
    <p:sldId id="3203" r:id="rId83"/>
    <p:sldId id="1706" r:id="rId84"/>
    <p:sldId id="1441" r:id="rId85"/>
    <p:sldId id="1714" r:id="rId86"/>
    <p:sldId id="1713" r:id="rId87"/>
    <p:sldId id="1738" r:id="rId88"/>
    <p:sldId id="1739" r:id="rId89"/>
    <p:sldId id="1712" r:id="rId90"/>
    <p:sldId id="1442" r:id="rId91"/>
    <p:sldId id="1443" r:id="rId92"/>
    <p:sldId id="1621" r:id="rId93"/>
    <p:sldId id="1444" r:id="rId94"/>
    <p:sldId id="1605" r:id="rId95"/>
    <p:sldId id="1704" r:id="rId96"/>
    <p:sldId id="1445" r:id="rId97"/>
    <p:sldId id="1642" r:id="rId98"/>
    <p:sldId id="1643" r:id="rId99"/>
    <p:sldId id="1447" r:id="rId100"/>
    <p:sldId id="1448" r:id="rId101"/>
    <p:sldId id="1449" r:id="rId102"/>
    <p:sldId id="1450" r:id="rId103"/>
    <p:sldId id="1451" r:id="rId104"/>
    <p:sldId id="1452" r:id="rId105"/>
    <p:sldId id="1453" r:id="rId106"/>
    <p:sldId id="1644" r:id="rId107"/>
    <p:sldId id="1645" r:id="rId108"/>
    <p:sldId id="1740" r:id="rId109"/>
    <p:sldId id="1646" r:id="rId110"/>
    <p:sldId id="1647" r:id="rId111"/>
    <p:sldId id="1648" r:id="rId112"/>
    <p:sldId id="1707" r:id="rId113"/>
    <p:sldId id="1709" r:id="rId114"/>
    <p:sldId id="1649" r:id="rId115"/>
    <p:sldId id="1650" r:id="rId116"/>
    <p:sldId id="1651" r:id="rId117"/>
    <p:sldId id="1652" r:id="rId118"/>
    <p:sldId id="1742" r:id="rId119"/>
    <p:sldId id="1708" r:id="rId120"/>
    <p:sldId id="1653" r:id="rId121"/>
    <p:sldId id="1654" r:id="rId122"/>
    <p:sldId id="1655" r:id="rId123"/>
    <p:sldId id="1656" r:id="rId124"/>
    <p:sldId id="1657" r:id="rId125"/>
    <p:sldId id="1689" r:id="rId126"/>
    <p:sldId id="1661" r:id="rId127"/>
    <p:sldId id="1741" r:id="rId128"/>
    <p:sldId id="1711" r:id="rId129"/>
    <p:sldId id="1743" r:id="rId130"/>
    <p:sldId id="1718" r:id="rId131"/>
    <p:sldId id="978" r:id="rId132"/>
    <p:sldId id="1720" r:id="rId133"/>
    <p:sldId id="979" r:id="rId13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48F64D-4D66-144C-B839-5E436273F4AB}">
          <p14:sldIdLst>
            <p14:sldId id="1589"/>
          </p14:sldIdLst>
        </p14:section>
        <p14:section name="Definition" id="{4AF1D5D2-1168-C444-9939-5F439F0ACDE9}">
          <p14:sldIdLst>
            <p14:sldId id="1798"/>
          </p14:sldIdLst>
        </p14:section>
        <p14:section name="Coordinate systems" id="{6CC9740B-6C89-6D41-B62E-1801D16AD09F}">
          <p14:sldIdLst>
            <p14:sldId id="739"/>
            <p14:sldId id="1726"/>
            <p14:sldId id="3211"/>
            <p14:sldId id="1728"/>
            <p14:sldId id="3212"/>
            <p14:sldId id="3187"/>
            <p14:sldId id="1693"/>
            <p14:sldId id="1727"/>
            <p14:sldId id="1729"/>
            <p14:sldId id="1730"/>
            <p14:sldId id="1731"/>
            <p14:sldId id="3213"/>
            <p14:sldId id="3197"/>
            <p14:sldId id="3205"/>
            <p14:sldId id="3206"/>
            <p14:sldId id="3207"/>
            <p14:sldId id="3208"/>
            <p14:sldId id="1698"/>
            <p14:sldId id="3209"/>
            <p14:sldId id="3210"/>
          </p14:sldIdLst>
        </p14:section>
        <p14:section name="calibration" id="{CD7C253E-925C-864D-AACA-05EA4F07EFF4}">
          <p14:sldIdLst>
            <p14:sldId id="3195"/>
            <p14:sldId id="3214"/>
            <p14:sldId id="1617"/>
            <p14:sldId id="3215"/>
            <p14:sldId id="1732"/>
            <p14:sldId id="1618"/>
            <p14:sldId id="1619"/>
            <p14:sldId id="1620"/>
            <p14:sldId id="1695"/>
          </p14:sldIdLst>
        </p14:section>
        <p14:section name="Stereo" id="{E806577E-7184-4741-A714-F31A7B791A98}">
          <p14:sldIdLst>
            <p14:sldId id="1597"/>
            <p14:sldId id="1613"/>
            <p14:sldId id="1614"/>
            <p14:sldId id="1596"/>
            <p14:sldId id="1696"/>
            <p14:sldId id="1734"/>
            <p14:sldId id="1735"/>
            <p14:sldId id="1699"/>
            <p14:sldId id="1736"/>
            <p14:sldId id="1737"/>
            <p14:sldId id="1439"/>
            <p14:sldId id="1694"/>
            <p14:sldId id="3188"/>
            <p14:sldId id="3193"/>
            <p14:sldId id="3194"/>
            <p14:sldId id="3189"/>
            <p14:sldId id="3190"/>
            <p14:sldId id="3191"/>
            <p14:sldId id="3192"/>
          </p14:sldIdLst>
        </p14:section>
        <p14:section name="stereo correspondence" id="{B311C1D5-3286-5F41-AD88-DD80A951B374}">
          <p14:sldIdLst>
            <p14:sldId id="3216"/>
            <p14:sldId id="1701"/>
          </p14:sldIdLst>
        </p14:section>
        <p14:section name="from here" id="{58A0B206-89A4-5640-B073-8B27672C3EA9}">
          <p14:sldIdLst>
            <p14:sldId id="751"/>
            <p14:sldId id="753"/>
            <p14:sldId id="1702"/>
            <p14:sldId id="1630"/>
            <p14:sldId id="1631"/>
            <p14:sldId id="1632"/>
            <p14:sldId id="1633"/>
            <p14:sldId id="1634"/>
            <p14:sldId id="1635"/>
            <p14:sldId id="1636"/>
            <p14:sldId id="1637"/>
            <p14:sldId id="1638"/>
            <p14:sldId id="1703"/>
            <p14:sldId id="1639"/>
            <p14:sldId id="1640"/>
            <p14:sldId id="1641"/>
            <p14:sldId id="2667"/>
          </p14:sldIdLst>
        </p14:section>
        <p14:section name="Structure" id="{BFA2BFB3-F470-264E-8AFB-C21BB9F67D16}">
          <p14:sldIdLst>
            <p14:sldId id="3196"/>
            <p14:sldId id="3198"/>
            <p14:sldId id="3199"/>
            <p14:sldId id="3201"/>
            <p14:sldId id="3217"/>
            <p14:sldId id="3200"/>
            <p14:sldId id="3203"/>
          </p14:sldIdLst>
        </p14:section>
        <p14:section name="Epipolar Constraint" id="{AB0EFC04-57DF-AC4E-940E-040C43C4A8F6}">
          <p14:sldIdLst>
            <p14:sldId id="1706"/>
            <p14:sldId id="1441"/>
            <p14:sldId id="1714"/>
            <p14:sldId id="1713"/>
            <p14:sldId id="1738"/>
            <p14:sldId id="1739"/>
            <p14:sldId id="1712"/>
            <p14:sldId id="1442"/>
            <p14:sldId id="1443"/>
            <p14:sldId id="1621"/>
            <p14:sldId id="1444"/>
            <p14:sldId id="1605"/>
            <p14:sldId id="1704"/>
            <p14:sldId id="1445"/>
            <p14:sldId id="1642"/>
            <p14:sldId id="1643"/>
            <p14:sldId id="1447"/>
            <p14:sldId id="1448"/>
            <p14:sldId id="1449"/>
            <p14:sldId id="1450"/>
            <p14:sldId id="1451"/>
            <p14:sldId id="1452"/>
          </p14:sldIdLst>
        </p14:section>
        <p14:section name="essential matrix" id="{DBEE2CFA-E31D-7B4A-8327-8EE9988FFBF1}">
          <p14:sldIdLst>
            <p14:sldId id="1453"/>
            <p14:sldId id="1644"/>
            <p14:sldId id="1645"/>
            <p14:sldId id="1740"/>
            <p14:sldId id="1646"/>
            <p14:sldId id="1647"/>
            <p14:sldId id="1648"/>
            <p14:sldId id="1707"/>
            <p14:sldId id="1709"/>
            <p14:sldId id="1649"/>
            <p14:sldId id="1650"/>
            <p14:sldId id="1651"/>
            <p14:sldId id="1652"/>
            <p14:sldId id="1742"/>
            <p14:sldId id="1708"/>
            <p14:sldId id="1653"/>
            <p14:sldId id="1654"/>
            <p14:sldId id="1655"/>
            <p14:sldId id="1656"/>
            <p14:sldId id="1657"/>
            <p14:sldId id="1689"/>
            <p14:sldId id="1661"/>
            <p14:sldId id="1741"/>
            <p14:sldId id="1711"/>
            <p14:sldId id="1743"/>
            <p14:sldId id="1718"/>
            <p14:sldId id="978"/>
            <p14:sldId id="1720"/>
            <p14:sldId id="979"/>
          </p14:sldIdLst>
        </p14:section>
      </p14:sectionLst>
    </p:ext>
    <p:ext uri="{EFAFB233-063F-42B5-8137-9DF3F51BA10A}">
      <p15:sldGuideLst xmlns:p15="http://schemas.microsoft.com/office/powerpoint/2012/main">
        <p15:guide id="2" pos="9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B1C05"/>
    <a:srgbClr val="1A1A1A"/>
    <a:srgbClr val="FFFFFF"/>
    <a:srgbClr val="FF8AD8"/>
    <a:srgbClr val="282828"/>
    <a:srgbClr val="000000"/>
    <a:srgbClr val="FC695A"/>
    <a:srgbClr val="59FD6D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67358" autoAdjust="0"/>
  </p:normalViewPr>
  <p:slideViewPr>
    <p:cSldViewPr>
      <p:cViewPr varScale="1">
        <p:scale>
          <a:sx n="58" d="100"/>
          <a:sy n="58" d="100"/>
        </p:scale>
        <p:origin x="1456" y="192"/>
      </p:cViewPr>
      <p:guideLst>
        <p:guide pos="96"/>
        <p:guide orient="horz" pos="2160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50" d="100"/>
        <a:sy n="50" d="100"/>
      </p:scale>
      <p:origin x="0" y="386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viewProps" Target="viewProps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theme" Target="theme/theme1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notesMaster" Target="notesMasters/notesMaster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5.emf"/><Relationship Id="rId1" Type="http://schemas.openxmlformats.org/officeDocument/2006/relationships/image" Target="../media/image12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12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image" Target="../media/image13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image" Target="../media/image1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emf"/><Relationship Id="rId1" Type="http://schemas.openxmlformats.org/officeDocument/2006/relationships/image" Target="../media/image1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6EC6D-620A-4417-B6E7-B9BD187DD6EA}" type="datetimeFigureOut">
              <a:rPr lang="en-US" smtClean="0"/>
              <a:pPr/>
              <a:t>10/16/23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0194C-1C73-4D1B-8127-FF2CA75FF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77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D41D9AC-C4DC-4626-BD9E-860ADBEBE25E}" type="datetimeFigureOut">
              <a:rPr lang="en-US" smtClean="0"/>
              <a:pPr/>
              <a:t>10/16/23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E6B2A92-AD47-4AF8-BBA5-94641E9951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35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C63B0-0FA4-4137-BD4A-0FAF93896D44}" type="slidenum">
              <a:rPr lang="en-US"/>
              <a:pPr/>
              <a:t>1</a:t>
            </a:fld>
            <a:endParaRPr lang="en-US"/>
          </a:p>
        </p:txBody>
      </p:sp>
      <p:sp>
        <p:nvSpPr>
          <p:cNvPr id="169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169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=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R_{3\times 3} &amp;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{t}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{0}_{1 \times 3} &amp; 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z_w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9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if you ignore skew.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{u}\\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equiv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\tilde{u}\\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\tilde{v}\\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\tilde{w}\\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f_x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0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o_x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0\\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f_y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o_y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0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&amp; 0 &amp; 1 &amp; 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R_{3\times 3} &amp;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{t}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{0}_{1 \times 3} &amp; 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z_w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 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DoG</a:t>
            </a:r>
            <a:r>
              <a:rPr lang="en-US" dirty="0"/>
              <a:t>: 4 + 6 =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37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Double the size of everything (world &amp; Camera), gets the identical image. Scaling the projection means simultaneously scaling world &amp; camera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 </a:t>
            </a:r>
            <a:r>
              <a:rPr lang="en-US" b="1" dirty="0"/>
              <a:t>different</a:t>
            </a:r>
            <a:r>
              <a:rPr lang="en-US" dirty="0"/>
              <a:t> ambiguity that arises from the single-view case (Here, where the person can be is fixed due to multi-view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578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091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05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 = </a:t>
            </a:r>
            <a:r>
              <a:rPr lang="en-US" dirty="0" err="1"/>
              <a:t>fx</a:t>
            </a:r>
            <a:r>
              <a:rPr lang="en-US" dirty="0"/>
              <a:t>*xc + </a:t>
            </a:r>
            <a:r>
              <a:rPr lang="en-US" dirty="0" err="1"/>
              <a:t>zc</a:t>
            </a:r>
            <a:r>
              <a:rPr lang="en-US" dirty="0"/>
              <a:t>*ox , v = </a:t>
            </a:r>
            <a:r>
              <a:rPr lang="en-US" dirty="0" err="1"/>
              <a:t>fy</a:t>
            </a:r>
            <a:r>
              <a:rPr lang="en-US" dirty="0"/>
              <a:t>*</a:t>
            </a:r>
            <a:r>
              <a:rPr lang="en-US" dirty="0" err="1"/>
              <a:t>yc</a:t>
            </a:r>
            <a:r>
              <a:rPr lang="en-US" dirty="0"/>
              <a:t> + </a:t>
            </a:r>
            <a:r>
              <a:rPr lang="en-US" dirty="0" err="1"/>
              <a:t>zc</a:t>
            </a:r>
            <a:r>
              <a:rPr lang="en-US" dirty="0"/>
              <a:t> * oy, w = </a:t>
            </a:r>
            <a:r>
              <a:rPr lang="en-US" dirty="0" err="1"/>
              <a:t>zc</a:t>
            </a:r>
            <a:endParaRPr lang="en-US" dirty="0"/>
          </a:p>
          <a:p>
            <a:r>
              <a:rPr lang="en-US" dirty="0"/>
              <a:t>so now div by </a:t>
            </a:r>
            <a:r>
              <a:rPr lang="en-US" dirty="0" err="1"/>
              <a:t>zc</a:t>
            </a:r>
            <a:r>
              <a:rPr lang="en-US" dirty="0"/>
              <a:t> -&gt;  u =  </a:t>
            </a:r>
            <a:r>
              <a:rPr lang="en-US" dirty="0" err="1"/>
              <a:t>fx</a:t>
            </a:r>
            <a:r>
              <a:rPr lang="en-US" dirty="0"/>
              <a:t> * xc/</a:t>
            </a:r>
            <a:r>
              <a:rPr lang="en-US" dirty="0" err="1"/>
              <a:t>zc</a:t>
            </a:r>
            <a:r>
              <a:rPr lang="en-US" dirty="0"/>
              <a:t> + ox, v = </a:t>
            </a:r>
            <a:r>
              <a:rPr lang="en-US" dirty="0" err="1"/>
              <a:t>fy</a:t>
            </a:r>
            <a:r>
              <a:rPr lang="en-US" dirty="0"/>
              <a:t>*</a:t>
            </a:r>
            <a:r>
              <a:rPr lang="en-US" dirty="0" err="1"/>
              <a:t>yc</a:t>
            </a:r>
            <a:r>
              <a:rPr lang="en-US" dirty="0"/>
              <a:t>/</a:t>
            </a:r>
            <a:r>
              <a:rPr lang="en-US" dirty="0" err="1"/>
              <a:t>zc</a:t>
            </a:r>
            <a:r>
              <a:rPr lang="en-US" dirty="0"/>
              <a:t> + oy</a:t>
            </a:r>
          </a:p>
          <a:p>
            <a:endParaRPr lang="en-US" dirty="0"/>
          </a:p>
          <a:p>
            <a:r>
              <a:rPr lang="en-US" dirty="0"/>
              <a:t>1/f*(u – ox) / </a:t>
            </a:r>
            <a:r>
              <a:rPr lang="en-US" dirty="0" err="1"/>
              <a:t>fx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070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least it’s on the ray. We need at least another view.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06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can you assume?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24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to start from something, always. It’s chicken and egg if you don’t know anything</a:t>
            </a:r>
          </a:p>
          <a:p>
            <a:endParaRPr lang="en-US" dirty="0"/>
          </a:p>
          <a:p>
            <a:r>
              <a:rPr lang="en-US" dirty="0"/>
              <a:t>What was this problem called? </a:t>
            </a:r>
          </a:p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</a:p>
          <a:p>
            <a:endParaRPr lang="en-US" dirty="0"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 called Perspective-n-Point (PnP)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319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in 3D to known point in 2D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9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to start from something, always. It’s chicken and egg if you don’t know anything</a:t>
            </a:r>
          </a:p>
          <a:p>
            <a:endParaRPr lang="en-US" dirty="0"/>
          </a:p>
          <a:p>
            <a:r>
              <a:rPr lang="en-US" dirty="0"/>
              <a:t>What was this problem called? </a:t>
            </a:r>
          </a:p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038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as linear equation for every point. </a:t>
            </a:r>
            <a:br>
              <a:rPr lang="en-US" dirty="0"/>
            </a:br>
            <a:r>
              <a:rPr lang="en-US" dirty="0"/>
              <a:t>same way you solved for H</a:t>
            </a:r>
            <a:br>
              <a:rPr lang="en-US" dirty="0"/>
            </a:br>
            <a:r>
              <a:rPr lang="en-US" dirty="0"/>
              <a:t>Set m_34 to 1 for scale or enforce ||p||^2 = 1</a:t>
            </a:r>
          </a:p>
          <a:p>
            <a:endParaRPr lang="en-US" dirty="0"/>
          </a:p>
          <a:p>
            <a:r>
              <a:rPr lang="en-US" dirty="0"/>
              <a:t>Exactly the same as </a:t>
            </a:r>
            <a:r>
              <a:rPr lang="en-US" dirty="0" err="1"/>
              <a:t>Homography</a:t>
            </a:r>
            <a:r>
              <a:rPr lang="en-US" dirty="0"/>
              <a:t>! (but here we have 11 unknowns instead of 8)</a:t>
            </a:r>
          </a:p>
          <a:p>
            <a:r>
              <a:rPr lang="en-US" dirty="0"/>
              <a:t>solve with eigen value p is smallest eigenvalue of A^TA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99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 is orthonormal &amp; K is upper triangular  </a:t>
            </a:r>
            <a:r>
              <a:rPr lang="en-US" dirty="0">
                <a:sym typeface="Wingdings" pitchFamily="2" charset="2"/>
              </a:rPr>
              <a:t> QR factorization </a:t>
            </a:r>
          </a:p>
          <a:p>
            <a:r>
              <a:rPr lang="en-US" dirty="0">
                <a:sym typeface="Wingdings" pitchFamily="2" charset="2"/>
              </a:rPr>
              <a:t>T can be recovered as K^{-1} [m14; m24; m34]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There’s lens parameters.. we’re ignoring distortions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3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least it’s on the ray.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34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1501E1-E11C-4DEC-9A13-2A3F94EC6186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6611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AB6180-54F7-4F06-A9BB-6F146FDD9297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6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61950" indent="-361950" eaLnBrk="1" hangingPunct="1">
              <a:spcBef>
                <a:spcPct val="20000"/>
              </a:spcBef>
            </a:pPr>
            <a:endParaRPr lang="en-US" altLang="en-US"/>
          </a:p>
        </p:txBody>
      </p:sp>
      <p:sp>
        <p:nvSpPr>
          <p:cNvPr id="227334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67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and right camera are identical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11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and right camera are identical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91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and right camera are identical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11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dx = B(</a:t>
            </a:r>
            <a:r>
              <a:rPr lang="en-US" dirty="0" err="1"/>
              <a:t>x_l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finger further away moves less than the closer finger why?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5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Xw</a:t>
            </a:r>
            <a:r>
              <a:rPr lang="en-US" dirty="0"/>
              <a:t> to </a:t>
            </a:r>
            <a:r>
              <a:rPr lang="en-US" dirty="0" err="1"/>
              <a:t>Xc</a:t>
            </a:r>
            <a:r>
              <a:rPr lang="en-US" dirty="0"/>
              <a:t> is 3D to 3D transformation</a:t>
            </a:r>
          </a:p>
          <a:p>
            <a:r>
              <a:rPr lang="en-US" dirty="0"/>
              <a:t>3D to 2D is the forward imaging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3579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64AF8-1DD1-45A4-90F1-1AE6B1D317B1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402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029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0293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92DFF69E-96EE-44AE-950B-884A33682BC2}" type="slidenum">
              <a:rPr lang="en-US" sz="1300"/>
              <a:pPr algn="r"/>
              <a:t>42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larger disparity = lower depth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496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para = side by side </a:t>
            </a:r>
          </a:p>
          <a:p>
            <a:r>
              <a:rPr lang="en-US" dirty="0" err="1"/>
              <a:t>allassein</a:t>
            </a:r>
            <a:r>
              <a:rPr lang="en-US" dirty="0"/>
              <a:t> (vary / change)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317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865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Try again by making the fingers overlap for a single eye, then look in the other eye</a:t>
            </a:r>
          </a:p>
          <a:p>
            <a:endParaRPr lang="en-US" dirty="0"/>
          </a:p>
          <a:p>
            <a:r>
              <a:rPr lang="en-US" dirty="0"/>
              <a:t>Bottom line, you need more than 1 view is important!!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71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30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2935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5303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404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68FC4-2EB9-4440-B939-E3F0362ED68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992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Xw</a:t>
            </a:r>
            <a:r>
              <a:rPr lang="en-US" dirty="0"/>
              <a:t> to </a:t>
            </a:r>
            <a:r>
              <a:rPr lang="en-US" dirty="0" err="1"/>
              <a:t>Xc</a:t>
            </a:r>
            <a:r>
              <a:rPr lang="en-US" dirty="0"/>
              <a:t> is 3D to 3D transformation</a:t>
            </a:r>
          </a:p>
          <a:p>
            <a:r>
              <a:rPr lang="en-US" dirty="0"/>
              <a:t>3D to 2D is the forward imaging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4638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1EFDC-F801-498A-BC41-7EECC2B9473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47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93498D-F88D-4C62-AC8D-492C75D64E3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9915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74063C-26D4-4A6C-8D2A-25867D4B24A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B1FE4-662B-4AB2-8CE7-7191521280E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961" y="4540568"/>
            <a:ext cx="5384800" cy="437888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42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to pick a window size, can’t do it at a pixel. But window </a:t>
            </a:r>
            <a:r>
              <a:rPr lang="en-US" dirty="0">
                <a:sym typeface="Wingdings" pitchFamily="2" charset="2"/>
              </a:rPr>
              <a:t> area in the scene, projected area will be different from two 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704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F1FE33-E120-4C56-96E7-6D0394D4DC0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018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Projected area is smaller </a:t>
            </a:r>
            <a:r>
              <a:rPr lang="en-US" dirty="0">
                <a:sym typeface="Wingdings" pitchFamily="2" charset="2"/>
              </a:rPr>
              <a:t> causes distortion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239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E4D7F-95DD-407F-9511-21FBEC7CE4C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83137" cy="3587750"/>
          </a:xfrm>
          <a:ln/>
        </p:spPr>
      </p:sp>
      <p:sp>
        <p:nvSpPr>
          <p:cNvPr id="165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4063"/>
            <a:ext cx="5365750" cy="4316412"/>
          </a:xfrm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72693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BE287-97BD-4BAA-B4F6-040672FED4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803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9B856-3678-453C-9720-856049DF4D4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6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407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to start from something, always. It’s chicken and egg if you don’t know anything</a:t>
            </a:r>
          </a:p>
          <a:p>
            <a:endParaRPr lang="en-US" dirty="0"/>
          </a:p>
          <a:p>
            <a:r>
              <a:rPr lang="en-US" dirty="0"/>
              <a:t>What was this problem called? </a:t>
            </a:r>
          </a:p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971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{u}\\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equiv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\tilde{u}\\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\tilde{v}\\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\tilde{w}\\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f_x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0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o_x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0\\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f_y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o_y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0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&amp; 0 &amp; 1 &amp; 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z_c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6448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to start from something, always. It’s chicken and egg if you don’t know anything</a:t>
            </a:r>
          </a:p>
          <a:p>
            <a:endParaRPr lang="en-US" dirty="0"/>
          </a:p>
          <a:p>
            <a:r>
              <a:rPr lang="en-US" dirty="0"/>
              <a:t>What was this problem called? </a:t>
            </a:r>
          </a:p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924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to start from something, always. It’s chicken and egg if you don’t know anything</a:t>
            </a:r>
          </a:p>
          <a:p>
            <a:endParaRPr lang="en-US" dirty="0"/>
          </a:p>
          <a:p>
            <a:r>
              <a:rPr lang="en-US" dirty="0"/>
              <a:t>What was this problem called? </a:t>
            </a:r>
          </a:p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368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to start from something, always. It’s chicken and egg if you don’t know anything</a:t>
            </a:r>
          </a:p>
          <a:p>
            <a:endParaRPr lang="en-US" dirty="0"/>
          </a:p>
          <a:p>
            <a:r>
              <a:rPr lang="en-US" dirty="0"/>
              <a:t>What was this problem called? </a:t>
            </a:r>
          </a:p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6871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to start from something, always. It’s chicken and egg if you don’t know anything</a:t>
            </a:r>
          </a:p>
          <a:p>
            <a:endParaRPr lang="en-US" dirty="0"/>
          </a:p>
          <a:p>
            <a:r>
              <a:rPr lang="en-US" dirty="0"/>
              <a:t>What was this problem called? </a:t>
            </a:r>
          </a:p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8979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to start from something, always. It’s chicken and egg if you don’t know anything</a:t>
            </a:r>
          </a:p>
          <a:p>
            <a:endParaRPr lang="en-US" dirty="0"/>
          </a:p>
          <a:p>
            <a:r>
              <a:rPr lang="en-US" dirty="0"/>
              <a:t>What was this problem called? </a:t>
            </a:r>
          </a:p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6650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to start from something, always. It’s chicken and egg if you don’t know anything</a:t>
            </a:r>
          </a:p>
          <a:p>
            <a:endParaRPr lang="en-US" dirty="0"/>
          </a:p>
          <a:p>
            <a:r>
              <a:rPr lang="en-US" dirty="0"/>
              <a:t>What was this problem called? </a:t>
            </a:r>
          </a:p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4558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74063C-26D4-4A6C-8D2A-25867D4B24A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B1FE4-662B-4AB2-8CE7-7191521280E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961" y="4540568"/>
            <a:ext cx="5384800" cy="437888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047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596825-7257-446F-BF23-8BEC19F341F5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DC24C8-3497-420A-B3FA-EE3F1E0F5380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Xw</a:t>
            </a:r>
            <a:r>
              <a:rPr lang="en-US" dirty="0"/>
              <a:t> to </a:t>
            </a:r>
            <a:r>
              <a:rPr lang="en-US" dirty="0" err="1"/>
              <a:t>Xc</a:t>
            </a:r>
            <a:r>
              <a:rPr lang="en-US" dirty="0"/>
              <a:t> is 3D to 3D transformation</a:t>
            </a:r>
          </a:p>
          <a:p>
            <a:r>
              <a:rPr lang="en-US" dirty="0"/>
              <a:t>3D to 2D is the forward imaging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5678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7B0661-4EAB-4BA3-A7AD-349AF8BC5F2E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8674D-20E2-4292-AE2A-15D508C2F429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B4E4D3-FE3B-4AD6-A903-4D7B6CFC0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572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Where the students are pointing is the </a:t>
            </a:r>
            <a:r>
              <a:rPr lang="en-US" dirty="0" err="1"/>
              <a:t>epipole</a:t>
            </a:r>
            <a:r>
              <a:rPr lang="en-US" dirty="0"/>
              <a:t>!!! (there’s the other camera)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FFD07-62F2-4FA9-BB84-8F247EFD8215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864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101642-4CBB-42A9-B25D-283E59E36C71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D0699A-108F-40B0-A20E-06EF2CFDD53F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14950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A6EC9F0D-6578-430F-BF53-2B510E3C8636}" type="slidenum">
              <a:rPr lang="en-US" sz="1300"/>
              <a:pPr algn="r"/>
              <a:t>94</a:t>
            </a:fld>
            <a:endParaRPr lang="en-US" sz="1300" dirty="0"/>
          </a:p>
        </p:txBody>
      </p:sp>
      <p:sp>
        <p:nvSpPr>
          <p:cNvPr id="149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9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59D8FD-F927-43CB-B3A8-D401E204452E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694AA-DDCE-40B5-A336-167F9A3D0AC9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15155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0E23ABD8-6D3A-4473-AB28-5D737776FE83}" type="slidenum">
              <a:rPr lang="en-US" sz="1300"/>
              <a:pPr algn="r"/>
              <a:t>96</a:t>
            </a:fld>
            <a:endParaRPr lang="en-US" sz="1300" dirty="0"/>
          </a:p>
        </p:txBody>
      </p:sp>
      <p:sp>
        <p:nvSpPr>
          <p:cNvPr id="151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15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740BDC-8BFA-4A89-9401-BFCBBB9E77A9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15257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0BA3D8B3-BB59-43A3-98C4-BF77570D058B}" type="slidenum">
              <a:rPr lang="en-US" sz="1300"/>
              <a:pPr algn="r"/>
              <a:t>97</a:t>
            </a:fld>
            <a:endParaRPr lang="en-US" sz="1300" dirty="0"/>
          </a:p>
        </p:txBody>
      </p:sp>
      <p:sp>
        <p:nvSpPr>
          <p:cNvPr id="152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2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55B1BF-08A8-4CA7-887E-E7E37EE98DDB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15360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7605309C-B955-4697-AD2B-276432AC86C9}" type="slidenum">
              <a:rPr lang="en-US" sz="1300"/>
              <a:pPr algn="r"/>
              <a:t>98</a:t>
            </a:fld>
            <a:endParaRPr lang="en-US" sz="1300" dirty="0"/>
          </a:p>
        </p:txBody>
      </p:sp>
      <p:sp>
        <p:nvSpPr>
          <p:cNvPr id="153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3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 Camera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5870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1F95E6-8A0D-4D02-A782-17D1A45FA5D0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6473B0-D645-4F8E-AD7C-18BAD656C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T: is position of the right camera in left camera’s frame</a:t>
            </a:r>
          </a:p>
          <a:p>
            <a:pPr eaLnBrk="1" hangingPunct="1"/>
            <a:r>
              <a:rPr lang="en-US" dirty="0" err="1"/>
              <a:t>R:orientation</a:t>
            </a:r>
            <a:r>
              <a:rPr lang="en-US" dirty="0"/>
              <a:t> of left camera in right camera’s frame. </a:t>
            </a:r>
          </a:p>
          <a:p>
            <a:pPr eaLnBrk="1" hangingPunct="1"/>
            <a:r>
              <a:rPr lang="en-US" dirty="0"/>
              <a:t>Then, expand </a:t>
            </a:r>
            <a:r>
              <a:rPr lang="en-US" dirty="0" err="1"/>
              <a:t>x_l</a:t>
            </a:r>
            <a:r>
              <a:rPr lang="en-US" dirty="0"/>
              <a:t> = R*</a:t>
            </a:r>
            <a:r>
              <a:rPr lang="en-US" dirty="0" err="1"/>
              <a:t>x_r</a:t>
            </a:r>
            <a:r>
              <a:rPr lang="en-US" dirty="0"/>
              <a:t> + t</a:t>
            </a:r>
          </a:p>
        </p:txBody>
      </p:sp>
    </p:spTree>
    <p:extLst>
      <p:ext uri="{BB962C8B-B14F-4D97-AF65-F5344CB8AC3E}">
        <p14:creationId xmlns:p14="http://schemas.microsoft.com/office/powerpoint/2010/main" val="39151801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56120C-FE6B-4B78-86E7-7DAEDC8859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X’ is X in the second camera’s coordinate system</a:t>
            </a:r>
          </a:p>
          <a:p>
            <a:pPr eaLnBrk="1" hangingPunct="1"/>
            <a:r>
              <a:rPr lang="en-US" dirty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391034128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6473B0-D645-4F8E-AD7C-18BAD656C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T: is position of the right camera in left camera’s frame</a:t>
            </a:r>
          </a:p>
          <a:p>
            <a:pPr eaLnBrk="1" hangingPunct="1"/>
            <a:r>
              <a:rPr lang="en-US" dirty="0" err="1"/>
              <a:t>R:orientation</a:t>
            </a:r>
            <a:r>
              <a:rPr lang="en-US" dirty="0"/>
              <a:t> of left camera in right camera’s frame. </a:t>
            </a:r>
          </a:p>
          <a:p>
            <a:pPr eaLnBrk="1" hangingPunct="1"/>
            <a:r>
              <a:rPr lang="en-US" dirty="0"/>
              <a:t>Then, expand </a:t>
            </a:r>
            <a:r>
              <a:rPr lang="en-US" dirty="0" err="1"/>
              <a:t>x_l</a:t>
            </a:r>
            <a:r>
              <a:rPr lang="en-US" dirty="0"/>
              <a:t> = R*</a:t>
            </a:r>
            <a:r>
              <a:rPr lang="en-US" dirty="0" err="1"/>
              <a:t>x_r</a:t>
            </a:r>
            <a:r>
              <a:rPr lang="en-US" dirty="0"/>
              <a:t> + t</a:t>
            </a:r>
          </a:p>
        </p:txBody>
      </p:sp>
    </p:spTree>
    <p:extLst>
      <p:ext uri="{BB962C8B-B14F-4D97-AF65-F5344CB8AC3E}">
        <p14:creationId xmlns:p14="http://schemas.microsoft.com/office/powerpoint/2010/main" val="5562010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8B779-E80A-48EC-BD10-FC50FE2E1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780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8B779-E80A-48EC-BD10-FC50FE2E1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 is green, Rx + t is the point on the right</a:t>
            </a:r>
          </a:p>
          <a:p>
            <a:pPr eaLnBrk="1" hangingPunct="1"/>
            <a:r>
              <a:rPr lang="en-US" dirty="0"/>
              <a:t>X’ (</a:t>
            </a:r>
            <a:r>
              <a:rPr lang="en-US" dirty="0" err="1"/>
              <a:t>t_x</a:t>
            </a:r>
            <a:r>
              <a:rPr lang="en-US" dirty="0"/>
              <a:t> Rx + </a:t>
            </a:r>
            <a:r>
              <a:rPr lang="en-US" dirty="0" err="1"/>
              <a:t>t_x</a:t>
            </a:r>
            <a:r>
              <a:rPr lang="en-US" dirty="0"/>
              <a:t>*t) = x’[</a:t>
            </a:r>
            <a:r>
              <a:rPr lang="en-US" dirty="0" err="1"/>
              <a:t>t_xRx</a:t>
            </a:r>
            <a:r>
              <a:rPr lang="en-US" dirty="0"/>
              <a:t>] = 0 </a:t>
            </a:r>
          </a:p>
        </p:txBody>
      </p:sp>
    </p:spTree>
    <p:extLst>
      <p:ext uri="{BB962C8B-B14F-4D97-AF65-F5344CB8AC3E}">
        <p14:creationId xmlns:p14="http://schemas.microsoft.com/office/powerpoint/2010/main" val="141288243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F0DE9-DE6A-4EC6-8CB6-4B20A56B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0180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F0DE9-DE6A-4EC6-8CB6-4B20A56B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why 5? R + T = &gt; 6 </a:t>
            </a:r>
            <a:r>
              <a:rPr lang="en-US" dirty="0" err="1"/>
              <a:t>DoF</a:t>
            </a:r>
            <a:r>
              <a:rPr lang="en-US" dirty="0"/>
              <a:t>, with the projective scale ambiguity -&gt; 5</a:t>
            </a:r>
          </a:p>
          <a:p>
            <a:pPr eaLnBrk="1" hangingPunct="1"/>
            <a:r>
              <a:rPr lang="en-US" dirty="0"/>
              <a:t>Rank 2 </a:t>
            </a:r>
            <a:r>
              <a:rPr lang="en-US" dirty="0">
                <a:sym typeface="Wingdings" pitchFamily="2" charset="2"/>
              </a:rPr>
              <a:t> 2D plane gets mapped to a single line in the other image. (Also skew </a:t>
            </a:r>
            <a:r>
              <a:rPr lang="en-US" dirty="0" err="1">
                <a:sym typeface="Wingdings" pitchFamily="2" charset="2"/>
              </a:rPr>
              <a:t>symm</a:t>
            </a:r>
            <a:r>
              <a:rPr lang="en-US" dirty="0">
                <a:sym typeface="Wingdings" pitchFamily="2" charset="2"/>
              </a:rPr>
              <a:t> is rank2)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756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491519-53F1-4AE3-A5AB-EED6E45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627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6917B-FDEB-4DCD-938C-428055F667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F is 3 x 3 = 9 total, but 8 </a:t>
            </a:r>
            <a:r>
              <a:rPr lang="en-US" dirty="0" err="1"/>
              <a:t>bc</a:t>
            </a:r>
            <a:r>
              <a:rPr lang="en-US" dirty="0"/>
              <a:t> of ambiguity, -1 because rank 2.. </a:t>
            </a:r>
          </a:p>
        </p:txBody>
      </p:sp>
    </p:spTree>
    <p:extLst>
      <p:ext uri="{BB962C8B-B14F-4D97-AF65-F5344CB8AC3E}">
        <p14:creationId xmlns:p14="http://schemas.microsoft.com/office/powerpoint/2010/main" val="2119527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3227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B627B-5F55-416B-8A75-E1A398E78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 is 3 x 3 = 9 total, but 8 </a:t>
            </a:r>
            <a:r>
              <a:rPr lang="en-US" dirty="0" err="1"/>
              <a:t>bc</a:t>
            </a:r>
            <a:r>
              <a:rPr lang="en-US" dirty="0"/>
              <a:t> of ambiguity, -1 because rank 2.. 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8879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3AC015-6004-498E-9BCD-BCD08157FC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3496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FA102C-3135-4A9F-AB9D-704BC3D67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07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7EFF60-2F50-4C29-8D7B-56AE705CA5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9424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C08440-C7E4-4A62-8509-FFFC036808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3981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general you solve for the 3D point all together, because although the only thing you should need is the depth of a single point, in practice due to noise it may not exactly lie on the 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30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 (just multiplication) with homogenous coordinates!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{u}\\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equiv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\tilde{u}\\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\tilde{v}\\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\tilde{w}\\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f_x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0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o_x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0\\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f_y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o_y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0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&amp; 0 &amp; 1 &amp; 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z_c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114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C8772-56C1-49CD-8467-D6143A285E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06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D4324-C39B-4A0E-9147-BFF2C7A570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26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D0116-0388-4D94-A8FC-C8E56A65C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49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64E7B-EC91-4318-A8F0-566677A0AC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68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D826B-3A9C-4179-9D5E-B037B17781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95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3BD88-13B5-48BC-BC3A-A8A64E46F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33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45ABD-D76D-4450-8F49-3A7341E0E6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38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9D4AF-919B-43F2-A241-8D468CA5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0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8EAC4-F9DD-4396-920A-EA8CE75956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10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CC1E0-02CC-43F9-BAA9-1785C49D1D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58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85EDD-31F7-425E-A54A-142501B40C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01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56363-F192-460B-9FAA-49217FDF4D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62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2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01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19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47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10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44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2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41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75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33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135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18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2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9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36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46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1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40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79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48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3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281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47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208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EB8F4B-B2CE-4E1A-A94C-A3C341E3CD3B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95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DA68D2-2E3B-4EB5-9074-3DF0E1080B58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177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D94A83-8AC2-469A-B472-1F126DA45D53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7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60802F0-A34E-4355-8FCD-F111475028E4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47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8C6FF6-F6F8-49D3-AABA-2BE3B8D51CC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93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AE0CF5-AA2C-42FE-9B96-32FBC6F17235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725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BEBE57-7781-448F-82FE-9B8602C8A26F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394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EBACBC9-385B-42B4-AD66-C00455F8F678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4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F9CC2B-E015-46B4-BB3D-3F635CBF48E0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40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CC33A92-4343-440D-AFE4-836D9CC637AC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626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32FF3B-0566-4553-AE69-8481917B69D9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657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EE01E6-B8D6-4CCA-9D7D-D8F346D523A8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962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90E6C4-192E-40C0-AC62-58C9B08C6C0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9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8148C-3B08-F143-B3A1-3F42008C0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8378A3-0667-3F42-BC1A-AC73800E5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D4D1D-D80D-634E-9A93-408032E1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9E09-AA15-D246-B690-DA4389E96B8E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DE61B-957B-9740-8647-D2DFAB48A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F5C67-E73C-0347-96B9-3F68C154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E6DF-0355-FA46-A5BA-75A08A8F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373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8D03-3D01-E54E-9F1C-72A0CD75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5539E-0087-7B44-85E6-E6EDEE390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B087A-D327-4345-9CBE-D0149F46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9E09-AA15-D246-B690-DA4389E96B8E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14E-D18E-9244-A146-3079285A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88DA2-CDB1-924C-BCE6-D7DC98C9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E6DF-0355-FA46-A5BA-75A08A8F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55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B0A3-ABC6-1D4C-8B0F-CD760B98E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49F9D-2DFE-C84D-A715-9678699B3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3569-3F5C-2F4D-88E4-9FFC14B8C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9E09-AA15-D246-B690-DA4389E96B8E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DC098-B149-F444-A99F-CBD6CB87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465D6-D04F-114D-B08C-75F6802A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E6DF-0355-FA46-A5BA-75A08A8F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774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EC0C-C65A-DE46-888D-069DE2FE5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0FFE-EF3C-A54B-B8BE-CB4104EB0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5C653-98FD-FD42-96B7-8C88577D6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419203-7D3A-AE45-8D6C-C9A746BC8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9E09-AA15-D246-B690-DA4389E96B8E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9A425-B127-B54E-B636-46A51153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96C25-28BD-BE40-AC84-9FE49899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E6DF-0355-FA46-A5BA-75A08A8F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037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794FC-54EA-9B47-BC9E-4B1E310BD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2A02D-0C64-C04D-ACF7-2787D29C6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D4E26-DED7-9145-9090-6BE2ECB41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CB0200-5527-6649-9A0F-4F4A0DB5C9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535BBF-1CFF-C243-B17E-EBD0DDE98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6997D-047C-984B-9E9F-AB7BE40C3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9E09-AA15-D246-B690-DA4389E96B8E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5BC962-86A6-8149-A2C5-6B81D1C28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D4CE89-E53E-6841-A587-BA4216AA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E6DF-0355-FA46-A5BA-75A08A8F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804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5133-DBD1-4444-8078-DB0BF9EB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A3A045-4651-D742-A1D9-350AB360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9E09-AA15-D246-B690-DA4389E96B8E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AA1BF-5460-9942-B9FE-53945292C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98400D-551A-9F4C-820A-E9BCE622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E6DF-0355-FA46-A5BA-75A08A8F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09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5D8042-5E98-144D-97D4-CF8E8EC5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9E09-AA15-D246-B690-DA4389E96B8E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DAEA5B-0F86-0E4C-9482-EA69ED087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E6220-8529-884A-AF16-CCE304D1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E6DF-0355-FA46-A5BA-75A08A8F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221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9A3A-5302-344B-A5BE-719DF0ECC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B7AD4-A233-0944-9091-B89E181B4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2007C-8BA9-8B45-B27C-C080B0DD9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49B3-488A-9A40-8E9E-7136B1707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9E09-AA15-D246-B690-DA4389E96B8E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54BF0-2F8A-A84D-8CBC-9733B3F68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F4316-E596-3B4D-A22B-6F7B1C9E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E6DF-0355-FA46-A5BA-75A08A8F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323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75CCA-EC90-0640-BED0-FB345B1B2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13D3E2-D1B7-334C-ABCD-07E1421EE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9966B-872E-444C-A9FB-1738B6292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2242C-8FDA-8F40-BE77-3FD0D37F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9E09-AA15-D246-B690-DA4389E96B8E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87A3B-F442-AD43-A133-3B751F54A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D9EB7-D415-E144-B60A-61B6ACF3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E6DF-0355-FA46-A5BA-75A08A8F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395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6F077-62F5-3E43-B939-1A9649357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16D46-C75B-854C-94F1-A75DCA7B1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A2835-A800-EC46-8C62-C2AD1044F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9E09-AA15-D246-B690-DA4389E96B8E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2A9BB-5870-A746-A27E-3E865E0CE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A816-638F-254C-8F1F-386C499A0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E6DF-0355-FA46-A5BA-75A08A8F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0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53A876-7E29-9D4B-912E-98C7D62C5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39DCA-52B2-8F49-8428-4C61F65016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12C05-157A-2646-B07B-5F342E46D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9E09-AA15-D246-B690-DA4389E96B8E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E26C3-B4B3-9A4A-8384-BD95A2EF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FE6E3-A16B-8A40-94B5-1D38F786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E6DF-0355-FA46-A5BA-75A08A8F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254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2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230A97-B821-46E5-B17A-6DF75FE705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4499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241B61-4382-4BEA-93A8-2D7BAAFD21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618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441D99-87CB-4BA8-B775-8C4CD27A5E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3901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47075A-AFE6-476F-96E0-0DE3B654E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3716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400587-0F51-4834-939A-046D21553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9042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06D91-0DF0-4C30-BC5A-164C3DD224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6631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3D1C38-C165-4854-9849-CE40BCD8C7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356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D5F39E-8AFB-43B2-A82D-B01CF9E704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08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41232E-3F64-4543-B40E-1159258E99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6683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74E45E-0C3E-4FCD-AFFD-52165FEA7C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8104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C71ED9-0345-4415-90C4-9F63101972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4500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CB8E90-2F0A-42FB-AAA3-C47E27E8B7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40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D4B9B-09EA-458A-B20B-57E22B66BBBD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83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8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8D0626-9BA8-4D0B-BC21-A2B26A5733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7AEE91-7B51-4C74-A56A-2DC8D09303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6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8A55CD-9EF6-43E1-9EDE-3BE28221783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2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2EAF9-6818-4E46-AB1D-71B951B4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24206-C12C-AE4E-9703-295A53BEB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BC39-5850-E74A-82BF-E698BF931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8E599E09-AA15-D246-B690-DA4389E96B8E}" type="datetimeFigureOut">
              <a:rPr lang="en-US" smtClean="0"/>
              <a:pPr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A336-B994-AF43-998E-D5AEE2423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7CEFA-D3B3-B041-8A6B-D0235059E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6007E6DF-0355-FA46-A5BA-75A08A8FA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2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Light" panose="020B0403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DF404C-1412-437F-8A88-FC380CBC4FF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94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8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notesSlide" Target="../notesSlides/notesSlide72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0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3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08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125.emf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24.wmf"/><Relationship Id="rId10" Type="http://schemas.openxmlformats.org/officeDocument/2006/relationships/image" Target="../media/image126.wmf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6.bin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notesSlide" Target="../notesSlides/notesSlide75.xml"/><Relationship Id="rId7" Type="http://schemas.openxmlformats.org/officeDocument/2006/relationships/image" Target="../media/image125.emf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24.wmf"/><Relationship Id="rId10" Type="http://schemas.openxmlformats.org/officeDocument/2006/relationships/image" Target="../media/image127.emf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19.bin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notesSlide" Target="../notesSlides/notesSlide76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7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08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7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08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notesSlide" Target="../notesSlides/notesSlide78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3" Type="http://schemas.openxmlformats.org/officeDocument/2006/relationships/notesSlide" Target="../notesSlides/notesSlide79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3.wmf"/><Relationship Id="rId11" Type="http://schemas.openxmlformats.org/officeDocument/2006/relationships/image" Target="../media/image136.png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135.wmf"/><Relationship Id="rId4" Type="http://schemas.openxmlformats.org/officeDocument/2006/relationships/image" Target="../media/image108.png"/><Relationship Id="rId9" Type="http://schemas.openxmlformats.org/officeDocument/2006/relationships/oleObject" Target="../embeddings/oleObject27.bin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notesSlide" Target="../notesSlides/notesSlide80.xml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3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3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0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141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40.wmf"/><Relationship Id="rId10" Type="http://schemas.openxmlformats.org/officeDocument/2006/relationships/image" Target="../media/image143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142.w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44.wmf"/><Relationship Id="rId4" Type="http://schemas.openxmlformats.org/officeDocument/2006/relationships/oleObject" Target="../embeddings/oleObject33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45.png"/><Relationship Id="rId5" Type="http://schemas.openxmlformats.org/officeDocument/2006/relationships/image" Target="../media/image144.wmf"/><Relationship Id="rId4" Type="http://schemas.openxmlformats.org/officeDocument/2006/relationships/oleObject" Target="../embeddings/oleObject34.bin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danielwedge.com/fmatrix/" TargetMode="External"/><Relationship Id="rId2" Type="http://schemas.openxmlformats.org/officeDocument/2006/relationships/slideLayout" Target="../slideLayouts/slideLayout48.xml"/><Relationship Id="rId1" Type="http://schemas.openxmlformats.org/officeDocument/2006/relationships/video" Target="https://www.youtube.com/embed/GMil9tpwE_Q" TargetMode="External"/><Relationship Id="rId5" Type="http://schemas.openxmlformats.org/officeDocument/2006/relationships/image" Target="../media/image147.jpeg"/><Relationship Id="rId4" Type="http://schemas.openxmlformats.org/officeDocument/2006/relationships/hyperlink" Target="https://www.youtube.com/watch?time_continue=8&amp;v=DgGV3l82NTk&amp;feature=emb_title" TargetMode="Externa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9.emf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0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tiff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31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6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emf"/><Relationship Id="rId5" Type="http://schemas.openxmlformats.org/officeDocument/2006/relationships/image" Target="../media/image32.emf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8.emf"/><Relationship Id="rId5" Type="http://schemas.openxmlformats.org/officeDocument/2006/relationships/image" Target="../media/image36.emf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5WA26W4JaM?start=106&amp;feature=oembed" TargetMode="External"/><Relationship Id="rId5" Type="http://schemas.openxmlformats.org/officeDocument/2006/relationships/hyperlink" Target="https://www.youtube.com/watch?v=g7Pb8mrwcJ0" TargetMode="External"/><Relationship Id="rId4" Type="http://schemas.openxmlformats.org/officeDocument/2006/relationships/hyperlink" Target="https://www.youtube.com/watch?v=F5WA26W4JaM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4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3.w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slideLayout" Target="../slideLayouts/slideLayout25.xml"/><Relationship Id="rId7" Type="http://schemas.openxmlformats.org/officeDocument/2006/relationships/oleObject" Target="../embeddings/oleObject5.bin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Relationship Id="rId9" Type="http://schemas.openxmlformats.org/officeDocument/2006/relationships/image" Target="../media/image7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0.emf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0.emf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6.xml"/><Relationship Id="rId7" Type="http://schemas.openxmlformats.org/officeDocument/2006/relationships/image" Target="../media/image79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image" Target="../media/image79.jpe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notesSlide" Target="../notesSlides/notesSlide37.xml"/><Relationship Id="rId2" Type="http://schemas.openxmlformats.org/officeDocument/2006/relationships/tags" Target="../tags/tag9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94.png"/><Relationship Id="rId4" Type="http://schemas.openxmlformats.org/officeDocument/2006/relationships/oleObject" Target="../embeddings/oleObject8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hyperlink" Target="http://www.cs.cornell.edu/rdz/Papers/BVZ-iccv99.pdf" TargetMode="External"/><Relationship Id="rId5" Type="http://schemas.openxmlformats.org/officeDocument/2006/relationships/image" Target="../media/image94.png"/><Relationship Id="rId4" Type="http://schemas.openxmlformats.org/officeDocument/2006/relationships/oleObject" Target="../embeddings/oleObject10.bin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.microsoft.com/~zhang/Papers/TR99-21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5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i.sri.com/~luong/research/Meta3DViewer/EpipolarGeo.html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Stereo (Binocular)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58866" y="6024374"/>
            <a:ext cx="79851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CS180: Intro to Computer Vision and Comp. Photo</a:t>
            </a:r>
          </a:p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Angjoo Kanazawa &amp; Alexei </a:t>
            </a:r>
            <a:r>
              <a:rPr lang="en-US" altLang="en-US" dirty="0" err="1"/>
              <a:t>Efros</a:t>
            </a:r>
            <a:r>
              <a:rPr lang="en-US" altLang="en-US" dirty="0"/>
              <a:t>, UC Berkeley, Fall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F4997-06D4-C946-8DCE-D9A36B987DE7}"/>
              </a:ext>
            </a:extLst>
          </p:cNvPr>
          <p:cNvSpPr txBox="1"/>
          <p:nvPr/>
        </p:nvSpPr>
        <p:spPr>
          <a:xfrm>
            <a:off x="3810" y="5378043"/>
            <a:ext cx="7551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lot of slides from Noah Snavely +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Shree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Nayar’s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YT series: First principals of Computer Vision</a:t>
            </a:r>
          </a:p>
        </p:txBody>
      </p:sp>
      <p:pic>
        <p:nvPicPr>
          <p:cNvPr id="29698" name="Picture 2" descr="3d Anaglyph Geologic Strata Stock Photo - Download Image Now - Anaglyph  Image, Stereoscopic Image, Three Dimensional - iStock">
            <a:extLst>
              <a:ext uri="{FF2B5EF4-FFF2-40B4-BE49-F238E27FC236}">
                <a16:creationId xmlns:a16="http://schemas.microsoft.com/office/drawing/2014/main" id="{E4A0FA9A-29C4-C448-B5C7-994CD5DAB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" b="13750"/>
          <a:stretch/>
        </p:blipFill>
        <p:spPr bwMode="auto">
          <a:xfrm>
            <a:off x="-3810" y="833626"/>
            <a:ext cx="9144000" cy="480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893F8D-807C-7741-BA5F-83EA61A2EFF1}"/>
              </a:ext>
            </a:extLst>
          </p:cNvPr>
          <p:cNvSpPr txBox="1"/>
          <p:nvPr/>
        </p:nvSpPr>
        <p:spPr>
          <a:xfrm>
            <a:off x="8004810" y="5562708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1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clavivs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18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0B900-72F2-6A42-87D0-5132A26D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homogeneous coordinates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0EF06-13EA-434A-9637-23881A72D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149" y="4245518"/>
            <a:ext cx="6197600" cy="137960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318383A-9497-F34A-A18C-DD978B577D34}"/>
              </a:ext>
            </a:extLst>
          </p:cNvPr>
          <p:cNvGrpSpPr/>
          <p:nvPr/>
        </p:nvGrpSpPr>
        <p:grpSpPr>
          <a:xfrm>
            <a:off x="573909" y="1522571"/>
            <a:ext cx="6596718" cy="1513735"/>
            <a:chOff x="-96110" y="5223779"/>
            <a:chExt cx="6596718" cy="15137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F7102B-D774-B843-BAA4-E79122B62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1981" y="5916895"/>
              <a:ext cx="2598627" cy="8206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ECDFB3-E0A7-1A47-9A90-B92EBA8C2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0230" y="5947180"/>
              <a:ext cx="2478596" cy="759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F6EE53-C3AA-854B-A75C-7206C15DC60A}"/>
                </a:ext>
              </a:extLst>
            </p:cNvPr>
            <p:cNvSpPr txBox="1"/>
            <p:nvPr/>
          </p:nvSpPr>
          <p:spPr>
            <a:xfrm>
              <a:off x="-96110" y="5223779"/>
              <a:ext cx="6543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Perspective projection + Transformation to Pixel Coordinates: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8059E04-257B-DC48-A3B4-E85E41D775F5}"/>
              </a:ext>
            </a:extLst>
          </p:cNvPr>
          <p:cNvSpPr txBox="1"/>
          <p:nvPr/>
        </p:nvSpPr>
        <p:spPr>
          <a:xfrm>
            <a:off x="4114800" y="5833252"/>
            <a:ext cx="287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Intrinsic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Matrix</a:t>
            </a:r>
          </a:p>
        </p:txBody>
      </p:sp>
    </p:spTree>
    <p:extLst>
      <p:ext uri="{BB962C8B-B14F-4D97-AF65-F5344CB8AC3E}">
        <p14:creationId xmlns:p14="http://schemas.microsoft.com/office/powerpoint/2010/main" val="353119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7619D50-C5BB-EA41-85B7-9C75E24377F0}"/>
              </a:ext>
            </a:extLst>
          </p:cNvPr>
          <p:cNvGrpSpPr/>
          <p:nvPr/>
        </p:nvGrpSpPr>
        <p:grpSpPr>
          <a:xfrm>
            <a:off x="75528" y="0"/>
            <a:ext cx="9068472" cy="6858000"/>
            <a:chOff x="75528" y="0"/>
            <a:chExt cx="9068472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7887DC-653E-794D-9383-10A7DCD07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28" y="0"/>
              <a:ext cx="8992943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9C7624-39DB-C849-9C4E-E3817BCF5814}"/>
                </a:ext>
              </a:extLst>
            </p:cNvPr>
            <p:cNvSpPr/>
            <p:nvPr/>
          </p:nvSpPr>
          <p:spPr bwMode="auto">
            <a:xfrm>
              <a:off x="8458200" y="5105400"/>
              <a:ext cx="685800" cy="1676400"/>
            </a:xfrm>
            <a:prstGeom prst="rect">
              <a:avLst/>
            </a:prstGeom>
            <a:solidFill>
              <a:srgbClr val="1A1A1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F5917-36C3-104B-98F2-420EC01233B5}"/>
              </a:ext>
            </a:extLst>
          </p:cNvPr>
          <p:cNvSpPr txBox="1"/>
          <p:nvPr/>
        </p:nvSpPr>
        <p:spPr>
          <a:xfrm>
            <a:off x="6715347" y="6488668"/>
            <a:ext cx="250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Slide Credit: Shree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Nayar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3355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2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 = </a:t>
            </a:r>
            <a:r>
              <a:rPr lang="en-US" sz="1400" b="1" i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Rx+t</a:t>
            </a:r>
            <a:endParaRPr lang="en-US" sz="1400" b="1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2" y="5334002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Arial" charset="0"/>
                <a:cs typeface="Arial" charset="0"/>
              </a:rPr>
              <a:t>The vectors 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Rx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Arial" charset="0"/>
              </a:rPr>
              <a:t>, and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x’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Arial" charset="0"/>
              </a:rPr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2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x,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1)</a:t>
            </a:r>
            <a:r>
              <a:rPr lang="en-US" i="1" baseline="300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831975" y="1219202"/>
          <a:ext cx="1017588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7" name="Equation" r:id="rId5" imgW="672840" imgH="457200" progId="Equation.3">
                  <p:embed/>
                </p:oleObj>
              </mc:Choice>
              <mc:Fallback>
                <p:oleObj name="Equation" r:id="rId5" imgW="672840" imgH="4572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1975" y="1219202"/>
                        <a:ext cx="1017588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165850" y="1219202"/>
          <a:ext cx="1036638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" name="Equation" r:id="rId7" imgW="685800" imgH="457200" progId="Equation.3">
                  <p:embed/>
                </p:oleObj>
              </mc:Choice>
              <mc:Fallback>
                <p:oleObj name="Equation" r:id="rId7" imgW="685800" imgH="4572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0" y="1219202"/>
                        <a:ext cx="1036638" cy="6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>
            <a:endCxn id="24583" idx="1"/>
          </p:cNvCxnSpPr>
          <p:nvPr/>
        </p:nvCxnSpPr>
        <p:spPr bwMode="auto">
          <a:xfrm>
            <a:off x="2362200" y="1806577"/>
            <a:ext cx="293688" cy="6318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6467475" y="1752600"/>
            <a:ext cx="1524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7468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2291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Intrinsic and extrinsic parameters of the cameras are known, world coordinate system is set to that of the first camera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Then the projection matrices are given by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| 0] </a:t>
            </a:r>
            <a:r>
              <a:rPr lang="en-US" sz="2000" dirty="0">
                <a:cs typeface="Times New Roman" pitchFamily="18" charset="0"/>
              </a:rPr>
              <a:t>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’[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|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2000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can multiply the projection matrices (and the image points) by the inverse of the calibration matrices to get </a:t>
            </a:r>
            <a:r>
              <a:rPr lang="en-US" sz="2000" i="1" dirty="0"/>
              <a:t>normalized</a:t>
            </a:r>
            <a:r>
              <a:rPr lang="en-US" sz="2000" dirty="0"/>
              <a:t> image coordinates: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98795"/>
              </p:ext>
            </p:extLst>
          </p:nvPr>
        </p:nvGraphicFramePr>
        <p:xfrm>
          <a:off x="-58738" y="6154738"/>
          <a:ext cx="851693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2" name="Equation" r:id="rId5" imgW="3568680" imgH="253800" progId="Equation.3">
                  <p:embed/>
                </p:oleObj>
              </mc:Choice>
              <mc:Fallback>
                <p:oleObj name="Equation" r:id="rId5" imgW="3568680" imgH="2538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8738" y="6154738"/>
                        <a:ext cx="8516938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70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600" y="4114802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4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114802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7"/>
          <p:cNvGraphicFramePr>
            <a:graphicFrameLocks noChangeAspect="1"/>
          </p:cNvGraphicFramePr>
          <p:nvPr/>
        </p:nvGraphicFramePr>
        <p:xfrm>
          <a:off x="3505202" y="4038602"/>
          <a:ext cx="21113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5" name="Equation" r:id="rId6" imgW="889000" imgH="228600" progId="Equation.3">
                  <p:embed/>
                </p:oleObj>
              </mc:Choice>
              <mc:Fallback>
                <p:oleObj name="Equation" r:id="rId6" imgW="889000" imgH="228600" progId="Equation.3">
                  <p:embed/>
                  <p:pic>
                    <p:nvPicPr>
                      <p:cNvPr id="102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2" y="4038602"/>
                        <a:ext cx="211137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7" name="AutoShape 28"/>
          <p:cNvSpPr>
            <a:spLocks noChangeArrowheads="1"/>
          </p:cNvSpPr>
          <p:nvPr/>
        </p:nvSpPr>
        <p:spPr bwMode="auto">
          <a:xfrm>
            <a:off x="26670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057900" y="2286002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 = </a:t>
            </a:r>
            <a:r>
              <a:rPr lang="en-US" sz="1400" b="1" i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Rx+t</a:t>
            </a:r>
            <a:endParaRPr lang="en-US" sz="1400" b="1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5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743200" y="4988793"/>
          <a:ext cx="3810000" cy="1183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6" name="Equation" r:id="rId9" imgW="2374560" imgH="736560" progId="Equation.3">
                  <p:embed/>
                </p:oleObj>
              </mc:Choice>
              <mc:Fallback>
                <p:oleObj name="Equation" r:id="rId9" imgW="2374560" imgH="736560" progId="Equation.3">
                  <p:embed/>
                  <p:pic>
                    <p:nvPicPr>
                      <p:cNvPr id="2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988793"/>
                        <a:ext cx="3810000" cy="11834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852962" y="5410200"/>
            <a:ext cx="890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Recall:</a:t>
            </a:r>
          </a:p>
        </p:txBody>
      </p:sp>
      <p:sp>
        <p:nvSpPr>
          <p:cNvPr id="28" name="Text Box 46"/>
          <p:cNvSpPr txBox="1">
            <a:spLocks noChangeArrowheads="1"/>
          </p:cNvSpPr>
          <p:nvPr/>
        </p:nvSpPr>
        <p:spPr bwMode="auto">
          <a:xfrm>
            <a:off x="1828802" y="6365877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The vectors </a:t>
            </a:r>
            <a:r>
              <a:rPr lang="en-US" sz="2400" b="1" i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Rx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and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x’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are coplanar </a:t>
            </a:r>
          </a:p>
        </p:txBody>
      </p:sp>
    </p:spTree>
    <p:extLst>
      <p:ext uri="{BB962C8B-B14F-4D97-AF65-F5344CB8AC3E}">
        <p14:creationId xmlns:p14="http://schemas.microsoft.com/office/powerpoint/2010/main" val="288263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" grpId="0" animBg="1"/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600" y="4114802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8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114802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7"/>
          <p:cNvGraphicFramePr>
            <a:graphicFrameLocks noChangeAspect="1"/>
          </p:cNvGraphicFramePr>
          <p:nvPr/>
        </p:nvGraphicFramePr>
        <p:xfrm>
          <a:off x="3505202" y="4038602"/>
          <a:ext cx="21113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9" name="Equation" r:id="rId6" imgW="889000" imgH="228600" progId="Equation.3">
                  <p:embed/>
                </p:oleObj>
              </mc:Choice>
              <mc:Fallback>
                <p:oleObj name="Equation" r:id="rId6" imgW="889000" imgH="228600" progId="Equation.3">
                  <p:embed/>
                  <p:pic>
                    <p:nvPicPr>
                      <p:cNvPr id="102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2" y="4038602"/>
                        <a:ext cx="211137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7" name="AutoShape 28"/>
          <p:cNvSpPr>
            <a:spLocks noChangeArrowheads="1"/>
          </p:cNvSpPr>
          <p:nvPr/>
        </p:nvSpPr>
        <p:spPr bwMode="auto">
          <a:xfrm>
            <a:off x="26670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057900" y="2286002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 = </a:t>
            </a:r>
            <a:r>
              <a:rPr lang="en-US" sz="1400" b="1" i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Rx+t</a:t>
            </a:r>
            <a:endParaRPr lang="en-US" sz="1400" b="1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6" name="Object 27"/>
          <p:cNvGraphicFramePr>
            <a:graphicFrameLocks noChangeAspect="1"/>
          </p:cNvGraphicFramePr>
          <p:nvPr/>
        </p:nvGraphicFramePr>
        <p:xfrm>
          <a:off x="6858000" y="4038602"/>
          <a:ext cx="15684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0" name="Equation" r:id="rId9" imgW="660400" imgH="228600" progId="Equation.3">
                  <p:embed/>
                </p:oleObj>
              </mc:Choice>
              <mc:Fallback>
                <p:oleObj name="Equation" r:id="rId9" imgW="660400" imgH="228600" progId="Equation.3">
                  <p:embed/>
                  <p:pic>
                    <p:nvPicPr>
                      <p:cNvPr id="26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038602"/>
                        <a:ext cx="15684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AutoShape 28"/>
          <p:cNvSpPr>
            <a:spLocks noChangeArrowheads="1"/>
          </p:cNvSpPr>
          <p:nvPr/>
        </p:nvSpPr>
        <p:spPr bwMode="auto">
          <a:xfrm>
            <a:off x="60198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AutoShape 22"/>
          <p:cNvSpPr>
            <a:spLocks noChangeArrowheads="1"/>
          </p:cNvSpPr>
          <p:nvPr/>
        </p:nvSpPr>
        <p:spPr bwMode="auto">
          <a:xfrm>
            <a:off x="72390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239966" y="5222877"/>
            <a:ext cx="34916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Essential Matrix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Longuet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-Higgins, 1981)</a:t>
            </a: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ext Box 46"/>
          <p:cNvSpPr txBox="1">
            <a:spLocks noChangeArrowheads="1"/>
          </p:cNvSpPr>
          <p:nvPr/>
        </p:nvSpPr>
        <p:spPr bwMode="auto">
          <a:xfrm>
            <a:off x="1828802" y="6365877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The vectors </a:t>
            </a:r>
            <a:r>
              <a:rPr lang="en-US" sz="2400" b="1" i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Rx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and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x’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are coplanar </a:t>
            </a:r>
          </a:p>
        </p:txBody>
      </p:sp>
    </p:spTree>
    <p:extLst>
      <p:ext uri="{BB962C8B-B14F-4D97-AF65-F5344CB8AC3E}">
        <p14:creationId xmlns:p14="http://schemas.microsoft.com/office/powerpoint/2010/main" val="22051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40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  <a:br>
              <a:rPr lang="en-US" sz="2400" dirty="0"/>
            </a:br>
            <a:endParaRPr lang="en-US" sz="800" dirty="0"/>
          </a:p>
          <a:p>
            <a:pPr lvl="1">
              <a:lnSpc>
                <a:spcPct val="80000"/>
              </a:lnSpc>
            </a:pPr>
            <a:r>
              <a:rPr lang="en-US" dirty="0"/>
              <a:t>Recall: a line is given by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ax + by + c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0 </a:t>
            </a:r>
            <a:r>
              <a:rPr lang="en-US" dirty="0">
                <a:cs typeface="Times New Roman" pitchFamily="18" charset="0"/>
              </a:rPr>
              <a:t>or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400" dirty="0"/>
          </a:p>
        </p:txBody>
      </p:sp>
      <p:graphicFrame>
        <p:nvGraphicFramePr>
          <p:cNvPr id="26" name="Object 27"/>
          <p:cNvGraphicFramePr>
            <a:graphicFrameLocks noChangeAspect="1"/>
          </p:cNvGraphicFramePr>
          <p:nvPr/>
        </p:nvGraphicFramePr>
        <p:xfrm>
          <a:off x="3657600" y="4114802"/>
          <a:ext cx="15684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3" name="Equation" r:id="rId5" imgW="660400" imgH="228600" progId="Equation.3">
                  <p:embed/>
                </p:oleObj>
              </mc:Choice>
              <mc:Fallback>
                <p:oleObj name="Equation" r:id="rId5" imgW="660400" imgH="228600" progId="Equation.3">
                  <p:embed/>
                  <p:pic>
                    <p:nvPicPr>
                      <p:cNvPr id="26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114802"/>
                        <a:ext cx="15684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3505200" y="4114800"/>
            <a:ext cx="1905000" cy="609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9" name="Object 5"/>
          <p:cNvGraphicFramePr>
            <a:graphicFrameLocks noChangeAspect="1"/>
          </p:cNvGraphicFramePr>
          <p:nvPr/>
        </p:nvGraphicFramePr>
        <p:xfrm>
          <a:off x="2819400" y="5562602"/>
          <a:ext cx="3429000" cy="1121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4" name="Equation" r:id="rId7" imgW="2082600" imgH="711000" progId="Equation.3">
                  <p:embed/>
                </p:oleObj>
              </mc:Choice>
              <mc:Fallback>
                <p:oleObj name="Equation" r:id="rId7" imgW="2082600" imgH="711000" progId="Equation.3">
                  <p:embed/>
                  <p:pic>
                    <p:nvPicPr>
                      <p:cNvPr id="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562602"/>
                        <a:ext cx="3429000" cy="1121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928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1" grpId="0" animBg="1"/>
      <p:bldP spid="660510" grpId="0" uiExpand="1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071F-26DC-5842-A7A5-D0B410F9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matrix can be decomposed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2A85D-FE68-C340-9C4D-85AAF5CA0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 = </a:t>
            </a:r>
            <a:r>
              <a:rPr lang="en-US" dirty="0" err="1"/>
              <a:t>T</a:t>
            </a:r>
            <a:r>
              <a:rPr lang="en-US" baseline="-25000" dirty="0" err="1"/>
              <a:t>x</a:t>
            </a:r>
            <a:r>
              <a:rPr lang="en-US" dirty="0" err="1"/>
              <a:t>R</a:t>
            </a:r>
            <a:endParaRPr lang="en-US" dirty="0"/>
          </a:p>
          <a:p>
            <a:endParaRPr lang="en-US" dirty="0"/>
          </a:p>
          <a:p>
            <a:r>
              <a:rPr lang="en-US" dirty="0"/>
              <a:t>If we know E, we can recover t and 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91E47-5B08-D045-A1ED-938361871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92" y="2895600"/>
            <a:ext cx="780140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4949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2309D-600C-4245-AFEF-E17CD7D1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dirty="0"/>
              <a:t>Finding E: But we know the image </a:t>
            </a:r>
            <a:r>
              <a:rPr lang="en-US" dirty="0" err="1"/>
              <a:t>coord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89D37-6A05-AA43-8799-BFD1C117C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0" y="1473200"/>
            <a:ext cx="5778500" cy="391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FE360E-409D-964B-95C7-A43EF395A1CD}"/>
              </a:ext>
            </a:extLst>
          </p:cNvPr>
          <p:cNvSpPr txBox="1"/>
          <p:nvPr/>
        </p:nvSpPr>
        <p:spPr>
          <a:xfrm>
            <a:off x="2286000" y="5791200"/>
            <a:ext cx="577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z’s are still unknown! (they are &gt; 0 and !=0)</a:t>
            </a:r>
          </a:p>
          <a:p>
            <a:r>
              <a:rPr lang="en-US" dirty="0"/>
              <a:t>But this whole equation goes to 0 so we can skip it</a:t>
            </a:r>
          </a:p>
        </p:txBody>
      </p:sp>
    </p:spTree>
    <p:extLst>
      <p:ext uri="{BB962C8B-B14F-4D97-AF65-F5344CB8AC3E}">
        <p14:creationId xmlns:p14="http://schemas.microsoft.com/office/powerpoint/2010/main" val="278120134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40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40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b="1" dirty="0"/>
              <a:t> </a:t>
            </a:r>
            <a:r>
              <a:rPr lang="en-US" sz="2400" dirty="0"/>
              <a:t>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x'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 =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</a:t>
            </a:r>
            <a:r>
              <a:rPr lang="en-US" sz="2400" b="1" i="1" dirty="0" err="1"/>
              <a:t>e</a:t>
            </a:r>
            <a:r>
              <a:rPr lang="en-US" sz="2400" i="1" dirty="0"/>
              <a:t> </a:t>
            </a:r>
            <a:r>
              <a:rPr lang="en-US" sz="2400" dirty="0"/>
              <a:t>= 0   and  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i="1" dirty="0"/>
              <a:t>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dirty="0"/>
              <a:t> has five degrees of freedom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1" name="Object 27"/>
          <p:cNvGraphicFramePr>
            <a:graphicFrameLocks noChangeAspect="1"/>
          </p:cNvGraphicFramePr>
          <p:nvPr/>
        </p:nvGraphicFramePr>
        <p:xfrm>
          <a:off x="3657600" y="4114802"/>
          <a:ext cx="15684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" name="Equation" r:id="rId5" imgW="660400" imgH="228600" progId="Equation.3">
                  <p:embed/>
                </p:oleObj>
              </mc:Choice>
              <mc:Fallback>
                <p:oleObj name="Equation" r:id="rId5" imgW="660400" imgH="228600" progId="Equation.3">
                  <p:embed/>
                  <p:pic>
                    <p:nvPicPr>
                      <p:cNvPr id="21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114802"/>
                        <a:ext cx="15684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3505200" y="4114800"/>
            <a:ext cx="1905000" cy="609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uiExpand="1" build="p"/>
      <p:bldP spid="660498" grpId="0" animBg="1"/>
      <p:bldP spid="66049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The calibration matrices </a:t>
            </a:r>
            <a:r>
              <a:rPr lang="en-US" b="1" i="1" dirty="0"/>
              <a:t>K</a:t>
            </a:r>
            <a:r>
              <a:rPr lang="en-US" dirty="0"/>
              <a:t> and </a:t>
            </a:r>
            <a:r>
              <a:rPr lang="en-US" b="1" i="1" dirty="0"/>
              <a:t>K</a:t>
            </a:r>
            <a:r>
              <a:rPr lang="en-US" i="1" dirty="0"/>
              <a:t>’</a:t>
            </a:r>
            <a:r>
              <a:rPr lang="en-US" dirty="0"/>
              <a:t> of the two cameras are unknown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We can write the </a:t>
            </a:r>
            <a:r>
              <a:rPr lang="en-US" dirty="0" err="1"/>
              <a:t>epipolar</a:t>
            </a:r>
            <a:r>
              <a:rPr lang="en-US" dirty="0"/>
              <a:t> constraint in terms of </a:t>
            </a:r>
            <a:r>
              <a:rPr lang="en-US" i="1" dirty="0"/>
              <a:t>unknown</a:t>
            </a:r>
            <a:r>
              <a:rPr lang="en-US" dirty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/>
        </p:nvGraphicFramePr>
        <p:xfrm>
          <a:off x="1223965" y="5943602"/>
          <a:ext cx="19716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1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679972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5" y="5943602"/>
                        <a:ext cx="1971675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/>
        </p:nvGraphicFramePr>
        <p:xfrm>
          <a:off x="4187827" y="5905500"/>
          <a:ext cx="43148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2" name="Equation" r:id="rId7" imgW="1485720" imgH="228600" progId="Equation.3">
                  <p:embed/>
                </p:oleObj>
              </mc:Choice>
              <mc:Fallback>
                <p:oleObj name="Equation" r:id="rId7" imgW="1485720" imgH="228600" progId="Equation.3">
                  <p:embed/>
                  <p:pic>
                    <p:nvPicPr>
                      <p:cNvPr id="679973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7827" y="5905500"/>
                        <a:ext cx="43148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5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56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2A7507A2-D4A5-DC42-86A9-71F5ABC4CAAF}"/>
              </a:ext>
            </a:extLst>
          </p:cNvPr>
          <p:cNvGrpSpPr/>
          <p:nvPr/>
        </p:nvGrpSpPr>
        <p:grpSpPr>
          <a:xfrm>
            <a:off x="652470" y="2057400"/>
            <a:ext cx="5859349" cy="584"/>
            <a:chOff x="652470" y="2057400"/>
            <a:chExt cx="5859349" cy="58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266C521-3087-3840-9A48-18ED471C074A}"/>
                </a:ext>
              </a:extLst>
            </p:cNvPr>
            <p:cNvCxnSpPr>
              <a:cxnSpLocks/>
            </p:cNvCxnSpPr>
            <p:nvPr/>
          </p:nvCxnSpPr>
          <p:spPr>
            <a:xfrm>
              <a:off x="652470" y="2057400"/>
              <a:ext cx="149648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6983E08-F576-FF4D-B43A-473366648673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81" y="2057984"/>
              <a:ext cx="43710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79F11F-DC9F-694D-BC99-CF7B0E2D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49"/>
            <a:ext cx="8229600" cy="650304"/>
          </a:xfrm>
        </p:spPr>
        <p:txBody>
          <a:bodyPr>
            <a:normAutofit/>
          </a:bodyPr>
          <a:lstStyle/>
          <a:p>
            <a:r>
              <a:rPr lang="en-US" sz="3200" dirty="0"/>
              <a:t>Putting it all together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CBE8666-C8E2-1649-A266-7A693CB42792}"/>
              </a:ext>
            </a:extLst>
          </p:cNvPr>
          <p:cNvGrpSpPr/>
          <p:nvPr/>
        </p:nvGrpSpPr>
        <p:grpSpPr>
          <a:xfrm>
            <a:off x="1030905" y="2448050"/>
            <a:ext cx="3236295" cy="400110"/>
            <a:chOff x="1030905" y="2448050"/>
            <a:chExt cx="3236295" cy="40011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28DE31-5373-2E4C-81EF-D63CB9CA5321}"/>
                </a:ext>
              </a:extLst>
            </p:cNvPr>
            <p:cNvCxnSpPr>
              <a:cxnSpLocks/>
            </p:cNvCxnSpPr>
            <p:nvPr/>
          </p:nvCxnSpPr>
          <p:spPr>
            <a:xfrm>
              <a:off x="1030905" y="2763366"/>
              <a:ext cx="323629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48308F-9EA0-BE49-B76B-23EBF08F315C}"/>
                </a:ext>
              </a:extLst>
            </p:cNvPr>
            <p:cNvSpPr txBox="1"/>
            <p:nvPr/>
          </p:nvSpPr>
          <p:spPr>
            <a:xfrm>
              <a:off x="2456562" y="2448050"/>
              <a:ext cx="263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2E80ECA-2D12-7C47-AA83-3FCBF4E02F46}"/>
              </a:ext>
            </a:extLst>
          </p:cNvPr>
          <p:cNvGrpSpPr/>
          <p:nvPr/>
        </p:nvGrpSpPr>
        <p:grpSpPr>
          <a:xfrm>
            <a:off x="112185" y="475893"/>
            <a:ext cx="1561945" cy="2786941"/>
            <a:chOff x="112185" y="475893"/>
            <a:chExt cx="1561945" cy="278694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5D49C30-BEEA-0547-9440-25EF0B1ED00F}"/>
                </a:ext>
              </a:extLst>
            </p:cNvPr>
            <p:cNvGrpSpPr/>
            <p:nvPr/>
          </p:nvGrpSpPr>
          <p:grpSpPr>
            <a:xfrm>
              <a:off x="813245" y="617951"/>
              <a:ext cx="860885" cy="2644883"/>
              <a:chOff x="813245" y="617951"/>
              <a:chExt cx="860885" cy="2644883"/>
            </a:xfrm>
          </p:grpSpPr>
          <p:sp>
            <p:nvSpPr>
              <p:cNvPr id="13" name="Parallelogram 12">
                <a:extLst>
                  <a:ext uri="{FF2B5EF4-FFF2-40B4-BE49-F238E27FC236}">
                    <a16:creationId xmlns:a16="http://schemas.microsoft.com/office/drawing/2014/main" id="{529CA665-F65D-CC47-B4DC-78042AAB3945}"/>
                  </a:ext>
                </a:extLst>
              </p:cNvPr>
              <p:cNvSpPr/>
              <p:nvPr/>
            </p:nvSpPr>
            <p:spPr>
              <a:xfrm rot="5400000" flipV="1">
                <a:off x="-286602" y="1717798"/>
                <a:ext cx="2644883" cy="445190"/>
              </a:xfrm>
              <a:prstGeom prst="parallelogram">
                <a:avLst>
                  <a:gd name="adj" fmla="val 186475"/>
                </a:avLst>
              </a:prstGeom>
              <a:solidFill>
                <a:srgbClr val="D9D9D9">
                  <a:alpha val="58039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4AEC5E41-DDA4-B24D-A1F4-667EBD7C113F}"/>
                  </a:ext>
                </a:extLst>
              </p:cNvPr>
              <p:cNvGrpSpPr/>
              <p:nvPr/>
            </p:nvGrpSpPr>
            <p:grpSpPr>
              <a:xfrm>
                <a:off x="973908" y="1361004"/>
                <a:ext cx="700222" cy="1402362"/>
                <a:chOff x="973908" y="1361004"/>
                <a:chExt cx="700222" cy="1402362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68004DA-717B-9C47-B9D1-8769116C64A2}"/>
                    </a:ext>
                  </a:extLst>
                </p:cNvPr>
                <p:cNvSpPr txBox="1"/>
                <p:nvPr/>
              </p:nvSpPr>
              <p:spPr>
                <a:xfrm>
                  <a:off x="1311980" y="1361004"/>
                  <a:ext cx="36215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x’</a:t>
                  </a:r>
                  <a:r>
                    <a:rPr kumimoji="0" lang="en-US" sz="1600" b="0" i="0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</a:t>
                  </a:r>
                  <a:endPara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B54581DF-2B2B-3042-823E-CAF0A2D8D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0905" y="2082065"/>
                  <a:ext cx="0" cy="681301"/>
                </a:xfrm>
                <a:prstGeom prst="straightConnector1">
                  <a:avLst/>
                </a:prstGeom>
                <a:ln w="25400">
                  <a:solidFill>
                    <a:srgbClr val="00B05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D7FDB709-E04C-C74C-9A9B-A3BD38FFAB4B}"/>
                    </a:ext>
                  </a:extLst>
                </p:cNvPr>
                <p:cNvCxnSpPr>
                  <a:cxnSpLocks/>
                  <a:stCxn id="12" idx="7"/>
                </p:cNvCxnSpPr>
                <p:nvPr/>
              </p:nvCxnSpPr>
              <p:spPr>
                <a:xfrm flipV="1">
                  <a:off x="1071208" y="1596879"/>
                  <a:ext cx="331545" cy="419154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B0285A-5ABA-A94C-B45E-1E3BB83D7D3F}"/>
                    </a:ext>
                  </a:extLst>
                </p:cNvPr>
                <p:cNvSpPr txBox="1"/>
                <p:nvPr/>
              </p:nvSpPr>
              <p:spPr>
                <a:xfrm>
                  <a:off x="985700" y="2056984"/>
                  <a:ext cx="36804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y’</a:t>
                  </a:r>
                  <a:r>
                    <a:rPr kumimoji="0" lang="en-US" sz="1600" b="0" i="0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</a:t>
                  </a:r>
                  <a:endPara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5A42E9F-95FA-B549-AE72-176182C2CCFF}"/>
                    </a:ext>
                  </a:extLst>
                </p:cNvPr>
                <p:cNvSpPr/>
                <p:nvPr/>
              </p:nvSpPr>
              <p:spPr>
                <a:xfrm>
                  <a:off x="973908" y="1999339"/>
                  <a:ext cx="113994" cy="1139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7E34251-3403-744F-9EE3-4ECD9D55DCF3}"/>
                </a:ext>
              </a:extLst>
            </p:cNvPr>
            <p:cNvCxnSpPr>
              <a:cxnSpLocks/>
            </p:cNvCxnSpPr>
            <p:nvPr/>
          </p:nvCxnSpPr>
          <p:spPr>
            <a:xfrm>
              <a:off x="574494" y="1062658"/>
              <a:ext cx="337274" cy="16721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9E015A4-220E-BF44-8CC9-FB49C3A00A57}"/>
                </a:ext>
              </a:extLst>
            </p:cNvPr>
            <p:cNvSpPr txBox="1"/>
            <p:nvPr/>
          </p:nvSpPr>
          <p:spPr>
            <a:xfrm>
              <a:off x="112185" y="475893"/>
              <a:ext cx="955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 Plane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3739FDD-971D-7642-BA05-A851FF4BAF33}"/>
              </a:ext>
            </a:extLst>
          </p:cNvPr>
          <p:cNvGrpSpPr/>
          <p:nvPr/>
        </p:nvGrpSpPr>
        <p:grpSpPr>
          <a:xfrm>
            <a:off x="7852539" y="787542"/>
            <a:ext cx="1190865" cy="1248384"/>
            <a:chOff x="7539482" y="504760"/>
            <a:chExt cx="1190865" cy="124838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E4C17BB-FC80-154A-ACDB-F5A9F9FF1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4" y="665373"/>
              <a:ext cx="16324" cy="68493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14301DB-0167-914A-A391-66D4278A74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9482" y="1350234"/>
              <a:ext cx="245387" cy="28652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6924F90-3569-EA47-8DAA-F39943E21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3" y="1349387"/>
              <a:ext cx="597752" cy="921"/>
            </a:xfrm>
            <a:prstGeom prst="straightConnector1">
              <a:avLst/>
            </a:prstGeom>
            <a:ln w="31750">
              <a:solidFill>
                <a:srgbClr val="FB1C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2D5147-474B-6841-AE5C-90D35FDC54D9}"/>
                </a:ext>
              </a:extLst>
            </p:cNvPr>
            <p:cNvSpPr txBox="1"/>
            <p:nvPr/>
          </p:nvSpPr>
          <p:spPr>
            <a:xfrm>
              <a:off x="7572545" y="1453062"/>
              <a:ext cx="38549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z’</a:t>
              </a:r>
              <a:r>
                <a:rPr kumimoji="0" lang="en-US" sz="135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w</a:t>
              </a:r>
              <a:endParaRPr kumimoji="0" lang="en-US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E082BA-BB2D-AD41-A01E-542026EF3680}"/>
                </a:ext>
              </a:extLst>
            </p:cNvPr>
            <p:cNvSpPr txBox="1"/>
            <p:nvPr/>
          </p:nvSpPr>
          <p:spPr>
            <a:xfrm>
              <a:off x="7757775" y="504760"/>
              <a:ext cx="40171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y’</a:t>
              </a:r>
              <a:r>
                <a:rPr kumimoji="0" lang="en-US" sz="135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w</a:t>
              </a:r>
              <a:endParaRPr kumimoji="0" lang="en-US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568C48-6E00-AB41-8596-41428954C7BF}"/>
                </a:ext>
              </a:extLst>
            </p:cNvPr>
            <p:cNvSpPr txBox="1"/>
            <p:nvPr/>
          </p:nvSpPr>
          <p:spPr>
            <a:xfrm>
              <a:off x="8332802" y="1224463"/>
              <a:ext cx="3975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x’</a:t>
              </a:r>
              <a:r>
                <a:rPr kumimoji="0" lang="en-US" sz="135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w</a:t>
              </a:r>
              <a:endParaRPr kumimoji="0" lang="en-US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9CE0EC2-4783-704B-A0F7-AC7D13C58ED2}"/>
                </a:ext>
              </a:extLst>
            </p:cNvPr>
            <p:cNvSpPr/>
            <p:nvPr/>
          </p:nvSpPr>
          <p:spPr>
            <a:xfrm>
              <a:off x="7729360" y="1291653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7A88011-B10B-DF40-BB91-A45089E271E6}"/>
              </a:ext>
            </a:extLst>
          </p:cNvPr>
          <p:cNvGrpSpPr/>
          <p:nvPr/>
        </p:nvGrpSpPr>
        <p:grpSpPr>
          <a:xfrm>
            <a:off x="4333797" y="1351767"/>
            <a:ext cx="2801231" cy="696995"/>
            <a:chOff x="4333797" y="1351767"/>
            <a:chExt cx="2801231" cy="6969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FBEC85-7C3B-1F4C-81FC-3BC65BBF10BA}"/>
                </a:ext>
              </a:extLst>
            </p:cNvPr>
            <p:cNvSpPr txBox="1"/>
            <p:nvPr/>
          </p:nvSpPr>
          <p:spPr>
            <a:xfrm>
              <a:off x="6196818" y="1351767"/>
              <a:ext cx="482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8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endPara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A5105C7-24BC-7744-B453-FF4F68F5B7DA}"/>
                </a:ext>
              </a:extLst>
            </p:cNvPr>
            <p:cNvCxnSpPr>
              <a:cxnSpLocks/>
              <a:stCxn id="18" idx="2"/>
              <a:endCxn id="53" idx="6"/>
            </p:cNvCxnSpPr>
            <p:nvPr/>
          </p:nvCxnSpPr>
          <p:spPr>
            <a:xfrm flipH="1">
              <a:off x="4333797" y="1613538"/>
              <a:ext cx="2801231" cy="435224"/>
            </a:xfrm>
            <a:prstGeom prst="line">
              <a:avLst/>
            </a:prstGeom>
            <a:ln w="28575">
              <a:solidFill>
                <a:schemeClr val="accent6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784758-A335-A949-8824-D2A8AA9D6D26}"/>
              </a:ext>
            </a:extLst>
          </p:cNvPr>
          <p:cNvGrpSpPr/>
          <p:nvPr/>
        </p:nvGrpSpPr>
        <p:grpSpPr>
          <a:xfrm>
            <a:off x="3107298" y="1206359"/>
            <a:ext cx="1569461" cy="1468067"/>
            <a:chOff x="6613880" y="504760"/>
            <a:chExt cx="1569461" cy="1468067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91CE8AE-1D3B-3B4F-8450-B6DCC173D4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4" y="665373"/>
              <a:ext cx="16324" cy="68493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9DF4801-FE88-A949-A9AD-403A01528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3880" y="1350234"/>
              <a:ext cx="1170990" cy="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6A3C0D8-EB85-834A-9492-D0C485EDAB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0347" y="1350309"/>
              <a:ext cx="354796" cy="434914"/>
            </a:xfrm>
            <a:prstGeom prst="straightConnector1">
              <a:avLst/>
            </a:prstGeom>
            <a:ln w="31750">
              <a:solidFill>
                <a:srgbClr val="FB1C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9E6D3C-AC31-764E-AB15-A862075F4E8C}"/>
                </a:ext>
              </a:extLst>
            </p:cNvPr>
            <p:cNvSpPr txBox="1"/>
            <p:nvPr/>
          </p:nvSpPr>
          <p:spPr>
            <a:xfrm>
              <a:off x="6718339" y="980356"/>
              <a:ext cx="418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z’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</a:t>
              </a:r>
              <a:endPara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D84A04-F38B-344D-B6CF-A808D56390B2}"/>
                </a:ext>
              </a:extLst>
            </p:cNvPr>
            <p:cNvSpPr txBox="1"/>
            <p:nvPr/>
          </p:nvSpPr>
          <p:spPr>
            <a:xfrm>
              <a:off x="7757775" y="504760"/>
              <a:ext cx="4255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y’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FAC82B0-B2C0-CE4F-8BFD-D86AF74E55C8}"/>
                </a:ext>
              </a:extLst>
            </p:cNvPr>
            <p:cNvSpPr txBox="1"/>
            <p:nvPr/>
          </p:nvSpPr>
          <p:spPr>
            <a:xfrm>
              <a:off x="7531448" y="1572717"/>
              <a:ext cx="427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x’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E59BAEA-A273-C840-9603-5F8FAC7D7DF3}"/>
                </a:ext>
              </a:extLst>
            </p:cNvPr>
            <p:cNvSpPr/>
            <p:nvPr/>
          </p:nvSpPr>
          <p:spPr>
            <a:xfrm>
              <a:off x="7729360" y="1291653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F3316E72-C84E-C24B-A955-A6C98D63F4A6}"/>
              </a:ext>
            </a:extLst>
          </p:cNvPr>
          <p:cNvSpPr/>
          <p:nvPr/>
        </p:nvSpPr>
        <p:spPr>
          <a:xfrm>
            <a:off x="3848289" y="644032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pinhole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597CBFE-4F53-D54F-B450-7013E42464E2}"/>
              </a:ext>
            </a:extLst>
          </p:cNvPr>
          <p:cNvGrpSpPr/>
          <p:nvPr/>
        </p:nvGrpSpPr>
        <p:grpSpPr>
          <a:xfrm>
            <a:off x="7246047" y="1205103"/>
            <a:ext cx="796370" cy="424842"/>
            <a:chOff x="7246047" y="1205103"/>
            <a:chExt cx="796370" cy="424842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3676B40-D130-3745-9E7E-F6BCFA98DB71}"/>
                </a:ext>
              </a:extLst>
            </p:cNvPr>
            <p:cNvCxnSpPr>
              <a:cxnSpLocks/>
              <a:stCxn id="18" idx="6"/>
              <a:endCxn id="43" idx="2"/>
            </p:cNvCxnSpPr>
            <p:nvPr/>
          </p:nvCxnSpPr>
          <p:spPr>
            <a:xfrm>
              <a:off x="7246047" y="1613538"/>
              <a:ext cx="796370" cy="16407"/>
            </a:xfrm>
            <a:prstGeom prst="line">
              <a:avLst/>
            </a:prstGeom>
            <a:ln w="28575">
              <a:solidFill>
                <a:srgbClr val="FFFF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3B1956A-57AD-054D-8CA6-2F99B6383EA2}"/>
                </a:ext>
              </a:extLst>
            </p:cNvPr>
            <p:cNvSpPr txBox="1"/>
            <p:nvPr/>
          </p:nvSpPr>
          <p:spPr>
            <a:xfrm>
              <a:off x="7331524" y="1205103"/>
              <a:ext cx="482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8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endPara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F8BE95D-0EA7-BD46-BFDA-1E868F6A1902}"/>
              </a:ext>
            </a:extLst>
          </p:cNvPr>
          <p:cNvGrpSpPr/>
          <p:nvPr/>
        </p:nvGrpSpPr>
        <p:grpSpPr>
          <a:xfrm>
            <a:off x="6947204" y="1159916"/>
            <a:ext cx="482103" cy="509131"/>
            <a:chOff x="6947204" y="1159916"/>
            <a:chExt cx="482103" cy="50913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C8575F-F66F-8F4D-8664-175F4FB46E20}"/>
                </a:ext>
              </a:extLst>
            </p:cNvPr>
            <p:cNvSpPr/>
            <p:nvPr/>
          </p:nvSpPr>
          <p:spPr>
            <a:xfrm>
              <a:off x="7135028" y="1558028"/>
              <a:ext cx="111019" cy="111019"/>
            </a:xfrm>
            <a:prstGeom prst="ellipse">
              <a:avLst/>
            </a:prstGeom>
            <a:solidFill>
              <a:srgbClr val="59FD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640D0F2-D04A-F64E-A502-750FA4895B75}"/>
                </a:ext>
              </a:extLst>
            </p:cNvPr>
            <p:cNvSpPr txBox="1"/>
            <p:nvPr/>
          </p:nvSpPr>
          <p:spPr>
            <a:xfrm>
              <a:off x="6947204" y="1159916"/>
              <a:ext cx="482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B377F05-35D6-6D46-B1ED-DB39AA928276}"/>
              </a:ext>
            </a:extLst>
          </p:cNvPr>
          <p:cNvGrpSpPr/>
          <p:nvPr/>
        </p:nvGrpSpPr>
        <p:grpSpPr>
          <a:xfrm>
            <a:off x="849932" y="2048762"/>
            <a:ext cx="3372846" cy="528717"/>
            <a:chOff x="849932" y="2048762"/>
            <a:chExt cx="3372846" cy="528717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88AE96C-466A-3F4F-B096-F69390EE0495}"/>
                </a:ext>
              </a:extLst>
            </p:cNvPr>
            <p:cNvSpPr/>
            <p:nvPr/>
          </p:nvSpPr>
          <p:spPr>
            <a:xfrm>
              <a:off x="849932" y="2466460"/>
              <a:ext cx="111019" cy="111019"/>
            </a:xfrm>
            <a:prstGeom prst="ellipse">
              <a:avLst/>
            </a:prstGeom>
            <a:solidFill>
              <a:srgbClr val="59FD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8C58134-2FC1-E94E-8EF3-CED894EAE165}"/>
                </a:ext>
              </a:extLst>
            </p:cNvPr>
            <p:cNvCxnSpPr>
              <a:cxnSpLocks/>
              <a:stCxn id="64" idx="6"/>
              <a:endCxn id="53" idx="2"/>
            </p:cNvCxnSpPr>
            <p:nvPr/>
          </p:nvCxnSpPr>
          <p:spPr>
            <a:xfrm flipV="1">
              <a:off x="960951" y="2048762"/>
              <a:ext cx="3261827" cy="473208"/>
            </a:xfrm>
            <a:prstGeom prst="line">
              <a:avLst/>
            </a:prstGeom>
            <a:ln w="22225">
              <a:solidFill>
                <a:schemeClr val="accent6"/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04D33EC-3E89-0443-B7BC-C12B70EC61A7}"/>
              </a:ext>
            </a:extLst>
          </p:cNvPr>
          <p:cNvGrpSpPr/>
          <p:nvPr/>
        </p:nvGrpSpPr>
        <p:grpSpPr>
          <a:xfrm>
            <a:off x="736733" y="2022422"/>
            <a:ext cx="370614" cy="444038"/>
            <a:chOff x="736733" y="2022422"/>
            <a:chExt cx="370614" cy="444038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03C1560-629C-2A46-AC3F-6761F9805ED0}"/>
                </a:ext>
              </a:extLst>
            </p:cNvPr>
            <p:cNvSpPr txBox="1"/>
            <p:nvPr/>
          </p:nvSpPr>
          <p:spPr>
            <a:xfrm>
              <a:off x="736733" y="2022422"/>
              <a:ext cx="370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7BEC18B-A16F-3248-95CF-CE9E55E40773}"/>
                </a:ext>
              </a:extLst>
            </p:cNvPr>
            <p:cNvCxnSpPr>
              <a:cxnSpLocks/>
              <a:stCxn id="12" idx="4"/>
              <a:endCxn id="64" idx="0"/>
            </p:cNvCxnSpPr>
            <p:nvPr/>
          </p:nvCxnSpPr>
          <p:spPr>
            <a:xfrm flipH="1">
              <a:off x="905442" y="2113333"/>
              <a:ext cx="125463" cy="353127"/>
            </a:xfrm>
            <a:prstGeom prst="straightConnector1">
              <a:avLst/>
            </a:prstGeom>
            <a:ln w="127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E8596ACF-E292-F74F-AFBD-C4E9ED05EB16}"/>
              </a:ext>
            </a:extLst>
          </p:cNvPr>
          <p:cNvSpPr txBox="1"/>
          <p:nvPr/>
        </p:nvSpPr>
        <p:spPr>
          <a:xfrm>
            <a:off x="6196819" y="6519446"/>
            <a:ext cx="294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inspired by Shree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Nayar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6A9F2F5-81E8-064C-A7AE-6210B9342024}"/>
              </a:ext>
            </a:extLst>
          </p:cNvPr>
          <p:cNvGrpSpPr/>
          <p:nvPr/>
        </p:nvGrpSpPr>
        <p:grpSpPr>
          <a:xfrm>
            <a:off x="346085" y="3352800"/>
            <a:ext cx="2244715" cy="1463419"/>
            <a:chOff x="346085" y="3352800"/>
            <a:chExt cx="2244715" cy="146341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5BA1C0-D930-F54B-A744-CA99ACD3638A}"/>
                </a:ext>
              </a:extLst>
            </p:cNvPr>
            <p:cNvSpPr txBox="1"/>
            <p:nvPr/>
          </p:nvSpPr>
          <p:spPr>
            <a:xfrm>
              <a:off x="346085" y="3352800"/>
              <a:ext cx="2244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 Coordinates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F6452F10-3575-3241-890F-42FF64F1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993" y="3908682"/>
              <a:ext cx="1491699" cy="907537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44023B7-D86F-BC4C-8FDE-F2317FDA947B}"/>
              </a:ext>
            </a:extLst>
          </p:cNvPr>
          <p:cNvGrpSpPr/>
          <p:nvPr/>
        </p:nvGrpSpPr>
        <p:grpSpPr>
          <a:xfrm>
            <a:off x="3523274" y="3352800"/>
            <a:ext cx="2343500" cy="1562100"/>
            <a:chOff x="3523274" y="3352800"/>
            <a:chExt cx="2343500" cy="15621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A4BF21-A8EC-7E4A-8F72-4F70173D6FBD}"/>
                </a:ext>
              </a:extLst>
            </p:cNvPr>
            <p:cNvSpPr txBox="1"/>
            <p:nvPr/>
          </p:nvSpPr>
          <p:spPr>
            <a:xfrm>
              <a:off x="3523274" y="335280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Camera Coordinates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1C61628-C4EB-0648-8A4D-0189E63FC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0384" y="3810000"/>
              <a:ext cx="1402373" cy="1104900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E43E843-D32A-8C4D-8306-22455B2C41D3}"/>
              </a:ext>
            </a:extLst>
          </p:cNvPr>
          <p:cNvGrpSpPr/>
          <p:nvPr/>
        </p:nvGrpSpPr>
        <p:grpSpPr>
          <a:xfrm>
            <a:off x="7022732" y="3352800"/>
            <a:ext cx="2343500" cy="1562100"/>
            <a:chOff x="7022732" y="3352800"/>
            <a:chExt cx="2343500" cy="156210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6AF35C2-36C5-8747-932C-8A15546210E1}"/>
                </a:ext>
              </a:extLst>
            </p:cNvPr>
            <p:cNvSpPr txBox="1"/>
            <p:nvPr/>
          </p:nvSpPr>
          <p:spPr>
            <a:xfrm>
              <a:off x="7022732" y="335280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World Coordinates</a:t>
              </a: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56BEDEA2-61E7-6B46-AE84-DF71477D8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3239" y="3810000"/>
              <a:ext cx="1538361" cy="1104900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E18F61B-D9ED-D842-B21D-147983B89B05}"/>
              </a:ext>
            </a:extLst>
          </p:cNvPr>
          <p:cNvGrpSpPr/>
          <p:nvPr/>
        </p:nvGrpSpPr>
        <p:grpSpPr>
          <a:xfrm>
            <a:off x="5417502" y="4177785"/>
            <a:ext cx="2343500" cy="1194634"/>
            <a:chOff x="5417502" y="4177785"/>
            <a:chExt cx="2343500" cy="1194634"/>
          </a:xfrm>
        </p:grpSpPr>
        <p:sp>
          <p:nvSpPr>
            <p:cNvPr id="112" name="Up Arrow 111">
              <a:extLst>
                <a:ext uri="{FF2B5EF4-FFF2-40B4-BE49-F238E27FC236}">
                  <a16:creationId xmlns:a16="http://schemas.microsoft.com/office/drawing/2014/main" id="{C8D435BC-FC91-514C-9A84-F8D5F028A9DA}"/>
                </a:ext>
              </a:extLst>
            </p:cNvPr>
            <p:cNvSpPr/>
            <p:nvPr/>
          </p:nvSpPr>
          <p:spPr>
            <a:xfrm rot="16200000">
              <a:off x="6333654" y="3975322"/>
              <a:ext cx="369332" cy="774258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3E257C7-1443-5948-91C4-79E0A381D033}"/>
                </a:ext>
              </a:extLst>
            </p:cNvPr>
            <p:cNvSpPr txBox="1"/>
            <p:nvPr/>
          </p:nvSpPr>
          <p:spPr>
            <a:xfrm>
              <a:off x="5417502" y="4726088"/>
              <a:ext cx="2343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Extrinsics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Coordinate Transformation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8F72516-1223-A34D-A0BF-A4CBBF4AB3CD}"/>
              </a:ext>
            </a:extLst>
          </p:cNvPr>
          <p:cNvGrpSpPr/>
          <p:nvPr/>
        </p:nvGrpSpPr>
        <p:grpSpPr>
          <a:xfrm>
            <a:off x="1794110" y="4177784"/>
            <a:ext cx="3235630" cy="1278273"/>
            <a:chOff x="1794110" y="4177784"/>
            <a:chExt cx="3235630" cy="1278273"/>
          </a:xfrm>
        </p:grpSpPr>
        <p:sp>
          <p:nvSpPr>
            <p:cNvPr id="113" name="Up Arrow 112">
              <a:extLst>
                <a:ext uri="{FF2B5EF4-FFF2-40B4-BE49-F238E27FC236}">
                  <a16:creationId xmlns:a16="http://schemas.microsoft.com/office/drawing/2014/main" id="{00F7AD8F-E793-B548-9108-94B3B2826C6C}"/>
                </a:ext>
              </a:extLst>
            </p:cNvPr>
            <p:cNvSpPr/>
            <p:nvPr/>
          </p:nvSpPr>
          <p:spPr>
            <a:xfrm rot="16200000">
              <a:off x="2943047" y="3975321"/>
              <a:ext cx="369332" cy="774258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6506C7E-2F36-2048-8FA7-A54C5780265B}"/>
                </a:ext>
              </a:extLst>
            </p:cNvPr>
            <p:cNvSpPr txBox="1"/>
            <p:nvPr/>
          </p:nvSpPr>
          <p:spPr>
            <a:xfrm>
              <a:off x="1794110" y="4809726"/>
              <a:ext cx="32356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Intrinsics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Perspective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Projection &amp; pixel conversion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1D324DE1-AD6D-004E-80DF-FF106C134D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27" r="22599"/>
          <a:stretch/>
        </p:blipFill>
        <p:spPr>
          <a:xfrm>
            <a:off x="5501196" y="5016947"/>
            <a:ext cx="2034247" cy="193776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B330D36-005B-8045-98D6-C7481756E1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72" r="13226"/>
          <a:stretch/>
        </p:blipFill>
        <p:spPr>
          <a:xfrm>
            <a:off x="2278593" y="5491028"/>
            <a:ext cx="2266664" cy="10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Uncalibrated case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4106" name="Freeform 7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7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4108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4110" name="Line 11"/>
          <p:cNvSpPr>
            <a:spLocks noChangeShapeType="1"/>
          </p:cNvSpPr>
          <p:nvPr/>
        </p:nvSpPr>
        <p:spPr bwMode="auto">
          <a:xfrm flipV="1">
            <a:off x="1204915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1" name="Line 12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2" name="Line 13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3" name="Line 14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4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5" name="Oval 1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6" name="Oval 1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5105400" y="5322890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latin typeface="Arial" charset="0"/>
                <a:cs typeface="Arial" charset="0"/>
              </a:rPr>
              <a:t>Fundamental Matrix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(Faugeras and Luong, 1992)</a:t>
            </a: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800600" y="523875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400800" y="462915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4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409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2"/>
          <p:cNvGraphicFramePr>
            <a:graphicFrameLocks noChangeAspect="1"/>
          </p:cNvGraphicFramePr>
          <p:nvPr/>
        </p:nvGraphicFramePr>
        <p:xfrm>
          <a:off x="466725" y="4778377"/>
          <a:ext cx="20637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5" name="Equation" r:id="rId7" imgW="711000" imgH="457200" progId="Equation.3">
                  <p:embed/>
                </p:oleObj>
              </mc:Choice>
              <mc:Fallback>
                <p:oleObj name="Equation" r:id="rId7" imgW="711000" imgH="457200" progId="Equation.3">
                  <p:embed/>
                  <p:pic>
                    <p:nvPicPr>
                      <p:cNvPr id="4099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4778377"/>
                        <a:ext cx="2063750" cy="1376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/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66" name="Equation" r:id="rId9" imgW="2184120" imgH="228600" progId="Equation.3">
                    <p:embed/>
                  </p:oleObj>
                </mc:Choice>
                <mc:Fallback>
                  <p:oleObj name="Equation" r:id="rId9" imgW="2184120" imgH="228600" progId="Equation.3">
                    <p:embed/>
                    <p:pic>
                      <p:nvPicPr>
                        <p:cNvPr id="410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D00FA1-663B-C041-ACFA-8A113B96A0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3600" y="1120777"/>
            <a:ext cx="4699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2743200" y="417195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7772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 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 is the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epipolar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line associated with 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x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8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' = </a:t>
            </a:r>
            <a:r>
              <a:rPr lang="en-US" sz="28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 x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en-US" sz="24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400" i="1" baseline="30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x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 is the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epipolar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line associated with 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x' 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8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 = </a:t>
            </a:r>
            <a:r>
              <a:rPr lang="en-US" sz="28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800" i="1" baseline="30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  <a:r>
              <a:rPr lang="en-US" sz="28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x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en-US" sz="24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 e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= 0   and  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400" i="1" baseline="30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e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' =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0</a:t>
            </a:r>
          </a:p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is singular (rank two)</a:t>
            </a:r>
          </a:p>
          <a:p>
            <a:pPr marL="342900" indent="-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has 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seven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degrees of freedom</a:t>
            </a:r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40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40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1" name="Object 21"/>
          <p:cNvGraphicFramePr>
            <a:graphicFrameLocks noGrp="1" noChangeAspect="1"/>
          </p:cNvGraphicFramePr>
          <p:nvPr>
            <p:ph sz="half" idx="1"/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9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2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aphicFrame>
          <p:nvGraphicFramePr>
            <p:cNvPr id="24" name="Object 25"/>
            <p:cNvGraphicFramePr>
              <a:graphicFrameLocks noChangeAspect="1"/>
            </p:cNvGraphicFramePr>
            <p:nvPr/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0" name="Equation" r:id="rId7" imgW="2184120" imgH="228600" progId="Equation.3">
                    <p:embed/>
                  </p:oleObj>
                </mc:Choice>
                <mc:Fallback>
                  <p:oleObj name="Equation" r:id="rId7" imgW="2184120" imgH="228600" progId="Equation.3">
                    <p:embed/>
                    <p:pic>
                      <p:nvPicPr>
                        <p:cNvPr id="24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0188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uiExpand="1" build="p"/>
      <p:bldP spid="671798" grpId="0" uiExpand="1" animBg="1"/>
      <p:bldP spid="671799" grpId="0" uiExpand="1" animBg="1"/>
      <p:bldP spid="671800" grpId="0" uiExpand="1" animBg="1"/>
      <p:bldP spid="671801" grpId="0" uiExpand="1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02536-94B3-DD4F-AA01-A0C503572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the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6236EE-C611-714B-8994-3141E80AD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Homography</a:t>
            </a:r>
            <a:r>
              <a:rPr lang="en-US" dirty="0"/>
              <a:t> Matrix: 3x3</a:t>
            </a:r>
          </a:p>
          <a:p>
            <a:endParaRPr lang="en-US" dirty="0"/>
          </a:p>
          <a:p>
            <a:r>
              <a:rPr lang="en-US" dirty="0"/>
              <a:t>Fundamental Matrix is also 3x3. </a:t>
            </a:r>
          </a:p>
          <a:p>
            <a:endParaRPr lang="en-US" dirty="0"/>
          </a:p>
          <a:p>
            <a:r>
              <a:rPr lang="en-US" dirty="0" err="1"/>
              <a:t>Homography</a:t>
            </a:r>
            <a:r>
              <a:rPr lang="en-US" dirty="0"/>
              <a:t> is a special case of the Fundamental matrix, for planar scenes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1118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2309D-600C-4245-AFEF-E17CD7D11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How do we find E or F?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882E8-F95B-C14B-AEF8-836960F00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8"/>
          <a:stretch/>
        </p:blipFill>
        <p:spPr>
          <a:xfrm>
            <a:off x="1489075" y="914400"/>
            <a:ext cx="6165850" cy="37898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B8D9B6-72D2-FD4C-AA2B-5A1C95A478D0}"/>
              </a:ext>
            </a:extLst>
          </p:cNvPr>
          <p:cNvGrpSpPr/>
          <p:nvPr/>
        </p:nvGrpSpPr>
        <p:grpSpPr>
          <a:xfrm>
            <a:off x="152400" y="4842768"/>
            <a:ext cx="7935748" cy="1962680"/>
            <a:chOff x="152400" y="4842768"/>
            <a:chExt cx="7935748" cy="19626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55E492-8976-4846-944F-EADAD3C05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001"/>
            <a:stretch/>
          </p:blipFill>
          <p:spPr>
            <a:xfrm>
              <a:off x="1371600" y="5350600"/>
              <a:ext cx="6716548" cy="14548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83F29B-7FEE-4042-AB67-B685A6C5FAF0}"/>
                </a:ext>
              </a:extLst>
            </p:cNvPr>
            <p:cNvSpPr txBox="1"/>
            <p:nvPr/>
          </p:nvSpPr>
          <p:spPr>
            <a:xfrm>
              <a:off x="1143000" y="4842768"/>
              <a:ext cx="457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But we know the image coordinates!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E56AB9-BB74-4845-B393-CA338ACE319F}"/>
                </a:ext>
              </a:extLst>
            </p:cNvPr>
            <p:cNvSpPr/>
            <p:nvPr/>
          </p:nvSpPr>
          <p:spPr>
            <a:xfrm>
              <a:off x="152400" y="5562600"/>
              <a:ext cx="19812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z’s are still unknown, but they are &gt; 0 and !=0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343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998" t="7423" r="9002" b="-4869"/>
          <a:stretch/>
        </p:blipFill>
        <p:spPr>
          <a:xfrm>
            <a:off x="256003" y="1837944"/>
            <a:ext cx="8659399" cy="41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465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2" name="AutoShape 12"/>
          <p:cNvSpPr>
            <a:spLocks noChangeArrowheads="1"/>
          </p:cNvSpPr>
          <p:nvPr/>
        </p:nvSpPr>
        <p:spPr bwMode="auto">
          <a:xfrm>
            <a:off x="4114800" y="2286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73453" name="AutoShape 13"/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153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eight-point algorithm</a:t>
            </a:r>
          </a:p>
        </p:txBody>
      </p:sp>
      <p:sp>
        <p:nvSpPr>
          <p:cNvPr id="6156" name="Text Box 9"/>
          <p:cNvSpPr txBox="1">
            <a:spLocks noChangeArrowheads="1"/>
          </p:cNvSpPr>
          <p:nvPr/>
        </p:nvSpPr>
        <p:spPr bwMode="auto">
          <a:xfrm>
            <a:off x="228600" y="4461808"/>
            <a:ext cx="3581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Enforce rank-2 constraint (take SVD 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of 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and throw out the smallest singular value)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81000" y="1930400"/>
          <a:ext cx="3538538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2" name="Equation" r:id="rId4" imgW="2108160" imgH="711000" progId="Equation.3">
                  <p:embed/>
                </p:oleObj>
              </mc:Choice>
              <mc:Fallback>
                <p:oleObj name="Equation" r:id="rId4" imgW="2108160" imgH="7110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1930400"/>
                        <a:ext cx="3538538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92665" y="1038227"/>
          <a:ext cx="4243387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3" name="Equation" r:id="rId6" imgW="2946240" imgH="2082600" progId="Equation.3">
                  <p:embed/>
                </p:oleObj>
              </mc:Choice>
              <mc:Fallback>
                <p:oleObj name="Equation" r:id="rId6" imgW="2946240" imgH="20826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5" y="1038227"/>
                        <a:ext cx="4243387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36600" y="1066800"/>
          <a:ext cx="3378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4" name="Equation" r:id="rId8" imgW="1688760" imgH="228600" progId="Equation.3">
                  <p:embed/>
                </p:oleObj>
              </mc:Choice>
              <mc:Fallback>
                <p:oleObj name="Equation" r:id="rId8" imgW="1688760" imgH="2286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6600" y="1066800"/>
                        <a:ext cx="3378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 cstate="print"/>
          <a:srcRect l="20130" t="12891" r="8963" b="31051"/>
          <a:stretch/>
        </p:blipFill>
        <p:spPr bwMode="auto">
          <a:xfrm>
            <a:off x="3990372" y="4191000"/>
            <a:ext cx="5145024" cy="248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953000" y="2773740"/>
            <a:ext cx="3276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Solve homogeneous linear system using eight or more matches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0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2" grpId="0" animBg="1"/>
      <p:bldP spid="573453" grpId="0" animBg="1"/>
      <p:bldP spid="6156" grpId="0"/>
      <p:bldP spid="1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8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15757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2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sp>
        <p:nvSpPr>
          <p:cNvPr id="7168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5257800"/>
            <a:ext cx="7772400" cy="1295400"/>
          </a:xfrm>
          <a:noFill/>
        </p:spPr>
        <p:txBody>
          <a:bodyPr/>
          <a:lstStyle/>
          <a:p>
            <a:r>
              <a:rPr lang="en-US"/>
              <a:t>Poor numerical conditioning</a:t>
            </a:r>
          </a:p>
          <a:p>
            <a:r>
              <a:rPr lang="en-US"/>
              <a:t>Can be fixed by rescaling the data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6" cstate="print"/>
          <a:srcRect r="11034"/>
          <a:stretch>
            <a:fillRect/>
          </a:stretch>
        </p:blipFill>
        <p:spPr bwMode="auto">
          <a:xfrm>
            <a:off x="704850" y="2593977"/>
            <a:ext cx="60769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179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normalized eight-point algorithm</a:t>
            </a:r>
          </a:p>
        </p:txBody>
      </p:sp>
      <p:sp>
        <p:nvSpPr>
          <p:cNvPr id="58164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Center the image data at the origin, and scale it so the mean squared distance between the origin and the data points is 2 pixels</a:t>
            </a:r>
          </a:p>
          <a:p>
            <a:pPr>
              <a:buFontTx/>
              <a:buChar char="•"/>
            </a:pPr>
            <a:r>
              <a:rPr lang="en-US" sz="2400" dirty="0"/>
              <a:t>Use the eight-point algorithm to compute </a:t>
            </a:r>
            <a:r>
              <a:rPr lang="en-US" sz="2400" b="1" i="1" dirty="0"/>
              <a:t>F</a:t>
            </a:r>
            <a:r>
              <a:rPr lang="en-US" sz="2400" dirty="0"/>
              <a:t> from the normalized points</a:t>
            </a:r>
          </a:p>
          <a:p>
            <a:pPr>
              <a:buFontTx/>
              <a:buChar char="•"/>
            </a:pPr>
            <a:r>
              <a:rPr lang="en-US" sz="2400" dirty="0"/>
              <a:t>Enforce the rank-2 constraint (for example, take SVD of </a:t>
            </a:r>
            <a:r>
              <a:rPr lang="en-US" sz="2400" b="1" i="1" dirty="0"/>
              <a:t>F</a:t>
            </a:r>
            <a:r>
              <a:rPr lang="en-US" sz="2400" dirty="0"/>
              <a:t> and throw out the smallest singular value)</a:t>
            </a:r>
          </a:p>
          <a:p>
            <a:pPr>
              <a:buFontTx/>
              <a:buChar char="•"/>
            </a:pPr>
            <a:r>
              <a:rPr lang="en-US" sz="2400" dirty="0"/>
              <a:t>Transform fundamental matrix back to original units: if </a:t>
            </a:r>
            <a:r>
              <a:rPr lang="en-US" sz="2400" b="1" i="1" dirty="0"/>
              <a:t>T</a:t>
            </a:r>
            <a:r>
              <a:rPr lang="en-US" sz="2400" dirty="0"/>
              <a:t> and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dirty="0"/>
              <a:t> are the normalizing transformations in the two images, than the fundamental matrix in original coordinates is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i="1" baseline="30000" dirty="0"/>
              <a:t>T</a:t>
            </a:r>
            <a:r>
              <a:rPr lang="en-US" sz="2400" b="1" i="1" baseline="30000" dirty="0"/>
              <a:t> </a:t>
            </a:r>
            <a:r>
              <a:rPr lang="en-US" sz="2400" b="1" i="1" dirty="0"/>
              <a:t>F T</a:t>
            </a:r>
          </a:p>
        </p:txBody>
      </p: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3336927" y="914400"/>
            <a:ext cx="220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(Hartley, 1995)</a:t>
            </a:r>
          </a:p>
        </p:txBody>
      </p:sp>
    </p:spTree>
    <p:extLst>
      <p:ext uri="{BB962C8B-B14F-4D97-AF65-F5344CB8AC3E}">
        <p14:creationId xmlns:p14="http://schemas.microsoft.com/office/powerpoint/2010/main" val="45875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45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Bible by Hartley &amp; Zisserman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2434" name="Picture 2" descr="https://images-na.ssl-images-amazon.com/images/I/41933TXS1LL._SX346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736"/>
            <a:ext cx="3962400" cy="56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50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A6032-A9B4-3448-92CE-BAC512B08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A48AA-DBB1-9B4E-AA6B-7EEB9DD69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617297"/>
            <a:ext cx="9067800" cy="2034669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E56E16A5-9C7C-2F46-B2E6-2773C61377D3}"/>
              </a:ext>
            </a:extLst>
          </p:cNvPr>
          <p:cNvSpPr/>
          <p:nvPr/>
        </p:nvSpPr>
        <p:spPr>
          <a:xfrm rot="16200000">
            <a:off x="5064483" y="1330683"/>
            <a:ext cx="615233" cy="5257800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0CD40-E22C-4045-A3BA-45971647AC1A}"/>
              </a:ext>
            </a:extLst>
          </p:cNvPr>
          <p:cNvSpPr txBox="1"/>
          <p:nvPr/>
        </p:nvSpPr>
        <p:spPr>
          <a:xfrm>
            <a:off x="3048000" y="4180582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 x 4 Projection matrix</a:t>
            </a:r>
          </a:p>
          <a:p>
            <a:r>
              <a:rPr lang="en-US" sz="3200" dirty="0"/>
              <a:t>What’s the Degrees of Freedom?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4D6CDA-0828-2243-BEC2-FC2EC4A13E28}"/>
              </a:ext>
            </a:extLst>
          </p:cNvPr>
          <p:cNvGrpSpPr/>
          <p:nvPr/>
        </p:nvGrpSpPr>
        <p:grpSpPr>
          <a:xfrm>
            <a:off x="284921" y="4875856"/>
            <a:ext cx="2458279" cy="1872429"/>
            <a:chOff x="284921" y="4875856"/>
            <a:chExt cx="2458279" cy="187242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1B7718-B068-E348-9536-6642C5D6193B}"/>
                </a:ext>
              </a:extLst>
            </p:cNvPr>
            <p:cNvSpPr txBox="1"/>
            <p:nvPr/>
          </p:nvSpPr>
          <p:spPr>
            <a:xfrm>
              <a:off x="284921" y="4875856"/>
              <a:ext cx="24582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For completeness, we need to add </a:t>
              </a:r>
              <a:r>
                <a:rPr lang="en-US" sz="1400" b="1" dirty="0"/>
                <a:t>skew</a:t>
              </a:r>
              <a:r>
                <a:rPr lang="en-US" sz="1400" dirty="0"/>
                <a:t> (this is 0 unless pixels are shaped like rhombi/parallelograms)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58B22B-766F-0B46-814F-FE97ACDE7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921" y="5829963"/>
              <a:ext cx="2458278" cy="918322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6CEF90E-A701-E042-A2BA-34D081CF8B0A}"/>
              </a:ext>
            </a:extLst>
          </p:cNvPr>
          <p:cNvSpPr/>
          <p:nvPr/>
        </p:nvSpPr>
        <p:spPr>
          <a:xfrm>
            <a:off x="5225060" y="6121697"/>
            <a:ext cx="3634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11 unknowns (up to scale)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95A4BC-31B1-1C45-803A-8F8DF06072CD}"/>
              </a:ext>
            </a:extLst>
          </p:cNvPr>
          <p:cNvSpPr/>
          <p:nvPr/>
        </p:nvSpPr>
        <p:spPr>
          <a:xfrm>
            <a:off x="3352800" y="5304499"/>
            <a:ext cx="22546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Intrinsics</a:t>
            </a:r>
            <a:r>
              <a:rPr lang="en-US" dirty="0"/>
              <a:t>: 4 + 1 (skew)</a:t>
            </a:r>
          </a:p>
          <a:p>
            <a:r>
              <a:rPr lang="en-US" dirty="0"/>
              <a:t>Extrinsic: 3 + 3 = 6</a:t>
            </a:r>
          </a:p>
        </p:txBody>
      </p:sp>
    </p:spTree>
    <p:extLst>
      <p:ext uri="{BB962C8B-B14F-4D97-AF65-F5344CB8AC3E}">
        <p14:creationId xmlns:p14="http://schemas.microsoft.com/office/powerpoint/2010/main" val="3250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 Song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" y="6172202"/>
            <a:ext cx="9078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  <a:hlinkClick r:id="rId3"/>
              </a:rPr>
              <a:t>http://danielwedge.com/fmatrix/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hlinkClick r:id="rId4"/>
              </a:rPr>
              <a:t>https://www.youtube.com/watch?time_continue=8&amp;v=DgGV3l82NTk&amp;feature=emb_title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GMil9tpwE_Q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402" y="1066800"/>
            <a:ext cx="866869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168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A476-26D6-7B44-984A-19431886D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610600" cy="838200"/>
          </a:xfrm>
        </p:spPr>
        <p:txBody>
          <a:bodyPr/>
          <a:lstStyle/>
          <a:p>
            <a:r>
              <a:rPr lang="en-US" dirty="0"/>
              <a:t>Option 2: Depth from arbitrary two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56F5-48DD-294B-8AA0-6279077C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for correspondences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Estimate camera</a:t>
            </a:r>
          </a:p>
          <a:p>
            <a:pPr marL="914400" lvl="1" indent="-514350"/>
            <a:r>
              <a:rPr lang="en-US" dirty="0"/>
              <a:t>What is the relationship between the camera + correspondences?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Epipolar</a:t>
            </a:r>
            <a:r>
              <a:rPr lang="en-US" dirty="0">
                <a:sym typeface="Wingdings" pitchFamily="2" charset="2"/>
              </a:rPr>
              <a:t> geometry!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Triangulate</a:t>
            </a:r>
          </a:p>
        </p:txBody>
      </p:sp>
    </p:spTree>
    <p:extLst>
      <p:ext uri="{BB962C8B-B14F-4D97-AF65-F5344CB8AC3E}">
        <p14:creationId xmlns:p14="http://schemas.microsoft.com/office/powerpoint/2010/main" val="90903938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1230-8A00-A34F-ACC1-DB6040B4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/>
          <a:lstStyle/>
          <a:p>
            <a:r>
              <a:rPr lang="en-US" dirty="0"/>
              <a:t>Finally: computing depth by </a:t>
            </a:r>
            <a:r>
              <a:rPr lang="en-US" b="1" dirty="0"/>
              <a:t>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8264C-A114-ED47-9EFE-2BDF3649F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838200"/>
          </a:xfrm>
        </p:spPr>
        <p:txBody>
          <a:bodyPr/>
          <a:lstStyle/>
          <a:p>
            <a:r>
              <a:rPr lang="en-US" dirty="0"/>
              <a:t>Now we know about the camera, K</a:t>
            </a:r>
            <a:r>
              <a:rPr lang="en-US" baseline="-25000" dirty="0"/>
              <a:t>1</a:t>
            </a:r>
            <a:r>
              <a:rPr lang="en-US" dirty="0"/>
              <a:t>, K</a:t>
            </a:r>
            <a:r>
              <a:rPr lang="en-US" baseline="-25000" dirty="0"/>
              <a:t>2</a:t>
            </a:r>
            <a:r>
              <a:rPr lang="en-US" dirty="0"/>
              <a:t> and [R t]: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A9B5C-04A8-074F-B728-CBABB6131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1605454"/>
            <a:ext cx="6591300" cy="153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ACE092-EE9F-E04C-AA72-FD7EC1B8F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0" y="3415862"/>
            <a:ext cx="2768600" cy="3937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A4489-B93D-044E-B574-55749B5AD59E}"/>
              </a:ext>
            </a:extLst>
          </p:cNvPr>
          <p:cNvGrpSpPr/>
          <p:nvPr/>
        </p:nvGrpSpPr>
        <p:grpSpPr>
          <a:xfrm>
            <a:off x="1252702" y="4343400"/>
            <a:ext cx="5867400" cy="454939"/>
            <a:chOff x="520700" y="4461641"/>
            <a:chExt cx="5867400" cy="4549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013A7E-709F-544E-BCF4-B877148561CA}"/>
                </a:ext>
              </a:extLst>
            </p:cNvPr>
            <p:cNvSpPr txBox="1"/>
            <p:nvPr/>
          </p:nvSpPr>
          <p:spPr>
            <a:xfrm>
              <a:off x="520700" y="4542472"/>
              <a:ext cx="586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Substitute          in terms of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194A25-63AB-E748-A92F-D6BEDA34D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r="80497" b="-1446"/>
            <a:stretch/>
          </p:blipFill>
          <p:spPr>
            <a:xfrm>
              <a:off x="1676400" y="4517186"/>
              <a:ext cx="539969" cy="3993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066C2E-4239-B44D-BF24-F74C401C3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021" t="-14109" r="27475" b="-1446"/>
            <a:stretch/>
          </p:blipFill>
          <p:spPr>
            <a:xfrm>
              <a:off x="3372069" y="4461641"/>
              <a:ext cx="539969" cy="45493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73CB76-62D0-DE45-8B91-EE36AC3A3393}"/>
              </a:ext>
            </a:extLst>
          </p:cNvPr>
          <p:cNvGrpSpPr/>
          <p:nvPr/>
        </p:nvGrpSpPr>
        <p:grpSpPr>
          <a:xfrm>
            <a:off x="1252702" y="5066097"/>
            <a:ext cx="5867400" cy="454939"/>
            <a:chOff x="520700" y="4496277"/>
            <a:chExt cx="5867400" cy="4549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1D79FB-E90A-2244-B452-F64D86EA33F0}"/>
                </a:ext>
              </a:extLst>
            </p:cNvPr>
            <p:cNvSpPr txBox="1"/>
            <p:nvPr/>
          </p:nvSpPr>
          <p:spPr>
            <a:xfrm>
              <a:off x="520700" y="4542472"/>
              <a:ext cx="586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Then solve for             with least squares!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7CC614-FA5A-F149-B193-17BD8C5A5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021" t="-14109" r="27475" b="-1446"/>
            <a:stretch/>
          </p:blipFill>
          <p:spPr>
            <a:xfrm>
              <a:off x="2185713" y="4496277"/>
              <a:ext cx="539969" cy="454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600931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Bible by Hartley &amp; Zisserman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2434" name="Picture 2" descr="https://images-na.ssl-images-amazon.com/images/I/41933TXS1LL._SX346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736"/>
            <a:ext cx="3962400" cy="56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6804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8F8C-8350-0A4D-A65D-636A23C51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just did for stereo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7F03-D627-7544-8F0A-090222604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Rectified stereo </a:t>
            </a:r>
            <a:r>
              <a:rPr lang="en-US" dirty="0">
                <a:sym typeface="Wingdings" pitchFamily="2" charset="2"/>
              </a:rPr>
              <a:t> use similar triangles to solve for per-pixel disparity, which gives you depth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Difference between calibrated + uncalibrated case?</a:t>
            </a:r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General Stereo: First calibrate cameras from correspondences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by solving for Essential or Fundamental matrices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Then triangulate corresponding points to get the depth. </a:t>
            </a:r>
          </a:p>
        </p:txBody>
      </p:sp>
    </p:spTree>
    <p:extLst>
      <p:ext uri="{BB962C8B-B14F-4D97-AF65-F5344CB8AC3E}">
        <p14:creationId xmlns:p14="http://schemas.microsoft.com/office/powerpoint/2010/main" val="353761916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more than two views?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geometry of three views is described by a 3 x 3 x 3 tensor called the </a:t>
            </a:r>
            <a:r>
              <a:rPr lang="en-US" i="1" dirty="0"/>
              <a:t>trifocal tensor</a:t>
            </a:r>
          </a:p>
          <a:p>
            <a:endParaRPr lang="en-US" dirty="0"/>
          </a:p>
          <a:p>
            <a:r>
              <a:rPr lang="en-US" dirty="0"/>
              <a:t>The geometry of four views is described by a 3 x 3 x 3 x 3 tensor called the </a:t>
            </a:r>
            <a:r>
              <a:rPr lang="en-US" i="1" dirty="0"/>
              <a:t>quadrifocal tensor</a:t>
            </a:r>
            <a:endParaRPr lang="en-US" dirty="0"/>
          </a:p>
          <a:p>
            <a:endParaRPr lang="en-US" dirty="0"/>
          </a:p>
          <a:p>
            <a:r>
              <a:rPr lang="en-US" dirty="0"/>
              <a:t>After this it starts to get complicated…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AE543-5E63-6C4E-9EA7-BC5503526AA4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Large-scale structure from motion</a:t>
            </a:r>
          </a:p>
        </p:txBody>
      </p:sp>
      <p:sp>
        <p:nvSpPr>
          <p:cNvPr id="189443" name="TextBox 4"/>
          <p:cNvSpPr txBox="1">
            <a:spLocks noChangeArrowheads="1"/>
          </p:cNvSpPr>
          <p:nvPr/>
        </p:nvSpPr>
        <p:spPr bwMode="auto">
          <a:xfrm>
            <a:off x="222250" y="5864225"/>
            <a:ext cx="57610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Dubrovnik, Croatia.  4,619 images (out of an initial  57,845).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Total reconstruction time: 23 hours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Number of cores: 352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527A2-C800-E442-94DD-BE5BE15A1EBE}"/>
              </a:ext>
            </a:extLst>
          </p:cNvPr>
          <p:cNvSpPr txBox="1"/>
          <p:nvPr/>
        </p:nvSpPr>
        <p:spPr>
          <a:xfrm>
            <a:off x="5334000" y="62484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Building Rome in a Day, Agarwal et al. ICCV 2009</a:t>
            </a:r>
          </a:p>
        </p:txBody>
      </p:sp>
      <p:pic>
        <p:nvPicPr>
          <p:cNvPr id="4" name="dubrovnik" descr="dubrovnik">
            <a:hlinkClick r:id="" action="ppaction://media"/>
            <a:extLst>
              <a:ext uri="{FF2B5EF4-FFF2-40B4-BE49-F238E27FC236}">
                <a16:creationId xmlns:a16="http://schemas.microsoft.com/office/drawing/2014/main" id="{25F4803E-6CC3-C343-9327-D3B5F77CB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493241"/>
            <a:ext cx="6937375" cy="4023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FA9051-3C3C-F040-9DA1-9150E02CA6BC}"/>
              </a:ext>
            </a:extLst>
          </p:cNvPr>
          <p:cNvSpPr txBox="1"/>
          <p:nvPr/>
        </p:nvSpPr>
        <p:spPr>
          <a:xfrm>
            <a:off x="5943600" y="6515201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</p:spTree>
    <p:extLst>
      <p:ext uri="{BB962C8B-B14F-4D97-AF65-F5344CB8AC3E}">
        <p14:creationId xmlns:p14="http://schemas.microsoft.com/office/powerpoint/2010/main" val="87065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structure from motion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28201-A2F9-FB42-8328-DFDC61EBC3C2}"/>
              </a:ext>
            </a:extLst>
          </p:cNvPr>
          <p:cNvSpPr txBox="1"/>
          <p:nvPr/>
        </p:nvSpPr>
        <p:spPr>
          <a:xfrm>
            <a:off x="1869735" y="6096000"/>
            <a:ext cx="709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Result using COLMAP: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Schönberger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et al. CVPR </a:t>
            </a:r>
            <a:r>
              <a:rPr lang="mr-IN" dirty="0">
                <a:latin typeface="Helvetica" charset="0"/>
                <a:ea typeface="Helvetica" charset="0"/>
                <a:cs typeface="Helvetica" charset="0"/>
              </a:rPr>
              <a:t>’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44529B-0A7E-5648-8E36-720E82D8B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5" y="2109809"/>
            <a:ext cx="8783709" cy="263838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6987-DF57-AF4C-9181-1F7AF1920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53" y="128942"/>
            <a:ext cx="8564699" cy="1143000"/>
          </a:xfrm>
        </p:spPr>
        <p:txBody>
          <a:bodyPr/>
          <a:lstStyle/>
          <a:p>
            <a:r>
              <a:rPr lang="en-US" sz="3200" dirty="0"/>
              <a:t>Fundamental Scale Ambiguity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D03BF1-804C-3442-B55C-2224767ABCE7}"/>
              </a:ext>
            </a:extLst>
          </p:cNvPr>
          <p:cNvGrpSpPr/>
          <p:nvPr/>
        </p:nvGrpSpPr>
        <p:grpSpPr>
          <a:xfrm>
            <a:off x="3342111" y="1430292"/>
            <a:ext cx="2781918" cy="1979771"/>
            <a:chOff x="3342111" y="1430292"/>
            <a:chExt cx="2781918" cy="1979771"/>
          </a:xfrm>
        </p:grpSpPr>
        <p:sp>
          <p:nvSpPr>
            <p:cNvPr id="23" name="Circular Arrow 22">
              <a:extLst>
                <a:ext uri="{FF2B5EF4-FFF2-40B4-BE49-F238E27FC236}">
                  <a16:creationId xmlns:a16="http://schemas.microsoft.com/office/drawing/2014/main" id="{F0B390DF-DBAC-7246-826A-3E33D9BE0666}"/>
                </a:ext>
              </a:extLst>
            </p:cNvPr>
            <p:cNvSpPr/>
            <p:nvPr/>
          </p:nvSpPr>
          <p:spPr bwMode="auto">
            <a:xfrm flipH="1">
              <a:off x="3762786" y="1733663"/>
              <a:ext cx="1988437" cy="1676400"/>
            </a:xfrm>
            <a:prstGeom prst="circularArrow">
              <a:avLst>
                <a:gd name="adj1" fmla="val 6115"/>
                <a:gd name="adj2" fmla="val 939561"/>
                <a:gd name="adj3" fmla="val 20722606"/>
                <a:gd name="adj4" fmla="val 10800000"/>
                <a:gd name="adj5" fmla="val 955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F39B0F-E679-104F-89E7-CFB22EED0F7D}"/>
                </a:ext>
              </a:extLst>
            </p:cNvPr>
            <p:cNvSpPr txBox="1"/>
            <p:nvPr/>
          </p:nvSpPr>
          <p:spPr>
            <a:xfrm>
              <a:off x="3342111" y="1430292"/>
              <a:ext cx="2781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scale by some factor 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E9D5C77-E144-0842-929A-99E42C286760}"/>
              </a:ext>
            </a:extLst>
          </p:cNvPr>
          <p:cNvGrpSpPr/>
          <p:nvPr/>
        </p:nvGrpSpPr>
        <p:grpSpPr>
          <a:xfrm>
            <a:off x="304800" y="1368037"/>
            <a:ext cx="4626907" cy="4263714"/>
            <a:chOff x="378185" y="1799257"/>
            <a:chExt cx="5168217" cy="476253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6011329-23A4-6F4E-A560-C174E95D0857}"/>
                </a:ext>
              </a:extLst>
            </p:cNvPr>
            <p:cNvGrpSpPr/>
            <p:nvPr/>
          </p:nvGrpSpPr>
          <p:grpSpPr>
            <a:xfrm>
              <a:off x="378185" y="2431792"/>
              <a:ext cx="5168217" cy="2405572"/>
              <a:chOff x="5682166" y="2832797"/>
              <a:chExt cx="3522122" cy="1639389"/>
            </a:xfrm>
          </p:grpSpPr>
          <p:pic>
            <p:nvPicPr>
              <p:cNvPr id="16" name="Picture 18">
                <a:extLst>
                  <a:ext uri="{FF2B5EF4-FFF2-40B4-BE49-F238E27FC236}">
                    <a16:creationId xmlns:a16="http://schemas.microsoft.com/office/drawing/2014/main" id="{4A8DBA6A-EE32-5A4D-9FA2-0BFEE7A13E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4000" b="64550" l="33800" r="56150">
                            <a14:foregroundMark x1="35050" y1="55350" x2="35200" y2="62200"/>
                            <a14:foregroundMark x1="35200" y1="62200" x2="35250" y2="60500"/>
                            <a14:foregroundMark x1="34350" y1="60950" x2="40450" y2="57800"/>
                            <a14:foregroundMark x1="40450" y1="57800" x2="43700" y2="57250"/>
                            <a14:foregroundMark x1="33800" y1="60600" x2="47800" y2="62850"/>
                            <a14:foregroundMark x1="47800" y1="62850" x2="54450" y2="60800"/>
                            <a14:foregroundMark x1="54450" y1="60800" x2="53750" y2="57400"/>
                            <a14:foregroundMark x1="46400" y1="62450" x2="39400" y2="62500"/>
                            <a14:foregroundMark x1="39400" y1="62500" x2="42900" y2="62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9" t="41516" r="41183" b="32784"/>
              <a:stretch/>
            </p:blipFill>
            <p:spPr bwMode="auto">
              <a:xfrm rot="16996058">
                <a:off x="5668938" y="2963800"/>
                <a:ext cx="1368014" cy="13415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2017C3-CA5A-4A4D-9622-38E1A2E90724}"/>
                  </a:ext>
                </a:extLst>
              </p:cNvPr>
              <p:cNvSpPr txBox="1"/>
              <p:nvPr/>
            </p:nvSpPr>
            <p:spPr>
              <a:xfrm>
                <a:off x="8148151" y="4013152"/>
                <a:ext cx="1056137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7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Camera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DD59AFB-6A61-494F-AB0D-84F32D8F04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91200" y="2832797"/>
                <a:ext cx="2802622" cy="975358"/>
              </a:xfrm>
              <a:prstGeom prst="straightConnector1">
                <a:avLst/>
              </a:prstGeom>
              <a:ln w="19050">
                <a:solidFill>
                  <a:srgbClr val="D2691E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4F1E1D9-10BE-4543-8C14-C6D177A556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91200" y="3798491"/>
                <a:ext cx="2786708" cy="673695"/>
              </a:xfrm>
              <a:prstGeom prst="straightConnector1">
                <a:avLst/>
              </a:prstGeom>
              <a:ln w="19050">
                <a:solidFill>
                  <a:srgbClr val="D2691E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5D2D778-D8E7-A440-8E4B-8158992B1855}"/>
                  </a:ext>
                </a:extLst>
              </p:cNvPr>
              <p:cNvGrpSpPr/>
              <p:nvPr/>
            </p:nvGrpSpPr>
            <p:grpSpPr>
              <a:xfrm>
                <a:off x="8303893" y="3634973"/>
                <a:ext cx="552856" cy="321197"/>
                <a:chOff x="11296657" y="3214868"/>
                <a:chExt cx="737141" cy="428263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02819BA-E76B-724B-984F-46CF6BEBF621}"/>
                    </a:ext>
                  </a:extLst>
                </p:cNvPr>
                <p:cNvSpPr/>
                <p:nvPr/>
              </p:nvSpPr>
              <p:spPr>
                <a:xfrm>
                  <a:off x="11632544" y="3214868"/>
                  <a:ext cx="401254" cy="428263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ight Triangle 21">
                  <a:extLst>
                    <a:ext uri="{FF2B5EF4-FFF2-40B4-BE49-F238E27FC236}">
                      <a16:creationId xmlns:a16="http://schemas.microsoft.com/office/drawing/2014/main" id="{476C8D04-F508-E643-B61B-4820FC4DD1B2}"/>
                    </a:ext>
                  </a:extLst>
                </p:cNvPr>
                <p:cNvSpPr/>
                <p:nvPr/>
              </p:nvSpPr>
              <p:spPr>
                <a:xfrm rot="13407883">
                  <a:off x="11296657" y="3280601"/>
                  <a:ext cx="320312" cy="320312"/>
                </a:xfrm>
                <a:prstGeom prst="rt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EB68779-1065-E34D-B3A8-E407D18DE4D1}"/>
                </a:ext>
              </a:extLst>
            </p:cNvPr>
            <p:cNvGrpSpPr/>
            <p:nvPr/>
          </p:nvGrpSpPr>
          <p:grpSpPr>
            <a:xfrm>
              <a:off x="457200" y="1799257"/>
              <a:ext cx="1882504" cy="4762533"/>
              <a:chOff x="457200" y="1799257"/>
              <a:chExt cx="1882504" cy="4762533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D6E3F29-D6B2-1149-8B84-056BB20B732A}"/>
                  </a:ext>
                </a:extLst>
              </p:cNvPr>
              <p:cNvCxnSpPr>
                <a:cxnSpLocks/>
                <a:stCxn id="28" idx="2"/>
              </p:cNvCxnSpPr>
              <p:nvPr/>
            </p:nvCxnSpPr>
            <p:spPr>
              <a:xfrm flipH="1" flipV="1">
                <a:off x="457200" y="1825543"/>
                <a:ext cx="1147324" cy="4350436"/>
              </a:xfrm>
              <a:prstGeom prst="straightConnector1">
                <a:avLst/>
              </a:prstGeom>
              <a:ln w="19050">
                <a:solidFill>
                  <a:srgbClr val="D2691E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FEE0C0D-3A67-3043-8ADA-A18F0FE70249}"/>
                  </a:ext>
                </a:extLst>
              </p:cNvPr>
              <p:cNvCxnSpPr>
                <a:cxnSpLocks/>
                <a:stCxn id="27" idx="1"/>
              </p:cNvCxnSpPr>
              <p:nvPr/>
            </p:nvCxnSpPr>
            <p:spPr>
              <a:xfrm flipV="1">
                <a:off x="1610785" y="1799257"/>
                <a:ext cx="728919" cy="4320945"/>
              </a:xfrm>
              <a:prstGeom prst="straightConnector1">
                <a:avLst/>
              </a:prstGeom>
              <a:ln w="19050">
                <a:solidFill>
                  <a:srgbClr val="D2691E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A64D783-7911-EF40-93E1-2D08B2102255}"/>
                  </a:ext>
                </a:extLst>
              </p:cNvPr>
              <p:cNvGrpSpPr/>
              <p:nvPr/>
            </p:nvGrpSpPr>
            <p:grpSpPr>
              <a:xfrm rot="5400000">
                <a:off x="1205166" y="5920515"/>
                <a:ext cx="811238" cy="471311"/>
                <a:chOff x="4377599" y="3761272"/>
                <a:chExt cx="811238" cy="471311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946BB56-983D-AD49-8A2E-4C1ED3E6C6FE}"/>
                    </a:ext>
                  </a:extLst>
                </p:cNvPr>
                <p:cNvSpPr/>
                <p:nvPr/>
              </p:nvSpPr>
              <p:spPr>
                <a:xfrm>
                  <a:off x="4747249" y="3761272"/>
                  <a:ext cx="441588" cy="471311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id="{A4F5E867-0D5B-5443-8731-46C86DC1B2B9}"/>
                    </a:ext>
                  </a:extLst>
                </p:cNvPr>
                <p:cNvSpPr/>
                <p:nvPr/>
              </p:nvSpPr>
              <p:spPr>
                <a:xfrm rot="13407883">
                  <a:off x="4377599" y="3833612"/>
                  <a:ext cx="352510" cy="352509"/>
                </a:xfrm>
                <a:prstGeom prst="rt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5F6211B-8F4F-F447-B784-332CD7315DDD}"/>
              </a:ext>
            </a:extLst>
          </p:cNvPr>
          <p:cNvSpPr txBox="1"/>
          <p:nvPr/>
        </p:nvSpPr>
        <p:spPr>
          <a:xfrm>
            <a:off x="2326109" y="4702353"/>
            <a:ext cx="67548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Reconstruction is only possible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scale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Scaling the world &amp; camera doesn’t change the projection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Unless you know something metric about the scene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e.g. surfboard is 2.1m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78DCB0F-865D-C741-95BA-4798D78FF8CB}"/>
              </a:ext>
            </a:extLst>
          </p:cNvPr>
          <p:cNvGrpSpPr/>
          <p:nvPr/>
        </p:nvGrpSpPr>
        <p:grpSpPr>
          <a:xfrm>
            <a:off x="6068256" y="2201657"/>
            <a:ext cx="2521005" cy="2239391"/>
            <a:chOff x="378186" y="1799257"/>
            <a:chExt cx="5361445" cy="476253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24A1DB9-3EF8-D945-B1A6-6BC366C667CF}"/>
                </a:ext>
              </a:extLst>
            </p:cNvPr>
            <p:cNvGrpSpPr/>
            <p:nvPr/>
          </p:nvGrpSpPr>
          <p:grpSpPr>
            <a:xfrm>
              <a:off x="378186" y="2431792"/>
              <a:ext cx="5361445" cy="2405572"/>
              <a:chOff x="5682166" y="2832797"/>
              <a:chExt cx="3653806" cy="1639389"/>
            </a:xfrm>
          </p:grpSpPr>
          <p:pic>
            <p:nvPicPr>
              <p:cNvPr id="47" name="Picture 18">
                <a:extLst>
                  <a:ext uri="{FF2B5EF4-FFF2-40B4-BE49-F238E27FC236}">
                    <a16:creationId xmlns:a16="http://schemas.microsoft.com/office/drawing/2014/main" id="{B4CF6C26-6C60-E947-BABC-AE97D14024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4000" b="64550" l="33800" r="56150">
                            <a14:foregroundMark x1="35050" y1="55350" x2="35200" y2="62200"/>
                            <a14:foregroundMark x1="35200" y1="62200" x2="35250" y2="60500"/>
                            <a14:foregroundMark x1="34350" y1="60950" x2="40450" y2="57800"/>
                            <a14:foregroundMark x1="40450" y1="57800" x2="43700" y2="57250"/>
                            <a14:foregroundMark x1="33800" y1="60600" x2="47800" y2="62850"/>
                            <a14:foregroundMark x1="47800" y1="62850" x2="54450" y2="60800"/>
                            <a14:foregroundMark x1="54450" y1="60800" x2="53750" y2="57400"/>
                            <a14:foregroundMark x1="46400" y1="62450" x2="39400" y2="62500"/>
                            <a14:foregroundMark x1="39400" y1="62500" x2="42900" y2="62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9" t="41516" r="41183" b="32784"/>
              <a:stretch/>
            </p:blipFill>
            <p:spPr bwMode="auto">
              <a:xfrm rot="16996058">
                <a:off x="5668938" y="2963800"/>
                <a:ext cx="1368014" cy="13415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C6B0817-AFB1-A946-A2F7-526689431F35}"/>
                  </a:ext>
                </a:extLst>
              </p:cNvPr>
              <p:cNvSpPr txBox="1"/>
              <p:nvPr/>
            </p:nvSpPr>
            <p:spPr>
              <a:xfrm>
                <a:off x="8072507" y="4052518"/>
                <a:ext cx="1263465" cy="41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7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Camera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7C83E932-610B-8D4C-9EAF-E5C6803E87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91200" y="2832797"/>
                <a:ext cx="2802622" cy="975358"/>
              </a:xfrm>
              <a:prstGeom prst="straightConnector1">
                <a:avLst/>
              </a:prstGeom>
              <a:ln w="19050">
                <a:solidFill>
                  <a:srgbClr val="D2691E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729CB64-216D-6E49-B84C-21AB80C74D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91200" y="3798491"/>
                <a:ext cx="2786708" cy="673695"/>
              </a:xfrm>
              <a:prstGeom prst="straightConnector1">
                <a:avLst/>
              </a:prstGeom>
              <a:ln w="19050">
                <a:solidFill>
                  <a:srgbClr val="D2691E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DEF4624-FFE3-FD46-81C3-6A60C4EC7AC7}"/>
                  </a:ext>
                </a:extLst>
              </p:cNvPr>
              <p:cNvGrpSpPr/>
              <p:nvPr/>
            </p:nvGrpSpPr>
            <p:grpSpPr>
              <a:xfrm>
                <a:off x="8303893" y="3634973"/>
                <a:ext cx="552856" cy="321197"/>
                <a:chOff x="11296657" y="3214868"/>
                <a:chExt cx="737141" cy="428263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BA14732-4289-CA49-B619-0B9569A31BEA}"/>
                    </a:ext>
                  </a:extLst>
                </p:cNvPr>
                <p:cNvSpPr/>
                <p:nvPr/>
              </p:nvSpPr>
              <p:spPr>
                <a:xfrm>
                  <a:off x="11632544" y="3214868"/>
                  <a:ext cx="401254" cy="428263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ight Triangle 52">
                  <a:extLst>
                    <a:ext uri="{FF2B5EF4-FFF2-40B4-BE49-F238E27FC236}">
                      <a16:creationId xmlns:a16="http://schemas.microsoft.com/office/drawing/2014/main" id="{03C7EDC0-326F-CE41-A6D7-6F41FCD3EAB1}"/>
                    </a:ext>
                  </a:extLst>
                </p:cNvPr>
                <p:cNvSpPr/>
                <p:nvPr/>
              </p:nvSpPr>
              <p:spPr>
                <a:xfrm rot="13407883">
                  <a:off x="11296657" y="3280601"/>
                  <a:ext cx="320312" cy="320312"/>
                </a:xfrm>
                <a:prstGeom prst="rt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1EFA874-6C9F-BE4A-A8BA-647EBE92ABCB}"/>
                </a:ext>
              </a:extLst>
            </p:cNvPr>
            <p:cNvGrpSpPr/>
            <p:nvPr/>
          </p:nvGrpSpPr>
          <p:grpSpPr>
            <a:xfrm>
              <a:off x="457200" y="1799257"/>
              <a:ext cx="1882504" cy="4762533"/>
              <a:chOff x="457200" y="1799257"/>
              <a:chExt cx="1882504" cy="4762533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ACF29CFC-8706-D044-8D11-D845288EB812}"/>
                  </a:ext>
                </a:extLst>
              </p:cNvPr>
              <p:cNvCxnSpPr>
                <a:cxnSpLocks/>
                <a:stCxn id="46" idx="2"/>
              </p:cNvCxnSpPr>
              <p:nvPr/>
            </p:nvCxnSpPr>
            <p:spPr>
              <a:xfrm flipH="1" flipV="1">
                <a:off x="457200" y="1825543"/>
                <a:ext cx="1147324" cy="4350436"/>
              </a:xfrm>
              <a:prstGeom prst="straightConnector1">
                <a:avLst/>
              </a:prstGeom>
              <a:ln w="19050">
                <a:solidFill>
                  <a:srgbClr val="D2691E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5FF037F7-FC98-B04F-9555-F8323B93DDB8}"/>
                  </a:ext>
                </a:extLst>
              </p:cNvPr>
              <p:cNvCxnSpPr>
                <a:cxnSpLocks/>
                <a:stCxn id="45" idx="1"/>
              </p:cNvCxnSpPr>
              <p:nvPr/>
            </p:nvCxnSpPr>
            <p:spPr>
              <a:xfrm flipV="1">
                <a:off x="1610785" y="1799257"/>
                <a:ext cx="728919" cy="4320945"/>
              </a:xfrm>
              <a:prstGeom prst="straightConnector1">
                <a:avLst/>
              </a:prstGeom>
              <a:ln w="19050">
                <a:solidFill>
                  <a:srgbClr val="D2691E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D77D0F6-E4C3-4F4D-89E9-A488F0073745}"/>
                  </a:ext>
                </a:extLst>
              </p:cNvPr>
              <p:cNvGrpSpPr/>
              <p:nvPr/>
            </p:nvGrpSpPr>
            <p:grpSpPr>
              <a:xfrm rot="5400000">
                <a:off x="1205166" y="5920515"/>
                <a:ext cx="811238" cy="471311"/>
                <a:chOff x="4377599" y="3761272"/>
                <a:chExt cx="811238" cy="471311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96A2D2B-29EE-B840-A194-7731C387A137}"/>
                    </a:ext>
                  </a:extLst>
                </p:cNvPr>
                <p:cNvSpPr/>
                <p:nvPr/>
              </p:nvSpPr>
              <p:spPr>
                <a:xfrm>
                  <a:off x="4747249" y="3761272"/>
                  <a:ext cx="441588" cy="471311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ight Triangle 45">
                  <a:extLst>
                    <a:ext uri="{FF2B5EF4-FFF2-40B4-BE49-F238E27FC236}">
                      <a16:creationId xmlns:a16="http://schemas.microsoft.com/office/drawing/2014/main" id="{4D8B42D3-056E-2145-ADAB-B69C26DAD64C}"/>
                    </a:ext>
                  </a:extLst>
                </p:cNvPr>
                <p:cNvSpPr/>
                <p:nvPr/>
              </p:nvSpPr>
              <p:spPr>
                <a:xfrm rot="13407883">
                  <a:off x="4377599" y="3833612"/>
                  <a:ext cx="352510" cy="352509"/>
                </a:xfrm>
                <a:prstGeom prst="rt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5440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FD43DC9-952E-D285-0B83-CD0D497AA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F02E43B-8579-6074-439B-20165EF29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03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C19C-0281-AE45-850D-D013A5D2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from World to Camera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001CE-7B62-164A-81D3-62E3A76A61F6}"/>
              </a:ext>
            </a:extLst>
          </p:cNvPr>
          <p:cNvSpPr txBox="1"/>
          <p:nvPr/>
        </p:nvSpPr>
        <p:spPr>
          <a:xfrm>
            <a:off x="1017380" y="1461901"/>
            <a:ext cx="23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Camera Coordinates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592D9F-865F-5947-9391-A6A4DB9C09FE}"/>
              </a:ext>
            </a:extLst>
          </p:cNvPr>
          <p:cNvGrpSpPr/>
          <p:nvPr/>
        </p:nvGrpSpPr>
        <p:grpSpPr>
          <a:xfrm>
            <a:off x="3502973" y="3273832"/>
            <a:ext cx="2343500" cy="1937761"/>
            <a:chOff x="3502973" y="3273832"/>
            <a:chExt cx="2343500" cy="193776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AE6BF1-FB88-4649-BA41-C6036793C2C5}"/>
                </a:ext>
              </a:extLst>
            </p:cNvPr>
            <p:cNvSpPr txBox="1"/>
            <p:nvPr/>
          </p:nvSpPr>
          <p:spPr>
            <a:xfrm>
              <a:off x="3502973" y="3364428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Extrinsic Matrix: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0C4359-F045-8648-B94E-3249867F9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227" r="22599"/>
            <a:stretch/>
          </p:blipFill>
          <p:spPr>
            <a:xfrm>
              <a:off x="3657599" y="3273832"/>
              <a:ext cx="2034247" cy="193776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582C65A-CA3D-AD4C-9C3F-577972BA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4098257"/>
            <a:ext cx="997217" cy="288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C864F8-9F05-054A-BCFD-E5238AB80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5804695"/>
            <a:ext cx="2743200" cy="393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077DA96-F568-A144-970D-A1FE34957628}"/>
              </a:ext>
            </a:extLst>
          </p:cNvPr>
          <p:cNvGrpSpPr/>
          <p:nvPr/>
        </p:nvGrpSpPr>
        <p:grpSpPr>
          <a:xfrm>
            <a:off x="6158812" y="1569935"/>
            <a:ext cx="2343500" cy="2041231"/>
            <a:chOff x="6420119" y="2114550"/>
            <a:chExt cx="2343500" cy="20412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C15F5E-E8F6-BA44-8131-255420C20791}"/>
                </a:ext>
              </a:extLst>
            </p:cNvPr>
            <p:cNvSpPr txBox="1"/>
            <p:nvPr/>
          </p:nvSpPr>
          <p:spPr>
            <a:xfrm>
              <a:off x="6420119" y="211455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World Coordinates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90B77E-7D25-A745-B95C-5E054648B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9911" y="2573074"/>
              <a:ext cx="1655896" cy="158270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3CC9BA6-6230-DB4E-9BCC-6BCCBF0AE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29" y="1850225"/>
            <a:ext cx="1584203" cy="16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6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C19C-0281-AE45-850D-D013A5D2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from Camera to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001CE-7B62-164A-81D3-62E3A76A61F6}"/>
              </a:ext>
            </a:extLst>
          </p:cNvPr>
          <p:cNvSpPr txBox="1"/>
          <p:nvPr/>
        </p:nvSpPr>
        <p:spPr>
          <a:xfrm>
            <a:off x="1017380" y="1461901"/>
            <a:ext cx="23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Camera Coordinates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C4359-F045-8648-B94E-3249867F9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27" r="22599"/>
          <a:stretch/>
        </p:blipFill>
        <p:spPr>
          <a:xfrm>
            <a:off x="3657600" y="3276600"/>
            <a:ext cx="2034247" cy="1937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AE6BF1-FB88-4649-BA41-C6036793C2C5}"/>
              </a:ext>
            </a:extLst>
          </p:cNvPr>
          <p:cNvSpPr txBox="1"/>
          <p:nvPr/>
        </p:nvSpPr>
        <p:spPr>
          <a:xfrm>
            <a:off x="3502973" y="3364428"/>
            <a:ext cx="23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Extrinsic Matrix: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82C65A-CA3D-AD4C-9C3F-577972BA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291" y="4098257"/>
            <a:ext cx="997217" cy="28891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077DA96-F568-A144-970D-A1FE34957628}"/>
              </a:ext>
            </a:extLst>
          </p:cNvPr>
          <p:cNvGrpSpPr/>
          <p:nvPr/>
        </p:nvGrpSpPr>
        <p:grpSpPr>
          <a:xfrm>
            <a:off x="6158812" y="1569935"/>
            <a:ext cx="2343500" cy="2041231"/>
            <a:chOff x="6420119" y="2114550"/>
            <a:chExt cx="2343500" cy="20412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C15F5E-E8F6-BA44-8131-255420C20791}"/>
                </a:ext>
              </a:extLst>
            </p:cNvPr>
            <p:cNvSpPr txBox="1"/>
            <p:nvPr/>
          </p:nvSpPr>
          <p:spPr>
            <a:xfrm>
              <a:off x="6420119" y="211455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World Coordinates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90B77E-7D25-A745-B95C-5E054648B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9911" y="2573074"/>
              <a:ext cx="1655896" cy="158270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3CC9BA6-6230-DB4E-9BCC-6BCCBF0AE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29" y="1850225"/>
            <a:ext cx="1584203" cy="1661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3A27B5-49B7-2241-AF26-5B6ABFED99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237" t="-8057"/>
          <a:stretch/>
        </p:blipFill>
        <p:spPr>
          <a:xfrm>
            <a:off x="4800599" y="5450747"/>
            <a:ext cx="1200499" cy="59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DFE2A6-10D4-7041-BDD1-9529D3FA8C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2962" b="-8057"/>
          <a:stretch/>
        </p:blipFill>
        <p:spPr>
          <a:xfrm>
            <a:off x="3246274" y="5486400"/>
            <a:ext cx="1564657" cy="59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4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04E55-DC03-D54E-A766-50C4A49DD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camera center in the world?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A118-17A3-F046-ACF3-6DE69AFE4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986" t="5896" r="-1"/>
          <a:stretch/>
        </p:blipFill>
        <p:spPr>
          <a:xfrm>
            <a:off x="537585" y="2873863"/>
            <a:ext cx="3181699" cy="51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0173F5-7CBD-6D44-9361-F66131BBD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84" y="2220011"/>
            <a:ext cx="2743200" cy="3937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E46CF88-2CC1-D041-AE78-10EFCC789251}"/>
              </a:ext>
            </a:extLst>
          </p:cNvPr>
          <p:cNvGrpSpPr/>
          <p:nvPr/>
        </p:nvGrpSpPr>
        <p:grpSpPr>
          <a:xfrm>
            <a:off x="4038600" y="2220011"/>
            <a:ext cx="4459518" cy="393700"/>
            <a:chOff x="4038600" y="2220011"/>
            <a:chExt cx="4459518" cy="393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580410-F2CC-A34F-8B42-62C3105A6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4718" y="2220011"/>
              <a:ext cx="3073400" cy="39370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274BF5C-0F6A-884B-A074-5F4FA2667A31}"/>
                </a:ext>
              </a:extLst>
            </p:cNvPr>
            <p:cNvCxnSpPr/>
            <p:nvPr/>
          </p:nvCxnSpPr>
          <p:spPr bwMode="auto">
            <a:xfrm>
              <a:off x="4038600" y="2416861"/>
              <a:ext cx="99060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ABB63-E450-9F40-B22D-4BE03B55DDB2}"/>
              </a:ext>
            </a:extLst>
          </p:cNvPr>
          <p:cNvGrpSpPr/>
          <p:nvPr/>
        </p:nvGrpSpPr>
        <p:grpSpPr>
          <a:xfrm>
            <a:off x="4038600" y="2908300"/>
            <a:ext cx="4953000" cy="520700"/>
            <a:chOff x="4038600" y="2908300"/>
            <a:chExt cx="4953000" cy="5207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76475A-3AC5-7348-91EE-2593D10C8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4000" y="2908300"/>
              <a:ext cx="3657600" cy="52070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E77F3B6-B268-B044-BEAB-A86CD3170889}"/>
                </a:ext>
              </a:extLst>
            </p:cNvPr>
            <p:cNvCxnSpPr/>
            <p:nvPr/>
          </p:nvCxnSpPr>
          <p:spPr bwMode="auto">
            <a:xfrm>
              <a:off x="4038600" y="3148359"/>
              <a:ext cx="99060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3168FFB-3215-B045-B14C-0621409DB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4605375"/>
            <a:ext cx="3276600" cy="546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4D5036-7AEE-5441-9F9A-6E4753BF9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700" y="5384800"/>
            <a:ext cx="2540000" cy="482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26250C-0D44-A64F-93F6-9DAFF7188FF0}"/>
              </a:ext>
            </a:extLst>
          </p:cNvPr>
          <p:cNvSpPr txBox="1"/>
          <p:nvPr/>
        </p:nvSpPr>
        <p:spPr>
          <a:xfrm>
            <a:off x="772883" y="3969847"/>
            <a:ext cx="752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Set </a:t>
            </a:r>
            <a:r>
              <a:rPr lang="en-US" sz="2400" dirty="0" err="1"/>
              <a:t>X</a:t>
            </a:r>
            <a:r>
              <a:rPr lang="en-US" sz="2400" baseline="-25000" dirty="0" err="1"/>
              <a:t>c</a:t>
            </a:r>
            <a:r>
              <a:rPr lang="en-US" sz="2400" dirty="0"/>
              <a:t> to zero (origin in camera = camera center)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3FD9AF-C4E5-CF4A-9AA3-1EEA7B886EA3}"/>
              </a:ext>
            </a:extLst>
          </p:cNvPr>
          <p:cNvSpPr txBox="1"/>
          <p:nvPr/>
        </p:nvSpPr>
        <p:spPr>
          <a:xfrm>
            <a:off x="647700" y="6222436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Now you can derive Camera to World transform as well</a:t>
            </a:r>
          </a:p>
        </p:txBody>
      </p:sp>
    </p:spTree>
    <p:extLst>
      <p:ext uri="{BB962C8B-B14F-4D97-AF65-F5344CB8AC3E}">
        <p14:creationId xmlns:p14="http://schemas.microsoft.com/office/powerpoint/2010/main" val="31538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C19C-0281-AE45-850D-D013A5D2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to Image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001CE-7B62-164A-81D3-62E3A76A61F6}"/>
              </a:ext>
            </a:extLst>
          </p:cNvPr>
          <p:cNvSpPr txBox="1"/>
          <p:nvPr/>
        </p:nvSpPr>
        <p:spPr>
          <a:xfrm>
            <a:off x="6340717" y="1461901"/>
            <a:ext cx="23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Camera Coordinates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CC9BA6-6230-DB4E-9BCC-6BCCBF0AE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366" y="1850225"/>
            <a:ext cx="1584203" cy="16610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490827-8E10-CA48-8EFC-70E6D158283A}"/>
              </a:ext>
            </a:extLst>
          </p:cNvPr>
          <p:cNvSpPr txBox="1"/>
          <p:nvPr/>
        </p:nvSpPr>
        <p:spPr>
          <a:xfrm>
            <a:off x="685800" y="1461901"/>
            <a:ext cx="23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Coordinates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451029-FAF9-014F-874B-3A97190A4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050"/>
          <a:stretch/>
        </p:blipFill>
        <p:spPr>
          <a:xfrm>
            <a:off x="1294547" y="1662928"/>
            <a:ext cx="2171700" cy="2034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605966-4B50-3442-9431-76FE79602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2517851"/>
            <a:ext cx="876300" cy="29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723E8-40C0-734E-8A7E-E2E785B13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423" y="5686960"/>
            <a:ext cx="2006600" cy="3937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C1BE5-C91E-194B-8159-95703CA83DC8}"/>
              </a:ext>
            </a:extLst>
          </p:cNvPr>
          <p:cNvGrpSpPr/>
          <p:nvPr/>
        </p:nvGrpSpPr>
        <p:grpSpPr>
          <a:xfrm>
            <a:off x="2459327" y="3364428"/>
            <a:ext cx="3712873" cy="1832565"/>
            <a:chOff x="2459327" y="3364428"/>
            <a:chExt cx="3712873" cy="18325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AE6BF1-FB88-4649-BA41-C6036793C2C5}"/>
                </a:ext>
              </a:extLst>
            </p:cNvPr>
            <p:cNvSpPr txBox="1"/>
            <p:nvPr/>
          </p:nvSpPr>
          <p:spPr>
            <a:xfrm>
              <a:off x="3502973" y="3364428"/>
              <a:ext cx="2343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Intrinsic Matrix: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58AED8-D3CA-8840-8C6B-FFC03A03C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9327" y="3810000"/>
              <a:ext cx="3712873" cy="1386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6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C19C-0281-AE45-850D-D013A5D2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to Camera?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001CE-7B62-164A-81D3-62E3A76A61F6}"/>
              </a:ext>
            </a:extLst>
          </p:cNvPr>
          <p:cNvSpPr txBox="1"/>
          <p:nvPr/>
        </p:nvSpPr>
        <p:spPr>
          <a:xfrm>
            <a:off x="6340717" y="1461901"/>
            <a:ext cx="23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Camera Coordinates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CC9BA6-6230-DB4E-9BCC-6BCCBF0AE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366" y="1850225"/>
            <a:ext cx="1584203" cy="16610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490827-8E10-CA48-8EFC-70E6D158283A}"/>
              </a:ext>
            </a:extLst>
          </p:cNvPr>
          <p:cNvSpPr txBox="1"/>
          <p:nvPr/>
        </p:nvSpPr>
        <p:spPr>
          <a:xfrm>
            <a:off x="685800" y="1461901"/>
            <a:ext cx="23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Coordinates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451029-FAF9-014F-874B-3A97190A4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050"/>
          <a:stretch/>
        </p:blipFill>
        <p:spPr>
          <a:xfrm>
            <a:off x="1294547" y="1662928"/>
            <a:ext cx="2171700" cy="2034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605966-4B50-3442-9431-76FE79602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2517851"/>
            <a:ext cx="876300" cy="2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A0AF44-7ACA-134A-A361-8CD6722CB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99" y="5181600"/>
            <a:ext cx="2763769" cy="89233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690CBD-F60F-4047-BEB7-C07A09494FD6}"/>
              </a:ext>
            </a:extLst>
          </p:cNvPr>
          <p:cNvGrpSpPr/>
          <p:nvPr/>
        </p:nvGrpSpPr>
        <p:grpSpPr>
          <a:xfrm>
            <a:off x="3886200" y="5207431"/>
            <a:ext cx="4795434" cy="892338"/>
            <a:chOff x="3886200" y="5207431"/>
            <a:chExt cx="4795434" cy="89233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405363-B52B-044B-8261-423F66ABA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0174" y="5207431"/>
              <a:ext cx="2701460" cy="892338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0830EF2-64D3-A547-9A44-61CB7E6FA9B5}"/>
                </a:ext>
              </a:extLst>
            </p:cNvPr>
            <p:cNvCxnSpPr/>
            <p:nvPr/>
          </p:nvCxnSpPr>
          <p:spPr bwMode="auto">
            <a:xfrm>
              <a:off x="3886200" y="5627769"/>
              <a:ext cx="15240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6BA8C4C-FC9F-A340-B7EC-AA1498F4DF12}"/>
              </a:ext>
            </a:extLst>
          </p:cNvPr>
          <p:cNvSpPr txBox="1"/>
          <p:nvPr/>
        </p:nvSpPr>
        <p:spPr>
          <a:xfrm>
            <a:off x="3466247" y="6375701"/>
            <a:ext cx="289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the problem?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FDDAAD-4665-9949-B727-C296491BE0A4}"/>
              </a:ext>
            </a:extLst>
          </p:cNvPr>
          <p:cNvGrpSpPr/>
          <p:nvPr/>
        </p:nvGrpSpPr>
        <p:grpSpPr>
          <a:xfrm>
            <a:off x="2461042" y="3179459"/>
            <a:ext cx="3712873" cy="1832565"/>
            <a:chOff x="2459327" y="3364428"/>
            <a:chExt cx="3712873" cy="18325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E4557B-838C-A945-B165-2CB046B42959}"/>
                </a:ext>
              </a:extLst>
            </p:cNvPr>
            <p:cNvSpPr txBox="1"/>
            <p:nvPr/>
          </p:nvSpPr>
          <p:spPr>
            <a:xfrm>
              <a:off x="3502973" y="3364428"/>
              <a:ext cx="2343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Intrinsic Matrix: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279A349-462C-2E44-89EE-11403BA9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59327" y="3810000"/>
              <a:ext cx="3712873" cy="1386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602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23" y="2831397"/>
            <a:ext cx="3181349" cy="1956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week: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143500" y="4613889"/>
            <a:ext cx="2343150" cy="857250"/>
          </a:xfrm>
          <a:prstGeom prst="roundRect">
            <a:avLst/>
          </a:prstGeom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Camera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1458311" y="4613889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3257550" y="1948135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3D Points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(Structure)</a:t>
            </a:r>
          </a:p>
        </p:txBody>
      </p:sp>
    </p:spTree>
    <p:extLst>
      <p:ext uri="{BB962C8B-B14F-4D97-AF65-F5344CB8AC3E}">
        <p14:creationId xmlns:p14="http://schemas.microsoft.com/office/powerpoint/2010/main" val="2912413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BF4844-A2DB-F948-AB04-5B853661033D}"/>
              </a:ext>
            </a:extLst>
          </p:cNvPr>
          <p:cNvSpPr/>
          <p:nvPr/>
        </p:nvSpPr>
        <p:spPr>
          <a:xfrm>
            <a:off x="435927" y="3905818"/>
            <a:ext cx="1901662" cy="1482178"/>
          </a:xfrm>
          <a:prstGeom prst="rect">
            <a:avLst/>
          </a:prstGeom>
          <a:solidFill>
            <a:schemeClr val="bg1">
              <a:lumMod val="85000"/>
            </a:schemeClr>
          </a:solidFill>
          <a:ln w="34925">
            <a:solidFill>
              <a:schemeClr val="tx1"/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C1625-87E1-9449-ADE9-2ABF03DE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51" y="-3584"/>
            <a:ext cx="9296400" cy="1143000"/>
          </a:xfrm>
        </p:spPr>
        <p:txBody>
          <a:bodyPr>
            <a:noAutofit/>
          </a:bodyPr>
          <a:lstStyle/>
          <a:p>
            <a:r>
              <a:rPr lang="en-US" sz="3600" dirty="0"/>
              <a:t>We don’t know the depth! </a:t>
            </a:r>
            <a:br>
              <a:rPr lang="en-US" sz="3600" dirty="0"/>
            </a:br>
            <a:r>
              <a:rPr lang="en-US" sz="3600" dirty="0"/>
              <a:t>but we know it will be: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5DF9ED-4667-2A4D-9976-619CF088E6DF}"/>
              </a:ext>
            </a:extLst>
          </p:cNvPr>
          <p:cNvGrpSpPr/>
          <p:nvPr/>
        </p:nvGrpSpPr>
        <p:grpSpPr>
          <a:xfrm>
            <a:off x="2493327" y="2568596"/>
            <a:ext cx="1446020" cy="1611879"/>
            <a:chOff x="7303018" y="504760"/>
            <a:chExt cx="1446020" cy="1611879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76B72CB-603B-5045-9204-AD5ED418E8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4" y="665373"/>
              <a:ext cx="16324" cy="68493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DDFB0F9-83A5-A646-9C3D-47E3B01BE4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3018" y="1350234"/>
              <a:ext cx="481852" cy="366295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7F66B8D-6664-6B4F-8D2F-90202777A460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7785143" y="1350309"/>
              <a:ext cx="536534" cy="157657"/>
            </a:xfrm>
            <a:prstGeom prst="straightConnector1">
              <a:avLst/>
            </a:prstGeom>
            <a:ln w="31750">
              <a:solidFill>
                <a:srgbClr val="FB1C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C9CF58F-EDA3-414D-9BB3-75368E1729BB}"/>
                </a:ext>
              </a:extLst>
            </p:cNvPr>
            <p:cNvSpPr txBox="1"/>
            <p:nvPr/>
          </p:nvSpPr>
          <p:spPr>
            <a:xfrm>
              <a:off x="7466248" y="1716529"/>
              <a:ext cx="418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z’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c</a:t>
              </a:r>
              <a:endPara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A4EE219-4785-0244-985F-09665705FB6E}"/>
                </a:ext>
              </a:extLst>
            </p:cNvPr>
            <p:cNvSpPr txBox="1"/>
            <p:nvPr/>
          </p:nvSpPr>
          <p:spPr>
            <a:xfrm>
              <a:off x="7757775" y="504760"/>
              <a:ext cx="4255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y’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c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966CB0-604F-9042-A2E9-562757F183ED}"/>
                </a:ext>
              </a:extLst>
            </p:cNvPr>
            <p:cNvSpPr txBox="1"/>
            <p:nvPr/>
          </p:nvSpPr>
          <p:spPr>
            <a:xfrm>
              <a:off x="8321677" y="1307911"/>
              <a:ext cx="427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x’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c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F993A5D-DD59-6B47-84CC-D8612F7918D5}"/>
                </a:ext>
              </a:extLst>
            </p:cNvPr>
            <p:cNvSpPr/>
            <p:nvPr/>
          </p:nvSpPr>
          <p:spPr>
            <a:xfrm>
              <a:off x="7729360" y="1291653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AC07012B-F4C3-C244-A718-9ABD251DD944}"/>
              </a:ext>
            </a:extLst>
          </p:cNvPr>
          <p:cNvSpPr/>
          <p:nvPr/>
        </p:nvSpPr>
        <p:spPr>
          <a:xfrm>
            <a:off x="958063" y="4331421"/>
            <a:ext cx="111019" cy="111019"/>
          </a:xfrm>
          <a:prstGeom prst="ellipse">
            <a:avLst/>
          </a:prstGeom>
          <a:solidFill>
            <a:srgbClr val="59FD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5569419-F1AD-324B-B1B2-FD7801322D1F}"/>
              </a:ext>
            </a:extLst>
          </p:cNvPr>
          <p:cNvGrpSpPr/>
          <p:nvPr/>
        </p:nvGrpSpPr>
        <p:grpSpPr>
          <a:xfrm>
            <a:off x="1259443" y="3450250"/>
            <a:ext cx="1676484" cy="1281655"/>
            <a:chOff x="948549" y="1313372"/>
            <a:chExt cx="1676484" cy="128165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C3EEE9C-0050-5442-89B6-77C6D59BD110}"/>
                </a:ext>
              </a:extLst>
            </p:cNvPr>
            <p:cNvCxnSpPr>
              <a:cxnSpLocks/>
              <a:stCxn id="51" idx="7"/>
              <a:endCxn id="45" idx="3"/>
            </p:cNvCxnSpPr>
            <p:nvPr/>
          </p:nvCxnSpPr>
          <p:spPr>
            <a:xfrm flipV="1">
              <a:off x="1043310" y="1313372"/>
              <a:ext cx="1581723" cy="1186894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D4C4843-1FEB-B441-BC3E-71E6D960AB40}"/>
                </a:ext>
              </a:extLst>
            </p:cNvPr>
            <p:cNvSpPr/>
            <p:nvPr/>
          </p:nvSpPr>
          <p:spPr>
            <a:xfrm>
              <a:off x="948549" y="2484008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E5DCDF5D-70CD-6742-889A-C4463C5D214F}"/>
              </a:ext>
            </a:extLst>
          </p:cNvPr>
          <p:cNvSpPr/>
          <p:nvPr/>
        </p:nvSpPr>
        <p:spPr>
          <a:xfrm>
            <a:off x="3566775" y="1007236"/>
            <a:ext cx="2455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the ray!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B833FBF-5739-8141-AB2D-3CDC023B7680}"/>
              </a:ext>
            </a:extLst>
          </p:cNvPr>
          <p:cNvSpPr txBox="1"/>
          <p:nvPr/>
        </p:nvSpPr>
        <p:spPr>
          <a:xfrm>
            <a:off x="283234" y="5513483"/>
            <a:ext cx="157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Plane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6B3D357-020D-F34A-B586-FD5582AE9BD6}"/>
              </a:ext>
            </a:extLst>
          </p:cNvPr>
          <p:cNvSpPr txBox="1"/>
          <p:nvPr/>
        </p:nvSpPr>
        <p:spPr>
          <a:xfrm>
            <a:off x="1596666" y="2131333"/>
            <a:ext cx="2450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Camera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frame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847E9F2-9E6E-6840-A585-18AEDAADE61D}"/>
              </a:ext>
            </a:extLst>
          </p:cNvPr>
          <p:cNvSpPr txBox="1"/>
          <p:nvPr/>
        </p:nvSpPr>
        <p:spPr>
          <a:xfrm>
            <a:off x="698245" y="4409064"/>
            <a:ext cx="103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u,v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A02D667-EEC1-5B44-89A1-7445408E3360}"/>
              </a:ext>
            </a:extLst>
          </p:cNvPr>
          <p:cNvGrpSpPr/>
          <p:nvPr/>
        </p:nvGrpSpPr>
        <p:grpSpPr>
          <a:xfrm>
            <a:off x="1052824" y="1756707"/>
            <a:ext cx="4620584" cy="2590972"/>
            <a:chOff x="1052824" y="1756707"/>
            <a:chExt cx="4620584" cy="259097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B2997A4-7BB5-9C42-A40A-74F309EA04A0}"/>
                </a:ext>
              </a:extLst>
            </p:cNvPr>
            <p:cNvGrpSpPr/>
            <p:nvPr/>
          </p:nvGrpSpPr>
          <p:grpSpPr>
            <a:xfrm>
              <a:off x="1052824" y="1910881"/>
              <a:ext cx="4412303" cy="2436798"/>
              <a:chOff x="1052824" y="1910881"/>
              <a:chExt cx="4412303" cy="2436798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86FC2C3-EC19-CD4E-9EC9-A37E5C763DA0}"/>
                  </a:ext>
                </a:extLst>
              </p:cNvPr>
              <p:cNvCxnSpPr>
                <a:cxnSpLocks/>
                <a:stCxn id="47" idx="7"/>
                <a:endCxn id="45" idx="2"/>
              </p:cNvCxnSpPr>
              <p:nvPr/>
            </p:nvCxnSpPr>
            <p:spPr>
              <a:xfrm flipV="1">
                <a:off x="1052824" y="3410999"/>
                <a:ext cx="1866845" cy="936680"/>
              </a:xfrm>
              <a:prstGeom prst="line">
                <a:avLst/>
              </a:prstGeom>
              <a:ln w="28575">
                <a:solidFill>
                  <a:srgbClr val="FFC000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C41BABE-879A-B747-AADD-2DAA999440BF}"/>
                  </a:ext>
                </a:extLst>
              </p:cNvPr>
              <p:cNvCxnSpPr>
                <a:cxnSpLocks/>
                <a:stCxn id="45" idx="7"/>
              </p:cNvCxnSpPr>
              <p:nvPr/>
            </p:nvCxnSpPr>
            <p:spPr>
              <a:xfrm flipV="1">
                <a:off x="3014430" y="1910881"/>
                <a:ext cx="2450697" cy="1460866"/>
              </a:xfrm>
              <a:prstGeom prst="line">
                <a:avLst/>
              </a:prstGeom>
              <a:ln w="28575" cmpd="sng">
                <a:solidFill>
                  <a:srgbClr val="FFC000"/>
                </a:solidFill>
                <a:prstDash val="solid"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8FC0425-D836-344B-ACFD-D7E92997B58C}"/>
                </a:ext>
              </a:extLst>
            </p:cNvPr>
            <p:cNvSpPr txBox="1"/>
            <p:nvPr/>
          </p:nvSpPr>
          <p:spPr>
            <a:xfrm>
              <a:off x="4640326" y="1756707"/>
              <a:ext cx="1033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Ray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D902629E-00C0-F44D-B44D-CF2D5659E583}"/>
              </a:ext>
            </a:extLst>
          </p:cNvPr>
          <p:cNvSpPr txBox="1"/>
          <p:nvPr/>
        </p:nvSpPr>
        <p:spPr>
          <a:xfrm>
            <a:off x="6196819" y="6519446"/>
            <a:ext cx="294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 credit: Shree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Nayar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B3452C4-3D59-7A47-ADA1-DE80561B882C}"/>
              </a:ext>
            </a:extLst>
          </p:cNvPr>
          <p:cNvGrpSpPr/>
          <p:nvPr/>
        </p:nvGrpSpPr>
        <p:grpSpPr>
          <a:xfrm>
            <a:off x="5078904" y="2126039"/>
            <a:ext cx="3760296" cy="1779779"/>
            <a:chOff x="5078904" y="2126039"/>
            <a:chExt cx="3760296" cy="1779779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28D0A7C-F6F9-E945-9C5F-5263322E2084}"/>
                </a:ext>
              </a:extLst>
            </p:cNvPr>
            <p:cNvGrpSpPr/>
            <p:nvPr/>
          </p:nvGrpSpPr>
          <p:grpSpPr>
            <a:xfrm>
              <a:off x="6629400" y="2393899"/>
              <a:ext cx="1931390" cy="1385403"/>
              <a:chOff x="6907810" y="2964263"/>
              <a:chExt cx="1931390" cy="1385403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8DD9978-ABBF-F247-9AE3-58E800C997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4772" y="2964263"/>
                <a:ext cx="1924428" cy="62134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BD5516E3-2738-244A-B1AD-F9CDBDA53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07810" y="3721594"/>
                <a:ext cx="1901662" cy="628072"/>
              </a:xfrm>
              <a:prstGeom prst="rect">
                <a:avLst/>
              </a:prstGeom>
            </p:spPr>
          </p:pic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913FB62-FB31-074C-8021-A5164E630CD9}"/>
                </a:ext>
              </a:extLst>
            </p:cNvPr>
            <p:cNvSpPr txBox="1"/>
            <p:nvPr/>
          </p:nvSpPr>
          <p:spPr>
            <a:xfrm>
              <a:off x="5078904" y="2875510"/>
              <a:ext cx="1215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3D to 2D: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(point)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779625D-0B34-F947-B882-198D60B2086D}"/>
                </a:ext>
              </a:extLst>
            </p:cNvPr>
            <p:cNvSpPr/>
            <p:nvPr/>
          </p:nvSpPr>
          <p:spPr>
            <a:xfrm>
              <a:off x="6363889" y="2126039"/>
              <a:ext cx="2475311" cy="177977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C20089E-8EBB-A741-BEA6-917D5BE930B6}"/>
              </a:ext>
            </a:extLst>
          </p:cNvPr>
          <p:cNvGrpSpPr/>
          <p:nvPr/>
        </p:nvGrpSpPr>
        <p:grpSpPr>
          <a:xfrm>
            <a:off x="4572000" y="4283137"/>
            <a:ext cx="4288766" cy="2109793"/>
            <a:chOff x="4572000" y="4283137"/>
            <a:chExt cx="4288766" cy="2109793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54DF3A2-4604-154A-A658-9D529C05C05B}"/>
                </a:ext>
              </a:extLst>
            </p:cNvPr>
            <p:cNvSpPr txBox="1"/>
            <p:nvPr/>
          </p:nvSpPr>
          <p:spPr>
            <a:xfrm>
              <a:off x="4572000" y="5215977"/>
              <a:ext cx="17918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2D to 3D: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(ray)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Back projection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D4B1B67-B887-534D-B673-CA564C135A89}"/>
                </a:ext>
              </a:extLst>
            </p:cNvPr>
            <p:cNvGrpSpPr/>
            <p:nvPr/>
          </p:nvGrpSpPr>
          <p:grpSpPr>
            <a:xfrm>
              <a:off x="6385455" y="4283137"/>
              <a:ext cx="2475311" cy="2109793"/>
              <a:chOff x="6385455" y="4283137"/>
              <a:chExt cx="2475311" cy="2109793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FB27745-AC6E-C84A-A364-05D6338BEA3A}"/>
                  </a:ext>
                </a:extLst>
              </p:cNvPr>
              <p:cNvGrpSpPr/>
              <p:nvPr/>
            </p:nvGrpSpPr>
            <p:grpSpPr>
              <a:xfrm>
                <a:off x="6632738" y="4374720"/>
                <a:ext cx="1901662" cy="1810025"/>
                <a:chOff x="5068969" y="4670187"/>
                <a:chExt cx="1901662" cy="1810025"/>
              </a:xfrm>
            </p:grpSpPr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5902FA24-A0DF-7340-9F89-B57B01B16B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68969" y="4670187"/>
                  <a:ext cx="1901662" cy="628151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2338E2CB-02BD-A74A-B85B-61CED6F1B7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68969" y="5400167"/>
                  <a:ext cx="1901662" cy="677907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9D3D92F8-F7E6-5B46-9F1E-1E63C78C9A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68969" y="6236554"/>
                  <a:ext cx="739999" cy="243658"/>
                </a:xfrm>
                <a:prstGeom prst="rect">
                  <a:avLst/>
                </a:prstGeom>
              </p:spPr>
            </p:pic>
          </p:grp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43C5812-906D-BE49-93A6-F7D5363A6377}"/>
                  </a:ext>
                </a:extLst>
              </p:cNvPr>
              <p:cNvSpPr/>
              <p:nvPr/>
            </p:nvSpPr>
            <p:spPr>
              <a:xfrm>
                <a:off x="6385455" y="4283137"/>
                <a:ext cx="2475311" cy="210979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05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7C933-1A10-864C-A414-BD7F5B8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What is your coordinate space?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19305-37AF-2C49-83F8-06BFA4DA6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7392"/>
            <a:ext cx="8229600" cy="4598773"/>
          </a:xfrm>
        </p:spPr>
        <p:txBody>
          <a:bodyPr/>
          <a:lstStyle/>
          <a:p>
            <a:r>
              <a:rPr lang="en-US" dirty="0"/>
              <a:t>In Project 5 (and in life) always make sure you’re in the right coordinate space.</a:t>
            </a:r>
          </a:p>
          <a:p>
            <a:r>
              <a:rPr lang="en-US" dirty="0" err="1"/>
              <a:t>eg.</a:t>
            </a:r>
            <a:r>
              <a:rPr lang="en-US" dirty="0"/>
              <a:t> Which space is the ray defined in?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74E77D-4E64-AE41-8379-C9CD8923A0BF}"/>
              </a:ext>
            </a:extLst>
          </p:cNvPr>
          <p:cNvGrpSpPr/>
          <p:nvPr/>
        </p:nvGrpSpPr>
        <p:grpSpPr>
          <a:xfrm>
            <a:off x="1447800" y="3429000"/>
            <a:ext cx="4288766" cy="2109793"/>
            <a:chOff x="4572000" y="4283137"/>
            <a:chExt cx="4288766" cy="210979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7BB69C-D537-CE44-BBB8-F9FB4586B519}"/>
                </a:ext>
              </a:extLst>
            </p:cNvPr>
            <p:cNvSpPr txBox="1"/>
            <p:nvPr/>
          </p:nvSpPr>
          <p:spPr>
            <a:xfrm>
              <a:off x="4572000" y="5215977"/>
              <a:ext cx="17918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2D to 3D: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(ray)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Back projection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D3029E-9B90-5541-8DFE-7C33144AD095}"/>
                </a:ext>
              </a:extLst>
            </p:cNvPr>
            <p:cNvGrpSpPr/>
            <p:nvPr/>
          </p:nvGrpSpPr>
          <p:grpSpPr>
            <a:xfrm>
              <a:off x="6385455" y="4283137"/>
              <a:ext cx="2475311" cy="2109793"/>
              <a:chOff x="6385455" y="4283137"/>
              <a:chExt cx="2475311" cy="210979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58ED1E8-28C9-634C-BBE3-250634E66E23}"/>
                  </a:ext>
                </a:extLst>
              </p:cNvPr>
              <p:cNvGrpSpPr/>
              <p:nvPr/>
            </p:nvGrpSpPr>
            <p:grpSpPr>
              <a:xfrm>
                <a:off x="6632738" y="4374720"/>
                <a:ext cx="1901662" cy="1810025"/>
                <a:chOff x="5068969" y="4670187"/>
                <a:chExt cx="1901662" cy="1810025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71D6720F-C787-8E40-BA3C-A85D769A41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068969" y="4670187"/>
                  <a:ext cx="1901662" cy="628151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06480E2-BF1A-224C-BDED-EB57ABEDB6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68969" y="5400167"/>
                  <a:ext cx="1901662" cy="677907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B00A4D4-9E96-B74E-B4C3-63455E9A7F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68969" y="6236554"/>
                  <a:ext cx="739999" cy="243658"/>
                </a:xfrm>
                <a:prstGeom prst="rect">
                  <a:avLst/>
                </a:prstGeom>
              </p:spPr>
            </p:pic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7F4C776-3BE5-264D-8270-CCEC97A0F6FA}"/>
                  </a:ext>
                </a:extLst>
              </p:cNvPr>
              <p:cNvSpPr/>
              <p:nvPr/>
            </p:nvSpPr>
            <p:spPr>
              <a:xfrm>
                <a:off x="6385455" y="4283137"/>
                <a:ext cx="2475311" cy="210979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869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B802-13BD-4144-BF37-648507C2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Watch these 5 min videos</a:t>
            </a:r>
          </a:p>
        </p:txBody>
      </p:sp>
      <p:pic>
        <p:nvPicPr>
          <p:cNvPr id="4" name="Online Media 3" descr="Perspective projection in 5 minutes">
            <a:hlinkClick r:id="" action="ppaction://media"/>
            <a:extLst>
              <a:ext uri="{FF2B5EF4-FFF2-40B4-BE49-F238E27FC236}">
                <a16:creationId xmlns:a16="http://schemas.microsoft.com/office/drawing/2014/main" id="{CA708D89-81D0-5A41-9094-F58CBD5F22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55901" y="1935278"/>
            <a:ext cx="5748034" cy="3247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0C9B40-61DD-C845-B83F-A8BE93DA05DB}"/>
              </a:ext>
            </a:extLst>
          </p:cNvPr>
          <p:cNvSpPr txBox="1"/>
          <p:nvPr/>
        </p:nvSpPr>
        <p:spPr>
          <a:xfrm>
            <a:off x="2716099" y="5175991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https://www.youtube.com/watch?v=F5WA26W4JaM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https://www.youtube.com/watch?v=g7Pb8mrwcJ0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65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BE16-627A-4A43-A0FB-40988CEA4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Calibration: </a:t>
            </a:r>
            <a:r>
              <a:rPr lang="en-US" dirty="0"/>
              <a:t>What are my cameras?</a:t>
            </a:r>
          </a:p>
        </p:txBody>
      </p:sp>
      <p:pic>
        <p:nvPicPr>
          <p:cNvPr id="30725" name="Picture 5" descr="The Words Where Am I Asking The Question Of What Is Your Location As You  Try To Navigate Your Way Out Of A Maze Or Labyrinth And Seek Help And  Answers From">
            <a:extLst>
              <a:ext uri="{FF2B5EF4-FFF2-40B4-BE49-F238E27FC236}">
                <a16:creationId xmlns:a16="http://schemas.microsoft.com/office/drawing/2014/main" id="{40F252BD-3179-C146-94C7-2B553033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2" y="1417638"/>
            <a:ext cx="5235575" cy="483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950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7C2DF-1CD2-6F48-9210-06E39801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Setup</a:t>
            </a:r>
          </a:p>
        </p:txBody>
      </p:sp>
      <p:pic>
        <p:nvPicPr>
          <p:cNvPr id="31746" name="Picture 2" descr="Multiple-camera setup - Wikipedia">
            <a:extLst>
              <a:ext uri="{FF2B5EF4-FFF2-40B4-BE49-F238E27FC236}">
                <a16:creationId xmlns:a16="http://schemas.microsoft.com/office/drawing/2014/main" id="{B057BC56-A453-4146-ADC3-CFBA92151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51246"/>
            <a:ext cx="6477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5A36BA-6BB7-8949-98F7-366CF7107B98}"/>
              </a:ext>
            </a:extLst>
          </p:cNvPr>
          <p:cNvSpPr txBox="1"/>
          <p:nvPr/>
        </p:nvSpPr>
        <p:spPr>
          <a:xfrm>
            <a:off x="1066800" y="5724968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are the Extrinsic and Intrinsic matrices for each camera?</a:t>
            </a:r>
          </a:p>
        </p:txBody>
      </p:sp>
    </p:spTree>
    <p:extLst>
      <p:ext uri="{BB962C8B-B14F-4D97-AF65-F5344CB8AC3E}">
        <p14:creationId xmlns:p14="http://schemas.microsoft.com/office/powerpoint/2010/main" val="625035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the camera?</a:t>
            </a:r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912154"/>
              </p:ext>
            </p:extLst>
          </p:nvPr>
        </p:nvGraphicFramePr>
        <p:xfrm>
          <a:off x="2022475" y="2362200"/>
          <a:ext cx="509905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" name="Equation" r:id="rId4" imgW="1587240" imgH="914400" progId="Equation.3">
                  <p:embed/>
                </p:oleObj>
              </mc:Choice>
              <mc:Fallback>
                <p:oleObj name="Equation" r:id="rId4" imgW="1587240" imgH="914400" progId="Equation.3">
                  <p:embed/>
                  <p:pic>
                    <p:nvPicPr>
                      <p:cNvPr id="67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2475" y="2362200"/>
                        <a:ext cx="5099050" cy="293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200654"/>
              </p:ext>
            </p:extLst>
          </p:nvPr>
        </p:nvGraphicFramePr>
        <p:xfrm>
          <a:off x="2057402" y="1122362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6789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2" y="1122362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4AD541-CDEC-DD41-91BB-810B5BFE5B31}"/>
              </a:ext>
            </a:extLst>
          </p:cNvPr>
          <p:cNvSpPr txBox="1"/>
          <p:nvPr/>
        </p:nvSpPr>
        <p:spPr>
          <a:xfrm>
            <a:off x="190500" y="5867400"/>
            <a:ext cx="8763000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If we know the points in 3D we can estimate the camera!!</a:t>
            </a:r>
          </a:p>
        </p:txBody>
      </p:sp>
    </p:spTree>
    <p:extLst>
      <p:ext uri="{BB962C8B-B14F-4D97-AF65-F5344CB8AC3E}">
        <p14:creationId xmlns:p14="http://schemas.microsoft.com/office/powerpoint/2010/main" val="215837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23" y="2831397"/>
            <a:ext cx="3181349" cy="1956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setup: Camera Calibration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143500" y="4613889"/>
            <a:ext cx="2343150" cy="857250"/>
          </a:xfrm>
          <a:prstGeom prst="roundRect">
            <a:avLst/>
          </a:prstGeom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Camera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1458311" y="4613889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3257550" y="1948135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3D Points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(Structure)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2EBB46-35C1-5241-BC1C-7B04080BD0AE}"/>
              </a:ext>
            </a:extLst>
          </p:cNvPr>
          <p:cNvSpPr txBox="1"/>
          <p:nvPr/>
        </p:nvSpPr>
        <p:spPr>
          <a:xfrm rot="20280939">
            <a:off x="1422166" y="5451431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KNOWN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BDCE6B-7C2F-2E47-ABC1-CAA9588BD811}"/>
              </a:ext>
            </a:extLst>
          </p:cNvPr>
          <p:cNvSpPr txBox="1"/>
          <p:nvPr/>
        </p:nvSpPr>
        <p:spPr>
          <a:xfrm rot="19655348">
            <a:off x="5509749" y="5235003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UNKNOWN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BA0761-D5D4-F848-8B5B-6BD24A2D31E6}"/>
              </a:ext>
            </a:extLst>
          </p:cNvPr>
          <p:cNvSpPr txBox="1"/>
          <p:nvPr/>
        </p:nvSpPr>
        <p:spPr>
          <a:xfrm rot="20280939">
            <a:off x="2445605" y="1750463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KNOWN</a:t>
            </a:r>
          </a:p>
        </p:txBody>
      </p:sp>
    </p:spTree>
    <p:extLst>
      <p:ext uri="{BB962C8B-B14F-4D97-AF65-F5344CB8AC3E}">
        <p14:creationId xmlns:p14="http://schemas.microsoft.com/office/powerpoint/2010/main" val="415566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AF149-5D93-E245-ABD1-72D7C0B47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404"/>
            <a:ext cx="8229600" cy="914400"/>
          </a:xfrm>
        </p:spPr>
        <p:txBody>
          <a:bodyPr/>
          <a:lstStyle/>
          <a:p>
            <a:r>
              <a:rPr lang="en-US" dirty="0"/>
              <a:t>Step 1: With a known 3D object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9F34C-9082-3B41-85F6-A5AFF2F6A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48" y="1556540"/>
            <a:ext cx="8547652" cy="2087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Take a picture of an object with known 3D geometry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7D0824-252C-DC41-9757-6960D1DD7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117" y="2691842"/>
            <a:ext cx="2099897" cy="20998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8D0711-0FC8-2645-8E27-5C0C1CFD2357}"/>
              </a:ext>
            </a:extLst>
          </p:cNvPr>
          <p:cNvSpPr txBox="1"/>
          <p:nvPr/>
        </p:nvSpPr>
        <p:spPr>
          <a:xfrm>
            <a:off x="6196819" y="6519446"/>
            <a:ext cx="294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from Shree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Nayar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6447963-C492-214F-815B-946F1F7B6644}"/>
              </a:ext>
            </a:extLst>
          </p:cNvPr>
          <p:cNvSpPr txBox="1">
            <a:spLocks/>
          </p:cNvSpPr>
          <p:nvPr/>
        </p:nvSpPr>
        <p:spPr bwMode="auto">
          <a:xfrm>
            <a:off x="463826" y="5270608"/>
            <a:ext cx="8229600" cy="87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2. Identify correspondences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785326-5487-9645-8E84-7B8A784CFD9E}"/>
              </a:ext>
            </a:extLst>
          </p:cNvPr>
          <p:cNvGrpSpPr/>
          <p:nvPr/>
        </p:nvGrpSpPr>
        <p:grpSpPr>
          <a:xfrm>
            <a:off x="1759084" y="2613063"/>
            <a:ext cx="2210800" cy="2468711"/>
            <a:chOff x="2616653" y="1886866"/>
            <a:chExt cx="2391614" cy="267061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3DB70-09F8-204D-8478-280826A16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37" b="98246" l="7082" r="95279">
                          <a14:foregroundMark x1="11159" y1="30921" x2="11159" y2="84868"/>
                          <a14:foregroundMark x1="11159" y1="84868" x2="26609" y2="90351"/>
                          <a14:foregroundMark x1="26609" y1="90351" x2="63948" y2="91447"/>
                          <a14:foregroundMark x1="63948" y1="91447" x2="92489" y2="72807"/>
                          <a14:foregroundMark x1="92489" y1="72807" x2="96352" y2="19079"/>
                          <a14:foregroundMark x1="96352" y1="19079" x2="82403" y2="9430"/>
                          <a14:foregroundMark x1="82403" y1="9430" x2="31974" y2="9649"/>
                          <a14:foregroundMark x1="31974" y1="9649" x2="21888" y2="23684"/>
                          <a14:foregroundMark x1="21888" y1="23684" x2="10944" y2="30482"/>
                          <a14:foregroundMark x1="11803" y1="30263" x2="23176" y2="15132"/>
                          <a14:foregroundMark x1="9657" y1="28947" x2="12232" y2="28947"/>
                          <a14:foregroundMark x1="9657" y1="29167" x2="9657" y2="29167"/>
                          <a14:foregroundMark x1="41416" y1="16667" x2="60944" y2="16886"/>
                          <a14:foregroundMark x1="60944" y1="16886" x2="43348" y2="26316"/>
                          <a14:foregroundMark x1="43348" y1="26316" x2="56652" y2="11842"/>
                          <a14:foregroundMark x1="56652" y1="11842" x2="73391" y2="16886"/>
                          <a14:foregroundMark x1="73391" y1="16886" x2="66953" y2="32018"/>
                          <a14:foregroundMark x1="66953" y1="32018" x2="61588" y2="33772"/>
                          <a14:foregroundMark x1="75322" y1="37939" x2="66309" y2="26974"/>
                          <a14:foregroundMark x1="74249" y1="29167" x2="71459" y2="31579"/>
                          <a14:foregroundMark x1="64592" y1="23684" x2="48498" y2="28289"/>
                          <a14:foregroundMark x1="48498" y1="28289" x2="48498" y2="28289"/>
                          <a14:foregroundMark x1="34335" y1="28509" x2="50000" y2="9649"/>
                          <a14:foregroundMark x1="44635" y1="9211" x2="27682" y2="26974"/>
                          <a14:foregroundMark x1="9013" y1="90351" x2="42275" y2="94956"/>
                          <a14:foregroundMark x1="42275" y1="94956" x2="69313" y2="92982"/>
                          <a14:foregroundMark x1="8369" y1="35307" x2="7296" y2="33991"/>
                          <a14:foregroundMark x1="48498" y1="96053" x2="48498" y2="96053"/>
                          <a14:foregroundMark x1="44635" y1="94298" x2="49571" y2="94737"/>
                          <a14:foregroundMark x1="40773" y1="97149" x2="42704" y2="97149"/>
                          <a14:foregroundMark x1="48712" y1="98246" x2="48069" y2="96491"/>
                          <a14:foregroundMark x1="79828" y1="88377" x2="80472" y2="81579"/>
                          <a14:foregroundMark x1="93348" y1="76096" x2="93348" y2="64912"/>
                          <a14:foregroundMark x1="95279" y1="70614" x2="94850" y2="73904"/>
                          <a14:foregroundMark x1="95279" y1="11623" x2="95279" y2="11623"/>
                          <a14:foregroundMark x1="91202" y1="17105" x2="95064" y2="7237"/>
                          <a14:foregroundMark x1="86695" y1="8991" x2="83047" y2="9211"/>
                          <a14:foregroundMark x1="72961" y1="7895" x2="69099" y2="8114"/>
                          <a14:foregroundMark x1="50858" y1="9211" x2="43133" y2="9430"/>
                          <a14:foregroundMark x1="31974" y1="8114" x2="36910" y2="8333"/>
                          <a14:foregroundMark x1="57725" y1="8553" x2="51288" y2="8553"/>
                          <a14:backgroundMark x1="93348" y1="92544" x2="87768" y2="92105"/>
                          <a14:backgroundMark x1="87768" y1="90789" x2="84764" y2="9254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6653" y="1886866"/>
              <a:ext cx="2391614" cy="234029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BE5F91-A39B-3A48-87FF-62298E59F888}"/>
                </a:ext>
              </a:extLst>
            </p:cNvPr>
            <p:cNvSpPr txBox="1"/>
            <p:nvPr/>
          </p:nvSpPr>
          <p:spPr>
            <a:xfrm>
              <a:off x="3757617" y="4157373"/>
              <a:ext cx="504497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cs typeface="Times New Roman" pitchFamily="18" charset="0"/>
                </a:rPr>
                <a:t>y’</a:t>
              </a:r>
              <a:r>
                <a:rPr lang="en-US" sz="2000" b="1" baseline="-25000" dirty="0" err="1">
                  <a:cs typeface="Times New Roman" pitchFamily="18" charset="0"/>
                </a:rPr>
                <a:t>w</a:t>
              </a:r>
              <a:endParaRPr lang="en-US" sz="2000" b="1" baseline="-25000" dirty="0">
                <a:cs typeface="Times New Roman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D4D658-EECA-C148-8217-A14813BC1A93}"/>
                </a:ext>
              </a:extLst>
            </p:cNvPr>
            <p:cNvSpPr txBox="1"/>
            <p:nvPr/>
          </p:nvSpPr>
          <p:spPr>
            <a:xfrm>
              <a:off x="4469019" y="3957116"/>
              <a:ext cx="497509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cs typeface="Times New Roman" pitchFamily="18" charset="0"/>
                </a:rPr>
                <a:t>x’</a:t>
              </a:r>
              <a:r>
                <a:rPr lang="en-US" sz="2000" b="1" baseline="-25000" dirty="0" err="1">
                  <a:cs typeface="Times New Roman" pitchFamily="18" charset="0"/>
                </a:rPr>
                <a:t>w</a:t>
              </a:r>
              <a:endParaRPr lang="en-US" sz="2000" b="1" baseline="-25000" dirty="0"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A4E966-45DE-8F40-87B0-58F300504EDC}"/>
              </a:ext>
            </a:extLst>
          </p:cNvPr>
          <p:cNvGrpSpPr/>
          <p:nvPr/>
        </p:nvGrpSpPr>
        <p:grpSpPr>
          <a:xfrm>
            <a:off x="3283991" y="3030493"/>
            <a:ext cx="2770823" cy="281121"/>
            <a:chOff x="3283991" y="3030493"/>
            <a:chExt cx="2770823" cy="28112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1ACBD46-B179-224A-A753-EBA7BA8FC185}"/>
                </a:ext>
              </a:extLst>
            </p:cNvPr>
            <p:cNvSpPr/>
            <p:nvPr/>
          </p:nvSpPr>
          <p:spPr>
            <a:xfrm>
              <a:off x="3283991" y="3124200"/>
              <a:ext cx="187414" cy="18741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FBD188F-53F6-AE4A-97CC-0612B6C1ED51}"/>
                </a:ext>
              </a:extLst>
            </p:cNvPr>
            <p:cNvSpPr/>
            <p:nvPr/>
          </p:nvSpPr>
          <p:spPr>
            <a:xfrm>
              <a:off x="5867400" y="3030493"/>
              <a:ext cx="187414" cy="18741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CF65F43E-3B61-BF46-B364-CF12DEFCA05C}"/>
              </a:ext>
            </a:extLst>
          </p:cNvPr>
          <p:cNvSpPr/>
          <p:nvPr/>
        </p:nvSpPr>
        <p:spPr>
          <a:xfrm>
            <a:off x="1822231" y="3124200"/>
            <a:ext cx="187414" cy="187414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034371F-1B2B-CA4D-A077-D516BAC675B8}"/>
              </a:ext>
            </a:extLst>
          </p:cNvPr>
          <p:cNvSpPr/>
          <p:nvPr/>
        </p:nvSpPr>
        <p:spPr>
          <a:xfrm>
            <a:off x="5118993" y="2784386"/>
            <a:ext cx="187414" cy="187414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5FAA514-5B14-8949-A36F-A83533DD2532}"/>
              </a:ext>
            </a:extLst>
          </p:cNvPr>
          <p:cNvSpPr/>
          <p:nvPr/>
        </p:nvSpPr>
        <p:spPr>
          <a:xfrm>
            <a:off x="3782470" y="2690679"/>
            <a:ext cx="187414" cy="187414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E54CA6B-65D0-F54D-9EBC-65B50A92BC8A}"/>
              </a:ext>
            </a:extLst>
          </p:cNvPr>
          <p:cNvSpPr/>
          <p:nvPr/>
        </p:nvSpPr>
        <p:spPr>
          <a:xfrm>
            <a:off x="7086600" y="2843079"/>
            <a:ext cx="187414" cy="187414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14F808A-1E59-5C41-B2BA-DB7CBC39C636}"/>
              </a:ext>
            </a:extLst>
          </p:cNvPr>
          <p:cNvSpPr/>
          <p:nvPr/>
        </p:nvSpPr>
        <p:spPr>
          <a:xfrm>
            <a:off x="7051586" y="4232186"/>
            <a:ext cx="187414" cy="18741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D3B8434-0C62-954F-869D-EA8B402B7352}"/>
              </a:ext>
            </a:extLst>
          </p:cNvPr>
          <p:cNvSpPr/>
          <p:nvPr/>
        </p:nvSpPr>
        <p:spPr>
          <a:xfrm>
            <a:off x="3799977" y="4116555"/>
            <a:ext cx="187414" cy="18741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A2F9B9D-2C61-DD48-A723-A3AEF735E7B9}"/>
              </a:ext>
            </a:extLst>
          </p:cNvPr>
          <p:cNvSpPr/>
          <p:nvPr/>
        </p:nvSpPr>
        <p:spPr>
          <a:xfrm>
            <a:off x="1858417" y="4585429"/>
            <a:ext cx="187414" cy="187414"/>
          </a:xfrm>
          <a:prstGeom prst="ellipse">
            <a:avLst/>
          </a:prstGeom>
          <a:solidFill>
            <a:srgbClr val="59FD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CF7E118-A276-D74B-A921-D0B367E0B890}"/>
              </a:ext>
            </a:extLst>
          </p:cNvPr>
          <p:cNvSpPr/>
          <p:nvPr/>
        </p:nvSpPr>
        <p:spPr>
          <a:xfrm>
            <a:off x="2286000" y="2655665"/>
            <a:ext cx="187414" cy="187414"/>
          </a:xfrm>
          <a:prstGeom prst="ellipse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9449DB7-56E5-C64A-88E6-1DD388AC7D47}"/>
              </a:ext>
            </a:extLst>
          </p:cNvPr>
          <p:cNvSpPr/>
          <p:nvPr/>
        </p:nvSpPr>
        <p:spPr>
          <a:xfrm>
            <a:off x="6323226" y="2596972"/>
            <a:ext cx="187414" cy="187414"/>
          </a:xfrm>
          <a:prstGeom prst="ellipse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264FC24-B63A-D34A-9E1F-B9E36B93FD93}"/>
              </a:ext>
            </a:extLst>
          </p:cNvPr>
          <p:cNvSpPr/>
          <p:nvPr/>
        </p:nvSpPr>
        <p:spPr>
          <a:xfrm>
            <a:off x="5156840" y="4127267"/>
            <a:ext cx="187414" cy="187414"/>
          </a:xfrm>
          <a:prstGeom prst="ellipse">
            <a:avLst/>
          </a:prstGeom>
          <a:solidFill>
            <a:srgbClr val="59FD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4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calibrate a camera?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686800" cy="5548388"/>
          </a:xfrm>
        </p:spPr>
      </p:pic>
      <p:sp>
        <p:nvSpPr>
          <p:cNvPr id="5" name="TextBox 4"/>
          <p:cNvSpPr txBox="1"/>
          <p:nvPr/>
        </p:nvSpPr>
        <p:spPr>
          <a:xfrm>
            <a:off x="5638800" y="1600202"/>
            <a:ext cx="2286000" cy="440120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312.747 309.140 30.086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305.796 311.649 30.356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307.694 312.358 30.418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310.149 307.186 29.298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311.937 310.105 29.216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311.202 307.572 30.682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307.106 306.876 28.660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309.317 312.490 30.230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307.435 310.151 29.318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308.253 306.300 28.881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306.650 309.301 28.905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308.069 306.831 29.189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309.671 308.834 29.029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308.255 309.955 29.267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307.546 308.613 28.963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311.036 309.206 28.913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307.518 308.175 29.069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309.950 311.262 29.990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312.160 310.772 29.080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311.988 312.709 30.514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600201"/>
            <a:ext cx="1082040" cy="440120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880  214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 43  203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270  197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886  347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745  302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943  128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476  590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419  214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317  335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783  521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235  427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665  429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655  362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427  333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412  415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746  351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434  415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525  234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716  308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602  187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46585500"/>
              </p:ext>
            </p:extLst>
          </p:nvPr>
        </p:nvGraphicFramePr>
        <p:xfrm>
          <a:off x="2169911" y="2971800"/>
          <a:ext cx="3407643" cy="196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name="Equation" r:id="rId6" imgW="1587240" imgH="914400" progId="Equation.3">
                  <p:embed/>
                </p:oleObj>
              </mc:Choice>
              <mc:Fallback>
                <p:oleObj name="Equation" r:id="rId6" imgW="1587240" imgH="9144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9911" y="2971800"/>
                        <a:ext cx="3407643" cy="1960562"/>
                      </a:xfrm>
                      <a:prstGeom prst="rect">
                        <a:avLst/>
                      </a:prstGeom>
                      <a:solidFill>
                        <a:schemeClr val="accent1">
                          <a:alpha val="86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551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7250" y="3581400"/>
          <a:ext cx="5907088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" name="Equation" r:id="rId5" imgW="4991040" imgH="2768400" progId="Equation.3">
                  <p:embed/>
                </p:oleObj>
              </mc:Choice>
              <mc:Fallback>
                <p:oleObj name="Equation" r:id="rId5" imgW="4991040" imgH="27684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0" y="3581400"/>
                        <a:ext cx="5907088" cy="3276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10600" cy="914400"/>
          </a:xfrm>
        </p:spPr>
        <p:txBody>
          <a:bodyPr>
            <a:normAutofit/>
          </a:bodyPr>
          <a:lstStyle/>
          <a:p>
            <a:r>
              <a:rPr lang="en-US" dirty="0"/>
              <a:t>Method: Set up a linear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2"/>
            <a:ext cx="8229600" cy="3154363"/>
          </a:xfrm>
        </p:spPr>
        <p:txBody>
          <a:bodyPr>
            <a:normAutofit/>
          </a:bodyPr>
          <a:lstStyle/>
          <a:p>
            <a:r>
              <a:rPr lang="en-US" dirty="0"/>
              <a:t>Solve for m’s entries using linear least squares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373380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Ax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=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form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362202" y="1074739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" name="Equation" r:id="rId7" imgW="2158920" imgH="914400" progId="Equation.3">
                  <p:embed/>
                </p:oleObj>
              </mc:Choice>
              <mc:Fallback>
                <p:oleObj name="Equation" r:id="rId7" imgW="2158920" imgH="9144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2" y="1074739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C15958B-1C8F-B648-AF95-835B06EDAE06}"/>
              </a:ext>
            </a:extLst>
          </p:cNvPr>
          <p:cNvSpPr txBox="1"/>
          <p:nvPr/>
        </p:nvSpPr>
        <p:spPr>
          <a:xfrm>
            <a:off x="6607177" y="4569383"/>
            <a:ext cx="2308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Just like how you solved for </a:t>
            </a:r>
            <a:r>
              <a:rPr lang="en-US" sz="2400" dirty="0" err="1"/>
              <a:t>homography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2387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5BD-7C89-4116-98BA-AAD625FB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frames + Transforms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FCEA3-03B7-4569-A664-570435F33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11"/>
          <a:stretch/>
        </p:blipFill>
        <p:spPr>
          <a:xfrm>
            <a:off x="628650" y="2374765"/>
            <a:ext cx="7886700" cy="247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925DFF-DD45-494D-8082-A44B80BD8C19}"/>
              </a:ext>
            </a:extLst>
          </p:cNvPr>
          <p:cNvSpPr txBox="1"/>
          <p:nvPr/>
        </p:nvSpPr>
        <p:spPr>
          <a:xfrm>
            <a:off x="1061200" y="4857750"/>
            <a:ext cx="20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World coordinates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31753-6D8B-4AAE-A583-8106E8F1C7DE}"/>
              </a:ext>
            </a:extLst>
          </p:cNvPr>
          <p:cNvSpPr txBox="1"/>
          <p:nvPr/>
        </p:nvSpPr>
        <p:spPr>
          <a:xfrm>
            <a:off x="3668566" y="4857750"/>
            <a:ext cx="226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Camera coordinates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FA399-DE16-47B3-BE3D-00C20EF763D0}"/>
              </a:ext>
            </a:extLst>
          </p:cNvPr>
          <p:cNvSpPr txBox="1"/>
          <p:nvPr/>
        </p:nvSpPr>
        <p:spPr>
          <a:xfrm>
            <a:off x="6437469" y="485775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Image coordinates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4E48F-45FF-4345-802D-BC478E533DDC}"/>
              </a:ext>
            </a:extLst>
          </p:cNvPr>
          <p:cNvSpPr txBox="1"/>
          <p:nvPr/>
        </p:nvSpPr>
        <p:spPr>
          <a:xfrm>
            <a:off x="6842707" y="5715000"/>
            <a:ext cx="23583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Figure credit: Peter </a:t>
            </a:r>
            <a:r>
              <a:rPr lang="en-US" sz="1350" dirty="0" err="1"/>
              <a:t>Hedman</a:t>
            </a:r>
            <a:endParaRPr lang="en-US" sz="135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5CDD5C-3B71-8C45-BF9F-F5899DD93CA9}"/>
              </a:ext>
            </a:extLst>
          </p:cNvPr>
          <p:cNvGrpSpPr/>
          <p:nvPr/>
        </p:nvGrpSpPr>
        <p:grpSpPr>
          <a:xfrm>
            <a:off x="1523740" y="1185779"/>
            <a:ext cx="2767509" cy="1091607"/>
            <a:chOff x="1523740" y="1185779"/>
            <a:chExt cx="2767509" cy="109160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2A27CE-1F01-5C44-A5FB-20B1A7B2F82C}"/>
                </a:ext>
              </a:extLst>
            </p:cNvPr>
            <p:cNvSpPr txBox="1"/>
            <p:nvPr/>
          </p:nvSpPr>
          <p:spPr>
            <a:xfrm>
              <a:off x="1776391" y="1908054"/>
              <a:ext cx="2262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Helvetica" pitchFamily="2" charset="0"/>
                </a:rPr>
                <a:t>Extrinsics</a:t>
              </a:r>
              <a:r>
                <a:rPr lang="en-US" b="1" dirty="0">
                  <a:latin typeface="Helvetica" pitchFamily="2" charset="0"/>
                </a:rPr>
                <a:t> (R, T)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3D4F6A-BECE-C54B-A269-C0B8E0145198}"/>
                </a:ext>
              </a:extLst>
            </p:cNvPr>
            <p:cNvSpPr txBox="1"/>
            <p:nvPr/>
          </p:nvSpPr>
          <p:spPr>
            <a:xfrm>
              <a:off x="1523740" y="1185779"/>
              <a:ext cx="276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Orientation + Location of the camera in the World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375B1D-98FE-6A49-9383-85B21CB973F7}"/>
              </a:ext>
            </a:extLst>
          </p:cNvPr>
          <p:cNvGrpSpPr/>
          <p:nvPr/>
        </p:nvGrpSpPr>
        <p:grpSpPr>
          <a:xfrm>
            <a:off x="4852751" y="1187073"/>
            <a:ext cx="2767509" cy="1086025"/>
            <a:chOff x="4852751" y="1187073"/>
            <a:chExt cx="2767509" cy="108602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C85CD0-BEEC-4A4D-90E6-6C932A5537C7}"/>
                </a:ext>
              </a:extLst>
            </p:cNvPr>
            <p:cNvSpPr txBox="1"/>
            <p:nvPr/>
          </p:nvSpPr>
          <p:spPr>
            <a:xfrm>
              <a:off x="5257282" y="1903766"/>
              <a:ext cx="18293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Helvetica" pitchFamily="2" charset="0"/>
                </a:rPr>
                <a:t>Intrinsics</a:t>
              </a:r>
              <a:r>
                <a:rPr lang="en-US" b="1" dirty="0">
                  <a:latin typeface="Helvetica" pitchFamily="2" charset="0"/>
                </a:rPr>
                <a:t> (K)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12B225-B8C0-3047-BC67-98225E92C36F}"/>
                </a:ext>
              </a:extLst>
            </p:cNvPr>
            <p:cNvSpPr txBox="1"/>
            <p:nvPr/>
          </p:nvSpPr>
          <p:spPr>
            <a:xfrm>
              <a:off x="4852751" y="1187073"/>
              <a:ext cx="276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How the camera maps a point in 3D to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388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factorize M back to K [R | T]?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019800"/>
          </a:xfrm>
        </p:spPr>
        <p:txBody>
          <a:bodyPr>
            <a:normAutofit/>
          </a:bodyPr>
          <a:lstStyle/>
          <a:p>
            <a:r>
              <a:rPr lang="en-US" dirty="0"/>
              <a:t>Yes. </a:t>
            </a:r>
          </a:p>
          <a:p>
            <a:r>
              <a:rPr lang="en-US" dirty="0"/>
              <a:t>Why? because K and R have a very special form: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QR decomposition</a:t>
            </a:r>
          </a:p>
          <a:p>
            <a:r>
              <a:rPr lang="en-US" dirty="0"/>
              <a:t>Practically, use camera calibration packages (there is a good one in OpenCV)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20D64-721B-BC4E-924B-D1632018F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0"/>
          <a:stretch/>
        </p:blipFill>
        <p:spPr>
          <a:xfrm>
            <a:off x="1676400" y="2895600"/>
            <a:ext cx="2781300" cy="165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795FCE-FF4F-724C-9761-A54B35916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914" y="2883195"/>
            <a:ext cx="29972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9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0"/>
            <a:ext cx="7461504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C1625-87E1-9449-ADE9-2ABF03DE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2" y="1999615"/>
            <a:ext cx="6858000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Now that our cameras are calibrated, can we find the 3D scene point of a pixel?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0" y="5524786"/>
            <a:ext cx="356616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45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Stereo reconstruction: main steps</a:t>
            </a:r>
          </a:p>
        </p:txBody>
      </p:sp>
      <p:sp>
        <p:nvSpPr>
          <p:cNvPr id="79875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66950"/>
          </a:xfrm>
        </p:spPr>
        <p:txBody>
          <a:bodyPr/>
          <a:lstStyle/>
          <a:p>
            <a:pPr lvl="1" eaLnBrk="1" hangingPunct="1"/>
            <a:r>
              <a:rPr lang="en-US" dirty="0"/>
              <a:t>Calibrate cameras</a:t>
            </a:r>
          </a:p>
          <a:p>
            <a:pPr lvl="1" eaLnBrk="1" hangingPunct="1"/>
            <a:r>
              <a:rPr lang="en-US" dirty="0"/>
              <a:t>Compute disparity</a:t>
            </a:r>
          </a:p>
          <a:p>
            <a:pPr lvl="1" eaLnBrk="1" hangingPunct="1"/>
            <a:r>
              <a:rPr lang="en-US" dirty="0"/>
              <a:t>Estimate depth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4238" y="2057400"/>
            <a:ext cx="3541712" cy="114300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7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2" y="4114800"/>
            <a:ext cx="274161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9600" y="411480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Grauman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Picture 9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9650" y="411480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093056" y="6117550"/>
            <a:ext cx="9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disparity</a:t>
            </a:r>
          </a:p>
        </p:txBody>
      </p:sp>
    </p:spTree>
    <p:extLst>
      <p:ext uri="{BB962C8B-B14F-4D97-AF65-F5344CB8AC3E}">
        <p14:creationId xmlns:p14="http://schemas.microsoft.com/office/powerpoint/2010/main" val="199580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Estimating depth with stereo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092200"/>
            <a:ext cx="8229600" cy="2300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1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/>
              <a:t>Stereo</a:t>
            </a:r>
            <a:r>
              <a:rPr lang="en-US" sz="2800" dirty="0"/>
              <a:t>: shape from “motion” between </a:t>
            </a:r>
            <a:r>
              <a:rPr lang="en-US" sz="2800" b="1" dirty="0"/>
              <a:t>two</a:t>
            </a:r>
            <a:r>
              <a:rPr lang="en-US" sz="2800" dirty="0"/>
              <a:t> views</a:t>
            </a:r>
          </a:p>
          <a:p>
            <a:pPr eaLnBrk="1" hangingPunct="1">
              <a:defRPr/>
            </a:pPr>
            <a:r>
              <a:rPr lang="en-US" sz="2800" dirty="0"/>
              <a:t>We’ll need to consider:</a:t>
            </a:r>
          </a:p>
          <a:p>
            <a:pPr indent="228600">
              <a:defRPr/>
            </a:pPr>
            <a:r>
              <a:rPr lang="en-US" sz="2400" dirty="0"/>
              <a:t>1. Camera pose (“calibration”)</a:t>
            </a:r>
          </a:p>
          <a:p>
            <a:pPr indent="228600">
              <a:defRPr/>
            </a:pPr>
            <a:r>
              <a:rPr lang="en-US" sz="2400" dirty="0"/>
              <a:t>2. Image point correspondences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</p:txBody>
      </p:sp>
      <p:sp>
        <p:nvSpPr>
          <p:cNvPr id="195588" name="Freeform 3"/>
          <p:cNvSpPr>
            <a:spLocks/>
          </p:cNvSpPr>
          <p:nvPr/>
        </p:nvSpPr>
        <p:spPr bwMode="auto">
          <a:xfrm>
            <a:off x="1057275" y="3922713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6 h 1104"/>
              <a:gd name="T4" fmla="*/ 2147483646 w 768"/>
              <a:gd name="T5" fmla="*/ 2147483646 h 1104"/>
              <a:gd name="T6" fmla="*/ 2147483646 w 768"/>
              <a:gd name="T7" fmla="*/ 2147483646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89" name="Freeform 4"/>
          <p:cNvSpPr>
            <a:spLocks/>
          </p:cNvSpPr>
          <p:nvPr/>
        </p:nvSpPr>
        <p:spPr bwMode="auto">
          <a:xfrm flipH="1">
            <a:off x="3724275" y="3922713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6 h 1104"/>
              <a:gd name="T4" fmla="*/ 2147483646 w 768"/>
              <a:gd name="T5" fmla="*/ 2147483646 h 1104"/>
              <a:gd name="T6" fmla="*/ 2147483646 w 768"/>
              <a:gd name="T7" fmla="*/ 2147483646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90" name="Oval 5"/>
          <p:cNvSpPr>
            <a:spLocks noChangeArrowheads="1"/>
          </p:cNvSpPr>
          <p:nvPr/>
        </p:nvSpPr>
        <p:spPr bwMode="auto">
          <a:xfrm>
            <a:off x="904875" y="529431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591" name="Line 6"/>
          <p:cNvSpPr>
            <a:spLocks noChangeShapeType="1"/>
          </p:cNvSpPr>
          <p:nvPr/>
        </p:nvSpPr>
        <p:spPr bwMode="auto">
          <a:xfrm>
            <a:off x="4410075" y="4913313"/>
            <a:ext cx="609600" cy="3810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92" name="Line 7"/>
          <p:cNvSpPr>
            <a:spLocks noChangeShapeType="1"/>
          </p:cNvSpPr>
          <p:nvPr/>
        </p:nvSpPr>
        <p:spPr bwMode="auto">
          <a:xfrm>
            <a:off x="2657475" y="3922713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93" name="Line 8"/>
          <p:cNvSpPr>
            <a:spLocks noChangeShapeType="1"/>
          </p:cNvSpPr>
          <p:nvPr/>
        </p:nvSpPr>
        <p:spPr bwMode="auto">
          <a:xfrm flipV="1">
            <a:off x="1590675" y="3922713"/>
            <a:ext cx="1066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94" name="Line 9"/>
          <p:cNvSpPr>
            <a:spLocks noChangeShapeType="1"/>
          </p:cNvSpPr>
          <p:nvPr/>
        </p:nvSpPr>
        <p:spPr bwMode="auto">
          <a:xfrm flipV="1">
            <a:off x="981075" y="4837113"/>
            <a:ext cx="609600" cy="457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95" name="Oval 10"/>
          <p:cNvSpPr>
            <a:spLocks noChangeArrowheads="1"/>
          </p:cNvSpPr>
          <p:nvPr/>
        </p:nvSpPr>
        <p:spPr bwMode="auto">
          <a:xfrm>
            <a:off x="1514475" y="48371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596" name="Oval 11"/>
          <p:cNvSpPr>
            <a:spLocks noChangeArrowheads="1"/>
          </p:cNvSpPr>
          <p:nvPr/>
        </p:nvSpPr>
        <p:spPr bwMode="auto">
          <a:xfrm>
            <a:off x="4410075" y="49133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597" name="Oval 12"/>
          <p:cNvSpPr>
            <a:spLocks noChangeArrowheads="1"/>
          </p:cNvSpPr>
          <p:nvPr/>
        </p:nvSpPr>
        <p:spPr bwMode="auto">
          <a:xfrm>
            <a:off x="5000625" y="52752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598" name="Oval 13"/>
          <p:cNvSpPr>
            <a:spLocks noChangeArrowheads="1"/>
          </p:cNvSpPr>
          <p:nvPr/>
        </p:nvSpPr>
        <p:spPr bwMode="auto">
          <a:xfrm>
            <a:off x="2619375" y="3846513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069545" y="3464203"/>
            <a:ext cx="128381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scene point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90502" y="5364163"/>
            <a:ext cx="1198563" cy="646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  <a:flatTx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center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592376" y="4926291"/>
            <a:ext cx="134915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plane</a:t>
            </a:r>
          </a:p>
        </p:txBody>
      </p:sp>
      <p:pic>
        <p:nvPicPr>
          <p:cNvPr id="19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8" t="26302" r="7536" b="42700"/>
          <a:stretch>
            <a:fillRect/>
          </a:stretch>
        </p:blipFill>
        <p:spPr bwMode="auto">
          <a:xfrm>
            <a:off x="6215065" y="4627562"/>
            <a:ext cx="230028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t="26302" r="48674" b="42700"/>
          <a:stretch>
            <a:fillRect/>
          </a:stretch>
        </p:blipFill>
        <p:spPr bwMode="auto">
          <a:xfrm>
            <a:off x="6178550" y="3276600"/>
            <a:ext cx="23368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7200900" y="3794125"/>
            <a:ext cx="109538" cy="10953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7419975" y="5181600"/>
            <a:ext cx="109538" cy="10953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9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1" descr="dark_country_1_2008-05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318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5" name="Picture 2" descr="robot_came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2"/>
            <a:ext cx="42672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Box 3"/>
          <p:cNvSpPr txBox="1">
            <a:spLocks noChangeArrowheads="1"/>
          </p:cNvSpPr>
          <p:nvPr/>
        </p:nvSpPr>
        <p:spPr bwMode="auto">
          <a:xfrm>
            <a:off x="76200" y="4800602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Two cameras, simultaneous views</a:t>
            </a:r>
          </a:p>
        </p:txBody>
      </p:sp>
      <p:sp>
        <p:nvSpPr>
          <p:cNvPr id="197637" name="TextBox 5"/>
          <p:cNvSpPr txBox="1">
            <a:spLocks noChangeArrowheads="1"/>
          </p:cNvSpPr>
          <p:nvPr/>
        </p:nvSpPr>
        <p:spPr bwMode="auto">
          <a:xfrm>
            <a:off x="4572000" y="4800602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Single moving camera and static scene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Stereo vision</a:t>
            </a:r>
          </a:p>
        </p:txBody>
      </p:sp>
    </p:spTree>
    <p:extLst>
      <p:ext uri="{BB962C8B-B14F-4D97-AF65-F5344CB8AC3E}">
        <p14:creationId xmlns:p14="http://schemas.microsoft.com/office/powerpoint/2010/main" val="128450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D3FE9D-6AF7-9D41-9100-E38BCFEB0196}"/>
              </a:ext>
            </a:extLst>
          </p:cNvPr>
          <p:cNvCxnSpPr>
            <a:cxnSpLocks/>
          </p:cNvCxnSpPr>
          <p:nvPr/>
        </p:nvCxnSpPr>
        <p:spPr>
          <a:xfrm>
            <a:off x="5194302" y="4521200"/>
            <a:ext cx="164702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3BBB166-5B5B-B64C-A50D-D7BEAA6F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 Stereo Setup</a:t>
            </a:r>
          </a:p>
        </p:txBody>
      </p:sp>
      <p:pic>
        <p:nvPicPr>
          <p:cNvPr id="4" name="Picture 1" descr="pasted-image.jpg">
            <a:extLst>
              <a:ext uri="{FF2B5EF4-FFF2-40B4-BE49-F238E27FC236}">
                <a16:creationId xmlns:a16="http://schemas.microsoft.com/office/drawing/2014/main" id="{7341698C-B291-8943-8CF3-11157E443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2025" y="3604730"/>
            <a:ext cx="1506885" cy="150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2" descr="pasted-image.jpg">
            <a:extLst>
              <a:ext uri="{FF2B5EF4-FFF2-40B4-BE49-F238E27FC236}">
                <a16:creationId xmlns:a16="http://schemas.microsoft.com/office/drawing/2014/main" id="{55D09AE8-F7E9-ED42-B947-D53451BE7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2" y="3604730"/>
            <a:ext cx="1506885" cy="150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 descr="pasted-image.jpg">
            <a:extLst>
              <a:ext uri="{FF2B5EF4-FFF2-40B4-BE49-F238E27FC236}">
                <a16:creationId xmlns:a16="http://schemas.microsoft.com/office/drawing/2014/main" id="{5B34CBD6-3705-4B44-A6E1-6F509EEB4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71" y="1776929"/>
            <a:ext cx="1339454" cy="133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3175F2-67D5-644B-AFEA-1E556A13A6F5}"/>
              </a:ext>
            </a:extLst>
          </p:cNvPr>
          <p:cNvSpPr>
            <a:spLocks/>
          </p:cNvSpPr>
          <p:nvPr/>
        </p:nvSpPr>
        <p:spPr bwMode="auto">
          <a:xfrm>
            <a:off x="628652" y="5303475"/>
            <a:ext cx="8183763" cy="42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ea typeface="ＭＳ Ｐゴシック" charset="0"/>
                <a:cs typeface="Helvetica Light" charset="0"/>
              </a:rPr>
              <a:t>Key Idea: difference in corresponding points to understand shape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22255-A71F-1E4E-9499-3E6EEECC963E}"/>
              </a:ext>
            </a:extLst>
          </p:cNvPr>
          <p:cNvSpPr txBox="1"/>
          <p:nvPr/>
        </p:nvSpPr>
        <p:spPr>
          <a:xfrm>
            <a:off x="350196" y="2321004"/>
            <a:ext cx="4221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/>
              <a:t>Assume </a:t>
            </a:r>
            <a:r>
              <a:rPr lang="en-US" sz="2400" b="1" dirty="0">
                <a:solidFill>
                  <a:srgbClr val="FF0000"/>
                </a:solidFill>
              </a:rPr>
              <a:t>parallel</a:t>
            </a:r>
            <a:r>
              <a:rPr lang="en-US" sz="2400" dirty="0"/>
              <a:t> optical axes</a:t>
            </a:r>
            <a:endParaRPr lang="en-US" sz="2100" dirty="0">
              <a:latin typeface="Helvetica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100" dirty="0">
                <a:latin typeface="Helvetica" pitchFamily="2" charset="0"/>
              </a:rPr>
              <a:t>Two cameras are calibrated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100" dirty="0">
                <a:latin typeface="Helvetica" pitchFamily="2" charset="0"/>
              </a:rPr>
              <a:t>Find relative depth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419CEB-D585-8C4A-B083-0C23599292DE}"/>
              </a:ext>
            </a:extLst>
          </p:cNvPr>
          <p:cNvSpPr txBox="1"/>
          <p:nvPr/>
        </p:nvSpPr>
        <p:spPr>
          <a:xfrm>
            <a:off x="6828819" y="5726909"/>
            <a:ext cx="2315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Slide credit: Noah Snavely</a:t>
            </a:r>
          </a:p>
        </p:txBody>
      </p:sp>
    </p:spTree>
    <p:extLst>
      <p:ext uri="{BB962C8B-B14F-4D97-AF65-F5344CB8AC3E}">
        <p14:creationId xmlns:p14="http://schemas.microsoft.com/office/powerpoint/2010/main" val="3130856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D41A-D4EF-504D-8D8F-B1B4F6BBB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Triangulation using two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153D1-73D7-2246-AFE0-349A9C573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11F09-771E-324F-86EE-5E919BFEB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25" y="1257026"/>
            <a:ext cx="7804150" cy="521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26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D41A-D4EF-504D-8D8F-B1B4F6BBB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Triangulation using two cameras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153D1-73D7-2246-AFE0-349A9C573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A12E7-6254-4147-9A96-7CC734DAA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36" y="1206500"/>
            <a:ext cx="8264964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55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D41A-D4EF-504D-8D8F-B1B4F6BBB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Triangulation using two cameras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153D1-73D7-2246-AFE0-349A9C573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5DBEF-BF71-1A4E-9CED-DE37C8E98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8" y="1066800"/>
            <a:ext cx="7636762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39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264A-680F-D646-97F3-57D6AD0AD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66006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 are equipped with binocular vision. Let’s try!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17B69-A9A0-5C47-A6C6-C96C49BDE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02" y="1509006"/>
            <a:ext cx="5120595" cy="50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1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2A7507A2-D4A5-DC42-86A9-71F5ABC4CAAF}"/>
              </a:ext>
            </a:extLst>
          </p:cNvPr>
          <p:cNvGrpSpPr/>
          <p:nvPr/>
        </p:nvGrpSpPr>
        <p:grpSpPr>
          <a:xfrm>
            <a:off x="652470" y="2057400"/>
            <a:ext cx="5859349" cy="584"/>
            <a:chOff x="652470" y="2057400"/>
            <a:chExt cx="5859349" cy="58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266C521-3087-3840-9A48-18ED471C074A}"/>
                </a:ext>
              </a:extLst>
            </p:cNvPr>
            <p:cNvCxnSpPr>
              <a:cxnSpLocks/>
            </p:cNvCxnSpPr>
            <p:nvPr/>
          </p:nvCxnSpPr>
          <p:spPr>
            <a:xfrm>
              <a:off x="652470" y="2057400"/>
              <a:ext cx="149648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6983E08-F576-FF4D-B43A-473366648673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81" y="2057984"/>
              <a:ext cx="43710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79F11F-DC9F-694D-BC99-CF7B0E2D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49"/>
            <a:ext cx="8229600" cy="650304"/>
          </a:xfrm>
        </p:spPr>
        <p:txBody>
          <a:bodyPr>
            <a:normAutofit/>
          </a:bodyPr>
          <a:lstStyle/>
          <a:p>
            <a:r>
              <a:rPr lang="en-US" sz="3200" dirty="0"/>
              <a:t>Camera: Specifics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CBE8666-C8E2-1649-A266-7A693CB42792}"/>
              </a:ext>
            </a:extLst>
          </p:cNvPr>
          <p:cNvGrpSpPr/>
          <p:nvPr/>
        </p:nvGrpSpPr>
        <p:grpSpPr>
          <a:xfrm>
            <a:off x="1030905" y="2448050"/>
            <a:ext cx="3236295" cy="400110"/>
            <a:chOff x="1030905" y="2448050"/>
            <a:chExt cx="3236295" cy="40011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28DE31-5373-2E4C-81EF-D63CB9CA5321}"/>
                </a:ext>
              </a:extLst>
            </p:cNvPr>
            <p:cNvCxnSpPr>
              <a:cxnSpLocks/>
            </p:cNvCxnSpPr>
            <p:nvPr/>
          </p:nvCxnSpPr>
          <p:spPr>
            <a:xfrm>
              <a:off x="1030905" y="2763366"/>
              <a:ext cx="323629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48308F-9EA0-BE49-B76B-23EBF08F315C}"/>
                </a:ext>
              </a:extLst>
            </p:cNvPr>
            <p:cNvSpPr txBox="1"/>
            <p:nvPr/>
          </p:nvSpPr>
          <p:spPr>
            <a:xfrm>
              <a:off x="2456562" y="2448050"/>
              <a:ext cx="263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2E80ECA-2D12-7C47-AA83-3FCBF4E02F46}"/>
              </a:ext>
            </a:extLst>
          </p:cNvPr>
          <p:cNvGrpSpPr/>
          <p:nvPr/>
        </p:nvGrpSpPr>
        <p:grpSpPr>
          <a:xfrm>
            <a:off x="112185" y="475893"/>
            <a:ext cx="1561945" cy="2786941"/>
            <a:chOff x="112185" y="475893"/>
            <a:chExt cx="1561945" cy="278694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5D49C30-BEEA-0547-9440-25EF0B1ED00F}"/>
                </a:ext>
              </a:extLst>
            </p:cNvPr>
            <p:cNvGrpSpPr/>
            <p:nvPr/>
          </p:nvGrpSpPr>
          <p:grpSpPr>
            <a:xfrm>
              <a:off x="813245" y="617951"/>
              <a:ext cx="860885" cy="2644883"/>
              <a:chOff x="813245" y="617951"/>
              <a:chExt cx="860885" cy="2644883"/>
            </a:xfrm>
          </p:grpSpPr>
          <p:sp>
            <p:nvSpPr>
              <p:cNvPr id="13" name="Parallelogram 12">
                <a:extLst>
                  <a:ext uri="{FF2B5EF4-FFF2-40B4-BE49-F238E27FC236}">
                    <a16:creationId xmlns:a16="http://schemas.microsoft.com/office/drawing/2014/main" id="{529CA665-F65D-CC47-B4DC-78042AAB3945}"/>
                  </a:ext>
                </a:extLst>
              </p:cNvPr>
              <p:cNvSpPr/>
              <p:nvPr/>
            </p:nvSpPr>
            <p:spPr>
              <a:xfrm rot="5400000" flipV="1">
                <a:off x="-286602" y="1717798"/>
                <a:ext cx="2644883" cy="445190"/>
              </a:xfrm>
              <a:prstGeom prst="parallelogram">
                <a:avLst>
                  <a:gd name="adj" fmla="val 186475"/>
                </a:avLst>
              </a:prstGeom>
              <a:solidFill>
                <a:srgbClr val="D9D9D9">
                  <a:alpha val="58039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4AEC5E41-DDA4-B24D-A1F4-667EBD7C113F}"/>
                  </a:ext>
                </a:extLst>
              </p:cNvPr>
              <p:cNvGrpSpPr/>
              <p:nvPr/>
            </p:nvGrpSpPr>
            <p:grpSpPr>
              <a:xfrm>
                <a:off x="973908" y="1361004"/>
                <a:ext cx="700222" cy="1402362"/>
                <a:chOff x="973908" y="1361004"/>
                <a:chExt cx="700222" cy="1402362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68004DA-717B-9C47-B9D1-8769116C64A2}"/>
                    </a:ext>
                  </a:extLst>
                </p:cNvPr>
                <p:cNvSpPr txBox="1"/>
                <p:nvPr/>
              </p:nvSpPr>
              <p:spPr>
                <a:xfrm>
                  <a:off x="1311980" y="1361004"/>
                  <a:ext cx="36215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x’</a:t>
                  </a:r>
                  <a:r>
                    <a:rPr kumimoji="0" lang="en-US" sz="1600" b="0" i="0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</a:t>
                  </a:r>
                  <a:endPara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B54581DF-2B2B-3042-823E-CAF0A2D8D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0905" y="2082065"/>
                  <a:ext cx="0" cy="681301"/>
                </a:xfrm>
                <a:prstGeom prst="straightConnector1">
                  <a:avLst/>
                </a:prstGeom>
                <a:ln w="25400">
                  <a:solidFill>
                    <a:srgbClr val="00B05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D7FDB709-E04C-C74C-9A9B-A3BD38FFAB4B}"/>
                    </a:ext>
                  </a:extLst>
                </p:cNvPr>
                <p:cNvCxnSpPr>
                  <a:cxnSpLocks/>
                  <a:stCxn id="12" idx="7"/>
                </p:cNvCxnSpPr>
                <p:nvPr/>
              </p:nvCxnSpPr>
              <p:spPr>
                <a:xfrm flipV="1">
                  <a:off x="1071208" y="1596879"/>
                  <a:ext cx="331545" cy="419154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B0285A-5ABA-A94C-B45E-1E3BB83D7D3F}"/>
                    </a:ext>
                  </a:extLst>
                </p:cNvPr>
                <p:cNvSpPr txBox="1"/>
                <p:nvPr/>
              </p:nvSpPr>
              <p:spPr>
                <a:xfrm>
                  <a:off x="985700" y="2056984"/>
                  <a:ext cx="36804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y’</a:t>
                  </a:r>
                  <a:r>
                    <a:rPr kumimoji="0" lang="en-US" sz="1600" b="0" i="0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</a:t>
                  </a:r>
                  <a:endPara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5A42E9F-95FA-B549-AE72-176182C2CCFF}"/>
                    </a:ext>
                  </a:extLst>
                </p:cNvPr>
                <p:cNvSpPr/>
                <p:nvPr/>
              </p:nvSpPr>
              <p:spPr>
                <a:xfrm>
                  <a:off x="973908" y="1999339"/>
                  <a:ext cx="113994" cy="1139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7E34251-3403-744F-9EE3-4ECD9D55DCF3}"/>
                </a:ext>
              </a:extLst>
            </p:cNvPr>
            <p:cNvCxnSpPr>
              <a:cxnSpLocks/>
            </p:cNvCxnSpPr>
            <p:nvPr/>
          </p:nvCxnSpPr>
          <p:spPr>
            <a:xfrm>
              <a:off x="574494" y="1062658"/>
              <a:ext cx="337274" cy="16721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9E015A4-220E-BF44-8CC9-FB49C3A00A57}"/>
                </a:ext>
              </a:extLst>
            </p:cNvPr>
            <p:cNvSpPr txBox="1"/>
            <p:nvPr/>
          </p:nvSpPr>
          <p:spPr>
            <a:xfrm>
              <a:off x="112185" y="475893"/>
              <a:ext cx="955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 Plane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3739FDD-971D-7642-BA05-A851FF4BAF33}"/>
              </a:ext>
            </a:extLst>
          </p:cNvPr>
          <p:cNvGrpSpPr/>
          <p:nvPr/>
        </p:nvGrpSpPr>
        <p:grpSpPr>
          <a:xfrm>
            <a:off x="7852539" y="787542"/>
            <a:ext cx="1190865" cy="1248384"/>
            <a:chOff x="7539482" y="504760"/>
            <a:chExt cx="1190865" cy="124838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E4C17BB-FC80-154A-ACDB-F5A9F9FF1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4" y="665373"/>
              <a:ext cx="16324" cy="68493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14301DB-0167-914A-A391-66D4278A74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9482" y="1350234"/>
              <a:ext cx="245387" cy="28652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6924F90-3569-EA47-8DAA-F39943E21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3" y="1349387"/>
              <a:ext cx="597752" cy="921"/>
            </a:xfrm>
            <a:prstGeom prst="straightConnector1">
              <a:avLst/>
            </a:prstGeom>
            <a:ln w="31750">
              <a:solidFill>
                <a:srgbClr val="FB1C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2D5147-474B-6841-AE5C-90D35FDC54D9}"/>
                </a:ext>
              </a:extLst>
            </p:cNvPr>
            <p:cNvSpPr txBox="1"/>
            <p:nvPr/>
          </p:nvSpPr>
          <p:spPr>
            <a:xfrm>
              <a:off x="7572545" y="1453062"/>
              <a:ext cx="38549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z’</a:t>
              </a:r>
              <a:r>
                <a:rPr kumimoji="0" lang="en-US" sz="135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w</a:t>
              </a:r>
              <a:endParaRPr kumimoji="0" lang="en-US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E082BA-BB2D-AD41-A01E-542026EF3680}"/>
                </a:ext>
              </a:extLst>
            </p:cNvPr>
            <p:cNvSpPr txBox="1"/>
            <p:nvPr/>
          </p:nvSpPr>
          <p:spPr>
            <a:xfrm>
              <a:off x="7757775" y="504760"/>
              <a:ext cx="40171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y’</a:t>
              </a:r>
              <a:r>
                <a:rPr kumimoji="0" lang="en-US" sz="135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w</a:t>
              </a:r>
              <a:endParaRPr kumimoji="0" lang="en-US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568C48-6E00-AB41-8596-41428954C7BF}"/>
                </a:ext>
              </a:extLst>
            </p:cNvPr>
            <p:cNvSpPr txBox="1"/>
            <p:nvPr/>
          </p:nvSpPr>
          <p:spPr>
            <a:xfrm>
              <a:off x="8332802" y="1224463"/>
              <a:ext cx="3975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x’</a:t>
              </a:r>
              <a:r>
                <a:rPr kumimoji="0" lang="en-US" sz="135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w</a:t>
              </a:r>
              <a:endParaRPr kumimoji="0" lang="en-US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9CE0EC2-4783-704B-A0F7-AC7D13C58ED2}"/>
                </a:ext>
              </a:extLst>
            </p:cNvPr>
            <p:cNvSpPr/>
            <p:nvPr/>
          </p:nvSpPr>
          <p:spPr>
            <a:xfrm>
              <a:off x="7729360" y="1291653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7A88011-B10B-DF40-BB91-A45089E271E6}"/>
              </a:ext>
            </a:extLst>
          </p:cNvPr>
          <p:cNvGrpSpPr/>
          <p:nvPr/>
        </p:nvGrpSpPr>
        <p:grpSpPr>
          <a:xfrm>
            <a:off x="4333797" y="1351767"/>
            <a:ext cx="2801231" cy="696995"/>
            <a:chOff x="4333797" y="1351767"/>
            <a:chExt cx="2801231" cy="6969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FBEC85-7C3B-1F4C-81FC-3BC65BBF10BA}"/>
                </a:ext>
              </a:extLst>
            </p:cNvPr>
            <p:cNvSpPr txBox="1"/>
            <p:nvPr/>
          </p:nvSpPr>
          <p:spPr>
            <a:xfrm>
              <a:off x="6196818" y="1351767"/>
              <a:ext cx="482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8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endPara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A5105C7-24BC-7744-B453-FF4F68F5B7DA}"/>
                </a:ext>
              </a:extLst>
            </p:cNvPr>
            <p:cNvCxnSpPr>
              <a:cxnSpLocks/>
              <a:stCxn id="18" idx="2"/>
              <a:endCxn id="53" idx="6"/>
            </p:cNvCxnSpPr>
            <p:nvPr/>
          </p:nvCxnSpPr>
          <p:spPr>
            <a:xfrm flipH="1">
              <a:off x="4333797" y="1613538"/>
              <a:ext cx="2801231" cy="435224"/>
            </a:xfrm>
            <a:prstGeom prst="line">
              <a:avLst/>
            </a:prstGeom>
            <a:ln w="28575">
              <a:solidFill>
                <a:schemeClr val="accent6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784758-A335-A949-8824-D2A8AA9D6D26}"/>
              </a:ext>
            </a:extLst>
          </p:cNvPr>
          <p:cNvGrpSpPr/>
          <p:nvPr/>
        </p:nvGrpSpPr>
        <p:grpSpPr>
          <a:xfrm>
            <a:off x="3107298" y="1206359"/>
            <a:ext cx="1569461" cy="1468067"/>
            <a:chOff x="6613880" y="504760"/>
            <a:chExt cx="1569461" cy="1468067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91CE8AE-1D3B-3B4F-8450-B6DCC173D4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4" y="665373"/>
              <a:ext cx="16324" cy="68493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9DF4801-FE88-A949-A9AD-403A01528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3880" y="1350234"/>
              <a:ext cx="1170990" cy="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6A3C0D8-EB85-834A-9492-D0C485EDAB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0347" y="1350309"/>
              <a:ext cx="354796" cy="434914"/>
            </a:xfrm>
            <a:prstGeom prst="straightConnector1">
              <a:avLst/>
            </a:prstGeom>
            <a:ln w="31750">
              <a:solidFill>
                <a:srgbClr val="FB1C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9E6D3C-AC31-764E-AB15-A862075F4E8C}"/>
                </a:ext>
              </a:extLst>
            </p:cNvPr>
            <p:cNvSpPr txBox="1"/>
            <p:nvPr/>
          </p:nvSpPr>
          <p:spPr>
            <a:xfrm>
              <a:off x="6718339" y="980356"/>
              <a:ext cx="418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z’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</a:t>
              </a:r>
              <a:endPara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D84A04-F38B-344D-B6CF-A808D56390B2}"/>
                </a:ext>
              </a:extLst>
            </p:cNvPr>
            <p:cNvSpPr txBox="1"/>
            <p:nvPr/>
          </p:nvSpPr>
          <p:spPr>
            <a:xfrm>
              <a:off x="7757775" y="504760"/>
              <a:ext cx="4255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y’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FAC82B0-B2C0-CE4F-8BFD-D86AF74E55C8}"/>
                </a:ext>
              </a:extLst>
            </p:cNvPr>
            <p:cNvSpPr txBox="1"/>
            <p:nvPr/>
          </p:nvSpPr>
          <p:spPr>
            <a:xfrm>
              <a:off x="7531448" y="1572717"/>
              <a:ext cx="427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x’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E59BAEA-A273-C840-9603-5F8FAC7D7DF3}"/>
                </a:ext>
              </a:extLst>
            </p:cNvPr>
            <p:cNvSpPr/>
            <p:nvPr/>
          </p:nvSpPr>
          <p:spPr>
            <a:xfrm>
              <a:off x="7729360" y="1291653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F3316E72-C84E-C24B-A955-A6C98D63F4A6}"/>
              </a:ext>
            </a:extLst>
          </p:cNvPr>
          <p:cNvSpPr/>
          <p:nvPr/>
        </p:nvSpPr>
        <p:spPr>
          <a:xfrm>
            <a:off x="3848289" y="644032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pinhole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597CBFE-4F53-D54F-B450-7013E42464E2}"/>
              </a:ext>
            </a:extLst>
          </p:cNvPr>
          <p:cNvGrpSpPr/>
          <p:nvPr/>
        </p:nvGrpSpPr>
        <p:grpSpPr>
          <a:xfrm>
            <a:off x="7246047" y="1205103"/>
            <a:ext cx="796370" cy="424842"/>
            <a:chOff x="7246047" y="1205103"/>
            <a:chExt cx="796370" cy="424842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3676B40-D130-3745-9E7E-F6BCFA98DB71}"/>
                </a:ext>
              </a:extLst>
            </p:cNvPr>
            <p:cNvCxnSpPr>
              <a:cxnSpLocks/>
              <a:stCxn id="18" idx="6"/>
              <a:endCxn id="43" idx="2"/>
            </p:cNvCxnSpPr>
            <p:nvPr/>
          </p:nvCxnSpPr>
          <p:spPr>
            <a:xfrm>
              <a:off x="7246047" y="1613538"/>
              <a:ext cx="796370" cy="16407"/>
            </a:xfrm>
            <a:prstGeom prst="line">
              <a:avLst/>
            </a:prstGeom>
            <a:ln w="28575">
              <a:solidFill>
                <a:srgbClr val="FFFF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3B1956A-57AD-054D-8CA6-2F99B6383EA2}"/>
                </a:ext>
              </a:extLst>
            </p:cNvPr>
            <p:cNvSpPr txBox="1"/>
            <p:nvPr/>
          </p:nvSpPr>
          <p:spPr>
            <a:xfrm>
              <a:off x="7331524" y="1205103"/>
              <a:ext cx="482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8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endPara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F8BE95D-0EA7-BD46-BFDA-1E868F6A1902}"/>
              </a:ext>
            </a:extLst>
          </p:cNvPr>
          <p:cNvGrpSpPr/>
          <p:nvPr/>
        </p:nvGrpSpPr>
        <p:grpSpPr>
          <a:xfrm>
            <a:off x="6947204" y="1159916"/>
            <a:ext cx="482103" cy="509131"/>
            <a:chOff x="6947204" y="1159916"/>
            <a:chExt cx="482103" cy="50913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C8575F-F66F-8F4D-8664-175F4FB46E20}"/>
                </a:ext>
              </a:extLst>
            </p:cNvPr>
            <p:cNvSpPr/>
            <p:nvPr/>
          </p:nvSpPr>
          <p:spPr>
            <a:xfrm>
              <a:off x="7135028" y="1558028"/>
              <a:ext cx="111019" cy="111019"/>
            </a:xfrm>
            <a:prstGeom prst="ellipse">
              <a:avLst/>
            </a:prstGeom>
            <a:solidFill>
              <a:srgbClr val="59FD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640D0F2-D04A-F64E-A502-750FA4895B75}"/>
                </a:ext>
              </a:extLst>
            </p:cNvPr>
            <p:cNvSpPr txBox="1"/>
            <p:nvPr/>
          </p:nvSpPr>
          <p:spPr>
            <a:xfrm>
              <a:off x="6947204" y="1159916"/>
              <a:ext cx="482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B377F05-35D6-6D46-B1ED-DB39AA928276}"/>
              </a:ext>
            </a:extLst>
          </p:cNvPr>
          <p:cNvGrpSpPr/>
          <p:nvPr/>
        </p:nvGrpSpPr>
        <p:grpSpPr>
          <a:xfrm>
            <a:off x="849932" y="2048762"/>
            <a:ext cx="3372846" cy="528717"/>
            <a:chOff x="849932" y="2048762"/>
            <a:chExt cx="3372846" cy="528717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88AE96C-466A-3F4F-B096-F69390EE0495}"/>
                </a:ext>
              </a:extLst>
            </p:cNvPr>
            <p:cNvSpPr/>
            <p:nvPr/>
          </p:nvSpPr>
          <p:spPr>
            <a:xfrm>
              <a:off x="849932" y="2466460"/>
              <a:ext cx="111019" cy="111019"/>
            </a:xfrm>
            <a:prstGeom prst="ellipse">
              <a:avLst/>
            </a:prstGeom>
            <a:solidFill>
              <a:srgbClr val="59FD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8C58134-2FC1-E94E-8EF3-CED894EAE165}"/>
                </a:ext>
              </a:extLst>
            </p:cNvPr>
            <p:cNvCxnSpPr>
              <a:cxnSpLocks/>
              <a:stCxn id="64" idx="6"/>
              <a:endCxn id="53" idx="2"/>
            </p:cNvCxnSpPr>
            <p:nvPr/>
          </p:nvCxnSpPr>
          <p:spPr>
            <a:xfrm flipV="1">
              <a:off x="960951" y="2048762"/>
              <a:ext cx="3261827" cy="473208"/>
            </a:xfrm>
            <a:prstGeom prst="line">
              <a:avLst/>
            </a:prstGeom>
            <a:ln w="22225">
              <a:solidFill>
                <a:schemeClr val="accent6"/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04D33EC-3E89-0443-B7BC-C12B70EC61A7}"/>
              </a:ext>
            </a:extLst>
          </p:cNvPr>
          <p:cNvGrpSpPr/>
          <p:nvPr/>
        </p:nvGrpSpPr>
        <p:grpSpPr>
          <a:xfrm>
            <a:off x="736733" y="2022422"/>
            <a:ext cx="370614" cy="444038"/>
            <a:chOff x="736733" y="2022422"/>
            <a:chExt cx="370614" cy="444038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03C1560-629C-2A46-AC3F-6761F9805ED0}"/>
                </a:ext>
              </a:extLst>
            </p:cNvPr>
            <p:cNvSpPr txBox="1"/>
            <p:nvPr/>
          </p:nvSpPr>
          <p:spPr>
            <a:xfrm>
              <a:off x="736733" y="2022422"/>
              <a:ext cx="370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7BEC18B-A16F-3248-95CF-CE9E55E40773}"/>
                </a:ext>
              </a:extLst>
            </p:cNvPr>
            <p:cNvCxnSpPr>
              <a:cxnSpLocks/>
              <a:stCxn id="12" idx="4"/>
              <a:endCxn id="64" idx="0"/>
            </p:cNvCxnSpPr>
            <p:nvPr/>
          </p:nvCxnSpPr>
          <p:spPr>
            <a:xfrm flipH="1">
              <a:off x="905442" y="2113333"/>
              <a:ext cx="125463" cy="353127"/>
            </a:xfrm>
            <a:prstGeom prst="straightConnector1">
              <a:avLst/>
            </a:prstGeom>
            <a:ln w="127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E8596ACF-E292-F74F-AFBD-C4E9ED05EB16}"/>
              </a:ext>
            </a:extLst>
          </p:cNvPr>
          <p:cNvSpPr txBox="1"/>
          <p:nvPr/>
        </p:nvSpPr>
        <p:spPr>
          <a:xfrm>
            <a:off x="6196819" y="6519446"/>
            <a:ext cx="294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inspired by Shree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Nayar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6A9F2F5-81E8-064C-A7AE-6210B9342024}"/>
              </a:ext>
            </a:extLst>
          </p:cNvPr>
          <p:cNvGrpSpPr/>
          <p:nvPr/>
        </p:nvGrpSpPr>
        <p:grpSpPr>
          <a:xfrm>
            <a:off x="346085" y="3352800"/>
            <a:ext cx="2244715" cy="1463419"/>
            <a:chOff x="346085" y="3352800"/>
            <a:chExt cx="2244715" cy="146341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5BA1C0-D930-F54B-A744-CA99ACD3638A}"/>
                </a:ext>
              </a:extLst>
            </p:cNvPr>
            <p:cNvSpPr txBox="1"/>
            <p:nvPr/>
          </p:nvSpPr>
          <p:spPr>
            <a:xfrm>
              <a:off x="346085" y="3352800"/>
              <a:ext cx="2244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 Coordinates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F6452F10-3575-3241-890F-42FF64F1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993" y="3908682"/>
              <a:ext cx="1491699" cy="907537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44023B7-D86F-BC4C-8FDE-F2317FDA947B}"/>
              </a:ext>
            </a:extLst>
          </p:cNvPr>
          <p:cNvGrpSpPr/>
          <p:nvPr/>
        </p:nvGrpSpPr>
        <p:grpSpPr>
          <a:xfrm>
            <a:off x="3523274" y="3352800"/>
            <a:ext cx="2343500" cy="1562100"/>
            <a:chOff x="3523274" y="3352800"/>
            <a:chExt cx="2343500" cy="15621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A4BF21-A8EC-7E4A-8F72-4F70173D6FBD}"/>
                </a:ext>
              </a:extLst>
            </p:cNvPr>
            <p:cNvSpPr txBox="1"/>
            <p:nvPr/>
          </p:nvSpPr>
          <p:spPr>
            <a:xfrm>
              <a:off x="3523274" y="335280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Camera Coordinates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1C61628-C4EB-0648-8A4D-0189E63FC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0384" y="3810000"/>
              <a:ext cx="1402373" cy="1104900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E43E843-D32A-8C4D-8306-22455B2C41D3}"/>
              </a:ext>
            </a:extLst>
          </p:cNvPr>
          <p:cNvGrpSpPr/>
          <p:nvPr/>
        </p:nvGrpSpPr>
        <p:grpSpPr>
          <a:xfrm>
            <a:off x="7022732" y="3352800"/>
            <a:ext cx="2343500" cy="1562100"/>
            <a:chOff x="7022732" y="3352800"/>
            <a:chExt cx="2343500" cy="156210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6AF35C2-36C5-8747-932C-8A15546210E1}"/>
                </a:ext>
              </a:extLst>
            </p:cNvPr>
            <p:cNvSpPr txBox="1"/>
            <p:nvPr/>
          </p:nvSpPr>
          <p:spPr>
            <a:xfrm>
              <a:off x="7022732" y="335280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World Coordinates</a:t>
              </a: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56BEDEA2-61E7-6B46-AE84-DF71477D8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3239" y="3810000"/>
              <a:ext cx="1538361" cy="1104900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E18F61B-D9ED-D842-B21D-147983B89B05}"/>
              </a:ext>
            </a:extLst>
          </p:cNvPr>
          <p:cNvGrpSpPr/>
          <p:nvPr/>
        </p:nvGrpSpPr>
        <p:grpSpPr>
          <a:xfrm>
            <a:off x="5417502" y="4177785"/>
            <a:ext cx="2343500" cy="1471633"/>
            <a:chOff x="5417502" y="4177785"/>
            <a:chExt cx="2343500" cy="1471633"/>
          </a:xfrm>
        </p:grpSpPr>
        <p:sp>
          <p:nvSpPr>
            <p:cNvPr id="112" name="Up Arrow 111">
              <a:extLst>
                <a:ext uri="{FF2B5EF4-FFF2-40B4-BE49-F238E27FC236}">
                  <a16:creationId xmlns:a16="http://schemas.microsoft.com/office/drawing/2014/main" id="{C8D435BC-FC91-514C-9A84-F8D5F028A9DA}"/>
                </a:ext>
              </a:extLst>
            </p:cNvPr>
            <p:cNvSpPr/>
            <p:nvPr/>
          </p:nvSpPr>
          <p:spPr>
            <a:xfrm rot="16200000">
              <a:off x="6333654" y="3975322"/>
              <a:ext cx="369332" cy="774258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3E257C7-1443-5948-91C4-79E0A381D033}"/>
                </a:ext>
              </a:extLst>
            </p:cNvPr>
            <p:cNvSpPr txBox="1"/>
            <p:nvPr/>
          </p:nvSpPr>
          <p:spPr>
            <a:xfrm>
              <a:off x="5417502" y="4726088"/>
              <a:ext cx="2343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Coordinate Transformation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(3D to 3D)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8F72516-1223-A34D-A0BF-A4CBBF4AB3CD}"/>
              </a:ext>
            </a:extLst>
          </p:cNvPr>
          <p:cNvGrpSpPr/>
          <p:nvPr/>
        </p:nvGrpSpPr>
        <p:grpSpPr>
          <a:xfrm>
            <a:off x="2040007" y="4177784"/>
            <a:ext cx="2343500" cy="1461356"/>
            <a:chOff x="2040007" y="4177784"/>
            <a:chExt cx="2343500" cy="1461356"/>
          </a:xfrm>
        </p:grpSpPr>
        <p:sp>
          <p:nvSpPr>
            <p:cNvPr id="113" name="Up Arrow 112">
              <a:extLst>
                <a:ext uri="{FF2B5EF4-FFF2-40B4-BE49-F238E27FC236}">
                  <a16:creationId xmlns:a16="http://schemas.microsoft.com/office/drawing/2014/main" id="{00F7AD8F-E793-B548-9108-94B3B2826C6C}"/>
                </a:ext>
              </a:extLst>
            </p:cNvPr>
            <p:cNvSpPr/>
            <p:nvPr/>
          </p:nvSpPr>
          <p:spPr>
            <a:xfrm rot="16200000">
              <a:off x="2943047" y="3975321"/>
              <a:ext cx="369332" cy="774258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6506C7E-2F36-2048-8FA7-A54C5780265B}"/>
                </a:ext>
              </a:extLst>
            </p:cNvPr>
            <p:cNvSpPr txBox="1"/>
            <p:nvPr/>
          </p:nvSpPr>
          <p:spPr>
            <a:xfrm>
              <a:off x="2040007" y="4715810"/>
              <a:ext cx="2343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Perspective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Projection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(3D to 2D)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201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9E4C1D-AFCA-A44F-9FC1-EDCFB5C029C1}"/>
              </a:ext>
            </a:extLst>
          </p:cNvPr>
          <p:cNvCxnSpPr/>
          <p:nvPr/>
        </p:nvCxnSpPr>
        <p:spPr>
          <a:xfrm flipV="1">
            <a:off x="1488329" y="1219200"/>
            <a:ext cx="0" cy="3388063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182CC0C-EBDE-624F-B157-CC41194848EC}"/>
              </a:ext>
            </a:extLst>
          </p:cNvPr>
          <p:cNvCxnSpPr/>
          <p:nvPr/>
        </p:nvCxnSpPr>
        <p:spPr>
          <a:xfrm flipV="1">
            <a:off x="4139372" y="1235758"/>
            <a:ext cx="0" cy="3388063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riangle 41">
            <a:extLst>
              <a:ext uri="{FF2B5EF4-FFF2-40B4-BE49-F238E27FC236}">
                <a16:creationId xmlns:a16="http://schemas.microsoft.com/office/drawing/2014/main" id="{B91CE9F9-F506-F64F-81AA-8F78A6A0073B}"/>
              </a:ext>
            </a:extLst>
          </p:cNvPr>
          <p:cNvSpPr/>
          <p:nvPr/>
        </p:nvSpPr>
        <p:spPr>
          <a:xfrm>
            <a:off x="1488333" y="1719035"/>
            <a:ext cx="2645927" cy="3007910"/>
          </a:xfrm>
          <a:prstGeom prst="triangle">
            <a:avLst>
              <a:gd name="adj" fmla="val 53860"/>
            </a:avLst>
          </a:prstGeom>
          <a:solidFill>
            <a:schemeClr val="accent5">
              <a:alpha val="6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F6406-774D-F242-BF2B-F4960D53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9" y="151913"/>
            <a:ext cx="7886700" cy="994410"/>
          </a:xfrm>
        </p:spPr>
        <p:txBody>
          <a:bodyPr>
            <a:normAutofit/>
          </a:bodyPr>
          <a:lstStyle/>
          <a:p>
            <a:r>
              <a:rPr lang="en-US" sz="3000" dirty="0"/>
              <a:t>Solving for Depth in Simple Stereo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940051-E980-D14A-8464-02267E9FD521}"/>
              </a:ext>
            </a:extLst>
          </p:cNvPr>
          <p:cNvGrpSpPr/>
          <p:nvPr/>
        </p:nvGrpSpPr>
        <p:grpSpPr>
          <a:xfrm>
            <a:off x="4374665" y="3990051"/>
            <a:ext cx="539886" cy="617212"/>
            <a:chOff x="5716156" y="5130378"/>
            <a:chExt cx="719848" cy="822949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32B8D9D3-AC93-F544-A3C5-293C0401CC7E}"/>
                </a:ext>
              </a:extLst>
            </p:cNvPr>
            <p:cNvSpPr/>
            <p:nvPr/>
          </p:nvSpPr>
          <p:spPr>
            <a:xfrm>
              <a:off x="5716156" y="5130378"/>
              <a:ext cx="139901" cy="822949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5C0404-B307-194F-937A-315AB4328DD2}"/>
                </a:ext>
              </a:extLst>
            </p:cNvPr>
            <p:cNvSpPr txBox="1"/>
            <p:nvPr/>
          </p:nvSpPr>
          <p:spPr>
            <a:xfrm>
              <a:off x="5716157" y="5280242"/>
              <a:ext cx="71984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latin typeface="Helvetica" pitchFamily="2" charset="0"/>
                </a:rPr>
                <a:t>f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943D60-489C-2D48-86A8-5BAA047F9635}"/>
              </a:ext>
            </a:extLst>
          </p:cNvPr>
          <p:cNvGrpSpPr/>
          <p:nvPr/>
        </p:nvGrpSpPr>
        <p:grpSpPr>
          <a:xfrm>
            <a:off x="875487" y="3954523"/>
            <a:ext cx="1281619" cy="1066658"/>
            <a:chOff x="1167316" y="5044097"/>
            <a:chExt cx="1708825" cy="142221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F8FDF2D-6416-D24D-B89C-03A65A2D1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7316" y="5044097"/>
              <a:ext cx="1708825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BEB25C34-2165-3D42-956E-409C2A731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4515" y="5746460"/>
              <a:ext cx="719848" cy="71984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3746C1-59EA-E74C-9538-ACAAE0D447C6}"/>
              </a:ext>
            </a:extLst>
          </p:cNvPr>
          <p:cNvGrpSpPr/>
          <p:nvPr/>
        </p:nvGrpSpPr>
        <p:grpSpPr>
          <a:xfrm>
            <a:off x="3414412" y="3954523"/>
            <a:ext cx="1269459" cy="1051043"/>
            <a:chOff x="4552549" y="5044097"/>
            <a:chExt cx="1692612" cy="140139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AF15352-44ED-C647-BD60-5DC6B6AD7B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2549" y="5044097"/>
              <a:ext cx="1692612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FE371C67-C6EF-A54D-8457-35E34FF85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2422" y="5725640"/>
              <a:ext cx="719848" cy="7198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B7FA9-B051-4148-8E42-C5556FA85739}"/>
              </a:ext>
            </a:extLst>
          </p:cNvPr>
          <p:cNvGrpSpPr/>
          <p:nvPr/>
        </p:nvGrpSpPr>
        <p:grpSpPr>
          <a:xfrm>
            <a:off x="2811293" y="1484683"/>
            <a:ext cx="734439" cy="428906"/>
            <a:chOff x="3748391" y="1750978"/>
            <a:chExt cx="979252" cy="57187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D1DDAC-6046-574C-8A01-F31094418B73}"/>
                </a:ext>
              </a:extLst>
            </p:cNvPr>
            <p:cNvSpPr txBox="1"/>
            <p:nvPr/>
          </p:nvSpPr>
          <p:spPr>
            <a:xfrm>
              <a:off x="4007796" y="1750978"/>
              <a:ext cx="71984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latin typeface="Helvetica" pitchFamily="2" charset="0"/>
                </a:rPr>
                <a:t>X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578C5D3-C9B9-BC43-9210-53D5C9972FC2}"/>
                </a:ext>
              </a:extLst>
            </p:cNvPr>
            <p:cNvSpPr/>
            <p:nvPr/>
          </p:nvSpPr>
          <p:spPr>
            <a:xfrm>
              <a:off x="3748391" y="2063447"/>
              <a:ext cx="259405" cy="2594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C3F05AF-8C53-8A4B-8787-0192EE8F3EF5}"/>
              </a:ext>
            </a:extLst>
          </p:cNvPr>
          <p:cNvGrpSpPr/>
          <p:nvPr/>
        </p:nvGrpSpPr>
        <p:grpSpPr>
          <a:xfrm>
            <a:off x="1816288" y="3565147"/>
            <a:ext cx="507599" cy="466469"/>
            <a:chOff x="2518991" y="4524929"/>
            <a:chExt cx="676799" cy="62195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056B6C9-622C-9146-B2FE-CF79A03BD8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8991" y="4964008"/>
              <a:ext cx="182880" cy="1828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188154-0AC3-E747-8366-CBDBE6BEF38A}"/>
                </a:ext>
              </a:extLst>
            </p:cNvPr>
            <p:cNvSpPr txBox="1"/>
            <p:nvPr/>
          </p:nvSpPr>
          <p:spPr>
            <a:xfrm>
              <a:off x="2664012" y="4524929"/>
              <a:ext cx="53177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u</a:t>
              </a:r>
              <a:r>
                <a:rPr lang="en-US" sz="2100" baseline="-25000" dirty="0">
                  <a:latin typeface="Helvetica" pitchFamily="2" charset="0"/>
                </a:rPr>
                <a:t>l</a:t>
              </a:r>
              <a:endParaRPr lang="en-US" sz="2100" dirty="0">
                <a:latin typeface="Helvetica" pitchFamily="2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E11A73-2137-E94C-8938-2CD076C372ED}"/>
              </a:ext>
            </a:extLst>
          </p:cNvPr>
          <p:cNvGrpSpPr/>
          <p:nvPr/>
        </p:nvGrpSpPr>
        <p:grpSpPr>
          <a:xfrm>
            <a:off x="3368116" y="3516891"/>
            <a:ext cx="489698" cy="494813"/>
            <a:chOff x="4490822" y="4460587"/>
            <a:chExt cx="652930" cy="65975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BB5DB4D-57C3-8B49-8FAA-00CEAE7A47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60872" y="4937458"/>
              <a:ext cx="182880" cy="1828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FFB028-57EE-414E-B8E8-0F8FADF722AB}"/>
                </a:ext>
              </a:extLst>
            </p:cNvPr>
            <p:cNvSpPr txBox="1"/>
            <p:nvPr/>
          </p:nvSpPr>
          <p:spPr>
            <a:xfrm>
              <a:off x="4490822" y="4460587"/>
              <a:ext cx="53177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 err="1">
                  <a:latin typeface="Helvetica" pitchFamily="2" charset="0"/>
                </a:rPr>
                <a:t>u</a:t>
              </a:r>
              <a:r>
                <a:rPr lang="en-US" sz="2100" baseline="-25000" dirty="0" err="1">
                  <a:latin typeface="Helvetica" pitchFamily="2" charset="0"/>
                </a:rPr>
                <a:t>r</a:t>
              </a:r>
              <a:endParaRPr lang="en-US" sz="2100" dirty="0">
                <a:latin typeface="Helvetica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99C80AC-8E3E-134F-B88E-3BE5454026DF}"/>
              </a:ext>
            </a:extLst>
          </p:cNvPr>
          <p:cNvGrpSpPr/>
          <p:nvPr/>
        </p:nvGrpSpPr>
        <p:grpSpPr>
          <a:xfrm>
            <a:off x="1702880" y="4818076"/>
            <a:ext cx="2309781" cy="566079"/>
            <a:chOff x="2270507" y="6195501"/>
            <a:chExt cx="3079708" cy="7547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E31254-40D3-8D49-9BBA-4BEAF0382CB8}"/>
                </a:ext>
              </a:extLst>
            </p:cNvPr>
            <p:cNvSpPr txBox="1"/>
            <p:nvPr/>
          </p:nvSpPr>
          <p:spPr>
            <a:xfrm>
              <a:off x="3472778" y="6396276"/>
              <a:ext cx="71984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latin typeface="Helvetica" pitchFamily="2" charset="0"/>
                </a:rPr>
                <a:t>B</a:t>
              </a:r>
            </a:p>
          </p:txBody>
        </p:sp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80307369-24DE-364C-B268-473973219780}"/>
                </a:ext>
              </a:extLst>
            </p:cNvPr>
            <p:cNvSpPr/>
            <p:nvPr/>
          </p:nvSpPr>
          <p:spPr>
            <a:xfrm rot="5400000">
              <a:off x="3708748" y="4757260"/>
              <a:ext cx="203226" cy="3079708"/>
            </a:xfrm>
            <a:prstGeom prst="rightBrac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7" name="Triangle 46">
            <a:extLst>
              <a:ext uri="{FF2B5EF4-FFF2-40B4-BE49-F238E27FC236}">
                <a16:creationId xmlns:a16="http://schemas.microsoft.com/office/drawing/2014/main" id="{D40488D0-01F9-1149-BC66-773D6FE578FB}"/>
              </a:ext>
            </a:extLst>
          </p:cNvPr>
          <p:cNvSpPr/>
          <p:nvPr/>
        </p:nvSpPr>
        <p:spPr>
          <a:xfrm>
            <a:off x="1833252" y="1736940"/>
            <a:ext cx="2041526" cy="2237131"/>
          </a:xfrm>
          <a:prstGeom prst="triangle">
            <a:avLst>
              <a:gd name="adj" fmla="val 53636"/>
            </a:avLst>
          </a:prstGeom>
          <a:solidFill>
            <a:srgbClr val="FF0000">
              <a:alpha val="6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4E0FDA2-D92A-6B40-BE86-DC4452BBDE24}"/>
              </a:ext>
            </a:extLst>
          </p:cNvPr>
          <p:cNvGrpSpPr/>
          <p:nvPr/>
        </p:nvGrpSpPr>
        <p:grpSpPr>
          <a:xfrm>
            <a:off x="2845344" y="1913589"/>
            <a:ext cx="666083" cy="2813356"/>
            <a:chOff x="3832702" y="1408452"/>
            <a:chExt cx="888110" cy="375114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2DF5C18-94F9-934D-BB03-1649BAC8C20C}"/>
                </a:ext>
              </a:extLst>
            </p:cNvPr>
            <p:cNvCxnSpPr>
              <a:cxnSpLocks/>
              <a:stCxn id="19" idx="4"/>
              <a:endCxn id="42" idx="3"/>
            </p:cNvCxnSpPr>
            <p:nvPr/>
          </p:nvCxnSpPr>
          <p:spPr>
            <a:xfrm>
              <a:off x="3917003" y="1408452"/>
              <a:ext cx="6479" cy="3751141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6873EB0-9406-3C4C-97B6-F4A3C8B1ACBB}"/>
                </a:ext>
              </a:extLst>
            </p:cNvPr>
            <p:cNvSpPr txBox="1"/>
            <p:nvPr/>
          </p:nvSpPr>
          <p:spPr>
            <a:xfrm>
              <a:off x="3832702" y="3441733"/>
              <a:ext cx="88811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latin typeface="Helvetica" pitchFamily="2" charset="0"/>
                </a:rPr>
                <a:t>z?</a:t>
              </a:r>
            </a:p>
            <a:p>
              <a:pPr algn="ctr"/>
              <a:endParaRPr lang="en-US" sz="2100" dirty="0">
                <a:latin typeface="Helvetica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1A8CC-42D3-EA4F-8ABA-5D6493C3FA23}"/>
              </a:ext>
            </a:extLst>
          </p:cNvPr>
          <p:cNvGrpSpPr/>
          <p:nvPr/>
        </p:nvGrpSpPr>
        <p:grpSpPr>
          <a:xfrm>
            <a:off x="6099242" y="4549319"/>
            <a:ext cx="3061661" cy="1322624"/>
            <a:chOff x="6099242" y="5235119"/>
            <a:chExt cx="3061661" cy="1322624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3F15040-271D-0B4C-94A0-4970258C2D79}"/>
                </a:ext>
              </a:extLst>
            </p:cNvPr>
            <p:cNvSpPr/>
            <p:nvPr/>
          </p:nvSpPr>
          <p:spPr>
            <a:xfrm>
              <a:off x="6099242" y="5235119"/>
              <a:ext cx="1284051" cy="405495"/>
            </a:xfrm>
            <a:prstGeom prst="rect">
              <a:avLst/>
            </a:prstGeom>
            <a:solidFill>
              <a:srgbClr val="FF0000">
                <a:alpha val="2156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0152702-8A90-2543-8E73-7F98F9E2AE0D}"/>
                </a:ext>
              </a:extLst>
            </p:cNvPr>
            <p:cNvSpPr txBox="1"/>
            <p:nvPr/>
          </p:nvSpPr>
          <p:spPr>
            <a:xfrm>
              <a:off x="7539084" y="5357414"/>
              <a:ext cx="16218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disparity</a:t>
              </a:r>
            </a:p>
            <a:p>
              <a:r>
                <a:rPr lang="en-US" dirty="0">
                  <a:latin typeface="Helvetica" pitchFamily="2" charset="0"/>
                </a:rPr>
                <a:t>(how much </a:t>
              </a:r>
              <a:r>
                <a:rPr lang="en-US" dirty="0" err="1">
                  <a:latin typeface="Helvetica" pitchFamily="2" charset="0"/>
                </a:rPr>
                <a:t>corrsp</a:t>
              </a:r>
              <a:r>
                <a:rPr lang="en-US" dirty="0">
                  <a:latin typeface="Helvetica" pitchFamily="2" charset="0"/>
                </a:rPr>
                <a:t>. pixels move)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3E34699-D1A7-704A-9A6D-93E1BBD64B13}"/>
                </a:ext>
              </a:extLst>
            </p:cNvPr>
            <p:cNvCxnSpPr>
              <a:cxnSpLocks/>
              <a:stCxn id="59" idx="1"/>
            </p:cNvCxnSpPr>
            <p:nvPr/>
          </p:nvCxnSpPr>
          <p:spPr>
            <a:xfrm flipH="1" flipV="1">
              <a:off x="7010400" y="5640614"/>
              <a:ext cx="528684" cy="3169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DA397DE7-74EF-0A4E-86EC-EF55843D5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887" y="-1161485"/>
            <a:ext cx="1199999" cy="4000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1CC10F-9C02-0542-96BE-1139F8DE1001}"/>
              </a:ext>
            </a:extLst>
          </p:cNvPr>
          <p:cNvSpPr txBox="1"/>
          <p:nvPr/>
        </p:nvSpPr>
        <p:spPr>
          <a:xfrm>
            <a:off x="4558882" y="1806683"/>
            <a:ext cx="427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Do we have enough to know what is Z?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015DBB-4039-BC4C-87F3-211CB3572A07}"/>
              </a:ext>
            </a:extLst>
          </p:cNvPr>
          <p:cNvSpPr txBox="1"/>
          <p:nvPr/>
        </p:nvSpPr>
        <p:spPr>
          <a:xfrm>
            <a:off x="4558882" y="2298516"/>
            <a:ext cx="427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Yes, similar triangles!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35CB30-A5D3-6142-8228-4E2564846D2E}"/>
              </a:ext>
            </a:extLst>
          </p:cNvPr>
          <p:cNvGrpSpPr/>
          <p:nvPr/>
        </p:nvGrpSpPr>
        <p:grpSpPr>
          <a:xfrm>
            <a:off x="5031996" y="2961254"/>
            <a:ext cx="3982502" cy="671964"/>
            <a:chOff x="6709327" y="3719739"/>
            <a:chExt cx="5310003" cy="895952"/>
          </a:xfrm>
        </p:grpSpPr>
        <p:sp>
          <p:nvSpPr>
            <p:cNvPr id="54" name="Triangle 53">
              <a:extLst>
                <a:ext uri="{FF2B5EF4-FFF2-40B4-BE49-F238E27FC236}">
                  <a16:creationId xmlns:a16="http://schemas.microsoft.com/office/drawing/2014/main" id="{88085947-DA52-7544-8B1A-CD3CEB4DED1F}"/>
                </a:ext>
              </a:extLst>
            </p:cNvPr>
            <p:cNvSpPr/>
            <p:nvPr/>
          </p:nvSpPr>
          <p:spPr>
            <a:xfrm>
              <a:off x="11231200" y="3719739"/>
              <a:ext cx="788130" cy="895952"/>
            </a:xfrm>
            <a:prstGeom prst="triangle">
              <a:avLst>
                <a:gd name="adj" fmla="val 53860"/>
              </a:avLst>
            </a:prstGeom>
            <a:solidFill>
              <a:srgbClr val="DEEBF7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</p:txBody>
        </p:sp>
        <p:sp>
          <p:nvSpPr>
            <p:cNvPr id="56" name="Triangle 55">
              <a:extLst>
                <a:ext uri="{FF2B5EF4-FFF2-40B4-BE49-F238E27FC236}">
                  <a16:creationId xmlns:a16="http://schemas.microsoft.com/office/drawing/2014/main" id="{17C9BAF4-576E-524A-8367-C540A1AEC989}"/>
                </a:ext>
              </a:extLst>
            </p:cNvPr>
            <p:cNvSpPr/>
            <p:nvPr/>
          </p:nvSpPr>
          <p:spPr>
            <a:xfrm>
              <a:off x="6709327" y="3914932"/>
              <a:ext cx="517406" cy="566980"/>
            </a:xfrm>
            <a:prstGeom prst="triangle">
              <a:avLst>
                <a:gd name="adj" fmla="val 53636"/>
              </a:avLst>
            </a:prstGeom>
            <a:solidFill>
              <a:srgbClr val="FF0000">
                <a:alpha val="6039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DBE091-CEA0-7D42-8E36-A69F80302419}"/>
              </a:ext>
            </a:extLst>
          </p:cNvPr>
          <p:cNvGrpSpPr/>
          <p:nvPr/>
        </p:nvGrpSpPr>
        <p:grpSpPr>
          <a:xfrm>
            <a:off x="1481248" y="3461534"/>
            <a:ext cx="2646513" cy="500865"/>
            <a:chOff x="1481248" y="3461534"/>
            <a:chExt cx="2646513" cy="50086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A56AF55-2C20-4040-826B-4D42DA1466FE}"/>
                </a:ext>
              </a:extLst>
            </p:cNvPr>
            <p:cNvGrpSpPr/>
            <p:nvPr/>
          </p:nvGrpSpPr>
          <p:grpSpPr>
            <a:xfrm>
              <a:off x="1481248" y="3718746"/>
              <a:ext cx="2646513" cy="243653"/>
              <a:chOff x="1481248" y="3718746"/>
              <a:chExt cx="2646513" cy="243653"/>
            </a:xfrm>
          </p:grpSpPr>
          <p:sp>
            <p:nvSpPr>
              <p:cNvPr id="7" name="Left Brace 6">
                <a:extLst>
                  <a:ext uri="{FF2B5EF4-FFF2-40B4-BE49-F238E27FC236}">
                    <a16:creationId xmlns:a16="http://schemas.microsoft.com/office/drawing/2014/main" id="{D036BA40-759E-3A4E-9182-678316C37825}"/>
                  </a:ext>
                </a:extLst>
              </p:cNvPr>
              <p:cNvSpPr/>
              <p:nvPr/>
            </p:nvSpPr>
            <p:spPr>
              <a:xfrm rot="5400000">
                <a:off x="1547748" y="3681348"/>
                <a:ext cx="214551" cy="347552"/>
              </a:xfrm>
              <a:prstGeom prst="leftBrace">
                <a:avLst>
                  <a:gd name="adj1" fmla="val 30377"/>
                  <a:gd name="adj2" fmla="val 50000"/>
                </a:avLst>
              </a:prstGeom>
              <a:ln w="2222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  <a:gd name="connsiteX7" fmla="*/ 214551 w 214551"/>
                          <a:gd name="connsiteY7" fmla="*/ 347552 h 347552"/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4551" h="347552" stroke="0" extrusionOk="0">
                            <a:moveTo>
                              <a:pt x="214551" y="347552"/>
                            </a:moveTo>
                            <a:cubicBezTo>
                              <a:pt x="154703" y="347181"/>
                              <a:pt x="106500" y="339838"/>
                              <a:pt x="107275" y="329673"/>
                            </a:cubicBezTo>
                            <a:cubicBezTo>
                              <a:pt x="113336" y="284943"/>
                              <a:pt x="105694" y="237711"/>
                              <a:pt x="107276" y="191655"/>
                            </a:cubicBezTo>
                            <a:cubicBezTo>
                              <a:pt x="100450" y="188447"/>
                              <a:pt x="58451" y="178175"/>
                              <a:pt x="0" y="173776"/>
                            </a:cubicBezTo>
                            <a:cubicBezTo>
                              <a:pt x="58087" y="173141"/>
                              <a:pt x="107802" y="166022"/>
                              <a:pt x="107276" y="155897"/>
                            </a:cubicBezTo>
                            <a:cubicBezTo>
                              <a:pt x="109865" y="139535"/>
                              <a:pt x="97801" y="82554"/>
                              <a:pt x="107276" y="17879"/>
                            </a:cubicBezTo>
                            <a:cubicBezTo>
                              <a:pt x="104020" y="7506"/>
                              <a:pt x="153258" y="1927"/>
                              <a:pt x="214552" y="0"/>
                            </a:cubicBezTo>
                            <a:cubicBezTo>
                              <a:pt x="213957" y="110181"/>
                              <a:pt x="201443" y="249918"/>
                              <a:pt x="214551" y="347552"/>
                            </a:cubicBezTo>
                            <a:close/>
                          </a:path>
                          <a:path w="214551" h="347552" fill="none" extrusionOk="0">
                            <a:moveTo>
                              <a:pt x="214551" y="347552"/>
                            </a:moveTo>
                            <a:cubicBezTo>
                              <a:pt x="155633" y="347736"/>
                              <a:pt x="107662" y="339640"/>
                              <a:pt x="107275" y="329673"/>
                            </a:cubicBezTo>
                            <a:cubicBezTo>
                              <a:pt x="106445" y="283533"/>
                              <a:pt x="111501" y="241116"/>
                              <a:pt x="107276" y="191655"/>
                            </a:cubicBezTo>
                            <a:cubicBezTo>
                              <a:pt x="111158" y="187560"/>
                              <a:pt x="59646" y="177904"/>
                              <a:pt x="0" y="173776"/>
                            </a:cubicBezTo>
                            <a:cubicBezTo>
                              <a:pt x="59983" y="174909"/>
                              <a:pt x="107677" y="166262"/>
                              <a:pt x="107276" y="155897"/>
                            </a:cubicBezTo>
                            <a:cubicBezTo>
                              <a:pt x="95790" y="139305"/>
                              <a:pt x="112284" y="68664"/>
                              <a:pt x="107276" y="17879"/>
                            </a:cubicBezTo>
                            <a:cubicBezTo>
                              <a:pt x="106184" y="8184"/>
                              <a:pt x="147649" y="-5282"/>
                              <a:pt x="214552" y="0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eft Brace 45">
                <a:extLst>
                  <a:ext uri="{FF2B5EF4-FFF2-40B4-BE49-F238E27FC236}">
                    <a16:creationId xmlns:a16="http://schemas.microsoft.com/office/drawing/2014/main" id="{582C3627-4E35-8B48-B9C3-2E74EF22A48E}"/>
                  </a:ext>
                </a:extLst>
              </p:cNvPr>
              <p:cNvSpPr/>
              <p:nvPr/>
            </p:nvSpPr>
            <p:spPr>
              <a:xfrm rot="5400000">
                <a:off x="3846709" y="3652246"/>
                <a:ext cx="214551" cy="347552"/>
              </a:xfrm>
              <a:prstGeom prst="leftBrace">
                <a:avLst>
                  <a:gd name="adj1" fmla="val 30377"/>
                  <a:gd name="adj2" fmla="val 50000"/>
                </a:avLst>
              </a:prstGeom>
              <a:ln w="2222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  <a:gd name="connsiteX7" fmla="*/ 214551 w 214551"/>
                          <a:gd name="connsiteY7" fmla="*/ 347552 h 347552"/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4551" h="347552" stroke="0" extrusionOk="0">
                            <a:moveTo>
                              <a:pt x="214551" y="347552"/>
                            </a:moveTo>
                            <a:cubicBezTo>
                              <a:pt x="154703" y="347181"/>
                              <a:pt x="106500" y="339838"/>
                              <a:pt x="107275" y="329673"/>
                            </a:cubicBezTo>
                            <a:cubicBezTo>
                              <a:pt x="113336" y="284943"/>
                              <a:pt x="105694" y="237711"/>
                              <a:pt x="107276" y="191655"/>
                            </a:cubicBezTo>
                            <a:cubicBezTo>
                              <a:pt x="100450" y="188447"/>
                              <a:pt x="58451" y="178175"/>
                              <a:pt x="0" y="173776"/>
                            </a:cubicBezTo>
                            <a:cubicBezTo>
                              <a:pt x="58087" y="173141"/>
                              <a:pt x="107802" y="166022"/>
                              <a:pt x="107276" y="155897"/>
                            </a:cubicBezTo>
                            <a:cubicBezTo>
                              <a:pt x="109865" y="139535"/>
                              <a:pt x="97801" y="82554"/>
                              <a:pt x="107276" y="17879"/>
                            </a:cubicBezTo>
                            <a:cubicBezTo>
                              <a:pt x="104020" y="7506"/>
                              <a:pt x="153258" y="1927"/>
                              <a:pt x="214552" y="0"/>
                            </a:cubicBezTo>
                            <a:cubicBezTo>
                              <a:pt x="213957" y="110181"/>
                              <a:pt x="201443" y="249918"/>
                              <a:pt x="214551" y="347552"/>
                            </a:cubicBezTo>
                            <a:close/>
                          </a:path>
                          <a:path w="214551" h="347552" fill="none" extrusionOk="0">
                            <a:moveTo>
                              <a:pt x="214551" y="347552"/>
                            </a:moveTo>
                            <a:cubicBezTo>
                              <a:pt x="155633" y="347736"/>
                              <a:pt x="107662" y="339640"/>
                              <a:pt x="107275" y="329673"/>
                            </a:cubicBezTo>
                            <a:cubicBezTo>
                              <a:pt x="106445" y="283533"/>
                              <a:pt x="111501" y="241116"/>
                              <a:pt x="107276" y="191655"/>
                            </a:cubicBezTo>
                            <a:cubicBezTo>
                              <a:pt x="111158" y="187560"/>
                              <a:pt x="59646" y="177904"/>
                              <a:pt x="0" y="173776"/>
                            </a:cubicBezTo>
                            <a:cubicBezTo>
                              <a:pt x="59983" y="174909"/>
                              <a:pt x="107677" y="166262"/>
                              <a:pt x="107276" y="155897"/>
                            </a:cubicBezTo>
                            <a:cubicBezTo>
                              <a:pt x="95790" y="139305"/>
                              <a:pt x="112284" y="68664"/>
                              <a:pt x="107276" y="17879"/>
                            </a:cubicBezTo>
                            <a:cubicBezTo>
                              <a:pt x="106184" y="8184"/>
                              <a:pt x="147649" y="-5282"/>
                              <a:pt x="214552" y="0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FBB25D-DF5D-8640-847B-9D8C14666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3461534"/>
              <a:ext cx="235540" cy="2512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B851E4C-AF52-D44A-9AAD-B3FB8BEA4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9644" y="3494932"/>
              <a:ext cx="231403" cy="238868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7991245-E8C3-FB47-B8CC-6031818712A9}"/>
              </a:ext>
            </a:extLst>
          </p:cNvPr>
          <p:cNvGrpSpPr/>
          <p:nvPr/>
        </p:nvGrpSpPr>
        <p:grpSpPr>
          <a:xfrm>
            <a:off x="701258" y="5310612"/>
            <a:ext cx="2041942" cy="442875"/>
            <a:chOff x="701258" y="5310612"/>
            <a:chExt cx="2041942" cy="4428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C82E3-4B29-0945-AB44-E702D7960856}"/>
                </a:ext>
              </a:extLst>
            </p:cNvPr>
            <p:cNvSpPr txBox="1"/>
            <p:nvPr/>
          </p:nvSpPr>
          <p:spPr>
            <a:xfrm>
              <a:off x="701258" y="5384155"/>
              <a:ext cx="2041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Base of         : </a:t>
              </a:r>
            </a:p>
          </p:txBody>
        </p:sp>
        <p:sp>
          <p:nvSpPr>
            <p:cNvPr id="53" name="Triangle 52">
              <a:extLst>
                <a:ext uri="{FF2B5EF4-FFF2-40B4-BE49-F238E27FC236}">
                  <a16:creationId xmlns:a16="http://schemas.microsoft.com/office/drawing/2014/main" id="{37118ED5-DC2B-E945-9588-F72E7D5FBB94}"/>
                </a:ext>
              </a:extLst>
            </p:cNvPr>
            <p:cNvSpPr/>
            <p:nvPr/>
          </p:nvSpPr>
          <p:spPr>
            <a:xfrm>
              <a:off x="1496680" y="5310612"/>
              <a:ext cx="388054" cy="425235"/>
            </a:xfrm>
            <a:prstGeom prst="triangle">
              <a:avLst>
                <a:gd name="adj" fmla="val 53636"/>
              </a:avLst>
            </a:prstGeom>
            <a:solidFill>
              <a:srgbClr val="FF0000">
                <a:alpha val="6039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D73843C-0E68-AA49-9906-4589CC7F9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6939" y="5462918"/>
            <a:ext cx="1414152" cy="247979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E023C657-9E3C-E54A-B141-F1FF67CF45B3}"/>
              </a:ext>
            </a:extLst>
          </p:cNvPr>
          <p:cNvGrpSpPr/>
          <p:nvPr/>
        </p:nvGrpSpPr>
        <p:grpSpPr>
          <a:xfrm>
            <a:off x="3888505" y="5622242"/>
            <a:ext cx="2150354" cy="1029988"/>
            <a:chOff x="4326646" y="5536473"/>
            <a:chExt cx="2150354" cy="102998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75A0781-5FDF-7E45-A3B7-CADB9DF8D78C}"/>
                </a:ext>
              </a:extLst>
            </p:cNvPr>
            <p:cNvGrpSpPr/>
            <p:nvPr/>
          </p:nvGrpSpPr>
          <p:grpSpPr>
            <a:xfrm>
              <a:off x="5447012" y="5536473"/>
              <a:ext cx="1029988" cy="1029988"/>
              <a:chOff x="1953448" y="6116461"/>
              <a:chExt cx="665958" cy="665958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48B4878-3F79-A549-B676-C1A083F74E83}"/>
                  </a:ext>
                </a:extLst>
              </p:cNvPr>
              <p:cNvSpPr/>
              <p:nvPr/>
            </p:nvSpPr>
            <p:spPr>
              <a:xfrm>
                <a:off x="1953448" y="6116461"/>
                <a:ext cx="665958" cy="665958"/>
              </a:xfrm>
              <a:prstGeom prst="rect">
                <a:avLst/>
              </a:prstGeom>
              <a:noFill/>
              <a:ln w="222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D29F3EE-F693-4148-BD7F-733721559AD9}"/>
                  </a:ext>
                </a:extLst>
              </p:cNvPr>
              <p:cNvSpPr/>
              <p:nvPr/>
            </p:nvSpPr>
            <p:spPr>
              <a:xfrm>
                <a:off x="2263568" y="64265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84B7C4F-EB77-6F4E-B82E-CDC016A58C0C}"/>
                </a:ext>
              </a:extLst>
            </p:cNvPr>
            <p:cNvGrpSpPr/>
            <p:nvPr/>
          </p:nvGrpSpPr>
          <p:grpSpPr>
            <a:xfrm>
              <a:off x="4326646" y="5536473"/>
              <a:ext cx="1029988" cy="1029988"/>
              <a:chOff x="1953448" y="6116461"/>
              <a:chExt cx="665958" cy="665958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1FC4C05-A655-264A-8401-33FD44113BA9}"/>
                  </a:ext>
                </a:extLst>
              </p:cNvPr>
              <p:cNvSpPr/>
              <p:nvPr/>
            </p:nvSpPr>
            <p:spPr>
              <a:xfrm>
                <a:off x="1953448" y="6116461"/>
                <a:ext cx="665958" cy="665958"/>
              </a:xfrm>
              <a:prstGeom prst="rect">
                <a:avLst/>
              </a:prstGeom>
              <a:noFill/>
              <a:ln w="222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269DC55D-B195-F149-ABDF-5FAEF3A3CC92}"/>
                  </a:ext>
                </a:extLst>
              </p:cNvPr>
              <p:cNvSpPr/>
              <p:nvPr/>
            </p:nvSpPr>
            <p:spPr>
              <a:xfrm>
                <a:off x="2263568" y="64265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740756A-5E84-6445-BDD7-5E6787590F82}"/>
                </a:ext>
              </a:extLst>
            </p:cNvPr>
            <p:cNvSpPr/>
            <p:nvPr/>
          </p:nvSpPr>
          <p:spPr>
            <a:xfrm>
              <a:off x="5105400" y="6016112"/>
              <a:ext cx="70710" cy="7071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0EED6EA-54F2-254A-B0BA-457807FD96C2}"/>
                </a:ext>
              </a:extLst>
            </p:cNvPr>
            <p:cNvSpPr/>
            <p:nvPr/>
          </p:nvSpPr>
          <p:spPr>
            <a:xfrm>
              <a:off x="5644290" y="6016112"/>
              <a:ext cx="70710" cy="7071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D4DC46F-1556-5B4A-81D0-DA3124FA9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592" t="1091" r="35005" b="-3009"/>
            <a:stretch/>
          </p:blipFill>
          <p:spPr>
            <a:xfrm>
              <a:off x="5046521" y="6076595"/>
              <a:ext cx="259178" cy="25793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3AFF35F-69ED-CB4F-8625-5F55B8B8C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247" t="7226" r="5350" b="-9144"/>
            <a:stretch/>
          </p:blipFill>
          <p:spPr>
            <a:xfrm>
              <a:off x="5572524" y="6086822"/>
              <a:ext cx="259178" cy="257930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A8C7D2D-BDCA-E34E-B225-F7A0B29C3FC8}"/>
                </a:ext>
              </a:extLst>
            </p:cNvPr>
            <p:cNvCxnSpPr>
              <a:cxnSpLocks/>
              <a:stCxn id="64" idx="6"/>
              <a:endCxn id="65" idx="2"/>
            </p:cNvCxnSpPr>
            <p:nvPr/>
          </p:nvCxnSpPr>
          <p:spPr>
            <a:xfrm flipV="1">
              <a:off x="4876996" y="6051467"/>
              <a:ext cx="228404" cy="1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7D3D51-80DA-B647-87C3-95726AD6DE66}"/>
                </a:ext>
              </a:extLst>
            </p:cNvPr>
            <p:cNvCxnSpPr>
              <a:cxnSpLocks/>
              <a:stCxn id="66" idx="6"/>
              <a:endCxn id="36" idx="2"/>
            </p:cNvCxnSpPr>
            <p:nvPr/>
          </p:nvCxnSpPr>
          <p:spPr>
            <a:xfrm>
              <a:off x="5715000" y="6051467"/>
              <a:ext cx="211652" cy="1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FD1C8B6-C0AE-5341-B2FE-3C183DEEF5D9}"/>
                </a:ext>
              </a:extLst>
            </p:cNvPr>
            <p:cNvGrpSpPr/>
            <p:nvPr/>
          </p:nvGrpSpPr>
          <p:grpSpPr>
            <a:xfrm>
              <a:off x="5715000" y="5786174"/>
              <a:ext cx="185227" cy="233626"/>
              <a:chOff x="4684444" y="4731000"/>
              <a:chExt cx="347552" cy="438365"/>
            </a:xfrm>
          </p:grpSpPr>
          <p:sp>
            <p:nvSpPr>
              <p:cNvPr id="72" name="Left Brace 71">
                <a:extLst>
                  <a:ext uri="{FF2B5EF4-FFF2-40B4-BE49-F238E27FC236}">
                    <a16:creationId xmlns:a16="http://schemas.microsoft.com/office/drawing/2014/main" id="{2E981AAC-8908-7C49-9743-05BE0D162087}"/>
                  </a:ext>
                </a:extLst>
              </p:cNvPr>
              <p:cNvSpPr/>
              <p:nvPr/>
            </p:nvSpPr>
            <p:spPr>
              <a:xfrm rot="5400000">
                <a:off x="4750944" y="4888314"/>
                <a:ext cx="214551" cy="347552"/>
              </a:xfrm>
              <a:prstGeom prst="leftBrace">
                <a:avLst>
                  <a:gd name="adj1" fmla="val 30377"/>
                  <a:gd name="adj2" fmla="val 50000"/>
                </a:avLst>
              </a:prstGeom>
              <a:ln w="952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  <a:gd name="connsiteX7" fmla="*/ 214551 w 214551"/>
                          <a:gd name="connsiteY7" fmla="*/ 347552 h 347552"/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4551" h="347552" stroke="0" extrusionOk="0">
                            <a:moveTo>
                              <a:pt x="214551" y="347552"/>
                            </a:moveTo>
                            <a:cubicBezTo>
                              <a:pt x="154703" y="347181"/>
                              <a:pt x="106500" y="339838"/>
                              <a:pt x="107275" y="329673"/>
                            </a:cubicBezTo>
                            <a:cubicBezTo>
                              <a:pt x="113336" y="284943"/>
                              <a:pt x="105694" y="237711"/>
                              <a:pt x="107276" y="191655"/>
                            </a:cubicBezTo>
                            <a:cubicBezTo>
                              <a:pt x="100450" y="188447"/>
                              <a:pt x="58451" y="178175"/>
                              <a:pt x="0" y="173776"/>
                            </a:cubicBezTo>
                            <a:cubicBezTo>
                              <a:pt x="58087" y="173141"/>
                              <a:pt x="107802" y="166022"/>
                              <a:pt x="107276" y="155897"/>
                            </a:cubicBezTo>
                            <a:cubicBezTo>
                              <a:pt x="109865" y="139535"/>
                              <a:pt x="97801" y="82554"/>
                              <a:pt x="107276" y="17879"/>
                            </a:cubicBezTo>
                            <a:cubicBezTo>
                              <a:pt x="104020" y="7506"/>
                              <a:pt x="153258" y="1927"/>
                              <a:pt x="214552" y="0"/>
                            </a:cubicBezTo>
                            <a:cubicBezTo>
                              <a:pt x="213957" y="110181"/>
                              <a:pt x="201443" y="249918"/>
                              <a:pt x="214551" y="347552"/>
                            </a:cubicBezTo>
                            <a:close/>
                          </a:path>
                          <a:path w="214551" h="347552" fill="none" extrusionOk="0">
                            <a:moveTo>
                              <a:pt x="214551" y="347552"/>
                            </a:moveTo>
                            <a:cubicBezTo>
                              <a:pt x="155633" y="347736"/>
                              <a:pt x="107662" y="339640"/>
                              <a:pt x="107275" y="329673"/>
                            </a:cubicBezTo>
                            <a:cubicBezTo>
                              <a:pt x="106445" y="283533"/>
                              <a:pt x="111501" y="241116"/>
                              <a:pt x="107276" y="191655"/>
                            </a:cubicBezTo>
                            <a:cubicBezTo>
                              <a:pt x="111158" y="187560"/>
                              <a:pt x="59646" y="177904"/>
                              <a:pt x="0" y="173776"/>
                            </a:cubicBezTo>
                            <a:cubicBezTo>
                              <a:pt x="59983" y="174909"/>
                              <a:pt x="107677" y="166262"/>
                              <a:pt x="107276" y="155897"/>
                            </a:cubicBezTo>
                            <a:cubicBezTo>
                              <a:pt x="95790" y="139305"/>
                              <a:pt x="112284" y="68664"/>
                              <a:pt x="107276" y="17879"/>
                            </a:cubicBezTo>
                            <a:cubicBezTo>
                              <a:pt x="106184" y="8184"/>
                              <a:pt x="147649" y="-5282"/>
                              <a:pt x="214552" y="0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ECF3E387-EF03-AB46-9835-C82938136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43879" y="4731000"/>
                <a:ext cx="231403" cy="238868"/>
              </a:xfrm>
              <a:prstGeom prst="rect">
                <a:avLst/>
              </a:prstGeom>
            </p:spPr>
          </p:pic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07D8E5D-2D54-4048-82E3-F22314DA9162}"/>
                </a:ext>
              </a:extLst>
            </p:cNvPr>
            <p:cNvGrpSpPr/>
            <p:nvPr/>
          </p:nvGrpSpPr>
          <p:grpSpPr>
            <a:xfrm>
              <a:off x="4913270" y="5742917"/>
              <a:ext cx="192130" cy="276883"/>
              <a:chOff x="4903421" y="5511865"/>
              <a:chExt cx="347552" cy="500865"/>
            </a:xfrm>
          </p:grpSpPr>
          <p:sp>
            <p:nvSpPr>
              <p:cNvPr id="75" name="Left Brace 74">
                <a:extLst>
                  <a:ext uri="{FF2B5EF4-FFF2-40B4-BE49-F238E27FC236}">
                    <a16:creationId xmlns:a16="http://schemas.microsoft.com/office/drawing/2014/main" id="{32C86AC5-1190-1745-B009-F84833401615}"/>
                  </a:ext>
                </a:extLst>
              </p:cNvPr>
              <p:cNvSpPr/>
              <p:nvPr/>
            </p:nvSpPr>
            <p:spPr>
              <a:xfrm rot="5400000">
                <a:off x="4969921" y="5731679"/>
                <a:ext cx="214551" cy="347552"/>
              </a:xfrm>
              <a:prstGeom prst="leftBrace">
                <a:avLst>
                  <a:gd name="adj1" fmla="val 30377"/>
                  <a:gd name="adj2" fmla="val 50000"/>
                </a:avLst>
              </a:prstGeom>
              <a:ln w="1270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  <a:gd name="connsiteX7" fmla="*/ 214551 w 214551"/>
                          <a:gd name="connsiteY7" fmla="*/ 347552 h 347552"/>
                          <a:gd name="connsiteX0" fmla="*/ 214551 w 214551"/>
                          <a:gd name="connsiteY0" fmla="*/ 347552 h 347552"/>
                          <a:gd name="connsiteX1" fmla="*/ 107275 w 214551"/>
                          <a:gd name="connsiteY1" fmla="*/ 329673 h 347552"/>
                          <a:gd name="connsiteX2" fmla="*/ 107276 w 214551"/>
                          <a:gd name="connsiteY2" fmla="*/ 191655 h 347552"/>
                          <a:gd name="connsiteX3" fmla="*/ 0 w 214551"/>
                          <a:gd name="connsiteY3" fmla="*/ 173776 h 347552"/>
                          <a:gd name="connsiteX4" fmla="*/ 107276 w 214551"/>
                          <a:gd name="connsiteY4" fmla="*/ 155897 h 347552"/>
                          <a:gd name="connsiteX5" fmla="*/ 107276 w 214551"/>
                          <a:gd name="connsiteY5" fmla="*/ 17879 h 347552"/>
                          <a:gd name="connsiteX6" fmla="*/ 214552 w 214551"/>
                          <a:gd name="connsiteY6" fmla="*/ 0 h 347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4551" h="347552" stroke="0" extrusionOk="0">
                            <a:moveTo>
                              <a:pt x="214551" y="347552"/>
                            </a:moveTo>
                            <a:cubicBezTo>
                              <a:pt x="154703" y="347181"/>
                              <a:pt x="106500" y="339838"/>
                              <a:pt x="107275" y="329673"/>
                            </a:cubicBezTo>
                            <a:cubicBezTo>
                              <a:pt x="113336" y="284943"/>
                              <a:pt x="105694" y="237711"/>
                              <a:pt x="107276" y="191655"/>
                            </a:cubicBezTo>
                            <a:cubicBezTo>
                              <a:pt x="100450" y="188447"/>
                              <a:pt x="58451" y="178175"/>
                              <a:pt x="0" y="173776"/>
                            </a:cubicBezTo>
                            <a:cubicBezTo>
                              <a:pt x="58087" y="173141"/>
                              <a:pt x="107802" y="166022"/>
                              <a:pt x="107276" y="155897"/>
                            </a:cubicBezTo>
                            <a:cubicBezTo>
                              <a:pt x="109865" y="139535"/>
                              <a:pt x="97801" y="82554"/>
                              <a:pt x="107276" y="17879"/>
                            </a:cubicBezTo>
                            <a:cubicBezTo>
                              <a:pt x="104020" y="7506"/>
                              <a:pt x="153258" y="1927"/>
                              <a:pt x="214552" y="0"/>
                            </a:cubicBezTo>
                            <a:cubicBezTo>
                              <a:pt x="213957" y="110181"/>
                              <a:pt x="201443" y="249918"/>
                              <a:pt x="214551" y="347552"/>
                            </a:cubicBezTo>
                            <a:close/>
                          </a:path>
                          <a:path w="214551" h="347552" fill="none" extrusionOk="0">
                            <a:moveTo>
                              <a:pt x="214551" y="347552"/>
                            </a:moveTo>
                            <a:cubicBezTo>
                              <a:pt x="155633" y="347736"/>
                              <a:pt x="107662" y="339640"/>
                              <a:pt x="107275" y="329673"/>
                            </a:cubicBezTo>
                            <a:cubicBezTo>
                              <a:pt x="106445" y="283533"/>
                              <a:pt x="111501" y="241116"/>
                              <a:pt x="107276" y="191655"/>
                            </a:cubicBezTo>
                            <a:cubicBezTo>
                              <a:pt x="111158" y="187560"/>
                              <a:pt x="59646" y="177904"/>
                              <a:pt x="0" y="173776"/>
                            </a:cubicBezTo>
                            <a:cubicBezTo>
                              <a:pt x="59983" y="174909"/>
                              <a:pt x="107677" y="166262"/>
                              <a:pt x="107276" y="155897"/>
                            </a:cubicBezTo>
                            <a:cubicBezTo>
                              <a:pt x="95790" y="139305"/>
                              <a:pt x="112284" y="68664"/>
                              <a:pt x="107276" y="17879"/>
                            </a:cubicBezTo>
                            <a:cubicBezTo>
                              <a:pt x="106184" y="8184"/>
                              <a:pt x="147649" y="-5282"/>
                              <a:pt x="214552" y="0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C65D8A1-69F5-4841-897E-CEF156A49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46173" y="5511865"/>
                <a:ext cx="235540" cy="251243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87E6EE8-C35B-904B-8572-2F2641B267B8}"/>
              </a:ext>
            </a:extLst>
          </p:cNvPr>
          <p:cNvGrpSpPr/>
          <p:nvPr/>
        </p:nvGrpSpPr>
        <p:grpSpPr>
          <a:xfrm>
            <a:off x="914400" y="5715000"/>
            <a:ext cx="2693281" cy="430887"/>
            <a:chOff x="914400" y="5715000"/>
            <a:chExt cx="2693281" cy="43088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E52B65B-84AC-B34E-96C6-FC583931D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25054" y="5808852"/>
              <a:ext cx="1682627" cy="25307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FBB16E6-FB30-024C-9353-0962F098FBD6}"/>
                </a:ext>
              </a:extLst>
            </p:cNvPr>
            <p:cNvSpPr txBox="1"/>
            <p:nvPr/>
          </p:nvSpPr>
          <p:spPr>
            <a:xfrm>
              <a:off x="914400" y="5715000"/>
              <a:ext cx="1105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in image coordinates: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A650158C-33EB-EF44-8FF8-B5CB0AA65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800" y="3002911"/>
            <a:ext cx="2601615" cy="73088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51125E8-44C2-0048-9B88-7BE4106F69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3661" y="3992281"/>
            <a:ext cx="1986875" cy="8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7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7" grpId="0" animBg="1"/>
      <p:bldP spid="48" grpId="0"/>
      <p:bldP spid="49" grpId="0"/>
      <p:bldP spid="4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264A-680F-D646-97F3-57D6AD0AD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with your hands!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AFB9E-98A6-B643-A66A-BFC70A636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677B6-8CB5-2C4E-A1EE-572DB8014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702" y="1398648"/>
            <a:ext cx="5120595" cy="50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28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173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dirty="0"/>
              <a:t>Assume </a:t>
            </a:r>
            <a:r>
              <a:rPr lang="en-US" sz="2400" b="1" dirty="0">
                <a:solidFill>
                  <a:srgbClr val="FF0000"/>
                </a:solidFill>
              </a:rPr>
              <a:t>parallel</a:t>
            </a:r>
            <a:r>
              <a:rPr lang="en-US" sz="2400" dirty="0"/>
              <a:t> optical axes, known camera parameters (i.e., calibrated cameras). 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2078040"/>
            <a:ext cx="4751388" cy="3652837"/>
            <a:chOff x="0" y="2895600"/>
            <a:chExt cx="4751989" cy="3652838"/>
          </a:xfrm>
        </p:grpSpPr>
        <p:pic>
          <p:nvPicPr>
            <p:cNvPr id="103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Rectangle 4"/>
            <p:cNvSpPr>
              <a:spLocks noChangeArrowheads="1"/>
            </p:cNvSpPr>
            <p:nvPr/>
          </p:nvSpPr>
          <p:spPr bwMode="auto">
            <a:xfrm>
              <a:off x="228600" y="3048000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2203450"/>
            <a:ext cx="4343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dirty="0"/>
              <a:t>Use similar triangles (</a:t>
            </a:r>
            <a:r>
              <a:rPr lang="en-US" sz="2400" dirty="0" err="1"/>
              <a:t>p</a:t>
            </a:r>
            <a:r>
              <a:rPr lang="en-US" sz="2400" baseline="-25000" dirty="0" err="1"/>
              <a:t>l</a:t>
            </a:r>
            <a:r>
              <a:rPr lang="en-US" sz="2400" dirty="0"/>
              <a:t>, P, </a:t>
            </a:r>
            <a:r>
              <a:rPr lang="en-US" sz="2400" dirty="0" err="1"/>
              <a:t>p</a:t>
            </a:r>
            <a:r>
              <a:rPr lang="en-US" sz="2400" baseline="-25000" dirty="0" err="1"/>
              <a:t>r</a:t>
            </a:r>
            <a:r>
              <a:rPr lang="en-US" sz="2400" dirty="0"/>
              <a:t>) and (</a:t>
            </a:r>
            <a:r>
              <a:rPr lang="en-US" sz="2400" dirty="0" err="1"/>
              <a:t>O</a:t>
            </a:r>
            <a:r>
              <a:rPr lang="en-US" sz="2400" baseline="-25000" dirty="0" err="1"/>
              <a:t>l</a:t>
            </a:r>
            <a:r>
              <a:rPr lang="en-US" sz="2400" dirty="0"/>
              <a:t>, P, O</a:t>
            </a:r>
            <a:r>
              <a:rPr lang="en-US" sz="2400" baseline="-25000" dirty="0"/>
              <a:t>r</a:t>
            </a:r>
            <a:r>
              <a:rPr lang="en-US" sz="2400" dirty="0"/>
              <a:t>):</a:t>
            </a:r>
          </a:p>
          <a:p>
            <a:pPr eaLnBrk="0" hangingPunct="0"/>
            <a:endParaRPr lang="en-US" sz="2000" dirty="0"/>
          </a:p>
          <a:p>
            <a:pPr eaLnBrk="0" hangingPunct="0"/>
            <a:endParaRPr lang="en-US" sz="2800" dirty="0"/>
          </a:p>
          <a:p>
            <a:pPr eaLnBrk="0" hangingPunct="0"/>
            <a:r>
              <a:rPr lang="en-US" sz="2800" dirty="0"/>
              <a:t>    </a:t>
            </a:r>
          </a:p>
          <a:p>
            <a:pPr eaLnBrk="0" hangingPunct="0"/>
            <a:endParaRPr lang="en-US" sz="2800" dirty="0"/>
          </a:p>
          <a:p>
            <a:pPr eaLnBrk="0" hangingPunct="0"/>
            <a:endParaRPr lang="en-US" sz="2800" dirty="0"/>
          </a:p>
          <a:p>
            <a:pPr eaLnBrk="0" hangingPunct="0"/>
            <a:endParaRPr lang="en-US" sz="280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333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Geometry for a simple stereo system</a:t>
            </a:r>
          </a:p>
        </p:txBody>
      </p:sp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5484815" y="3173413"/>
          <a:ext cx="2884487" cy="123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" name="Equation" r:id="rId5" imgW="977760" imgH="419040" progId="Equation.3">
                  <p:embed/>
                </p:oleObj>
              </mc:Choice>
              <mc:Fallback>
                <p:oleObj name="Equation" r:id="rId5" imgW="977760" imgH="419040" progId="Equation.3">
                  <p:embed/>
                  <p:pic>
                    <p:nvPicPr>
                      <p:cNvPr id="1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815" y="3173413"/>
                        <a:ext cx="2884487" cy="1236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sosceles Triangle 12"/>
          <p:cNvSpPr>
            <a:spLocks noChangeArrowheads="1"/>
          </p:cNvSpPr>
          <p:nvPr/>
        </p:nvSpPr>
        <p:spPr bwMode="auto">
          <a:xfrm>
            <a:off x="1504952" y="2516190"/>
            <a:ext cx="1930977" cy="1931121"/>
          </a:xfrm>
          <a:prstGeom prst="triangle">
            <a:avLst>
              <a:gd name="adj" fmla="val 59438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4" name="Isosceles Triangle 13"/>
          <p:cNvSpPr>
            <a:spLocks noChangeArrowheads="1"/>
          </p:cNvSpPr>
          <p:nvPr/>
        </p:nvSpPr>
        <p:spPr bwMode="auto">
          <a:xfrm>
            <a:off x="1212852" y="2516188"/>
            <a:ext cx="2373313" cy="2336800"/>
          </a:xfrm>
          <a:prstGeom prst="triangle">
            <a:avLst>
              <a:gd name="adj" fmla="val 58235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aphicFrame>
        <p:nvGraphicFramePr>
          <p:cNvPr id="15" name="Object 10"/>
          <p:cNvGraphicFramePr>
            <a:graphicFrameLocks noChangeAspect="1"/>
          </p:cNvGraphicFramePr>
          <p:nvPr/>
        </p:nvGraphicFramePr>
        <p:xfrm>
          <a:off x="6361115" y="4889502"/>
          <a:ext cx="2338387" cy="120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6" name="Equation" r:id="rId7" imgW="838080" imgH="431640" progId="Equation.3">
                  <p:embed/>
                </p:oleObj>
              </mc:Choice>
              <mc:Fallback>
                <p:oleObj name="Equation" r:id="rId7" imgW="838080" imgH="431640" progId="Equation.3">
                  <p:embed/>
                  <p:pic>
                    <p:nvPicPr>
                      <p:cNvPr id="1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115" y="4889502"/>
                        <a:ext cx="2338387" cy="1204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310440" y="5510215"/>
            <a:ext cx="1533525" cy="6572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73640" y="5875338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dirty="0"/>
              <a:t>disparity</a:t>
            </a:r>
          </a:p>
        </p:txBody>
      </p:sp>
      <p:cxnSp>
        <p:nvCxnSpPr>
          <p:cNvPr id="19" name="Straight Arrow Connector 18"/>
          <p:cNvCxnSpPr>
            <a:cxnSpLocks noChangeShapeType="1"/>
            <a:endCxn id="16" idx="2"/>
          </p:cNvCxnSpPr>
          <p:nvPr/>
        </p:nvCxnSpPr>
        <p:spPr bwMode="auto">
          <a:xfrm flipV="1">
            <a:off x="6142038" y="5838827"/>
            <a:ext cx="1168400" cy="219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" name="TextBox 17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Grauman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33402" y="2466975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C000"/>
                </a:solidFill>
              </a:rPr>
              <a:t>want Z</a:t>
            </a:r>
          </a:p>
        </p:txBody>
      </p: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1371602" y="2667000"/>
            <a:ext cx="1265237" cy="1017588"/>
          </a:xfrm>
          <a:prstGeom prst="straightConnector1">
            <a:avLst/>
          </a:prstGeom>
          <a:noFill/>
          <a:ln w="12700" algn="ctr">
            <a:solidFill>
              <a:srgbClr val="FFC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6" grpId="0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57305-C2A1-974A-9648-9AEFC63B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Depth is </a:t>
            </a:r>
            <a:r>
              <a:rPr lang="en-US" b="1" dirty="0"/>
              <a:t>inversely</a:t>
            </a:r>
            <a:r>
              <a:rPr lang="en-US" dirty="0"/>
              <a:t> proportional to disparity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D76133-80CB-2749-939B-A8C004E48530}"/>
              </a:ext>
            </a:extLst>
          </p:cNvPr>
          <p:cNvGrpSpPr/>
          <p:nvPr/>
        </p:nvGrpSpPr>
        <p:grpSpPr>
          <a:xfrm>
            <a:off x="2506111" y="4946654"/>
            <a:ext cx="1281619" cy="546232"/>
            <a:chOff x="1167316" y="5238647"/>
            <a:chExt cx="1708825" cy="7283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FC1F774-D87F-7B44-B37C-C97B0AD4F0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7316" y="5238647"/>
              <a:ext cx="1708825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067351A0-A67C-5F40-8AAE-028D00F88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4515" y="5247108"/>
              <a:ext cx="719848" cy="71984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15794A-F6AE-B341-8752-0F234F279A0C}"/>
              </a:ext>
            </a:extLst>
          </p:cNvPr>
          <p:cNvGrpSpPr/>
          <p:nvPr/>
        </p:nvGrpSpPr>
        <p:grpSpPr>
          <a:xfrm>
            <a:off x="812860" y="2125266"/>
            <a:ext cx="1416014" cy="3012006"/>
            <a:chOff x="1083814" y="1690688"/>
            <a:chExt cx="1888018" cy="401600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5A3A200-0192-CC4E-89C8-F20E3F86AA36}"/>
                </a:ext>
              </a:extLst>
            </p:cNvPr>
            <p:cNvCxnSpPr/>
            <p:nvPr/>
          </p:nvCxnSpPr>
          <p:spPr>
            <a:xfrm>
              <a:off x="2971832" y="1834592"/>
              <a:ext cx="0" cy="3622214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arrow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8AE0C6-B1DB-4C4B-81D5-932248EE72F6}"/>
                </a:ext>
              </a:extLst>
            </p:cNvPr>
            <p:cNvSpPr txBox="1"/>
            <p:nvPr/>
          </p:nvSpPr>
          <p:spPr>
            <a:xfrm>
              <a:off x="2329806" y="5152699"/>
              <a:ext cx="41018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6A5BDE9-EFEB-0E4A-8FA5-832817A915B1}"/>
                    </a:ext>
                  </a:extLst>
                </p:cNvPr>
                <p:cNvSpPr txBox="1"/>
                <p:nvPr/>
              </p:nvSpPr>
              <p:spPr>
                <a:xfrm>
                  <a:off x="2281976" y="1690688"/>
                  <a:ext cx="410183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210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6A5BDE9-EFEB-0E4A-8FA5-832817A915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1976" y="1690688"/>
                  <a:ext cx="410183" cy="615553"/>
                </a:xfrm>
                <a:prstGeom prst="rect">
                  <a:avLst/>
                </a:prstGeom>
                <a:blipFill>
                  <a:blip r:embed="rId4"/>
                  <a:stretch>
                    <a:fillRect r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478204-0FB6-254D-BDEA-16989D175D2B}"/>
                </a:ext>
              </a:extLst>
            </p:cNvPr>
            <p:cNvSpPr txBox="1"/>
            <p:nvPr/>
          </p:nvSpPr>
          <p:spPr>
            <a:xfrm>
              <a:off x="1083814" y="3384089"/>
              <a:ext cx="166670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depth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F15462-1BCD-5044-BD41-F5E149753EA5}"/>
              </a:ext>
            </a:extLst>
          </p:cNvPr>
          <p:cNvGrpSpPr/>
          <p:nvPr/>
        </p:nvGrpSpPr>
        <p:grpSpPr>
          <a:xfrm>
            <a:off x="3977421" y="2125266"/>
            <a:ext cx="2486608" cy="2965840"/>
            <a:chOff x="5303228" y="1690688"/>
            <a:chExt cx="3315477" cy="395445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E08A443-886B-5244-8303-20A32D4B3C3C}"/>
                </a:ext>
              </a:extLst>
            </p:cNvPr>
            <p:cNvCxnSpPr/>
            <p:nvPr/>
          </p:nvCxnSpPr>
          <p:spPr>
            <a:xfrm>
              <a:off x="5303228" y="1834592"/>
              <a:ext cx="0" cy="3622214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FF500C-B0AA-1B47-9E5D-53C1918927D7}"/>
                </a:ext>
              </a:extLst>
            </p:cNvPr>
            <p:cNvSpPr txBox="1"/>
            <p:nvPr/>
          </p:nvSpPr>
          <p:spPr>
            <a:xfrm>
              <a:off x="5548799" y="3278090"/>
              <a:ext cx="166670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disparity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AAF7C9-EB04-9547-A599-E711104A991A}"/>
                </a:ext>
              </a:extLst>
            </p:cNvPr>
            <p:cNvSpPr txBox="1"/>
            <p:nvPr/>
          </p:nvSpPr>
          <p:spPr>
            <a:xfrm>
              <a:off x="5470673" y="5152698"/>
              <a:ext cx="314803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Max disparity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AB82E2-9631-FF4C-AE3A-E5AB375B94AB}"/>
                </a:ext>
              </a:extLst>
            </p:cNvPr>
            <p:cNvSpPr txBox="1"/>
            <p:nvPr/>
          </p:nvSpPr>
          <p:spPr>
            <a:xfrm>
              <a:off x="5481209" y="1690688"/>
              <a:ext cx="41018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Helvetica" pitchFamily="2" charset="0"/>
                </a:rPr>
                <a:t>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AC2D4A-BDF0-A642-BC46-B128AD5A9DEC}"/>
              </a:ext>
            </a:extLst>
          </p:cNvPr>
          <p:cNvGrpSpPr/>
          <p:nvPr/>
        </p:nvGrpSpPr>
        <p:grpSpPr>
          <a:xfrm>
            <a:off x="6078976" y="1743302"/>
            <a:ext cx="3287239" cy="1444083"/>
            <a:chOff x="6078976" y="1743302"/>
            <a:chExt cx="3287239" cy="144408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475987-DE96-0B46-A705-372B410161FE}"/>
                </a:ext>
              </a:extLst>
            </p:cNvPr>
            <p:cNvSpPr txBox="1"/>
            <p:nvPr/>
          </p:nvSpPr>
          <p:spPr>
            <a:xfrm>
              <a:off x="8007385" y="2818053"/>
              <a:ext cx="1358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disparity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9825783-8A56-8F40-872D-07FC0320915B}"/>
                </a:ext>
              </a:extLst>
            </p:cNvPr>
            <p:cNvSpPr/>
            <p:nvPr/>
          </p:nvSpPr>
          <p:spPr>
            <a:xfrm>
              <a:off x="6781800" y="2286000"/>
              <a:ext cx="1284051" cy="405495"/>
            </a:xfrm>
            <a:prstGeom prst="rect">
              <a:avLst/>
            </a:prstGeom>
            <a:solidFill>
              <a:srgbClr val="C5E0B4">
                <a:alpha val="2156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3EB0750-E2DB-0944-829F-86F980F7C89A}"/>
                </a:ext>
              </a:extLst>
            </p:cNvPr>
            <p:cNvCxnSpPr/>
            <p:nvPr/>
          </p:nvCxnSpPr>
          <p:spPr>
            <a:xfrm flipH="1" flipV="1">
              <a:off x="8065851" y="2630968"/>
              <a:ext cx="320816" cy="17543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5E9B8F-232F-D146-B75F-8A462172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8976" y="1743302"/>
              <a:ext cx="1986875" cy="88426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4F4799B-7A8E-8A4D-8283-6BFE475A9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976" y="3967539"/>
            <a:ext cx="2741024" cy="853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042088-8328-8D45-ABC3-0257497D8121}"/>
              </a:ext>
            </a:extLst>
          </p:cNvPr>
          <p:cNvSpPr txBox="1"/>
          <p:nvPr/>
        </p:nvSpPr>
        <p:spPr>
          <a:xfrm>
            <a:off x="797625" y="5562600"/>
            <a:ext cx="6934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is the disparity of the closer point?</a:t>
            </a:r>
          </a:p>
          <a:p>
            <a:pPr algn="ctr"/>
            <a:r>
              <a:rPr lang="en-US" sz="2400" dirty="0"/>
              <a:t>what is the disparity of the far away point?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019F00-C797-774C-8F57-66DD7F0AD2BE}"/>
              </a:ext>
            </a:extLst>
          </p:cNvPr>
          <p:cNvSpPr txBox="1"/>
          <p:nvPr/>
        </p:nvSpPr>
        <p:spPr>
          <a:xfrm>
            <a:off x="1028163" y="6342977"/>
            <a:ext cx="6963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Disparity gives you the depth information!</a:t>
            </a:r>
          </a:p>
        </p:txBody>
      </p:sp>
    </p:spTree>
    <p:extLst>
      <p:ext uri="{BB962C8B-B14F-4D97-AF65-F5344CB8AC3E}">
        <p14:creationId xmlns:p14="http://schemas.microsoft.com/office/powerpoint/2010/main" val="248442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D0E02-9251-8A48-B897-A78F7B813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B1DD6-B20C-9346-9DD4-206797F1C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60960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Setup so your fingers are on the same line of sight from one eye</a:t>
            </a:r>
          </a:p>
          <a:p>
            <a:pPr marL="514350" indent="-514350">
              <a:buAutoNum type="arabicPeriod"/>
            </a:pPr>
            <a:r>
              <a:rPr lang="en-US" dirty="0"/>
              <a:t>Now look in the other eye</a:t>
            </a:r>
          </a:p>
          <a:p>
            <a:pPr marL="0" indent="0" algn="ctr">
              <a:buNone/>
            </a:pPr>
            <a:r>
              <a:rPr lang="en-US" dirty="0"/>
              <a:t>They move!</a:t>
            </a:r>
          </a:p>
          <a:p>
            <a:pPr marL="0" indent="0" algn="ctr">
              <a:buNone/>
            </a:pPr>
            <a:r>
              <a:rPr lang="en-US" dirty="0"/>
              <a:t>Relative displacement is higher as the relative distance grows</a:t>
            </a:r>
          </a:p>
          <a:p>
            <a:pPr marL="0" indent="0" algn="ctr">
              <a:buNone/>
            </a:pPr>
            <a:r>
              <a:rPr lang="en-US" dirty="0"/>
              <a:t>== Parallax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8FB05-8401-CE43-BA74-A29809EEE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953"/>
          <a:stretch/>
        </p:blipFill>
        <p:spPr>
          <a:xfrm>
            <a:off x="6553200" y="1398648"/>
            <a:ext cx="2255498" cy="50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84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18FB05-8401-CE43-BA74-A29809EEE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953"/>
          <a:stretch/>
        </p:blipFill>
        <p:spPr>
          <a:xfrm>
            <a:off x="3962400" y="1485358"/>
            <a:ext cx="2255498" cy="50980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C0179F-3ED5-1B4E-9E65-610B34CFC8C0}"/>
              </a:ext>
            </a:extLst>
          </p:cNvPr>
          <p:cNvSpPr/>
          <p:nvPr/>
        </p:nvSpPr>
        <p:spPr>
          <a:xfrm>
            <a:off x="4038600" y="1485358"/>
            <a:ext cx="533400" cy="572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8C50DE-06A9-4C41-824C-339900AC92AD}"/>
              </a:ext>
            </a:extLst>
          </p:cNvPr>
          <p:cNvSpPr/>
          <p:nvPr/>
        </p:nvSpPr>
        <p:spPr>
          <a:xfrm>
            <a:off x="5029200" y="1905000"/>
            <a:ext cx="152400" cy="1524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28A76C-223E-5744-8150-33646AC94F21}"/>
              </a:ext>
            </a:extLst>
          </p:cNvPr>
          <p:cNvSpPr/>
          <p:nvPr/>
        </p:nvSpPr>
        <p:spPr>
          <a:xfrm>
            <a:off x="5029200" y="3733800"/>
            <a:ext cx="152400" cy="152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F3E8E5-931F-4444-8D01-5F4FC1EA03AF}"/>
              </a:ext>
            </a:extLst>
          </p:cNvPr>
          <p:cNvSpPr txBox="1"/>
          <p:nvPr/>
        </p:nvSpPr>
        <p:spPr>
          <a:xfrm>
            <a:off x="4752109" y="16118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FEC70-FEF2-DE42-8337-EA02CAD0D7FE}"/>
              </a:ext>
            </a:extLst>
          </p:cNvPr>
          <p:cNvSpPr txBox="1"/>
          <p:nvPr/>
        </p:nvSpPr>
        <p:spPr>
          <a:xfrm>
            <a:off x="4942609" y="336246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D04E0B5D-1B2F-E74C-AFFB-95262D7586ED}"/>
              </a:ext>
            </a:extLst>
          </p:cNvPr>
          <p:cNvSpPr/>
          <p:nvPr/>
        </p:nvSpPr>
        <p:spPr>
          <a:xfrm>
            <a:off x="5486400" y="1905000"/>
            <a:ext cx="155000" cy="133621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3ED5D7-79FA-B74A-9DA1-71D666BADBEF}"/>
              </a:ext>
            </a:extLst>
          </p:cNvPr>
          <p:cNvSpPr txBox="1"/>
          <p:nvPr/>
        </p:nvSpPr>
        <p:spPr>
          <a:xfrm>
            <a:off x="5715000" y="1600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37824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95CE6-40DE-154F-B14F-17EA2DBCE563}"/>
              </a:ext>
            </a:extLst>
          </p:cNvPr>
          <p:cNvCxnSpPr/>
          <p:nvPr/>
        </p:nvCxnSpPr>
        <p:spPr>
          <a:xfrm>
            <a:off x="1219200" y="3429000"/>
            <a:ext cx="6553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E54CE7-1FFB-0F45-BF81-81B349E645E2}"/>
              </a:ext>
            </a:extLst>
          </p:cNvPr>
          <p:cNvCxnSpPr>
            <a:cxnSpLocks/>
          </p:cNvCxnSpPr>
          <p:nvPr/>
        </p:nvCxnSpPr>
        <p:spPr>
          <a:xfrm>
            <a:off x="2819400" y="2514600"/>
            <a:ext cx="0" cy="914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at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B33661F3-6CE6-0649-B041-F04881C67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7140" r="12500"/>
          <a:stretch/>
        </p:blipFill>
        <p:spPr>
          <a:xfrm>
            <a:off x="6215540" y="1752599"/>
            <a:ext cx="1725645" cy="1676401"/>
          </a:xfrm>
          <a:prstGeom prst="ellipse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36535C03-7733-D44B-A2BF-22DD0D8398D8}"/>
              </a:ext>
            </a:extLst>
          </p:cNvPr>
          <p:cNvSpPr/>
          <p:nvPr/>
        </p:nvSpPr>
        <p:spPr>
          <a:xfrm>
            <a:off x="7924800" y="1752598"/>
            <a:ext cx="364615" cy="1676402"/>
          </a:xfrm>
          <a:prstGeom prst="rightBrace">
            <a:avLst>
              <a:gd name="adj1" fmla="val 8333"/>
              <a:gd name="adj2" fmla="val 5092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4C5CA-1FD6-1246-932F-5F83E0993F6E}"/>
              </a:ext>
            </a:extLst>
          </p:cNvPr>
          <p:cNvSpPr txBox="1"/>
          <p:nvPr/>
        </p:nvSpPr>
        <p:spPr>
          <a:xfrm>
            <a:off x="8289415" y="2406133"/>
            <a:ext cx="85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cm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43751704-4758-2A46-9A67-2523CC5303FA}"/>
              </a:ext>
            </a:extLst>
          </p:cNvPr>
          <p:cNvSpPr/>
          <p:nvPr/>
        </p:nvSpPr>
        <p:spPr>
          <a:xfrm>
            <a:off x="2895600" y="2944678"/>
            <a:ext cx="237565" cy="484322"/>
          </a:xfrm>
          <a:prstGeom prst="rightBrace">
            <a:avLst>
              <a:gd name="adj1" fmla="val 8333"/>
              <a:gd name="adj2" fmla="val 5092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cat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0DE61A89-C778-1548-89EB-0FCF6971A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7140" r="12500"/>
          <a:stretch/>
        </p:blipFill>
        <p:spPr>
          <a:xfrm>
            <a:off x="2590800" y="2971800"/>
            <a:ext cx="470623" cy="457193"/>
          </a:xfrm>
          <a:prstGeom prst="ellipse">
            <a:avLst/>
          </a:prstGeom>
          <a:effectLst/>
          <a:scene3d>
            <a:camera prst="isometricOffAxis1Left"/>
            <a:lightRig rig="threePt" dir="t"/>
          </a:scene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238A8F-AE75-0F4E-8DEA-024B6C9890B4}"/>
              </a:ext>
            </a:extLst>
          </p:cNvPr>
          <p:cNvSpPr txBox="1"/>
          <p:nvPr/>
        </p:nvSpPr>
        <p:spPr>
          <a:xfrm>
            <a:off x="3163072" y="3002173"/>
            <a:ext cx="85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px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5F8541-76D6-564B-AC06-4ED28229DA1F}"/>
              </a:ext>
            </a:extLst>
          </p:cNvPr>
          <p:cNvSpPr txBox="1"/>
          <p:nvPr/>
        </p:nvSpPr>
        <p:spPr>
          <a:xfrm>
            <a:off x="1458271" y="3733803"/>
            <a:ext cx="226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 = 10 mm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E9B6875-C37E-314B-9940-8F768436E4E2}"/>
              </a:ext>
            </a:extLst>
          </p:cNvPr>
          <p:cNvSpPr/>
          <p:nvPr/>
        </p:nvSpPr>
        <p:spPr>
          <a:xfrm>
            <a:off x="1143000" y="3352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7364B6-6747-A041-9F17-9174642037CF}"/>
              </a:ext>
            </a:extLst>
          </p:cNvPr>
          <p:cNvSpPr txBox="1"/>
          <p:nvPr/>
        </p:nvSpPr>
        <p:spPr>
          <a:xfrm>
            <a:off x="669370" y="27064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optical center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82A98172-C070-C24E-9D6C-1575297C1EB6}"/>
              </a:ext>
            </a:extLst>
          </p:cNvPr>
          <p:cNvSpPr/>
          <p:nvPr/>
        </p:nvSpPr>
        <p:spPr>
          <a:xfrm rot="5400000">
            <a:off x="1943099" y="2857502"/>
            <a:ext cx="152402" cy="1600199"/>
          </a:xfrm>
          <a:prstGeom prst="rightBrace">
            <a:avLst>
              <a:gd name="adj1" fmla="val 8333"/>
              <a:gd name="adj2" fmla="val 5092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361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D3C5CF-6619-5843-9876-A962C07A70CF}"/>
              </a:ext>
            </a:extLst>
          </p:cNvPr>
          <p:cNvCxnSpPr>
            <a:cxnSpLocks/>
          </p:cNvCxnSpPr>
          <p:nvPr/>
        </p:nvCxnSpPr>
        <p:spPr>
          <a:xfrm flipH="1" flipV="1">
            <a:off x="1414173" y="2195380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3DC72E-0C94-B748-AAD6-887BE294EE6B}"/>
              </a:ext>
            </a:extLst>
          </p:cNvPr>
          <p:cNvCxnSpPr>
            <a:cxnSpLocks/>
          </p:cNvCxnSpPr>
          <p:nvPr/>
        </p:nvCxnSpPr>
        <p:spPr>
          <a:xfrm flipH="1">
            <a:off x="1295400" y="1295400"/>
            <a:ext cx="6248401" cy="23901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DA3FBA2-BFE7-C743-8ABA-B9D1AEE712F4}"/>
              </a:ext>
            </a:extLst>
          </p:cNvPr>
          <p:cNvSpPr/>
          <p:nvPr/>
        </p:nvSpPr>
        <p:spPr>
          <a:xfrm>
            <a:off x="5181600" y="2102247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43938" name="Picture 2" descr="Eye Side Stock Illustrations – 3,298 Eye Side Stock Illustrations, Vectors  &amp; Clipart - Dreamstime">
            <a:extLst>
              <a:ext uri="{FF2B5EF4-FFF2-40B4-BE49-F238E27FC236}">
                <a16:creationId xmlns:a16="http://schemas.microsoft.com/office/drawing/2014/main" id="{7B34DE9E-E796-B74D-94E0-F58AB24AB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0465" y="1341967"/>
            <a:ext cx="1428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ye Side Stock Illustrations – 3,298 Eye Side Stock Illustrations, Vectors  &amp; Clipart - Dreamstime">
            <a:extLst>
              <a:ext uri="{FF2B5EF4-FFF2-40B4-BE49-F238E27FC236}">
                <a16:creationId xmlns:a16="http://schemas.microsoft.com/office/drawing/2014/main" id="{CAF1C999-597A-E74E-A73D-A46954A7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490" y="2767797"/>
            <a:ext cx="1428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93EED1-8BC8-154B-AB08-D705D67207AE}"/>
              </a:ext>
            </a:extLst>
          </p:cNvPr>
          <p:cNvCxnSpPr>
            <a:cxnSpLocks/>
          </p:cNvCxnSpPr>
          <p:nvPr/>
        </p:nvCxnSpPr>
        <p:spPr>
          <a:xfrm flipH="1">
            <a:off x="1295400" y="1921471"/>
            <a:ext cx="7162802" cy="17640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22">
            <a:extLst>
              <a:ext uri="{FF2B5EF4-FFF2-40B4-BE49-F238E27FC236}">
                <a16:creationId xmlns:a16="http://schemas.microsoft.com/office/drawing/2014/main" id="{3C789DDB-EBDB-5D47-BD5C-4C795CAF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Parallax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203178-6082-8744-A1ED-E4A2EC00593F}"/>
              </a:ext>
            </a:extLst>
          </p:cNvPr>
          <p:cNvSpPr txBox="1"/>
          <p:nvPr/>
        </p:nvSpPr>
        <p:spPr>
          <a:xfrm>
            <a:off x="465666" y="4419600"/>
            <a:ext cx="86844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Parallax    = </a:t>
            </a:r>
            <a:r>
              <a:rPr lang="en-US" sz="2400" i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ancient Greek </a:t>
            </a:r>
            <a:r>
              <a:rPr lang="en-US" sz="24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parállaxis</a:t>
            </a:r>
            <a:r>
              <a:rPr lang="en-US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i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=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Para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side by side) + </a:t>
            </a:r>
            <a:r>
              <a:rPr lang="en-US" sz="24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allássō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(to alter)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      =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Change in position from different view point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Two eyes give you parallax, you can also move to see more parallax = “Motion Parallax”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39303B-72D8-F544-9C3D-B91B0D5A30D7}"/>
              </a:ext>
            </a:extLst>
          </p:cNvPr>
          <p:cNvSpPr/>
          <p:nvPr/>
        </p:nvSpPr>
        <p:spPr>
          <a:xfrm>
            <a:off x="7162800" y="2102247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3F72066-0C8B-DE43-92BC-DA0360DBE825}"/>
              </a:ext>
            </a:extLst>
          </p:cNvPr>
          <p:cNvSpPr/>
          <p:nvPr/>
        </p:nvSpPr>
        <p:spPr>
          <a:xfrm>
            <a:off x="2314241" y="3381041"/>
            <a:ext cx="124159" cy="1241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0A8F7B-8F0D-2647-9A75-FB5D59BD9CD3}"/>
              </a:ext>
            </a:extLst>
          </p:cNvPr>
          <p:cNvSpPr/>
          <p:nvPr/>
        </p:nvSpPr>
        <p:spPr>
          <a:xfrm>
            <a:off x="2319170" y="320463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085A03-7E0B-E646-B5C8-432B2054C8DA}"/>
              </a:ext>
            </a:extLst>
          </p:cNvPr>
          <p:cNvSpPr/>
          <p:nvPr/>
        </p:nvSpPr>
        <p:spPr>
          <a:xfrm>
            <a:off x="2314035" y="2122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4D5664-0786-BE45-9B43-E704D9002626}"/>
              </a:ext>
            </a:extLst>
          </p:cNvPr>
          <p:cNvGrpSpPr/>
          <p:nvPr/>
        </p:nvGrpSpPr>
        <p:grpSpPr>
          <a:xfrm>
            <a:off x="2514600" y="3124200"/>
            <a:ext cx="1657350" cy="381000"/>
            <a:chOff x="2514600" y="3124200"/>
            <a:chExt cx="1657350" cy="381000"/>
          </a:xfrm>
        </p:grpSpPr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id="{B093C74E-E617-F14B-BF2C-A5E0129C604A}"/>
                </a:ext>
              </a:extLst>
            </p:cNvPr>
            <p:cNvSpPr/>
            <p:nvPr/>
          </p:nvSpPr>
          <p:spPr>
            <a:xfrm>
              <a:off x="2514600" y="3204633"/>
              <a:ext cx="228600" cy="300567"/>
            </a:xfrm>
            <a:prstGeom prst="rightBrace">
              <a:avLst/>
            </a:prstGeom>
            <a:ln w="34925">
              <a:solidFill>
                <a:srgbClr val="1A1A1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F852D5-C81D-3D48-8BCE-C59AFBFA2D4F}"/>
                </a:ext>
              </a:extLst>
            </p:cNvPr>
            <p:cNvSpPr txBox="1"/>
            <p:nvPr/>
          </p:nvSpPr>
          <p:spPr>
            <a:xfrm>
              <a:off x="2743200" y="3124200"/>
              <a:ext cx="1428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parallax!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911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3938" name="Picture 2" descr="Eye Side Stock Illustrations – 3,298 Eye Side Stock Illustrations, Vectors  &amp; Clipart - Dreamstime">
            <a:extLst>
              <a:ext uri="{FF2B5EF4-FFF2-40B4-BE49-F238E27FC236}">
                <a16:creationId xmlns:a16="http://schemas.microsoft.com/office/drawing/2014/main" id="{7B34DE9E-E796-B74D-94E0-F58AB24AB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2793" y="2465235"/>
            <a:ext cx="988700" cy="11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F39303B-72D8-F544-9C3D-B91B0D5A30D7}"/>
              </a:ext>
            </a:extLst>
          </p:cNvPr>
          <p:cNvSpPr/>
          <p:nvPr/>
        </p:nvSpPr>
        <p:spPr>
          <a:xfrm>
            <a:off x="7302577" y="2982157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DA3FBA2-BFE7-C743-8ABA-B9D1AEE712F4}"/>
              </a:ext>
            </a:extLst>
          </p:cNvPr>
          <p:cNvSpPr/>
          <p:nvPr/>
        </p:nvSpPr>
        <p:spPr>
          <a:xfrm>
            <a:off x="5321377" y="2982157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D3C5CF-6619-5843-9876-A962C07A70CF}"/>
              </a:ext>
            </a:extLst>
          </p:cNvPr>
          <p:cNvCxnSpPr>
            <a:cxnSpLocks/>
          </p:cNvCxnSpPr>
          <p:nvPr/>
        </p:nvCxnSpPr>
        <p:spPr>
          <a:xfrm flipH="1" flipV="1">
            <a:off x="1553950" y="3075290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6285AC4-7C95-E146-B8E4-995474D134E8}"/>
              </a:ext>
            </a:extLst>
          </p:cNvPr>
          <p:cNvSpPr/>
          <p:nvPr/>
        </p:nvSpPr>
        <p:spPr>
          <a:xfrm rot="1040348">
            <a:off x="7070215" y="4235213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9A6CB4-F439-E641-9730-F02578AF453D}"/>
              </a:ext>
            </a:extLst>
          </p:cNvPr>
          <p:cNvSpPr/>
          <p:nvPr/>
        </p:nvSpPr>
        <p:spPr>
          <a:xfrm rot="1040348">
            <a:off x="5179046" y="3644762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E8AD96-D5BE-E048-8B8F-38609205DABF}"/>
              </a:ext>
            </a:extLst>
          </p:cNvPr>
          <p:cNvCxnSpPr>
            <a:cxnSpLocks/>
          </p:cNvCxnSpPr>
          <p:nvPr/>
        </p:nvCxnSpPr>
        <p:spPr>
          <a:xfrm rot="1040348" flipH="1" flipV="1">
            <a:off x="1440542" y="3590541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A0BAB5F-4A9F-FB49-993F-F5CF1D1EBD76}"/>
              </a:ext>
            </a:extLst>
          </p:cNvPr>
          <p:cNvSpPr/>
          <p:nvPr/>
        </p:nvSpPr>
        <p:spPr>
          <a:xfrm rot="20398714">
            <a:off x="7160014" y="1459276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7E19A93-6D91-B34A-85C3-8D241984F173}"/>
              </a:ext>
            </a:extLst>
          </p:cNvPr>
          <p:cNvSpPr/>
          <p:nvPr/>
        </p:nvSpPr>
        <p:spPr>
          <a:xfrm rot="20398714">
            <a:off x="5298549" y="2137583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C79E89-D025-2D43-8326-EE82B0274261}"/>
              </a:ext>
            </a:extLst>
          </p:cNvPr>
          <p:cNvCxnSpPr>
            <a:cxnSpLocks/>
          </p:cNvCxnSpPr>
          <p:nvPr/>
        </p:nvCxnSpPr>
        <p:spPr>
          <a:xfrm rot="20398714" flipH="1" flipV="1">
            <a:off x="1553951" y="2402379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8F77D0D-551E-B642-A833-717C2AA6653E}"/>
              </a:ext>
            </a:extLst>
          </p:cNvPr>
          <p:cNvSpPr/>
          <p:nvPr/>
        </p:nvSpPr>
        <p:spPr>
          <a:xfrm rot="2782830">
            <a:off x="5984539" y="6086500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B57B4B-ED25-7141-BA28-9D3732C3707F}"/>
              </a:ext>
            </a:extLst>
          </p:cNvPr>
          <p:cNvSpPr/>
          <p:nvPr/>
        </p:nvSpPr>
        <p:spPr>
          <a:xfrm rot="2782830">
            <a:off x="4617776" y="4652235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4119BD-A189-534A-9556-26B095CE2FB3}"/>
              </a:ext>
            </a:extLst>
          </p:cNvPr>
          <p:cNvCxnSpPr>
            <a:cxnSpLocks/>
          </p:cNvCxnSpPr>
          <p:nvPr/>
        </p:nvCxnSpPr>
        <p:spPr>
          <a:xfrm rot="2782830" flipH="1" flipV="1">
            <a:off x="1020013" y="4391659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184A6D72-F092-754E-AC79-17E646DF549F}"/>
              </a:ext>
            </a:extLst>
          </p:cNvPr>
          <p:cNvSpPr/>
          <p:nvPr/>
        </p:nvSpPr>
        <p:spPr>
          <a:xfrm rot="1832421">
            <a:off x="6644700" y="5102380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F1ACB82-3F5A-924A-A788-03C7DE06EE29}"/>
              </a:ext>
            </a:extLst>
          </p:cNvPr>
          <p:cNvSpPr/>
          <p:nvPr/>
        </p:nvSpPr>
        <p:spPr>
          <a:xfrm rot="1832421">
            <a:off x="4938349" y="4095643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F7C9121-575B-F14F-B6BD-3EFB080C66B1}"/>
              </a:ext>
            </a:extLst>
          </p:cNvPr>
          <p:cNvCxnSpPr>
            <a:cxnSpLocks/>
          </p:cNvCxnSpPr>
          <p:nvPr/>
        </p:nvCxnSpPr>
        <p:spPr>
          <a:xfrm rot="1832421" flipH="1" flipV="1">
            <a:off x="1250717" y="3938829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D6382519-DA38-C34D-802D-A1F7B1F0F819}"/>
              </a:ext>
            </a:extLst>
          </p:cNvPr>
          <p:cNvSpPr/>
          <p:nvPr/>
        </p:nvSpPr>
        <p:spPr>
          <a:xfrm rot="19511946">
            <a:off x="6583827" y="486851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5864EB7-D9B4-8A4F-A370-3925773B1A68}"/>
              </a:ext>
            </a:extLst>
          </p:cNvPr>
          <p:cNvSpPr/>
          <p:nvPr/>
        </p:nvSpPr>
        <p:spPr>
          <a:xfrm rot="19511946">
            <a:off x="4956984" y="1617574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91C956-DD33-3749-A248-8A96D11A253F}"/>
              </a:ext>
            </a:extLst>
          </p:cNvPr>
          <p:cNvCxnSpPr>
            <a:cxnSpLocks/>
          </p:cNvCxnSpPr>
          <p:nvPr/>
        </p:nvCxnSpPr>
        <p:spPr>
          <a:xfrm rot="19511946" flipH="1" flipV="1">
            <a:off x="1266488" y="1998520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Eye Side Stock Illustrations – 3,298 Eye Side Stock Illustrations, Vectors  &amp; Clipart - Dreamstime">
            <a:extLst>
              <a:ext uri="{FF2B5EF4-FFF2-40B4-BE49-F238E27FC236}">
                <a16:creationId xmlns:a16="http://schemas.microsoft.com/office/drawing/2014/main" id="{A29E2A14-C3C3-DB42-B3B7-1D017805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 flipH="1">
            <a:off x="2546253" y="2455861"/>
            <a:ext cx="988700" cy="11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97A900F-EE82-0B46-A3FB-C84D174B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640002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Why you need translation to see parallax i.e. relative depth</a:t>
            </a:r>
          </a:p>
        </p:txBody>
      </p:sp>
    </p:spTree>
    <p:extLst>
      <p:ext uri="{BB962C8B-B14F-4D97-AF65-F5344CB8AC3E}">
        <p14:creationId xmlns:p14="http://schemas.microsoft.com/office/powerpoint/2010/main" val="204152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3938" name="Picture 2" descr="Eye Side Stock Illustrations – 3,298 Eye Side Stock Illustrations, Vectors  &amp; Clipart - Dreamstime">
            <a:extLst>
              <a:ext uri="{FF2B5EF4-FFF2-40B4-BE49-F238E27FC236}">
                <a16:creationId xmlns:a16="http://schemas.microsoft.com/office/drawing/2014/main" id="{7B34DE9E-E796-B74D-94E0-F58AB24AB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2793" y="2465235"/>
            <a:ext cx="988700" cy="11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F39303B-72D8-F544-9C3D-B91B0D5A30D7}"/>
              </a:ext>
            </a:extLst>
          </p:cNvPr>
          <p:cNvSpPr/>
          <p:nvPr/>
        </p:nvSpPr>
        <p:spPr>
          <a:xfrm>
            <a:off x="7302577" y="2982157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DA3FBA2-BFE7-C743-8ABA-B9D1AEE712F4}"/>
              </a:ext>
            </a:extLst>
          </p:cNvPr>
          <p:cNvSpPr/>
          <p:nvPr/>
        </p:nvSpPr>
        <p:spPr>
          <a:xfrm>
            <a:off x="5321377" y="2982157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D3C5CF-6619-5843-9876-A962C07A70CF}"/>
              </a:ext>
            </a:extLst>
          </p:cNvPr>
          <p:cNvCxnSpPr>
            <a:cxnSpLocks/>
          </p:cNvCxnSpPr>
          <p:nvPr/>
        </p:nvCxnSpPr>
        <p:spPr>
          <a:xfrm flipH="1" flipV="1">
            <a:off x="1553950" y="3075290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6285AC4-7C95-E146-B8E4-995474D134E8}"/>
              </a:ext>
            </a:extLst>
          </p:cNvPr>
          <p:cNvSpPr/>
          <p:nvPr/>
        </p:nvSpPr>
        <p:spPr>
          <a:xfrm rot="1040348">
            <a:off x="7070215" y="4235213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9A6CB4-F439-E641-9730-F02578AF453D}"/>
              </a:ext>
            </a:extLst>
          </p:cNvPr>
          <p:cNvSpPr/>
          <p:nvPr/>
        </p:nvSpPr>
        <p:spPr>
          <a:xfrm rot="1040348">
            <a:off x="5179046" y="3644762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E8AD96-D5BE-E048-8B8F-38609205DABF}"/>
              </a:ext>
            </a:extLst>
          </p:cNvPr>
          <p:cNvCxnSpPr>
            <a:cxnSpLocks/>
          </p:cNvCxnSpPr>
          <p:nvPr/>
        </p:nvCxnSpPr>
        <p:spPr>
          <a:xfrm rot="1040348" flipH="1" flipV="1">
            <a:off x="1440542" y="3590541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A0BAB5F-4A9F-FB49-993F-F5CF1D1EBD76}"/>
              </a:ext>
            </a:extLst>
          </p:cNvPr>
          <p:cNvSpPr/>
          <p:nvPr/>
        </p:nvSpPr>
        <p:spPr>
          <a:xfrm rot="20398714">
            <a:off x="7160014" y="1459276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7E19A93-6D91-B34A-85C3-8D241984F173}"/>
              </a:ext>
            </a:extLst>
          </p:cNvPr>
          <p:cNvSpPr/>
          <p:nvPr/>
        </p:nvSpPr>
        <p:spPr>
          <a:xfrm rot="20398714">
            <a:off x="5298549" y="2137583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C79E89-D025-2D43-8326-EE82B0274261}"/>
              </a:ext>
            </a:extLst>
          </p:cNvPr>
          <p:cNvCxnSpPr>
            <a:cxnSpLocks/>
          </p:cNvCxnSpPr>
          <p:nvPr/>
        </p:nvCxnSpPr>
        <p:spPr>
          <a:xfrm rot="20398714" flipH="1" flipV="1">
            <a:off x="1553951" y="2402379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8F77D0D-551E-B642-A833-717C2AA6653E}"/>
              </a:ext>
            </a:extLst>
          </p:cNvPr>
          <p:cNvSpPr/>
          <p:nvPr/>
        </p:nvSpPr>
        <p:spPr>
          <a:xfrm rot="2782830">
            <a:off x="5984539" y="6086500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4119BD-A189-534A-9556-26B095CE2FB3}"/>
              </a:ext>
            </a:extLst>
          </p:cNvPr>
          <p:cNvCxnSpPr>
            <a:cxnSpLocks/>
          </p:cNvCxnSpPr>
          <p:nvPr/>
        </p:nvCxnSpPr>
        <p:spPr>
          <a:xfrm rot="2782830" flipH="1" flipV="1">
            <a:off x="1020013" y="4391659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184A6D72-F092-754E-AC79-17E646DF549F}"/>
              </a:ext>
            </a:extLst>
          </p:cNvPr>
          <p:cNvSpPr/>
          <p:nvPr/>
        </p:nvSpPr>
        <p:spPr>
          <a:xfrm rot="1832421">
            <a:off x="6644700" y="5102380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F1ACB82-3F5A-924A-A788-03C7DE06EE29}"/>
              </a:ext>
            </a:extLst>
          </p:cNvPr>
          <p:cNvSpPr/>
          <p:nvPr/>
        </p:nvSpPr>
        <p:spPr>
          <a:xfrm rot="1832421">
            <a:off x="4938349" y="4095643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F7C9121-575B-F14F-B6BD-3EFB080C66B1}"/>
              </a:ext>
            </a:extLst>
          </p:cNvPr>
          <p:cNvCxnSpPr>
            <a:cxnSpLocks/>
          </p:cNvCxnSpPr>
          <p:nvPr/>
        </p:nvCxnSpPr>
        <p:spPr>
          <a:xfrm rot="1832421" flipH="1" flipV="1">
            <a:off x="1250717" y="3938829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D6382519-DA38-C34D-802D-A1F7B1F0F819}"/>
              </a:ext>
            </a:extLst>
          </p:cNvPr>
          <p:cNvSpPr/>
          <p:nvPr/>
        </p:nvSpPr>
        <p:spPr>
          <a:xfrm rot="19511946">
            <a:off x="6583827" y="486851"/>
            <a:ext cx="228600" cy="228600"/>
          </a:xfrm>
          <a:prstGeom prst="ellipse">
            <a:avLst/>
          </a:prstGeom>
          <a:solidFill>
            <a:srgbClr val="FB1C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5864EB7-D9B4-8A4F-A370-3925773B1A68}"/>
              </a:ext>
            </a:extLst>
          </p:cNvPr>
          <p:cNvSpPr/>
          <p:nvPr/>
        </p:nvSpPr>
        <p:spPr>
          <a:xfrm rot="19511946">
            <a:off x="4956984" y="1617574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91C956-DD33-3749-A248-8A96D11A253F}"/>
              </a:ext>
            </a:extLst>
          </p:cNvPr>
          <p:cNvCxnSpPr>
            <a:cxnSpLocks/>
          </p:cNvCxnSpPr>
          <p:nvPr/>
        </p:nvCxnSpPr>
        <p:spPr>
          <a:xfrm rot="19511946" flipH="1" flipV="1">
            <a:off x="1266488" y="1998520"/>
            <a:ext cx="676813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Eye Side Stock Illustrations – 3,298 Eye Side Stock Illustrations, Vectors  &amp; Clipart - Dreamstime">
            <a:extLst>
              <a:ext uri="{FF2B5EF4-FFF2-40B4-BE49-F238E27FC236}">
                <a16:creationId xmlns:a16="http://schemas.microsoft.com/office/drawing/2014/main" id="{A29E2A14-C3C3-DB42-B3B7-1D017805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2793" y="4388108"/>
            <a:ext cx="988700" cy="11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C729259-8E54-124D-9AAE-CCEC496EA5E3}"/>
              </a:ext>
            </a:extLst>
          </p:cNvPr>
          <p:cNvCxnSpPr>
            <a:cxnSpLocks/>
          </p:cNvCxnSpPr>
          <p:nvPr/>
        </p:nvCxnSpPr>
        <p:spPr>
          <a:xfrm flipH="1">
            <a:off x="1657511" y="4507786"/>
            <a:ext cx="4602926" cy="70889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6E5D8E0-5A39-6842-A53E-1C18D0B67023}"/>
              </a:ext>
            </a:extLst>
          </p:cNvPr>
          <p:cNvCxnSpPr>
            <a:cxnSpLocks/>
          </p:cNvCxnSpPr>
          <p:nvPr/>
        </p:nvCxnSpPr>
        <p:spPr>
          <a:xfrm flipH="1" flipV="1">
            <a:off x="1553951" y="4372320"/>
            <a:ext cx="4919210" cy="198403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2">
            <a:extLst>
              <a:ext uri="{FF2B5EF4-FFF2-40B4-BE49-F238E27FC236}">
                <a16:creationId xmlns:a16="http://schemas.microsoft.com/office/drawing/2014/main" id="{AD8B6D1F-62BF-254E-9631-1096A8DE1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03" y="229666"/>
            <a:ext cx="681504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Why you need translation to see parallax i.e. relative depth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B57B4B-ED25-7141-BA28-9D3732C3707F}"/>
              </a:ext>
            </a:extLst>
          </p:cNvPr>
          <p:cNvSpPr/>
          <p:nvPr/>
        </p:nvSpPr>
        <p:spPr>
          <a:xfrm rot="2782830">
            <a:off x="4617776" y="4652235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1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2A7507A2-D4A5-DC42-86A9-71F5ABC4CAAF}"/>
              </a:ext>
            </a:extLst>
          </p:cNvPr>
          <p:cNvGrpSpPr/>
          <p:nvPr/>
        </p:nvGrpSpPr>
        <p:grpSpPr>
          <a:xfrm>
            <a:off x="652470" y="2057400"/>
            <a:ext cx="5859349" cy="584"/>
            <a:chOff x="652470" y="2057400"/>
            <a:chExt cx="5859349" cy="58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266C521-3087-3840-9A48-18ED471C074A}"/>
                </a:ext>
              </a:extLst>
            </p:cNvPr>
            <p:cNvCxnSpPr>
              <a:cxnSpLocks/>
            </p:cNvCxnSpPr>
            <p:nvPr/>
          </p:nvCxnSpPr>
          <p:spPr>
            <a:xfrm>
              <a:off x="652470" y="2057400"/>
              <a:ext cx="149648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6983E08-F576-FF4D-B43A-473366648673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81" y="2057984"/>
              <a:ext cx="43710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79F11F-DC9F-694D-BC99-CF7B0E2D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49"/>
            <a:ext cx="8229600" cy="650304"/>
          </a:xfrm>
        </p:spPr>
        <p:txBody>
          <a:bodyPr>
            <a:normAutofit/>
          </a:bodyPr>
          <a:lstStyle/>
          <a:p>
            <a:r>
              <a:rPr lang="en-US" sz="3200" dirty="0"/>
              <a:t>Camera: Specifics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CBE8666-C8E2-1649-A266-7A693CB42792}"/>
              </a:ext>
            </a:extLst>
          </p:cNvPr>
          <p:cNvGrpSpPr/>
          <p:nvPr/>
        </p:nvGrpSpPr>
        <p:grpSpPr>
          <a:xfrm>
            <a:off x="1030905" y="2448050"/>
            <a:ext cx="3236295" cy="400110"/>
            <a:chOff x="1030905" y="2448050"/>
            <a:chExt cx="3236295" cy="40011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28DE31-5373-2E4C-81EF-D63CB9CA5321}"/>
                </a:ext>
              </a:extLst>
            </p:cNvPr>
            <p:cNvCxnSpPr>
              <a:cxnSpLocks/>
            </p:cNvCxnSpPr>
            <p:nvPr/>
          </p:nvCxnSpPr>
          <p:spPr>
            <a:xfrm>
              <a:off x="1030905" y="2763366"/>
              <a:ext cx="323629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48308F-9EA0-BE49-B76B-23EBF08F315C}"/>
                </a:ext>
              </a:extLst>
            </p:cNvPr>
            <p:cNvSpPr txBox="1"/>
            <p:nvPr/>
          </p:nvSpPr>
          <p:spPr>
            <a:xfrm>
              <a:off x="2456562" y="2448050"/>
              <a:ext cx="263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2E80ECA-2D12-7C47-AA83-3FCBF4E02F46}"/>
              </a:ext>
            </a:extLst>
          </p:cNvPr>
          <p:cNvGrpSpPr/>
          <p:nvPr/>
        </p:nvGrpSpPr>
        <p:grpSpPr>
          <a:xfrm>
            <a:off x="112185" y="475893"/>
            <a:ext cx="1561945" cy="2786941"/>
            <a:chOff x="112185" y="475893"/>
            <a:chExt cx="1561945" cy="278694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5D49C30-BEEA-0547-9440-25EF0B1ED00F}"/>
                </a:ext>
              </a:extLst>
            </p:cNvPr>
            <p:cNvGrpSpPr/>
            <p:nvPr/>
          </p:nvGrpSpPr>
          <p:grpSpPr>
            <a:xfrm>
              <a:off x="813245" y="617951"/>
              <a:ext cx="860885" cy="2644883"/>
              <a:chOff x="813245" y="617951"/>
              <a:chExt cx="860885" cy="2644883"/>
            </a:xfrm>
          </p:grpSpPr>
          <p:sp>
            <p:nvSpPr>
              <p:cNvPr id="13" name="Parallelogram 12">
                <a:extLst>
                  <a:ext uri="{FF2B5EF4-FFF2-40B4-BE49-F238E27FC236}">
                    <a16:creationId xmlns:a16="http://schemas.microsoft.com/office/drawing/2014/main" id="{529CA665-F65D-CC47-B4DC-78042AAB3945}"/>
                  </a:ext>
                </a:extLst>
              </p:cNvPr>
              <p:cNvSpPr/>
              <p:nvPr/>
            </p:nvSpPr>
            <p:spPr>
              <a:xfrm rot="5400000" flipV="1">
                <a:off x="-286602" y="1717798"/>
                <a:ext cx="2644883" cy="445190"/>
              </a:xfrm>
              <a:prstGeom prst="parallelogram">
                <a:avLst>
                  <a:gd name="adj" fmla="val 186475"/>
                </a:avLst>
              </a:prstGeom>
              <a:solidFill>
                <a:srgbClr val="D9D9D9">
                  <a:alpha val="58039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4AEC5E41-DDA4-B24D-A1F4-667EBD7C113F}"/>
                  </a:ext>
                </a:extLst>
              </p:cNvPr>
              <p:cNvGrpSpPr/>
              <p:nvPr/>
            </p:nvGrpSpPr>
            <p:grpSpPr>
              <a:xfrm>
                <a:off x="973908" y="1361004"/>
                <a:ext cx="700222" cy="1402362"/>
                <a:chOff x="973908" y="1361004"/>
                <a:chExt cx="700222" cy="1402362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68004DA-717B-9C47-B9D1-8769116C64A2}"/>
                    </a:ext>
                  </a:extLst>
                </p:cNvPr>
                <p:cNvSpPr txBox="1"/>
                <p:nvPr/>
              </p:nvSpPr>
              <p:spPr>
                <a:xfrm>
                  <a:off x="1311980" y="1361004"/>
                  <a:ext cx="36215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x’</a:t>
                  </a:r>
                  <a:r>
                    <a:rPr kumimoji="0" lang="en-US" sz="1600" b="0" i="0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</a:t>
                  </a:r>
                  <a:endPara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B54581DF-2B2B-3042-823E-CAF0A2D8D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0905" y="2082065"/>
                  <a:ext cx="0" cy="681301"/>
                </a:xfrm>
                <a:prstGeom prst="straightConnector1">
                  <a:avLst/>
                </a:prstGeom>
                <a:ln w="25400">
                  <a:solidFill>
                    <a:srgbClr val="00B05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D7FDB709-E04C-C74C-9A9B-A3BD38FFAB4B}"/>
                    </a:ext>
                  </a:extLst>
                </p:cNvPr>
                <p:cNvCxnSpPr>
                  <a:cxnSpLocks/>
                  <a:stCxn id="12" idx="7"/>
                </p:cNvCxnSpPr>
                <p:nvPr/>
              </p:nvCxnSpPr>
              <p:spPr>
                <a:xfrm flipV="1">
                  <a:off x="1071208" y="1596879"/>
                  <a:ext cx="331545" cy="419154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B0285A-5ABA-A94C-B45E-1E3BB83D7D3F}"/>
                    </a:ext>
                  </a:extLst>
                </p:cNvPr>
                <p:cNvSpPr txBox="1"/>
                <p:nvPr/>
              </p:nvSpPr>
              <p:spPr>
                <a:xfrm>
                  <a:off x="985700" y="2056984"/>
                  <a:ext cx="36804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y’</a:t>
                  </a:r>
                  <a:r>
                    <a:rPr kumimoji="0" lang="en-US" sz="1600" b="0" i="0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</a:t>
                  </a:r>
                  <a:endPara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5A42E9F-95FA-B549-AE72-176182C2CCFF}"/>
                    </a:ext>
                  </a:extLst>
                </p:cNvPr>
                <p:cNvSpPr/>
                <p:nvPr/>
              </p:nvSpPr>
              <p:spPr>
                <a:xfrm>
                  <a:off x="973908" y="1999339"/>
                  <a:ext cx="113994" cy="1139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7E34251-3403-744F-9EE3-4ECD9D55DCF3}"/>
                </a:ext>
              </a:extLst>
            </p:cNvPr>
            <p:cNvCxnSpPr>
              <a:cxnSpLocks/>
            </p:cNvCxnSpPr>
            <p:nvPr/>
          </p:nvCxnSpPr>
          <p:spPr>
            <a:xfrm>
              <a:off x="574494" y="1062658"/>
              <a:ext cx="337274" cy="16721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9E015A4-220E-BF44-8CC9-FB49C3A00A57}"/>
                </a:ext>
              </a:extLst>
            </p:cNvPr>
            <p:cNvSpPr txBox="1"/>
            <p:nvPr/>
          </p:nvSpPr>
          <p:spPr>
            <a:xfrm>
              <a:off x="112185" y="475893"/>
              <a:ext cx="955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 Plane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3739FDD-971D-7642-BA05-A851FF4BAF33}"/>
              </a:ext>
            </a:extLst>
          </p:cNvPr>
          <p:cNvGrpSpPr/>
          <p:nvPr/>
        </p:nvGrpSpPr>
        <p:grpSpPr>
          <a:xfrm>
            <a:off x="7852539" y="787542"/>
            <a:ext cx="1190865" cy="1248384"/>
            <a:chOff x="7539482" y="504760"/>
            <a:chExt cx="1190865" cy="124838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E4C17BB-FC80-154A-ACDB-F5A9F9FF1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4" y="665373"/>
              <a:ext cx="16324" cy="68493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14301DB-0167-914A-A391-66D4278A74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9482" y="1350234"/>
              <a:ext cx="245387" cy="28652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6924F90-3569-EA47-8DAA-F39943E21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3" y="1349387"/>
              <a:ext cx="597752" cy="921"/>
            </a:xfrm>
            <a:prstGeom prst="straightConnector1">
              <a:avLst/>
            </a:prstGeom>
            <a:ln w="31750">
              <a:solidFill>
                <a:srgbClr val="FB1C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2D5147-474B-6841-AE5C-90D35FDC54D9}"/>
                </a:ext>
              </a:extLst>
            </p:cNvPr>
            <p:cNvSpPr txBox="1"/>
            <p:nvPr/>
          </p:nvSpPr>
          <p:spPr>
            <a:xfrm>
              <a:off x="7572545" y="1453062"/>
              <a:ext cx="38549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z’</a:t>
              </a:r>
              <a:r>
                <a:rPr kumimoji="0" lang="en-US" sz="135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w</a:t>
              </a:r>
              <a:endParaRPr kumimoji="0" lang="en-US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E082BA-BB2D-AD41-A01E-542026EF3680}"/>
                </a:ext>
              </a:extLst>
            </p:cNvPr>
            <p:cNvSpPr txBox="1"/>
            <p:nvPr/>
          </p:nvSpPr>
          <p:spPr>
            <a:xfrm>
              <a:off x="7757775" y="504760"/>
              <a:ext cx="40171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y’</a:t>
              </a:r>
              <a:r>
                <a:rPr kumimoji="0" lang="en-US" sz="135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w</a:t>
              </a:r>
              <a:endParaRPr kumimoji="0" lang="en-US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568C48-6E00-AB41-8596-41428954C7BF}"/>
                </a:ext>
              </a:extLst>
            </p:cNvPr>
            <p:cNvSpPr txBox="1"/>
            <p:nvPr/>
          </p:nvSpPr>
          <p:spPr>
            <a:xfrm>
              <a:off x="8332802" y="1224463"/>
              <a:ext cx="3975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x’</a:t>
              </a:r>
              <a:r>
                <a:rPr kumimoji="0" lang="en-US" sz="135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w</a:t>
              </a:r>
              <a:endParaRPr kumimoji="0" lang="en-US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9CE0EC2-4783-704B-A0F7-AC7D13C58ED2}"/>
                </a:ext>
              </a:extLst>
            </p:cNvPr>
            <p:cNvSpPr/>
            <p:nvPr/>
          </p:nvSpPr>
          <p:spPr>
            <a:xfrm>
              <a:off x="7729360" y="1291653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7A88011-B10B-DF40-BB91-A45089E271E6}"/>
              </a:ext>
            </a:extLst>
          </p:cNvPr>
          <p:cNvGrpSpPr/>
          <p:nvPr/>
        </p:nvGrpSpPr>
        <p:grpSpPr>
          <a:xfrm>
            <a:off x="4333797" y="1351767"/>
            <a:ext cx="2801231" cy="696995"/>
            <a:chOff x="4333797" y="1351767"/>
            <a:chExt cx="2801231" cy="6969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FBEC85-7C3B-1F4C-81FC-3BC65BBF10BA}"/>
                </a:ext>
              </a:extLst>
            </p:cNvPr>
            <p:cNvSpPr txBox="1"/>
            <p:nvPr/>
          </p:nvSpPr>
          <p:spPr>
            <a:xfrm>
              <a:off x="6196818" y="1351767"/>
              <a:ext cx="482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8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endPara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A5105C7-24BC-7744-B453-FF4F68F5B7DA}"/>
                </a:ext>
              </a:extLst>
            </p:cNvPr>
            <p:cNvCxnSpPr>
              <a:cxnSpLocks/>
              <a:stCxn id="18" idx="2"/>
              <a:endCxn id="53" idx="6"/>
            </p:cNvCxnSpPr>
            <p:nvPr/>
          </p:nvCxnSpPr>
          <p:spPr>
            <a:xfrm flipH="1">
              <a:off x="4333797" y="1613538"/>
              <a:ext cx="2801231" cy="435224"/>
            </a:xfrm>
            <a:prstGeom prst="line">
              <a:avLst/>
            </a:prstGeom>
            <a:ln w="28575">
              <a:solidFill>
                <a:schemeClr val="accent6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784758-A335-A949-8824-D2A8AA9D6D26}"/>
              </a:ext>
            </a:extLst>
          </p:cNvPr>
          <p:cNvGrpSpPr/>
          <p:nvPr/>
        </p:nvGrpSpPr>
        <p:grpSpPr>
          <a:xfrm>
            <a:off x="3107298" y="1206359"/>
            <a:ext cx="1569461" cy="1468067"/>
            <a:chOff x="6613880" y="504760"/>
            <a:chExt cx="1569461" cy="1468067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91CE8AE-1D3B-3B4F-8450-B6DCC173D4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4" y="665373"/>
              <a:ext cx="16324" cy="68493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9DF4801-FE88-A949-A9AD-403A01528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3880" y="1350234"/>
              <a:ext cx="1170990" cy="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6A3C0D8-EB85-834A-9492-D0C485EDAB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0347" y="1350309"/>
              <a:ext cx="354796" cy="434914"/>
            </a:xfrm>
            <a:prstGeom prst="straightConnector1">
              <a:avLst/>
            </a:prstGeom>
            <a:ln w="31750">
              <a:solidFill>
                <a:srgbClr val="FB1C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9E6D3C-AC31-764E-AB15-A862075F4E8C}"/>
                </a:ext>
              </a:extLst>
            </p:cNvPr>
            <p:cNvSpPr txBox="1"/>
            <p:nvPr/>
          </p:nvSpPr>
          <p:spPr>
            <a:xfrm>
              <a:off x="6718339" y="980356"/>
              <a:ext cx="418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z’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</a:t>
              </a:r>
              <a:endPara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D84A04-F38B-344D-B6CF-A808D56390B2}"/>
                </a:ext>
              </a:extLst>
            </p:cNvPr>
            <p:cNvSpPr txBox="1"/>
            <p:nvPr/>
          </p:nvSpPr>
          <p:spPr>
            <a:xfrm>
              <a:off x="7757775" y="504760"/>
              <a:ext cx="4255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y’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FAC82B0-B2C0-CE4F-8BFD-D86AF74E55C8}"/>
                </a:ext>
              </a:extLst>
            </p:cNvPr>
            <p:cNvSpPr txBox="1"/>
            <p:nvPr/>
          </p:nvSpPr>
          <p:spPr>
            <a:xfrm>
              <a:off x="7531448" y="1572717"/>
              <a:ext cx="427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x’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E59BAEA-A273-C840-9603-5F8FAC7D7DF3}"/>
                </a:ext>
              </a:extLst>
            </p:cNvPr>
            <p:cNvSpPr/>
            <p:nvPr/>
          </p:nvSpPr>
          <p:spPr>
            <a:xfrm>
              <a:off x="7729360" y="1291653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F3316E72-C84E-C24B-A955-A6C98D63F4A6}"/>
              </a:ext>
            </a:extLst>
          </p:cNvPr>
          <p:cNvSpPr/>
          <p:nvPr/>
        </p:nvSpPr>
        <p:spPr>
          <a:xfrm>
            <a:off x="3848289" y="644032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pinhole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597CBFE-4F53-D54F-B450-7013E42464E2}"/>
              </a:ext>
            </a:extLst>
          </p:cNvPr>
          <p:cNvGrpSpPr/>
          <p:nvPr/>
        </p:nvGrpSpPr>
        <p:grpSpPr>
          <a:xfrm>
            <a:off x="7246047" y="1205103"/>
            <a:ext cx="796370" cy="424842"/>
            <a:chOff x="7246047" y="1205103"/>
            <a:chExt cx="796370" cy="424842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3676B40-D130-3745-9E7E-F6BCFA98DB71}"/>
                </a:ext>
              </a:extLst>
            </p:cNvPr>
            <p:cNvCxnSpPr>
              <a:cxnSpLocks/>
              <a:stCxn id="18" idx="6"/>
              <a:endCxn id="43" idx="2"/>
            </p:cNvCxnSpPr>
            <p:nvPr/>
          </p:nvCxnSpPr>
          <p:spPr>
            <a:xfrm>
              <a:off x="7246047" y="1613538"/>
              <a:ext cx="796370" cy="16407"/>
            </a:xfrm>
            <a:prstGeom prst="line">
              <a:avLst/>
            </a:prstGeom>
            <a:ln w="28575">
              <a:solidFill>
                <a:srgbClr val="FFFF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3B1956A-57AD-054D-8CA6-2F99B6383EA2}"/>
                </a:ext>
              </a:extLst>
            </p:cNvPr>
            <p:cNvSpPr txBox="1"/>
            <p:nvPr/>
          </p:nvSpPr>
          <p:spPr>
            <a:xfrm>
              <a:off x="7331524" y="1205103"/>
              <a:ext cx="482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8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endPara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F8BE95D-0EA7-BD46-BFDA-1E868F6A1902}"/>
              </a:ext>
            </a:extLst>
          </p:cNvPr>
          <p:cNvGrpSpPr/>
          <p:nvPr/>
        </p:nvGrpSpPr>
        <p:grpSpPr>
          <a:xfrm>
            <a:off x="6947204" y="1159916"/>
            <a:ext cx="482103" cy="509131"/>
            <a:chOff x="6947204" y="1159916"/>
            <a:chExt cx="482103" cy="50913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C8575F-F66F-8F4D-8664-175F4FB46E20}"/>
                </a:ext>
              </a:extLst>
            </p:cNvPr>
            <p:cNvSpPr/>
            <p:nvPr/>
          </p:nvSpPr>
          <p:spPr>
            <a:xfrm>
              <a:off x="7135028" y="1558028"/>
              <a:ext cx="111019" cy="111019"/>
            </a:xfrm>
            <a:prstGeom prst="ellipse">
              <a:avLst/>
            </a:prstGeom>
            <a:solidFill>
              <a:srgbClr val="59FD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640D0F2-D04A-F64E-A502-750FA4895B75}"/>
                </a:ext>
              </a:extLst>
            </p:cNvPr>
            <p:cNvSpPr txBox="1"/>
            <p:nvPr/>
          </p:nvSpPr>
          <p:spPr>
            <a:xfrm>
              <a:off x="6947204" y="1159916"/>
              <a:ext cx="482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B377F05-35D6-6D46-B1ED-DB39AA928276}"/>
              </a:ext>
            </a:extLst>
          </p:cNvPr>
          <p:cNvGrpSpPr/>
          <p:nvPr/>
        </p:nvGrpSpPr>
        <p:grpSpPr>
          <a:xfrm>
            <a:off x="849932" y="2048762"/>
            <a:ext cx="3372846" cy="528717"/>
            <a:chOff x="849932" y="2048762"/>
            <a:chExt cx="3372846" cy="528717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88AE96C-466A-3F4F-B096-F69390EE0495}"/>
                </a:ext>
              </a:extLst>
            </p:cNvPr>
            <p:cNvSpPr/>
            <p:nvPr/>
          </p:nvSpPr>
          <p:spPr>
            <a:xfrm>
              <a:off x="849932" y="2466460"/>
              <a:ext cx="111019" cy="111019"/>
            </a:xfrm>
            <a:prstGeom prst="ellipse">
              <a:avLst/>
            </a:prstGeom>
            <a:solidFill>
              <a:srgbClr val="59FD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8C58134-2FC1-E94E-8EF3-CED894EAE165}"/>
                </a:ext>
              </a:extLst>
            </p:cNvPr>
            <p:cNvCxnSpPr>
              <a:cxnSpLocks/>
              <a:stCxn id="64" idx="6"/>
              <a:endCxn id="53" idx="2"/>
            </p:cNvCxnSpPr>
            <p:nvPr/>
          </p:nvCxnSpPr>
          <p:spPr>
            <a:xfrm flipV="1">
              <a:off x="960951" y="2048762"/>
              <a:ext cx="3261827" cy="473208"/>
            </a:xfrm>
            <a:prstGeom prst="line">
              <a:avLst/>
            </a:prstGeom>
            <a:ln w="22225">
              <a:solidFill>
                <a:schemeClr val="accent6"/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04D33EC-3E89-0443-B7BC-C12B70EC61A7}"/>
              </a:ext>
            </a:extLst>
          </p:cNvPr>
          <p:cNvGrpSpPr/>
          <p:nvPr/>
        </p:nvGrpSpPr>
        <p:grpSpPr>
          <a:xfrm>
            <a:off x="736733" y="2022422"/>
            <a:ext cx="370614" cy="444038"/>
            <a:chOff x="736733" y="2022422"/>
            <a:chExt cx="370614" cy="444038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03C1560-629C-2A46-AC3F-6761F9805ED0}"/>
                </a:ext>
              </a:extLst>
            </p:cNvPr>
            <p:cNvSpPr txBox="1"/>
            <p:nvPr/>
          </p:nvSpPr>
          <p:spPr>
            <a:xfrm>
              <a:off x="736733" y="2022422"/>
              <a:ext cx="370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7BEC18B-A16F-3248-95CF-CE9E55E40773}"/>
                </a:ext>
              </a:extLst>
            </p:cNvPr>
            <p:cNvCxnSpPr>
              <a:cxnSpLocks/>
              <a:stCxn id="12" idx="4"/>
              <a:endCxn id="64" idx="0"/>
            </p:cNvCxnSpPr>
            <p:nvPr/>
          </p:nvCxnSpPr>
          <p:spPr>
            <a:xfrm flipH="1">
              <a:off x="905442" y="2113333"/>
              <a:ext cx="125463" cy="353127"/>
            </a:xfrm>
            <a:prstGeom prst="straightConnector1">
              <a:avLst/>
            </a:prstGeom>
            <a:ln w="127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6A9F2F5-81E8-064C-A7AE-6210B9342024}"/>
              </a:ext>
            </a:extLst>
          </p:cNvPr>
          <p:cNvGrpSpPr/>
          <p:nvPr/>
        </p:nvGrpSpPr>
        <p:grpSpPr>
          <a:xfrm>
            <a:off x="346085" y="3352800"/>
            <a:ext cx="2244715" cy="1463419"/>
            <a:chOff x="346085" y="3352800"/>
            <a:chExt cx="2244715" cy="146341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5BA1C0-D930-F54B-A744-CA99ACD3638A}"/>
                </a:ext>
              </a:extLst>
            </p:cNvPr>
            <p:cNvSpPr txBox="1"/>
            <p:nvPr/>
          </p:nvSpPr>
          <p:spPr>
            <a:xfrm>
              <a:off x="346085" y="3352800"/>
              <a:ext cx="2244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 Coordinates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F6452F10-3575-3241-890F-42FF64F1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993" y="3908682"/>
              <a:ext cx="1491699" cy="907537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44023B7-D86F-BC4C-8FDE-F2317FDA947B}"/>
              </a:ext>
            </a:extLst>
          </p:cNvPr>
          <p:cNvGrpSpPr/>
          <p:nvPr/>
        </p:nvGrpSpPr>
        <p:grpSpPr>
          <a:xfrm>
            <a:off x="3523274" y="3352800"/>
            <a:ext cx="2343500" cy="1562100"/>
            <a:chOff x="3523274" y="3352800"/>
            <a:chExt cx="2343500" cy="15621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A4BF21-A8EC-7E4A-8F72-4F70173D6FBD}"/>
                </a:ext>
              </a:extLst>
            </p:cNvPr>
            <p:cNvSpPr txBox="1"/>
            <p:nvPr/>
          </p:nvSpPr>
          <p:spPr>
            <a:xfrm>
              <a:off x="3523274" y="335280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Camera Coordinates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1C61628-C4EB-0648-8A4D-0189E63FC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0384" y="3810000"/>
              <a:ext cx="1402373" cy="1104900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E43E843-D32A-8C4D-8306-22455B2C41D3}"/>
              </a:ext>
            </a:extLst>
          </p:cNvPr>
          <p:cNvGrpSpPr/>
          <p:nvPr/>
        </p:nvGrpSpPr>
        <p:grpSpPr>
          <a:xfrm>
            <a:off x="7022732" y="3352800"/>
            <a:ext cx="2343500" cy="1562100"/>
            <a:chOff x="7022732" y="3352800"/>
            <a:chExt cx="2343500" cy="156210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6AF35C2-36C5-8747-932C-8A15546210E1}"/>
                </a:ext>
              </a:extLst>
            </p:cNvPr>
            <p:cNvSpPr txBox="1"/>
            <p:nvPr/>
          </p:nvSpPr>
          <p:spPr>
            <a:xfrm>
              <a:off x="7022732" y="335280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World Coordinates</a:t>
              </a: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56BEDEA2-61E7-6B46-AE84-DF71477D8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3239" y="3810000"/>
              <a:ext cx="1538361" cy="1104900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E18F61B-D9ED-D842-B21D-147983B89B05}"/>
              </a:ext>
            </a:extLst>
          </p:cNvPr>
          <p:cNvGrpSpPr/>
          <p:nvPr/>
        </p:nvGrpSpPr>
        <p:grpSpPr>
          <a:xfrm>
            <a:off x="5417502" y="4177785"/>
            <a:ext cx="2343500" cy="1471633"/>
            <a:chOff x="5417502" y="4177785"/>
            <a:chExt cx="2343500" cy="1471633"/>
          </a:xfrm>
        </p:grpSpPr>
        <p:sp>
          <p:nvSpPr>
            <p:cNvPr id="112" name="Up Arrow 111">
              <a:extLst>
                <a:ext uri="{FF2B5EF4-FFF2-40B4-BE49-F238E27FC236}">
                  <a16:creationId xmlns:a16="http://schemas.microsoft.com/office/drawing/2014/main" id="{C8D435BC-FC91-514C-9A84-F8D5F028A9DA}"/>
                </a:ext>
              </a:extLst>
            </p:cNvPr>
            <p:cNvSpPr/>
            <p:nvPr/>
          </p:nvSpPr>
          <p:spPr>
            <a:xfrm rot="16200000">
              <a:off x="6333654" y="3975322"/>
              <a:ext cx="369332" cy="774258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3E257C7-1443-5948-91C4-79E0A381D033}"/>
                </a:ext>
              </a:extLst>
            </p:cNvPr>
            <p:cNvSpPr txBox="1"/>
            <p:nvPr/>
          </p:nvSpPr>
          <p:spPr>
            <a:xfrm>
              <a:off x="5417502" y="4726088"/>
              <a:ext cx="2343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Coordinate Transformation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(3D to 3D)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8F72516-1223-A34D-A0BF-A4CBBF4AB3CD}"/>
              </a:ext>
            </a:extLst>
          </p:cNvPr>
          <p:cNvGrpSpPr/>
          <p:nvPr/>
        </p:nvGrpSpPr>
        <p:grpSpPr>
          <a:xfrm>
            <a:off x="2040007" y="4177784"/>
            <a:ext cx="2343500" cy="1461356"/>
            <a:chOff x="2040007" y="4177784"/>
            <a:chExt cx="2343500" cy="1461356"/>
          </a:xfrm>
        </p:grpSpPr>
        <p:sp>
          <p:nvSpPr>
            <p:cNvPr id="113" name="Up Arrow 112">
              <a:extLst>
                <a:ext uri="{FF2B5EF4-FFF2-40B4-BE49-F238E27FC236}">
                  <a16:creationId xmlns:a16="http://schemas.microsoft.com/office/drawing/2014/main" id="{00F7AD8F-E793-B548-9108-94B3B2826C6C}"/>
                </a:ext>
              </a:extLst>
            </p:cNvPr>
            <p:cNvSpPr/>
            <p:nvPr/>
          </p:nvSpPr>
          <p:spPr>
            <a:xfrm rot="16200000">
              <a:off x="2943047" y="3975321"/>
              <a:ext cx="369332" cy="774258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6506C7E-2F36-2048-8FA7-A54C5780265B}"/>
                </a:ext>
              </a:extLst>
            </p:cNvPr>
            <p:cNvSpPr txBox="1"/>
            <p:nvPr/>
          </p:nvSpPr>
          <p:spPr>
            <a:xfrm>
              <a:off x="2040007" y="4715810"/>
              <a:ext cx="2343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Perspective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Projection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(3D to 2D)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DA5026D-E52C-834D-B091-E08BB10CAE3E}"/>
              </a:ext>
            </a:extLst>
          </p:cNvPr>
          <p:cNvSpPr/>
          <p:nvPr/>
        </p:nvSpPr>
        <p:spPr>
          <a:xfrm>
            <a:off x="112186" y="3408148"/>
            <a:ext cx="3614314" cy="2687852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9235F13-5EB5-C64C-9C59-A108A4205A6C}"/>
              </a:ext>
            </a:extLst>
          </p:cNvPr>
          <p:cNvSpPr/>
          <p:nvPr/>
        </p:nvSpPr>
        <p:spPr>
          <a:xfrm>
            <a:off x="81970" y="495893"/>
            <a:ext cx="3710535" cy="285687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775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59E32-AD73-CE44-896D-52911FBF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31505-FE18-9D4F-B6FC-A80C51DFD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Disparity (how much points move in two images ) gives depth</a:t>
            </a:r>
          </a:p>
          <a:p>
            <a:r>
              <a:rPr lang="en-US" dirty="0"/>
              <a:t>Parallax reveals relative depth difference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07218E-CC93-CD4C-9097-7F54E7B2FDEF}"/>
              </a:ext>
            </a:extLst>
          </p:cNvPr>
          <p:cNvGrpSpPr/>
          <p:nvPr/>
        </p:nvGrpSpPr>
        <p:grpSpPr>
          <a:xfrm>
            <a:off x="1088133" y="3429000"/>
            <a:ext cx="6967734" cy="3054486"/>
            <a:chOff x="812860" y="1743302"/>
            <a:chExt cx="8553355" cy="37495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E172F78-6CB6-FE44-BA5E-BE54C1543812}"/>
                </a:ext>
              </a:extLst>
            </p:cNvPr>
            <p:cNvGrpSpPr/>
            <p:nvPr/>
          </p:nvGrpSpPr>
          <p:grpSpPr>
            <a:xfrm>
              <a:off x="2506111" y="4946654"/>
              <a:ext cx="1281619" cy="546232"/>
              <a:chOff x="1167316" y="5238647"/>
              <a:chExt cx="1708825" cy="728309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EEFB0032-076C-244D-A595-7924F13671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67316" y="5238647"/>
                <a:ext cx="1708825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6" name="Picture 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78615E2B-627F-284B-B74C-3474A8F53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24515" y="5247108"/>
                <a:ext cx="719848" cy="719848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A952247-A05B-6141-A501-0E6BD024BEF0}"/>
                </a:ext>
              </a:extLst>
            </p:cNvPr>
            <p:cNvGrpSpPr/>
            <p:nvPr/>
          </p:nvGrpSpPr>
          <p:grpSpPr>
            <a:xfrm>
              <a:off x="812860" y="2125266"/>
              <a:ext cx="1416014" cy="3012006"/>
              <a:chOff x="1083814" y="1690688"/>
              <a:chExt cx="1888018" cy="4016008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98C5C550-8FCE-DD42-AE39-E57175D5C753}"/>
                  </a:ext>
                </a:extLst>
              </p:cNvPr>
              <p:cNvCxnSpPr/>
              <p:nvPr/>
            </p:nvCxnSpPr>
            <p:spPr>
              <a:xfrm>
                <a:off x="2971832" y="1834592"/>
                <a:ext cx="0" cy="3622214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arrow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B80E26-2837-AC4F-80FF-5A6E6B06E911}"/>
                  </a:ext>
                </a:extLst>
              </p:cNvPr>
              <p:cNvSpPr txBox="1"/>
              <p:nvPr/>
            </p:nvSpPr>
            <p:spPr>
              <a:xfrm>
                <a:off x="2329806" y="5152699"/>
                <a:ext cx="410183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latin typeface="Helvetica" pitchFamily="2" charset="0"/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AD2C6BB-6C90-DA42-9551-B83E34BB0315}"/>
                      </a:ext>
                    </a:extLst>
                  </p:cNvPr>
                  <p:cNvSpPr txBox="1"/>
                  <p:nvPr/>
                </p:nvSpPr>
                <p:spPr>
                  <a:xfrm>
                    <a:off x="2281976" y="1690688"/>
                    <a:ext cx="410183" cy="615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oMath>
                      </m:oMathPara>
                    </a14:m>
                    <a:endParaRPr lang="en-US" sz="2100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B6A5BDE9-EFEB-0E4A-8FA5-832817A915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1976" y="1690688"/>
                    <a:ext cx="410183" cy="61555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0AE971-3EC2-8049-83D7-8E03141FBC37}"/>
                  </a:ext>
                </a:extLst>
              </p:cNvPr>
              <p:cNvSpPr txBox="1"/>
              <p:nvPr/>
            </p:nvSpPr>
            <p:spPr>
              <a:xfrm>
                <a:off x="1083814" y="3384089"/>
                <a:ext cx="166670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latin typeface="Helvetica" pitchFamily="2" charset="0"/>
                  </a:rPr>
                  <a:t>depth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C7E0E12-76A4-9A46-B2C6-11C936D49546}"/>
                </a:ext>
              </a:extLst>
            </p:cNvPr>
            <p:cNvGrpSpPr/>
            <p:nvPr/>
          </p:nvGrpSpPr>
          <p:grpSpPr>
            <a:xfrm>
              <a:off x="3977421" y="2125266"/>
              <a:ext cx="2486608" cy="2965840"/>
              <a:chOff x="5303228" y="1690688"/>
              <a:chExt cx="3315477" cy="3954453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126CC13-4D33-0540-9275-CD0FA20A235B}"/>
                  </a:ext>
                </a:extLst>
              </p:cNvPr>
              <p:cNvCxnSpPr/>
              <p:nvPr/>
            </p:nvCxnSpPr>
            <p:spPr>
              <a:xfrm>
                <a:off x="5303228" y="1834592"/>
                <a:ext cx="0" cy="3622214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none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D183FF-7BA3-774D-A784-E9B3BFAFD5DF}"/>
                  </a:ext>
                </a:extLst>
              </p:cNvPr>
              <p:cNvSpPr txBox="1"/>
              <p:nvPr/>
            </p:nvSpPr>
            <p:spPr>
              <a:xfrm>
                <a:off x="5548798" y="3278090"/>
                <a:ext cx="2556498" cy="680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latin typeface="Helvetica" pitchFamily="2" charset="0"/>
                  </a:rPr>
                  <a:t>disparity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E6663F0-0F63-3849-BA6E-28649DBCD94F}"/>
                  </a:ext>
                </a:extLst>
              </p:cNvPr>
              <p:cNvSpPr txBox="1"/>
              <p:nvPr/>
            </p:nvSpPr>
            <p:spPr>
              <a:xfrm>
                <a:off x="5470673" y="5152698"/>
                <a:ext cx="314803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Max disparity 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8AF44A-9E14-0D46-AFE5-2A0359F0F1A8}"/>
                  </a:ext>
                </a:extLst>
              </p:cNvPr>
              <p:cNvSpPr txBox="1"/>
              <p:nvPr/>
            </p:nvSpPr>
            <p:spPr>
              <a:xfrm>
                <a:off x="5481209" y="1690688"/>
                <a:ext cx="410183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latin typeface="Helvetica" pitchFamily="2" charset="0"/>
                  </a:rPr>
                  <a:t>0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52D8304-4DC0-4949-AB58-389F8FC4898E}"/>
                </a:ext>
              </a:extLst>
            </p:cNvPr>
            <p:cNvGrpSpPr/>
            <p:nvPr/>
          </p:nvGrpSpPr>
          <p:grpSpPr>
            <a:xfrm>
              <a:off x="6078976" y="1743302"/>
              <a:ext cx="3287239" cy="1444083"/>
              <a:chOff x="6078976" y="1743302"/>
              <a:chExt cx="3287239" cy="144408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CD0934-7B6D-8649-AFC4-908EE897C62C}"/>
                  </a:ext>
                </a:extLst>
              </p:cNvPr>
              <p:cNvSpPr txBox="1"/>
              <p:nvPr/>
            </p:nvSpPr>
            <p:spPr>
              <a:xfrm>
                <a:off x="8007385" y="2818053"/>
                <a:ext cx="1358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disparity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9FB802C-CA4D-F34C-BAC7-9A1EBAA85980}"/>
                  </a:ext>
                </a:extLst>
              </p:cNvPr>
              <p:cNvSpPr/>
              <p:nvPr/>
            </p:nvSpPr>
            <p:spPr>
              <a:xfrm>
                <a:off x="6781800" y="2286000"/>
                <a:ext cx="1284051" cy="405495"/>
              </a:xfrm>
              <a:prstGeom prst="rect">
                <a:avLst/>
              </a:prstGeom>
              <a:solidFill>
                <a:srgbClr val="C5E0B4">
                  <a:alpha val="2156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9722380A-39D5-2846-869D-D167866B7778}"/>
                  </a:ext>
                </a:extLst>
              </p:cNvPr>
              <p:cNvCxnSpPr/>
              <p:nvPr/>
            </p:nvCxnSpPr>
            <p:spPr>
              <a:xfrm flipH="1" flipV="1">
                <a:off x="8065851" y="2630968"/>
                <a:ext cx="320816" cy="17543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80652DE-CEFD-E541-BF46-01338B151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78976" y="1743302"/>
                <a:ext cx="1986875" cy="884269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7821203-3F23-F742-B32F-B9A2B3D78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8976" y="3967539"/>
              <a:ext cx="2741024" cy="853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2600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A443-902A-1E40-9E0B-C7C4F0F41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get depth?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95097-ADEE-714E-99D0-F057F37F7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disparity!</a:t>
            </a:r>
          </a:p>
          <a:p>
            <a:r>
              <a:rPr lang="en-US" dirty="0"/>
              <a:t>Called: Stereo Matching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E2515-A3EA-0A49-B138-FA980E567E4C}"/>
              </a:ext>
            </a:extLst>
          </p:cNvPr>
          <p:cNvSpPr txBox="1"/>
          <p:nvPr/>
        </p:nvSpPr>
        <p:spPr>
          <a:xfrm>
            <a:off x="4038600" y="1566864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of corresponding points!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B2A93D-DDDD-5047-9079-72E0B3368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93"/>
          <a:stretch/>
        </p:blipFill>
        <p:spPr>
          <a:xfrm>
            <a:off x="0" y="2909498"/>
            <a:ext cx="9144000" cy="31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3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9E2E9-BA4E-A345-A7A6-EF0107787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is the corresponding point going to be?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21E50-5F6A-E745-9CF3-38FB35C94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9C858-50EE-C34B-B637-6FBB416FD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3" r="7272"/>
          <a:stretch/>
        </p:blipFill>
        <p:spPr>
          <a:xfrm>
            <a:off x="1556656" y="1726763"/>
            <a:ext cx="6215744" cy="48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945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0A81097-EDA5-CA48-B056-C1B00DA0A326}"/>
              </a:ext>
            </a:extLst>
          </p:cNvPr>
          <p:cNvCxnSpPr>
            <a:cxnSpLocks/>
          </p:cNvCxnSpPr>
          <p:nvPr/>
        </p:nvCxnSpPr>
        <p:spPr>
          <a:xfrm flipH="1" flipV="1">
            <a:off x="1801327" y="1824420"/>
            <a:ext cx="727940" cy="298937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A2E62A-C630-C746-9F0F-1E3E1CD76691}"/>
              </a:ext>
            </a:extLst>
          </p:cNvPr>
          <p:cNvGrpSpPr/>
          <p:nvPr/>
        </p:nvGrpSpPr>
        <p:grpSpPr>
          <a:xfrm>
            <a:off x="1483244" y="2176702"/>
            <a:ext cx="1057781" cy="2637088"/>
            <a:chOff x="1977656" y="1759269"/>
            <a:chExt cx="1410374" cy="351611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895BEBC-E649-C94E-A850-39D2E47428E8}"/>
                </a:ext>
              </a:extLst>
            </p:cNvPr>
            <p:cNvCxnSpPr/>
            <p:nvPr/>
          </p:nvCxnSpPr>
          <p:spPr>
            <a:xfrm>
              <a:off x="1977656" y="4163163"/>
              <a:ext cx="1410374" cy="11122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5692986-36BF-5E4D-83C0-C975142B8047}"/>
                </a:ext>
              </a:extLst>
            </p:cNvPr>
            <p:cNvCxnSpPr>
              <a:cxnSpLocks/>
            </p:cNvCxnSpPr>
            <p:nvPr/>
          </p:nvCxnSpPr>
          <p:spPr>
            <a:xfrm>
              <a:off x="2244184" y="3429000"/>
              <a:ext cx="1143846" cy="18463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EBCA673-4223-CF49-9BAE-A36D91021820}"/>
                </a:ext>
              </a:extLst>
            </p:cNvPr>
            <p:cNvCxnSpPr>
              <a:cxnSpLocks/>
            </p:cNvCxnSpPr>
            <p:nvPr/>
          </p:nvCxnSpPr>
          <p:spPr>
            <a:xfrm>
              <a:off x="2510712" y="2694837"/>
              <a:ext cx="876436" cy="25805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34E619D-1864-304A-8910-9C8C0D6396A3}"/>
                </a:ext>
              </a:extLst>
            </p:cNvPr>
            <p:cNvCxnSpPr>
              <a:cxnSpLocks/>
            </p:cNvCxnSpPr>
            <p:nvPr/>
          </p:nvCxnSpPr>
          <p:spPr>
            <a:xfrm>
              <a:off x="2816107" y="1759269"/>
              <a:ext cx="566307" cy="35161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AF2A5A-2107-B847-98B2-0FD18D008D13}"/>
              </a:ext>
            </a:extLst>
          </p:cNvPr>
          <p:cNvCxnSpPr/>
          <p:nvPr/>
        </p:nvCxnSpPr>
        <p:spPr>
          <a:xfrm flipV="1">
            <a:off x="1186814" y="1734436"/>
            <a:ext cx="1046025" cy="307935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91610" y="2127742"/>
            <a:ext cx="3771900" cy="217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6675701" y="3670789"/>
            <a:ext cx="1887811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1510" y="3471794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>
                <a:solidFill>
                  <a:prstClr val="black"/>
                </a:solidFill>
                <a:latin typeface="Calibri"/>
              </a:rPr>
              <a:t>epipolar</a:t>
            </a:r>
            <a:r>
              <a:rPr lang="en-US" sz="1350" i="1" dirty="0">
                <a:solidFill>
                  <a:prstClr val="black"/>
                </a:solidFill>
                <a:latin typeface="Calibri"/>
              </a:rPr>
              <a:t> lines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Line</a:t>
            </a:r>
          </a:p>
        </p:txBody>
      </p:sp>
      <p:sp>
        <p:nvSpPr>
          <p:cNvPr id="3" name="Oval 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7624107" y="3613512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val 9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5836979" y="3606368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6837" y="3679542"/>
            <a:ext cx="707245" cy="323165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latin typeface="Calibri"/>
              </a:rPr>
              <a:t>(x</a:t>
            </a:r>
            <a:r>
              <a:rPr lang="en-US" sz="1500" b="1" baseline="-25000" dirty="0">
                <a:solidFill>
                  <a:srgbClr val="FFFF00"/>
                </a:solidFill>
                <a:latin typeface="Calibri"/>
              </a:rPr>
              <a:t>1</a:t>
            </a:r>
            <a:r>
              <a:rPr lang="en-US" sz="1500" b="1" dirty="0">
                <a:solidFill>
                  <a:srgbClr val="FFFF00"/>
                </a:solidFill>
                <a:latin typeface="Calibri"/>
              </a:rPr>
              <a:t>, y</a:t>
            </a:r>
            <a:r>
              <a:rPr lang="en-US" sz="1500" b="1" baseline="-25000" dirty="0">
                <a:solidFill>
                  <a:srgbClr val="FFFF00"/>
                </a:solidFill>
                <a:latin typeface="Calibri"/>
              </a:rPr>
              <a:t>1</a:t>
            </a:r>
            <a:r>
              <a:rPr lang="en-US" sz="1500" b="1" dirty="0">
                <a:solidFill>
                  <a:srgbClr val="FFFF00"/>
                </a:solidFill>
                <a:latin typeface="Calibri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87683" y="3670791"/>
            <a:ext cx="707245" cy="323165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latin typeface="Calibri"/>
              </a:rPr>
              <a:t>(x</a:t>
            </a:r>
            <a:r>
              <a:rPr lang="en-US" sz="1500" b="1" baseline="-25000" dirty="0">
                <a:solidFill>
                  <a:srgbClr val="FFFF00"/>
                </a:solidFill>
                <a:latin typeface="Calibri"/>
              </a:rPr>
              <a:t>2</a:t>
            </a:r>
            <a:r>
              <a:rPr lang="en-US" sz="1500" b="1" dirty="0">
                <a:solidFill>
                  <a:srgbClr val="FFFF00"/>
                </a:solidFill>
                <a:latin typeface="Calibri"/>
              </a:rPr>
              <a:t>, y</a:t>
            </a:r>
            <a:r>
              <a:rPr lang="en-US" sz="1500" b="1" baseline="-25000" dirty="0">
                <a:solidFill>
                  <a:srgbClr val="FFFF00"/>
                </a:solidFill>
                <a:latin typeface="Calibri"/>
              </a:rPr>
              <a:t>1</a:t>
            </a:r>
            <a:r>
              <a:rPr lang="en-US" sz="1500" b="1" dirty="0">
                <a:solidFill>
                  <a:srgbClr val="FFFF00"/>
                </a:solidFill>
                <a:latin typeface="Calibri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32460" y="5042392"/>
            <a:ext cx="3555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x</a:t>
            </a:r>
            <a:r>
              <a:rPr lang="en-US" b="1" baseline="-25000" dirty="0">
                <a:solidFill>
                  <a:prstClr val="black"/>
                </a:solidFill>
                <a:latin typeface="Calibri"/>
              </a:rPr>
              <a:t>1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–x</a:t>
            </a:r>
            <a:r>
              <a:rPr lang="en-US" b="1" baseline="-25000" dirty="0">
                <a:solidFill>
                  <a:prstClr val="black"/>
                </a:solidFill>
                <a:latin typeface="Calibri"/>
              </a:rPr>
              <a:t>2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= the </a:t>
            </a:r>
            <a:r>
              <a:rPr lang="en-US" b="1" i="1" dirty="0">
                <a:solidFill>
                  <a:prstClr val="black"/>
                </a:solidFill>
                <a:latin typeface="Calibri"/>
              </a:rPr>
              <a:t>disparity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of pixel (x</a:t>
            </a:r>
            <a:r>
              <a:rPr lang="en-US" b="1" baseline="-25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, y</a:t>
            </a:r>
            <a:r>
              <a:rPr lang="en-US" b="1" baseline="-25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67635" y="4329044"/>
            <a:ext cx="45895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prstClr val="black"/>
                </a:solidFill>
                <a:latin typeface="Calibri"/>
              </a:rPr>
              <a:t>Two images captured by a purely horizontal translating camera</a:t>
            </a:r>
          </a:p>
          <a:p>
            <a:pPr algn="ctr"/>
            <a:r>
              <a:rPr lang="en-US" sz="135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350" i="1" dirty="0">
                <a:solidFill>
                  <a:prstClr val="black"/>
                </a:solidFill>
                <a:latin typeface="Calibri"/>
              </a:rPr>
              <a:t>rectified 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stereo pair)</a:t>
            </a: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8AAFE322-96A5-C54D-8968-7D29498C1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4700" y="4437192"/>
            <a:ext cx="992651" cy="992651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EFF9695-13F9-D14E-9DD1-8E0CD090501C}"/>
              </a:ext>
            </a:extLst>
          </p:cNvPr>
          <p:cNvSpPr/>
          <p:nvPr/>
        </p:nvSpPr>
        <p:spPr>
          <a:xfrm>
            <a:off x="1911523" y="2435478"/>
            <a:ext cx="133177" cy="13317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45FF469A-359A-3C4A-9684-B16C91051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489" y="4437192"/>
            <a:ext cx="992651" cy="99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3" grpId="0" animBg="1"/>
      <p:bldP spid="9" grpId="0" animBg="1"/>
      <p:bldP spid="15" grpId="0"/>
      <p:bldP spid="17" grpId="0"/>
      <p:bldP spid="18" grpId="0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Your basic stereo algorithm</a:t>
            </a:r>
          </a:p>
        </p:txBody>
      </p:sp>
      <p:pic>
        <p:nvPicPr>
          <p:cNvPr id="20483" name="Picture 3" descr="lincoln_fu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86050" y="1479154"/>
            <a:ext cx="3771900" cy="217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657350" y="3486150"/>
            <a:ext cx="5829300" cy="971550"/>
            <a:chOff x="432" y="1968"/>
            <a:chExt cx="4896" cy="816"/>
          </a:xfrm>
        </p:grpSpPr>
        <p:sp>
          <p:nvSpPr>
            <p:cNvPr id="20496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2496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Helvetica" pitchFamily="2" charset="0"/>
                </a:rPr>
                <a:t>For every </a:t>
              </a:r>
              <a:r>
                <a:rPr lang="en-US" sz="1600" dirty="0" err="1">
                  <a:solidFill>
                    <a:srgbClr val="000000"/>
                  </a:solidFill>
                  <a:latin typeface="Helvetica" pitchFamily="2" charset="0"/>
                </a:rPr>
                <a:t>epipolar</a:t>
              </a:r>
              <a:r>
                <a:rPr lang="en-US" sz="1600" dirty="0">
                  <a:solidFill>
                    <a:srgbClr val="000000"/>
                  </a:solidFill>
                  <a:latin typeface="Helvetica" pitchFamily="2" charset="0"/>
                </a:rPr>
                <a:t> line:</a:t>
              </a:r>
            </a:p>
          </p:txBody>
        </p:sp>
        <p:sp>
          <p:nvSpPr>
            <p:cNvPr id="20497" name="Line 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952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18547" y="3461147"/>
            <a:ext cx="57150" cy="571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657350" y="3454005"/>
            <a:ext cx="5829300" cy="1384697"/>
            <a:chOff x="432" y="1941"/>
            <a:chExt cx="4896" cy="1163"/>
          </a:xfrm>
        </p:grpSpPr>
        <p:sp>
          <p:nvSpPr>
            <p:cNvPr id="20494" name="Oval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20495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2" y="2816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Helvetica" pitchFamily="2" charset="0"/>
                </a:rPr>
                <a:t>	For each pixel in the left image</a:t>
              </a:r>
            </a:p>
          </p:txBody>
        </p:sp>
      </p:grpSp>
      <p:sp>
        <p:nvSpPr>
          <p:cNvPr id="395275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57350" y="4857750"/>
            <a:ext cx="6343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compare with every pixel on same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epipolar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line in right image</a:t>
            </a:r>
          </a:p>
        </p:txBody>
      </p:sp>
      <p:sp>
        <p:nvSpPr>
          <p:cNvPr id="395276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57350" y="5143500"/>
            <a:ext cx="6343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pick pixel with minimum match cost</a:t>
            </a:r>
          </a:p>
        </p:txBody>
      </p:sp>
      <p:grpSp>
        <p:nvGrpSpPr>
          <p:cNvPr id="4" name="Group 1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657350" y="3371850"/>
            <a:ext cx="6343650" cy="2400300"/>
            <a:chOff x="432" y="1872"/>
            <a:chExt cx="5328" cy="2016"/>
          </a:xfrm>
        </p:grpSpPr>
        <p:sp>
          <p:nvSpPr>
            <p:cNvPr id="20490" name="Rectangle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Helvetica" pitchFamily="2" charset="0"/>
                </a:rPr>
                <a:t>Improvement:  match </a:t>
              </a:r>
              <a:r>
                <a:rPr lang="en-US" sz="1500" b="1" i="1" dirty="0">
                  <a:solidFill>
                    <a:srgbClr val="000000"/>
                  </a:solidFill>
                  <a:latin typeface="Helvetica" pitchFamily="2" charset="0"/>
                </a:rPr>
                <a:t>windows, </a:t>
              </a:r>
              <a:r>
                <a:rPr lang="en-US" sz="1500" i="1" dirty="0">
                  <a:solidFill>
                    <a:srgbClr val="000000"/>
                  </a:solidFill>
                  <a:latin typeface="Helvetica" pitchFamily="2" charset="0"/>
                </a:rPr>
                <a:t>+ clearly lots of matching strategies</a:t>
              </a: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112" y="1872"/>
              <a:ext cx="1680" cy="192"/>
              <a:chOff x="2112" y="1872"/>
              <a:chExt cx="1680" cy="192"/>
            </a:xfrm>
          </p:grpSpPr>
          <p:sp>
            <p:nvSpPr>
              <p:cNvPr id="20492" name="Rectangle 16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112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20493" name="Rectangle 1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ECFFDDD-AE1B-494A-8DC2-F74B9851FCD3}"/>
              </a:ext>
            </a:extLst>
          </p:cNvPr>
          <p:cNvSpPr txBox="1"/>
          <p:nvPr/>
        </p:nvSpPr>
        <p:spPr>
          <a:xfrm>
            <a:off x="6843408" y="6581001"/>
            <a:ext cx="2315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Slide credit: Noah Snavely</a:t>
            </a:r>
          </a:p>
        </p:txBody>
      </p:sp>
    </p:spTree>
    <p:extLst>
      <p:ext uri="{BB962C8B-B14F-4D97-AF65-F5344CB8AC3E}">
        <p14:creationId xmlns:p14="http://schemas.microsoft.com/office/powerpoint/2010/main" val="359629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1" grpId="0" animBg="1"/>
      <p:bldP spid="395275" grpId="0" build="p" autoUpdateAnimBg="0"/>
      <p:bldP spid="395276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Your basic stereo algorithm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A4CEC0-E521-904F-ADF7-9970BF37D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06" y="1417638"/>
            <a:ext cx="9144000" cy="456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54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Correspondence problem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 cstate="print"/>
          <a:srcRect l="20313" t="26955" r="17188" b="38403"/>
          <a:stretch>
            <a:fillRect/>
          </a:stretch>
        </p:blipFill>
        <p:spPr bwMode="auto">
          <a:xfrm>
            <a:off x="762000" y="1524000"/>
            <a:ext cx="75882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7010400" y="6550027"/>
            <a:ext cx="2286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</p:spTree>
    <p:extLst>
      <p:ext uri="{BB962C8B-B14F-4D97-AF65-F5344CB8AC3E}">
        <p14:creationId xmlns:p14="http://schemas.microsoft.com/office/powerpoint/2010/main" val="18539696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8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Intensity profiles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/>
          <a:srcRect l="10800" t="19276" r="10280" b="1550"/>
          <a:stretch>
            <a:fillRect/>
          </a:stretch>
        </p:blipFill>
        <p:spPr bwMode="auto">
          <a:xfrm>
            <a:off x="1066800" y="1143000"/>
            <a:ext cx="7239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Box 10"/>
          <p:cNvSpPr txBox="1">
            <a:spLocks noChangeArrowheads="1"/>
          </p:cNvSpPr>
          <p:nvPr/>
        </p:nvSpPr>
        <p:spPr bwMode="auto">
          <a:xfrm>
            <a:off x="7010400" y="6550027"/>
            <a:ext cx="2819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</p:spTree>
    <p:extLst>
      <p:ext uri="{BB962C8B-B14F-4D97-AF65-F5344CB8AC3E}">
        <p14:creationId xmlns:p14="http://schemas.microsoft.com/office/powerpoint/2010/main" val="5658051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Correspondence problem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25876" r="6250" b="34232"/>
          <a:stretch>
            <a:fillRect/>
          </a:stretch>
        </p:blipFill>
        <p:spPr bwMode="auto">
          <a:xfrm>
            <a:off x="1295400" y="1828800"/>
            <a:ext cx="731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6248400" y="6488115"/>
            <a:ext cx="327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  <p:sp>
        <p:nvSpPr>
          <p:cNvPr id="61445" name="TextBox 4"/>
          <p:cNvSpPr txBox="1">
            <a:spLocks noChangeArrowheads="1"/>
          </p:cNvSpPr>
          <p:nvPr/>
        </p:nvSpPr>
        <p:spPr bwMode="auto">
          <a:xfrm>
            <a:off x="1295400" y="5029202"/>
            <a:ext cx="6477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prstClr val="black"/>
                </a:solidFill>
                <a:latin typeface="Calibri" pitchFamily="34" charset="0"/>
              </a:rPr>
              <a:t>Neighborhood of corresponding points are  similar in intensity patterns.</a:t>
            </a:r>
          </a:p>
        </p:txBody>
      </p:sp>
    </p:spTree>
    <p:extLst>
      <p:ext uri="{BB962C8B-B14F-4D97-AF65-F5344CB8AC3E}">
        <p14:creationId xmlns:p14="http://schemas.microsoft.com/office/powerpoint/2010/main" val="32824653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Normalized cross correlation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 cstate="print"/>
          <a:srcRect l="7477" t="18095" r="5296" b="5096"/>
          <a:stretch>
            <a:fillRect/>
          </a:stretch>
        </p:blipFill>
        <p:spPr bwMode="auto">
          <a:xfrm>
            <a:off x="609600" y="1219200"/>
            <a:ext cx="8001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Box 4"/>
          <p:cNvSpPr txBox="1">
            <a:spLocks noChangeArrowheads="1"/>
          </p:cNvSpPr>
          <p:nvPr/>
        </p:nvSpPr>
        <p:spPr bwMode="auto">
          <a:xfrm>
            <a:off x="6248400" y="6488115"/>
            <a:ext cx="327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45C3D-FA75-ED4D-8178-0111B44DDC73}"/>
              </a:ext>
            </a:extLst>
          </p:cNvPr>
          <p:cNvSpPr txBox="1"/>
          <p:nvPr/>
        </p:nvSpPr>
        <p:spPr>
          <a:xfrm>
            <a:off x="171451" y="6396335"/>
            <a:ext cx="544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Similar to MOPS descriptor computation</a:t>
            </a:r>
          </a:p>
        </p:txBody>
      </p:sp>
    </p:spTree>
    <p:extLst>
      <p:ext uri="{BB962C8B-B14F-4D97-AF65-F5344CB8AC3E}">
        <p14:creationId xmlns:p14="http://schemas.microsoft.com/office/powerpoint/2010/main" val="1483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0B900-72F2-6A42-87D0-5132A26D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14"/>
            <a:ext cx="8229600" cy="1143000"/>
          </a:xfrm>
        </p:spPr>
        <p:txBody>
          <a:bodyPr/>
          <a:lstStyle/>
          <a:p>
            <a:r>
              <a:rPr lang="en-US" dirty="0"/>
              <a:t>Camera Transformation (3D-to-3D)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F4C57-EEB6-E642-A3D9-A21F9AC63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25" y="4415773"/>
            <a:ext cx="4222750" cy="19377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DDF82D-2F9F-134A-B824-4E13E6EA70B5}"/>
              </a:ext>
            </a:extLst>
          </p:cNvPr>
          <p:cNvGrpSpPr/>
          <p:nvPr/>
        </p:nvGrpSpPr>
        <p:grpSpPr>
          <a:xfrm>
            <a:off x="1571450" y="2250412"/>
            <a:ext cx="5842958" cy="2019619"/>
            <a:chOff x="1571450" y="1969058"/>
            <a:chExt cx="5842958" cy="20196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294EE7-9F82-A84F-A9A4-AD2ED1CC0364}"/>
                </a:ext>
              </a:extLst>
            </p:cNvPr>
            <p:cNvGrpSpPr/>
            <p:nvPr/>
          </p:nvGrpSpPr>
          <p:grpSpPr>
            <a:xfrm>
              <a:off x="1571450" y="1969058"/>
              <a:ext cx="2343500" cy="1562100"/>
              <a:chOff x="3523274" y="3352800"/>
              <a:chExt cx="2343500" cy="156210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C143CF-45F1-F54E-9E17-FB0BA007BB31}"/>
                  </a:ext>
                </a:extLst>
              </p:cNvPr>
              <p:cNvSpPr txBox="1"/>
              <p:nvPr/>
            </p:nvSpPr>
            <p:spPr>
              <a:xfrm>
                <a:off x="3523274" y="3352800"/>
                <a:ext cx="2343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Camera Coordinates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03BE5E7-CB67-0945-A841-9829D580D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30384" y="3810000"/>
                <a:ext cx="1402373" cy="110490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145F52-4F6C-5147-B8EC-D8323C94DE87}"/>
                </a:ext>
              </a:extLst>
            </p:cNvPr>
            <p:cNvGrpSpPr/>
            <p:nvPr/>
          </p:nvGrpSpPr>
          <p:grpSpPr>
            <a:xfrm>
              <a:off x="5070908" y="1969058"/>
              <a:ext cx="2343500" cy="1562100"/>
              <a:chOff x="7022732" y="3352800"/>
              <a:chExt cx="2343500" cy="156210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C14585-F94B-3349-8959-9DD0050095A5}"/>
                  </a:ext>
                </a:extLst>
              </p:cNvPr>
              <p:cNvSpPr txBox="1"/>
              <p:nvPr/>
            </p:nvSpPr>
            <p:spPr>
              <a:xfrm>
                <a:off x="7022732" y="3352800"/>
                <a:ext cx="2343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World Coordinates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E2AA87-1F61-6341-A99A-2298E3DA5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53239" y="3810000"/>
                <a:ext cx="1538361" cy="110490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99211E2-AA1B-1145-879D-6A53C49546E6}"/>
                </a:ext>
              </a:extLst>
            </p:cNvPr>
            <p:cNvGrpSpPr/>
            <p:nvPr/>
          </p:nvGrpSpPr>
          <p:grpSpPr>
            <a:xfrm>
              <a:off x="3465678" y="2794043"/>
              <a:ext cx="2343500" cy="1194634"/>
              <a:chOff x="5417502" y="4177785"/>
              <a:chExt cx="2343500" cy="1194634"/>
            </a:xfrm>
          </p:grpSpPr>
          <p:sp>
            <p:nvSpPr>
              <p:cNvPr id="13" name="Up Arrow 12">
                <a:extLst>
                  <a:ext uri="{FF2B5EF4-FFF2-40B4-BE49-F238E27FC236}">
                    <a16:creationId xmlns:a16="http://schemas.microsoft.com/office/drawing/2014/main" id="{871E890A-F033-BD47-B9B7-4BE45EB67814}"/>
                  </a:ext>
                </a:extLst>
              </p:cNvPr>
              <p:cNvSpPr/>
              <p:nvPr/>
            </p:nvSpPr>
            <p:spPr>
              <a:xfrm rot="16200000">
                <a:off x="6333654" y="3975322"/>
                <a:ext cx="369332" cy="774258"/>
              </a:xfrm>
              <a:prstGeom prst="upArrow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898D2AE-FF80-9B48-AAB6-44F8CAC73CF8}"/>
                  </a:ext>
                </a:extLst>
              </p:cNvPr>
              <p:cNvSpPr txBox="1"/>
              <p:nvPr/>
            </p:nvSpPr>
            <p:spPr>
              <a:xfrm>
                <a:off x="5417502" y="4726088"/>
                <a:ext cx="23435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Coordinate Transformation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8B6595E-15E1-B240-A8E8-34254687FB99}"/>
              </a:ext>
            </a:extLst>
          </p:cNvPr>
          <p:cNvSpPr txBox="1"/>
          <p:nvPr/>
        </p:nvSpPr>
        <p:spPr>
          <a:xfrm>
            <a:off x="3676203" y="5954548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Extrinsic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Matrix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E8DEC85-CF67-3740-BF81-14793BF23C02}"/>
              </a:ext>
            </a:extLst>
          </p:cNvPr>
          <p:cNvGrpSpPr/>
          <p:nvPr/>
        </p:nvGrpSpPr>
        <p:grpSpPr>
          <a:xfrm>
            <a:off x="2233458" y="861851"/>
            <a:ext cx="4849278" cy="1388242"/>
            <a:chOff x="3107298" y="886913"/>
            <a:chExt cx="5588654" cy="15999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ACECC8A-084D-FF49-87B6-DE65AFA4D0AA}"/>
                </a:ext>
              </a:extLst>
            </p:cNvPr>
            <p:cNvGrpSpPr/>
            <p:nvPr/>
          </p:nvGrpSpPr>
          <p:grpSpPr>
            <a:xfrm>
              <a:off x="7852539" y="948155"/>
              <a:ext cx="843413" cy="971381"/>
              <a:chOff x="7539482" y="665373"/>
              <a:chExt cx="843413" cy="971381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DA217E37-FD96-684E-A03E-12D48CAB7B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5144" y="665373"/>
                <a:ext cx="16324" cy="684936"/>
              </a:xfrm>
              <a:prstGeom prst="straightConnector1">
                <a:avLst/>
              </a:prstGeom>
              <a:ln w="317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91289003-F3D0-514A-AC11-D5D7B99649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39482" y="1350234"/>
                <a:ext cx="245387" cy="286520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1FEAE51-61F2-594B-BCF8-7DADCE8C92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5143" y="1349387"/>
                <a:ext cx="597752" cy="921"/>
              </a:xfrm>
              <a:prstGeom prst="straightConnector1">
                <a:avLst/>
              </a:prstGeom>
              <a:ln w="31750">
                <a:solidFill>
                  <a:srgbClr val="FB1C0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34F5A78-974B-4D41-8043-2196B8161FC0}"/>
                  </a:ext>
                </a:extLst>
              </p:cNvPr>
              <p:cNvSpPr/>
              <p:nvPr/>
            </p:nvSpPr>
            <p:spPr>
              <a:xfrm>
                <a:off x="7729360" y="1291653"/>
                <a:ext cx="111019" cy="1110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C47CB33-966B-614A-A014-22990599027E}"/>
                </a:ext>
              </a:extLst>
            </p:cNvPr>
            <p:cNvGrpSpPr/>
            <p:nvPr/>
          </p:nvGrpSpPr>
          <p:grpSpPr>
            <a:xfrm>
              <a:off x="4333797" y="1351767"/>
              <a:ext cx="2801231" cy="696995"/>
              <a:chOff x="4333797" y="1351767"/>
              <a:chExt cx="2801231" cy="69699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6789D60-9F79-154A-A86F-68E0A360D238}"/>
                  </a:ext>
                </a:extLst>
              </p:cNvPr>
              <p:cNvSpPr txBox="1"/>
              <p:nvPr/>
            </p:nvSpPr>
            <p:spPr>
              <a:xfrm>
                <a:off x="6196818" y="1351767"/>
                <a:ext cx="4821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</a:t>
                </a:r>
                <a:r>
                  <a:rPr kumimoji="0" lang="en-US" sz="18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226B70A-6CAC-C840-8B68-F608A0BE19A9}"/>
                  </a:ext>
                </a:extLst>
              </p:cNvPr>
              <p:cNvCxnSpPr>
                <a:cxnSpLocks/>
                <a:stCxn id="42" idx="2"/>
                <a:endCxn id="36" idx="6"/>
              </p:cNvCxnSpPr>
              <p:nvPr/>
            </p:nvCxnSpPr>
            <p:spPr>
              <a:xfrm flipH="1">
                <a:off x="4333797" y="1613538"/>
                <a:ext cx="2801231" cy="435224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965C3A3-0DC9-1A41-B8C5-E144B90F4DD2}"/>
                </a:ext>
              </a:extLst>
            </p:cNvPr>
            <p:cNvGrpSpPr/>
            <p:nvPr/>
          </p:nvGrpSpPr>
          <p:grpSpPr>
            <a:xfrm>
              <a:off x="3107298" y="1366972"/>
              <a:ext cx="1226499" cy="1119850"/>
              <a:chOff x="6613880" y="665373"/>
              <a:chExt cx="1226499" cy="1119850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7D25D7AC-6079-364D-B51E-1075CF140A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5144" y="665373"/>
                <a:ext cx="16324" cy="684936"/>
              </a:xfrm>
              <a:prstGeom prst="straightConnector1">
                <a:avLst/>
              </a:prstGeom>
              <a:ln w="317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C6BD6B47-1429-8142-A754-CEBAA8168E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13880" y="1350234"/>
                <a:ext cx="1170990" cy="0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06009C6-F551-7B45-BBA8-46C2B0842D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30347" y="1350309"/>
                <a:ext cx="354796" cy="434914"/>
              </a:xfrm>
              <a:prstGeom prst="straightConnector1">
                <a:avLst/>
              </a:prstGeom>
              <a:ln w="31750">
                <a:solidFill>
                  <a:srgbClr val="FB1C0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9BC008E-B40B-3343-8788-77DD3DBAFE50}"/>
                  </a:ext>
                </a:extLst>
              </p:cNvPr>
              <p:cNvSpPr/>
              <p:nvPr/>
            </p:nvSpPr>
            <p:spPr>
              <a:xfrm>
                <a:off x="7729360" y="1291653"/>
                <a:ext cx="111019" cy="1110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4040FE7-9903-4348-A6F1-643A394733B2}"/>
                </a:ext>
              </a:extLst>
            </p:cNvPr>
            <p:cNvSpPr/>
            <p:nvPr/>
          </p:nvSpPr>
          <p:spPr>
            <a:xfrm>
              <a:off x="3848289" y="886913"/>
              <a:ext cx="8931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pinhole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CD2D43B-8D51-AE40-AD66-627B046F3BC5}"/>
                </a:ext>
              </a:extLst>
            </p:cNvPr>
            <p:cNvGrpSpPr/>
            <p:nvPr/>
          </p:nvGrpSpPr>
          <p:grpSpPr>
            <a:xfrm>
              <a:off x="7246047" y="1205103"/>
              <a:ext cx="796370" cy="424842"/>
              <a:chOff x="7246047" y="1205103"/>
              <a:chExt cx="796370" cy="424842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78F65FD-177A-EF44-AAE4-7682016CF841}"/>
                  </a:ext>
                </a:extLst>
              </p:cNvPr>
              <p:cNvCxnSpPr>
                <a:cxnSpLocks/>
                <a:stCxn id="42" idx="6"/>
                <a:endCxn id="25" idx="2"/>
              </p:cNvCxnSpPr>
              <p:nvPr/>
            </p:nvCxnSpPr>
            <p:spPr>
              <a:xfrm>
                <a:off x="7246047" y="1613538"/>
                <a:ext cx="796370" cy="16407"/>
              </a:xfrm>
              <a:prstGeom prst="line">
                <a:avLst/>
              </a:prstGeom>
              <a:ln w="28575">
                <a:solidFill>
                  <a:srgbClr val="FFFF00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BF82DC3-1F10-6344-A8F6-0A817F6D2468}"/>
                  </a:ext>
                </a:extLst>
              </p:cNvPr>
              <p:cNvSpPr txBox="1"/>
              <p:nvPr/>
            </p:nvSpPr>
            <p:spPr>
              <a:xfrm>
                <a:off x="7331524" y="1205103"/>
                <a:ext cx="482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</a:t>
                </a:r>
                <a:r>
                  <a:rPr kumimoji="0" lang="en-US" sz="18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A93A892-7534-6A44-922C-D2DDDDBD5B43}"/>
                </a:ext>
              </a:extLst>
            </p:cNvPr>
            <p:cNvGrpSpPr/>
            <p:nvPr/>
          </p:nvGrpSpPr>
          <p:grpSpPr>
            <a:xfrm>
              <a:off x="6947204" y="1159916"/>
              <a:ext cx="482103" cy="509131"/>
              <a:chOff x="6947204" y="1159916"/>
              <a:chExt cx="482103" cy="509131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444CB1C-12AA-014A-941C-11500AE78FFC}"/>
                  </a:ext>
                </a:extLst>
              </p:cNvPr>
              <p:cNvSpPr/>
              <p:nvPr/>
            </p:nvSpPr>
            <p:spPr>
              <a:xfrm>
                <a:off x="7135028" y="1558028"/>
                <a:ext cx="111019" cy="111019"/>
              </a:xfrm>
              <a:prstGeom prst="ellipse">
                <a:avLst/>
              </a:prstGeom>
              <a:solidFill>
                <a:srgbClr val="59FD6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46F9BA-08BA-E444-954F-C504519D670D}"/>
                  </a:ext>
                </a:extLst>
              </p:cNvPr>
              <p:cNvSpPr txBox="1"/>
              <p:nvPr/>
            </p:nvSpPr>
            <p:spPr>
              <a:xfrm>
                <a:off x="6947204" y="1159916"/>
                <a:ext cx="482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</a:t>
                </a:r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619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/>
              <a:t>Correlation-based window matching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 cstate="print"/>
          <a:srcRect l="12500" t="17252" r="6250" b="1886"/>
          <a:stretch>
            <a:fillRect/>
          </a:stretch>
        </p:blipFill>
        <p:spPr bwMode="auto">
          <a:xfrm>
            <a:off x="914400" y="990602"/>
            <a:ext cx="7543800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0" y="6488115"/>
            <a:ext cx="327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3581402"/>
            <a:ext cx="7543800" cy="2906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4191002"/>
            <a:ext cx="7543800" cy="2297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2343" t="48695" r="72458" b="44089"/>
          <a:stretch/>
        </p:blipFill>
        <p:spPr bwMode="auto">
          <a:xfrm>
            <a:off x="1066802" y="3581402"/>
            <a:ext cx="482599" cy="48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2057400" y="3352800"/>
            <a:ext cx="0" cy="2971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752600" y="3810000"/>
            <a:ext cx="0" cy="2514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6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0.45694 -0.002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4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Dense correspondence search</a:t>
            </a:r>
          </a:p>
        </p:txBody>
      </p:sp>
      <p:pic>
        <p:nvPicPr>
          <p:cNvPr id="6451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5800" y="3124200"/>
            <a:ext cx="7772400" cy="1524000"/>
            <a:chOff x="432" y="1968"/>
            <a:chExt cx="4896" cy="960"/>
          </a:xfrm>
        </p:grpSpPr>
        <p:sp>
          <p:nvSpPr>
            <p:cNvPr id="64526" name="Rectangle 5"/>
            <p:cNvSpPr>
              <a:spLocks noChangeArrowheads="1"/>
            </p:cNvSpPr>
            <p:nvPr/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hangingPunct="0">
                <a:spcBef>
                  <a:spcPct val="2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Calibri"/>
                </a:rPr>
                <a:t>For each epipolar line</a:t>
              </a:r>
            </a:p>
          </p:txBody>
        </p:sp>
        <p:sp>
          <p:nvSpPr>
            <p:cNvPr id="64527" name="Line 6"/>
            <p:cNvSpPr>
              <a:spLocks noChangeShapeType="1"/>
            </p:cNvSpPr>
            <p:nvPr/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7703" name="Oval 7"/>
          <p:cNvSpPr>
            <a:spLocks noChangeArrowheads="1"/>
          </p:cNvSpPr>
          <p:nvPr/>
        </p:nvSpPr>
        <p:spPr bwMode="auto">
          <a:xfrm>
            <a:off x="5834063" y="3090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85800" y="3081338"/>
            <a:ext cx="7772400" cy="1947862"/>
            <a:chOff x="432" y="1941"/>
            <a:chExt cx="4896" cy="1227"/>
          </a:xfrm>
        </p:grpSpPr>
        <p:sp>
          <p:nvSpPr>
            <p:cNvPr id="64524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4525" name="Rectangle 10"/>
            <p:cNvSpPr>
              <a:spLocks noChangeArrowheads="1"/>
            </p:cNvSpPr>
            <p:nvPr/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hangingPunct="0">
                <a:spcBef>
                  <a:spcPct val="2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Calibri"/>
                </a:rPr>
                <a:t>	For each pixel / window in the left image</a:t>
              </a:r>
            </a:p>
          </p:txBody>
        </p:sp>
      </p:grpSp>
      <p:sp>
        <p:nvSpPr>
          <p:cNvPr id="157707" name="Rectangle 11"/>
          <p:cNvSpPr>
            <a:spLocks noChangeArrowheads="1"/>
          </p:cNvSpPr>
          <p:nvPr/>
        </p:nvSpPr>
        <p:spPr bwMode="auto">
          <a:xfrm>
            <a:off x="685800" y="4953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>
                <a:solidFill>
                  <a:srgbClr val="000000"/>
                </a:solidFill>
                <a:latin typeface="Calibri"/>
              </a:rPr>
              <a:t>compare with every pixel / window on same epipolar line in right image</a:t>
            </a:r>
          </a:p>
        </p:txBody>
      </p:sp>
      <p:sp>
        <p:nvSpPr>
          <p:cNvPr id="157708" name="Rectangle 12"/>
          <p:cNvSpPr>
            <a:spLocks noChangeArrowheads="1"/>
          </p:cNvSpPr>
          <p:nvPr/>
        </p:nvSpPr>
        <p:spPr bwMode="auto">
          <a:xfrm>
            <a:off x="685800" y="54864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>
                <a:solidFill>
                  <a:srgbClr val="000000"/>
                </a:solidFill>
                <a:latin typeface="Calibri"/>
              </a:rPr>
              <a:t>pick position with minimum match cost (e.g., SSD, correlation)</a:t>
            </a:r>
          </a:p>
        </p:txBody>
      </p:sp>
      <p:sp>
        <p:nvSpPr>
          <p:cNvPr id="64521" name="Text Box 18"/>
          <p:cNvSpPr txBox="1">
            <a:spLocks noChangeArrowheads="1"/>
          </p:cNvSpPr>
          <p:nvPr/>
        </p:nvSpPr>
        <p:spPr bwMode="auto">
          <a:xfrm>
            <a:off x="0" y="6583365"/>
            <a:ext cx="2895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200">
                <a:solidFill>
                  <a:srgbClr val="000000"/>
                </a:solidFill>
                <a:latin typeface="Calibri"/>
              </a:rPr>
              <a:t>Adapted from Li Zhang</a:t>
            </a:r>
          </a:p>
        </p:txBody>
      </p:sp>
      <p:sp>
        <p:nvSpPr>
          <p:cNvPr id="313358" name="Rectangle 14"/>
          <p:cNvSpPr>
            <a:spLocks noChangeArrowheads="1"/>
          </p:cNvSpPr>
          <p:nvPr/>
        </p:nvSpPr>
        <p:spPr bwMode="auto">
          <a:xfrm>
            <a:off x="3292477" y="2911477"/>
            <a:ext cx="365125" cy="3651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359" name="Rectangle 15"/>
          <p:cNvSpPr>
            <a:spLocks noChangeArrowheads="1"/>
          </p:cNvSpPr>
          <p:nvPr/>
        </p:nvSpPr>
        <p:spPr bwMode="auto">
          <a:xfrm>
            <a:off x="5654677" y="2911477"/>
            <a:ext cx="365125" cy="3651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Grauman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893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3" grpId="0" animBg="1"/>
      <p:bldP spid="157707" grpId="0" build="p" autoUpdateAnimBg="0"/>
      <p:bldP spid="157708" grpId="0" build="p" autoUpdateAnimBg="0"/>
      <p:bldP spid="313358" grpId="0" animBg="1"/>
      <p:bldP spid="31335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Textureless regions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 cstate="print"/>
          <a:srcRect l="10938" t="16173" r="6250" b="2965"/>
          <a:stretch>
            <a:fillRect/>
          </a:stretch>
        </p:blipFill>
        <p:spPr bwMode="auto">
          <a:xfrm>
            <a:off x="381000" y="914402"/>
            <a:ext cx="76962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0" y="6564315"/>
            <a:ext cx="327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15000" y="5429250"/>
            <a:ext cx="3429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prstClr val="black"/>
                </a:solidFill>
                <a:latin typeface="Calibri" pitchFamily="34" charset="0"/>
              </a:rPr>
              <a:t>Textureless regions are non-distinct; high ambiguity for matches.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3429000"/>
            <a:ext cx="82296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Grauman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90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Effect of window size</a:t>
            </a:r>
          </a:p>
        </p:txBody>
      </p:sp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0" y="6564315"/>
            <a:ext cx="327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 pitchFamily="34" charset="0"/>
              </a:rPr>
              <a:t>Source: Andrew Zisserman</a:t>
            </a: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20313" t="32150" r="17188" b="38403"/>
          <a:stretch>
            <a:fillRect/>
          </a:stretch>
        </p:blipFill>
        <p:spPr bwMode="auto">
          <a:xfrm>
            <a:off x="609600" y="1752600"/>
            <a:ext cx="75882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029200" y="3048000"/>
            <a:ext cx="152400" cy="152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2819400"/>
            <a:ext cx="609600" cy="609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Grauman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79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Effect of window size</a:t>
            </a:r>
          </a:p>
        </p:txBody>
      </p:sp>
      <p:pic>
        <p:nvPicPr>
          <p:cNvPr id="67587" name="Picture 4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5261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1808165"/>
            <a:ext cx="5562600" cy="2949575"/>
            <a:chOff x="2112" y="638"/>
            <a:chExt cx="3504" cy="1858"/>
          </a:xfrm>
        </p:grpSpPr>
        <p:pic>
          <p:nvPicPr>
            <p:cNvPr id="67592" name="Picture 6" descr="SSDWindowSiz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2" y="638"/>
              <a:ext cx="3504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3" name="Text Box 7"/>
            <p:cNvSpPr txBox="1">
              <a:spLocks noChangeArrowheads="1"/>
            </p:cNvSpPr>
            <p:nvPr/>
          </p:nvSpPr>
          <p:spPr bwMode="auto">
            <a:xfrm>
              <a:off x="2640" y="2208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3</a:t>
              </a:r>
            </a:p>
          </p:txBody>
        </p:sp>
        <p:sp>
          <p:nvSpPr>
            <p:cNvPr id="67594" name="Text Box 8"/>
            <p:cNvSpPr txBox="1">
              <a:spLocks noChangeArrowheads="1"/>
            </p:cNvSpPr>
            <p:nvPr/>
          </p:nvSpPr>
          <p:spPr bwMode="auto">
            <a:xfrm>
              <a:off x="4395" y="2208"/>
              <a:ext cx="6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20</a:t>
              </a:r>
            </a:p>
          </p:txBody>
        </p:sp>
      </p:grpSp>
      <p:pic>
        <p:nvPicPr>
          <p:cNvPr id="67589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0501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7590" name="Text Box 10"/>
          <p:cNvSpPr txBox="1">
            <a:spLocks noChangeArrowheads="1"/>
          </p:cNvSpPr>
          <p:nvPr/>
        </p:nvSpPr>
        <p:spPr bwMode="auto">
          <a:xfrm>
            <a:off x="2" y="6597650"/>
            <a:ext cx="47164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200">
                <a:solidFill>
                  <a:srgbClr val="000000"/>
                </a:solidFill>
                <a:latin typeface="Calibri"/>
              </a:rPr>
              <a:t>Figures from Li Zhang</a:t>
            </a:r>
          </a:p>
        </p:txBody>
      </p:sp>
      <p:sp>
        <p:nvSpPr>
          <p:cNvPr id="67591" name="Text Box 11"/>
          <p:cNvSpPr txBox="1">
            <a:spLocks noChangeArrowheads="1"/>
          </p:cNvSpPr>
          <p:nvPr/>
        </p:nvSpPr>
        <p:spPr bwMode="auto">
          <a:xfrm>
            <a:off x="1079500" y="5013325"/>
            <a:ext cx="70929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200">
                <a:solidFill>
                  <a:srgbClr val="000000"/>
                </a:solidFill>
                <a:latin typeface="Calibri"/>
              </a:rPr>
              <a:t>Want window large enough to have sufficient intensity variation, yet small enough to contain only pixels with about the same disparity.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Grauman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24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1D16A-C35B-8145-A7F0-975414AAD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Stereo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C03290-32C5-204E-8410-FEC5CFE26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7630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Surface must have non-repetitive texture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Foreshortening effect makes matching a challenge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54E5C-2986-7945-A650-EF20080DB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6" t="17820" r="24063" b="12107"/>
          <a:stretch/>
        </p:blipFill>
        <p:spPr>
          <a:xfrm>
            <a:off x="3048000" y="4767826"/>
            <a:ext cx="2971800" cy="1752600"/>
          </a:xfrm>
          <a:prstGeom prst="rect">
            <a:avLst/>
          </a:prstGeom>
        </p:spPr>
      </p:pic>
      <p:pic>
        <p:nvPicPr>
          <p:cNvPr id="2330626" name="Picture 2" descr="A sheet of paper #11 | eBay">
            <a:extLst>
              <a:ext uri="{FF2B5EF4-FFF2-40B4-BE49-F238E27FC236}">
                <a16:creationId xmlns:a16="http://schemas.microsoft.com/office/drawing/2014/main" id="{09ACB756-24A2-AF4C-B3C9-F572C87A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0640"/>
            <a:ext cx="19050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0632" name="Picture 8" descr="Seamless pattern 1080P, 2K, 4K, 5K HD wallpapers free download | Wallpaper  Flare">
            <a:extLst>
              <a:ext uri="{FF2B5EF4-FFF2-40B4-BE49-F238E27FC236}">
                <a16:creationId xmlns:a16="http://schemas.microsoft.com/office/drawing/2014/main" id="{C5845E46-739F-434F-B04F-AC0404703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26933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74F8FB-AF19-4049-BCCB-56A57D184434}"/>
              </a:ext>
            </a:extLst>
          </p:cNvPr>
          <p:cNvSpPr txBox="1"/>
          <p:nvPr/>
        </p:nvSpPr>
        <p:spPr>
          <a:xfrm>
            <a:off x="6715347" y="6488668"/>
            <a:ext cx="250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Slide Credit: Shree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Nayar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0603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altLang="ja-JP" sz="3600">
                <a:ea typeface="ＭＳ Ｐゴシック" pitchFamily="-80" charset="-128"/>
              </a:rPr>
              <a:t>Stereo Results</a:t>
            </a:r>
          </a:p>
        </p:txBody>
      </p:sp>
      <p:pic>
        <p:nvPicPr>
          <p:cNvPr id="1658883" name="Picture 3" descr="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2627313"/>
            <a:ext cx="3644900" cy="264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884" name="Text Box 4"/>
          <p:cNvSpPr txBox="1">
            <a:spLocks noChangeArrowheads="1"/>
          </p:cNvSpPr>
          <p:nvPr/>
        </p:nvSpPr>
        <p:spPr bwMode="auto">
          <a:xfrm>
            <a:off x="6056313" y="5546727"/>
            <a:ext cx="160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Ground truth</a:t>
            </a:r>
          </a:p>
        </p:txBody>
      </p:sp>
      <p:sp>
        <p:nvSpPr>
          <p:cNvPr id="1658885" name="Text Box 5"/>
          <p:cNvSpPr txBox="1">
            <a:spLocks noChangeArrowheads="1"/>
          </p:cNvSpPr>
          <p:nvPr/>
        </p:nvSpPr>
        <p:spPr bwMode="auto">
          <a:xfrm>
            <a:off x="2022402" y="5546725"/>
            <a:ext cx="8034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Scene</a:t>
            </a:r>
          </a:p>
        </p:txBody>
      </p:sp>
      <p:sp>
        <p:nvSpPr>
          <p:cNvPr id="16588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686800" cy="1143000"/>
          </a:xfrm>
        </p:spPr>
        <p:txBody>
          <a:bodyPr/>
          <a:lstStyle/>
          <a:p>
            <a:pPr lvl="1"/>
            <a:r>
              <a:rPr lang="en-US" altLang="ja-JP" sz="2400">
                <a:ea typeface="ＭＳ Ｐゴシック" pitchFamily="-80" charset="-128"/>
              </a:rPr>
              <a:t>Data from University of Tsukuba</a:t>
            </a:r>
          </a:p>
        </p:txBody>
      </p:sp>
      <p:pic>
        <p:nvPicPr>
          <p:cNvPr id="1658887" name="Picture 7" descr="scen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5" y="2439988"/>
            <a:ext cx="4021137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888" name="Rectangle 8"/>
          <p:cNvSpPr>
            <a:spLocks noChangeArrowheads="1"/>
          </p:cNvSpPr>
          <p:nvPr/>
        </p:nvSpPr>
        <p:spPr bwMode="auto">
          <a:xfrm>
            <a:off x="609600" y="8382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18866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ja-JP" sz="3600">
                <a:ea typeface="ＭＳ Ｐゴシック" pitchFamily="-80" charset="-128"/>
              </a:rPr>
              <a:t>Results with Window Search</a:t>
            </a:r>
          </a:p>
        </p:txBody>
      </p:sp>
      <p:graphicFrame>
        <p:nvGraphicFramePr>
          <p:cNvPr id="1660931" name="Object 3"/>
          <p:cNvGraphicFramePr>
            <a:graphicFrameLocks noChangeAspect="1"/>
          </p:cNvGraphicFramePr>
          <p:nvPr/>
        </p:nvGraphicFramePr>
        <p:xfrm>
          <a:off x="4568827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" name="Image" r:id="rId4" imgW="4422167" imgH="3202259" progId="Photoshop.Image.4">
                  <p:embed/>
                </p:oleObj>
              </mc:Choice>
              <mc:Fallback>
                <p:oleObj name="Image" r:id="rId4" imgW="4422167" imgH="3202259" progId="Photoshop.Image.4">
                  <p:embed/>
                  <p:pic>
                    <p:nvPicPr>
                      <p:cNvPr id="16609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7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0932" name="Text Box 4"/>
          <p:cNvSpPr txBox="1">
            <a:spLocks noChangeArrowheads="1"/>
          </p:cNvSpPr>
          <p:nvPr/>
        </p:nvSpPr>
        <p:spPr bwMode="auto">
          <a:xfrm>
            <a:off x="903540" y="4935538"/>
            <a:ext cx="27776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Window-based matching</a:t>
            </a:r>
          </a:p>
          <a:p>
            <a:pPr algn="ctr">
              <a:defRPr/>
            </a:pPr>
            <a:r>
              <a:rPr lang="en-US" altLang="ja-JP" sz="200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(best window size)</a:t>
            </a:r>
          </a:p>
        </p:txBody>
      </p:sp>
      <p:graphicFrame>
        <p:nvGraphicFramePr>
          <p:cNvPr id="1660933" name="Object 5"/>
          <p:cNvGraphicFramePr>
            <a:graphicFrameLocks noChangeAspect="1"/>
          </p:cNvGraphicFramePr>
          <p:nvPr/>
        </p:nvGraphicFramePr>
        <p:xfrm>
          <a:off x="73027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0" name="Image" r:id="rId6" imgW="4422167" imgH="3202259" progId="Photoshop.Image.4">
                  <p:embed/>
                </p:oleObj>
              </mc:Choice>
              <mc:Fallback>
                <p:oleObj name="Image" r:id="rId6" imgW="4422167" imgH="3202259" progId="Photoshop.Image.4">
                  <p:embed/>
                  <p:pic>
                    <p:nvPicPr>
                      <p:cNvPr id="16609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7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0934" name="Text Box 6"/>
          <p:cNvSpPr txBox="1">
            <a:spLocks noChangeArrowheads="1"/>
          </p:cNvSpPr>
          <p:nvPr/>
        </p:nvSpPr>
        <p:spPr bwMode="auto">
          <a:xfrm>
            <a:off x="6019800" y="4935540"/>
            <a:ext cx="160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Ground truth</a:t>
            </a:r>
          </a:p>
        </p:txBody>
      </p:sp>
      <p:sp>
        <p:nvSpPr>
          <p:cNvPr id="1660935" name="Rectangle 7"/>
          <p:cNvSpPr>
            <a:spLocks noChangeArrowheads="1"/>
          </p:cNvSpPr>
          <p:nvPr/>
        </p:nvSpPr>
        <p:spPr bwMode="auto">
          <a:xfrm>
            <a:off x="609600" y="9144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7351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ja-JP" sz="3600">
                <a:ea typeface="ＭＳ Ｐゴシック" pitchFamily="-80" charset="-128"/>
              </a:rPr>
              <a:t>Better methods exist...</a:t>
            </a:r>
          </a:p>
        </p:txBody>
      </p:sp>
      <p:graphicFrame>
        <p:nvGraphicFramePr>
          <p:cNvPr id="1662979" name="Object 3"/>
          <p:cNvGraphicFramePr>
            <a:graphicFrameLocks noChangeAspect="1"/>
          </p:cNvGraphicFramePr>
          <p:nvPr/>
        </p:nvGraphicFramePr>
        <p:xfrm>
          <a:off x="4568827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" name="Image" r:id="rId4" imgW="4422167" imgH="3202259" progId="Photoshop.Image.4">
                  <p:embed/>
                </p:oleObj>
              </mc:Choice>
              <mc:Fallback>
                <p:oleObj name="Image" r:id="rId4" imgW="4422167" imgH="3202259" progId="Photoshop.Image.4">
                  <p:embed/>
                  <p:pic>
                    <p:nvPicPr>
                      <p:cNvPr id="16629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7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2980" name="Text Box 4"/>
          <p:cNvSpPr txBox="1">
            <a:spLocks noChangeArrowheads="1"/>
          </p:cNvSpPr>
          <p:nvPr/>
        </p:nvSpPr>
        <p:spPr bwMode="auto">
          <a:xfrm>
            <a:off x="74006" y="4895852"/>
            <a:ext cx="4931991" cy="129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Energy Minimization</a:t>
            </a:r>
          </a:p>
          <a:p>
            <a:pPr lvl="1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ja-JP" sz="1200" dirty="0" err="1">
                <a:solidFill>
                  <a:prstClr val="black"/>
                </a:solidFill>
                <a:latin typeface="Calibri"/>
                <a:ea typeface="ＭＳ Ｐゴシック" pitchFamily="-80" charset="-128"/>
                <a:sym typeface="Symbol" pitchFamily="18" charset="2"/>
              </a:rPr>
              <a:t>Boykov</a:t>
            </a: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 pitchFamily="-80" charset="-128"/>
                <a:sym typeface="Symbol" pitchFamily="18" charset="2"/>
              </a:rPr>
              <a:t> et al., </a:t>
            </a: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 pitchFamily="-80" charset="-128"/>
                <a:sym typeface="Symbol" pitchFamily="18" charset="2"/>
                <a:hlinkClick r:id="rId6"/>
              </a:rPr>
              <a:t>Fast Approximate Energy Minimization via Graph Cuts</a:t>
            </a: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 pitchFamily="-80" charset="-128"/>
                <a:sym typeface="Symbol" pitchFamily="18" charset="2"/>
              </a:rPr>
              <a:t>, </a:t>
            </a:r>
          </a:p>
          <a:p>
            <a:pPr lvl="1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 pitchFamily="-80" charset="-128"/>
                <a:sym typeface="Symbol" pitchFamily="18" charset="2"/>
              </a:rPr>
              <a:t>International Conference on Computer Vision, September 1999.</a:t>
            </a:r>
          </a:p>
          <a:p>
            <a:pPr algn="ctr">
              <a:defRPr/>
            </a:pPr>
            <a:endParaRPr lang="en-US" altLang="ja-JP" sz="1200" dirty="0">
              <a:solidFill>
                <a:prstClr val="black"/>
              </a:solidFill>
              <a:latin typeface="Calibri"/>
              <a:ea typeface="ＭＳ Ｐゴシック" pitchFamily="-80" charset="-128"/>
            </a:endParaRPr>
          </a:p>
          <a:p>
            <a:pPr algn="ctr">
              <a:defRPr/>
            </a:pPr>
            <a:endParaRPr lang="ja-JP" altLang="en-US" sz="2000" dirty="0">
              <a:solidFill>
                <a:prstClr val="black"/>
              </a:solidFill>
              <a:latin typeface="Calibri"/>
              <a:ea typeface="ＭＳ Ｐゴシック" pitchFamily="-80" charset="-128"/>
            </a:endParaRPr>
          </a:p>
        </p:txBody>
      </p:sp>
      <p:sp>
        <p:nvSpPr>
          <p:cNvPr id="1662981" name="Text Box 5"/>
          <p:cNvSpPr txBox="1">
            <a:spLocks noChangeArrowheads="1"/>
          </p:cNvSpPr>
          <p:nvPr/>
        </p:nvSpPr>
        <p:spPr bwMode="auto">
          <a:xfrm>
            <a:off x="6019800" y="4895852"/>
            <a:ext cx="160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>
                <a:solidFill>
                  <a:prstClr val="black"/>
                </a:solidFill>
                <a:latin typeface="Calibri"/>
                <a:ea typeface="ＭＳ Ｐゴシック" pitchFamily="-80" charset="-128"/>
              </a:rPr>
              <a:t>Ground truth</a:t>
            </a:r>
          </a:p>
        </p:txBody>
      </p:sp>
      <p:pic>
        <p:nvPicPr>
          <p:cNvPr id="166298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676400"/>
            <a:ext cx="4114800" cy="319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62983" name="Rectangle 7"/>
          <p:cNvSpPr>
            <a:spLocks noChangeArrowheads="1"/>
          </p:cNvSpPr>
          <p:nvPr/>
        </p:nvSpPr>
        <p:spPr bwMode="auto">
          <a:xfrm>
            <a:off x="609600" y="990600"/>
            <a:ext cx="784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0913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134C-7899-EE4D-922D-D62932BA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A27FE-D004-7140-87EF-EBB32F834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 simple stereo system, </a:t>
            </a:r>
            <a:r>
              <a:rPr lang="en-US" b="1" dirty="0"/>
              <a:t>how much pixels move, or “disparity”</a:t>
            </a:r>
            <a:r>
              <a:rPr lang="en-US" dirty="0"/>
              <a:t> give information about the depth</a:t>
            </a:r>
          </a:p>
          <a:p>
            <a:r>
              <a:rPr lang="en-US" dirty="0"/>
              <a:t>Correspondences to measure the pixel disparity</a:t>
            </a:r>
          </a:p>
        </p:txBody>
      </p:sp>
    </p:spTree>
    <p:extLst>
      <p:ext uri="{BB962C8B-B14F-4D97-AF65-F5344CB8AC3E}">
        <p14:creationId xmlns:p14="http://schemas.microsoft.com/office/powerpoint/2010/main" val="3400285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2A7507A2-D4A5-DC42-86A9-71F5ABC4CAAF}"/>
              </a:ext>
            </a:extLst>
          </p:cNvPr>
          <p:cNvGrpSpPr/>
          <p:nvPr/>
        </p:nvGrpSpPr>
        <p:grpSpPr>
          <a:xfrm>
            <a:off x="652470" y="2057400"/>
            <a:ext cx="5859349" cy="584"/>
            <a:chOff x="652470" y="2057400"/>
            <a:chExt cx="5859349" cy="58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266C521-3087-3840-9A48-18ED471C074A}"/>
                </a:ext>
              </a:extLst>
            </p:cNvPr>
            <p:cNvCxnSpPr>
              <a:cxnSpLocks/>
            </p:cNvCxnSpPr>
            <p:nvPr/>
          </p:nvCxnSpPr>
          <p:spPr>
            <a:xfrm>
              <a:off x="652470" y="2057400"/>
              <a:ext cx="149648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6983E08-F576-FF4D-B43A-473366648673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81" y="2057984"/>
              <a:ext cx="43710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79F11F-DC9F-694D-BC99-CF7B0E2D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49"/>
            <a:ext cx="8229600" cy="650304"/>
          </a:xfrm>
        </p:spPr>
        <p:txBody>
          <a:bodyPr>
            <a:normAutofit/>
          </a:bodyPr>
          <a:lstStyle/>
          <a:p>
            <a:r>
              <a:rPr lang="en-US" sz="3200" dirty="0"/>
              <a:t>Camera: Specifics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CBE8666-C8E2-1649-A266-7A693CB42792}"/>
              </a:ext>
            </a:extLst>
          </p:cNvPr>
          <p:cNvGrpSpPr/>
          <p:nvPr/>
        </p:nvGrpSpPr>
        <p:grpSpPr>
          <a:xfrm>
            <a:off x="1030905" y="2448050"/>
            <a:ext cx="3236295" cy="400110"/>
            <a:chOff x="1030905" y="2448050"/>
            <a:chExt cx="3236295" cy="40011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28DE31-5373-2E4C-81EF-D63CB9CA5321}"/>
                </a:ext>
              </a:extLst>
            </p:cNvPr>
            <p:cNvCxnSpPr>
              <a:cxnSpLocks/>
            </p:cNvCxnSpPr>
            <p:nvPr/>
          </p:nvCxnSpPr>
          <p:spPr>
            <a:xfrm>
              <a:off x="1030905" y="2763366"/>
              <a:ext cx="323629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48308F-9EA0-BE49-B76B-23EBF08F315C}"/>
                </a:ext>
              </a:extLst>
            </p:cNvPr>
            <p:cNvSpPr txBox="1"/>
            <p:nvPr/>
          </p:nvSpPr>
          <p:spPr>
            <a:xfrm>
              <a:off x="2456562" y="2448050"/>
              <a:ext cx="263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2E80ECA-2D12-7C47-AA83-3FCBF4E02F46}"/>
              </a:ext>
            </a:extLst>
          </p:cNvPr>
          <p:cNvGrpSpPr/>
          <p:nvPr/>
        </p:nvGrpSpPr>
        <p:grpSpPr>
          <a:xfrm>
            <a:off x="112185" y="475893"/>
            <a:ext cx="1561945" cy="2786941"/>
            <a:chOff x="112185" y="475893"/>
            <a:chExt cx="1561945" cy="278694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5D49C30-BEEA-0547-9440-25EF0B1ED00F}"/>
                </a:ext>
              </a:extLst>
            </p:cNvPr>
            <p:cNvGrpSpPr/>
            <p:nvPr/>
          </p:nvGrpSpPr>
          <p:grpSpPr>
            <a:xfrm>
              <a:off x="813245" y="617951"/>
              <a:ext cx="860885" cy="2644883"/>
              <a:chOff x="813245" y="617951"/>
              <a:chExt cx="860885" cy="2644883"/>
            </a:xfrm>
          </p:grpSpPr>
          <p:sp>
            <p:nvSpPr>
              <p:cNvPr id="13" name="Parallelogram 12">
                <a:extLst>
                  <a:ext uri="{FF2B5EF4-FFF2-40B4-BE49-F238E27FC236}">
                    <a16:creationId xmlns:a16="http://schemas.microsoft.com/office/drawing/2014/main" id="{529CA665-F65D-CC47-B4DC-78042AAB3945}"/>
                  </a:ext>
                </a:extLst>
              </p:cNvPr>
              <p:cNvSpPr/>
              <p:nvPr/>
            </p:nvSpPr>
            <p:spPr>
              <a:xfrm rot="5400000" flipV="1">
                <a:off x="-286602" y="1717798"/>
                <a:ext cx="2644883" cy="445190"/>
              </a:xfrm>
              <a:prstGeom prst="parallelogram">
                <a:avLst>
                  <a:gd name="adj" fmla="val 186475"/>
                </a:avLst>
              </a:prstGeom>
              <a:solidFill>
                <a:srgbClr val="D9D9D9">
                  <a:alpha val="58039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4AEC5E41-DDA4-B24D-A1F4-667EBD7C113F}"/>
                  </a:ext>
                </a:extLst>
              </p:cNvPr>
              <p:cNvGrpSpPr/>
              <p:nvPr/>
            </p:nvGrpSpPr>
            <p:grpSpPr>
              <a:xfrm>
                <a:off x="973908" y="1361004"/>
                <a:ext cx="700222" cy="1402362"/>
                <a:chOff x="973908" y="1361004"/>
                <a:chExt cx="700222" cy="1402362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68004DA-717B-9C47-B9D1-8769116C64A2}"/>
                    </a:ext>
                  </a:extLst>
                </p:cNvPr>
                <p:cNvSpPr txBox="1"/>
                <p:nvPr/>
              </p:nvSpPr>
              <p:spPr>
                <a:xfrm>
                  <a:off x="1311980" y="1361004"/>
                  <a:ext cx="36215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x’</a:t>
                  </a:r>
                  <a:r>
                    <a:rPr kumimoji="0" lang="en-US" sz="1600" b="0" i="0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</a:t>
                  </a:r>
                  <a:endPara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B54581DF-2B2B-3042-823E-CAF0A2D8D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0905" y="2082065"/>
                  <a:ext cx="0" cy="681301"/>
                </a:xfrm>
                <a:prstGeom prst="straightConnector1">
                  <a:avLst/>
                </a:prstGeom>
                <a:ln w="25400">
                  <a:solidFill>
                    <a:srgbClr val="00B05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D7FDB709-E04C-C74C-9A9B-A3BD38FFAB4B}"/>
                    </a:ext>
                  </a:extLst>
                </p:cNvPr>
                <p:cNvCxnSpPr>
                  <a:cxnSpLocks/>
                  <a:stCxn id="12" idx="7"/>
                </p:cNvCxnSpPr>
                <p:nvPr/>
              </p:nvCxnSpPr>
              <p:spPr>
                <a:xfrm flipV="1">
                  <a:off x="1071208" y="1596879"/>
                  <a:ext cx="331545" cy="419154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B0285A-5ABA-A94C-B45E-1E3BB83D7D3F}"/>
                    </a:ext>
                  </a:extLst>
                </p:cNvPr>
                <p:cNvSpPr txBox="1"/>
                <p:nvPr/>
              </p:nvSpPr>
              <p:spPr>
                <a:xfrm>
                  <a:off x="985700" y="2056984"/>
                  <a:ext cx="36804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y’</a:t>
                  </a:r>
                  <a:r>
                    <a:rPr kumimoji="0" lang="en-US" sz="1600" b="0" i="0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</a:t>
                  </a:r>
                  <a:endPara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5A42E9F-95FA-B549-AE72-176182C2CCFF}"/>
                    </a:ext>
                  </a:extLst>
                </p:cNvPr>
                <p:cNvSpPr/>
                <p:nvPr/>
              </p:nvSpPr>
              <p:spPr>
                <a:xfrm>
                  <a:off x="973908" y="1999339"/>
                  <a:ext cx="113994" cy="1139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7E34251-3403-744F-9EE3-4ECD9D55DCF3}"/>
                </a:ext>
              </a:extLst>
            </p:cNvPr>
            <p:cNvCxnSpPr>
              <a:cxnSpLocks/>
            </p:cNvCxnSpPr>
            <p:nvPr/>
          </p:nvCxnSpPr>
          <p:spPr>
            <a:xfrm>
              <a:off x="574494" y="1062658"/>
              <a:ext cx="337274" cy="16721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9E015A4-220E-BF44-8CC9-FB49C3A00A57}"/>
                </a:ext>
              </a:extLst>
            </p:cNvPr>
            <p:cNvSpPr txBox="1"/>
            <p:nvPr/>
          </p:nvSpPr>
          <p:spPr>
            <a:xfrm>
              <a:off x="112185" y="475893"/>
              <a:ext cx="955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 Plane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3739FDD-971D-7642-BA05-A851FF4BAF33}"/>
              </a:ext>
            </a:extLst>
          </p:cNvPr>
          <p:cNvGrpSpPr/>
          <p:nvPr/>
        </p:nvGrpSpPr>
        <p:grpSpPr>
          <a:xfrm>
            <a:off x="7852539" y="787542"/>
            <a:ext cx="1190865" cy="1248384"/>
            <a:chOff x="7539482" y="504760"/>
            <a:chExt cx="1190865" cy="124838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E4C17BB-FC80-154A-ACDB-F5A9F9FF1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4" y="665373"/>
              <a:ext cx="16324" cy="68493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14301DB-0167-914A-A391-66D4278A74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9482" y="1350234"/>
              <a:ext cx="245387" cy="28652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6924F90-3569-EA47-8DAA-F39943E21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3" y="1349387"/>
              <a:ext cx="597752" cy="921"/>
            </a:xfrm>
            <a:prstGeom prst="straightConnector1">
              <a:avLst/>
            </a:prstGeom>
            <a:ln w="31750">
              <a:solidFill>
                <a:srgbClr val="FB1C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2D5147-474B-6841-AE5C-90D35FDC54D9}"/>
                </a:ext>
              </a:extLst>
            </p:cNvPr>
            <p:cNvSpPr txBox="1"/>
            <p:nvPr/>
          </p:nvSpPr>
          <p:spPr>
            <a:xfrm>
              <a:off x="7572545" y="1453062"/>
              <a:ext cx="38549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z’</a:t>
              </a:r>
              <a:r>
                <a:rPr kumimoji="0" lang="en-US" sz="135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w</a:t>
              </a:r>
              <a:endParaRPr kumimoji="0" lang="en-US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E082BA-BB2D-AD41-A01E-542026EF3680}"/>
                </a:ext>
              </a:extLst>
            </p:cNvPr>
            <p:cNvSpPr txBox="1"/>
            <p:nvPr/>
          </p:nvSpPr>
          <p:spPr>
            <a:xfrm>
              <a:off x="7757775" y="504760"/>
              <a:ext cx="40171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y’</a:t>
              </a:r>
              <a:r>
                <a:rPr kumimoji="0" lang="en-US" sz="135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w</a:t>
              </a:r>
              <a:endParaRPr kumimoji="0" lang="en-US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568C48-6E00-AB41-8596-41428954C7BF}"/>
                </a:ext>
              </a:extLst>
            </p:cNvPr>
            <p:cNvSpPr txBox="1"/>
            <p:nvPr/>
          </p:nvSpPr>
          <p:spPr>
            <a:xfrm>
              <a:off x="8332802" y="1224463"/>
              <a:ext cx="3975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x’</a:t>
              </a:r>
              <a:r>
                <a:rPr kumimoji="0" lang="en-US" sz="135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w</a:t>
              </a:r>
              <a:endParaRPr kumimoji="0" lang="en-US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9CE0EC2-4783-704B-A0F7-AC7D13C58ED2}"/>
                </a:ext>
              </a:extLst>
            </p:cNvPr>
            <p:cNvSpPr/>
            <p:nvPr/>
          </p:nvSpPr>
          <p:spPr>
            <a:xfrm>
              <a:off x="7729360" y="1291653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7A88011-B10B-DF40-BB91-A45089E271E6}"/>
              </a:ext>
            </a:extLst>
          </p:cNvPr>
          <p:cNvGrpSpPr/>
          <p:nvPr/>
        </p:nvGrpSpPr>
        <p:grpSpPr>
          <a:xfrm>
            <a:off x="4333797" y="1351767"/>
            <a:ext cx="2801231" cy="696995"/>
            <a:chOff x="4333797" y="1351767"/>
            <a:chExt cx="2801231" cy="6969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FBEC85-7C3B-1F4C-81FC-3BC65BBF10BA}"/>
                </a:ext>
              </a:extLst>
            </p:cNvPr>
            <p:cNvSpPr txBox="1"/>
            <p:nvPr/>
          </p:nvSpPr>
          <p:spPr>
            <a:xfrm>
              <a:off x="6196818" y="1351767"/>
              <a:ext cx="482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8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endPara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A5105C7-24BC-7744-B453-FF4F68F5B7DA}"/>
                </a:ext>
              </a:extLst>
            </p:cNvPr>
            <p:cNvCxnSpPr>
              <a:cxnSpLocks/>
              <a:stCxn id="18" idx="2"/>
              <a:endCxn id="53" idx="6"/>
            </p:cNvCxnSpPr>
            <p:nvPr/>
          </p:nvCxnSpPr>
          <p:spPr>
            <a:xfrm flipH="1">
              <a:off x="4333797" y="1613538"/>
              <a:ext cx="2801231" cy="435224"/>
            </a:xfrm>
            <a:prstGeom prst="line">
              <a:avLst/>
            </a:prstGeom>
            <a:ln w="28575">
              <a:solidFill>
                <a:schemeClr val="accent6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784758-A335-A949-8824-D2A8AA9D6D26}"/>
              </a:ext>
            </a:extLst>
          </p:cNvPr>
          <p:cNvGrpSpPr/>
          <p:nvPr/>
        </p:nvGrpSpPr>
        <p:grpSpPr>
          <a:xfrm>
            <a:off x="3107298" y="1206359"/>
            <a:ext cx="1569461" cy="1468067"/>
            <a:chOff x="6613880" y="504760"/>
            <a:chExt cx="1569461" cy="1468067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91CE8AE-1D3B-3B4F-8450-B6DCC173D4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4" y="665373"/>
              <a:ext cx="16324" cy="68493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9DF4801-FE88-A949-A9AD-403A01528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3880" y="1350234"/>
              <a:ext cx="1170990" cy="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6A3C0D8-EB85-834A-9492-D0C485EDAB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0347" y="1350309"/>
              <a:ext cx="354796" cy="434914"/>
            </a:xfrm>
            <a:prstGeom prst="straightConnector1">
              <a:avLst/>
            </a:prstGeom>
            <a:ln w="31750">
              <a:solidFill>
                <a:srgbClr val="FB1C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9E6D3C-AC31-764E-AB15-A862075F4E8C}"/>
                </a:ext>
              </a:extLst>
            </p:cNvPr>
            <p:cNvSpPr txBox="1"/>
            <p:nvPr/>
          </p:nvSpPr>
          <p:spPr>
            <a:xfrm>
              <a:off x="6718339" y="980356"/>
              <a:ext cx="418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z’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</a:t>
              </a:r>
              <a:endPara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D84A04-F38B-344D-B6CF-A808D56390B2}"/>
                </a:ext>
              </a:extLst>
            </p:cNvPr>
            <p:cNvSpPr txBox="1"/>
            <p:nvPr/>
          </p:nvSpPr>
          <p:spPr>
            <a:xfrm>
              <a:off x="7757775" y="504760"/>
              <a:ext cx="4255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y’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FAC82B0-B2C0-CE4F-8BFD-D86AF74E55C8}"/>
                </a:ext>
              </a:extLst>
            </p:cNvPr>
            <p:cNvSpPr txBox="1"/>
            <p:nvPr/>
          </p:nvSpPr>
          <p:spPr>
            <a:xfrm>
              <a:off x="7531448" y="1572717"/>
              <a:ext cx="427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x’</a:t>
              </a:r>
              <a:r>
                <a:rPr kumimoji="0" lang="en-US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E59BAEA-A273-C840-9603-5F8FAC7D7DF3}"/>
                </a:ext>
              </a:extLst>
            </p:cNvPr>
            <p:cNvSpPr/>
            <p:nvPr/>
          </p:nvSpPr>
          <p:spPr>
            <a:xfrm>
              <a:off x="7729360" y="1291653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F3316E72-C84E-C24B-A955-A6C98D63F4A6}"/>
              </a:ext>
            </a:extLst>
          </p:cNvPr>
          <p:cNvSpPr/>
          <p:nvPr/>
        </p:nvSpPr>
        <p:spPr>
          <a:xfrm>
            <a:off x="3848289" y="644032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pinhole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597CBFE-4F53-D54F-B450-7013E42464E2}"/>
              </a:ext>
            </a:extLst>
          </p:cNvPr>
          <p:cNvGrpSpPr/>
          <p:nvPr/>
        </p:nvGrpSpPr>
        <p:grpSpPr>
          <a:xfrm>
            <a:off x="7246047" y="1205103"/>
            <a:ext cx="796370" cy="424842"/>
            <a:chOff x="7246047" y="1205103"/>
            <a:chExt cx="796370" cy="424842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3676B40-D130-3745-9E7E-F6BCFA98DB71}"/>
                </a:ext>
              </a:extLst>
            </p:cNvPr>
            <p:cNvCxnSpPr>
              <a:cxnSpLocks/>
              <a:stCxn id="18" idx="6"/>
              <a:endCxn id="43" idx="2"/>
            </p:cNvCxnSpPr>
            <p:nvPr/>
          </p:nvCxnSpPr>
          <p:spPr>
            <a:xfrm>
              <a:off x="7246047" y="1613538"/>
              <a:ext cx="796370" cy="16407"/>
            </a:xfrm>
            <a:prstGeom prst="line">
              <a:avLst/>
            </a:prstGeom>
            <a:ln w="28575">
              <a:solidFill>
                <a:srgbClr val="FFFF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3B1956A-57AD-054D-8CA6-2F99B6383EA2}"/>
                </a:ext>
              </a:extLst>
            </p:cNvPr>
            <p:cNvSpPr txBox="1"/>
            <p:nvPr/>
          </p:nvSpPr>
          <p:spPr>
            <a:xfrm>
              <a:off x="7331524" y="1205103"/>
              <a:ext cx="482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8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endPara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F8BE95D-0EA7-BD46-BFDA-1E868F6A1902}"/>
              </a:ext>
            </a:extLst>
          </p:cNvPr>
          <p:cNvGrpSpPr/>
          <p:nvPr/>
        </p:nvGrpSpPr>
        <p:grpSpPr>
          <a:xfrm>
            <a:off x="6947204" y="1159916"/>
            <a:ext cx="482103" cy="509131"/>
            <a:chOff x="6947204" y="1159916"/>
            <a:chExt cx="482103" cy="50913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C8575F-F66F-8F4D-8664-175F4FB46E20}"/>
                </a:ext>
              </a:extLst>
            </p:cNvPr>
            <p:cNvSpPr/>
            <p:nvPr/>
          </p:nvSpPr>
          <p:spPr>
            <a:xfrm>
              <a:off x="7135028" y="1558028"/>
              <a:ext cx="111019" cy="111019"/>
            </a:xfrm>
            <a:prstGeom prst="ellipse">
              <a:avLst/>
            </a:prstGeom>
            <a:solidFill>
              <a:srgbClr val="59FD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640D0F2-D04A-F64E-A502-750FA4895B75}"/>
                </a:ext>
              </a:extLst>
            </p:cNvPr>
            <p:cNvSpPr txBox="1"/>
            <p:nvPr/>
          </p:nvSpPr>
          <p:spPr>
            <a:xfrm>
              <a:off x="6947204" y="1159916"/>
              <a:ext cx="482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B377F05-35D6-6D46-B1ED-DB39AA928276}"/>
              </a:ext>
            </a:extLst>
          </p:cNvPr>
          <p:cNvGrpSpPr/>
          <p:nvPr/>
        </p:nvGrpSpPr>
        <p:grpSpPr>
          <a:xfrm>
            <a:off x="849932" y="2048762"/>
            <a:ext cx="3372846" cy="528717"/>
            <a:chOff x="849932" y="2048762"/>
            <a:chExt cx="3372846" cy="528717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88AE96C-466A-3F4F-B096-F69390EE0495}"/>
                </a:ext>
              </a:extLst>
            </p:cNvPr>
            <p:cNvSpPr/>
            <p:nvPr/>
          </p:nvSpPr>
          <p:spPr>
            <a:xfrm>
              <a:off x="849932" y="2466460"/>
              <a:ext cx="111019" cy="111019"/>
            </a:xfrm>
            <a:prstGeom prst="ellipse">
              <a:avLst/>
            </a:prstGeom>
            <a:solidFill>
              <a:srgbClr val="59FD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8C58134-2FC1-E94E-8EF3-CED894EAE165}"/>
                </a:ext>
              </a:extLst>
            </p:cNvPr>
            <p:cNvCxnSpPr>
              <a:cxnSpLocks/>
              <a:stCxn id="64" idx="6"/>
              <a:endCxn id="53" idx="2"/>
            </p:cNvCxnSpPr>
            <p:nvPr/>
          </p:nvCxnSpPr>
          <p:spPr>
            <a:xfrm flipV="1">
              <a:off x="960951" y="2048762"/>
              <a:ext cx="3261827" cy="473208"/>
            </a:xfrm>
            <a:prstGeom prst="line">
              <a:avLst/>
            </a:prstGeom>
            <a:ln w="22225">
              <a:solidFill>
                <a:schemeClr val="accent6"/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04D33EC-3E89-0443-B7BC-C12B70EC61A7}"/>
              </a:ext>
            </a:extLst>
          </p:cNvPr>
          <p:cNvGrpSpPr/>
          <p:nvPr/>
        </p:nvGrpSpPr>
        <p:grpSpPr>
          <a:xfrm>
            <a:off x="736733" y="2022422"/>
            <a:ext cx="370614" cy="444038"/>
            <a:chOff x="736733" y="2022422"/>
            <a:chExt cx="370614" cy="444038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03C1560-629C-2A46-AC3F-6761F9805ED0}"/>
                </a:ext>
              </a:extLst>
            </p:cNvPr>
            <p:cNvSpPr txBox="1"/>
            <p:nvPr/>
          </p:nvSpPr>
          <p:spPr>
            <a:xfrm>
              <a:off x="736733" y="2022422"/>
              <a:ext cx="370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7BEC18B-A16F-3248-95CF-CE9E55E40773}"/>
                </a:ext>
              </a:extLst>
            </p:cNvPr>
            <p:cNvCxnSpPr>
              <a:cxnSpLocks/>
              <a:stCxn id="12" idx="4"/>
              <a:endCxn id="64" idx="0"/>
            </p:cNvCxnSpPr>
            <p:nvPr/>
          </p:nvCxnSpPr>
          <p:spPr>
            <a:xfrm flipH="1">
              <a:off x="905442" y="2113333"/>
              <a:ext cx="125463" cy="353127"/>
            </a:xfrm>
            <a:prstGeom prst="straightConnector1">
              <a:avLst/>
            </a:prstGeom>
            <a:ln w="127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6A9F2F5-81E8-064C-A7AE-6210B9342024}"/>
              </a:ext>
            </a:extLst>
          </p:cNvPr>
          <p:cNvGrpSpPr/>
          <p:nvPr/>
        </p:nvGrpSpPr>
        <p:grpSpPr>
          <a:xfrm>
            <a:off x="346085" y="3352800"/>
            <a:ext cx="2244715" cy="1463419"/>
            <a:chOff x="346085" y="3352800"/>
            <a:chExt cx="2244715" cy="146341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5BA1C0-D930-F54B-A744-CA99ACD3638A}"/>
                </a:ext>
              </a:extLst>
            </p:cNvPr>
            <p:cNvSpPr txBox="1"/>
            <p:nvPr/>
          </p:nvSpPr>
          <p:spPr>
            <a:xfrm>
              <a:off x="346085" y="3352800"/>
              <a:ext cx="2244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 Coordinates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F6452F10-3575-3241-890F-42FF64F1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993" y="3908682"/>
              <a:ext cx="1491699" cy="907537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44023B7-D86F-BC4C-8FDE-F2317FDA947B}"/>
              </a:ext>
            </a:extLst>
          </p:cNvPr>
          <p:cNvGrpSpPr/>
          <p:nvPr/>
        </p:nvGrpSpPr>
        <p:grpSpPr>
          <a:xfrm>
            <a:off x="3523274" y="3352800"/>
            <a:ext cx="2343500" cy="1562100"/>
            <a:chOff x="3523274" y="3352800"/>
            <a:chExt cx="2343500" cy="15621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A4BF21-A8EC-7E4A-8F72-4F70173D6FBD}"/>
                </a:ext>
              </a:extLst>
            </p:cNvPr>
            <p:cNvSpPr txBox="1"/>
            <p:nvPr/>
          </p:nvSpPr>
          <p:spPr>
            <a:xfrm>
              <a:off x="3523274" y="335280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Camera Coordinates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1C61628-C4EB-0648-8A4D-0189E63FC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0384" y="3810000"/>
              <a:ext cx="1402373" cy="1104900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E43E843-D32A-8C4D-8306-22455B2C41D3}"/>
              </a:ext>
            </a:extLst>
          </p:cNvPr>
          <p:cNvGrpSpPr/>
          <p:nvPr/>
        </p:nvGrpSpPr>
        <p:grpSpPr>
          <a:xfrm>
            <a:off x="7022732" y="3352800"/>
            <a:ext cx="2343500" cy="1562100"/>
            <a:chOff x="7022732" y="3352800"/>
            <a:chExt cx="2343500" cy="156210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6AF35C2-36C5-8747-932C-8A15546210E1}"/>
                </a:ext>
              </a:extLst>
            </p:cNvPr>
            <p:cNvSpPr txBox="1"/>
            <p:nvPr/>
          </p:nvSpPr>
          <p:spPr>
            <a:xfrm>
              <a:off x="7022732" y="335280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World Coordinates</a:t>
              </a: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56BEDEA2-61E7-6B46-AE84-DF71477D8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3239" y="3810000"/>
              <a:ext cx="1538361" cy="1104900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E18F61B-D9ED-D842-B21D-147983B89B05}"/>
              </a:ext>
            </a:extLst>
          </p:cNvPr>
          <p:cNvGrpSpPr/>
          <p:nvPr/>
        </p:nvGrpSpPr>
        <p:grpSpPr>
          <a:xfrm>
            <a:off x="5417502" y="4177785"/>
            <a:ext cx="2343500" cy="1471633"/>
            <a:chOff x="5417502" y="4177785"/>
            <a:chExt cx="2343500" cy="1471633"/>
          </a:xfrm>
        </p:grpSpPr>
        <p:sp>
          <p:nvSpPr>
            <p:cNvPr id="112" name="Up Arrow 111">
              <a:extLst>
                <a:ext uri="{FF2B5EF4-FFF2-40B4-BE49-F238E27FC236}">
                  <a16:creationId xmlns:a16="http://schemas.microsoft.com/office/drawing/2014/main" id="{C8D435BC-FC91-514C-9A84-F8D5F028A9DA}"/>
                </a:ext>
              </a:extLst>
            </p:cNvPr>
            <p:cNvSpPr/>
            <p:nvPr/>
          </p:nvSpPr>
          <p:spPr>
            <a:xfrm rot="16200000">
              <a:off x="6333654" y="3975322"/>
              <a:ext cx="369332" cy="774258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3E257C7-1443-5948-91C4-79E0A381D033}"/>
                </a:ext>
              </a:extLst>
            </p:cNvPr>
            <p:cNvSpPr txBox="1"/>
            <p:nvPr/>
          </p:nvSpPr>
          <p:spPr>
            <a:xfrm>
              <a:off x="5417502" y="4726088"/>
              <a:ext cx="2343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Coordinate Transformation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(3D to 3D)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8F72516-1223-A34D-A0BF-A4CBBF4AB3CD}"/>
              </a:ext>
            </a:extLst>
          </p:cNvPr>
          <p:cNvGrpSpPr/>
          <p:nvPr/>
        </p:nvGrpSpPr>
        <p:grpSpPr>
          <a:xfrm>
            <a:off x="2040007" y="4177784"/>
            <a:ext cx="2343500" cy="1461356"/>
            <a:chOff x="2040007" y="4177784"/>
            <a:chExt cx="2343500" cy="1461356"/>
          </a:xfrm>
        </p:grpSpPr>
        <p:sp>
          <p:nvSpPr>
            <p:cNvPr id="113" name="Up Arrow 112">
              <a:extLst>
                <a:ext uri="{FF2B5EF4-FFF2-40B4-BE49-F238E27FC236}">
                  <a16:creationId xmlns:a16="http://schemas.microsoft.com/office/drawing/2014/main" id="{00F7AD8F-E793-B548-9108-94B3B2826C6C}"/>
                </a:ext>
              </a:extLst>
            </p:cNvPr>
            <p:cNvSpPr/>
            <p:nvPr/>
          </p:nvSpPr>
          <p:spPr>
            <a:xfrm rot="16200000">
              <a:off x="2943047" y="3975321"/>
              <a:ext cx="369332" cy="774258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6506C7E-2F36-2048-8FA7-A54C5780265B}"/>
                </a:ext>
              </a:extLst>
            </p:cNvPr>
            <p:cNvSpPr txBox="1"/>
            <p:nvPr/>
          </p:nvSpPr>
          <p:spPr>
            <a:xfrm>
              <a:off x="2040007" y="4715810"/>
              <a:ext cx="2343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Perspective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Projection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(3D to 2D)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516C400-E703-B042-A1F3-A80C623188AE}"/>
              </a:ext>
            </a:extLst>
          </p:cNvPr>
          <p:cNvGrpSpPr/>
          <p:nvPr/>
        </p:nvGrpSpPr>
        <p:grpSpPr>
          <a:xfrm>
            <a:off x="5657157" y="552747"/>
            <a:ext cx="3512010" cy="5600106"/>
            <a:chOff x="81970" y="495893"/>
            <a:chExt cx="3740751" cy="5600106"/>
          </a:xfrm>
          <a:solidFill>
            <a:schemeClr val="bg1">
              <a:alpha val="74605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DA5026D-E52C-834D-B091-E08BB10CAE3E}"/>
                </a:ext>
              </a:extLst>
            </p:cNvPr>
            <p:cNvSpPr/>
            <p:nvPr/>
          </p:nvSpPr>
          <p:spPr>
            <a:xfrm>
              <a:off x="81970" y="3318344"/>
              <a:ext cx="3740751" cy="27776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9235F13-5EB5-C64C-9C59-A108A4205A6C}"/>
                </a:ext>
              </a:extLst>
            </p:cNvPr>
            <p:cNvSpPr/>
            <p:nvPr/>
          </p:nvSpPr>
          <p:spPr>
            <a:xfrm>
              <a:off x="81970" y="495893"/>
              <a:ext cx="3710535" cy="28568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63070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23" y="2831397"/>
            <a:ext cx="3181349" cy="1956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problems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143500" y="4613889"/>
            <a:ext cx="2343150" cy="857250"/>
          </a:xfrm>
          <a:prstGeom prst="roundRect">
            <a:avLst/>
          </a:prstGeom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Camera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1458311" y="4613889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3257550" y="1948135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3D Points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(Structure)</a:t>
            </a:r>
          </a:p>
        </p:txBody>
      </p:sp>
    </p:spTree>
    <p:extLst>
      <p:ext uri="{BB962C8B-B14F-4D97-AF65-F5344CB8AC3E}">
        <p14:creationId xmlns:p14="http://schemas.microsoft.com/office/powerpoint/2010/main" val="22598479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23" y="2831397"/>
            <a:ext cx="3181349" cy="1956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Camera Calibration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143500" y="4613889"/>
            <a:ext cx="2343150" cy="857250"/>
          </a:xfrm>
          <a:prstGeom prst="roundRect">
            <a:avLst/>
          </a:prstGeom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Camera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1458311" y="4613889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3257550" y="1948135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3D Points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(Structure)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2EBB46-35C1-5241-BC1C-7B04080BD0AE}"/>
              </a:ext>
            </a:extLst>
          </p:cNvPr>
          <p:cNvSpPr txBox="1"/>
          <p:nvPr/>
        </p:nvSpPr>
        <p:spPr>
          <a:xfrm rot="20280939">
            <a:off x="1422166" y="5451431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KNOWN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BDCE6B-7C2F-2E47-ABC1-CAA9588BD811}"/>
              </a:ext>
            </a:extLst>
          </p:cNvPr>
          <p:cNvSpPr txBox="1"/>
          <p:nvPr/>
        </p:nvSpPr>
        <p:spPr>
          <a:xfrm rot="19655348">
            <a:off x="5509749" y="5235003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UNKNOWN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BA0761-D5D4-F848-8B5B-6BD24A2D31E6}"/>
              </a:ext>
            </a:extLst>
          </p:cNvPr>
          <p:cNvSpPr txBox="1"/>
          <p:nvPr/>
        </p:nvSpPr>
        <p:spPr>
          <a:xfrm rot="20280939">
            <a:off x="2445605" y="1750463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KNOWN</a:t>
            </a:r>
          </a:p>
        </p:txBody>
      </p:sp>
    </p:spTree>
    <p:extLst>
      <p:ext uri="{BB962C8B-B14F-4D97-AF65-F5344CB8AC3E}">
        <p14:creationId xmlns:p14="http://schemas.microsoft.com/office/powerpoint/2010/main" val="15328586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23" y="2831397"/>
            <a:ext cx="3181349" cy="1956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4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Stereo (w/2 cameras); </a:t>
            </a:r>
            <a:br>
              <a:rPr lang="en-US" dirty="0"/>
            </a:br>
            <a:r>
              <a:rPr lang="en-US" dirty="0"/>
              <a:t>Multi-view Stereo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143500" y="4613889"/>
            <a:ext cx="2343150" cy="857250"/>
          </a:xfrm>
          <a:prstGeom prst="roundRect">
            <a:avLst/>
          </a:prstGeom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Camera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1458311" y="4613889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3257550" y="1948135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3D Points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(Structure)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2EBB46-35C1-5241-BC1C-7B04080BD0AE}"/>
              </a:ext>
            </a:extLst>
          </p:cNvPr>
          <p:cNvSpPr txBox="1"/>
          <p:nvPr/>
        </p:nvSpPr>
        <p:spPr>
          <a:xfrm rot="20280939">
            <a:off x="5425802" y="5119204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KNOWN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474B3-AB69-884E-8522-00D87593BAA1}"/>
              </a:ext>
            </a:extLst>
          </p:cNvPr>
          <p:cNvSpPr txBox="1"/>
          <p:nvPr/>
        </p:nvSpPr>
        <p:spPr>
          <a:xfrm rot="20570393">
            <a:off x="2353661" y="1915770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UNKNOWN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300191-F235-8D46-8754-B36153991803}"/>
              </a:ext>
            </a:extLst>
          </p:cNvPr>
          <p:cNvSpPr txBox="1"/>
          <p:nvPr/>
        </p:nvSpPr>
        <p:spPr>
          <a:xfrm rot="20280939">
            <a:off x="1874485" y="5316373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(Estimated)</a:t>
            </a:r>
          </a:p>
        </p:txBody>
      </p:sp>
    </p:spTree>
    <p:extLst>
      <p:ext uri="{BB962C8B-B14F-4D97-AF65-F5344CB8AC3E}">
        <p14:creationId xmlns:p14="http://schemas.microsoft.com/office/powerpoint/2010/main" val="15962543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23" y="2831397"/>
            <a:ext cx="3181349" cy="1956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4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Camera helps Correspondence:</a:t>
            </a:r>
            <a:br>
              <a:rPr lang="en-US" dirty="0"/>
            </a:br>
            <a:r>
              <a:rPr lang="en-US" b="1" dirty="0" err="1"/>
              <a:t>Epipolar</a:t>
            </a:r>
            <a:r>
              <a:rPr lang="en-US" b="1" dirty="0"/>
              <a:t> Geometry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143500" y="4613889"/>
            <a:ext cx="2343150" cy="8572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Camera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1458311" y="4613889"/>
            <a:ext cx="2343150" cy="8572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3257550" y="1948135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3D Points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(Structure)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F54223-7F09-A94B-AFA6-180CFC22A39F}"/>
              </a:ext>
            </a:extLst>
          </p:cNvPr>
          <p:cNvGrpSpPr/>
          <p:nvPr/>
        </p:nvGrpSpPr>
        <p:grpSpPr>
          <a:xfrm>
            <a:off x="2636235" y="5464789"/>
            <a:ext cx="3685189" cy="742016"/>
            <a:chOff x="2636235" y="5464789"/>
            <a:chExt cx="3685189" cy="742016"/>
          </a:xfrm>
        </p:grpSpPr>
        <p:cxnSp>
          <p:nvCxnSpPr>
            <p:cNvPr id="7" name="Curved Connector 6">
              <a:extLst>
                <a:ext uri="{FF2B5EF4-FFF2-40B4-BE49-F238E27FC236}">
                  <a16:creationId xmlns:a16="http://schemas.microsoft.com/office/drawing/2014/main" id="{3BF2C206-6109-D642-AB57-468FC21FEBE3}"/>
                </a:ext>
              </a:extLst>
            </p:cNvPr>
            <p:cNvCxnSpPr>
              <a:cxnSpLocks/>
              <a:stCxn id="5" idx="2"/>
              <a:endCxn id="4" idx="2"/>
            </p:cNvCxnSpPr>
            <p:nvPr/>
          </p:nvCxnSpPr>
          <p:spPr>
            <a:xfrm rot="16200000" flipH="1">
              <a:off x="4472480" y="3628544"/>
              <a:ext cx="12700" cy="3685189"/>
            </a:xfrm>
            <a:prstGeom prst="curvedConnector3">
              <a:avLst>
                <a:gd name="adj1" fmla="val 6193220"/>
              </a:avLst>
            </a:prstGeom>
            <a:ln w="603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90C9FF-FCC6-8340-B61F-79B5F144CB2D}"/>
                </a:ext>
              </a:extLst>
            </p:cNvPr>
            <p:cNvSpPr txBox="1"/>
            <p:nvPr/>
          </p:nvSpPr>
          <p:spPr>
            <a:xfrm>
              <a:off x="3615581" y="5745140"/>
              <a:ext cx="1726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Relationship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CC1DF97-81DA-0F4D-A687-DB15D77E6B7B}"/>
              </a:ext>
            </a:extLst>
          </p:cNvPr>
          <p:cNvSpPr/>
          <p:nvPr/>
        </p:nvSpPr>
        <p:spPr>
          <a:xfrm>
            <a:off x="2914323" y="1741443"/>
            <a:ext cx="3000865" cy="19812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026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23" y="2831397"/>
            <a:ext cx="3181349" cy="1956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4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Correspondence gives camera:</a:t>
            </a:r>
            <a:br>
              <a:rPr lang="en-US" dirty="0"/>
            </a:br>
            <a:r>
              <a:rPr lang="en-US" b="1" dirty="0" err="1"/>
              <a:t>Epipolar</a:t>
            </a:r>
            <a:r>
              <a:rPr lang="en-US" b="1" dirty="0"/>
              <a:t> Geometry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143500" y="4613889"/>
            <a:ext cx="2343150" cy="8572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Camera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1458311" y="4613889"/>
            <a:ext cx="2343150" cy="8572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3257550" y="1948135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3D Points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(Structure)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F54223-7F09-A94B-AFA6-180CFC22A39F}"/>
              </a:ext>
            </a:extLst>
          </p:cNvPr>
          <p:cNvGrpSpPr/>
          <p:nvPr/>
        </p:nvGrpSpPr>
        <p:grpSpPr>
          <a:xfrm>
            <a:off x="2636235" y="5464789"/>
            <a:ext cx="3685189" cy="742016"/>
            <a:chOff x="2636235" y="5464789"/>
            <a:chExt cx="3685189" cy="742016"/>
          </a:xfrm>
        </p:grpSpPr>
        <p:cxnSp>
          <p:nvCxnSpPr>
            <p:cNvPr id="7" name="Curved Connector 6">
              <a:extLst>
                <a:ext uri="{FF2B5EF4-FFF2-40B4-BE49-F238E27FC236}">
                  <a16:creationId xmlns:a16="http://schemas.microsoft.com/office/drawing/2014/main" id="{3BF2C206-6109-D642-AB57-468FC21FEBE3}"/>
                </a:ext>
              </a:extLst>
            </p:cNvPr>
            <p:cNvCxnSpPr>
              <a:cxnSpLocks/>
              <a:stCxn id="5" idx="2"/>
              <a:endCxn id="4" idx="2"/>
            </p:cNvCxnSpPr>
            <p:nvPr/>
          </p:nvCxnSpPr>
          <p:spPr>
            <a:xfrm rot="16200000" flipH="1">
              <a:off x="4472480" y="3628544"/>
              <a:ext cx="12700" cy="3685189"/>
            </a:xfrm>
            <a:prstGeom prst="curvedConnector3">
              <a:avLst>
                <a:gd name="adj1" fmla="val 6193220"/>
              </a:avLst>
            </a:prstGeom>
            <a:ln w="603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90C9FF-FCC6-8340-B61F-79B5F144CB2D}"/>
                </a:ext>
              </a:extLst>
            </p:cNvPr>
            <p:cNvSpPr txBox="1"/>
            <p:nvPr/>
          </p:nvSpPr>
          <p:spPr>
            <a:xfrm>
              <a:off x="3615581" y="5745140"/>
              <a:ext cx="1726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Relationship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CC1DF97-81DA-0F4D-A687-DB15D77E6B7B}"/>
              </a:ext>
            </a:extLst>
          </p:cNvPr>
          <p:cNvSpPr/>
          <p:nvPr/>
        </p:nvSpPr>
        <p:spPr>
          <a:xfrm>
            <a:off x="2914323" y="1741443"/>
            <a:ext cx="3000865" cy="19812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2916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23" y="2831397"/>
            <a:ext cx="3181349" cy="1956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4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(Next lecture) Ultimate: </a:t>
            </a:r>
            <a:br>
              <a:rPr lang="en-US" dirty="0"/>
            </a:br>
            <a:r>
              <a:rPr lang="en-US" dirty="0"/>
              <a:t>Structure-from-Motion/SLAM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143500" y="4613889"/>
            <a:ext cx="2343150" cy="857250"/>
          </a:xfrm>
          <a:prstGeom prst="roundRect">
            <a:avLst/>
          </a:prstGeom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Camera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1458311" y="4613889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3257550" y="1948135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3D Points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(Structure)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474B3-AB69-884E-8522-00D87593BAA1}"/>
              </a:ext>
            </a:extLst>
          </p:cNvPr>
          <p:cNvSpPr txBox="1"/>
          <p:nvPr/>
        </p:nvSpPr>
        <p:spPr>
          <a:xfrm rot="20570393">
            <a:off x="2353661" y="1915770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UNKNOWN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42DFDF-1AC5-9846-BBBA-F5DB80B82DB0}"/>
              </a:ext>
            </a:extLst>
          </p:cNvPr>
          <p:cNvSpPr txBox="1"/>
          <p:nvPr/>
        </p:nvSpPr>
        <p:spPr>
          <a:xfrm rot="20570393">
            <a:off x="5239519" y="5496328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UNKNOWN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AB3B5-A766-7A42-9F3A-1B233C71C46A}"/>
              </a:ext>
            </a:extLst>
          </p:cNvPr>
          <p:cNvSpPr txBox="1"/>
          <p:nvPr/>
        </p:nvSpPr>
        <p:spPr>
          <a:xfrm rot="20280939">
            <a:off x="1466522" y="5386710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ESTIMATED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D62C3C-C779-8B4A-9859-A562074AA817}"/>
              </a:ext>
            </a:extLst>
          </p:cNvPr>
          <p:cNvSpPr txBox="1"/>
          <p:nvPr/>
        </p:nvSpPr>
        <p:spPr>
          <a:xfrm>
            <a:off x="331439" y="6361278"/>
            <a:ext cx="881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starting point for all problems where you can’t calibrate actively</a:t>
            </a:r>
          </a:p>
        </p:txBody>
      </p:sp>
    </p:spTree>
    <p:extLst>
      <p:ext uri="{BB962C8B-B14F-4D97-AF65-F5344CB8AC3E}">
        <p14:creationId xmlns:p14="http://schemas.microsoft.com/office/powerpoint/2010/main" val="31728891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23" y="2831397"/>
            <a:ext cx="3181349" cy="1956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40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New: Neural Rendering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143500" y="4613889"/>
            <a:ext cx="2343150" cy="857250"/>
          </a:xfrm>
          <a:prstGeom prst="roundRect">
            <a:avLst/>
          </a:prstGeom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Camera 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1458311" y="4613889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3257550" y="1948135"/>
            <a:ext cx="2343150" cy="85725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3D Representation</a:t>
            </a:r>
          </a:p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(Structure)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474B3-AB69-884E-8522-00D87593BAA1}"/>
              </a:ext>
            </a:extLst>
          </p:cNvPr>
          <p:cNvSpPr txBox="1"/>
          <p:nvPr/>
        </p:nvSpPr>
        <p:spPr>
          <a:xfrm rot="20570393">
            <a:off x="2576312" y="1588486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UNKNOWN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17A709-ABD4-8449-8A38-D7E06DC66731}"/>
              </a:ext>
            </a:extLst>
          </p:cNvPr>
          <p:cNvSpPr txBox="1"/>
          <p:nvPr/>
        </p:nvSpPr>
        <p:spPr>
          <a:xfrm rot="20280939">
            <a:off x="5425802" y="5119204"/>
            <a:ext cx="289560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KNOWN</a:t>
            </a:r>
          </a:p>
        </p:txBody>
      </p:sp>
      <p:sp>
        <p:nvSpPr>
          <p:cNvPr id="3" name="Cross 2">
            <a:extLst>
              <a:ext uri="{FF2B5EF4-FFF2-40B4-BE49-F238E27FC236}">
                <a16:creationId xmlns:a16="http://schemas.microsoft.com/office/drawing/2014/main" id="{E30941B9-3D91-A948-8721-0AF00D284BB1}"/>
              </a:ext>
            </a:extLst>
          </p:cNvPr>
          <p:cNvSpPr/>
          <p:nvPr/>
        </p:nvSpPr>
        <p:spPr>
          <a:xfrm rot="18900000">
            <a:off x="1884329" y="4298184"/>
            <a:ext cx="1488659" cy="1488659"/>
          </a:xfrm>
          <a:prstGeom prst="plus">
            <a:avLst>
              <a:gd name="adj" fmla="val 4441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F61664-806E-E449-9088-1606BED4BB4C}"/>
              </a:ext>
            </a:extLst>
          </p:cNvPr>
          <p:cNvSpPr txBox="1"/>
          <p:nvPr/>
        </p:nvSpPr>
        <p:spPr>
          <a:xfrm>
            <a:off x="633888" y="6257507"/>
            <a:ext cx="787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form of multi-view stereo, more on this in the </a:t>
            </a:r>
            <a:r>
              <a:rPr lang="en-US" sz="2400" dirty="0" err="1"/>
              <a:t>NeRF</a:t>
            </a:r>
            <a:r>
              <a:rPr lang="en-US" sz="2400" dirty="0"/>
              <a:t> lecture.</a:t>
            </a:r>
          </a:p>
        </p:txBody>
      </p:sp>
    </p:spTree>
    <p:extLst>
      <p:ext uri="{BB962C8B-B14F-4D97-AF65-F5344CB8AC3E}">
        <p14:creationId xmlns:p14="http://schemas.microsoft.com/office/powerpoint/2010/main" val="240293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38F31-60B8-9348-A706-B6D240C47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Next: Uncalibrated Stereo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A9E9A-50DB-2A4A-8341-E745B5D8E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083" y="5486400"/>
            <a:ext cx="8229600" cy="861236"/>
          </a:xfrm>
        </p:spPr>
        <p:txBody>
          <a:bodyPr/>
          <a:lstStyle/>
          <a:p>
            <a:r>
              <a:rPr lang="en-US" dirty="0"/>
              <a:t>Assume </a:t>
            </a:r>
            <a:r>
              <a:rPr lang="en-US" dirty="0" err="1"/>
              <a:t>intrinsics</a:t>
            </a:r>
            <a:r>
              <a:rPr lang="en-US" dirty="0"/>
              <a:t> are known (</a:t>
            </a:r>
            <a:r>
              <a:rPr lang="en-US" dirty="0" err="1"/>
              <a:t>fx</a:t>
            </a:r>
            <a:r>
              <a:rPr lang="en-US" dirty="0"/>
              <a:t>, </a:t>
            </a:r>
            <a:r>
              <a:rPr lang="en-US" dirty="0" err="1"/>
              <a:t>fy</a:t>
            </a:r>
            <a:r>
              <a:rPr lang="en-US" dirty="0"/>
              <a:t>, ox, oy)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95913-E7CB-F949-BAB6-F78102DFD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7" t="27486"/>
          <a:stretch/>
        </p:blipFill>
        <p:spPr>
          <a:xfrm>
            <a:off x="465083" y="1875594"/>
            <a:ext cx="8077200" cy="361868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B6684D-A342-CD48-900B-CEC58DCEC387}"/>
              </a:ext>
            </a:extLst>
          </p:cNvPr>
          <p:cNvSpPr txBox="1">
            <a:spLocks/>
          </p:cNvSpPr>
          <p:nvPr/>
        </p:nvSpPr>
        <p:spPr>
          <a:xfrm>
            <a:off x="601717" y="1229136"/>
            <a:ext cx="8229600" cy="861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From two arbitrary views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CC366-BCBD-3342-9482-1D9ADA99C2C8}"/>
              </a:ext>
            </a:extLst>
          </p:cNvPr>
          <p:cNvSpPr txBox="1"/>
          <p:nvPr/>
        </p:nvSpPr>
        <p:spPr>
          <a:xfrm>
            <a:off x="6715347" y="6488668"/>
            <a:ext cx="250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Slide Credit: Shree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Nayar</a:t>
            </a:r>
            <a:endParaRPr lang="en-US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086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0" y="6985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General case, with calibrated cameras 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229600" cy="584200"/>
          </a:xfrm>
        </p:spPr>
        <p:txBody>
          <a:bodyPr/>
          <a:lstStyle/>
          <a:p>
            <a:pPr eaLnBrk="1" hangingPunct="1"/>
            <a:r>
              <a:rPr lang="en-US" sz="2400"/>
              <a:t>The two cameras need not have parallel optical axes.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635500" y="2841625"/>
            <a:ext cx="4171950" cy="1828800"/>
            <a:chOff x="4526019" y="2513025"/>
            <a:chExt cx="4171950" cy="1828800"/>
          </a:xfrm>
        </p:grpSpPr>
        <p:sp>
          <p:nvSpPr>
            <p:cNvPr id="59410" name="Oval 5"/>
            <p:cNvSpPr>
              <a:spLocks noChangeArrowheads="1"/>
            </p:cNvSpPr>
            <p:nvPr/>
          </p:nvSpPr>
          <p:spPr bwMode="auto">
            <a:xfrm>
              <a:off x="4526019" y="3932252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602219" y="2513025"/>
              <a:ext cx="4095750" cy="1828800"/>
              <a:chOff x="4602219" y="2484452"/>
              <a:chExt cx="4095750" cy="1828800"/>
            </a:xfrm>
          </p:grpSpPr>
          <p:sp>
            <p:nvSpPr>
              <p:cNvPr id="59412" name="Freeform 3"/>
              <p:cNvSpPr>
                <a:spLocks/>
              </p:cNvSpPr>
              <p:nvPr/>
            </p:nvSpPr>
            <p:spPr bwMode="auto">
              <a:xfrm>
                <a:off x="4678419" y="2560652"/>
                <a:ext cx="1219200" cy="1752600"/>
              </a:xfrm>
              <a:custGeom>
                <a:avLst/>
                <a:gdLst>
                  <a:gd name="T0" fmla="*/ 0 w 768"/>
                  <a:gd name="T1" fmla="*/ 0 h 1104"/>
                  <a:gd name="T2" fmla="*/ 0 w 768"/>
                  <a:gd name="T3" fmla="*/ 2147483647 h 1104"/>
                  <a:gd name="T4" fmla="*/ 2147483647 w 768"/>
                  <a:gd name="T5" fmla="*/ 2147483647 h 1104"/>
                  <a:gd name="T6" fmla="*/ 2147483647 w 768"/>
                  <a:gd name="T7" fmla="*/ 2147483647 h 1104"/>
                  <a:gd name="T8" fmla="*/ 0 w 768"/>
                  <a:gd name="T9" fmla="*/ 0 h 1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8"/>
                  <a:gd name="T16" fmla="*/ 0 h 1104"/>
                  <a:gd name="T17" fmla="*/ 768 w 768"/>
                  <a:gd name="T18" fmla="*/ 1104 h 1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59413" name="Freeform 4"/>
              <p:cNvSpPr>
                <a:spLocks/>
              </p:cNvSpPr>
              <p:nvPr/>
            </p:nvSpPr>
            <p:spPr bwMode="auto">
              <a:xfrm flipH="1">
                <a:off x="7345419" y="2560652"/>
                <a:ext cx="1219200" cy="1752600"/>
              </a:xfrm>
              <a:custGeom>
                <a:avLst/>
                <a:gdLst>
                  <a:gd name="T0" fmla="*/ 0 w 768"/>
                  <a:gd name="T1" fmla="*/ 0 h 1104"/>
                  <a:gd name="T2" fmla="*/ 0 w 768"/>
                  <a:gd name="T3" fmla="*/ 2147483647 h 1104"/>
                  <a:gd name="T4" fmla="*/ 2147483647 w 768"/>
                  <a:gd name="T5" fmla="*/ 2147483647 h 1104"/>
                  <a:gd name="T6" fmla="*/ 2147483647 w 768"/>
                  <a:gd name="T7" fmla="*/ 2147483647 h 1104"/>
                  <a:gd name="T8" fmla="*/ 0 w 768"/>
                  <a:gd name="T9" fmla="*/ 0 h 1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8"/>
                  <a:gd name="T16" fmla="*/ 0 h 1104"/>
                  <a:gd name="T17" fmla="*/ 768 w 768"/>
                  <a:gd name="T18" fmla="*/ 1104 h 1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59414" name="Line 6"/>
              <p:cNvSpPr>
                <a:spLocks noChangeShapeType="1"/>
              </p:cNvSpPr>
              <p:nvPr/>
            </p:nvSpPr>
            <p:spPr bwMode="auto">
              <a:xfrm>
                <a:off x="8031219" y="3551252"/>
                <a:ext cx="609600" cy="3810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5" name="Line 7"/>
              <p:cNvSpPr>
                <a:spLocks noChangeShapeType="1"/>
              </p:cNvSpPr>
              <p:nvPr/>
            </p:nvSpPr>
            <p:spPr bwMode="auto">
              <a:xfrm>
                <a:off x="6278619" y="2560652"/>
                <a:ext cx="1752600" cy="9906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6" name="Line 8"/>
              <p:cNvSpPr>
                <a:spLocks noChangeShapeType="1"/>
              </p:cNvSpPr>
              <p:nvPr/>
            </p:nvSpPr>
            <p:spPr bwMode="auto">
              <a:xfrm flipV="1">
                <a:off x="5211819" y="2560652"/>
                <a:ext cx="1066800" cy="914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7" name="Line 9"/>
              <p:cNvSpPr>
                <a:spLocks noChangeShapeType="1"/>
              </p:cNvSpPr>
              <p:nvPr/>
            </p:nvSpPr>
            <p:spPr bwMode="auto">
              <a:xfrm flipV="1">
                <a:off x="4602219" y="3475052"/>
                <a:ext cx="609600" cy="4572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8" name="Oval 10"/>
              <p:cNvSpPr>
                <a:spLocks noChangeArrowheads="1"/>
              </p:cNvSpPr>
              <p:nvPr/>
            </p:nvSpPr>
            <p:spPr bwMode="auto">
              <a:xfrm>
                <a:off x="5135619" y="347505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59419" name="Oval 11"/>
              <p:cNvSpPr>
                <a:spLocks noChangeArrowheads="1"/>
              </p:cNvSpPr>
              <p:nvPr/>
            </p:nvSpPr>
            <p:spPr bwMode="auto">
              <a:xfrm>
                <a:off x="8031219" y="355125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59420" name="Oval 12"/>
              <p:cNvSpPr>
                <a:spLocks noChangeArrowheads="1"/>
              </p:cNvSpPr>
              <p:nvPr/>
            </p:nvSpPr>
            <p:spPr bwMode="auto">
              <a:xfrm>
                <a:off x="8621769" y="3913202"/>
                <a:ext cx="76200" cy="762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59421" name="Oval 13"/>
              <p:cNvSpPr>
                <a:spLocks noChangeArrowheads="1"/>
              </p:cNvSpPr>
              <p:nvPr/>
            </p:nvSpPr>
            <p:spPr bwMode="auto">
              <a:xfrm>
                <a:off x="6240519" y="2484452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36552" y="2078040"/>
            <a:ext cx="3541713" cy="2778125"/>
            <a:chOff x="592083" y="2078019"/>
            <a:chExt cx="3541761" cy="2778162"/>
          </a:xfrm>
        </p:grpSpPr>
        <p:sp>
          <p:nvSpPr>
            <p:cNvPr id="59399" name="Oval 19"/>
            <p:cNvSpPr>
              <a:spLocks noChangeArrowheads="1"/>
            </p:cNvSpPr>
            <p:nvPr/>
          </p:nvSpPr>
          <p:spPr bwMode="auto">
            <a:xfrm>
              <a:off x="1358856" y="4743468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9400" name="Line 6"/>
            <p:cNvSpPr>
              <a:spLocks noChangeShapeType="1"/>
            </p:cNvSpPr>
            <p:nvPr/>
          </p:nvSpPr>
          <p:spPr bwMode="auto">
            <a:xfrm>
              <a:off x="2892402" y="3903669"/>
              <a:ext cx="182565" cy="876312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1" name="Line 8"/>
            <p:cNvSpPr>
              <a:spLocks noChangeShapeType="1"/>
            </p:cNvSpPr>
            <p:nvPr/>
          </p:nvSpPr>
          <p:spPr bwMode="auto">
            <a:xfrm flipV="1">
              <a:off x="1650959" y="2114532"/>
              <a:ext cx="620721" cy="16795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2" name="Line 9"/>
            <p:cNvSpPr>
              <a:spLocks noChangeShapeType="1"/>
            </p:cNvSpPr>
            <p:nvPr/>
          </p:nvSpPr>
          <p:spPr bwMode="auto">
            <a:xfrm flipV="1">
              <a:off x="1431882" y="3903669"/>
              <a:ext cx="219078" cy="87631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3" name="Oval 24"/>
            <p:cNvSpPr>
              <a:spLocks noChangeArrowheads="1"/>
            </p:cNvSpPr>
            <p:nvPr/>
          </p:nvSpPr>
          <p:spPr bwMode="auto">
            <a:xfrm>
              <a:off x="1647786" y="379413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9404" name="Oval 26"/>
            <p:cNvSpPr>
              <a:spLocks noChangeArrowheads="1"/>
            </p:cNvSpPr>
            <p:nvPr/>
          </p:nvSpPr>
          <p:spPr bwMode="auto">
            <a:xfrm>
              <a:off x="3038454" y="4779981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9405" name="Oval 27"/>
            <p:cNvSpPr>
              <a:spLocks noChangeArrowheads="1"/>
            </p:cNvSpPr>
            <p:nvPr/>
          </p:nvSpPr>
          <p:spPr bwMode="auto">
            <a:xfrm>
              <a:off x="2198655" y="2078019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083" y="3136896"/>
              <a:ext cx="1679598" cy="124144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/>
              <a:lightRig rig="threePt" dir="t"/>
            </a:scene3d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2454246" y="3136896"/>
              <a:ext cx="1679598" cy="124144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/>
              <a:lightRig rig="threePt" dir="t"/>
            </a:scene3d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9408" name="Oval 35"/>
            <p:cNvSpPr>
              <a:spLocks noChangeArrowheads="1"/>
            </p:cNvSpPr>
            <p:nvPr/>
          </p:nvSpPr>
          <p:spPr bwMode="auto">
            <a:xfrm>
              <a:off x="2819376" y="379413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9409" name="Line 8"/>
            <p:cNvSpPr>
              <a:spLocks noChangeShapeType="1"/>
            </p:cNvSpPr>
            <p:nvPr/>
          </p:nvSpPr>
          <p:spPr bwMode="auto">
            <a:xfrm flipH="1" flipV="1">
              <a:off x="2308194" y="2151044"/>
              <a:ext cx="584208" cy="16430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1640-7D75-5F4B-A0FE-66B039C7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Rectify via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0C0FA-A830-7D41-B32A-E59D65B07B53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81515248-5EAE-B540-B933-37484007F3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4350" y="2149079"/>
            <a:ext cx="3839767" cy="3433762"/>
          </a:xfrm>
        </p:spPr>
        <p:txBody>
          <a:bodyPr>
            <a:noAutofit/>
          </a:bodyPr>
          <a:lstStyle/>
          <a:p>
            <a:r>
              <a:rPr lang="en-US" sz="2400" dirty="0"/>
              <a:t>reproject image planes onto a common plane</a:t>
            </a:r>
          </a:p>
          <a:p>
            <a:pPr lvl="1"/>
            <a:r>
              <a:rPr lang="en-US" sz="1600" dirty="0"/>
              <a:t>plane parallel to the line between optical centers</a:t>
            </a:r>
          </a:p>
          <a:p>
            <a:r>
              <a:rPr lang="en-US" sz="2400" dirty="0"/>
              <a:t>pixel motion is horizontal after this transformation</a:t>
            </a:r>
          </a:p>
          <a:p>
            <a:r>
              <a:rPr lang="en-US" sz="2400" dirty="0"/>
              <a:t>two </a:t>
            </a:r>
            <a:r>
              <a:rPr lang="en-US" sz="2400" dirty="0" err="1"/>
              <a:t>homographies</a:t>
            </a:r>
            <a:r>
              <a:rPr lang="en-US" sz="2400" dirty="0"/>
              <a:t>, one for each input image reprojection</a:t>
            </a:r>
          </a:p>
          <a:p>
            <a:pPr lvl="1"/>
            <a:r>
              <a:rPr lang="en-US" sz="1600" dirty="0"/>
              <a:t>C. Loop and Z. Zhang. </a:t>
            </a:r>
            <a:r>
              <a:rPr lang="en-US" sz="1600" dirty="0">
                <a:hlinkClick r:id="rId2"/>
              </a:rPr>
              <a:t>Computing Rectifying </a:t>
            </a:r>
            <a:r>
              <a:rPr lang="en-US" sz="1600" dirty="0" err="1">
                <a:hlinkClick r:id="rId2"/>
              </a:rPr>
              <a:t>Homographies</a:t>
            </a:r>
            <a:r>
              <a:rPr lang="en-US" sz="1600" dirty="0">
                <a:hlinkClick r:id="rId2"/>
              </a:rPr>
              <a:t> for Stereo Vision</a:t>
            </a:r>
            <a:r>
              <a:rPr lang="en-US" sz="1600" dirty="0"/>
              <a:t>. CVPR 1999.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0CFFFA7-42AA-4140-825A-B6CDF838F665}"/>
              </a:ext>
            </a:extLst>
          </p:cNvPr>
          <p:cNvSpPr>
            <a:spLocks/>
          </p:cNvSpPr>
          <p:nvPr/>
        </p:nvSpPr>
        <p:spPr bwMode="auto">
          <a:xfrm>
            <a:off x="7117557" y="1683543"/>
            <a:ext cx="915590" cy="629841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A6D679E9-3086-DC4C-96A6-A48876779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4455" y="4198143"/>
            <a:ext cx="243840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B1EDD51E-9FE4-4244-B3E7-FC5C653BA0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5055" y="1912143"/>
            <a:ext cx="1346597" cy="132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5DD6940-02C1-0E4A-94D7-DD2A983A5994}"/>
              </a:ext>
            </a:extLst>
          </p:cNvPr>
          <p:cNvSpPr>
            <a:spLocks/>
          </p:cNvSpPr>
          <p:nvPr/>
        </p:nvSpPr>
        <p:spPr bwMode="auto">
          <a:xfrm>
            <a:off x="5123258" y="2255043"/>
            <a:ext cx="1271588" cy="1201341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2040D1FA-F706-A947-A360-9A20C321BF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11653" y="1912143"/>
            <a:ext cx="50006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2CDB93D5-2706-8D4C-9ED6-B2F17BEC57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56659" y="3226593"/>
            <a:ext cx="508397" cy="500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AB510906-296E-3948-8B9B-FD1DC0CF6C1D}"/>
              </a:ext>
            </a:extLst>
          </p:cNvPr>
          <p:cNvSpPr>
            <a:spLocks/>
          </p:cNvSpPr>
          <p:nvPr/>
        </p:nvSpPr>
        <p:spPr bwMode="auto">
          <a:xfrm>
            <a:off x="5022057" y="2833686"/>
            <a:ext cx="915590" cy="1501379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F8EA5B8B-E656-9241-A5B9-D2C7078EF019}"/>
              </a:ext>
            </a:extLst>
          </p:cNvPr>
          <p:cNvSpPr>
            <a:spLocks/>
          </p:cNvSpPr>
          <p:nvPr/>
        </p:nvSpPr>
        <p:spPr bwMode="auto">
          <a:xfrm>
            <a:off x="7206853" y="3226593"/>
            <a:ext cx="1169194" cy="1144191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34BE0375-CBD3-B442-ACAA-75462B4F63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61659" y="3740943"/>
            <a:ext cx="26194" cy="1071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398CD0B-5F71-CD4E-ABDA-D4950840A0CE}"/>
              </a:ext>
            </a:extLst>
          </p:cNvPr>
          <p:cNvSpPr>
            <a:spLocks/>
          </p:cNvSpPr>
          <p:nvPr/>
        </p:nvSpPr>
        <p:spPr bwMode="auto">
          <a:xfrm>
            <a:off x="7359252" y="4121943"/>
            <a:ext cx="915591" cy="1501379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7EEA6F79-8D38-9441-887D-67EEC8D83F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74456" y="3726655"/>
            <a:ext cx="482203" cy="471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02A74AE2-E772-5A45-BE4C-F94E5741514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87852" y="4812505"/>
            <a:ext cx="25004" cy="757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9" name="Oval 16">
            <a:extLst>
              <a:ext uri="{FF2B5EF4-FFF2-40B4-BE49-F238E27FC236}">
                <a16:creationId xmlns:a16="http://schemas.microsoft.com/office/drawing/2014/main" id="{97381C6B-585F-E34C-9783-0D461C54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418" y="3717130"/>
            <a:ext cx="41672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0" name="Oval 17">
            <a:extLst>
              <a:ext uri="{FF2B5EF4-FFF2-40B4-BE49-F238E27FC236}">
                <a16:creationId xmlns:a16="http://schemas.microsoft.com/office/drawing/2014/main" id="{8D3A6E92-E83A-AF44-99E7-2B46A2D1B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4" y="3217068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A66D0718-BCF8-264C-9233-E1B37188340F}"/>
              </a:ext>
            </a:extLst>
          </p:cNvPr>
          <p:cNvSpPr>
            <a:spLocks/>
          </p:cNvSpPr>
          <p:nvPr/>
        </p:nvSpPr>
        <p:spPr bwMode="auto">
          <a:xfrm>
            <a:off x="4906564" y="4161234"/>
            <a:ext cx="295275" cy="290513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2" name="Arc 19">
            <a:extLst>
              <a:ext uri="{FF2B5EF4-FFF2-40B4-BE49-F238E27FC236}">
                <a16:creationId xmlns:a16="http://schemas.microsoft.com/office/drawing/2014/main" id="{60E0B3C2-4704-4B49-A13A-B3EC6BFAC2A5}"/>
              </a:ext>
            </a:extLst>
          </p:cNvPr>
          <p:cNvSpPr>
            <a:spLocks/>
          </p:cNvSpPr>
          <p:nvPr/>
        </p:nvSpPr>
        <p:spPr bwMode="auto">
          <a:xfrm rot="720000">
            <a:off x="5056583" y="4173141"/>
            <a:ext cx="158354" cy="177403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B9F85100-F63A-674A-A0F3-AF59F84D73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6565" y="4037409"/>
            <a:ext cx="227410" cy="4131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B791DA3C-9CC7-7649-BC64-A00D50D4D840}"/>
              </a:ext>
            </a:extLst>
          </p:cNvPr>
          <p:cNvSpPr>
            <a:spLocks noChangeArrowheads="1"/>
          </p:cNvSpPr>
          <p:nvPr/>
        </p:nvSpPr>
        <p:spPr bwMode="auto">
          <a:xfrm rot="-1860000">
            <a:off x="5114924" y="4176711"/>
            <a:ext cx="75009" cy="148829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31B1A09B-9F14-644D-A34B-C9AE9F7293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6565" y="4342209"/>
            <a:ext cx="416719" cy="1083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78C2B389-91C4-714D-8705-78338FEDF471}"/>
              </a:ext>
            </a:extLst>
          </p:cNvPr>
          <p:cNvSpPr>
            <a:spLocks/>
          </p:cNvSpPr>
          <p:nvPr/>
        </p:nvSpPr>
        <p:spPr bwMode="auto">
          <a:xfrm>
            <a:off x="7344964" y="5532834"/>
            <a:ext cx="295275" cy="290513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7" name="Arc 24">
            <a:extLst>
              <a:ext uri="{FF2B5EF4-FFF2-40B4-BE49-F238E27FC236}">
                <a16:creationId xmlns:a16="http://schemas.microsoft.com/office/drawing/2014/main" id="{D0412143-F7C3-ED4E-9C6B-7182F0713AE4}"/>
              </a:ext>
            </a:extLst>
          </p:cNvPr>
          <p:cNvSpPr>
            <a:spLocks/>
          </p:cNvSpPr>
          <p:nvPr/>
        </p:nvSpPr>
        <p:spPr bwMode="auto">
          <a:xfrm rot="720000">
            <a:off x="7494983" y="5544741"/>
            <a:ext cx="158354" cy="177403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id="{B8FC983C-CE94-3046-9EFC-9C8C91D1DA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44965" y="5409009"/>
            <a:ext cx="227410" cy="4131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9" name="Oval 26">
            <a:extLst>
              <a:ext uri="{FF2B5EF4-FFF2-40B4-BE49-F238E27FC236}">
                <a16:creationId xmlns:a16="http://schemas.microsoft.com/office/drawing/2014/main" id="{A2DFF8F1-E8DB-7444-88E3-DC84612A0CAB}"/>
              </a:ext>
            </a:extLst>
          </p:cNvPr>
          <p:cNvSpPr>
            <a:spLocks noChangeArrowheads="1"/>
          </p:cNvSpPr>
          <p:nvPr/>
        </p:nvSpPr>
        <p:spPr bwMode="auto">
          <a:xfrm rot="-1860000">
            <a:off x="7553324" y="5548311"/>
            <a:ext cx="75009" cy="148829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AC2ACD45-D851-0249-B69C-5CC19F188A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44965" y="5713809"/>
            <a:ext cx="416719" cy="1083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1" name="Line 35">
            <a:extLst>
              <a:ext uri="{FF2B5EF4-FFF2-40B4-BE49-F238E27FC236}">
                <a16:creationId xmlns:a16="http://schemas.microsoft.com/office/drawing/2014/main" id="{EDA8487A-08ED-1542-9F5C-5F1D73437E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333750"/>
            <a:ext cx="1420415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2" name="Line 36">
            <a:extLst>
              <a:ext uri="{FF2B5EF4-FFF2-40B4-BE49-F238E27FC236}">
                <a16:creationId xmlns:a16="http://schemas.microsoft.com/office/drawing/2014/main" id="{1C766987-58BE-004B-B4B3-4540A2B57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7646" y="4331494"/>
            <a:ext cx="1420416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3" name="Line 30">
            <a:extLst>
              <a:ext uri="{FF2B5EF4-FFF2-40B4-BE49-F238E27FC236}">
                <a16:creationId xmlns:a16="http://schemas.microsoft.com/office/drawing/2014/main" id="{76041FE7-D676-2C42-BCB1-1E993A5C9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2057" y="3371849"/>
            <a:ext cx="907256" cy="5012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4" name="Line 31">
            <a:extLst>
              <a:ext uri="{FF2B5EF4-FFF2-40B4-BE49-F238E27FC236}">
                <a16:creationId xmlns:a16="http://schemas.microsoft.com/office/drawing/2014/main" id="{7121FE5B-C3A0-364C-B1CF-2F31BC4EE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1159" y="4681536"/>
            <a:ext cx="907256" cy="5012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5" name="Line 38">
            <a:extLst>
              <a:ext uri="{FF2B5EF4-FFF2-40B4-BE49-F238E27FC236}">
                <a16:creationId xmlns:a16="http://schemas.microsoft.com/office/drawing/2014/main" id="{B2B315E4-F72E-E644-91EF-467ED3ABE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886200"/>
            <a:ext cx="1420415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6" name="Oval 14">
            <a:extLst>
              <a:ext uri="{FF2B5EF4-FFF2-40B4-BE49-F238E27FC236}">
                <a16:creationId xmlns:a16="http://schemas.microsoft.com/office/drawing/2014/main" id="{01D19C14-6CDE-CE4C-B7F5-5AB3DCBD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6420" y="4776787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37" name="Oval 15">
            <a:extLst>
              <a:ext uri="{FF2B5EF4-FFF2-40B4-BE49-F238E27FC236}">
                <a16:creationId xmlns:a16="http://schemas.microsoft.com/office/drawing/2014/main" id="{E47A8BC4-FED4-9047-93EB-F128C482E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227" y="3702843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eaLnBrk="0" hangingPunct="0"/>
            <a:endParaRPr lang="en-US" sz="1350">
              <a:solidFill>
                <a:prstClr val="black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04196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3D34DFC2-3D58-6C45-8D65-88CDA4E1AB8C}"/>
              </a:ext>
            </a:extLst>
          </p:cNvPr>
          <p:cNvSpPr/>
          <p:nvPr/>
        </p:nvSpPr>
        <p:spPr>
          <a:xfrm flipH="1">
            <a:off x="5219682" y="2661644"/>
            <a:ext cx="2924622" cy="450683"/>
          </a:xfrm>
          <a:prstGeom prst="rtTriangl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295A9-B02B-DD48-8097-83A1ECAD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17B660-E885-C344-AC36-F2845D9AAD98}"/>
              </a:ext>
            </a:extLst>
          </p:cNvPr>
          <p:cNvGrpSpPr/>
          <p:nvPr/>
        </p:nvGrpSpPr>
        <p:grpSpPr>
          <a:xfrm>
            <a:off x="1066800" y="1524000"/>
            <a:ext cx="7317122" cy="2786941"/>
            <a:chOff x="112185" y="475893"/>
            <a:chExt cx="7317122" cy="27869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2CF36A7-9B27-4F4D-B058-89751C0295B6}"/>
                </a:ext>
              </a:extLst>
            </p:cNvPr>
            <p:cNvGrpSpPr/>
            <p:nvPr/>
          </p:nvGrpSpPr>
          <p:grpSpPr>
            <a:xfrm>
              <a:off x="652470" y="2057400"/>
              <a:ext cx="5859349" cy="584"/>
              <a:chOff x="652470" y="2057400"/>
              <a:chExt cx="5859349" cy="584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8BFE192A-5823-8C47-BED7-6E85B102C4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2470" y="2057400"/>
                <a:ext cx="149648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F717B00A-D65F-E643-AA1F-AD2AD28A52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0781" y="2057984"/>
                <a:ext cx="4371038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8E9C13-BB50-F948-A330-C949C63F0E61}"/>
                </a:ext>
              </a:extLst>
            </p:cNvPr>
            <p:cNvGrpSpPr/>
            <p:nvPr/>
          </p:nvGrpSpPr>
          <p:grpSpPr>
            <a:xfrm>
              <a:off x="1030905" y="2448050"/>
              <a:ext cx="3236295" cy="400110"/>
              <a:chOff x="1030905" y="2448050"/>
              <a:chExt cx="3236295" cy="40011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9A9ED466-735E-574F-9DC3-ED5F518F0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905" y="2533293"/>
                <a:ext cx="3236295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CD2840-2A9A-0A4B-A6C2-674884107D31}"/>
                  </a:ext>
                </a:extLst>
              </p:cNvPr>
              <p:cNvSpPr txBox="1"/>
              <p:nvPr/>
            </p:nvSpPr>
            <p:spPr>
              <a:xfrm>
                <a:off x="2456562" y="2448050"/>
                <a:ext cx="2632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6C85F64-35F3-4144-B187-5438B800D431}"/>
                </a:ext>
              </a:extLst>
            </p:cNvPr>
            <p:cNvGrpSpPr/>
            <p:nvPr/>
          </p:nvGrpSpPr>
          <p:grpSpPr>
            <a:xfrm>
              <a:off x="112185" y="475893"/>
              <a:ext cx="1290568" cy="2786941"/>
              <a:chOff x="112185" y="475893"/>
              <a:chExt cx="1290568" cy="278694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9C85584-3B20-6742-A436-F7130022B135}"/>
                  </a:ext>
                </a:extLst>
              </p:cNvPr>
              <p:cNvGrpSpPr/>
              <p:nvPr/>
            </p:nvGrpSpPr>
            <p:grpSpPr>
              <a:xfrm>
                <a:off x="813245" y="617951"/>
                <a:ext cx="589508" cy="2644883"/>
                <a:chOff x="813245" y="617951"/>
                <a:chExt cx="589508" cy="2644883"/>
              </a:xfrm>
            </p:grpSpPr>
            <p:sp>
              <p:nvSpPr>
                <p:cNvPr id="14" name="Parallelogram 13">
                  <a:extLst>
                    <a:ext uri="{FF2B5EF4-FFF2-40B4-BE49-F238E27FC236}">
                      <a16:creationId xmlns:a16="http://schemas.microsoft.com/office/drawing/2014/main" id="{AA97BA83-FBF2-0E4E-BE0C-7250E524B98A}"/>
                    </a:ext>
                  </a:extLst>
                </p:cNvPr>
                <p:cNvSpPr/>
                <p:nvPr/>
              </p:nvSpPr>
              <p:spPr>
                <a:xfrm rot="5400000" flipV="1">
                  <a:off x="-286602" y="1717798"/>
                  <a:ext cx="2644883" cy="445190"/>
                </a:xfrm>
                <a:prstGeom prst="parallelogram">
                  <a:avLst>
                    <a:gd name="adj" fmla="val 186475"/>
                  </a:avLst>
                </a:prstGeom>
                <a:solidFill>
                  <a:srgbClr val="D9D9D9">
                    <a:alpha val="58039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A89A8A80-CEDA-C74B-A9EE-A84916A43C6D}"/>
                    </a:ext>
                  </a:extLst>
                </p:cNvPr>
                <p:cNvGrpSpPr/>
                <p:nvPr/>
              </p:nvGrpSpPr>
              <p:grpSpPr>
                <a:xfrm>
                  <a:off x="973908" y="1596879"/>
                  <a:ext cx="428845" cy="1166487"/>
                  <a:chOff x="973908" y="1596879"/>
                  <a:chExt cx="428845" cy="1166487"/>
                </a:xfrm>
              </p:grpSpPr>
              <p:cxnSp>
                <p:nvCxnSpPr>
                  <p:cNvPr id="17" name="Straight Arrow Connector 16">
                    <a:extLst>
                      <a:ext uri="{FF2B5EF4-FFF2-40B4-BE49-F238E27FC236}">
                        <a16:creationId xmlns:a16="http://schemas.microsoft.com/office/drawing/2014/main" id="{90C9DD92-B991-B74D-953C-A89C3DB368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0905" y="2082065"/>
                    <a:ext cx="0" cy="681301"/>
                  </a:xfrm>
                  <a:prstGeom prst="straightConnector1">
                    <a:avLst/>
                  </a:prstGeom>
                  <a:ln w="25400">
                    <a:solidFill>
                      <a:srgbClr val="00B050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id="{D4C2AC54-5EBC-3C47-AE24-390C511A1744}"/>
                      </a:ext>
                    </a:extLst>
                  </p:cNvPr>
                  <p:cNvCxnSpPr>
                    <a:cxnSpLocks/>
                    <a:stCxn id="20" idx="7"/>
                  </p:cNvCxnSpPr>
                  <p:nvPr/>
                </p:nvCxnSpPr>
                <p:spPr>
                  <a:xfrm flipV="1">
                    <a:off x="1071208" y="1596879"/>
                    <a:ext cx="331545" cy="419154"/>
                  </a:xfrm>
                  <a:prstGeom prst="straightConnector1">
                    <a:avLst/>
                  </a:prstGeom>
                  <a:ln w="22225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5A63AA94-616E-3346-92E9-3790710EF916}"/>
                      </a:ext>
                    </a:extLst>
                  </p:cNvPr>
                  <p:cNvSpPr/>
                  <p:nvPr/>
                </p:nvSpPr>
                <p:spPr>
                  <a:xfrm>
                    <a:off x="973908" y="1999339"/>
                    <a:ext cx="113994" cy="11399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EB586CE-E9E3-9640-A82B-FFE742240F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494" y="1062658"/>
                <a:ext cx="337274" cy="1672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DD6786-44AE-994C-98F6-0F070815103E}"/>
                  </a:ext>
                </a:extLst>
              </p:cNvPr>
              <p:cNvSpPr txBox="1"/>
              <p:nvPr/>
            </p:nvSpPr>
            <p:spPr>
              <a:xfrm>
                <a:off x="112185" y="475893"/>
                <a:ext cx="9558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Image Plane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027710E-C6D1-E14A-90E8-1C46EE72F87E}"/>
                </a:ext>
              </a:extLst>
            </p:cNvPr>
            <p:cNvGrpSpPr/>
            <p:nvPr/>
          </p:nvGrpSpPr>
          <p:grpSpPr>
            <a:xfrm>
              <a:off x="4333797" y="1351767"/>
              <a:ext cx="2801231" cy="696995"/>
              <a:chOff x="4333797" y="1351767"/>
              <a:chExt cx="2801231" cy="696995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3D88D92-3C33-3A45-84FC-A99FF6002D26}"/>
                  </a:ext>
                </a:extLst>
              </p:cNvPr>
              <p:cNvSpPr txBox="1"/>
              <p:nvPr/>
            </p:nvSpPr>
            <p:spPr>
              <a:xfrm>
                <a:off x="6196818" y="1351767"/>
                <a:ext cx="4821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</a:t>
                </a:r>
                <a:r>
                  <a:rPr kumimoji="0" lang="en-US" sz="18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D95A39B-2645-3542-A984-8358352994F8}"/>
                  </a:ext>
                </a:extLst>
              </p:cNvPr>
              <p:cNvCxnSpPr>
                <a:cxnSpLocks/>
                <a:stCxn id="34" idx="2"/>
                <a:endCxn id="31" idx="6"/>
              </p:cNvCxnSpPr>
              <p:nvPr/>
            </p:nvCxnSpPr>
            <p:spPr>
              <a:xfrm flipH="1">
                <a:off x="4333797" y="1613538"/>
                <a:ext cx="2801231" cy="435224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2D9E678-6DA8-A846-8D4C-A5E2F977C32E}"/>
                </a:ext>
              </a:extLst>
            </p:cNvPr>
            <p:cNvGrpSpPr/>
            <p:nvPr/>
          </p:nvGrpSpPr>
          <p:grpSpPr>
            <a:xfrm>
              <a:off x="3107298" y="1366972"/>
              <a:ext cx="1226499" cy="1119850"/>
              <a:chOff x="6613880" y="665373"/>
              <a:chExt cx="1226499" cy="111985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3989966-EAA8-6041-9AC5-1AF9D5DDCE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5144" y="665373"/>
                <a:ext cx="16324" cy="684936"/>
              </a:xfrm>
              <a:prstGeom prst="straightConnector1">
                <a:avLst/>
              </a:prstGeom>
              <a:ln w="317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A79AE026-275C-FB45-9409-704C7EF833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13880" y="1350234"/>
                <a:ext cx="1170990" cy="0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15CD5B7-9AB9-7944-89C8-3121C033DB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30347" y="1350309"/>
                <a:ext cx="354796" cy="434914"/>
              </a:xfrm>
              <a:prstGeom prst="straightConnector1">
                <a:avLst/>
              </a:prstGeom>
              <a:ln w="31750">
                <a:solidFill>
                  <a:srgbClr val="FB1C0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BB0AB9E-E20D-EF45-BE7E-650C93097DE9}"/>
                  </a:ext>
                </a:extLst>
              </p:cNvPr>
              <p:cNvSpPr/>
              <p:nvPr/>
            </p:nvSpPr>
            <p:spPr>
              <a:xfrm>
                <a:off x="7729360" y="1291653"/>
                <a:ext cx="111019" cy="1110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DB19125-DDD2-484D-A062-05EDD8A12F02}"/>
                </a:ext>
              </a:extLst>
            </p:cNvPr>
            <p:cNvSpPr/>
            <p:nvPr/>
          </p:nvSpPr>
          <p:spPr>
            <a:xfrm>
              <a:off x="3848289" y="644032"/>
              <a:ext cx="8931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pinhole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59194D1-76A3-1140-9FA2-93F299DE2548}"/>
                </a:ext>
              </a:extLst>
            </p:cNvPr>
            <p:cNvGrpSpPr/>
            <p:nvPr/>
          </p:nvGrpSpPr>
          <p:grpSpPr>
            <a:xfrm>
              <a:off x="6947204" y="1159916"/>
              <a:ext cx="482103" cy="509131"/>
              <a:chOff x="6947204" y="1159916"/>
              <a:chExt cx="482103" cy="509131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BF7CF79-98B5-EA48-A897-081B1D1320C2}"/>
                  </a:ext>
                </a:extLst>
              </p:cNvPr>
              <p:cNvSpPr/>
              <p:nvPr/>
            </p:nvSpPr>
            <p:spPr>
              <a:xfrm>
                <a:off x="7135028" y="1558028"/>
                <a:ext cx="111019" cy="111019"/>
              </a:xfrm>
              <a:prstGeom prst="ellipse">
                <a:avLst/>
              </a:prstGeom>
              <a:solidFill>
                <a:srgbClr val="59FD6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5EF8F04-30A5-8A41-B18A-1E337C070060}"/>
                  </a:ext>
                </a:extLst>
              </p:cNvPr>
              <p:cNvSpPr txBox="1"/>
              <p:nvPr/>
            </p:nvSpPr>
            <p:spPr>
              <a:xfrm>
                <a:off x="6947204" y="1159916"/>
                <a:ext cx="482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</a:t>
                </a:r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0451870-DC73-B440-8B42-5B7670A085A3}"/>
                </a:ext>
              </a:extLst>
            </p:cNvPr>
            <p:cNvGrpSpPr/>
            <p:nvPr/>
          </p:nvGrpSpPr>
          <p:grpSpPr>
            <a:xfrm>
              <a:off x="849932" y="2048762"/>
              <a:ext cx="3372846" cy="528717"/>
              <a:chOff x="849932" y="2048762"/>
              <a:chExt cx="3372846" cy="528717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9ED966C-BBF7-694B-B6EE-ACF5B3FDA224}"/>
                  </a:ext>
                </a:extLst>
              </p:cNvPr>
              <p:cNvSpPr/>
              <p:nvPr/>
            </p:nvSpPr>
            <p:spPr>
              <a:xfrm>
                <a:off x="849932" y="2466460"/>
                <a:ext cx="111019" cy="111019"/>
              </a:xfrm>
              <a:prstGeom prst="ellipse">
                <a:avLst/>
              </a:prstGeom>
              <a:solidFill>
                <a:srgbClr val="59FD6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C510EAA-FF17-F841-9806-4D8D22463F48}"/>
                  </a:ext>
                </a:extLst>
              </p:cNvPr>
              <p:cNvCxnSpPr>
                <a:cxnSpLocks/>
                <a:stCxn id="37" idx="6"/>
                <a:endCxn id="31" idx="2"/>
              </p:cNvCxnSpPr>
              <p:nvPr/>
            </p:nvCxnSpPr>
            <p:spPr>
              <a:xfrm flipV="1">
                <a:off x="960951" y="2048762"/>
                <a:ext cx="3261827" cy="473208"/>
              </a:xfrm>
              <a:prstGeom prst="line">
                <a:avLst/>
              </a:prstGeom>
              <a:ln w="22225">
                <a:solidFill>
                  <a:schemeClr val="accent6"/>
                </a:solidFill>
                <a:prstDash val="dash"/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B9BC775-6811-2D48-B0BD-F2FC9AF0A5AF}"/>
                </a:ext>
              </a:extLst>
            </p:cNvPr>
            <p:cNvGrpSpPr/>
            <p:nvPr/>
          </p:nvGrpSpPr>
          <p:grpSpPr>
            <a:xfrm>
              <a:off x="736733" y="2022422"/>
              <a:ext cx="370614" cy="444038"/>
              <a:chOff x="736733" y="2022422"/>
              <a:chExt cx="370614" cy="444038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6A687CE-1543-AD49-BBDA-CFD2216B673B}"/>
                  </a:ext>
                </a:extLst>
              </p:cNvPr>
              <p:cNvSpPr txBox="1"/>
              <p:nvPr/>
            </p:nvSpPr>
            <p:spPr>
              <a:xfrm>
                <a:off x="736733" y="2022422"/>
                <a:ext cx="3706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0E2CB0E0-3626-DE4E-828F-93DBC658A63D}"/>
                  </a:ext>
                </a:extLst>
              </p:cNvPr>
              <p:cNvCxnSpPr>
                <a:cxnSpLocks/>
                <a:stCxn id="20" idx="4"/>
                <a:endCxn id="37" idx="0"/>
              </p:cNvCxnSpPr>
              <p:nvPr/>
            </p:nvCxnSpPr>
            <p:spPr>
              <a:xfrm flipH="1">
                <a:off x="905442" y="2113333"/>
                <a:ext cx="125463" cy="353127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C9EC69AF-E671-AF4B-A55B-41440AA4D6E6}"/>
              </a:ext>
            </a:extLst>
          </p:cNvPr>
          <p:cNvSpPr/>
          <p:nvPr/>
        </p:nvSpPr>
        <p:spPr>
          <a:xfrm rot="10800000" flipH="1">
            <a:off x="2049261" y="3124200"/>
            <a:ext cx="3208539" cy="512642"/>
          </a:xfrm>
          <a:prstGeom prst="rtTriangle">
            <a:avLst/>
          </a:prstGeom>
          <a:solidFill>
            <a:srgbClr val="FF8AD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A58AD88-94B2-D44B-9BFA-1408EF30F78C}"/>
              </a:ext>
            </a:extLst>
          </p:cNvPr>
          <p:cNvGrpSpPr/>
          <p:nvPr/>
        </p:nvGrpSpPr>
        <p:grpSpPr>
          <a:xfrm>
            <a:off x="484726" y="4251740"/>
            <a:ext cx="8273335" cy="1492638"/>
            <a:chOff x="-2264585" y="3810000"/>
            <a:chExt cx="8273335" cy="149263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DBC1D86-A9A4-DA4E-A551-7922E97C1BEB}"/>
                </a:ext>
              </a:extLst>
            </p:cNvPr>
            <p:cNvGrpSpPr/>
            <p:nvPr/>
          </p:nvGrpSpPr>
          <p:grpSpPr>
            <a:xfrm>
              <a:off x="-2264585" y="3960134"/>
              <a:ext cx="2244715" cy="1290903"/>
              <a:chOff x="-2264585" y="3960134"/>
              <a:chExt cx="2244715" cy="1290903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A4F7FC4-8E4D-AD47-84B5-FC6276AC9A15}"/>
                  </a:ext>
                </a:extLst>
              </p:cNvPr>
              <p:cNvSpPr txBox="1"/>
              <p:nvPr/>
            </p:nvSpPr>
            <p:spPr>
              <a:xfrm>
                <a:off x="-2264585" y="4881705"/>
                <a:ext cx="22447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Image Coordinates</a:t>
                </a: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AAD8EDF-C699-9246-B814-306FCDDDC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888076" y="3960134"/>
                <a:ext cx="1491699" cy="907537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74AFE92-ABD1-A147-A8A5-7EFE485B2584}"/>
                </a:ext>
              </a:extLst>
            </p:cNvPr>
            <p:cNvGrpSpPr/>
            <p:nvPr/>
          </p:nvGrpSpPr>
          <p:grpSpPr>
            <a:xfrm>
              <a:off x="3665250" y="3810000"/>
              <a:ext cx="2343500" cy="1492638"/>
              <a:chOff x="3665250" y="3810000"/>
              <a:chExt cx="2343500" cy="1492638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992AA6-FD2A-3E41-BEBD-5D5E8E24F46D}"/>
                  </a:ext>
                </a:extLst>
              </p:cNvPr>
              <p:cNvSpPr txBox="1"/>
              <p:nvPr/>
            </p:nvSpPr>
            <p:spPr>
              <a:xfrm>
                <a:off x="3665250" y="4933306"/>
                <a:ext cx="2343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Camera Coordinates</a:t>
                </a: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4D8E908E-93BA-374C-B1B4-DBF3B99B1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30384" y="3810000"/>
                <a:ext cx="1402373" cy="1104900"/>
              </a:xfrm>
              <a:prstGeom prst="rect">
                <a:avLst/>
              </a:prstGeom>
            </p:spPr>
          </p:pic>
        </p:grp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51E3EE60-970A-C343-9A63-C5539ED39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658" y="4447169"/>
            <a:ext cx="1587500" cy="9271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6D310C9-F7F6-4D4A-BE72-FC6E29F64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058" y="5749340"/>
            <a:ext cx="17907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3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1640-7D75-5F4B-A0FE-66B039C7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Rectify via </a:t>
            </a:r>
            <a:r>
              <a:rPr lang="en-US" dirty="0" err="1"/>
              <a:t>homography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51147-4E40-D148-A07C-8511DBD3C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00" y="1417638"/>
            <a:ext cx="6903799" cy="5301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F7FA4-BD35-394E-A9E1-66745EFB5FD2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</p:spTree>
    <p:extLst>
      <p:ext uri="{BB962C8B-B14F-4D97-AF65-F5344CB8AC3E}">
        <p14:creationId xmlns:p14="http://schemas.microsoft.com/office/powerpoint/2010/main" val="23001730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A476-26D6-7B44-984A-19431886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56F5-48DD-294B-8AA0-6279077C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for correspondences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Estimate camera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Triangulate</a:t>
            </a:r>
          </a:p>
        </p:txBody>
      </p:sp>
    </p:spTree>
    <p:extLst>
      <p:ext uri="{BB962C8B-B14F-4D97-AF65-F5344CB8AC3E}">
        <p14:creationId xmlns:p14="http://schemas.microsoft.com/office/powerpoint/2010/main" val="14864621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A476-26D6-7B44-984A-19431886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56F5-48DD-294B-8AA0-6279077C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Solve for correspondences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Estimate camera</a:t>
            </a:r>
          </a:p>
          <a:p>
            <a:pPr marL="914400" lvl="1" indent="-514350"/>
            <a:r>
              <a:rPr lang="en-US" b="1" dirty="0"/>
              <a:t>What is the relationship between the camera + correspondences?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Triangulate</a:t>
            </a:r>
          </a:p>
        </p:txBody>
      </p:sp>
    </p:spTree>
    <p:extLst>
      <p:ext uri="{BB962C8B-B14F-4D97-AF65-F5344CB8AC3E}">
        <p14:creationId xmlns:p14="http://schemas.microsoft.com/office/powerpoint/2010/main" val="12980730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885E6-727C-2648-82F5-58705BC30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37" y="1600200"/>
            <a:ext cx="7766050" cy="45140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3A4DCC-B086-6845-BE4F-C9FECF9568EC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</p:spTree>
    <p:extLst>
      <p:ext uri="{BB962C8B-B14F-4D97-AF65-F5344CB8AC3E}">
        <p14:creationId xmlns:p14="http://schemas.microsoft.com/office/powerpoint/2010/main" val="34089897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117477" y="106363"/>
            <a:ext cx="8880475" cy="1143000"/>
          </a:xfrm>
        </p:spPr>
        <p:txBody>
          <a:bodyPr/>
          <a:lstStyle/>
          <a:p>
            <a:pPr eaLnBrk="1" hangingPunct="1"/>
            <a:r>
              <a:rPr lang="en-US"/>
              <a:t>Stereo correspondence constraints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 cstate="print"/>
          <a:srcRect l="23750" t="73161" r="36250" b="7008"/>
          <a:stretch>
            <a:fillRect/>
          </a:stretch>
        </p:blipFill>
        <p:spPr bwMode="auto">
          <a:xfrm>
            <a:off x="533400" y="1752600"/>
            <a:ext cx="7315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14400" y="4581525"/>
            <a:ext cx="73088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/>
              <a:t>Given p in left image, where can corresponding point p’ be?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42084" t="65640" r="21667" b="9061"/>
          <a:stretch>
            <a:fillRect/>
          </a:stretch>
        </p:blipFill>
        <p:spPr bwMode="auto">
          <a:xfrm>
            <a:off x="1219200" y="1639888"/>
            <a:ext cx="662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4581525"/>
            <a:ext cx="73088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/>
              <a:t>Given p in left image, where can corresponding point p’ be?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7477" y="106363"/>
            <a:ext cx="8880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Stereo correspondence constraints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2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2602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Where do we need to search?</a:t>
            </a:r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1199476" y="3927573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72000" y="1752602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81600" y="3581400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5368003" y="2877285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86316" y="3886201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4487253" y="3892246"/>
            <a:ext cx="4755012" cy="15063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2" y="6477000"/>
            <a:ext cx="203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James Hays</a:t>
            </a:r>
          </a:p>
        </p:txBody>
      </p:sp>
    </p:spTree>
    <p:extLst>
      <p:ext uri="{BB962C8B-B14F-4D97-AF65-F5344CB8AC3E}">
        <p14:creationId xmlns:p14="http://schemas.microsoft.com/office/powerpoint/2010/main" val="180482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42500" t="44444" r="22083" b="15215"/>
          <a:stretch>
            <a:fillRect/>
          </a:stretch>
        </p:blipFill>
        <p:spPr bwMode="auto">
          <a:xfrm>
            <a:off x="1676400" y="1165227"/>
            <a:ext cx="5943600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17477" y="106363"/>
            <a:ext cx="8880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Stereo correspondence constraints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07F8-6B42-7646-8CDC-3477F0B9B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AAA5B-8F21-A84F-8A25-BD5F5BAC7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5" r="48457"/>
          <a:stretch/>
        </p:blipFill>
        <p:spPr>
          <a:xfrm>
            <a:off x="369653" y="1947737"/>
            <a:ext cx="4202349" cy="3385138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86E8DAC9-94A8-6B41-BA18-388A31C7EA0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65715" y="5445590"/>
            <a:ext cx="26860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>
                <a:solidFill>
                  <a:srgbClr val="000000"/>
                </a:solidFill>
                <a:latin typeface="Arial" pitchFamily="34" charset="0"/>
              </a:rPr>
              <a:t>Figures by Carlos Hernandez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264DD-F276-7C44-8424-718A13440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90"/>
          <a:stretch/>
        </p:blipFill>
        <p:spPr>
          <a:xfrm>
            <a:off x="4671711" y="1947737"/>
            <a:ext cx="4472291" cy="33851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2369E2F-0411-B944-8A05-8EBB766FD011}"/>
              </a:ext>
            </a:extLst>
          </p:cNvPr>
          <p:cNvSpPr/>
          <p:nvPr/>
        </p:nvSpPr>
        <p:spPr>
          <a:xfrm rot="12578467">
            <a:off x="4874423" y="3662288"/>
            <a:ext cx="1768432" cy="86743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2CC752-EBD4-654B-AB91-24BFA1EABB31}"/>
              </a:ext>
            </a:extLst>
          </p:cNvPr>
          <p:cNvSpPr/>
          <p:nvPr/>
        </p:nvSpPr>
        <p:spPr>
          <a:xfrm rot="3244972">
            <a:off x="7341700" y="3302620"/>
            <a:ext cx="1027696" cy="55107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3641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3E3A-15CD-5849-A43D-B0FBE73DD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E1068-3B9E-4D44-9195-8B639EE55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C9E64-B88A-4C4D-B267-9D5DA5CDF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396"/>
            <a:ext cx="9144000" cy="64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07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39E94-9917-AC40-B3D5-DB9C1427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Plane to Image Sensor Mapping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296CC-A354-9D41-8BF4-9945511C9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804" y="637226"/>
            <a:ext cx="6114836" cy="2340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BA96EE-5C7A-7E49-B29D-405AF64CE7A8}"/>
              </a:ext>
            </a:extLst>
          </p:cNvPr>
          <p:cNvSpPr txBox="1"/>
          <p:nvPr/>
        </p:nvSpPr>
        <p:spPr>
          <a:xfrm>
            <a:off x="914400" y="3048000"/>
            <a:ext cx="7620000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Scale: For pixel density (pixel/mm) &amp; aspect ratio: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lang="en-US" sz="2000" noProof="0" dirty="0">
                <a:solidFill>
                  <a:prstClr val="black"/>
                </a:solidFill>
                <a:latin typeface="Calibri"/>
              </a:rPr>
              <a:t>Shift: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an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image,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left corner is the origin. But in the image plane, the origin is where the optical axis pierces the plane! Need to shift by: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EB86D5-FAB4-4C49-9CFE-5CFF91B4D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080" y="3068772"/>
            <a:ext cx="1126560" cy="3370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CF94C-6EFD-6B46-A6CC-D67B4CC98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253" y="4221032"/>
            <a:ext cx="807093" cy="28397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E6D3020-A8BE-6A4A-84F8-D378DF1D332B}"/>
              </a:ext>
            </a:extLst>
          </p:cNvPr>
          <p:cNvGrpSpPr/>
          <p:nvPr/>
        </p:nvGrpSpPr>
        <p:grpSpPr>
          <a:xfrm>
            <a:off x="457200" y="5314890"/>
            <a:ext cx="6889561" cy="1264836"/>
            <a:chOff x="457200" y="5314890"/>
            <a:chExt cx="6889561" cy="12648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206BC9-54D1-CC45-B14A-48A29D6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8134" y="5759107"/>
              <a:ext cx="2598627" cy="82061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C61E7D-1F63-2047-9206-3F4B089CF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6383" y="5789392"/>
              <a:ext cx="2478596" cy="759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55847F-670D-C349-9E1A-30061BD80B81}"/>
                </a:ext>
              </a:extLst>
            </p:cNvPr>
            <p:cNvSpPr txBox="1"/>
            <p:nvPr/>
          </p:nvSpPr>
          <p:spPr>
            <a:xfrm>
              <a:off x="457200" y="5314890"/>
              <a:ext cx="5045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Putting it all together, pixel </a:t>
              </a:r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oordinates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C728A1-C0D0-A74C-9DD6-A167EBFE1A5A}"/>
              </a:ext>
            </a:extLst>
          </p:cNvPr>
          <p:cNvGrpSpPr/>
          <p:nvPr/>
        </p:nvGrpSpPr>
        <p:grpSpPr>
          <a:xfrm>
            <a:off x="6054050" y="5291691"/>
            <a:ext cx="3062127" cy="400110"/>
            <a:chOff x="5954578" y="5131047"/>
            <a:chExt cx="306212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B48E038-F04C-764C-9A62-9AAB9A8A1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81800" y="5202878"/>
              <a:ext cx="2234905" cy="26456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A94AF0-8DAE-9446-BCE3-F9CFAA0A2758}"/>
                </a:ext>
              </a:extLst>
            </p:cNvPr>
            <p:cNvSpPr txBox="1"/>
            <p:nvPr/>
          </p:nvSpPr>
          <p:spPr>
            <a:xfrm>
              <a:off x="5954578" y="5131047"/>
              <a:ext cx="27184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where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7C9BF4-0AF0-E74D-BAE9-CCB30052D541}"/>
              </a:ext>
            </a:extLst>
          </p:cNvPr>
          <p:cNvGrpSpPr/>
          <p:nvPr/>
        </p:nvGrpSpPr>
        <p:grpSpPr>
          <a:xfrm>
            <a:off x="2743200" y="5867400"/>
            <a:ext cx="4711485" cy="569296"/>
            <a:chOff x="2743200" y="5867400"/>
            <a:chExt cx="4711485" cy="56929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4BBC8BC-DDA9-DE4F-8450-BA70230C6BA8}"/>
                </a:ext>
              </a:extLst>
            </p:cNvPr>
            <p:cNvSpPr/>
            <p:nvPr/>
          </p:nvSpPr>
          <p:spPr>
            <a:xfrm>
              <a:off x="2743200" y="5867400"/>
              <a:ext cx="432481" cy="535208"/>
            </a:xfrm>
            <a:prstGeom prst="rect">
              <a:avLst/>
            </a:prstGeom>
            <a:noFill/>
            <a:ln w="28575">
              <a:solidFill>
                <a:srgbClr val="FC69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EC7C6AA-1B30-8742-BB59-D2BC8F1A0F7D}"/>
                </a:ext>
              </a:extLst>
            </p:cNvPr>
            <p:cNvSpPr/>
            <p:nvPr/>
          </p:nvSpPr>
          <p:spPr>
            <a:xfrm>
              <a:off x="4038600" y="5867400"/>
              <a:ext cx="427860" cy="535208"/>
            </a:xfrm>
            <a:prstGeom prst="rect">
              <a:avLst/>
            </a:prstGeom>
            <a:noFill/>
            <a:ln w="28575">
              <a:solidFill>
                <a:srgbClr val="FC69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4146820-0643-9D4F-AF56-DFF0E9B22CCB}"/>
                </a:ext>
              </a:extLst>
            </p:cNvPr>
            <p:cNvSpPr/>
            <p:nvPr/>
          </p:nvSpPr>
          <p:spPr>
            <a:xfrm>
              <a:off x="5611053" y="5869208"/>
              <a:ext cx="427860" cy="535208"/>
            </a:xfrm>
            <a:prstGeom prst="rect">
              <a:avLst/>
            </a:prstGeom>
            <a:noFill/>
            <a:ln w="28575">
              <a:solidFill>
                <a:srgbClr val="FC69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1FCBDAD-EF6B-D540-9804-20834FB96EDE}"/>
                </a:ext>
              </a:extLst>
            </p:cNvPr>
            <p:cNvSpPr/>
            <p:nvPr/>
          </p:nvSpPr>
          <p:spPr>
            <a:xfrm>
              <a:off x="6909052" y="5901488"/>
              <a:ext cx="545633" cy="535208"/>
            </a:xfrm>
            <a:prstGeom prst="rect">
              <a:avLst/>
            </a:prstGeom>
            <a:noFill/>
            <a:ln w="28575">
              <a:solidFill>
                <a:srgbClr val="FC69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D45A293-1A21-4349-A2B4-2C0908276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104" y="4666898"/>
            <a:ext cx="2478596" cy="333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D625FA-4E0B-2746-B940-C8057ACE7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85" y="3470074"/>
            <a:ext cx="1784350" cy="381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E3810F-5616-8542-B88D-45F7D87A9B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7167" y="4546344"/>
            <a:ext cx="2148063" cy="6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Line 2"/>
          <p:cNvSpPr>
            <a:spLocks noChangeShapeType="1"/>
          </p:cNvSpPr>
          <p:nvPr/>
        </p:nvSpPr>
        <p:spPr bwMode="auto">
          <a:xfrm flipH="1" flipV="1">
            <a:off x="3276600" y="2247900"/>
            <a:ext cx="22860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1" name="Freeform 3"/>
          <p:cNvSpPr>
            <a:spLocks/>
          </p:cNvSpPr>
          <p:nvPr/>
        </p:nvSpPr>
        <p:spPr bwMode="auto">
          <a:xfrm>
            <a:off x="2209800" y="25527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2147483647 w 768"/>
              <a:gd name="T5" fmla="*/ 2147483647 h 1104"/>
              <a:gd name="T6" fmla="*/ 2147483647 w 768"/>
              <a:gd name="T7" fmla="*/ 214748364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63492" name="Freeform 4"/>
          <p:cNvSpPr>
            <a:spLocks/>
          </p:cNvSpPr>
          <p:nvPr/>
        </p:nvSpPr>
        <p:spPr bwMode="auto">
          <a:xfrm flipH="1">
            <a:off x="4876800" y="25527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2147483647 w 768"/>
              <a:gd name="T5" fmla="*/ 2147483647 h 1104"/>
              <a:gd name="T6" fmla="*/ 2147483647 w 768"/>
              <a:gd name="T7" fmla="*/ 214748364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389125" name="Line 5"/>
          <p:cNvSpPr>
            <a:spLocks noChangeShapeType="1"/>
          </p:cNvSpPr>
          <p:nvPr/>
        </p:nvSpPr>
        <p:spPr bwMode="auto">
          <a:xfrm flipV="1">
            <a:off x="2667000" y="2095500"/>
            <a:ext cx="1676400" cy="1409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Stereo correspondence constraints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2"/>
            <a:ext cx="7772400" cy="1050925"/>
          </a:xfrm>
        </p:spPr>
        <p:txBody>
          <a:bodyPr/>
          <a:lstStyle/>
          <a:p>
            <a:pPr marL="0" indent="0"/>
            <a:r>
              <a:rPr lang="en-US" sz="2000"/>
              <a:t>Geometry of two views allows us to constrain where the corresponding pixel for some image point in the first view must occur in the second view.</a:t>
            </a:r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2019300" y="39624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6210300" y="39624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389130" name="Rectangle 10"/>
          <p:cNvSpPr>
            <a:spLocks noChangeArrowheads="1"/>
          </p:cNvSpPr>
          <p:nvPr/>
        </p:nvSpPr>
        <p:spPr bwMode="auto">
          <a:xfrm>
            <a:off x="457200" y="4645027"/>
            <a:ext cx="822960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b="1"/>
              <a:t>Epipolar constraint</a:t>
            </a:r>
            <a:r>
              <a:rPr lang="en-US" sz="2000"/>
              <a:t>: Why is this useful?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/>
              <a:t>Reduces correspondence problem to 1D search along </a:t>
            </a:r>
            <a:r>
              <a:rPr lang="en-US" sz="2000" i="1"/>
              <a:t>conjugate</a:t>
            </a:r>
            <a:r>
              <a:rPr lang="en-US" sz="2000"/>
              <a:t> </a:t>
            </a:r>
            <a:r>
              <a:rPr lang="en-US" sz="2000" i="1"/>
              <a:t>epipolar lines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057400" y="2552700"/>
            <a:ext cx="4191000" cy="1447800"/>
            <a:chOff x="1296" y="2352"/>
            <a:chExt cx="2640" cy="912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63512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63513" name="Line 14"/>
              <p:cNvSpPr>
                <a:spLocks noChangeShapeType="1"/>
              </p:cNvSpPr>
              <p:nvPr/>
            </p:nvSpPr>
            <p:spPr bwMode="auto">
              <a:xfrm>
                <a:off x="3072" y="2256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4" name="Line 15"/>
              <p:cNvSpPr>
                <a:spLocks noChangeShapeType="1"/>
              </p:cNvSpPr>
              <p:nvPr/>
            </p:nvSpPr>
            <p:spPr bwMode="auto">
              <a:xfrm>
                <a:off x="2160" y="2256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5" name="Line 16"/>
              <p:cNvSpPr>
                <a:spLocks noChangeShapeType="1"/>
              </p:cNvSpPr>
              <p:nvPr/>
            </p:nvSpPr>
            <p:spPr bwMode="auto">
              <a:xfrm flipH="1" flipV="1">
                <a:off x="1968" y="2160"/>
                <a:ext cx="192" cy="96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511" name="Text Box 17"/>
            <p:cNvSpPr txBox="1">
              <a:spLocks noChangeArrowheads="1"/>
            </p:cNvSpPr>
            <p:nvPr/>
          </p:nvSpPr>
          <p:spPr bwMode="auto">
            <a:xfrm flipH="1">
              <a:off x="2165" y="2849"/>
              <a:ext cx="891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 b="1" dirty="0" err="1">
                  <a:solidFill>
                    <a:schemeClr val="bg1"/>
                  </a:solidFill>
                </a:rPr>
                <a:t>epipolar</a:t>
              </a:r>
              <a:r>
                <a:rPr lang="en-US" sz="1600" b="1" dirty="0">
                  <a:solidFill>
                    <a:schemeClr val="bg1"/>
                  </a:solidFill>
                </a:rPr>
                <a:t> plane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4876802" y="3175000"/>
            <a:ext cx="2682875" cy="673099"/>
            <a:chOff x="3072" y="2264"/>
            <a:chExt cx="1690" cy="424"/>
          </a:xfrm>
        </p:grpSpPr>
        <p:sp>
          <p:nvSpPr>
            <p:cNvPr id="63508" name="Line 19"/>
            <p:cNvSpPr>
              <a:spLocks noChangeShapeType="1"/>
            </p:cNvSpPr>
            <p:nvPr/>
          </p:nvSpPr>
          <p:spPr bwMode="auto">
            <a:xfrm flipV="1">
              <a:off x="3072" y="2400"/>
              <a:ext cx="768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40" name="Text Box 20"/>
            <p:cNvSpPr txBox="1">
              <a:spLocks noChangeArrowheads="1"/>
            </p:cNvSpPr>
            <p:nvPr/>
          </p:nvSpPr>
          <p:spPr bwMode="auto">
            <a:xfrm>
              <a:off x="3891" y="2264"/>
              <a:ext cx="871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hangingPunct="0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epipolar line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741363" y="3098800"/>
            <a:ext cx="2681288" cy="825499"/>
            <a:chOff x="467" y="2216"/>
            <a:chExt cx="1689" cy="520"/>
          </a:xfrm>
        </p:grpSpPr>
        <p:sp>
          <p:nvSpPr>
            <p:cNvPr id="389142" name="Text Box 22"/>
            <p:cNvSpPr txBox="1">
              <a:spLocks noChangeArrowheads="1"/>
            </p:cNvSpPr>
            <p:nvPr/>
          </p:nvSpPr>
          <p:spPr bwMode="auto">
            <a:xfrm flipH="1">
              <a:off x="467" y="2216"/>
              <a:ext cx="871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hangingPunct="0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epipolar line</a:t>
              </a:r>
            </a:p>
          </p:txBody>
        </p:sp>
        <p:sp>
          <p:nvSpPr>
            <p:cNvPr id="63507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64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502" name="Oval 24"/>
          <p:cNvSpPr>
            <a:spLocks noChangeArrowheads="1"/>
          </p:cNvSpPr>
          <p:nvPr/>
        </p:nvSpPr>
        <p:spPr bwMode="auto">
          <a:xfrm>
            <a:off x="5524500" y="35433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63503" name="Oval 25"/>
          <p:cNvSpPr>
            <a:spLocks noChangeArrowheads="1"/>
          </p:cNvSpPr>
          <p:nvPr/>
        </p:nvSpPr>
        <p:spPr bwMode="auto">
          <a:xfrm>
            <a:off x="2638425" y="345757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63504" name="Oval 26"/>
          <p:cNvSpPr>
            <a:spLocks noChangeArrowheads="1"/>
          </p:cNvSpPr>
          <p:nvPr/>
        </p:nvSpPr>
        <p:spPr bwMode="auto">
          <a:xfrm>
            <a:off x="3752850" y="2476500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63505" name="Text Box 27"/>
          <p:cNvSpPr txBox="1">
            <a:spLocks noChangeArrowheads="1"/>
          </p:cNvSpPr>
          <p:nvPr/>
        </p:nvSpPr>
        <p:spPr bwMode="auto">
          <a:xfrm>
            <a:off x="7038975" y="6605588"/>
            <a:ext cx="3886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300"/>
              <a:t>Adapted from Steve Seitz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721" y="6018263"/>
            <a:ext cx="8555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http://www.ai.sri.com/~luong/research/Meta3DViewer/EpipolarGeo.html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2" grpId="0" animBg="1"/>
      <p:bldP spid="389125" grpId="0" animBg="1"/>
      <p:bldP spid="389130" grpId="0" build="allAtOnce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2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15988" y="4403727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>
                <a:solidFill>
                  <a:srgbClr val="0000FF"/>
                </a:solidFill>
                <a:latin typeface="Arial" charset="0"/>
                <a:cs typeface="Arial" charset="0"/>
              </a:rPr>
              <a:t>Epipolar Plane</a:t>
            </a:r>
            <a:r>
              <a:rPr lang="en-US" sz="2000">
                <a:solidFill>
                  <a:srgbClr val="0000FF"/>
                </a:solidFill>
                <a:latin typeface="Arial" charset="0"/>
                <a:cs typeface="Arial" charset="0"/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14402" y="4800602"/>
            <a:ext cx="54761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339966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339966"/>
                </a:solidFill>
                <a:latin typeface="Arial" charset="0"/>
                <a:cs typeface="Arial" charset="0"/>
              </a:rPr>
              <a:t>Epipoles</a:t>
            </a:r>
            <a:r>
              <a:rPr lang="en-US" sz="2000" b="1" dirty="0">
                <a:solidFill>
                  <a:srgbClr val="339966"/>
                </a:solidFill>
                <a:latin typeface="Arial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339966"/>
                </a:solidFill>
                <a:latin typeface="Arial" charset="0"/>
                <a:cs typeface="Arial" charset="0"/>
              </a:rPr>
              <a:t>= intersections of baseline with image planes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339966"/>
                </a:solidFill>
                <a:latin typeface="Arial" charset="0"/>
                <a:cs typeface="Arial" charset="0"/>
              </a:rPr>
              <a:t>= projections of the other camera center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339966"/>
                </a:solidFill>
                <a:latin typeface="Arial" charset="0"/>
                <a:cs typeface="Arial" charset="0"/>
              </a:rPr>
              <a:t>= vanishing points of the motion direction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2" y="4010027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>
                <a:solidFill>
                  <a:srgbClr val="FF3399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>
                <a:solidFill>
                  <a:srgbClr val="FF3399"/>
                </a:solidFill>
                <a:latin typeface="Arial" charset="0"/>
                <a:cs typeface="Arial" charset="0"/>
              </a:rPr>
              <a:t>Baseline</a:t>
            </a:r>
            <a:r>
              <a:rPr lang="en-US" sz="2000">
                <a:solidFill>
                  <a:srgbClr val="FF3399"/>
                </a:solidFill>
                <a:latin typeface="Arial" charset="0"/>
                <a:cs typeface="Arial" charset="0"/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330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199" y="-103187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13331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332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333" name="Text Box 26"/>
          <p:cNvSpPr txBox="1">
            <a:spLocks noChangeArrowheads="1"/>
          </p:cNvSpPr>
          <p:nvPr/>
        </p:nvSpPr>
        <p:spPr bwMode="auto">
          <a:xfrm>
            <a:off x="4572002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3334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335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3336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337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290308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Epipole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0" y="1143002"/>
            <a:ext cx="6635750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6459540" y="6400800"/>
            <a:ext cx="23918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Photo by Frank Dellaert</a:t>
            </a:r>
          </a:p>
        </p:txBody>
      </p:sp>
    </p:spTree>
    <p:extLst>
      <p:ext uri="{BB962C8B-B14F-4D97-AF65-F5344CB8AC3E}">
        <p14:creationId xmlns:p14="http://schemas.microsoft.com/office/powerpoint/2010/main" val="24151982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Epipolar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geometry: terms</a:t>
            </a:r>
          </a:p>
          <a:p>
            <a:pPr algn="ctr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420813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b="1"/>
              <a:t>Baseline</a:t>
            </a:r>
            <a:r>
              <a:rPr lang="en-US" sz="2400"/>
              <a:t>: line joining the camera centers</a:t>
            </a:r>
          </a:p>
          <a:p>
            <a:pPr eaLnBrk="1" hangingPunct="1"/>
            <a:r>
              <a:rPr lang="en-US" sz="2400" b="1"/>
              <a:t>Epipole</a:t>
            </a:r>
            <a:r>
              <a:rPr lang="en-US" sz="2400"/>
              <a:t>: point of intersection of baseline with the image plane</a:t>
            </a:r>
          </a:p>
          <a:p>
            <a:pPr eaLnBrk="1" hangingPunct="1"/>
            <a:r>
              <a:rPr lang="en-US" sz="2400" b="1"/>
              <a:t>Epipolar plane</a:t>
            </a:r>
            <a:r>
              <a:rPr lang="en-US" sz="2400"/>
              <a:t>: plane containing baseline and world point</a:t>
            </a:r>
          </a:p>
          <a:p>
            <a:pPr eaLnBrk="1" hangingPunct="1"/>
            <a:r>
              <a:rPr lang="en-US" sz="2400" b="1"/>
              <a:t>Epipolar line</a:t>
            </a:r>
            <a:r>
              <a:rPr lang="en-US" sz="2400"/>
              <a:t>: intersection of epipolar plane with the image plane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All epipolar lines intersect at the epipole</a:t>
            </a:r>
          </a:p>
          <a:p>
            <a:pPr eaLnBrk="1" hangingPunct="1"/>
            <a:r>
              <a:rPr lang="en-US" sz="2400"/>
              <a:t>An epipolar plane intersects the left and right image planes in epipolar lines</a:t>
            </a:r>
          </a:p>
          <a:p>
            <a:pPr eaLnBrk="1" hangingPunct="1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8088841" y="6488668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Grauman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388" y="1011238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0484" name="Text Box 4"/>
          <p:cNvSpPr txBox="1">
            <a:spLocks noChangeArrowheads="1"/>
          </p:cNvSpPr>
          <p:nvPr/>
        </p:nvSpPr>
        <p:spPr bwMode="auto">
          <a:xfrm>
            <a:off x="950915" y="4364038"/>
            <a:ext cx="63090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US"/>
              <a:t>  </a:t>
            </a:r>
            <a:r>
              <a:rPr lang="en-US" sz="2000"/>
              <a:t>Potential matches for </a:t>
            </a:r>
            <a:r>
              <a:rPr lang="en-US" sz="2000" i="1"/>
              <a:t>p</a:t>
            </a:r>
            <a:r>
              <a:rPr lang="en-US" sz="2000"/>
              <a:t> have to lie on the corresponding </a:t>
            </a:r>
          </a:p>
          <a:p>
            <a:pPr eaLnBrk="0" hangingPunct="0"/>
            <a:r>
              <a:rPr lang="en-US" sz="2000"/>
              <a:t>   epipolar line </a:t>
            </a:r>
            <a:r>
              <a:rPr lang="en-US" sz="2000" i="1"/>
              <a:t>l’</a:t>
            </a:r>
            <a:r>
              <a:rPr lang="en-US" sz="2000"/>
              <a:t>.</a:t>
            </a:r>
          </a:p>
        </p:txBody>
      </p:sp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957263" y="5181600"/>
            <a:ext cx="63732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US"/>
              <a:t>  </a:t>
            </a:r>
            <a:r>
              <a:rPr lang="en-US" sz="2000"/>
              <a:t>Potential matches for </a:t>
            </a:r>
            <a:r>
              <a:rPr lang="en-US" sz="2000" i="1"/>
              <a:t>p’</a:t>
            </a:r>
            <a:r>
              <a:rPr lang="en-US" sz="2000"/>
              <a:t> have to lie on the corresponding </a:t>
            </a:r>
          </a:p>
          <a:p>
            <a:pPr eaLnBrk="0" hangingPunct="0"/>
            <a:r>
              <a:rPr lang="en-US" sz="2000"/>
              <a:t>   epipolar line </a:t>
            </a:r>
            <a:r>
              <a:rPr lang="en-US" sz="2000" i="1"/>
              <a:t>l</a:t>
            </a:r>
            <a:r>
              <a:rPr lang="en-US" sz="2000"/>
              <a:t>.</a:t>
            </a:r>
          </a:p>
        </p:txBody>
      </p:sp>
      <p:sp>
        <p:nvSpPr>
          <p:cNvPr id="660486" name="Oval 6"/>
          <p:cNvSpPr>
            <a:spLocks noChangeArrowheads="1"/>
          </p:cNvSpPr>
          <p:nvPr/>
        </p:nvSpPr>
        <p:spPr bwMode="auto">
          <a:xfrm>
            <a:off x="2649538" y="25161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87" name="Line 7"/>
          <p:cNvSpPr>
            <a:spLocks noChangeShapeType="1"/>
          </p:cNvSpPr>
          <p:nvPr/>
        </p:nvSpPr>
        <p:spPr bwMode="auto">
          <a:xfrm flipH="1">
            <a:off x="5849938" y="2439988"/>
            <a:ext cx="254000" cy="15811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88" name="Oval 8"/>
          <p:cNvSpPr>
            <a:spLocks noChangeArrowheads="1"/>
          </p:cNvSpPr>
          <p:nvPr/>
        </p:nvSpPr>
        <p:spPr bwMode="auto">
          <a:xfrm>
            <a:off x="6040438" y="2516188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89" name="Line 9"/>
          <p:cNvSpPr>
            <a:spLocks noChangeShapeType="1"/>
          </p:cNvSpPr>
          <p:nvPr/>
        </p:nvSpPr>
        <p:spPr bwMode="auto">
          <a:xfrm flipH="1" flipV="1">
            <a:off x="2674938" y="2420938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0" name="Oval 10"/>
          <p:cNvSpPr>
            <a:spLocks noChangeArrowheads="1"/>
          </p:cNvSpPr>
          <p:nvPr/>
        </p:nvSpPr>
        <p:spPr bwMode="auto">
          <a:xfrm>
            <a:off x="3081338" y="22113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91" name="Oval 11"/>
          <p:cNvSpPr>
            <a:spLocks noChangeArrowheads="1"/>
          </p:cNvSpPr>
          <p:nvPr/>
        </p:nvSpPr>
        <p:spPr bwMode="auto">
          <a:xfrm>
            <a:off x="3735388" y="17668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92" name="Oval 12"/>
          <p:cNvSpPr>
            <a:spLocks noChangeArrowheads="1"/>
          </p:cNvSpPr>
          <p:nvPr/>
        </p:nvSpPr>
        <p:spPr bwMode="auto">
          <a:xfrm>
            <a:off x="4357688" y="13350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93" name="Oval 13"/>
          <p:cNvSpPr>
            <a:spLocks noChangeArrowheads="1"/>
          </p:cNvSpPr>
          <p:nvPr/>
        </p:nvSpPr>
        <p:spPr bwMode="auto">
          <a:xfrm>
            <a:off x="6040438" y="25098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94" name="Oval 14"/>
          <p:cNvSpPr>
            <a:spLocks noChangeArrowheads="1"/>
          </p:cNvSpPr>
          <p:nvPr/>
        </p:nvSpPr>
        <p:spPr bwMode="auto">
          <a:xfrm>
            <a:off x="5989638" y="28654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0495" name="Oval 15"/>
          <p:cNvSpPr>
            <a:spLocks noChangeArrowheads="1"/>
          </p:cNvSpPr>
          <p:nvPr/>
        </p:nvSpPr>
        <p:spPr bwMode="auto">
          <a:xfrm>
            <a:off x="5932488" y="31575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6575" name="Slide Number Placeholder 1"/>
          <p:cNvSpPr txBox="1">
            <a:spLocks noGrp="1"/>
          </p:cNvSpPr>
          <p:nvPr/>
        </p:nvSpPr>
        <p:spPr bwMode="auto">
          <a:xfrm>
            <a:off x="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/>
              <a:t>Source: M. Pollefeys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Epipolar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constraint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4" grpId="0" autoUpdateAnimBg="0"/>
      <p:bldP spid="660485" grpId="0" autoUpdateAnimBg="0"/>
      <p:bldP spid="660486" grpId="0" animBg="1"/>
      <p:bldP spid="660487" grpId="0" animBg="1"/>
      <p:bldP spid="660488" grpId="0" animBg="1" autoUpdateAnimBg="0"/>
      <p:bldP spid="660489" grpId="0" animBg="1"/>
      <p:bldP spid="660490" grpId="0" animBg="1"/>
      <p:bldP spid="660491" grpId="0" animBg="1"/>
      <p:bldP spid="660492" grpId="0" animBg="1"/>
      <p:bldP spid="660493" grpId="0" animBg="1"/>
      <p:bldP spid="660494" grpId="0" animBg="1"/>
      <p:bldP spid="66049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2" y="1311277"/>
            <a:ext cx="63341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Example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75" y="3003550"/>
            <a:ext cx="3525838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7725" y="3003550"/>
            <a:ext cx="3525838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2" y="8001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760538" y="254000"/>
            <a:ext cx="726281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 dirty="0"/>
              <a:t>Example: converging cameras</a:t>
            </a:r>
          </a:p>
        </p:txBody>
      </p:sp>
      <p:sp>
        <p:nvSpPr>
          <p:cNvPr id="68614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/>
              <a:t>Figure from Hartley &amp; Zisserman</a:t>
            </a:r>
          </a:p>
        </p:txBody>
      </p:sp>
      <p:sp>
        <p:nvSpPr>
          <p:cNvPr id="68615" name="TextBox 8"/>
          <p:cNvSpPr txBox="1">
            <a:spLocks noChangeArrowheads="1"/>
          </p:cNvSpPr>
          <p:nvPr/>
        </p:nvSpPr>
        <p:spPr bwMode="auto">
          <a:xfrm>
            <a:off x="6858000" y="1036640"/>
            <a:ext cx="2286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As position of 3d point varies, epipolar lines “rotate” about the baseline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612775" y="325438"/>
            <a:ext cx="914400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/>
              <a:t>Example: motion parallel with image plane</a:t>
            </a:r>
          </a:p>
        </p:txBody>
      </p:sp>
      <p:pic>
        <p:nvPicPr>
          <p:cNvPr id="69635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2" y="365760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2" y="1524002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2" y="3657602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/>
              <a:t>Figure from Hartley &amp; Zisserman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982788" y="252413"/>
            <a:ext cx="726281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/>
              <a:t>Example: forward motion</a:t>
            </a:r>
          </a:p>
        </p:txBody>
      </p:sp>
      <p:pic>
        <p:nvPicPr>
          <p:cNvPr id="70659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2" y="15668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2" y="15668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/>
              <a:t>Figure from Hartley &amp; Zisserman</a:t>
            </a:r>
          </a:p>
        </p:txBody>
      </p:sp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6629402" y="2511425"/>
            <a:ext cx="2049463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63" name="Rectangle 6"/>
          <p:cNvSpPr>
            <a:spLocks noChangeArrowheads="1"/>
          </p:cNvSpPr>
          <p:nvPr/>
        </p:nvSpPr>
        <p:spPr bwMode="auto">
          <a:xfrm>
            <a:off x="6992938" y="1600202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64" name="Freeform 7"/>
          <p:cNvSpPr>
            <a:spLocks/>
          </p:cNvSpPr>
          <p:nvPr/>
        </p:nvSpPr>
        <p:spPr bwMode="auto">
          <a:xfrm>
            <a:off x="6711950" y="18748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65" name="Freeform 8"/>
          <p:cNvSpPr>
            <a:spLocks/>
          </p:cNvSpPr>
          <p:nvPr/>
        </p:nvSpPr>
        <p:spPr bwMode="auto">
          <a:xfrm flipH="1">
            <a:off x="7621588" y="1870077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66" name="Freeform 9"/>
          <p:cNvSpPr>
            <a:spLocks/>
          </p:cNvSpPr>
          <p:nvPr/>
        </p:nvSpPr>
        <p:spPr bwMode="auto">
          <a:xfrm>
            <a:off x="7624765" y="20605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67" name="Freeform 10"/>
          <p:cNvSpPr>
            <a:spLocks/>
          </p:cNvSpPr>
          <p:nvPr/>
        </p:nvSpPr>
        <p:spPr bwMode="auto">
          <a:xfrm flipH="1">
            <a:off x="6696077" y="20542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68" name="Line 11"/>
          <p:cNvSpPr>
            <a:spLocks noChangeShapeType="1"/>
          </p:cNvSpPr>
          <p:nvPr/>
        </p:nvSpPr>
        <p:spPr bwMode="auto">
          <a:xfrm>
            <a:off x="6826252" y="3059115"/>
            <a:ext cx="792163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9" name="Line 12"/>
          <p:cNvSpPr>
            <a:spLocks noChangeShapeType="1"/>
          </p:cNvSpPr>
          <p:nvPr/>
        </p:nvSpPr>
        <p:spPr bwMode="auto">
          <a:xfrm flipV="1">
            <a:off x="7637463" y="30781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70" name="Line 13"/>
          <p:cNvSpPr>
            <a:spLocks noChangeShapeType="1"/>
          </p:cNvSpPr>
          <p:nvPr/>
        </p:nvSpPr>
        <p:spPr bwMode="auto">
          <a:xfrm>
            <a:off x="7632702" y="3367090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71" name="Line 14"/>
          <p:cNvSpPr>
            <a:spLocks noChangeShapeType="1"/>
          </p:cNvSpPr>
          <p:nvPr/>
        </p:nvSpPr>
        <p:spPr bwMode="auto">
          <a:xfrm flipH="1">
            <a:off x="6827840" y="3352802"/>
            <a:ext cx="808037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72" name="Oval 15"/>
          <p:cNvSpPr>
            <a:spLocks noChangeArrowheads="1"/>
          </p:cNvSpPr>
          <p:nvPr/>
        </p:nvSpPr>
        <p:spPr bwMode="auto">
          <a:xfrm>
            <a:off x="7594600" y="37861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73" name="Oval 16"/>
          <p:cNvSpPr>
            <a:spLocks noChangeArrowheads="1"/>
          </p:cNvSpPr>
          <p:nvPr/>
        </p:nvSpPr>
        <p:spPr bwMode="auto">
          <a:xfrm>
            <a:off x="7589840" y="2254252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74" name="Oval 17"/>
          <p:cNvSpPr>
            <a:spLocks noChangeArrowheads="1"/>
          </p:cNvSpPr>
          <p:nvPr/>
        </p:nvSpPr>
        <p:spPr bwMode="auto">
          <a:xfrm>
            <a:off x="7597775" y="3324227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75" name="Oval 18"/>
          <p:cNvSpPr>
            <a:spLocks noChangeArrowheads="1"/>
          </p:cNvSpPr>
          <p:nvPr/>
        </p:nvSpPr>
        <p:spPr bwMode="auto">
          <a:xfrm>
            <a:off x="7593015" y="20208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0676" name="Text Box 19"/>
          <p:cNvSpPr txBox="1">
            <a:spLocks noChangeArrowheads="1"/>
          </p:cNvSpPr>
          <p:nvPr/>
        </p:nvSpPr>
        <p:spPr bwMode="auto">
          <a:xfrm>
            <a:off x="7545388" y="3744913"/>
            <a:ext cx="31290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e</a:t>
            </a:r>
          </a:p>
        </p:txBody>
      </p:sp>
      <p:sp>
        <p:nvSpPr>
          <p:cNvPr id="70677" name="Text Box 20"/>
          <p:cNvSpPr txBox="1">
            <a:spLocks noChangeArrowheads="1"/>
          </p:cNvSpPr>
          <p:nvPr/>
        </p:nvSpPr>
        <p:spPr bwMode="auto">
          <a:xfrm>
            <a:off x="7472365" y="1682752"/>
            <a:ext cx="3825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e’</a:t>
            </a:r>
          </a:p>
        </p:txBody>
      </p:sp>
      <p:sp>
        <p:nvSpPr>
          <p:cNvPr id="70678" name="TextBox 40"/>
          <p:cNvSpPr txBox="1">
            <a:spLocks noChangeArrowheads="1"/>
          </p:cNvSpPr>
          <p:nvPr/>
        </p:nvSpPr>
        <p:spPr bwMode="auto">
          <a:xfrm>
            <a:off x="990600" y="4691063"/>
            <a:ext cx="9067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/>
              <a:t>Epipole has same coordinates in both images.</a:t>
            </a:r>
          </a:p>
          <a:p>
            <a:pPr eaLnBrk="0" hangingPunct="0"/>
            <a:r>
              <a:rPr lang="en-US" sz="2000"/>
              <a:t>Points move along lines radiating from e: “Focus of expansion”</a:t>
            </a:r>
          </a:p>
          <a:p>
            <a:pPr eaLnBrk="0" hangingPunct="0"/>
            <a:endParaRPr lang="en-US" sz="20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For a given stereo rig, how do we express the </a:t>
            </a:r>
            <a:r>
              <a:rPr lang="en-US" sz="2400" dirty="0" err="1"/>
              <a:t>epipolar</a:t>
            </a:r>
            <a:r>
              <a:rPr lang="en-US" sz="2400" dirty="0"/>
              <a:t> constraints algebraically?</a:t>
            </a:r>
          </a:p>
          <a:p>
            <a:endParaRPr lang="en-US" sz="2400" dirty="0"/>
          </a:p>
          <a:p>
            <a:r>
              <a:rPr lang="en-US" sz="2400" dirty="0"/>
              <a:t>For calibrated cameras, with </a:t>
            </a:r>
            <a:r>
              <a:rPr lang="en-US" sz="2400" b="1" dirty="0">
                <a:solidFill>
                  <a:srgbClr val="C00000"/>
                </a:solidFill>
              </a:rPr>
              <a:t>Essential Matrix</a:t>
            </a:r>
          </a:p>
          <a:p>
            <a:r>
              <a:rPr lang="en-US" sz="2400" dirty="0"/>
              <a:t>For </a:t>
            </a:r>
            <a:r>
              <a:rPr lang="en-US" sz="2400" dirty="0" err="1"/>
              <a:t>uncalibrated</a:t>
            </a:r>
            <a:r>
              <a:rPr lang="en-US" sz="2400" dirty="0"/>
              <a:t> cameras, with </a:t>
            </a:r>
            <a:r>
              <a:rPr lang="en-US" sz="2400" b="1" dirty="0">
                <a:solidFill>
                  <a:srgbClr val="C00000"/>
                </a:solidFill>
              </a:rPr>
              <a:t>Fundamental Matrix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30106</TotalTime>
  <Words>5001</Words>
  <Application>Microsoft Macintosh PowerPoint</Application>
  <PresentationFormat>On-screen Show (4:3)</PresentationFormat>
  <Paragraphs>1027</Paragraphs>
  <Slides>127</Slides>
  <Notes>85</Notes>
  <HiddenSlides>58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127</vt:i4>
      </vt:variant>
    </vt:vector>
  </HeadingPairs>
  <TitlesOfParts>
    <vt:vector size="144" baseType="lpstr">
      <vt:lpstr>Myriad Pro</vt:lpstr>
      <vt:lpstr>Arial</vt:lpstr>
      <vt:lpstr>Calibri</vt:lpstr>
      <vt:lpstr>Cambria Math</vt:lpstr>
      <vt:lpstr>Helvetica</vt:lpstr>
      <vt:lpstr>Helvetica Light</vt:lpstr>
      <vt:lpstr>Open Sans Light</vt:lpstr>
      <vt:lpstr>Times New Roman</vt:lpstr>
      <vt:lpstr>Office Theme</vt:lpstr>
      <vt:lpstr>1_Blank Presentation</vt:lpstr>
      <vt:lpstr>1_Office Theme</vt:lpstr>
      <vt:lpstr>2_Office Theme</vt:lpstr>
      <vt:lpstr>2_Blank Presentation</vt:lpstr>
      <vt:lpstr>3_Office Theme</vt:lpstr>
      <vt:lpstr>1_Default Design</vt:lpstr>
      <vt:lpstr>Equation</vt:lpstr>
      <vt:lpstr>Image</vt:lpstr>
      <vt:lpstr>Stereo (Binocular)</vt:lpstr>
      <vt:lpstr>Last week: 3 key components in 3D</vt:lpstr>
      <vt:lpstr>Coordinate frames + Transforms</vt:lpstr>
      <vt:lpstr>Camera: Specifics</vt:lpstr>
      <vt:lpstr>Camera: Specifics</vt:lpstr>
      <vt:lpstr>Camera Transformation (3D-to-3D)</vt:lpstr>
      <vt:lpstr>Camera: Specifics</vt:lpstr>
      <vt:lpstr>Perspective Projection</vt:lpstr>
      <vt:lpstr>Image Plane to Image Sensor Mapping</vt:lpstr>
      <vt:lpstr>With homogeneous coordinates</vt:lpstr>
      <vt:lpstr>Putting it all together</vt:lpstr>
      <vt:lpstr>Projection Matrix</vt:lpstr>
      <vt:lpstr>Fundamental Scale Ambiguity</vt:lpstr>
      <vt:lpstr>Exercises</vt:lpstr>
      <vt:lpstr>Going from World to Camera</vt:lpstr>
      <vt:lpstr>Going from Camera to World</vt:lpstr>
      <vt:lpstr>Where is the camera center in the world?</vt:lpstr>
      <vt:lpstr>Camera to Image</vt:lpstr>
      <vt:lpstr>Image to Camera?</vt:lpstr>
      <vt:lpstr>We don’t know the depth!  but we know it will be: </vt:lpstr>
      <vt:lpstr>What is your coordinate space?</vt:lpstr>
      <vt:lpstr>Watch these 5 min videos</vt:lpstr>
      <vt:lpstr>Calibration: What are my cameras?</vt:lpstr>
      <vt:lpstr>Problem Setup</vt:lpstr>
      <vt:lpstr>How to calibrate the camera?</vt:lpstr>
      <vt:lpstr>Problem setup: Camera Calibration</vt:lpstr>
      <vt:lpstr>Step 1: With a known 3D object</vt:lpstr>
      <vt:lpstr>How do we calibrate a camera?</vt:lpstr>
      <vt:lpstr>Method: Set up a linear system</vt:lpstr>
      <vt:lpstr>Can we factorize M back to K [R | T]?</vt:lpstr>
      <vt:lpstr>Now that our cameras are calibrated, can we find the 3D scene point of a pixel?</vt:lpstr>
      <vt:lpstr>Stereo reconstruction: main steps</vt:lpstr>
      <vt:lpstr>Estimating depth with stereo</vt:lpstr>
      <vt:lpstr>PowerPoint Presentation</vt:lpstr>
      <vt:lpstr>Simple Stereo Setup</vt:lpstr>
      <vt:lpstr>Triangulation using two cameras</vt:lpstr>
      <vt:lpstr>Triangulation using two cameras</vt:lpstr>
      <vt:lpstr>Triangulation using two cameras</vt:lpstr>
      <vt:lpstr>We are equipped with binocular vision. Let’s try!</vt:lpstr>
      <vt:lpstr>Solving for Depth in Simple Stereo</vt:lpstr>
      <vt:lpstr>Try with your hands!</vt:lpstr>
      <vt:lpstr>PowerPoint Presentation</vt:lpstr>
      <vt:lpstr>Depth is inversely proportional to disparity</vt:lpstr>
      <vt:lpstr>Try again</vt:lpstr>
      <vt:lpstr>PowerPoint Presentation</vt:lpstr>
      <vt:lpstr>PowerPoint Presentation</vt:lpstr>
      <vt:lpstr>Parallax</vt:lpstr>
      <vt:lpstr>Why you need translation to see parallax i.e. relative depth</vt:lpstr>
      <vt:lpstr>Why you need translation to see parallax i.e. relative depth</vt:lpstr>
      <vt:lpstr>Bottom line</vt:lpstr>
      <vt:lpstr>So how do we get depth?</vt:lpstr>
      <vt:lpstr>Where is the corresponding point going to be? </vt:lpstr>
      <vt:lpstr>Epipolar Line</vt:lpstr>
      <vt:lpstr>Your basic stereo algorithm</vt:lpstr>
      <vt:lpstr>Your basic stereo algorithm</vt:lpstr>
      <vt:lpstr>Correspondence problem</vt:lpstr>
      <vt:lpstr>Intensity profiles</vt:lpstr>
      <vt:lpstr>Correspondence problem</vt:lpstr>
      <vt:lpstr>Normalized cross correlation</vt:lpstr>
      <vt:lpstr>Correlation-based window matching</vt:lpstr>
      <vt:lpstr>Dense correspondence search</vt:lpstr>
      <vt:lpstr>Textureless regions</vt:lpstr>
      <vt:lpstr>Effect of window size</vt:lpstr>
      <vt:lpstr>Effect of window size</vt:lpstr>
      <vt:lpstr>Issues with Stereo</vt:lpstr>
      <vt:lpstr>Stereo Results</vt:lpstr>
      <vt:lpstr>Results with Window Search</vt:lpstr>
      <vt:lpstr>Better methods exist...</vt:lpstr>
      <vt:lpstr>Summary</vt:lpstr>
      <vt:lpstr>Many problems in 3D</vt:lpstr>
      <vt:lpstr>Camera Calibration</vt:lpstr>
      <vt:lpstr>Stereo (w/2 cameras);  Multi-view Stereo</vt:lpstr>
      <vt:lpstr>Camera helps Correspondence: Epipolar Geometry</vt:lpstr>
      <vt:lpstr>Correspondence gives camera: Epipolar Geometry</vt:lpstr>
      <vt:lpstr>(Next lecture) Ultimate:  Structure-from-Motion/SLAM</vt:lpstr>
      <vt:lpstr>New: Neural Rendering</vt:lpstr>
      <vt:lpstr>Next: Uncalibrated Stereo</vt:lpstr>
      <vt:lpstr>General case, with calibrated cameras </vt:lpstr>
      <vt:lpstr>Option 1: Rectify via homography</vt:lpstr>
      <vt:lpstr>Option 1: Rectify via homography</vt:lpstr>
      <vt:lpstr>Option 2</vt:lpstr>
      <vt:lpstr>Option 2</vt:lpstr>
      <vt:lpstr>Where do epipolar lines come from?</vt:lpstr>
      <vt:lpstr>Stereo correspondence constraints</vt:lpstr>
      <vt:lpstr>PowerPoint Presentation</vt:lpstr>
      <vt:lpstr>Where do we need to search?</vt:lpstr>
      <vt:lpstr>PowerPoint Presentation</vt:lpstr>
      <vt:lpstr>Epipolar Geometry</vt:lpstr>
      <vt:lpstr>PowerPoint Presentation</vt:lpstr>
      <vt:lpstr>Stereo correspondence constraints</vt:lpstr>
      <vt:lpstr>Epipolar geometry</vt:lpstr>
      <vt:lpstr>The Epipole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Epipolar constraint: Calibrated case</vt:lpstr>
      <vt:lpstr>Epipolar constraint: Calibrated case</vt:lpstr>
      <vt:lpstr>Epipolar constraint: Calibrated case</vt:lpstr>
      <vt:lpstr>Epipolar constraint: Calibrated case</vt:lpstr>
      <vt:lpstr>Epipolar constraint: Calibrated case</vt:lpstr>
      <vt:lpstr>Essential matrix can be decomposed</vt:lpstr>
      <vt:lpstr>Finding E: But we know the image coord</vt:lpstr>
      <vt:lpstr>Epipolar constraint: Calibrated case</vt:lpstr>
      <vt:lpstr>Epipolar constraint: Uncalibrated case</vt:lpstr>
      <vt:lpstr>Epipolar constraint: Uncalibrated case</vt:lpstr>
      <vt:lpstr>Epipolar constraint: Uncalibrated case</vt:lpstr>
      <vt:lpstr>Recall the homography</vt:lpstr>
      <vt:lpstr>How do we find E or F?</vt:lpstr>
      <vt:lpstr>Estimating the fundamental matrix</vt:lpstr>
      <vt:lpstr>The eight-point algorithm</vt:lpstr>
      <vt:lpstr>Problem with eight-point algorithm</vt:lpstr>
      <vt:lpstr>Problem with eight-point algorithm</vt:lpstr>
      <vt:lpstr>The normalized eight-point algorithm</vt:lpstr>
      <vt:lpstr>The Bible by Hartley &amp; Zisserman</vt:lpstr>
      <vt:lpstr>The Fundamental Matrix Song</vt:lpstr>
      <vt:lpstr>Option 2: Depth from arbitrary two cameras</vt:lpstr>
      <vt:lpstr>Finally: computing depth by triangulation</vt:lpstr>
      <vt:lpstr>The Bible by Hartley &amp; Zisserman</vt:lpstr>
      <vt:lpstr>What we just did for stereo</vt:lpstr>
      <vt:lpstr>What about more than two views?</vt:lpstr>
      <vt:lpstr>Large-scale structure from motion</vt:lpstr>
      <vt:lpstr>Large-scale structure from motion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parameters of image formation</dc:title>
  <dc:creator>trevor</dc:creator>
  <cp:lastModifiedBy>Angjoo Kanazawa</cp:lastModifiedBy>
  <cp:revision>507</cp:revision>
  <cp:lastPrinted>2023-10-15T21:50:16Z</cp:lastPrinted>
  <dcterms:created xsi:type="dcterms:W3CDTF">2009-09-01T01:33:15Z</dcterms:created>
  <dcterms:modified xsi:type="dcterms:W3CDTF">2023-10-17T01:42:49Z</dcterms:modified>
</cp:coreProperties>
</file>