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888" r:id="rId2"/>
    <p:sldId id="799" r:id="rId3"/>
    <p:sldId id="825" r:id="rId4"/>
    <p:sldId id="826" r:id="rId5"/>
    <p:sldId id="827" r:id="rId6"/>
    <p:sldId id="828" r:id="rId7"/>
    <p:sldId id="829" r:id="rId8"/>
    <p:sldId id="833" r:id="rId9"/>
    <p:sldId id="830" r:id="rId10"/>
    <p:sldId id="831" r:id="rId11"/>
    <p:sldId id="832" r:id="rId12"/>
    <p:sldId id="834" r:id="rId13"/>
    <p:sldId id="836" r:id="rId14"/>
    <p:sldId id="838" r:id="rId15"/>
    <p:sldId id="854" r:id="rId16"/>
    <p:sldId id="855" r:id="rId17"/>
    <p:sldId id="857" r:id="rId18"/>
    <p:sldId id="858" r:id="rId19"/>
    <p:sldId id="839" r:id="rId20"/>
    <p:sldId id="856" r:id="rId21"/>
    <p:sldId id="840" r:id="rId22"/>
    <p:sldId id="841" r:id="rId23"/>
    <p:sldId id="843" r:id="rId24"/>
    <p:sldId id="846" r:id="rId25"/>
    <p:sldId id="847" r:id="rId26"/>
    <p:sldId id="848" r:id="rId27"/>
    <p:sldId id="849" r:id="rId28"/>
    <p:sldId id="850" r:id="rId29"/>
    <p:sldId id="851" r:id="rId30"/>
    <p:sldId id="852" r:id="rId31"/>
    <p:sldId id="853" r:id="rId32"/>
    <p:sldId id="860" r:id="rId33"/>
    <p:sldId id="861" r:id="rId34"/>
    <p:sldId id="862" r:id="rId35"/>
    <p:sldId id="863" r:id="rId36"/>
    <p:sldId id="864" r:id="rId37"/>
    <p:sldId id="865" r:id="rId38"/>
    <p:sldId id="866" r:id="rId39"/>
    <p:sldId id="867" r:id="rId40"/>
    <p:sldId id="868" r:id="rId41"/>
    <p:sldId id="869" r:id="rId42"/>
    <p:sldId id="870" r:id="rId43"/>
    <p:sldId id="871" r:id="rId44"/>
    <p:sldId id="872" r:id="rId45"/>
    <p:sldId id="873" r:id="rId46"/>
    <p:sldId id="874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84" r:id="rId57"/>
    <p:sldId id="885" r:id="rId58"/>
    <p:sldId id="886" r:id="rId59"/>
    <p:sldId id="887" r:id="rId6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0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136" y="-96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cs typeface="+mn-cs"/>
              </a:defRPr>
            </a:lvl1pPr>
          </a:lstStyle>
          <a:p>
            <a:pPr>
              <a:defRPr/>
            </a:pPr>
            <a:fld id="{B6FC04BA-2176-E143-B49F-3C057D924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cs typeface="+mn-cs"/>
              </a:defRPr>
            </a:lvl1pPr>
          </a:lstStyle>
          <a:p>
            <a:pPr>
              <a:defRPr/>
            </a:pPr>
            <a:fld id="{C849ECB2-DF46-4348-A6BD-5DA543111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51CEB-A227-7640-AEDA-477543C56F0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29E55-BD42-B64A-8E97-FDF0857BAB7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69827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783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37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304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6893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883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08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88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1511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9214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98899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Foundations of Computer Graphics </a:t>
            </a:r>
            <a:r>
              <a:rPr lang="en-US" sz="3200" dirty="0" smtClean="0">
                <a:cs typeface="+mj-cs"/>
              </a:rPr>
              <a:t>(Fall </a:t>
            </a:r>
            <a:r>
              <a:rPr lang="en-US" sz="3200" dirty="0" smtClean="0">
                <a:cs typeface="+mj-cs"/>
              </a:rPr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507413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CS 184, Lectures 19:  Sampling and Reconstruction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038350" y="2986088"/>
            <a:ext cx="505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http://</a:t>
            </a:r>
            <a:r>
              <a:rPr lang="en-US" sz="2400" dirty="0" err="1">
                <a:latin typeface="Arial" charset="0"/>
                <a:cs typeface="+mn-cs"/>
              </a:rPr>
              <a:t>inst.eecs.berkeley.edu</a:t>
            </a:r>
            <a:r>
              <a:rPr lang="en-US" sz="2400" dirty="0">
                <a:latin typeface="Arial" charset="0"/>
                <a:cs typeface="+mn-cs"/>
              </a:rPr>
              <a:t>/~cs184</a:t>
            </a:r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2649538" y="6451600"/>
            <a:ext cx="6378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Acknowledgements: Thomas </a:t>
            </a:r>
            <a:r>
              <a:rPr lang="en-US" dirty="0" err="1">
                <a:latin typeface="Arial" charset="0"/>
                <a:cs typeface="+mn-cs"/>
              </a:rPr>
              <a:t>Funkhouser</a:t>
            </a:r>
            <a:r>
              <a:rPr lang="en-US" dirty="0">
                <a:latin typeface="Arial" charset="0"/>
                <a:cs typeface="+mn-cs"/>
              </a:rPr>
              <a:t> and Pat </a:t>
            </a:r>
            <a:r>
              <a:rPr lang="en-US" dirty="0" err="1">
                <a:latin typeface="Arial" charset="0"/>
                <a:cs typeface="+mn-cs"/>
              </a:rPr>
              <a:t>Hanrahan</a:t>
            </a: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Formal analysis of sampling and reconstruction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Important theory (signal-processing) for graphics</a:t>
            </a:r>
          </a:p>
          <a:p>
            <a:pPr>
              <a:defRPr/>
            </a:pPr>
            <a:r>
              <a:rPr lang="en-US" smtClean="0">
                <a:cs typeface="+mn-cs"/>
              </a:rPr>
              <a:t>Also relevant in rendering, modeling, animation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Signal (function of time generally, here of space)</a:t>
            </a:r>
          </a:p>
          <a:p>
            <a:pPr>
              <a:defRPr/>
            </a:pPr>
            <a:r>
              <a:rPr lang="en-US" smtClean="0">
                <a:cs typeface="+mn-cs"/>
              </a:rPr>
              <a:t>Continuous: defined at all points; discrete: on a grid</a:t>
            </a:r>
          </a:p>
          <a:p>
            <a:pPr>
              <a:defRPr/>
            </a:pPr>
            <a:r>
              <a:rPr lang="en-US" smtClean="0">
                <a:cs typeface="+mn-cs"/>
              </a:rPr>
              <a:t>High frequency: rapid variation; Low Freq: slow variation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Images are converting continuous to discrete.  Do this sampling as best as possible.</a:t>
            </a:r>
          </a:p>
          <a:p>
            <a:pPr>
              <a:defRPr/>
            </a:pPr>
            <a:r>
              <a:rPr lang="en-US" smtClean="0">
                <a:cs typeface="+mn-cs"/>
              </a:rPr>
              <a:t>Signal processing theory tells us how best to do this</a:t>
            </a:r>
          </a:p>
          <a:p>
            <a:pPr>
              <a:defRPr/>
            </a:pPr>
            <a:r>
              <a:rPr lang="en-US" smtClean="0">
                <a:cs typeface="+mn-cs"/>
              </a:rPr>
              <a:t>Based on concept of frequency domain Fourier analysis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Analysis in the frequency (not spatial) domain</a:t>
            </a:r>
          </a:p>
          <a:p>
            <a:pPr lvl="1">
              <a:defRPr/>
            </a:pPr>
            <a:r>
              <a:rPr lang="en-US" smtClean="0"/>
              <a:t>Sum of sine waves, with possibly different offsets (phase)</a:t>
            </a:r>
          </a:p>
          <a:p>
            <a:pPr lvl="1">
              <a:defRPr/>
            </a:pPr>
            <a:r>
              <a:rPr lang="en-US" smtClean="0"/>
              <a:t>Each wave different frequency, amplitude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Tool for converting from spatial to frequency domain</a:t>
            </a:r>
          </a:p>
          <a:p>
            <a:pPr>
              <a:defRPr/>
            </a:pPr>
            <a:r>
              <a:rPr lang="en-US" smtClean="0">
                <a:cs typeface="+mn-cs"/>
              </a:rPr>
              <a:t>Or vice versa</a:t>
            </a:r>
          </a:p>
          <a:p>
            <a:pPr>
              <a:defRPr/>
            </a:pPr>
            <a:r>
              <a:rPr lang="en-US" smtClean="0">
                <a:cs typeface="+mn-cs"/>
              </a:rPr>
              <a:t>One of most important mathematical ideas</a:t>
            </a:r>
          </a:p>
          <a:p>
            <a:pPr>
              <a:defRPr/>
            </a:pPr>
            <a:r>
              <a:rPr lang="en-US" smtClean="0">
                <a:cs typeface="+mn-cs"/>
              </a:rPr>
              <a:t>Computational algorithm: Fast Fourier Transform</a:t>
            </a:r>
          </a:p>
          <a:p>
            <a:pPr lvl="1">
              <a:defRPr/>
            </a:pPr>
            <a:r>
              <a:rPr lang="en-US" smtClean="0"/>
              <a:t>One of 10 great algorithms scientific computing</a:t>
            </a:r>
          </a:p>
          <a:p>
            <a:pPr lvl="1">
              <a:defRPr/>
            </a:pPr>
            <a:r>
              <a:rPr lang="en-US" smtClean="0"/>
              <a:t>Makes Fourier processing possible (images etc.)</a:t>
            </a:r>
          </a:p>
          <a:p>
            <a:pPr lvl="1">
              <a:defRPr/>
            </a:pPr>
            <a:r>
              <a:rPr lang="en-US" smtClean="0"/>
              <a:t>Not discussed here, but look up if interested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Simple case, function sum of sines, cosines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Continuous infinite case 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546350" y="1982788"/>
          <a:ext cx="379888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" imgW="1473200" imgH="800100" progId="Equation.DSMT4">
                  <p:embed/>
                </p:oleObj>
              </mc:Choice>
              <mc:Fallback>
                <p:oleObj name="Equation" r:id="rId3" imgW="14732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982788"/>
                        <a:ext cx="379888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/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Simple case, function sum of sines, cosines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Discrete case 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546350" y="1982788"/>
          <a:ext cx="379888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473200" imgH="800100" progId="Equation.DSMT4">
                  <p:embed/>
                </p:oleObj>
              </mc:Choice>
              <mc:Fallback>
                <p:oleObj name="Equation" r:id="rId3" imgW="14732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982788"/>
                        <a:ext cx="379888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/>
        </p:nvGraphicFramePr>
        <p:xfrm>
          <a:off x="258763" y="4630738"/>
          <a:ext cx="86201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5" imgW="4330700" imgH="1104900" progId="Equation.DSMT4">
                  <p:embed/>
                </p:oleObj>
              </mc:Choice>
              <mc:Fallback>
                <p:oleObj name="Equation" r:id="rId5" imgW="4330700" imgH="1104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4630738"/>
                        <a:ext cx="86201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1507" name="Object 7"/>
          <p:cNvGraphicFramePr>
            <a:graphicFrameLocks noChangeAspect="1"/>
          </p:cNvGraphicFramePr>
          <p:nvPr>
            <p:ph idx="1"/>
          </p:nvPr>
        </p:nvGraphicFramePr>
        <p:xfrm>
          <a:off x="606425" y="5010150"/>
          <a:ext cx="286226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4" imgW="1473200" imgH="800100" progId="Equation.DSMT4">
                  <p:embed/>
                </p:oleObj>
              </mc:Choice>
              <mc:Fallback>
                <p:oleObj name="Equation" r:id="rId4" imgW="1473200" imgH="800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010150"/>
                        <a:ext cx="2862263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latin typeface="Arial" charset="0"/>
                <a:cs typeface="+mn-cs"/>
              </a:rPr>
              <a:t>Single sine curve    (+constant DC term)</a:t>
            </a:r>
          </a:p>
          <a:p>
            <a:pPr algn="l"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  <a:p>
            <a:pPr algn="l">
              <a:buFontTx/>
              <a:buChar char="•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 Examples 2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Common examples</a:t>
            </a: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Fourier Transform Properties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Common properties</a:t>
            </a:r>
          </a:p>
          <a:p>
            <a:pPr lvl="1">
              <a:defRPr/>
            </a:pPr>
            <a:r>
              <a:rPr lang="en-US" dirty="0" smtClean="0"/>
              <a:t>Linearity: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Derivatives: [integrate by parts]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2D Fourier Transform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cs typeface="+mn-cs"/>
              </a:rPr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/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/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/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 signal can be reconstructed from its samples, if the original signal has no frequencies above half the sampling frequency – Shannon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 minimum sampling rate for a </a:t>
            </a:r>
            <a:r>
              <a:rPr lang="en-US" dirty="0" err="1" smtClean="0">
                <a:cs typeface="+mn-cs"/>
              </a:rPr>
              <a:t>bandlimited</a:t>
            </a:r>
            <a:r>
              <a:rPr lang="en-US" dirty="0" smtClean="0">
                <a:cs typeface="+mn-cs"/>
              </a:rPr>
              <a:t> function is called the </a:t>
            </a:r>
            <a:r>
              <a:rPr lang="en-US" dirty="0" err="1" smtClean="0">
                <a:cs typeface="+mn-cs"/>
              </a:rPr>
              <a:t>Nyquist</a:t>
            </a:r>
            <a:r>
              <a:rPr lang="en-US" dirty="0" smtClean="0">
                <a:cs typeface="+mn-cs"/>
              </a:rPr>
              <a:t> rate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cs typeface="+mn-cs"/>
              </a:rPr>
              <a:t>Basic ideas of sampling, reconstruction, aliasing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Signal processing and Fourier analysis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Implementation of digital filters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Section 14.10 of </a:t>
            </a:r>
            <a:r>
              <a:rPr lang="en-US" dirty="0" err="1" smtClean="0">
                <a:cs typeface="+mn-cs"/>
              </a:rPr>
              <a:t>FvDFH</a:t>
            </a:r>
            <a:r>
              <a:rPr lang="en-US" dirty="0" smtClean="0">
                <a:cs typeface="+mn-cs"/>
              </a:rPr>
              <a:t> (you really should read)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Post</a:t>
            </a:r>
            <a:r>
              <a:rPr lang="en-US" dirty="0" smtClean="0">
                <a:cs typeface="+mn-cs"/>
              </a:rPr>
              <a:t>-</a:t>
            </a:r>
            <a:r>
              <a:rPr lang="en-US" dirty="0" err="1" smtClean="0">
                <a:cs typeface="+mn-cs"/>
              </a:rPr>
              <a:t>raytracing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lectures more advanced topics</a:t>
            </a:r>
          </a:p>
          <a:p>
            <a:pPr lvl="1">
              <a:defRPr/>
            </a:pPr>
            <a:r>
              <a:rPr lang="en-US" dirty="0" smtClean="0"/>
              <a:t>No programming assignment </a:t>
            </a:r>
          </a:p>
          <a:p>
            <a:pPr lvl="1">
              <a:defRPr/>
            </a:pPr>
            <a:r>
              <a:rPr lang="en-US" dirty="0" smtClean="0"/>
              <a:t>But can be tested (at high level) in final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Some slides courtesy Tom Funkhouser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signal can be reconstructed from its samples, if the original signal has no frequencies above half the sampling frequency – Shannon</a:t>
            </a:r>
          </a:p>
          <a:p>
            <a:pPr>
              <a:defRPr/>
            </a:pPr>
            <a:r>
              <a:rPr lang="en-US" smtClean="0">
                <a:cs typeface="+mn-cs"/>
              </a:rPr>
              <a:t>The minimum sampling rate for a bandlimited function is called the Nyquist rate</a:t>
            </a:r>
          </a:p>
          <a:p>
            <a:pPr>
              <a:defRPr/>
            </a:pPr>
            <a:r>
              <a:rPr lang="en-US" smtClean="0">
                <a:cs typeface="+mn-cs"/>
              </a:rPr>
              <a:t>A signal is bandlimited if the highest frequency is bounded.  This frequency is called the bandwidth</a:t>
            </a:r>
          </a:p>
          <a:p>
            <a:pPr>
              <a:defRPr/>
            </a:pPr>
            <a:r>
              <a:rPr lang="en-US" smtClean="0">
                <a:cs typeface="+mn-cs"/>
              </a:rPr>
              <a:t>In general, when we transform, we want to filter to bandlimit before sampling, to avoid aliasing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Sample at higher rate</a:t>
            </a:r>
          </a:p>
          <a:p>
            <a:pPr lvl="1">
              <a:defRPr/>
            </a:pPr>
            <a:r>
              <a:rPr lang="en-US" smtClean="0"/>
              <a:t>Not always possible </a:t>
            </a:r>
          </a:p>
          <a:p>
            <a:pPr lvl="1">
              <a:defRPr/>
            </a:pPr>
            <a:r>
              <a:rPr lang="en-US" smtClean="0"/>
              <a:t>Real world: lines have infinitely high frequencies, can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sample at high enough resolution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Prefilter to bandlimit signal</a:t>
            </a:r>
          </a:p>
          <a:p>
            <a:pPr lvl="1">
              <a:defRPr/>
            </a:pPr>
            <a:r>
              <a:rPr lang="en-US" smtClean="0"/>
              <a:t>Low-pass filtering (blurring)</a:t>
            </a:r>
          </a:p>
          <a:p>
            <a:pPr lvl="1">
              <a:defRPr/>
            </a:pPr>
            <a:r>
              <a:rPr lang="en-US" smtClean="0"/>
              <a:t>Trade blurriness for aliasing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Basic ideas of sampling, reconstruction, aliasing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Signal processing and Fourier analysis</a:t>
            </a:r>
          </a:p>
          <a:p>
            <a:pPr lvl="1">
              <a:defRPr/>
            </a:pPr>
            <a:r>
              <a:rPr lang="en-US" i="1" smtClean="0"/>
              <a:t>Convolution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Implementation of digital filters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Section 14.10 of FvDFH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Convolution in Frequency Domain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Convolution (f is signal ; g is filter [or vice versa])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/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/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An image is a 2D array of samples</a:t>
            </a:r>
          </a:p>
          <a:p>
            <a:pPr>
              <a:defRPr/>
            </a:pPr>
            <a:r>
              <a:rPr lang="en-US" smtClean="0">
                <a:cs typeface="+mn-cs"/>
              </a:rPr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cs typeface="+mn-cs"/>
              </a:rPr>
              <a:t>Discrete convolution (in spatial domain) with filters for various digital signal processing operations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Easy to analyze, understand effects in frequency domain</a:t>
            </a:r>
          </a:p>
          <a:p>
            <a:pPr lvl="1">
              <a:defRPr/>
            </a:pPr>
            <a:r>
              <a:rPr lang="en-US" sz="2000" smtClean="0"/>
              <a:t>E.g. blurring or bandlimiting by convolving with low pass filter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Basic ideas of sampling, reconstruction, aliasing</a:t>
            </a:r>
          </a:p>
          <a:p>
            <a:pPr>
              <a:defRPr/>
            </a:pPr>
            <a:r>
              <a:rPr lang="en-US" smtClean="0">
                <a:cs typeface="+mn-cs"/>
              </a:rPr>
              <a:t>Signal processing and Fourier analysis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Implementation of digital filters</a:t>
            </a:r>
          </a:p>
          <a:p>
            <a:pPr>
              <a:defRPr/>
            </a:pPr>
            <a:endParaRPr lang="en-US" i="1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Section 14.10 of FvDFH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4084638" y="5699125"/>
            <a:ext cx="1022350" cy="454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Discrete Convolution</a:t>
            </a:r>
          </a:p>
        </p:txBody>
      </p:sp>
      <p:sp>
        <p:nvSpPr>
          <p:cNvPr id="118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cs typeface="+mn-cs"/>
              </a:rPr>
              <a:t>Previously: Convolution as mult in freq domain</a:t>
            </a:r>
          </a:p>
          <a:p>
            <a:pPr lvl="1">
              <a:defRPr/>
            </a:pPr>
            <a:r>
              <a:rPr lang="en-US" smtClean="0"/>
              <a:t>But need to convert digital image to and from to use that</a:t>
            </a:r>
          </a:p>
          <a:p>
            <a:pPr lvl="1">
              <a:defRPr/>
            </a:pPr>
            <a:r>
              <a:rPr lang="en-US" smtClean="0"/>
              <a:t>Useful in some cases, but not for small filters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Previously seen: Sinc as ideal low-pass filter</a:t>
            </a:r>
          </a:p>
          <a:p>
            <a:pPr lvl="1">
              <a:defRPr/>
            </a:pPr>
            <a:r>
              <a:rPr lang="en-US" smtClean="0"/>
              <a:t>But has infinite spatial extent, exhibits spatial ringing</a:t>
            </a:r>
          </a:p>
          <a:p>
            <a:pPr lvl="1">
              <a:defRPr/>
            </a:pPr>
            <a:r>
              <a:rPr lang="en-US" smtClean="0"/>
              <a:t>In general, use frequency ideas, but consider implementation issues as well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Instead, use simple discrete convolution filters e.g.</a:t>
            </a:r>
          </a:p>
          <a:p>
            <a:pPr lvl="1">
              <a:defRPr/>
            </a:pPr>
            <a:r>
              <a:rPr lang="en-US" smtClean="0"/>
              <a:t>Pixel gets sum of nearby pixels weighted by filter/mask</a:t>
            </a:r>
          </a:p>
          <a:p>
            <a:pPr>
              <a:defRPr/>
            </a:pPr>
            <a:endParaRPr lang="en-US" sz="2400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1188869" name="Group 5"/>
          <p:cNvGraphicFramePr>
            <a:graphicFrameLocks noGrp="1"/>
          </p:cNvGraphicFramePr>
          <p:nvPr/>
        </p:nvGraphicFramePr>
        <p:xfrm>
          <a:off x="3052763" y="5141913"/>
          <a:ext cx="3081337" cy="1576388"/>
        </p:xfrm>
        <a:graphic>
          <a:graphicData uri="http://schemas.openxmlformats.org/drawingml/2006/table">
            <a:tbl>
              <a:tblPr/>
              <a:tblGrid>
                <a:gridCol w="1027112"/>
                <a:gridCol w="1027113"/>
                <a:gridCol w="1027112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Implementing Discrete Convolution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762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Fill in each pixel new image convolving with old</a:t>
            </a:r>
          </a:p>
          <a:p>
            <a:pPr lvl="1">
              <a:defRPr/>
            </a:pPr>
            <a:r>
              <a:rPr lang="en-US" smtClean="0"/>
              <a:t>Not really possible to implement it in place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More efficient for smaller kernels/filters f</a:t>
            </a:r>
          </a:p>
          <a:p>
            <a:pPr>
              <a:defRPr/>
            </a:pPr>
            <a:r>
              <a:rPr lang="en-US" smtClean="0">
                <a:cs typeface="+mn-cs"/>
              </a:rPr>
              <a:t>Normalization</a:t>
            </a:r>
          </a:p>
          <a:p>
            <a:pPr lvl="1">
              <a:defRPr/>
            </a:pPr>
            <a:r>
              <a:rPr lang="en-US" smtClean="0"/>
              <a:t>If you don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want overall brightness change, entries of filter must sum to 1.  You may need to normalize by dividing</a:t>
            </a:r>
          </a:p>
          <a:p>
            <a:pPr>
              <a:defRPr/>
            </a:pPr>
            <a:r>
              <a:rPr lang="en-US" smtClean="0">
                <a:cs typeface="+mn-cs"/>
              </a:rPr>
              <a:t>Integer arithmetic</a:t>
            </a:r>
          </a:p>
          <a:p>
            <a:pPr lvl="1">
              <a:defRPr/>
            </a:pPr>
            <a:r>
              <a:rPr lang="en-US" smtClean="0"/>
              <a:t>Simpler and more efficient</a:t>
            </a:r>
          </a:p>
          <a:p>
            <a:pPr lvl="1">
              <a:defRPr/>
            </a:pPr>
            <a:r>
              <a:rPr lang="en-US" smtClean="0"/>
              <a:t>In general, normalization outside, round to nearest int</a:t>
            </a:r>
          </a:p>
          <a:p>
            <a:pPr lvl="1">
              <a:defRPr/>
            </a:pPr>
            <a:endParaRPr lang="en-US" smtClean="0"/>
          </a:p>
          <a:p>
            <a:pPr lvl="1">
              <a:buFont typeface="Wingdings" charset="0"/>
              <a:buNone/>
              <a:defRPr/>
            </a:pPr>
            <a:endParaRPr lang="en-US" smtClean="0"/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1677988" y="2062163"/>
          <a:ext cx="58912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3" imgW="2908300" imgH="469900" progId="Equation.DSMT4">
                  <p:embed/>
                </p:oleObj>
              </mc:Choice>
              <mc:Fallback>
                <p:oleObj name="Equation" r:id="rId3" imgW="29083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062163"/>
                        <a:ext cx="58912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Implementation of digital filters</a:t>
            </a:r>
          </a:p>
          <a:p>
            <a:pPr lvl="1">
              <a:defRPr/>
            </a:pPr>
            <a:r>
              <a:rPr lang="en-US" smtClean="0"/>
              <a:t>Discrete convolution in spatial domain</a:t>
            </a:r>
          </a:p>
          <a:p>
            <a:pPr lvl="1">
              <a:defRPr/>
            </a:pPr>
            <a:r>
              <a:rPr lang="en-US" i="1" smtClean="0"/>
              <a:t>Basic image-processing operations</a:t>
            </a:r>
          </a:p>
          <a:p>
            <a:pPr lvl="1">
              <a:defRPr/>
            </a:pPr>
            <a:r>
              <a:rPr lang="en-US" smtClean="0"/>
              <a:t>Antialiased shift and resize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Basic Image Processing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cs typeface="+mn-cs"/>
              </a:rPr>
              <a:t>Blur</a:t>
            </a:r>
          </a:p>
          <a:p>
            <a:pPr>
              <a:defRPr/>
            </a:pPr>
            <a:r>
              <a:rPr lang="en-US" smtClean="0">
                <a:cs typeface="+mn-cs"/>
              </a:rPr>
              <a:t>Sharpen</a:t>
            </a:r>
          </a:p>
          <a:p>
            <a:pPr>
              <a:defRPr/>
            </a:pPr>
            <a:r>
              <a:rPr lang="en-US" smtClean="0">
                <a:cs typeface="+mn-cs"/>
              </a:rPr>
              <a:t>Edge Detection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All implemented using convolution with different filters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Used for softening appearance</a:t>
            </a:r>
          </a:p>
          <a:p>
            <a:pPr>
              <a:defRPr/>
            </a:pPr>
            <a:r>
              <a:rPr lang="en-US" smtClean="0">
                <a:cs typeface="+mn-cs"/>
              </a:rPr>
              <a:t>Convolve with gaussian filter</a:t>
            </a:r>
          </a:p>
          <a:p>
            <a:pPr lvl="1">
              <a:defRPr/>
            </a:pPr>
            <a:r>
              <a:rPr lang="en-US" smtClean="0"/>
              <a:t>Same as mult. by gaussian in freq. domain, so reduces high-frequency content</a:t>
            </a:r>
          </a:p>
          <a:p>
            <a:pPr lvl="1">
              <a:defRPr/>
            </a:pPr>
            <a:r>
              <a:rPr lang="en-US" smtClean="0"/>
              <a:t>Greater the spatial width, smaller the Fourier width, more blurring occurs and vice versa </a:t>
            </a:r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>
                <a:cs typeface="+mn-cs"/>
              </a:rPr>
              <a:t>How to find blurring filter? 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43011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44035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45059" name="Picture 4" descr="mandr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46083" name="Picture 4" descr="mandril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47107" name="Picture 4" descr="mandril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 Filter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337675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In general, for symmetry f(u,v) = f(u) f(v)</a:t>
            </a:r>
          </a:p>
          <a:p>
            <a:pPr lvl="1">
              <a:defRPr/>
            </a:pPr>
            <a:r>
              <a:rPr lang="en-US" smtClean="0"/>
              <a:t>You might want to have some fun with asymmetric filters</a:t>
            </a:r>
          </a:p>
          <a:p>
            <a:pPr>
              <a:defRPr/>
            </a:pPr>
            <a:r>
              <a:rPr lang="en-US" smtClean="0">
                <a:cs typeface="+mn-cs"/>
              </a:rPr>
              <a:t>We will use a Gaussian blur </a:t>
            </a:r>
          </a:p>
          <a:p>
            <a:pPr lvl="1">
              <a:defRPr/>
            </a:pPr>
            <a:r>
              <a:rPr lang="en-US" smtClean="0"/>
              <a:t>Blur width sigma depends on kernel size n (3,5,7,11,13,19)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199108" name="Freeform 4"/>
          <p:cNvSpPr>
            <a:spLocks/>
          </p:cNvSpPr>
          <p:nvPr/>
        </p:nvSpPr>
        <p:spPr bwMode="auto">
          <a:xfrm>
            <a:off x="1006475" y="3533775"/>
            <a:ext cx="2332038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9109" name="Freeform 5"/>
          <p:cNvSpPr>
            <a:spLocks/>
          </p:cNvSpPr>
          <p:nvPr/>
        </p:nvSpPr>
        <p:spPr bwMode="auto">
          <a:xfrm>
            <a:off x="4541838" y="3517900"/>
            <a:ext cx="3676650" cy="1292225"/>
          </a:xfrm>
          <a:custGeom>
            <a:avLst/>
            <a:gdLst>
              <a:gd name="T0" fmla="*/ 0 w 1469"/>
              <a:gd name="T1" fmla="*/ 781 h 814"/>
              <a:gd name="T2" fmla="*/ 277 w 1469"/>
              <a:gd name="T3" fmla="*/ 781 h 814"/>
              <a:gd name="T4" fmla="*/ 467 w 1469"/>
              <a:gd name="T5" fmla="*/ 580 h 814"/>
              <a:gd name="T6" fmla="*/ 548 w 1469"/>
              <a:gd name="T7" fmla="*/ 246 h 814"/>
              <a:gd name="T8" fmla="*/ 640 w 1469"/>
              <a:gd name="T9" fmla="*/ 61 h 814"/>
              <a:gd name="T10" fmla="*/ 801 w 1469"/>
              <a:gd name="T11" fmla="*/ 44 h 814"/>
              <a:gd name="T12" fmla="*/ 882 w 1469"/>
              <a:gd name="T13" fmla="*/ 326 h 814"/>
              <a:gd name="T14" fmla="*/ 934 w 1469"/>
              <a:gd name="T15" fmla="*/ 591 h 814"/>
              <a:gd name="T16" fmla="*/ 1089 w 1469"/>
              <a:gd name="T17" fmla="*/ 747 h 814"/>
              <a:gd name="T18" fmla="*/ 1308 w 1469"/>
              <a:gd name="T19" fmla="*/ 776 h 814"/>
              <a:gd name="T20" fmla="*/ 1452 w 1469"/>
              <a:gd name="T21" fmla="*/ 776 h 814"/>
              <a:gd name="T22" fmla="*/ 1412 w 1469"/>
              <a:gd name="T23" fmla="*/ 77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9" h="814">
                <a:moveTo>
                  <a:pt x="0" y="781"/>
                </a:moveTo>
                <a:cubicBezTo>
                  <a:pt x="99" y="797"/>
                  <a:pt x="199" y="814"/>
                  <a:pt x="277" y="781"/>
                </a:cubicBezTo>
                <a:cubicBezTo>
                  <a:pt x="355" y="748"/>
                  <a:pt x="422" y="669"/>
                  <a:pt x="467" y="580"/>
                </a:cubicBezTo>
                <a:cubicBezTo>
                  <a:pt x="512" y="491"/>
                  <a:pt x="519" y="332"/>
                  <a:pt x="548" y="246"/>
                </a:cubicBezTo>
                <a:cubicBezTo>
                  <a:pt x="577" y="160"/>
                  <a:pt x="598" y="95"/>
                  <a:pt x="640" y="61"/>
                </a:cubicBezTo>
                <a:cubicBezTo>
                  <a:pt x="682" y="27"/>
                  <a:pt x="761" y="0"/>
                  <a:pt x="801" y="44"/>
                </a:cubicBezTo>
                <a:cubicBezTo>
                  <a:pt x="841" y="88"/>
                  <a:pt x="860" y="235"/>
                  <a:pt x="882" y="326"/>
                </a:cubicBezTo>
                <a:cubicBezTo>
                  <a:pt x="904" y="417"/>
                  <a:pt x="900" y="521"/>
                  <a:pt x="934" y="591"/>
                </a:cubicBezTo>
                <a:cubicBezTo>
                  <a:pt x="968" y="661"/>
                  <a:pt x="1027" y="716"/>
                  <a:pt x="1089" y="747"/>
                </a:cubicBezTo>
                <a:cubicBezTo>
                  <a:pt x="1151" y="778"/>
                  <a:pt x="1248" y="771"/>
                  <a:pt x="1308" y="776"/>
                </a:cubicBezTo>
                <a:cubicBezTo>
                  <a:pt x="1368" y="781"/>
                  <a:pt x="1435" y="777"/>
                  <a:pt x="1452" y="776"/>
                </a:cubicBezTo>
                <a:cubicBezTo>
                  <a:pt x="1469" y="775"/>
                  <a:pt x="1440" y="772"/>
                  <a:pt x="1412" y="77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9110" name="Text Box 6"/>
          <p:cNvSpPr txBox="1">
            <a:spLocks noChangeArrowheads="1"/>
          </p:cNvSpPr>
          <p:nvPr/>
        </p:nvSpPr>
        <p:spPr bwMode="auto">
          <a:xfrm>
            <a:off x="1631950" y="47783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Spatial</a:t>
            </a:r>
          </a:p>
        </p:txBody>
      </p:sp>
      <p:sp>
        <p:nvSpPr>
          <p:cNvPr id="1199111" name="Text Box 7"/>
          <p:cNvSpPr txBox="1">
            <a:spLocks noChangeArrowheads="1"/>
          </p:cNvSpPr>
          <p:nvPr/>
        </p:nvSpPr>
        <p:spPr bwMode="auto">
          <a:xfrm>
            <a:off x="5818188" y="475138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Frequency</a:t>
            </a:r>
          </a:p>
        </p:txBody>
      </p:sp>
      <p:graphicFrame>
        <p:nvGraphicFramePr>
          <p:cNvPr id="48135" name="Object 8"/>
          <p:cNvGraphicFramePr>
            <a:graphicFrameLocks noChangeAspect="1"/>
          </p:cNvGraphicFramePr>
          <p:nvPr/>
        </p:nvGraphicFramePr>
        <p:xfrm>
          <a:off x="1417638" y="5432425"/>
          <a:ext cx="6616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3" imgW="3302000" imgH="495300" progId="Equation.DSMT4">
                  <p:embed/>
                </p:oleObj>
              </mc:Choice>
              <mc:Fallback>
                <p:oleObj name="Equation" r:id="rId3" imgW="3302000" imgH="495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432425"/>
                        <a:ext cx="6616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13" name="Line 9"/>
          <p:cNvSpPr>
            <a:spLocks noChangeShapeType="1"/>
          </p:cNvSpPr>
          <p:nvPr/>
        </p:nvSpPr>
        <p:spPr bwMode="auto">
          <a:xfrm flipH="1">
            <a:off x="2157413" y="3557588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9114" name="Line 10"/>
          <p:cNvSpPr>
            <a:spLocks noChangeShapeType="1"/>
          </p:cNvSpPr>
          <p:nvPr/>
        </p:nvSpPr>
        <p:spPr bwMode="auto">
          <a:xfrm flipH="1">
            <a:off x="6350000" y="3567113"/>
            <a:ext cx="9525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Discrete Filtering, Normalization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Gaussian is infinite</a:t>
            </a:r>
          </a:p>
          <a:p>
            <a:pPr lvl="1">
              <a:defRPr/>
            </a:pPr>
            <a:r>
              <a:rPr lang="en-US" smtClean="0"/>
              <a:t>In practice, finite filter of size n (much less energy beyond 2 sigma or 3 sigma).  </a:t>
            </a:r>
          </a:p>
          <a:p>
            <a:pPr lvl="1">
              <a:defRPr/>
            </a:pPr>
            <a:r>
              <a:rPr lang="en-US" smtClean="0"/>
              <a:t>Must renormalize so entries add up to 1 </a:t>
            </a:r>
          </a:p>
          <a:p>
            <a:pPr>
              <a:defRPr/>
            </a:pPr>
            <a:r>
              <a:rPr lang="en-US" smtClean="0">
                <a:cs typeface="+mn-cs"/>
              </a:rPr>
              <a:t>Simple practical approach</a:t>
            </a:r>
          </a:p>
          <a:p>
            <a:pPr lvl="1">
              <a:defRPr/>
            </a:pPr>
            <a:r>
              <a:rPr lang="en-US" smtClean="0"/>
              <a:t>Take smallest values as 1 to scale others, round to integers</a:t>
            </a:r>
          </a:p>
          <a:p>
            <a:pPr lvl="1">
              <a:defRPr/>
            </a:pPr>
            <a:r>
              <a:rPr lang="en-US" smtClean="0"/>
              <a:t>Normalize.  E.g. for n = 3, sigma = ½ </a:t>
            </a:r>
          </a:p>
        </p:txBody>
      </p:sp>
      <p:graphicFrame>
        <p:nvGraphicFramePr>
          <p:cNvPr id="1200132" name="Object 4"/>
          <p:cNvGraphicFramePr>
            <a:graphicFrameLocks noChangeAspect="1"/>
          </p:cNvGraphicFramePr>
          <p:nvPr/>
        </p:nvGraphicFramePr>
        <p:xfrm>
          <a:off x="1490663" y="4489450"/>
          <a:ext cx="64754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3" imgW="3340100" imgH="495300" progId="Equation.DSMT4">
                  <p:embed/>
                </p:oleObj>
              </mc:Choice>
              <mc:Fallback>
                <p:oleObj name="Equation" r:id="rId3" imgW="33401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4489450"/>
                        <a:ext cx="64754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0133" name="Object 5"/>
          <p:cNvGraphicFramePr>
            <a:graphicFrameLocks noChangeAspect="1"/>
          </p:cNvGraphicFramePr>
          <p:nvPr/>
        </p:nvGraphicFramePr>
        <p:xfrm>
          <a:off x="2014538" y="5508625"/>
          <a:ext cx="51530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5" imgW="3086100" imgH="698500" progId="Equation.DSMT4">
                  <p:embed/>
                </p:oleObj>
              </mc:Choice>
              <mc:Fallback>
                <p:oleObj name="Equation" r:id="rId5" imgW="30861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5508625"/>
                        <a:ext cx="51530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Basic Image Processing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Blur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Sharpen</a:t>
            </a:r>
          </a:p>
          <a:p>
            <a:pPr>
              <a:defRPr/>
            </a:pPr>
            <a:r>
              <a:rPr lang="en-US" smtClean="0">
                <a:cs typeface="+mn-cs"/>
              </a:rPr>
              <a:t>Edge Detection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All implemented using convolution with different filters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Sharpening Filter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527175"/>
            <a:ext cx="8904287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Unlike blur, want to accentuate high frequencies</a:t>
            </a:r>
          </a:p>
          <a:p>
            <a:pPr>
              <a:defRPr/>
            </a:pPr>
            <a:r>
              <a:rPr lang="en-US" smtClean="0">
                <a:cs typeface="+mn-cs"/>
              </a:rPr>
              <a:t>Take differences with nearby pixels (rather than avg)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/>
        </p:nvGraphicFramePr>
        <p:xfrm>
          <a:off x="2084388" y="3179763"/>
          <a:ext cx="451485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3" imgW="1803400" imgH="698500" progId="Equation.DSMT4">
                  <p:embed/>
                </p:oleObj>
              </mc:Choice>
              <mc:Fallback>
                <p:oleObj name="Equation" r:id="rId3" imgW="18034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179763"/>
                        <a:ext cx="451485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2227" name="Picture 4" descr="man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0825"/>
            <a:ext cx="6307138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3251" name="Picture 4" descr="mandr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Blurring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4275" name="Picture 4" descr="mandrillshar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063"/>
            <a:ext cx="63071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Basic Image Processing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Blur</a:t>
            </a:r>
          </a:p>
          <a:p>
            <a:pPr>
              <a:defRPr/>
            </a:pPr>
            <a:r>
              <a:rPr lang="en-US" smtClean="0">
                <a:cs typeface="+mn-cs"/>
              </a:rPr>
              <a:t>Sharpen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Edge Detection</a:t>
            </a:r>
          </a:p>
          <a:p>
            <a:pPr>
              <a:defRPr/>
            </a:pPr>
            <a:endParaRPr lang="en-US" i="1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All implemented using convolution with different filters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Edge Detection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Complicated topic: subject of many PhD theses</a:t>
            </a:r>
          </a:p>
          <a:p>
            <a:pPr>
              <a:defRPr/>
            </a:pPr>
            <a:r>
              <a:rPr lang="en-US" smtClean="0">
                <a:cs typeface="+mn-cs"/>
              </a:rPr>
              <a:t>Here, we present one approach (Sobel edge detector)</a:t>
            </a:r>
          </a:p>
          <a:p>
            <a:pPr>
              <a:defRPr/>
            </a:pPr>
            <a:r>
              <a:rPr lang="en-US" smtClean="0">
                <a:cs typeface="+mn-cs"/>
              </a:rPr>
              <a:t>Step 1: Convolution with gradient (Sobel) filter</a:t>
            </a:r>
          </a:p>
          <a:p>
            <a:pPr lvl="1">
              <a:defRPr/>
            </a:pPr>
            <a:r>
              <a:rPr lang="en-US" smtClean="0"/>
              <a:t>Edges occur where image gradients are large</a:t>
            </a:r>
          </a:p>
          <a:p>
            <a:pPr lvl="1">
              <a:defRPr/>
            </a:pPr>
            <a:r>
              <a:rPr lang="en-US" smtClean="0"/>
              <a:t>Separately for horizontal and vertical directions</a:t>
            </a:r>
          </a:p>
          <a:p>
            <a:pPr>
              <a:defRPr/>
            </a:pPr>
            <a:r>
              <a:rPr lang="en-US" smtClean="0">
                <a:cs typeface="+mn-cs"/>
              </a:rPr>
              <a:t>Step 2: Magnitude of gradient</a:t>
            </a:r>
          </a:p>
          <a:p>
            <a:pPr lvl="1">
              <a:defRPr/>
            </a:pPr>
            <a:r>
              <a:rPr lang="en-US" smtClean="0"/>
              <a:t>Norm of horizontal and vertical gradients</a:t>
            </a:r>
          </a:p>
          <a:p>
            <a:pPr>
              <a:defRPr/>
            </a:pPr>
            <a:r>
              <a:rPr lang="en-US" smtClean="0">
                <a:cs typeface="+mn-cs"/>
              </a:rPr>
              <a:t>Step 3: Thresholding</a:t>
            </a:r>
          </a:p>
          <a:p>
            <a:pPr lvl="1">
              <a:defRPr/>
            </a:pPr>
            <a:r>
              <a:rPr lang="en-US" smtClean="0"/>
              <a:t>Threshold to detect edges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Edge Detection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7347" name="Picture 4" descr="ed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819275"/>
            <a:ext cx="3729038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checkerbo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20863"/>
            <a:ext cx="3741737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Edge Detection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8371" name="Picture 4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49400"/>
            <a:ext cx="85566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Edge Detection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59395" name="Picture 4" descr="ed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44638"/>
            <a:ext cx="855662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Details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Step 1: Convolution with gradient (</a:t>
            </a:r>
            <a:r>
              <a:rPr lang="en-US" dirty="0" err="1" smtClean="0">
                <a:cs typeface="+mn-cs"/>
              </a:rPr>
              <a:t>Sobel</a:t>
            </a:r>
            <a:r>
              <a:rPr lang="en-US" dirty="0" smtClean="0">
                <a:cs typeface="+mn-cs"/>
              </a:rPr>
              <a:t>) filter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Edges occur where image gradients are large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Separately for horizontal and vertical directions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Step 2: Magnitude of gradient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Norm of horizontal and vertical gradients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Step 3: </a:t>
            </a:r>
            <a:r>
              <a:rPr lang="en-US" dirty="0" err="1" smtClean="0">
                <a:cs typeface="+mn-cs"/>
              </a:rPr>
              <a:t>Thresholding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941388" y="2830513"/>
          <a:ext cx="68199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3" imgW="3594100" imgH="698500" progId="Equation.DSMT4">
                  <p:embed/>
                </p:oleObj>
              </mc:Choice>
              <mc:Fallback>
                <p:oleObj name="Equation" r:id="rId3" imgW="35941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830513"/>
                        <a:ext cx="68199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5"/>
          <p:cNvGraphicFramePr>
            <a:graphicFrameLocks noChangeAspect="1"/>
          </p:cNvGraphicFramePr>
          <p:nvPr/>
        </p:nvGraphicFramePr>
        <p:xfrm>
          <a:off x="3019425" y="509270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092700"/>
                        <a:ext cx="21701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Implementation of digital filters</a:t>
            </a:r>
          </a:p>
          <a:p>
            <a:pPr lvl="1">
              <a:defRPr/>
            </a:pPr>
            <a:r>
              <a:rPr lang="en-US" smtClean="0"/>
              <a:t>Discrete convolution in spatial domain</a:t>
            </a:r>
          </a:p>
          <a:p>
            <a:pPr lvl="1">
              <a:defRPr/>
            </a:pPr>
            <a:r>
              <a:rPr lang="en-US" smtClean="0"/>
              <a:t>Basic image-processing operations</a:t>
            </a:r>
          </a:p>
          <a:p>
            <a:pPr lvl="1">
              <a:defRPr/>
            </a:pPr>
            <a:r>
              <a:rPr lang="en-US" i="1" smtClean="0"/>
              <a:t>Antialiased shift and resize 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Antialiased Shift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Shift image based on (fractional) </a:t>
            </a:r>
            <a:r>
              <a:rPr lang="en-US" dirty="0" err="1" smtClean="0">
                <a:cs typeface="+mn-cs"/>
              </a:rPr>
              <a:t>s</a:t>
            </a:r>
            <a:r>
              <a:rPr lang="en-US" baseline="-25000" dirty="0" err="1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 and </a:t>
            </a:r>
            <a:r>
              <a:rPr lang="en-US" dirty="0" err="1" smtClean="0">
                <a:cs typeface="+mn-cs"/>
              </a:rPr>
              <a:t>s</a:t>
            </a:r>
            <a:r>
              <a:rPr lang="en-US" baseline="-25000" dirty="0" err="1" smtClean="0">
                <a:cs typeface="+mn-cs"/>
              </a:rPr>
              <a:t>y</a:t>
            </a:r>
            <a:r>
              <a:rPr lang="en-US" dirty="0" smtClean="0"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 smtClean="0"/>
              <a:t>Check for integers, treat separately</a:t>
            </a:r>
          </a:p>
          <a:p>
            <a:pPr lvl="1">
              <a:defRPr/>
            </a:pPr>
            <a:r>
              <a:rPr lang="en-US" dirty="0" smtClean="0"/>
              <a:t>Otherwise convolve/resample with kernel/filter h: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62467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498725" y="3160713"/>
          <a:ext cx="3862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3" imgW="1651000" imgH="177800" progId="Equation.DSMT4">
                  <p:embed/>
                </p:oleObj>
              </mc:Choice>
              <mc:Fallback>
                <p:oleObj name="Equation" r:id="rId3" imgW="1651000" imgH="177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160713"/>
                        <a:ext cx="38623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289175" y="3836988"/>
          <a:ext cx="52276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3836988"/>
                        <a:ext cx="52276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Antialiased Scale Magnification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Magnify image (scale s or  </a:t>
            </a:r>
            <a:r>
              <a:rPr lang="el-GR" dirty="0" smtClean="0">
                <a:cs typeface="Times New Roman" charset="0"/>
              </a:rPr>
              <a:t>γ</a:t>
            </a:r>
            <a:r>
              <a:rPr lang="en-US" dirty="0" smtClean="0">
                <a:cs typeface="+mn-cs"/>
              </a:rPr>
              <a:t> &gt; 1) </a:t>
            </a:r>
          </a:p>
          <a:p>
            <a:pPr lvl="1">
              <a:defRPr/>
            </a:pPr>
            <a:r>
              <a:rPr lang="en-US" dirty="0" smtClean="0"/>
              <a:t>Interpolate between orig. samples to evaluate </a:t>
            </a:r>
            <a:r>
              <a:rPr lang="en-US" dirty="0" err="1" smtClean="0"/>
              <a:t>frac</a:t>
            </a:r>
            <a:r>
              <a:rPr lang="en-US" dirty="0" smtClean="0"/>
              <a:t> </a:t>
            </a:r>
            <a:r>
              <a:rPr lang="en-US" dirty="0" err="1" smtClean="0"/>
              <a:t>vals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Do so by convolving/resampling with kernel/filter: </a:t>
            </a:r>
          </a:p>
          <a:p>
            <a:pPr lvl="1">
              <a:defRPr/>
            </a:pPr>
            <a:r>
              <a:rPr lang="en-US" i="1" dirty="0" smtClean="0"/>
              <a:t>Treat the two image dimensions independently (diff scales)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63491" name="Object 4"/>
          <p:cNvGraphicFramePr>
            <a:graphicFrameLocks noChangeAspect="1"/>
          </p:cNvGraphicFramePr>
          <p:nvPr/>
        </p:nvGraphicFramePr>
        <p:xfrm>
          <a:off x="3900488" y="3390900"/>
          <a:ext cx="1476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Equation" r:id="rId3" imgW="685800" imgH="444500" progId="Equation.DSMT4">
                  <p:embed/>
                </p:oleObj>
              </mc:Choice>
              <mc:Fallback>
                <p:oleObj name="Equation" r:id="rId3" imgW="685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390900"/>
                        <a:ext cx="1476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2509838" y="4643438"/>
          <a:ext cx="48307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5" imgW="2032000" imgH="482600" progId="Equation.DSMT4">
                  <p:embed/>
                </p:oleObj>
              </mc:Choice>
              <mc:Fallback>
                <p:oleObj name="Equation" r:id="rId5" imgW="20320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643438"/>
                        <a:ext cx="48307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Antialiased Scale Minification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64515" name="Picture 4" descr="checkerboardmi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22450"/>
            <a:ext cx="36925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checkerboard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824038"/>
            <a:ext cx="36925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5494" name="Text Box 6"/>
          <p:cNvSpPr txBox="1">
            <a:spLocks noChangeArrowheads="1"/>
          </p:cNvSpPr>
          <p:nvPr/>
        </p:nvSpPr>
        <p:spPr bwMode="auto">
          <a:xfrm>
            <a:off x="358775" y="5502275"/>
            <a:ext cx="443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checkerboard.bmp 300x300: point sample</a:t>
            </a:r>
          </a:p>
        </p:txBody>
      </p:sp>
      <p:sp>
        <p:nvSpPr>
          <p:cNvPr id="1215495" name="Text Box 7"/>
          <p:cNvSpPr txBox="1">
            <a:spLocks noChangeArrowheads="1"/>
          </p:cNvSpPr>
          <p:nvPr/>
        </p:nvSpPr>
        <p:spPr bwMode="auto">
          <a:xfrm>
            <a:off x="4838700" y="5521325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checkerboard.bmp 300x300: Mitchell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Antialiased Scale Minification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Minify (reduce size of) image</a:t>
            </a:r>
          </a:p>
          <a:p>
            <a:pPr lvl="1">
              <a:defRPr/>
            </a:pPr>
            <a:r>
              <a:rPr lang="en-US" dirty="0" smtClean="0"/>
              <a:t>Similar in some ways to </a:t>
            </a:r>
            <a:r>
              <a:rPr lang="en-US" dirty="0" err="1" smtClean="0"/>
              <a:t>mipmapping</a:t>
            </a:r>
            <a:r>
              <a:rPr lang="en-US" dirty="0" smtClean="0"/>
              <a:t> for texture maps</a:t>
            </a:r>
          </a:p>
          <a:p>
            <a:pPr lvl="1">
              <a:defRPr/>
            </a:pPr>
            <a:r>
              <a:rPr lang="en-US" dirty="0" smtClean="0"/>
              <a:t>We use </a:t>
            </a:r>
            <a:r>
              <a:rPr lang="en-US" i="1" dirty="0" smtClean="0"/>
              <a:t>fat</a:t>
            </a:r>
            <a:r>
              <a:rPr lang="en-US" dirty="0" smtClean="0"/>
              <a:t> pixels of size 1/</a:t>
            </a:r>
            <a:r>
              <a:rPr lang="el-GR" dirty="0" smtClean="0">
                <a:cs typeface="Times New Roman" charset="0"/>
              </a:rPr>
              <a:t>γ</a:t>
            </a:r>
            <a:r>
              <a:rPr lang="en-US" dirty="0" smtClean="0"/>
              <a:t>, with new size </a:t>
            </a:r>
            <a:r>
              <a:rPr lang="el-GR" dirty="0" smtClean="0">
                <a:cs typeface="Times New Roman" charset="0"/>
              </a:rPr>
              <a:t>γ</a:t>
            </a:r>
            <a:r>
              <a:rPr lang="en-US" dirty="0" smtClean="0"/>
              <a:t>*</a:t>
            </a:r>
            <a:r>
              <a:rPr lang="en-US" dirty="0" err="1" smtClean="0"/>
              <a:t>orig</a:t>
            </a:r>
            <a:r>
              <a:rPr lang="en-US" dirty="0" smtClean="0"/>
              <a:t> size (</a:t>
            </a:r>
            <a:r>
              <a:rPr lang="el-GR" dirty="0" smtClean="0">
                <a:cs typeface="Times New Roman" charset="0"/>
              </a:rPr>
              <a:t>γ</a:t>
            </a:r>
            <a:r>
              <a:rPr lang="en-US" dirty="0" smtClean="0"/>
              <a:t> is scale factor &lt; 1).  </a:t>
            </a:r>
          </a:p>
          <a:p>
            <a:pPr lvl="1">
              <a:defRPr/>
            </a:pPr>
            <a:r>
              <a:rPr lang="en-US" dirty="0" smtClean="0"/>
              <a:t>Each fat pixel must integrate over corresponding region in original image using the filter kernel.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65539" name="Object 4"/>
          <p:cNvGraphicFramePr>
            <a:graphicFrameLocks noChangeAspect="1"/>
          </p:cNvGraphicFramePr>
          <p:nvPr/>
        </p:nvGraphicFramePr>
        <p:xfrm>
          <a:off x="404813" y="3784600"/>
          <a:ext cx="14779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4" imgW="685800" imgH="444500" progId="Equation.DSMT4">
                  <p:embed/>
                </p:oleObj>
              </mc:Choice>
              <mc:Fallback>
                <p:oleObj name="Equation" r:id="rId4" imgW="685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784600"/>
                        <a:ext cx="14779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5"/>
          <p:cNvGraphicFramePr>
            <a:graphicFrameLocks noChangeAspect="1"/>
          </p:cNvGraphicFramePr>
          <p:nvPr/>
        </p:nvGraphicFramePr>
        <p:xfrm>
          <a:off x="1544638" y="3835400"/>
          <a:ext cx="77041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6" imgW="3721100" imgH="482600" progId="Equation.DSMT4">
                  <p:embed/>
                </p:oleObj>
              </mc:Choice>
              <mc:Fallback>
                <p:oleObj name="Equation" r:id="rId6" imgW="37211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835400"/>
                        <a:ext cx="77041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Artifacts due to undersampling or poor reconstruction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Formally, high frequencies masquerading as low</a:t>
            </a:r>
          </a:p>
          <a:p>
            <a:pPr>
              <a:defRPr/>
            </a:pPr>
            <a:r>
              <a:rPr lang="en-US" smtClean="0">
                <a:cs typeface="+mn-cs"/>
              </a:rPr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Basic ideas of sampling, reconstruction, aliasing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Signal processing and Fourier analysis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Implementation of digital filters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Section 14.10 of </a:t>
            </a:r>
            <a:r>
              <a:rPr lang="en-US" dirty="0" err="1" smtClean="0">
                <a:cs typeface="+mn-cs"/>
              </a:rPr>
              <a:t>FvDFH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27065</TotalTime>
  <Words>1381</Words>
  <Application>Microsoft Macintosh PowerPoint</Application>
  <PresentationFormat>Letter Paper (8.5x11 in)</PresentationFormat>
  <Paragraphs>327</Paragraphs>
  <Slides>59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Times New Roman</vt:lpstr>
      <vt:lpstr>ＭＳ Ｐゴシック</vt:lpstr>
      <vt:lpstr>Arial</vt:lpstr>
      <vt:lpstr>Wingdings</vt:lpstr>
      <vt:lpstr>Default Design</vt:lpstr>
      <vt:lpstr>MathType 6.0 Equation</vt:lpstr>
      <vt:lpstr>Foundations of Computer Graphics (Fall 2012)</vt:lpstr>
      <vt:lpstr>Outline</vt:lpstr>
      <vt:lpstr>Sampling and Reconstruction</vt:lpstr>
      <vt:lpstr>Sampling and Reconstruction</vt:lpstr>
      <vt:lpstr>(Spatial) Aliasing</vt:lpstr>
      <vt:lpstr>(Spatial) Aliasing</vt:lpstr>
      <vt:lpstr>Sampling and Aliasing</vt:lpstr>
      <vt:lpstr>Image Processing pipeline</vt:lpstr>
      <vt:lpstr>Outline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Outline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Outline</vt:lpstr>
      <vt:lpstr>Discrete Convolution</vt:lpstr>
      <vt:lpstr>Implementing Discrete Convolution</vt:lpstr>
      <vt:lpstr>Outline</vt:lpstr>
      <vt:lpstr>Basic Image Processing</vt:lpstr>
      <vt:lpstr>Blurring</vt:lpstr>
      <vt:lpstr>Blurring</vt:lpstr>
      <vt:lpstr>Blurring</vt:lpstr>
      <vt:lpstr>Blurring</vt:lpstr>
      <vt:lpstr>Blurring</vt:lpstr>
      <vt:lpstr>Blurring</vt:lpstr>
      <vt:lpstr>Blurring Filter</vt:lpstr>
      <vt:lpstr>Discrete Filtering, Normalization</vt:lpstr>
      <vt:lpstr>Basic Image Processing</vt:lpstr>
      <vt:lpstr>Sharpening Filter</vt:lpstr>
      <vt:lpstr>Blurring</vt:lpstr>
      <vt:lpstr>Blurring</vt:lpstr>
      <vt:lpstr>Blurring</vt:lpstr>
      <vt:lpstr>Basic Image Processing</vt:lpstr>
      <vt:lpstr>Edge Detection</vt:lpstr>
      <vt:lpstr>Edge Detection</vt:lpstr>
      <vt:lpstr>Edge Detection</vt:lpstr>
      <vt:lpstr>Edge Detection</vt:lpstr>
      <vt:lpstr>Details</vt:lpstr>
      <vt:lpstr>Outline</vt:lpstr>
      <vt:lpstr>Antialiased Shift</vt:lpstr>
      <vt:lpstr>Antialiased Scale Magnification</vt:lpstr>
      <vt:lpstr>Antialiased Scale Minification</vt:lpstr>
      <vt:lpstr>Antialiased Scale Minification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621</cp:revision>
  <cp:lastPrinted>1999-08-03T15:46:38Z</cp:lastPrinted>
  <dcterms:created xsi:type="dcterms:W3CDTF">1999-02-11T00:43:51Z</dcterms:created>
  <dcterms:modified xsi:type="dcterms:W3CDTF">2012-10-13T10:34:00Z</dcterms:modified>
</cp:coreProperties>
</file>