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0"/>
  </p:notesMasterIdLst>
  <p:handoutMasterIdLst>
    <p:handoutMasterId r:id="rId51"/>
  </p:handoutMasterIdLst>
  <p:sldIdLst>
    <p:sldId id="794" r:id="rId2"/>
    <p:sldId id="756" r:id="rId3"/>
    <p:sldId id="799" r:id="rId4"/>
    <p:sldId id="870" r:id="rId5"/>
    <p:sldId id="804" r:id="rId6"/>
    <p:sldId id="841" r:id="rId7"/>
    <p:sldId id="845" r:id="rId8"/>
    <p:sldId id="832" r:id="rId9"/>
    <p:sldId id="770" r:id="rId10"/>
    <p:sldId id="835" r:id="rId11"/>
    <p:sldId id="836" r:id="rId12"/>
    <p:sldId id="837" r:id="rId13"/>
    <p:sldId id="840" r:id="rId14"/>
    <p:sldId id="838" r:id="rId15"/>
    <p:sldId id="839" r:id="rId16"/>
    <p:sldId id="869" r:id="rId17"/>
    <p:sldId id="796" r:id="rId18"/>
    <p:sldId id="823" r:id="rId19"/>
    <p:sldId id="797" r:id="rId20"/>
    <p:sldId id="825" r:id="rId21"/>
    <p:sldId id="798" r:id="rId22"/>
    <p:sldId id="826" r:id="rId23"/>
    <p:sldId id="800" r:id="rId24"/>
    <p:sldId id="808" r:id="rId25"/>
    <p:sldId id="810" r:id="rId26"/>
    <p:sldId id="775" r:id="rId27"/>
    <p:sldId id="776" r:id="rId28"/>
    <p:sldId id="827" r:id="rId29"/>
    <p:sldId id="828" r:id="rId30"/>
    <p:sldId id="829" r:id="rId31"/>
    <p:sldId id="777" r:id="rId32"/>
    <p:sldId id="778" r:id="rId33"/>
    <p:sldId id="779" r:id="rId34"/>
    <p:sldId id="780" r:id="rId35"/>
    <p:sldId id="830" r:id="rId36"/>
    <p:sldId id="842" r:id="rId37"/>
    <p:sldId id="807" r:id="rId38"/>
    <p:sldId id="782" r:id="rId39"/>
    <p:sldId id="783" r:id="rId40"/>
    <p:sldId id="784" r:id="rId41"/>
    <p:sldId id="785" r:id="rId42"/>
    <p:sldId id="846" r:id="rId43"/>
    <p:sldId id="809" r:id="rId44"/>
    <p:sldId id="787" r:id="rId45"/>
    <p:sldId id="788" r:id="rId46"/>
    <p:sldId id="844" r:id="rId47"/>
    <p:sldId id="865" r:id="rId48"/>
    <p:sldId id="811" r:id="rId49"/>
  </p:sldIdLst>
  <p:sldSz cx="12192000" cy="6858000"/>
  <p:notesSz cx="7099300" cy="10234613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86" autoAdjust="0"/>
    <p:restoredTop sz="94558" autoAdjust="0"/>
  </p:normalViewPr>
  <p:slideViewPr>
    <p:cSldViewPr>
      <p:cViewPr varScale="1">
        <p:scale>
          <a:sx n="59" d="100"/>
          <a:sy n="59" d="100"/>
        </p:scale>
        <p:origin x="216" y="1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when you run into ghosts you can figure out ghosts are bad; dots are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1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0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Ofc you can figure out how well </a:t>
            </a:r>
            <a:r>
              <a:rPr lang="en-US" dirty="0" err="1"/>
              <a:t>youre</a:t>
            </a:r>
            <a:r>
              <a:rPr lang="en-US" dirty="0"/>
              <a:t> doing; but q learning tells you how well optimal actions are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4.xml"/><Relationship Id="rId12" Type="http://schemas.openxmlformats.org/officeDocument/2006/relationships/oleObject" Target="../embeddings/oleObject1.bin"/><Relationship Id="rId2" Type="http://schemas.openxmlformats.org/officeDocument/2006/relationships/tags" Target="../tags/tag2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24.xml"/><Relationship Id="rId10" Type="http://schemas.openxmlformats.org/officeDocument/2006/relationships/image" Target="../media/image27.png"/><Relationship Id="rId4" Type="http://schemas.openxmlformats.org/officeDocument/2006/relationships/tags" Target="../tags/tag23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7.xml"/><Relationship Id="rId7" Type="http://schemas.openxmlformats.org/officeDocument/2006/relationships/image" Target="../media/image3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2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3.png"/><Relationship Id="rId5" Type="http://schemas.openxmlformats.org/officeDocument/2006/relationships/tags" Target="../tags/tag34.xml"/><Relationship Id="rId10" Type="http://schemas.openxmlformats.org/officeDocument/2006/relationships/image" Target="../media/image52.png"/><Relationship Id="rId4" Type="http://schemas.openxmlformats.org/officeDocument/2006/relationships/tags" Target="../tags/tag33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47.xml"/><Relationship Id="rId18" Type="http://schemas.openxmlformats.org/officeDocument/2006/relationships/image" Target="../media/image56.png"/><Relationship Id="rId26" Type="http://schemas.openxmlformats.org/officeDocument/2006/relationships/image" Target="../media/image45.png"/><Relationship Id="rId3" Type="http://schemas.openxmlformats.org/officeDocument/2006/relationships/tags" Target="../tags/tag37.xml"/><Relationship Id="rId21" Type="http://schemas.openxmlformats.org/officeDocument/2006/relationships/image" Target="../media/image59.png"/><Relationship Id="rId34" Type="http://schemas.openxmlformats.org/officeDocument/2006/relationships/image" Target="../media/image68.png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image" Target="../media/image55.png"/><Relationship Id="rId25" Type="http://schemas.openxmlformats.org/officeDocument/2006/relationships/image" Target="../media/image44.png"/><Relationship Id="rId33" Type="http://schemas.openxmlformats.org/officeDocument/2006/relationships/image" Target="../media/image67.png"/><Relationship Id="rId2" Type="http://schemas.openxmlformats.org/officeDocument/2006/relationships/tags" Target="../tags/tag36.xml"/><Relationship Id="rId16" Type="http://schemas.openxmlformats.org/officeDocument/2006/relationships/notesSlide" Target="../notesSlides/notesSlide10.xml"/><Relationship Id="rId20" Type="http://schemas.openxmlformats.org/officeDocument/2006/relationships/image" Target="../media/image58.png"/><Relationship Id="rId29" Type="http://schemas.openxmlformats.org/officeDocument/2006/relationships/image" Target="../media/image63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image" Target="../media/image62.png"/><Relationship Id="rId32" Type="http://schemas.openxmlformats.org/officeDocument/2006/relationships/image" Target="../media/image66.png"/><Relationship Id="rId5" Type="http://schemas.openxmlformats.org/officeDocument/2006/relationships/tags" Target="../tags/tag3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1.png"/><Relationship Id="rId28" Type="http://schemas.openxmlformats.org/officeDocument/2006/relationships/image" Target="../media/image47.png"/><Relationship Id="rId10" Type="http://schemas.openxmlformats.org/officeDocument/2006/relationships/tags" Target="../tags/tag44.xml"/><Relationship Id="rId19" Type="http://schemas.openxmlformats.org/officeDocument/2006/relationships/image" Target="../media/image57.png"/><Relationship Id="rId31" Type="http://schemas.openxmlformats.org/officeDocument/2006/relationships/image" Target="../media/image65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image" Target="../media/image60.png"/><Relationship Id="rId27" Type="http://schemas.openxmlformats.org/officeDocument/2006/relationships/image" Target="../media/image46.png"/><Relationship Id="rId30" Type="http://schemas.openxmlformats.org/officeDocument/2006/relationships/image" Target="../media/image64.png"/><Relationship Id="rId8" Type="http://schemas.openxmlformats.org/officeDocument/2006/relationships/tags" Target="../tags/tag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51.xml"/><Relationship Id="rId7" Type="http://schemas.openxmlformats.org/officeDocument/2006/relationships/image" Target="../media/image7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3.png"/><Relationship Id="rId4" Type="http://schemas.openxmlformats.org/officeDocument/2006/relationships/tags" Target="../tags/tag52.xml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55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78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77.png"/><Relationship Id="rId5" Type="http://schemas.openxmlformats.org/officeDocument/2006/relationships/tags" Target="../tags/tag57.xml"/><Relationship Id="rId10" Type="http://schemas.openxmlformats.org/officeDocument/2006/relationships/image" Target="../media/image76.png"/><Relationship Id="rId4" Type="http://schemas.openxmlformats.org/officeDocument/2006/relationships/tags" Target="../tags/tag56.xml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60.xml"/><Relationship Id="rId7" Type="http://schemas.openxmlformats.org/officeDocument/2006/relationships/image" Target="../media/image80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tags" Target="../tags/tag61.xml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0.png"/><Relationship Id="rId5" Type="http://schemas.openxmlformats.org/officeDocument/2006/relationships/tags" Target="../tags/tag1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ags" Target="../tags/tag10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0.xml"/><Relationship Id="rId7" Type="http://schemas.openxmlformats.org/officeDocument/2006/relationships/image" Target="../media/image2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Dragan,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and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81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364956"/>
              </p:ext>
            </p:extLst>
          </p:nvPr>
        </p:nvGraphicFramePr>
        <p:xfrm>
          <a:off x="8534400" y="25908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 Photo" r:id="rId12" imgW="4762913" imgH="4046571" progId="MSPhotoEd.3">
                  <p:embed/>
                </p:oleObj>
              </mc:Choice>
              <mc:Fallback>
                <p:oleObj name="Photo Editor Photo" r:id="rId12" imgW="4762913" imgH="4046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5908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  <p:extLst>
      <p:ext uri="{BB962C8B-B14F-4D97-AF65-F5344CB8AC3E}">
        <p14:creationId xmlns:p14="http://schemas.microsoft.com/office/powerpoint/2010/main" val="3865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772400" y="6488112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auto – cliff grid (L11D1)]</a:t>
            </a:r>
          </a:p>
        </p:txBody>
      </p:sp>
    </p:spTree>
    <p:extLst>
      <p:ext uri="{BB962C8B-B14F-4D97-AF65-F5344CB8AC3E}">
        <p14:creationId xmlns:p14="http://schemas.microsoft.com/office/powerpoint/2010/main" val="353515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21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Model-Free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act according to current optimal (based on Q-Values)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but also explore</a:t>
            </a:r>
            <a:r>
              <a:rPr lang="is-IS" sz="2400" dirty="0"/>
              <a:t>…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12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5486400" y="2890391"/>
            <a:ext cx="59938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</a:t>
            </a:r>
          </a:p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</p:spTree>
    <p:extLst>
      <p:ext uri="{BB962C8B-B14F-4D97-AF65-F5344CB8AC3E}">
        <p14:creationId xmlns:p14="http://schemas.microsoft.com/office/powerpoint/2010/main" val="33003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6" y="1219200"/>
            <a:ext cx="4097563" cy="2971800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38800" y="4267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000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34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5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4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2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 </a:t>
            </a:r>
            <a:r>
              <a:rPr lang="de-DE" dirty="0" err="1"/>
              <a:t>approximate</a:t>
            </a:r>
            <a:r>
              <a:rPr lang="de-DE" dirty="0"/>
              <a:t> Q-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nets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870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2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7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874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1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r>
              <a:rPr lang="en-US" dirty="0"/>
              <a:t>: Why Limiting Capacity Can Help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89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Model-Free RL</a:t>
            </a:r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067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5453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6400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0" y="4382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*use features</a:t>
            </a:r>
          </a:p>
          <a:p>
            <a:r>
              <a:rPr lang="en-US" i="1" dirty="0">
                <a:latin typeface="Calibri"/>
                <a:cs typeface="Calibri"/>
              </a:rPr>
              <a:t> to generalize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4382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*use features</a:t>
            </a:r>
          </a:p>
          <a:p>
            <a:r>
              <a:rPr lang="en-US" i="1" dirty="0">
                <a:latin typeface="Calibri"/>
                <a:cs typeface="Calibri"/>
              </a:rPr>
              <a:t> to generalize</a:t>
            </a:r>
          </a:p>
        </p:txBody>
      </p:sp>
    </p:spTree>
    <p:extLst>
      <p:ext uri="{BB962C8B-B14F-4D97-AF65-F5344CB8AC3E}">
        <p14:creationId xmlns:p14="http://schemas.microsoft.com/office/powerpoint/2010/main" val="21795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2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  <p:extLst>
      <p:ext uri="{BB962C8B-B14F-4D97-AF65-F5344CB8AC3E}">
        <p14:creationId xmlns:p14="http://schemas.microsoft.com/office/powerpoint/2010/main" val="37114562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4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3975" y="3768736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65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</p:spTree>
    <p:extLst>
      <p:ext uri="{BB962C8B-B14F-4D97-AF65-F5344CB8AC3E}">
        <p14:creationId xmlns:p14="http://schemas.microsoft.com/office/powerpoint/2010/main" val="27995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1384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61448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90250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82591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66590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456616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7154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Values through Samples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/>
              <a:t>Policy Evaluation: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Value Iteration: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Q-Value Iteration: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438400" y="23622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438400" y="4038600"/>
            <a:ext cx="7265452" cy="690790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438400" y="5715000"/>
            <a:ext cx="8165848" cy="765520"/>
          </a:xfrm>
          <a:prstGeom prst="rect">
            <a:avLst/>
          </a:prstGeom>
          <a:noFill/>
          <a:ln/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775" y="1600200"/>
            <a:ext cx="1257300" cy="1447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105400"/>
            <a:ext cx="1257300" cy="1447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4200" y="3505200"/>
            <a:ext cx="1224507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50877</TotalTime>
  <Words>1890</Words>
  <Application>Microsoft Macintosh PowerPoint</Application>
  <PresentationFormat>Widescreen</PresentationFormat>
  <Paragraphs>424</Paragraphs>
  <Slides>48</Slides>
  <Notes>13</Notes>
  <HiddenSlides>1</HiddenSlides>
  <MMClips>11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Courier New</vt:lpstr>
      <vt:lpstr>Helvetica</vt:lpstr>
      <vt:lpstr>Palatino</vt:lpstr>
      <vt:lpstr>Wingdings</vt:lpstr>
      <vt:lpstr>188_anca</vt:lpstr>
      <vt:lpstr>Photo Editor Photo</vt:lpstr>
      <vt:lpstr>CS 188: Artificial Intelligence </vt:lpstr>
      <vt:lpstr>Reinforcement Learning</vt:lpstr>
      <vt:lpstr>The Story So Far: MDPs and RL</vt:lpstr>
      <vt:lpstr>Analogy: Expected Age</vt:lpstr>
      <vt:lpstr>Sample-Based Policy Evaluation?</vt:lpstr>
      <vt:lpstr>Model-Free Learning</vt:lpstr>
      <vt:lpstr>Temporal Difference Learning</vt:lpstr>
      <vt:lpstr>Example: Temporal Difference Learning</vt:lpstr>
      <vt:lpstr>Approximating Values through Samples</vt:lpstr>
      <vt:lpstr>Q-Learning</vt:lpstr>
      <vt:lpstr>Video of Demo Q-Learning -- Gridworld</vt:lpstr>
      <vt:lpstr>Video of Demo Q-Learning -- Crawler</vt:lpstr>
      <vt:lpstr>Q-Learning Properties</vt:lpstr>
      <vt:lpstr>Active Reinforcement Learning</vt:lpstr>
      <vt:lpstr>Model-Free Learning</vt:lpstr>
      <vt:lpstr>Model-Based Learning</vt:lpstr>
      <vt:lpstr>Exploration vs. Exploitation</vt:lpstr>
      <vt:lpstr>Video of Demo Q-learning – Manual Exploration – Bridge Grid 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Approximate Q-Learning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DeepMind Atari (©Two Minute Lectures) approximate Q-learning with neural nets</vt:lpstr>
      <vt:lpstr>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New in Model-Free RL</vt:lpstr>
      <vt:lpstr>Policy Search</vt:lpstr>
      <vt:lpstr>Policy Search</vt:lpstr>
      <vt:lpstr>Policy Search</vt:lpstr>
      <vt:lpstr>The Story So Far: MDPs and RL</vt:lpstr>
      <vt:lpstr>Discussion: Model-Based vs Model-Free RL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3026</cp:revision>
  <cp:lastPrinted>2014-02-25T20:18:13Z</cp:lastPrinted>
  <dcterms:created xsi:type="dcterms:W3CDTF">2004-08-27T04:16:05Z</dcterms:created>
  <dcterms:modified xsi:type="dcterms:W3CDTF">2019-10-03T20:44:19Z</dcterms:modified>
</cp:coreProperties>
</file>