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32"/>
  </p:notesMasterIdLst>
  <p:handoutMasterIdLst>
    <p:handoutMasterId r:id="rId33"/>
  </p:handoutMasterIdLst>
  <p:sldIdLst>
    <p:sldId id="794" r:id="rId2"/>
    <p:sldId id="756" r:id="rId3"/>
    <p:sldId id="799" r:id="rId4"/>
    <p:sldId id="835" r:id="rId5"/>
    <p:sldId id="796" r:id="rId6"/>
    <p:sldId id="800" r:id="rId7"/>
    <p:sldId id="810" r:id="rId8"/>
    <p:sldId id="776" r:id="rId9"/>
    <p:sldId id="775" r:id="rId10"/>
    <p:sldId id="827" r:id="rId11"/>
    <p:sldId id="828" r:id="rId12"/>
    <p:sldId id="829" r:id="rId13"/>
    <p:sldId id="777" r:id="rId14"/>
    <p:sldId id="778" r:id="rId15"/>
    <p:sldId id="779" r:id="rId16"/>
    <p:sldId id="780" r:id="rId17"/>
    <p:sldId id="830" r:id="rId18"/>
    <p:sldId id="842" r:id="rId19"/>
    <p:sldId id="807" r:id="rId20"/>
    <p:sldId id="782" r:id="rId21"/>
    <p:sldId id="783" r:id="rId22"/>
    <p:sldId id="784" r:id="rId23"/>
    <p:sldId id="785" r:id="rId24"/>
    <p:sldId id="809" r:id="rId25"/>
    <p:sldId id="787" r:id="rId26"/>
    <p:sldId id="788" r:id="rId27"/>
    <p:sldId id="866" r:id="rId28"/>
    <p:sldId id="844" r:id="rId29"/>
    <p:sldId id="865" r:id="rId30"/>
    <p:sldId id="811" r:id="rId31"/>
  </p:sldIdLst>
  <p:sldSz cx="12192000" cy="6858000"/>
  <p:notesSz cx="7099300" cy="10234613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ECFF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593" autoAdjust="0"/>
  </p:normalViewPr>
  <p:slideViewPr>
    <p:cSldViewPr>
      <p:cViewPr varScale="1">
        <p:scale>
          <a:sx n="98" d="100"/>
          <a:sy n="98" d="100"/>
        </p:scale>
        <p:origin x="144" y="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4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</a:t>
            </a:r>
            <a:r>
              <a:rPr lang="en-US" baseline="0" dirty="0"/>
              <a:t> be missing out on your favorite restaurant till end of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5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88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 when you run into ghosts you can figure out ghosts are bad; dots are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0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10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0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0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12.xml"/><Relationship Id="rId10" Type="http://schemas.openxmlformats.org/officeDocument/2006/relationships/image" Target="../media/image22.png"/><Relationship Id="rId4" Type="http://schemas.openxmlformats.org/officeDocument/2006/relationships/tags" Target="../tags/tag11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25.xml"/><Relationship Id="rId18" Type="http://schemas.openxmlformats.org/officeDocument/2006/relationships/image" Target="../media/image26.png"/><Relationship Id="rId26" Type="http://schemas.openxmlformats.org/officeDocument/2006/relationships/image" Target="../media/image12.png"/><Relationship Id="rId3" Type="http://schemas.openxmlformats.org/officeDocument/2006/relationships/tags" Target="../tags/tag15.xml"/><Relationship Id="rId21" Type="http://schemas.openxmlformats.org/officeDocument/2006/relationships/image" Target="../media/image29.png"/><Relationship Id="rId34" Type="http://schemas.openxmlformats.org/officeDocument/2006/relationships/image" Target="../media/image38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image" Target="../media/image25.png"/><Relationship Id="rId25" Type="http://schemas.openxmlformats.org/officeDocument/2006/relationships/image" Target="../media/image11.png"/><Relationship Id="rId33" Type="http://schemas.openxmlformats.org/officeDocument/2006/relationships/image" Target="../media/image37.png"/><Relationship Id="rId2" Type="http://schemas.openxmlformats.org/officeDocument/2006/relationships/tags" Target="../tags/tag14.xml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28.png"/><Relationship Id="rId29" Type="http://schemas.openxmlformats.org/officeDocument/2006/relationships/image" Target="../media/image33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image" Target="../media/image32.png"/><Relationship Id="rId32" Type="http://schemas.openxmlformats.org/officeDocument/2006/relationships/image" Target="../media/image36.png"/><Relationship Id="rId5" Type="http://schemas.openxmlformats.org/officeDocument/2006/relationships/tags" Target="../tags/tag17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1.png"/><Relationship Id="rId28" Type="http://schemas.openxmlformats.org/officeDocument/2006/relationships/image" Target="../media/image14.png"/><Relationship Id="rId10" Type="http://schemas.openxmlformats.org/officeDocument/2006/relationships/tags" Target="../tags/tag22.xml"/><Relationship Id="rId19" Type="http://schemas.openxmlformats.org/officeDocument/2006/relationships/image" Target="../media/image27.png"/><Relationship Id="rId31" Type="http://schemas.openxmlformats.org/officeDocument/2006/relationships/image" Target="../media/image35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image" Target="../media/image30.png"/><Relationship Id="rId27" Type="http://schemas.openxmlformats.org/officeDocument/2006/relationships/image" Target="../media/image13.png"/><Relationship Id="rId30" Type="http://schemas.openxmlformats.org/officeDocument/2006/relationships/image" Target="../media/image34.png"/><Relationship Id="rId8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9.xml"/><Relationship Id="rId7" Type="http://schemas.openxmlformats.org/officeDocument/2006/relationships/image" Target="../media/image40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3.png"/><Relationship Id="rId4" Type="http://schemas.openxmlformats.org/officeDocument/2006/relationships/tags" Target="../tags/tag30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3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4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7.png"/><Relationship Id="rId5" Type="http://schemas.openxmlformats.org/officeDocument/2006/relationships/tags" Target="../tags/tag35.xml"/><Relationship Id="rId10" Type="http://schemas.openxmlformats.org/officeDocument/2006/relationships/image" Target="../media/image46.png"/><Relationship Id="rId4" Type="http://schemas.openxmlformats.org/officeDocument/2006/relationships/tags" Target="../tags/tag34.xml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38.xml"/><Relationship Id="rId7" Type="http://schemas.openxmlformats.org/officeDocument/2006/relationships/image" Target="../media/image50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tags" Target="../tags/tag39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5" Type="http://schemas.openxmlformats.org/officeDocument/2006/relationships/tags" Target="../tags/tag5.xml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0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/>
              <a:t>Reinforcement Learning III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Anca Dragan,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and Anca </a:t>
            </a:r>
            <a:r>
              <a:rPr lang="en-US" sz="1400" dirty="0" err="1">
                <a:latin typeface="Calibri"/>
                <a:cs typeface="Calibri"/>
              </a:rPr>
              <a:t>Dragan</a:t>
            </a:r>
            <a:r>
              <a:rPr lang="en-US" sz="1400" dirty="0">
                <a:latin typeface="Calibri"/>
                <a:cs typeface="Calibri"/>
              </a:rPr>
              <a:t>.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Watch All</a:t>
            </a:r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4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Silent Train</a:t>
            </a:r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1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Tricky – Watch All</a:t>
            </a:r>
          </a:p>
        </p:txBody>
      </p:sp>
      <p:pic>
        <p:nvPicPr>
          <p:cNvPr id="3" name="Qlearning--pacman--trick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1143000"/>
            <a:ext cx="835152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 / (dist to dot)</a:t>
            </a:r>
            <a:r>
              <a:rPr lang="en-US" sz="18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</a:t>
            </a:r>
            <a:r>
              <a:rPr lang="en-US" sz="1800" dirty="0" err="1"/>
              <a:t>Pacman</a:t>
            </a:r>
            <a:r>
              <a:rPr lang="en-US" sz="18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59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4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2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 (L11D10)]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Approximate Q-Learning -- </a:t>
            </a:r>
            <a:r>
              <a:rPr lang="en-US" dirty="0" err="1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 </a:t>
            </a:r>
            <a:r>
              <a:rPr lang="de-DE" dirty="0" err="1"/>
              <a:t>approximate</a:t>
            </a:r>
            <a:r>
              <a:rPr lang="de-DE" dirty="0"/>
              <a:t> Q-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nets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0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and 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750" y="1295800"/>
            <a:ext cx="9837738" cy="4961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2870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still assume an MDP: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states s </a:t>
            </a:r>
            <a:r>
              <a:rPr lang="en-US" sz="2400" dirty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model T(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reward function R(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/>
              <a:t>Still looking for a policy </a:t>
            </a:r>
            <a:r>
              <a:rPr lang="en-US" sz="2800" dirty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Big idea: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1398588" y="2198687"/>
            <a:ext cx="3781425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398588" y="4419600"/>
            <a:ext cx="37639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398588" y="1676400"/>
            <a:ext cx="1587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398588" y="4378325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393825" y="4443412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118100" y="4443412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398588" y="44196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323975" y="4352925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398588" y="30480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258888" y="2984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1398588" y="16764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258888" y="16129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3692525" y="2795587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1311275" y="2701925"/>
            <a:ext cx="2381250" cy="174625"/>
            <a:chOff x="288" y="1897"/>
            <a:chExt cx="1500" cy="110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88" y="1897"/>
              <a:ext cx="110" cy="110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6553200" y="1524000"/>
            <a:ext cx="4119563" cy="3743325"/>
            <a:chOff x="4308475" y="1228725"/>
            <a:chExt cx="4119563" cy="3743325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5175250" y="1228725"/>
              <a:ext cx="3252788" cy="3743325"/>
              <a:chOff x="2396" y="1789"/>
              <a:chExt cx="2049" cy="2358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84" y="3857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22" y="37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67" y="367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112" y="3575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57" y="3480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204" y="383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28" y="368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95" y="3533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62" y="3384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96" y="313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96" y="286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96" y="259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96" y="232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1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Linear Approximation: Regression</a:t>
            </a:r>
          </a:p>
        </p:txBody>
      </p:sp>
      <p:grpSp>
        <p:nvGrpSpPr>
          <p:cNvPr id="4" name="Group 555"/>
          <p:cNvGrpSpPr>
            <a:grpSpLocks/>
          </p:cNvGrpSpPr>
          <p:nvPr/>
        </p:nvGrpSpPr>
        <p:grpSpPr bwMode="auto">
          <a:xfrm>
            <a:off x="1627035" y="5410200"/>
            <a:ext cx="3173565" cy="841375"/>
            <a:chOff x="-31730" y="5864225"/>
            <a:chExt cx="3173565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31730" y="5864225"/>
              <a:ext cx="1640193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069085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58"/>
          <p:cNvGrpSpPr>
            <a:grpSpLocks/>
          </p:cNvGrpSpPr>
          <p:nvPr/>
        </p:nvGrpSpPr>
        <p:grpSpPr bwMode="auto">
          <a:xfrm>
            <a:off x="6799856" y="5410200"/>
            <a:ext cx="4863507" cy="855663"/>
            <a:chOff x="4282035" y="5826125"/>
            <a:chExt cx="4864191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282035" y="5826125"/>
              <a:ext cx="1640424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0088" y="4575175"/>
            <a:ext cx="946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7575" y="2535238"/>
            <a:ext cx="225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126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695825" y="3081338"/>
            <a:ext cx="5106987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Optimization: Least Squares</a:t>
            </a: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4100512" y="2967038"/>
            <a:ext cx="6029325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4100512" y="6070600"/>
            <a:ext cx="60007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4100512" y="2743200"/>
            <a:ext cx="12700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4100512" y="6005513"/>
            <a:ext cx="1588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4113212" y="61087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10101262" y="6005513"/>
            <a:ext cx="3175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10071100" y="61087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4100512" y="6070600"/>
            <a:ext cx="523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4002087" y="5964238"/>
            <a:ext cx="682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6780212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4075112" y="391160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9825" y="4170363"/>
            <a:ext cx="280987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4084637" y="428625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89350" y="3619500"/>
            <a:ext cx="268287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5253037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4333875" y="3300413"/>
            <a:ext cx="2574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2128837" y="4135438"/>
            <a:ext cx="15414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1858962" y="3502025"/>
            <a:ext cx="18288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253414" y="6146800"/>
            <a:ext cx="985586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1447800"/>
            <a:ext cx="35671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1676400"/>
            <a:ext cx="472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37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61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243137" y="1295400"/>
            <a:ext cx="7537450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2243137" y="6423025"/>
            <a:ext cx="7537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2243137" y="1295400"/>
            <a:ext cx="1588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22431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22415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29940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9924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</a:t>
            </a:r>
            <a:endParaRPr lang="en-US" sz="2400">
              <a:cs typeface="Arial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37433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37417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</a:t>
            </a:r>
            <a:endParaRPr lang="en-US" sz="2400">
              <a:cs typeface="Arial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45021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4500562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6</a:t>
            </a:r>
            <a:endParaRPr lang="en-US" sz="2400">
              <a:cs typeface="Arial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52530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52514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8</a:t>
            </a:r>
            <a:endParaRPr lang="en-US" sz="2400">
              <a:cs typeface="Arial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60118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59705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67627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67214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12</a:t>
            </a:r>
            <a:endParaRPr lang="en-US" sz="2400">
              <a:cs typeface="Arial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75120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74707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14</a:t>
            </a:r>
            <a:endParaRPr lang="en-US" sz="2400">
              <a:cs typeface="Arial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827087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8229600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16</a:t>
            </a:r>
            <a:endParaRPr lang="en-US" sz="2400">
              <a:cs typeface="Arial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90217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89804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18</a:t>
            </a:r>
            <a:endParaRPr lang="en-US" sz="2400">
              <a:cs typeface="Arial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978058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9739312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2243137" y="64230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2057400" y="6346825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-15</a:t>
            </a:r>
            <a:endParaRPr lang="en-US" sz="2400">
              <a:cs typeface="Arial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2243137" y="58531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2057400" y="5776913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-10</a:t>
            </a:r>
            <a:endParaRPr lang="en-US" sz="2400">
              <a:cs typeface="Arial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2243137" y="52816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2125662" y="5205413"/>
            <a:ext cx="112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-5</a:t>
            </a:r>
            <a:endParaRPr lang="en-US" sz="2400">
              <a:cs typeface="Arial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2243137" y="4711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2165350" y="46355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2243137" y="4140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2165350" y="4064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5</a:t>
            </a:r>
            <a:endParaRPr lang="en-US" sz="2400">
              <a:cs typeface="Arial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2243137" y="3568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2098675" y="3492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2243137" y="2998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2098675" y="2922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15</a:t>
            </a:r>
            <a:endParaRPr lang="en-US" sz="2400">
              <a:cs typeface="Arial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2243137" y="24272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2098675" y="23510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2243137" y="1855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2098675" y="1779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25</a:t>
            </a:r>
            <a:endParaRPr lang="en-US" sz="2400">
              <a:cs typeface="Arial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2243137" y="12954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2098675" y="12192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30</a:t>
            </a:r>
            <a:endParaRPr lang="en-US" sz="2400">
              <a:cs typeface="Arial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2613025" y="1827213"/>
            <a:ext cx="4784725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7397750" y="3292475"/>
            <a:ext cx="2382837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2903537" y="2343150"/>
            <a:ext cx="31543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cs typeface="Arial" charset="0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Overfitting</a:t>
            </a:r>
            <a:r>
              <a:rPr lang="en-US" dirty="0"/>
              <a:t>: Why Limiting Capacity Can Help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104" y="1219200"/>
            <a:ext cx="7911192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898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5" grpId="0" animBg="1"/>
      <p:bldP spid="22616" grpId="0" animBg="1"/>
      <p:bldP spid="226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067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  <p:extLst>
      <p:ext uri="{BB962C8B-B14F-4D97-AF65-F5344CB8AC3E}">
        <p14:creationId xmlns:p14="http://schemas.microsoft.com/office/powerpoint/2010/main" val="5453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Simplest policy search:</a:t>
            </a:r>
          </a:p>
          <a:p>
            <a:pPr lvl="1"/>
            <a:r>
              <a:rPr lang="en-US" sz="2400" dirty="0"/>
              <a:t>Start with an initial linear value function or Q-function</a:t>
            </a:r>
          </a:p>
          <a:p>
            <a:pPr lvl="1"/>
            <a:r>
              <a:rPr lang="en-US" sz="2400" dirty="0"/>
              <a:t>Nudge each feature weight up and down and see if your policy is better than before</a:t>
            </a:r>
          </a:p>
          <a:p>
            <a:pPr lvl="1"/>
            <a:endParaRPr lang="en-US" sz="2400" dirty="0"/>
          </a:p>
          <a:p>
            <a:r>
              <a:rPr lang="en-US" sz="2800" dirty="0"/>
              <a:t>Problems:</a:t>
            </a:r>
          </a:p>
          <a:p>
            <a:pPr lvl="1"/>
            <a:r>
              <a:rPr lang="en-US" sz="2400" dirty="0"/>
              <a:t>How do we tell the policy got better?</a:t>
            </a:r>
          </a:p>
          <a:p>
            <a:pPr lvl="1"/>
            <a:r>
              <a:rPr lang="en-US" sz="2400" dirty="0"/>
              <a:t>Need to run many sample episodes!</a:t>
            </a:r>
          </a:p>
          <a:p>
            <a:pPr lvl="1"/>
            <a:r>
              <a:rPr lang="en-US" sz="2400" dirty="0"/>
              <a:t>If there are a lot of features, this can be impractical</a:t>
            </a:r>
          </a:p>
          <a:p>
            <a:pPr lvl="1"/>
            <a:endParaRPr lang="en-US" sz="2400" dirty="0"/>
          </a:p>
          <a:p>
            <a:r>
              <a:rPr lang="en-US" sz="2800" dirty="0"/>
              <a:t>Better methods exploit </a:t>
            </a:r>
            <a:r>
              <a:rPr lang="en-US" sz="2800" dirty="0" err="1"/>
              <a:t>lookahead</a:t>
            </a:r>
            <a:r>
              <a:rPr lang="en-US" sz="2800" dirty="0"/>
              <a:t> structure, sample wisely, change multiple parameters…</a:t>
            </a:r>
          </a:p>
        </p:txBody>
      </p:sp>
    </p:spTree>
    <p:extLst>
      <p:ext uri="{BB962C8B-B14F-4D97-AF65-F5344CB8AC3E}">
        <p14:creationId xmlns:p14="http://schemas.microsoft.com/office/powerpoint/2010/main" val="6400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868F5-E7BC-AF45-A0F3-3C52A87AE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77D0E-392B-E940-B0D1-64BD94580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EB708-661E-7248-910B-A8D2F2B3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92B1BC59-AF65-9E4E-83A2-15B5E2F583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763" y="3175"/>
            <a:ext cx="9139237" cy="6854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082A2-84BC-A541-A1DE-4FB36CBD113A}"/>
              </a:ext>
            </a:extLst>
          </p:cNvPr>
          <p:cNvSpPr txBox="1"/>
          <p:nvPr/>
        </p:nvSpPr>
        <p:spPr>
          <a:xfrm>
            <a:off x="9220200" y="2177"/>
            <a:ext cx="313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from Pieter </a:t>
            </a:r>
            <a:r>
              <a:rPr lang="en-US" dirty="0" err="1"/>
              <a:t>Abbeel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2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0" y="43828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*use features</a:t>
            </a:r>
          </a:p>
          <a:p>
            <a:r>
              <a:rPr lang="en-US" i="1" dirty="0">
                <a:latin typeface="Calibri"/>
                <a:cs typeface="Calibri"/>
              </a:rPr>
              <a:t> to generalize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5000" y="43828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*use features</a:t>
            </a:r>
          </a:p>
          <a:p>
            <a:r>
              <a:rPr lang="en-US" i="1" dirty="0">
                <a:latin typeface="Calibri"/>
                <a:cs typeface="Calibri"/>
              </a:rPr>
              <a:t> to generalize</a:t>
            </a:r>
          </a:p>
        </p:txBody>
      </p:sp>
    </p:spTree>
    <p:extLst>
      <p:ext uri="{BB962C8B-B14F-4D97-AF65-F5344CB8AC3E}">
        <p14:creationId xmlns:p14="http://schemas.microsoft.com/office/powerpoint/2010/main" val="21795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Model-Based </a:t>
            </a:r>
            <a:r>
              <a:rPr lang="en-US" dirty="0" err="1"/>
              <a:t>vs</a:t>
            </a:r>
            <a:r>
              <a:rPr lang="en-US" dirty="0"/>
              <a:t> Model-Free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6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We’re done with Part I: Search and Planning!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Constraint Satisfaction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Next up: Part II: Uncertainty and Learning!</a:t>
            </a:r>
          </a:p>
        </p:txBody>
      </p:sp>
    </p:spTree>
    <p:extLst>
      <p:ext uri="{BB962C8B-B14F-4D97-AF65-F5344CB8AC3E}">
        <p14:creationId xmlns:p14="http://schemas.microsoft.com/office/powerpoint/2010/main" val="371145623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181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364956"/>
              </p:ext>
            </p:extLst>
          </p:nvPr>
        </p:nvGraphicFramePr>
        <p:xfrm>
          <a:off x="8534400" y="25908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hoto Editor Photo" r:id="rId12" imgW="4762913" imgH="4046571" progId="MSPhotoEd.3">
                  <p:embed/>
                </p:oleObj>
              </mc:Choice>
              <mc:Fallback>
                <p:oleObj name="Photo Editor Photo" r:id="rId12" imgW="4762913" imgH="4046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5908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246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/>
                <a:cs typeface="Palatino"/>
              </a:rPr>
              <a:t>no longer policy evaluation! </a:t>
            </a:r>
          </a:p>
        </p:txBody>
      </p:sp>
    </p:spTree>
    <p:extLst>
      <p:ext uri="{BB962C8B-B14F-4D97-AF65-F5344CB8AC3E}">
        <p14:creationId xmlns:p14="http://schemas.microsoft.com/office/powerpoint/2010/main" val="38654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</a:t>
            </a:r>
            <a:r>
              <a:rPr lang="en-US" sz="2200" dirty="0" err="1"/>
              <a:t>suboptimality</a:t>
            </a:r>
            <a:r>
              <a:rPr lang="en-US" sz="2200" dirty="0"/>
              <a:t>, and optimal (expected) rewards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Example: random exploration and exploration functions both end up optimal, but random exploration has higher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00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tricky – watch all (L11D7)]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  <p:extLst>
      <p:ext uri="{BB962C8B-B14F-4D97-AF65-F5344CB8AC3E}">
        <p14:creationId xmlns:p14="http://schemas.microsoft.com/office/powerpoint/2010/main" val="21329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 – RL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934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50912</TotalTime>
  <Words>1248</Words>
  <Application>Microsoft Macintosh PowerPoint</Application>
  <PresentationFormat>Widescreen</PresentationFormat>
  <Paragraphs>251</Paragraphs>
  <Slides>30</Slides>
  <Notes>9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Courier New</vt:lpstr>
      <vt:lpstr>Helvetica</vt:lpstr>
      <vt:lpstr>Palatino</vt:lpstr>
      <vt:lpstr>Wingdings</vt:lpstr>
      <vt:lpstr>188_anca</vt:lpstr>
      <vt:lpstr>Photo Editor Photo</vt:lpstr>
      <vt:lpstr>CS 188: Artificial Intelligence </vt:lpstr>
      <vt:lpstr>Reinforcement Learning</vt:lpstr>
      <vt:lpstr>The Story So Far: MDPs and RL</vt:lpstr>
      <vt:lpstr>Q-Learning</vt:lpstr>
      <vt:lpstr>Exploration vs. Exploitation</vt:lpstr>
      <vt:lpstr>Regret</vt:lpstr>
      <vt:lpstr>Approximate Q-Learning</vt:lpstr>
      <vt:lpstr>Generalizing across States: Pacman</vt:lpstr>
      <vt:lpstr>Generalizing Across States</vt:lpstr>
      <vt:lpstr>Video of Demo Q-Learning Pacman – Tiny – Watch All</vt:lpstr>
      <vt:lpstr>Video of Demo Q-Learning Pacman – Tiny – Silent Train</vt:lpstr>
      <vt:lpstr>Video of Demo Q-Learning Pacman – Tricky – Watch All</vt:lpstr>
      <vt:lpstr>Feature-Based Representations</vt:lpstr>
      <vt:lpstr>Linear Value Functions</vt:lpstr>
      <vt:lpstr>Approximate Q-Learning</vt:lpstr>
      <vt:lpstr>Example: Q-Pacman</vt:lpstr>
      <vt:lpstr>Video of Demo Approximate Q-Learning -- Pacman</vt:lpstr>
      <vt:lpstr>DeepMind Atari (©Two Minute Lectures) approximate Q-learning with neural nets</vt:lpstr>
      <vt:lpstr>Q-Learning and Least Squares</vt:lpstr>
      <vt:lpstr>Linear Approximation: Regression</vt:lpstr>
      <vt:lpstr>Optimization: Least Squares</vt:lpstr>
      <vt:lpstr>Minimizing Error</vt:lpstr>
      <vt:lpstr>Overfitting: Why Limiting Capacity Can Help</vt:lpstr>
      <vt:lpstr>Policy Search</vt:lpstr>
      <vt:lpstr>Policy Search</vt:lpstr>
      <vt:lpstr>Policy Search</vt:lpstr>
      <vt:lpstr>PowerPoint Presentation</vt:lpstr>
      <vt:lpstr>MDPs and RL</vt:lpstr>
      <vt:lpstr>Discussion: Model-Based vs Model-Free RL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3031</cp:revision>
  <cp:lastPrinted>2014-02-25T20:18:13Z</cp:lastPrinted>
  <dcterms:created xsi:type="dcterms:W3CDTF">2004-08-27T04:16:05Z</dcterms:created>
  <dcterms:modified xsi:type="dcterms:W3CDTF">2019-10-07T20:58:26Z</dcterms:modified>
</cp:coreProperties>
</file>