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65"/>
  </p:notesMasterIdLst>
  <p:handoutMasterIdLst>
    <p:handoutMasterId r:id="rId66"/>
  </p:handoutMasterIdLst>
  <p:sldIdLst>
    <p:sldId id="759" r:id="rId2"/>
    <p:sldId id="821" r:id="rId3"/>
    <p:sldId id="797" r:id="rId4"/>
    <p:sldId id="806" r:id="rId5"/>
    <p:sldId id="826" r:id="rId6"/>
    <p:sldId id="827" r:id="rId7"/>
    <p:sldId id="828" r:id="rId8"/>
    <p:sldId id="649" r:id="rId9"/>
    <p:sldId id="682" r:id="rId10"/>
    <p:sldId id="829" r:id="rId11"/>
    <p:sldId id="715" r:id="rId12"/>
    <p:sldId id="764" r:id="rId13"/>
    <p:sldId id="830" r:id="rId14"/>
    <p:sldId id="766" r:id="rId15"/>
    <p:sldId id="810" r:id="rId16"/>
    <p:sldId id="825" r:id="rId17"/>
    <p:sldId id="819" r:id="rId18"/>
    <p:sldId id="820" r:id="rId19"/>
    <p:sldId id="760" r:id="rId20"/>
    <p:sldId id="761" r:id="rId21"/>
    <p:sldId id="735" r:id="rId22"/>
    <p:sldId id="788" r:id="rId23"/>
    <p:sldId id="789" r:id="rId24"/>
    <p:sldId id="770" r:id="rId25"/>
    <p:sldId id="771" r:id="rId26"/>
    <p:sldId id="737" r:id="rId27"/>
    <p:sldId id="738" r:id="rId28"/>
    <p:sldId id="739" r:id="rId29"/>
    <p:sldId id="767" r:id="rId30"/>
    <p:sldId id="685" r:id="rId31"/>
    <p:sldId id="773" r:id="rId32"/>
    <p:sldId id="691" r:id="rId33"/>
    <p:sldId id="762" r:id="rId34"/>
    <p:sldId id="763" r:id="rId35"/>
    <p:sldId id="741" r:id="rId36"/>
    <p:sldId id="772" r:id="rId37"/>
    <p:sldId id="795" r:id="rId38"/>
    <p:sldId id="790" r:id="rId39"/>
    <p:sldId id="791" r:id="rId40"/>
    <p:sldId id="792" r:id="rId41"/>
    <p:sldId id="793" r:id="rId42"/>
    <p:sldId id="824" r:id="rId43"/>
    <p:sldId id="732" r:id="rId44"/>
    <p:sldId id="733" r:id="rId45"/>
    <p:sldId id="765" r:id="rId46"/>
    <p:sldId id="744" r:id="rId47"/>
    <p:sldId id="745" r:id="rId48"/>
    <p:sldId id="743" r:id="rId49"/>
    <p:sldId id="742" r:id="rId50"/>
    <p:sldId id="746" r:id="rId51"/>
    <p:sldId id="768" r:id="rId52"/>
    <p:sldId id="747" r:id="rId53"/>
    <p:sldId id="748" r:id="rId54"/>
    <p:sldId id="749" r:id="rId55"/>
    <p:sldId id="769" r:id="rId56"/>
    <p:sldId id="750" r:id="rId57"/>
    <p:sldId id="751" r:id="rId58"/>
    <p:sldId id="752" r:id="rId59"/>
    <p:sldId id="753" r:id="rId60"/>
    <p:sldId id="756" r:id="rId61"/>
    <p:sldId id="775" r:id="rId62"/>
    <p:sldId id="686" r:id="rId63"/>
    <p:sldId id="722" r:id="rId64"/>
  </p:sldIdLst>
  <p:sldSz cx="12192000" cy="6858000"/>
  <p:notesSz cx="7099300" cy="10234613"/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8" autoAdjust="0"/>
    <p:restoredTop sz="94694" autoAdjust="0"/>
  </p:normalViewPr>
  <p:slideViewPr>
    <p:cSldViewPr>
      <p:cViewPr varScale="1">
        <p:scale>
          <a:sx n="92" d="100"/>
          <a:sy n="92" d="100"/>
        </p:scale>
        <p:origin x="184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37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world is worse, but that’s just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moment now it’s going to bust out</a:t>
            </a:r>
            <a:r>
              <a:rPr lang="en-US" baseline="0" dirty="0"/>
              <a:t> its evil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84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43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36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agent can’t just have preferences just based on outcomes,</a:t>
            </a:r>
            <a:r>
              <a:rPr lang="en-US" baseline="0" dirty="0"/>
              <a:t> it has to have preferences based on lotteries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6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52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58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and blue aligned</a:t>
            </a:r>
            <a:r>
              <a:rPr lang="en-US" baseline="0" dirty="0"/>
              <a:t> on the left</a:t>
            </a:r>
          </a:p>
          <a:p>
            <a:r>
              <a:rPr lang="en-US" baseline="0" dirty="0"/>
              <a:t>In the right part, they compete</a:t>
            </a:r>
          </a:p>
          <a:p>
            <a:r>
              <a:rPr lang="en-US" baseline="0" dirty="0"/>
              <a:t>Complex behavior emerges from simple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1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Divebomb</a:t>
            </a:r>
            <a:r>
              <a:rPr lang="en-US" dirty="0"/>
              <a:t> the ghost or</a:t>
            </a:r>
            <a:r>
              <a:rPr lang="en-US" baseline="0" dirty="0"/>
              <a:t> make a try – make a try is doomed, thus </a:t>
            </a:r>
            <a:r>
              <a:rPr lang="en-US" baseline="0" dirty="0" err="1"/>
              <a:t>divebomb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6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0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node could be 100000 dollars.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3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5.xml"/><Relationship Id="rId7" Type="http://schemas.openxmlformats.org/officeDocument/2006/relationships/image" Target="../media/image4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Search </a:t>
            </a:r>
            <a:r>
              <a:rPr lang="en-US"/>
              <a:t>with other Agents II </a:t>
            </a:r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Thrashing (d=2)</a:t>
            </a:r>
          </a:p>
        </p:txBody>
      </p:sp>
      <p:pic>
        <p:nvPicPr>
          <p:cNvPr id="5" name="Thrash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Pacman Starves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11430000" cy="2133600"/>
          </a:xfrm>
        </p:spPr>
        <p:txBody>
          <a:bodyPr/>
          <a:lstStyle/>
          <a:p>
            <a:r>
              <a:rPr lang="en-US" sz="2800" dirty="0"/>
              <a:t>A danger of </a:t>
            </a:r>
            <a:r>
              <a:rPr lang="en-US" sz="2800" dirty="0" err="1"/>
              <a:t>replanning</a:t>
            </a:r>
            <a:r>
              <a:rPr lang="en-US" sz="2800" dirty="0"/>
              <a:t> agents!</a:t>
            </a:r>
          </a:p>
          <a:p>
            <a:pPr lvl="1"/>
            <a:r>
              <a:rPr lang="en-US" sz="2200" dirty="0"/>
              <a:t>He knows his score will go up by eating the dot now (west, east)</a:t>
            </a:r>
          </a:p>
          <a:p>
            <a:pPr lvl="1"/>
            <a:r>
              <a:rPr lang="en-US" sz="2200" dirty="0"/>
              <a:t>He knows his score will go up just as much by eating the dot later (east, west)</a:t>
            </a:r>
          </a:p>
          <a:p>
            <a:pPr lvl="1"/>
            <a:r>
              <a:rPr lang="en-US" sz="2200" dirty="0"/>
              <a:t>There are no point-scoring opportunities after eating the dot (within the horizon, two here)</a:t>
            </a:r>
          </a:p>
          <a:p>
            <a:pPr lvl="1"/>
            <a:r>
              <a:rPr lang="en-US" sz="2200" dirty="0"/>
              <a:t>Therefore, waiting seems just as good as eating: he may go east, then back west in the next round of </a:t>
            </a:r>
            <a:r>
              <a:rPr lang="en-US" sz="2200" dirty="0" err="1"/>
              <a:t>replanning</a:t>
            </a:r>
            <a:r>
              <a:rPr lang="en-US" sz="2200" dirty="0"/>
              <a:t>!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5562600" y="15128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5410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484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95600" y="23622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29718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3886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67600" y="23622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80772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>
          <a:xfrm>
            <a:off x="7620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458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956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32004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3886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008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67056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/>
          <p:cNvSpPr/>
          <p:nvPr/>
        </p:nvSpPr>
        <p:spPr>
          <a:xfrm>
            <a:off x="6553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91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106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94488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/>
          <p:cNvSpPr/>
          <p:nvPr/>
        </p:nvSpPr>
        <p:spPr>
          <a:xfrm>
            <a:off x="87630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5052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74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314700" y="300990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0104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772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Thrashing -- Fixed (d=2)</a:t>
            </a:r>
          </a:p>
        </p:txBody>
      </p:sp>
      <p:pic>
        <p:nvPicPr>
          <p:cNvPr id="3" name="Thrashing-FixedEvaluationFun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Smart Ghosts (Coordination)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Smart Ghosts (Coordination) – Zoomed In</a:t>
            </a:r>
          </a:p>
        </p:txBody>
      </p:sp>
      <p:pic>
        <p:nvPicPr>
          <p:cNvPr id="3" name="SmartGhostsCoordinating-Zoomed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375304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00" y="1404536"/>
            <a:ext cx="4610100" cy="22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886200"/>
            <a:ext cx="4686300" cy="21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461000" cy="4729164"/>
          </a:xfrm>
        </p:spPr>
        <p:txBody>
          <a:bodyPr/>
          <a:lstStyle/>
          <a:p>
            <a:r>
              <a:rPr lang="en-US" sz="2800" dirty="0"/>
              <a:t>Evaluation functions are always imperfect</a:t>
            </a:r>
          </a:p>
          <a:p>
            <a:r>
              <a:rPr lang="en-US" sz="2800" dirty="0"/>
              <a:t>The deeper in the tree the evaluation function is buried, the less the quality of the evaluation function matters</a:t>
            </a:r>
          </a:p>
          <a:p>
            <a:r>
              <a:rPr lang="en-US" sz="2800" dirty="0"/>
              <a:t>An important example of the tradeoff between complexity of features and complexity of computation</a:t>
            </a: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8382000" y="6488112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depth limited (L6D4, L6D5)]</a:t>
            </a:r>
          </a:p>
        </p:txBody>
      </p:sp>
    </p:spTree>
    <p:extLst>
      <p:ext uri="{BB962C8B-B14F-4D97-AF65-F5344CB8AC3E}">
        <p14:creationId xmlns:p14="http://schemas.microsoft.com/office/powerpoint/2010/main" val="344351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  <p:extLst>
      <p:ext uri="{BB962C8B-B14F-4D97-AF65-F5344CB8AC3E}">
        <p14:creationId xmlns:p14="http://schemas.microsoft.com/office/powerpoint/2010/main" val="191822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00600" y="3962400"/>
            <a:ext cx="75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1,6,6</a:t>
            </a:r>
          </a:p>
        </p:txBody>
      </p:sp>
    </p:spTree>
    <p:extLst>
      <p:ext uri="{BB962C8B-B14F-4D97-AF65-F5344CB8AC3E}">
        <p14:creationId xmlns:p14="http://schemas.microsoft.com/office/powerpoint/2010/main" val="1721151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Recap: Minimax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645833" y="2514600"/>
            <a:ext cx="3302000" cy="1250950"/>
            <a:chOff x="1984375" y="2514600"/>
            <a:chExt cx="2476501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173288" y="2514600"/>
              <a:ext cx="2287588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693833" y="2514603"/>
            <a:ext cx="508000" cy="1235075"/>
            <a:chOff x="4270375" y="2514600"/>
            <a:chExt cx="381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4459288" y="2514600"/>
              <a:ext cx="1588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689600" y="3765550"/>
            <a:ext cx="508000" cy="1187450"/>
            <a:chOff x="6553200" y="3765550"/>
            <a:chExt cx="381000" cy="1187450"/>
          </a:xfrm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945717" y="3765550"/>
            <a:ext cx="1267883" cy="1187450"/>
            <a:chOff x="6745288" y="3765550"/>
            <a:chExt cx="950912" cy="1187450"/>
          </a:xfrm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3835" y="327660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5210" y="3335893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09493" y="333651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5210" y="2100815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7472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/>
      <p:bldP spid="48" grpId="0"/>
      <p:bldP spid="49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humans: humans are not perfect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  <p:extLst>
      <p:ext uri="{BB962C8B-B14F-4D97-AF65-F5344CB8AC3E}">
        <p14:creationId xmlns:p14="http://schemas.microsoft.com/office/powerpoint/2010/main" val="44272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Probabilities to Use?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In </a:t>
            </a:r>
            <a:r>
              <a:rPr lang="en-US" sz="2400" dirty="0" err="1"/>
              <a:t>expectimax</a:t>
            </a:r>
            <a:r>
              <a:rPr lang="en-US" sz="2400" dirty="0"/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For now, assume each chance node magically comes along with probabilities that specify the distribution over its outcomes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Palatino"/>
                <a:cs typeface="Palatino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2764086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minimax and </a:t>
            </a:r>
            <a:r>
              <a:rPr lang="en-US" sz="2000" kern="0" noProof="0" dirty="0" err="1">
                <a:latin typeface="Calibri" pitchFamily="34" charset="0"/>
              </a:rPr>
              <a:t>maximax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have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Cloud Callout 59"/>
          <p:cNvSpPr/>
          <p:nvPr/>
        </p:nvSpPr>
        <p:spPr>
          <a:xfrm>
            <a:off x="117764" y="3972915"/>
            <a:ext cx="772931" cy="1075758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06806" y="593119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This is basically how you would model a human, except for their utility: their utility might be the same as yours (i.e. you try to help them, but they are depth 2 and noisy), or they might have a slightly different utility (like another person navigating in the office)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  <p:bldP spid="60" grpId="0" animBg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2971800"/>
            <a:ext cx="15240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895600"/>
            <a:ext cx="16002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89929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8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001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Solution: Depth-limited 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Instead, search only to a limited depth in the tree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Replace terminal utilities with an evaluation function 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Suppose we have 100 seconds, can explore 10K nodes / 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can check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ym typeface="Symbol" pitchFamily="18" charset="2"/>
              </a:rPr>
              <a:t>- reaches about depth 8 – decent chess program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More plies makes a BIG difference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Use iterative deepening for an anytime algorithm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solidFill>
                <a:srgbClr val="CC0000"/>
              </a:solidFill>
            </a:endParaRPr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5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5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93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minimax?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Worst case reasoning is too conservative</a:t>
            </a:r>
          </a:p>
          <a:p>
            <a:r>
              <a:rPr lang="en-US" dirty="0"/>
              <a:t>Need average case reasoning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3048000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657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4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4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Limited Depth (2)</a:t>
            </a:r>
          </a:p>
        </p:txBody>
      </p:sp>
      <p:pic>
        <p:nvPicPr>
          <p:cNvPr id="3" name="DepthLimited-dept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2004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63754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Limited Depth (10)</a:t>
            </a:r>
          </a:p>
        </p:txBody>
      </p:sp>
      <p:pic>
        <p:nvPicPr>
          <p:cNvPr id="3" name="DepthLimited-depth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50" y="1143000"/>
            <a:ext cx="8293100" cy="5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109251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1150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Ideal function: returns the actual </a:t>
            </a:r>
            <a:r>
              <a:rPr lang="en-US" sz="2400" dirty="0" err="1"/>
              <a:t>minimax</a:t>
            </a:r>
            <a:r>
              <a:rPr lang="en-US" sz="2400" dirty="0"/>
              <a:t> value of the position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practice: typically weighted linear sum of features: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e.g. 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CC0000"/>
                </a:solidFill>
              </a:rPr>
              <a:t>1</a:t>
            </a:r>
            <a:r>
              <a:rPr lang="en-US" sz="2400" dirty="0">
                <a:solidFill>
                  <a:srgbClr val="CC0000"/>
                </a:solidFill>
              </a:rPr>
              <a:t>(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CC0000"/>
                </a:solidFill>
              </a:rPr>
              <a:t>) = (num white queens – num black queens)</a:t>
            </a:r>
            <a:r>
              <a:rPr lang="en-US" sz="2400" dirty="0"/>
              <a:t>, etc.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21844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7175" y="1828800"/>
            <a:ext cx="22574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486400"/>
            <a:ext cx="74168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967413" y="2349500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5380038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6469063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50895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56991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61563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6805613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5462588" y="2517775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6051550" y="2517775"/>
            <a:ext cx="500063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5173663" y="290988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5464175" y="290988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6240463" y="290988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6553200" y="2909888"/>
            <a:ext cx="336550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66294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19463" idx="1"/>
          </p:cNvCxnSpPr>
          <p:nvPr/>
        </p:nvCxnSpPr>
        <p:spPr bwMode="auto">
          <a:xfrm flipV="1">
            <a:off x="4470400" y="2433638"/>
            <a:ext cx="1538288" cy="620712"/>
          </a:xfrm>
          <a:prstGeom prst="curvedConnector3">
            <a:avLst>
              <a:gd name="adj1" fmla="val 48606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7010400" y="3059113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6156325" y="3489325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6238875" y="3200400"/>
            <a:ext cx="1588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6324600" y="320040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6842125" y="3505200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9436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1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3862388" y="1447800"/>
            <a:ext cx="4519612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49" name="Photo Editor Photo" r:id="rId4" imgW="327619" imgH="343075" progId="MSPhotoEd.3">
                      <p:embed/>
                    </p:oleObj>
                  </mc:Choice>
                  <mc:Fallback>
                    <p:oleObj name="Photo Editor Photo" r:id="rId4" imgW="327619" imgH="343075" progId="MSPhotoEd.3">
                      <p:embed/>
                      <p:pic>
                        <p:nvPicPr>
                          <p:cNvPr id="2051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0" name="Photo Editor Photo" r:id="rId6" imgW="327619" imgH="343075" progId="MSPhotoEd.3">
                      <p:embed/>
                    </p:oleObj>
                  </mc:Choice>
                  <mc:Fallback>
                    <p:oleObj name="Photo Editor Photo" r:id="rId6" imgW="327619" imgH="343075" progId="MSPhotoEd.3">
                      <p:embed/>
                      <p:pic>
                        <p:nvPicPr>
                          <p:cNvPr id="2052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Photo Editor Photo" r:id="rId7" imgW="327619" imgH="343075" progId="MSPhotoEd.3">
                    <p:embed/>
                  </p:oleObj>
                </mc:Choice>
                <mc:Fallback>
                  <p:oleObj name="Photo Editor Photo" r:id="rId7" imgW="327619" imgH="343075" progId="MSPhotoEd.3">
                    <p:embed/>
                    <p:pic>
                      <p:nvPicPr>
                        <p:cNvPr id="205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for Pacman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511800" y="3452813"/>
            <a:ext cx="1257300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5207000" y="2538413"/>
            <a:ext cx="1866900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07000" y="2971800"/>
            <a:ext cx="1104900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445000" y="2995613"/>
            <a:ext cx="1104900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5732463" y="3429000"/>
            <a:ext cx="808037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36716" name="Text Box 76"/>
          <p:cNvSpPr txBox="1">
            <a:spLocks noChangeArrowheads="1"/>
          </p:cNvSpPr>
          <p:nvPr/>
        </p:nvSpPr>
        <p:spPr bwMode="auto">
          <a:xfrm>
            <a:off x="2286000" y="6488668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thrashing d=2, thrashing d=2 (fixed evaluation function), smart ghosts coordinate (L6D6,7,8,10)]</a:t>
            </a:r>
          </a:p>
        </p:txBody>
      </p:sp>
    </p:spTree>
    <p:extLst>
      <p:ext uri="{BB962C8B-B14F-4D97-AF65-F5344CB8AC3E}">
        <p14:creationId xmlns:p14="http://schemas.microsoft.com/office/powerpoint/2010/main" val="23064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Eval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201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41554</TotalTime>
  <Words>2907</Words>
  <Application>Microsoft Macintosh PowerPoint</Application>
  <PresentationFormat>Widescreen</PresentationFormat>
  <Paragraphs>551</Paragraphs>
  <Slides>63</Slides>
  <Notes>23</Notes>
  <HiddenSlides>17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Equation</vt:lpstr>
      <vt:lpstr>Photo Editor Photo</vt:lpstr>
      <vt:lpstr>CS 188: Artificial Intelligence </vt:lpstr>
      <vt:lpstr>Recap: Minimax</vt:lpstr>
      <vt:lpstr>Resource Limits</vt:lpstr>
      <vt:lpstr>Resource Limits</vt:lpstr>
      <vt:lpstr>Video of Demo Limited Depth (2)</vt:lpstr>
      <vt:lpstr>Video of Demo Limited Depth (10)</vt:lpstr>
      <vt:lpstr>Evaluation Functions</vt:lpstr>
      <vt:lpstr>Evaluation Functions</vt:lpstr>
      <vt:lpstr>Evaluation for Pacman</vt:lpstr>
      <vt:lpstr>Video of Demo Thrashing (d=2)</vt:lpstr>
      <vt:lpstr>Why Pacman Starves</vt:lpstr>
      <vt:lpstr>Video of Demo Thrashing -- Fixed (d=2)</vt:lpstr>
      <vt:lpstr>Video of Demo Smart Ghosts (Coordination)</vt:lpstr>
      <vt:lpstr>Video of Demo Smart Ghosts (Coordination) – Zoomed In</vt:lpstr>
      <vt:lpstr>Evaluation Functions</vt:lpstr>
      <vt:lpstr>Depth Matters</vt:lpstr>
      <vt:lpstr>Other Game Types</vt:lpstr>
      <vt:lpstr>Multi-Agent Utilities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Why not minimax?</vt:lpstr>
      <vt:lpstr>Mixed Layer Types</vt:lpstr>
      <vt:lpstr>Example: Backgammon</vt:lpstr>
      <vt:lpstr>Utilities</vt:lpstr>
      <vt:lpstr>Utilities</vt:lpstr>
      <vt:lpstr>Utilities: Uncertain Outcomes</vt:lpstr>
      <vt:lpstr>Maximum Expected Utility</vt:lpstr>
      <vt:lpstr>What Utilities to Use?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2436</cp:revision>
  <cp:lastPrinted>2015-02-10T16:25:27Z</cp:lastPrinted>
  <dcterms:created xsi:type="dcterms:W3CDTF">2004-08-27T04:16:05Z</dcterms:created>
  <dcterms:modified xsi:type="dcterms:W3CDTF">2019-09-19T18:56:32Z</dcterms:modified>
</cp:coreProperties>
</file>