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55"/>
  </p:notesMasterIdLst>
  <p:handoutMasterIdLst>
    <p:handoutMasterId r:id="rId56"/>
  </p:handoutMasterIdLst>
  <p:sldIdLst>
    <p:sldId id="893" r:id="rId2"/>
    <p:sldId id="860" r:id="rId3"/>
    <p:sldId id="820" r:id="rId4"/>
    <p:sldId id="929" r:id="rId5"/>
    <p:sldId id="859" r:id="rId6"/>
    <p:sldId id="945" r:id="rId7"/>
    <p:sldId id="823" r:id="rId8"/>
    <p:sldId id="825" r:id="rId9"/>
    <p:sldId id="826" r:id="rId10"/>
    <p:sldId id="897" r:id="rId11"/>
    <p:sldId id="898" r:id="rId12"/>
    <p:sldId id="899" r:id="rId13"/>
    <p:sldId id="864" r:id="rId14"/>
    <p:sldId id="862" r:id="rId15"/>
    <p:sldId id="932" r:id="rId16"/>
    <p:sldId id="863" r:id="rId17"/>
    <p:sldId id="977" r:id="rId18"/>
    <p:sldId id="978" r:id="rId19"/>
    <p:sldId id="979" r:id="rId20"/>
    <p:sldId id="980" r:id="rId21"/>
    <p:sldId id="834" r:id="rId22"/>
    <p:sldId id="900" r:id="rId23"/>
    <p:sldId id="946" r:id="rId24"/>
    <p:sldId id="947" r:id="rId25"/>
    <p:sldId id="948" r:id="rId26"/>
    <p:sldId id="949" r:id="rId27"/>
    <p:sldId id="950" r:id="rId28"/>
    <p:sldId id="951" r:id="rId29"/>
    <p:sldId id="952" r:id="rId30"/>
    <p:sldId id="953" r:id="rId31"/>
    <p:sldId id="954" r:id="rId32"/>
    <p:sldId id="955" r:id="rId33"/>
    <p:sldId id="956" r:id="rId34"/>
    <p:sldId id="957" r:id="rId35"/>
    <p:sldId id="958" r:id="rId36"/>
    <p:sldId id="959" r:id="rId37"/>
    <p:sldId id="960" r:id="rId38"/>
    <p:sldId id="961" r:id="rId39"/>
    <p:sldId id="962" r:id="rId40"/>
    <p:sldId id="963" r:id="rId41"/>
    <p:sldId id="964" r:id="rId42"/>
    <p:sldId id="965" r:id="rId43"/>
    <p:sldId id="966" r:id="rId44"/>
    <p:sldId id="967" r:id="rId45"/>
    <p:sldId id="968" r:id="rId46"/>
    <p:sldId id="969" r:id="rId47"/>
    <p:sldId id="970" r:id="rId48"/>
    <p:sldId id="971" r:id="rId49"/>
    <p:sldId id="972" r:id="rId50"/>
    <p:sldId id="973" r:id="rId51"/>
    <p:sldId id="974" r:id="rId52"/>
    <p:sldId id="975" r:id="rId53"/>
    <p:sldId id="976" r:id="rId54"/>
  </p:sldIdLst>
  <p:sldSz cx="12192000" cy="6858000"/>
  <p:notesSz cx="7099300" cy="10234613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5"/>
    <p:restoredTop sz="75646" autoAdjust="0"/>
  </p:normalViewPr>
  <p:slideViewPr>
    <p:cSldViewPr>
      <p:cViewPr varScale="1">
        <p:scale>
          <a:sx n="95" d="100"/>
          <a:sy n="95" d="100"/>
        </p:scale>
        <p:origin x="1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 think</a:t>
            </a:r>
            <a:r>
              <a:rPr lang="en-US" baseline="0" dirty="0"/>
              <a:t> its easy – more or less; sure</a:t>
            </a:r>
          </a:p>
          <a:p>
            <a:r>
              <a:rPr lang="en-US" baseline="0" dirty="0"/>
              <a:t>But what about now or later; vote!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Inflation; really there is (1-gamma) </a:t>
            </a:r>
            <a:r>
              <a:rPr lang="en-US" dirty="0" err="1"/>
              <a:t>prob</a:t>
            </a:r>
            <a:r>
              <a:rPr lang="en-US" dirty="0"/>
              <a:t> of dying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37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Interesting: running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if having to truncate the search, then not losing much; e.g.,  less then \</a:t>
            </a:r>
            <a:r>
              <a:rPr lang="en-US" dirty="0" err="1">
                <a:ea typeface="ＭＳ Ｐゴシック" pitchFamily="34" charset="-128"/>
              </a:rPr>
              <a:t>gamma^d</a:t>
            </a:r>
            <a:r>
              <a:rPr lang="en-US" dirty="0">
                <a:ea typeface="ＭＳ Ｐゴシック" pitchFamily="34" charset="-128"/>
              </a:rPr>
              <a:t> / (1-\gamma)</a:t>
            </a:r>
          </a:p>
          <a:p>
            <a:r>
              <a:rPr lang="en-US" dirty="0">
                <a:ea typeface="ＭＳ Ｐゴシック" pitchFamily="34" charset="-128"/>
              </a:rPr>
              <a:t>Augment q states with another option: instant death!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-10 and the game</a:t>
            </a:r>
            <a:r>
              <a:rPr lang="en-US" baseline="0" dirty="0"/>
              <a:t> ends (important that the game ends because regardless you never want to do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 MDP chance node represents uncertainty about what might happen based on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 [as opposed to being a random adversary]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Q-state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7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76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8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6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51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Why uncertain?</a:t>
            </a:r>
            <a:r>
              <a:rPr lang="en-US" baseline="0" dirty="0"/>
              <a:t> Maybe robot on the ledge, what will happen?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2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3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5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9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8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7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4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24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[cut demo of moving around in grid world program]</a:t>
            </a:r>
          </a:p>
          <a:p>
            <a:r>
              <a:rPr lang="en-US" dirty="0">
                <a:ea typeface="ＭＳ Ｐゴシック" pitchFamily="34" charset="-128"/>
              </a:rPr>
              <a:t>Terminal utilities</a:t>
            </a:r>
            <a:r>
              <a:rPr lang="en-US" baseline="0" dirty="0">
                <a:ea typeface="ＭＳ Ｐゴシック" pitchFamily="34" charset="-128"/>
              </a:rPr>
              <a:t> + living reward (positive – get happier; </a:t>
            </a:r>
            <a:r>
              <a:rPr lang="en-US" baseline="0" dirty="0" err="1">
                <a:ea typeface="ＭＳ Ｐゴシック" pitchFamily="34" charset="-128"/>
              </a:rPr>
              <a:t>neg</a:t>
            </a:r>
            <a:r>
              <a:rPr lang="en-US" baseline="0" dirty="0">
                <a:ea typeface="ＭＳ Ｐゴシック" pitchFamily="34" charset="-128"/>
              </a:rPr>
              <a:t> – get sadder)</a:t>
            </a:r>
          </a:p>
          <a:p>
            <a:r>
              <a:rPr lang="en-US" baseline="0" dirty="0">
                <a:ea typeface="ＭＳ Ｐゴシック" pitchFamily="34" charset="-128"/>
              </a:rPr>
              <a:t>At exist state you have to exit, the game ends, and you collect terminal utility</a:t>
            </a:r>
          </a:p>
          <a:p>
            <a:r>
              <a:rPr lang="en-US" dirty="0">
                <a:ea typeface="ＭＳ Ｐゴシック" pitchFamily="34" charset="-128"/>
              </a:rPr>
              <a:t>Don’t need to have goals – maximize happiness!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4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4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8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76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When you</a:t>
            </a:r>
            <a:r>
              <a:rPr lang="en-US" baseline="0" dirty="0"/>
              <a:t> plan you will have to take these into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R; note: T has to some up to 1 over all s’s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Exist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0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Very similar to search problems: when solving a maze with food pellets, we stored which food pellets were eaten! 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R(s) = the </a:t>
            </a:r>
            <a:r>
              <a:rPr lang="ja-JP" altLang="en-US" dirty="0">
                <a:ea typeface="ＭＳ Ｐゴシック" pitchFamily="34" charset="-128"/>
              </a:rPr>
              <a:t>“</a:t>
            </a:r>
            <a:r>
              <a:rPr lang="en-US" altLang="ja-JP" dirty="0">
                <a:ea typeface="ＭＳ Ｐゴシック" pitchFamily="34" charset="-128"/>
              </a:rPr>
              <a:t>living reward</a:t>
            </a:r>
            <a:r>
              <a:rPr lang="ja-JP" altLang="en-US" dirty="0">
                <a:ea typeface="ＭＳ Ｐゴシック" pitchFamily="34" charset="-128"/>
              </a:rPr>
              <a:t>”</a:t>
            </a:r>
            <a:endParaRPr lang="en-US" altLang="ja-JP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 2</a:t>
            </a:r>
            <a:r>
              <a:rPr lang="en-US" baseline="30000" dirty="0">
                <a:ea typeface="ＭＳ Ｐゴシック" pitchFamily="34" charset="-128"/>
              </a:rPr>
              <a:t>nd</a:t>
            </a:r>
            <a:r>
              <a:rPr lang="en-US" dirty="0">
                <a:ea typeface="ＭＳ Ｐゴシック" pitchFamily="34" charset="-128"/>
              </a:rPr>
              <a:t> row 3</a:t>
            </a:r>
            <a:r>
              <a:rPr lang="en-US" baseline="30000" dirty="0">
                <a:ea typeface="ＭＳ Ｐゴシック" pitchFamily="34" charset="-128"/>
              </a:rPr>
              <a:t>rd</a:t>
            </a:r>
            <a:r>
              <a:rPr lang="en-US" baseline="0" dirty="0">
                <a:ea typeface="ＭＳ Ｐゴシック" pitchFamily="34" charset="-128"/>
              </a:rPr>
              <a:t> column 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0.xml"/><Relationship Id="rId7" Type="http://schemas.openxmlformats.org/officeDocument/2006/relationships/image" Target="../media/image2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3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15.xml"/><Relationship Id="rId10" Type="http://schemas.openxmlformats.org/officeDocument/2006/relationships/image" Target="../media/image33.png"/><Relationship Id="rId4" Type="http://schemas.openxmlformats.org/officeDocument/2006/relationships/tags" Target="../tags/tag14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50.png"/><Relationship Id="rId26" Type="http://schemas.openxmlformats.org/officeDocument/2006/relationships/image" Target="../media/image71.png"/><Relationship Id="rId3" Type="http://schemas.openxmlformats.org/officeDocument/2006/relationships/tags" Target="../tags/tag20.xml"/><Relationship Id="rId21" Type="http://schemas.openxmlformats.org/officeDocument/2006/relationships/image" Target="../media/image86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49.png"/><Relationship Id="rId25" Type="http://schemas.openxmlformats.org/officeDocument/2006/relationships/image" Target="../media/image87.png"/><Relationship Id="rId2" Type="http://schemas.openxmlformats.org/officeDocument/2006/relationships/tags" Target="../tags/tag1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2.png"/><Relationship Id="rId29" Type="http://schemas.openxmlformats.org/officeDocument/2006/relationships/image" Target="../media/image90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69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image" Target="../media/image70.png"/><Relationship Id="rId28" Type="http://schemas.openxmlformats.org/officeDocument/2006/relationships/image" Target="../media/image89.png"/><Relationship Id="rId10" Type="http://schemas.openxmlformats.org/officeDocument/2006/relationships/tags" Target="../tags/tag27.xml"/><Relationship Id="rId19" Type="http://schemas.openxmlformats.org/officeDocument/2006/relationships/image" Target="../media/image51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68.png"/><Relationship Id="rId27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36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37.xml"/><Relationship Id="rId9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0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1.xml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4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5.xml"/><Relationship Id="rId9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8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9.xml"/><Relationship Id="rId9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52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53.xml"/><Relationship Id="rId9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Think of it as a gamma chance of ending the process at every step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0678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74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63200" y="3810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78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77400" y="4724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870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-&gt;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61261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charset="0"/>
              </a:rPr>
              <a:t>1=10 </a:t>
            </a:r>
            <a:r>
              <a:rPr lang="en-US" baseline="30000" dirty="0">
                <a:sym typeface="Symbol" charset="0"/>
              </a:rPr>
              <a:t>3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000" y="4648200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60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162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4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3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30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54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6969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7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  <p:extLst>
      <p:ext uri="{BB962C8B-B14F-4D97-AF65-F5344CB8AC3E}">
        <p14:creationId xmlns:p14="http://schemas.microsoft.com/office/powerpoint/2010/main" val="27310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1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4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Recursive definition of value: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991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41" y="2413604"/>
            <a:ext cx="15875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305" y="2364608"/>
            <a:ext cx="14986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37" y="2493797"/>
            <a:ext cx="8509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41" y="3662200"/>
            <a:ext cx="20193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179" y="3643150"/>
            <a:ext cx="17653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869" y="3719402"/>
            <a:ext cx="3302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666" y="3643150"/>
            <a:ext cx="12065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226" y="3689185"/>
            <a:ext cx="279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9301" y="3619751"/>
            <a:ext cx="762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7800" y="3619751"/>
            <a:ext cx="76200" cy="48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281" y="3581400"/>
            <a:ext cx="2324100" cy="92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927" y="5276494"/>
            <a:ext cx="9245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Walls block the agent’</a:t>
            </a:r>
            <a:r>
              <a:rPr lang="en-US" altLang="ja-JP" dirty="0">
                <a:latin typeface="Palatino"/>
                <a:cs typeface="Palatino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Palatino"/>
                <a:cs typeface="Palatino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80% of the time, the action North takes the agent North </a:t>
            </a:r>
            <a:br>
              <a:rPr lang="en-US" dirty="0">
                <a:latin typeface="Palatino"/>
                <a:cs typeface="Palatino"/>
              </a:rPr>
            </a:br>
            <a:r>
              <a:rPr lang="en-US" dirty="0">
                <a:latin typeface="Palatino"/>
                <a:cs typeface="Palatino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Small </a:t>
            </a:r>
            <a:r>
              <a:rPr lang="en-US" altLang="ja-JP" dirty="0">
                <a:latin typeface="Palatino"/>
                <a:cs typeface="Palatino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1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2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2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7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6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5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3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246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9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7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1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6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9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415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71600" y="3564988"/>
            <a:ext cx="709069" cy="39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371600" y="391732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.5*2+.5*2=2</a:t>
            </a:r>
          </a:p>
        </p:txBody>
      </p:sp>
    </p:spTree>
    <p:extLst>
      <p:ext uri="{BB962C8B-B14F-4D97-AF65-F5344CB8AC3E}">
        <p14:creationId xmlns:p14="http://schemas.microsoft.com/office/powerpoint/2010/main" val="7393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2106181" y="3595137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</a:t>
            </a:r>
            <a:r>
              <a:rPr lang="en-US" sz="2000">
                <a:latin typeface="Palatino"/>
                <a:cs typeface="Palatino"/>
              </a:rPr>
              <a:t>: .5*1+.5*1=1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180" y="3960633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-10</a:t>
            </a:r>
          </a:p>
        </p:txBody>
      </p:sp>
    </p:spTree>
    <p:extLst>
      <p:ext uri="{BB962C8B-B14F-4D97-AF65-F5344CB8AC3E}">
        <p14:creationId xmlns:p14="http://schemas.microsoft.com/office/powerpoint/2010/main" val="1838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70104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0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4440" y="2223496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1+2=3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2544365"/>
            <a:ext cx="275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.5*(2+2)+.5*(2+1)=3.5</a:t>
            </a:r>
          </a:p>
        </p:txBody>
      </p:sp>
    </p:spTree>
    <p:extLst>
      <p:ext uri="{BB962C8B-B14F-4D97-AF65-F5344CB8AC3E}">
        <p14:creationId xmlns:p14="http://schemas.microsoft.com/office/powerpoint/2010/main" val="1901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7800" y="2376112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3.5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9931" y="237238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2.5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91530" y="23597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253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/>
              <a:t>How do we know the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 vectors are going to converge?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1: If the tree has maximum depth M, then V</a:t>
            </a:r>
            <a:r>
              <a:rPr lang="en-US" sz="2000" baseline="-25000" dirty="0"/>
              <a:t>M</a:t>
            </a:r>
            <a:r>
              <a:rPr lang="en-US" sz="2000" dirty="0"/>
              <a:t> holds the actual </a:t>
            </a:r>
            <a:r>
              <a:rPr lang="en-US" sz="2000" dirty="0" err="1"/>
              <a:t>untruncated</a:t>
            </a:r>
            <a:r>
              <a:rPr lang="en-US" sz="2000" dirty="0"/>
              <a:t> values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2: If the discount is less than 1</a:t>
            </a:r>
          </a:p>
          <a:p>
            <a:pPr lvl="1"/>
            <a:r>
              <a:rPr lang="en-US" sz="1800" dirty="0"/>
              <a:t>Sketch: For any state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can be viewed as depth k+1 </a:t>
            </a:r>
            <a:r>
              <a:rPr lang="en-US" sz="1800" dirty="0" err="1"/>
              <a:t>expectimax</a:t>
            </a:r>
            <a:r>
              <a:rPr lang="en-US" sz="1800" dirty="0"/>
              <a:t> results in nearly identical search trees</a:t>
            </a:r>
          </a:p>
          <a:p>
            <a:pPr lvl="1"/>
            <a:r>
              <a:rPr lang="en-US" sz="1800" dirty="0"/>
              <a:t>The difference is that on the bottom layer, V</a:t>
            </a:r>
            <a:r>
              <a:rPr lang="en-US" sz="1800" baseline="-25000" dirty="0"/>
              <a:t>k+1</a:t>
            </a:r>
            <a:r>
              <a:rPr lang="en-US" sz="1800" dirty="0"/>
              <a:t> has actual rewards while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has zeros</a:t>
            </a:r>
          </a:p>
          <a:p>
            <a:pPr lvl="1"/>
            <a:r>
              <a:rPr lang="en-US" sz="1800" dirty="0"/>
              <a:t>That last layer is at best all R</a:t>
            </a:r>
            <a:r>
              <a:rPr lang="en-US" sz="1800" baseline="-25000" dirty="0"/>
              <a:t>MAX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It is at worst R</a:t>
            </a:r>
            <a:r>
              <a:rPr lang="en-US" sz="1800" baseline="-25000" dirty="0"/>
              <a:t>MIN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But everything is discounted by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that far out</a:t>
            </a:r>
          </a:p>
          <a:p>
            <a:pPr lvl="1"/>
            <a:r>
              <a:rPr lang="en-US" sz="1800" dirty="0"/>
              <a:t>So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are at most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</a:t>
            </a:r>
            <a:r>
              <a:rPr lang="en-US" sz="1800" dirty="0" err="1"/>
              <a:t>max|R</a:t>
            </a:r>
            <a:r>
              <a:rPr lang="en-US" sz="1800" dirty="0"/>
              <a:t>| different</a:t>
            </a:r>
          </a:p>
          <a:p>
            <a:pPr lvl="1"/>
            <a:r>
              <a:rPr lang="en-US" sz="1800" dirty="0"/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381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	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54230</TotalTime>
  <Words>2348</Words>
  <Application>Microsoft Macintosh PowerPoint</Application>
  <PresentationFormat>Widescreen</PresentationFormat>
  <Paragraphs>471</Paragraphs>
  <Slides>53</Slides>
  <Notes>33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cmmi10</vt:lpstr>
      <vt:lpstr>Courier New</vt:lpstr>
      <vt:lpstr>Palatino</vt:lpstr>
      <vt:lpstr>Times New Roman</vt:lpstr>
      <vt:lpstr>Wingdings</vt:lpstr>
      <vt:lpstr>188_anca</vt:lpstr>
      <vt:lpstr>CS 188: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Example: Racing</vt:lpstr>
      <vt:lpstr>Example: Racing</vt:lpstr>
      <vt:lpstr>Racing Search Tree</vt:lpstr>
      <vt:lpstr>MDP Search Trees</vt:lpstr>
      <vt:lpstr>Recap: Defining MDPs</vt:lpstr>
      <vt:lpstr>Solving MDPs</vt:lpstr>
      <vt:lpstr>Racing Search Tree</vt:lpstr>
      <vt:lpstr>Racing Search Tree</vt:lpstr>
      <vt:lpstr>Racing Search Tree</vt:lpstr>
      <vt:lpstr>Optimal Quantities</vt:lpstr>
      <vt:lpstr>Snapshot of Demo – Gridworld V Values</vt:lpstr>
      <vt:lpstr>Snapshot of Demo – Gridworld Q Values</vt:lpstr>
      <vt:lpstr>Values of States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Example: Value Iteration</vt:lpstr>
      <vt:lpstr>Example: Value Iteration</vt:lpstr>
      <vt:lpstr>Example: Value Iteration</vt:lpstr>
      <vt:lpstr>Example: Value Iteration</vt:lpstr>
      <vt:lpstr>Convergence*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2758</cp:revision>
  <cp:lastPrinted>2015-02-12T16:43:38Z</cp:lastPrinted>
  <dcterms:created xsi:type="dcterms:W3CDTF">2004-08-27T04:16:05Z</dcterms:created>
  <dcterms:modified xsi:type="dcterms:W3CDTF">2019-09-24T20:18:10Z</dcterms:modified>
</cp:coreProperties>
</file>