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0"/>
  </p:notesMasterIdLst>
  <p:handoutMasterIdLst>
    <p:handoutMasterId r:id="rId51"/>
  </p:handoutMasterIdLst>
  <p:sldIdLst>
    <p:sldId id="835" r:id="rId2"/>
    <p:sldId id="812" r:id="rId3"/>
    <p:sldId id="857" r:id="rId4"/>
    <p:sldId id="858" r:id="rId5"/>
    <p:sldId id="859" r:id="rId6"/>
    <p:sldId id="860" r:id="rId7"/>
    <p:sldId id="861" r:id="rId8"/>
    <p:sldId id="862" r:id="rId9"/>
    <p:sldId id="863" r:id="rId10"/>
    <p:sldId id="848" r:id="rId11"/>
    <p:sldId id="813" r:id="rId12"/>
    <p:sldId id="814" r:id="rId13"/>
    <p:sldId id="838" r:id="rId14"/>
    <p:sldId id="839" r:id="rId15"/>
    <p:sldId id="837" r:id="rId16"/>
    <p:sldId id="815" r:id="rId17"/>
    <p:sldId id="816" r:id="rId18"/>
    <p:sldId id="817" r:id="rId19"/>
    <p:sldId id="845" r:id="rId20"/>
    <p:sldId id="864" r:id="rId21"/>
    <p:sldId id="849" r:id="rId22"/>
    <p:sldId id="821" r:id="rId23"/>
    <p:sldId id="829" r:id="rId24"/>
    <p:sldId id="841" r:id="rId25"/>
    <p:sldId id="842" r:id="rId26"/>
    <p:sldId id="843" r:id="rId27"/>
    <p:sldId id="840" r:id="rId28"/>
    <p:sldId id="836" r:id="rId29"/>
    <p:sldId id="819" r:id="rId30"/>
    <p:sldId id="822" r:id="rId31"/>
    <p:sldId id="825" r:id="rId32"/>
    <p:sldId id="823" r:id="rId33"/>
    <p:sldId id="806" r:id="rId34"/>
    <p:sldId id="804" r:id="rId35"/>
    <p:sldId id="827" r:id="rId36"/>
    <p:sldId id="798" r:id="rId37"/>
    <p:sldId id="799" r:id="rId38"/>
    <p:sldId id="833" r:id="rId39"/>
    <p:sldId id="768" r:id="rId40"/>
    <p:sldId id="734" r:id="rId41"/>
    <p:sldId id="770" r:id="rId42"/>
    <p:sldId id="846" r:id="rId43"/>
    <p:sldId id="847" r:id="rId44"/>
    <p:sldId id="866" r:id="rId45"/>
    <p:sldId id="868" r:id="rId46"/>
    <p:sldId id="771" r:id="rId47"/>
    <p:sldId id="869" r:id="rId48"/>
    <p:sldId id="865" r:id="rId49"/>
  </p:sldIdLst>
  <p:sldSz cx="12192000" cy="6858000"/>
  <p:notesSz cx="7099300" cy="10234613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219" autoAdjust="0"/>
    <p:restoredTop sz="89817" autoAdjust="0"/>
  </p:normalViewPr>
  <p:slideViewPr>
    <p:cSldViewPr>
      <p:cViewPr varScale="1">
        <p:scale>
          <a:sx n="87" d="100"/>
          <a:sy n="87" d="100"/>
        </p:scale>
        <p:origin x="224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Did</a:t>
            </a:r>
            <a:r>
              <a:rPr lang="en-US" baseline="0" dirty="0"/>
              <a:t> we play the game yet? No, we just thought really hard about what to do. Did we get 150? No.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0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playing actually happened! Real fake money!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Whats</a:t>
            </a:r>
            <a:r>
              <a:rPr lang="en-US" baseline="0" dirty="0"/>
              <a:t> the optimal policy? We don</a:t>
            </a:r>
            <a:r>
              <a:rPr lang="uk-UA" baseline="0" dirty="0"/>
              <a:t>’</a:t>
            </a:r>
            <a:r>
              <a:rPr lang="en-US" baseline="0" dirty="0"/>
              <a:t>t know the </a:t>
            </a:r>
            <a:r>
              <a:rPr lang="en-US" baseline="0" dirty="0" err="1"/>
              <a:t>mdp</a:t>
            </a:r>
            <a:r>
              <a:rPr lang="en-US" baseline="0" dirty="0"/>
              <a:t> so no offline planning. What do we do? Give up and go home?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Need</a:t>
            </a:r>
            <a:r>
              <a:rPr lang="en-US" baseline="0" dirty="0"/>
              <a:t> to spend money to figure out what’s optimal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8.xml"/><Relationship Id="rId7" Type="http://schemas.openxmlformats.org/officeDocument/2006/relationships/image" Target="../media/image2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10.xml"/><Relationship Id="rId10" Type="http://schemas.openxmlformats.org/officeDocument/2006/relationships/image" Target="../media/image28.png"/><Relationship Id="rId4" Type="http://schemas.openxmlformats.org/officeDocument/2006/relationships/tags" Target="../tags/tag9.xml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38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6.png"/><Relationship Id="rId5" Type="http://schemas.openxmlformats.org/officeDocument/2006/relationships/tags" Target="../tags/tag17.xml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tags" Target="../tags/tag16.xml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4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0.xml"/><Relationship Id="rId7" Type="http://schemas.openxmlformats.org/officeDocument/2006/relationships/image" Target="../media/image51.png"/><Relationship Id="rId12" Type="http://schemas.openxmlformats.org/officeDocument/2006/relationships/image" Target="../media/image50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2.xml"/><Relationship Id="rId10" Type="http://schemas.openxmlformats.org/officeDocument/2006/relationships/image" Target="../media/image49.png"/><Relationship Id="rId4" Type="http://schemas.openxmlformats.org/officeDocument/2006/relationships/tags" Target="../tags/tag31.xml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8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081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257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72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6EE7E-5B26-7F46-8232-0EAC789E6F36}"/>
              </a:ext>
            </a:extLst>
          </p:cNvPr>
          <p:cNvSpPr txBox="1"/>
          <p:nvPr/>
        </p:nvSpPr>
        <p:spPr>
          <a:xfrm>
            <a:off x="8950568" y="525259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sz="2400" dirty="0"/>
              <a:t>Actions: </a:t>
            </a:r>
            <a:r>
              <a:rPr lang="en-US" sz="2400" i="1" dirty="0">
                <a:solidFill>
                  <a:srgbClr val="3333FF"/>
                </a:solidFill>
              </a:rPr>
              <a:t>Blue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sz="2400" dirty="0"/>
              <a:t>States: </a:t>
            </a:r>
            <a:r>
              <a:rPr lang="en-US" sz="2400" dirty="0">
                <a:solidFill>
                  <a:srgbClr val="008000"/>
                </a:solidFill>
              </a:rPr>
              <a:t>Win</a:t>
            </a:r>
            <a:r>
              <a:rPr lang="en-US" sz="2400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9624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48800" y="38862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34000" y="19767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</p:spTree>
    <p:extLst>
      <p:ext uri="{BB962C8B-B14F-4D97-AF65-F5344CB8AC3E}">
        <p14:creationId xmlns:p14="http://schemas.microsoft.com/office/powerpoint/2010/main" val="1642627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r="75586"/>
          <a:stretch/>
        </p:blipFill>
        <p:spPr bwMode="auto">
          <a:xfrm>
            <a:off x="1663952" y="5026025"/>
            <a:ext cx="1993648" cy="765520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089E59B5-E7D8-E54B-831A-1024AA19F7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/>
          <a:srcRect r="26128"/>
          <a:stretch/>
        </p:blipFill>
        <p:spPr bwMode="auto">
          <a:xfrm>
            <a:off x="1663952" y="5028084"/>
            <a:ext cx="6032248" cy="76552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D80B6ECE-8B12-3646-8C3A-415390611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2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D1D4FB-BDF7-6842-BA58-EAC2EA740F1E}"/>
              </a:ext>
            </a:extLst>
          </p:cNvPr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968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Q-Learning: </a:t>
            </a:r>
            <a:br>
              <a:rPr lang="en-US" sz="3600" dirty="0"/>
            </a:br>
            <a:r>
              <a:rPr lang="en-US" sz="3600" dirty="0"/>
              <a:t>act according to current optimal (and also explore</a:t>
            </a:r>
            <a:r>
              <a:rPr lang="is-IS" sz="3600" dirty="0"/>
              <a:t>…)</a:t>
            </a: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927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193-3149-544C-A1BE-B12ADBD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0120-2FDD-A441-BEB5-81E9F1593F60}"/>
              </a:ext>
            </a:extLst>
          </p:cNvPr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strike="sngStrike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DC36-4A3E-7045-8FD3-C7D9D2ED2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35672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CAB79E-F8E0-9D4F-8926-E02E4C07160E}"/>
              </a:ext>
            </a:extLst>
          </p:cNvPr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D4044-F19A-B04C-8EF8-FF1EFAD2CDC3}"/>
              </a:ext>
            </a:extLst>
          </p:cNvPr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B3ECBA1F-9AAB-B747-9019-7CE8B17289BB}"/>
              </a:ext>
            </a:extLst>
          </p:cNvPr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0" name="Isosceles Triangle 22">
            <a:extLst>
              <a:ext uri="{FF2B5EF4-FFF2-40B4-BE49-F238E27FC236}">
                <a16:creationId xmlns:a16="http://schemas.microsoft.com/office/drawing/2014/main" id="{6F2B86AD-5ACA-0544-A42B-8E7AC95675B1}"/>
              </a:ext>
            </a:extLst>
          </p:cNvPr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835EF80A-1F74-924B-947F-76D5243C3681}"/>
              </a:ext>
            </a:extLst>
          </p:cNvPr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D7C0C-6341-7D41-93BC-7B6951261497}"/>
              </a:ext>
            </a:extLst>
          </p:cNvPr>
          <p:cNvSpPr/>
          <p:nvPr/>
        </p:nvSpPr>
        <p:spPr>
          <a:xfrm>
            <a:off x="5486400" y="2890391"/>
            <a:ext cx="59938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act according to current optimal</a:t>
            </a:r>
          </a:p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also explore!  </a:t>
            </a:r>
          </a:p>
        </p:txBody>
      </p:sp>
    </p:spTree>
    <p:extLst>
      <p:ext uri="{BB962C8B-B14F-4D97-AF65-F5344CB8AC3E}">
        <p14:creationId xmlns:p14="http://schemas.microsoft.com/office/powerpoint/2010/main" val="1467318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Model-Based </a:t>
            </a:r>
            <a:r>
              <a:rPr lang="en-US" dirty="0" err="1"/>
              <a:t>vs</a:t>
            </a:r>
            <a:r>
              <a:rPr lang="en-US" dirty="0"/>
              <a:t> Model-Free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2800" dirty="0"/>
              <a:t>Solving MDPs is offline planning</a:t>
            </a:r>
          </a:p>
          <a:p>
            <a:pPr lvl="1"/>
            <a:r>
              <a:rPr lang="en-US" sz="2400" dirty="0"/>
              <a:t>You determine all quantities through computation</a:t>
            </a:r>
          </a:p>
          <a:p>
            <a:pPr lvl="1"/>
            <a:r>
              <a:rPr lang="en-US" sz="2400" dirty="0"/>
              <a:t>You need to know the details of the MDP</a:t>
            </a:r>
          </a:p>
          <a:p>
            <a:pPr lvl="1"/>
            <a:r>
              <a:rPr lang="en-US" sz="2400" dirty="0"/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495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alatino"/>
                <a:cs typeface="Palatino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20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Palatino"/>
                <a:cs typeface="Palatino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3667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4505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4203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10200" y="3304073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Palatino"/>
                  <a:cs typeface="Palatino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Palatino"/>
                  <a:cs typeface="Palatino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62000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52220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6973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00200" y="42098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41336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242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459087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0027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7797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77400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31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8359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6141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$1</a:t>
            </a:r>
          </a:p>
        </p:txBody>
      </p:sp>
    </p:spTree>
    <p:extLst>
      <p:ext uri="{BB962C8B-B14F-4D97-AF65-F5344CB8AC3E}">
        <p14:creationId xmlns:p14="http://schemas.microsoft.com/office/powerpoint/2010/main" val="35928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200" y="1371600"/>
            <a:ext cx="23622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55543</TotalTime>
  <Words>2427</Words>
  <Application>Microsoft Macintosh PowerPoint</Application>
  <PresentationFormat>Widescreen</PresentationFormat>
  <Paragraphs>511</Paragraphs>
  <Slides>48</Slides>
  <Notes>11</Notes>
  <HiddenSlides>3</HiddenSlides>
  <MMClips>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CS 188: Artificial Intelligence </vt:lpstr>
      <vt:lpstr>Reinforcement Learning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DeepMind Atari (©Two Minute Lectures)</vt:lpstr>
      <vt:lpstr>Reinforcement Learning</vt:lpstr>
      <vt:lpstr>Offline (MDPs) vs. Online (RL)</vt:lpstr>
      <vt:lpstr>Passive Reinforcement Learning</vt:lpstr>
      <vt:lpstr>Model-Based Learning</vt:lpstr>
      <vt:lpstr>Model-Based Learning</vt:lpstr>
      <vt:lpstr>Example: Model-Based Learning</vt:lpstr>
      <vt:lpstr>Analogy: Expected Age</vt:lpstr>
      <vt:lpstr>Model-Free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Detour: Q-Value Iteration</vt:lpstr>
      <vt:lpstr>Q-Learning</vt:lpstr>
      <vt:lpstr>Video of Demo Q-Learning -- Gridworld</vt:lpstr>
      <vt:lpstr>Video of Demo Q-Learning -- Crawler</vt:lpstr>
      <vt:lpstr>Active Reinforcement Learning</vt:lpstr>
      <vt:lpstr>Q-Learning:  act according to current optimal (and also explore…)</vt:lpstr>
      <vt:lpstr>Q-Learning Properties</vt:lpstr>
      <vt:lpstr>Model-Based Learning</vt:lpstr>
      <vt:lpstr>Discussion: Model-Based vs Model-Free RL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3024</cp:revision>
  <cp:lastPrinted>2014-02-20T19:34:11Z</cp:lastPrinted>
  <dcterms:created xsi:type="dcterms:W3CDTF">2004-08-27T04:16:05Z</dcterms:created>
  <dcterms:modified xsi:type="dcterms:W3CDTF">2020-09-28T17:21:22Z</dcterms:modified>
</cp:coreProperties>
</file>