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56"/>
  </p:notesMasterIdLst>
  <p:handoutMasterIdLst>
    <p:handoutMasterId r:id="rId57"/>
  </p:handoutMasterIdLst>
  <p:sldIdLst>
    <p:sldId id="319" r:id="rId2"/>
    <p:sldId id="321" r:id="rId3"/>
    <p:sldId id="257" r:id="rId4"/>
    <p:sldId id="307" r:id="rId5"/>
    <p:sldId id="344" r:id="rId6"/>
    <p:sldId id="298" r:id="rId7"/>
    <p:sldId id="299" r:id="rId8"/>
    <p:sldId id="309" r:id="rId9"/>
    <p:sldId id="329" r:id="rId10"/>
    <p:sldId id="262" r:id="rId11"/>
    <p:sldId id="261" r:id="rId12"/>
    <p:sldId id="285" r:id="rId13"/>
    <p:sldId id="336" r:id="rId14"/>
    <p:sldId id="346" r:id="rId15"/>
    <p:sldId id="264" r:id="rId16"/>
    <p:sldId id="337" r:id="rId17"/>
    <p:sldId id="347" r:id="rId18"/>
    <p:sldId id="304" r:id="rId19"/>
    <p:sldId id="339" r:id="rId20"/>
    <p:sldId id="348" r:id="rId21"/>
    <p:sldId id="330" r:id="rId22"/>
    <p:sldId id="328" r:id="rId23"/>
    <p:sldId id="325" r:id="rId24"/>
    <p:sldId id="326" r:id="rId25"/>
    <p:sldId id="340" r:id="rId26"/>
    <p:sldId id="349" r:id="rId27"/>
    <p:sldId id="324" r:id="rId28"/>
    <p:sldId id="259" r:id="rId29"/>
    <p:sldId id="286" r:id="rId30"/>
    <p:sldId id="357" r:id="rId31"/>
    <p:sldId id="355" r:id="rId32"/>
    <p:sldId id="350" r:id="rId33"/>
    <p:sldId id="354" r:id="rId34"/>
    <p:sldId id="353" r:id="rId35"/>
    <p:sldId id="360" r:id="rId36"/>
    <p:sldId id="362" r:id="rId37"/>
    <p:sldId id="363" r:id="rId38"/>
    <p:sldId id="352" r:id="rId39"/>
    <p:sldId id="356" r:id="rId40"/>
    <p:sldId id="358" r:id="rId41"/>
    <p:sldId id="359" r:id="rId42"/>
    <p:sldId id="293" r:id="rId43"/>
    <p:sldId id="332" r:id="rId44"/>
    <p:sldId id="333" r:id="rId45"/>
    <p:sldId id="277" r:id="rId46"/>
    <p:sldId id="317" r:id="rId47"/>
    <p:sldId id="334" r:id="rId48"/>
    <p:sldId id="269" r:id="rId49"/>
    <p:sldId id="272" r:id="rId50"/>
    <p:sldId id="341" r:id="rId51"/>
    <p:sldId id="364" r:id="rId52"/>
    <p:sldId id="301" r:id="rId53"/>
    <p:sldId id="345" r:id="rId54"/>
    <p:sldId id="343" r:id="rId55"/>
  </p:sldIdLst>
  <p:sldSz cx="12192000" cy="6858000"/>
  <p:notesSz cx="7099300" cy="10234613"/>
  <p:custDataLst>
    <p:tags r:id="rId5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000F"/>
    <a:srgbClr val="E57071"/>
    <a:srgbClr val="DE68FF"/>
    <a:srgbClr val="FF9786"/>
    <a:srgbClr val="FFFF00"/>
    <a:srgbClr val="3333FF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9" autoAdjust="0"/>
    <p:restoredTop sz="89388" autoAdjust="0"/>
  </p:normalViewPr>
  <p:slideViewPr>
    <p:cSldViewPr snapToGrid="0">
      <p:cViewPr varScale="1">
        <p:scale>
          <a:sx n="114" d="100"/>
          <a:sy n="114" d="100"/>
        </p:scale>
        <p:origin x="85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EC49A0E-63A9-4A0D-AD2C-B7E2E2E8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81D889-D7E9-4039-B45C-46427384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AI winter --- logic (exceptions,</a:t>
            </a:r>
            <a:r>
              <a:rPr lang="en-US" baseline="0" dirty="0"/>
              <a:t> etc.  +  so much knowledge --- can learn)</a:t>
            </a:r>
          </a:p>
          <a:p>
            <a:endParaRPr lang="en-US" baseline="0" dirty="0"/>
          </a:p>
          <a:p>
            <a:r>
              <a:rPr lang="en-US" dirty="0"/>
              <a:t>Diagnosis: temperature, blood</a:t>
            </a:r>
            <a:r>
              <a:rPr lang="en-US" baseline="0" dirty="0"/>
              <a:t> pressure, types of pain </a:t>
            </a:r>
            <a:r>
              <a:rPr lang="en-US" baseline="0" dirty="0">
                <a:sym typeface="Wingdings"/>
              </a:rPr>
              <a:t> disease</a:t>
            </a:r>
          </a:p>
          <a:p>
            <a:endParaRPr lang="en-US" baseline="0" dirty="0">
              <a:sym typeface="Wingdings"/>
            </a:endParaRPr>
          </a:p>
          <a:p>
            <a:r>
              <a:rPr lang="en-US" baseline="0" dirty="0">
                <a:sym typeface="Wingdings"/>
              </a:rPr>
              <a:t>Speech: temporal signal of pressure variation  words and sentences</a:t>
            </a:r>
          </a:p>
          <a:p>
            <a:endParaRPr lang="en-US" baseline="0" dirty="0">
              <a:sym typeface="Wingdings"/>
            </a:endParaRPr>
          </a:p>
          <a:p>
            <a:r>
              <a:rPr lang="en-US" baseline="0" dirty="0">
                <a:sym typeface="Wingdings"/>
              </a:rPr>
              <a:t>Tracking objects: e.g. helicopter you saw in last lecture, combines </a:t>
            </a:r>
            <a:r>
              <a:rPr lang="en-US" baseline="0" dirty="0" err="1">
                <a:sym typeface="Wingdings"/>
              </a:rPr>
              <a:t>gps</a:t>
            </a:r>
            <a:r>
              <a:rPr lang="en-US" baseline="0" dirty="0">
                <a:sym typeface="Wingdings"/>
              </a:rPr>
              <a:t> data with accelerometers, gyros and magnetic compass to infer its position and orientation using probabilistic reasoning</a:t>
            </a:r>
          </a:p>
          <a:p>
            <a:endParaRPr lang="en-US" baseline="0" dirty="0">
              <a:sym typeface="Wingdings"/>
            </a:endParaRPr>
          </a:p>
          <a:p>
            <a:r>
              <a:rPr lang="en-US" dirty="0"/>
              <a:t>Robot mapping: turns out if you put a camera on the helicopter, it would not only be able to fly upside down, but also build</a:t>
            </a:r>
            <a:r>
              <a:rPr lang="en-US" baseline="0" dirty="0"/>
              <a:t> a map of the environment!</a:t>
            </a:r>
          </a:p>
          <a:p>
            <a:endParaRPr lang="en-US" baseline="0" dirty="0"/>
          </a:p>
          <a:p>
            <a:r>
              <a:rPr lang="en-US" baseline="0" dirty="0"/>
              <a:t>Genetics: discovery of gene interactions from gene expression data</a:t>
            </a:r>
          </a:p>
          <a:p>
            <a:endParaRPr lang="en-US" baseline="0" dirty="0"/>
          </a:p>
          <a:p>
            <a:r>
              <a:rPr lang="en-US" baseline="0" dirty="0"/>
              <a:t>Error correcting codes: which we use on pretty much all our digital communication lines.  They ensure that even in the presence of noise (which is everywhere) we can communicate reliably.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OK: how do we collect all that knowledge in general?  --- Part III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Good news: We are going to learn about the tools that got us out of AI winter</a:t>
            </a:r>
          </a:p>
          <a:p>
            <a:r>
              <a:rPr lang="en-US" baseline="0" dirty="0"/>
              <a:t>The other news: It’s going to get very mathematical!  Total shift in gears compared to what we have looked at before.  </a:t>
            </a:r>
          </a:p>
          <a:p>
            <a:r>
              <a:rPr lang="en-US" baseline="0" dirty="0"/>
              <a:t>And yet other news: Time for a fresh start --- which might help if you fell behind in the past weeks.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23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“sort this list”  or “add these two numbers”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67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22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ABA8-4680-42FF-B10E-AE1FC3D1E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0310-2E6D-4EA4-A70B-C328C85C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55C-2F30-403D-8294-12A3DB8E9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CFCB-D7C5-4C75-A1E1-65873653C0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6CEC-5ACE-4C3E-B007-68E113682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E46-61FD-4518-BCFE-BA431E7153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AF4E-C055-4FE6-A9E8-15AB39EB0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4710-EB38-4062-9830-60CCA7523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0DB1-D860-4CA1-A6A1-6DFDDFDEC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DFEB-451B-4D89-A1CD-CEA9DA588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E5CA303-B04A-41A5-A1FA-65C0783B1E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5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23.png"/><Relationship Id="rId5" Type="http://schemas.openxmlformats.org/officeDocument/2006/relationships/tags" Target="../tags/tag17.xml"/><Relationship Id="rId10" Type="http://schemas.openxmlformats.org/officeDocument/2006/relationships/image" Target="../media/image22.png"/><Relationship Id="rId4" Type="http://schemas.openxmlformats.org/officeDocument/2006/relationships/tags" Target="../tags/tag16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32.png"/><Relationship Id="rId5" Type="http://schemas.openxmlformats.org/officeDocument/2006/relationships/tags" Target="../tags/tag27.xml"/><Relationship Id="rId10" Type="http://schemas.openxmlformats.org/officeDocument/2006/relationships/image" Target="../media/image10.png"/><Relationship Id="rId4" Type="http://schemas.openxmlformats.org/officeDocument/2006/relationships/tags" Target="../tags/tag26.xml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1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33.xml"/><Relationship Id="rId10" Type="http://schemas.openxmlformats.org/officeDocument/2006/relationships/image" Target="../media/image37.png"/><Relationship Id="rId4" Type="http://schemas.openxmlformats.org/officeDocument/2006/relationships/tags" Target="../tags/tag32.xml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6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38.xml"/><Relationship Id="rId10" Type="http://schemas.openxmlformats.org/officeDocument/2006/relationships/image" Target="../media/image37.png"/><Relationship Id="rId4" Type="http://schemas.openxmlformats.org/officeDocument/2006/relationships/tags" Target="../tags/tag37.xml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26.png"/><Relationship Id="rId17" Type="http://schemas.openxmlformats.org/officeDocument/2006/relationships/image" Target="../media/image44.png"/><Relationship Id="rId2" Type="http://schemas.openxmlformats.org/officeDocument/2006/relationships/tags" Target="../tags/tag40.xml"/><Relationship Id="rId16" Type="http://schemas.openxmlformats.org/officeDocument/2006/relationships/image" Target="../media/image43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39.png"/><Relationship Id="rId5" Type="http://schemas.openxmlformats.org/officeDocument/2006/relationships/tags" Target="../tags/tag43.xml"/><Relationship Id="rId15" Type="http://schemas.openxmlformats.org/officeDocument/2006/relationships/image" Target="../media/image42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6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52.xml"/><Relationship Id="rId7" Type="http://schemas.openxmlformats.org/officeDocument/2006/relationships/image" Target="../media/image48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3.xml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tags" Target="../tags/tag56.xml"/><Relationship Id="rId21" Type="http://schemas.openxmlformats.org/officeDocument/2006/relationships/image" Target="../media/image57.png"/><Relationship Id="rId7" Type="http://schemas.openxmlformats.org/officeDocument/2006/relationships/tags" Target="../tags/tag60.xml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tags" Target="../tags/tag55.xml"/><Relationship Id="rId16" Type="http://schemas.openxmlformats.org/officeDocument/2006/relationships/image" Target="../media/image26.png"/><Relationship Id="rId20" Type="http://schemas.openxmlformats.org/officeDocument/2006/relationships/image" Target="../media/image56.png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8.xml"/><Relationship Id="rId15" Type="http://schemas.openxmlformats.org/officeDocument/2006/relationships/image" Target="../media/image53.png"/><Relationship Id="rId10" Type="http://schemas.openxmlformats.org/officeDocument/2006/relationships/tags" Target="../tags/tag63.xml"/><Relationship Id="rId19" Type="http://schemas.openxmlformats.org/officeDocument/2006/relationships/image" Target="../media/image41.png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image" Target="../media/image58.png"/><Relationship Id="rId18" Type="http://schemas.openxmlformats.org/officeDocument/2006/relationships/image" Target="../media/image54.png"/><Relationship Id="rId3" Type="http://schemas.openxmlformats.org/officeDocument/2006/relationships/tags" Target="../tags/tag66.xml"/><Relationship Id="rId21" Type="http://schemas.openxmlformats.org/officeDocument/2006/relationships/image" Target="../media/image56.png"/><Relationship Id="rId7" Type="http://schemas.openxmlformats.org/officeDocument/2006/relationships/tags" Target="../tags/tag70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6.png"/><Relationship Id="rId2" Type="http://schemas.openxmlformats.org/officeDocument/2006/relationships/tags" Target="../tags/tag65.xml"/><Relationship Id="rId16" Type="http://schemas.openxmlformats.org/officeDocument/2006/relationships/image" Target="../media/image53.png"/><Relationship Id="rId20" Type="http://schemas.openxmlformats.org/officeDocument/2006/relationships/image" Target="../media/image41.png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image" Target="../media/image52.png"/><Relationship Id="rId23" Type="http://schemas.openxmlformats.org/officeDocument/2006/relationships/image" Target="../media/image59.png"/><Relationship Id="rId10" Type="http://schemas.openxmlformats.org/officeDocument/2006/relationships/tags" Target="../tags/tag73.xml"/><Relationship Id="rId19" Type="http://schemas.openxmlformats.org/officeDocument/2006/relationships/image" Target="../media/image55.pn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image" Target="../media/image51.png"/><Relationship Id="rId2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77.xml"/><Relationship Id="rId7" Type="http://schemas.openxmlformats.org/officeDocument/2006/relationships/image" Target="../media/image57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8.xml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tags" Target="../tags/tag83.xml"/><Relationship Id="rId21" Type="http://schemas.openxmlformats.org/officeDocument/2006/relationships/image" Target="../media/image71.png"/><Relationship Id="rId7" Type="http://schemas.openxmlformats.org/officeDocument/2006/relationships/tags" Target="../tags/tag87.xml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tags" Target="../tags/tag82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85.xml"/><Relationship Id="rId15" Type="http://schemas.openxmlformats.org/officeDocument/2006/relationships/image" Target="../media/image65.png"/><Relationship Id="rId23" Type="http://schemas.openxmlformats.org/officeDocument/2006/relationships/image" Target="../media/image73.emf"/><Relationship Id="rId10" Type="http://schemas.openxmlformats.org/officeDocument/2006/relationships/tags" Target="../tags/tag90.xml"/><Relationship Id="rId19" Type="http://schemas.openxmlformats.org/officeDocument/2006/relationships/image" Target="../media/image69.pn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95.xml"/><Relationship Id="rId7" Type="http://schemas.openxmlformats.org/officeDocument/2006/relationships/image" Target="../media/image78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Relationship Id="rId9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mage:Thomasbayes.jpg" TargetMode="External"/><Relationship Id="rId3" Type="http://schemas.openxmlformats.org/officeDocument/2006/relationships/tags" Target="../tags/tag101.xml"/><Relationship Id="rId7" Type="http://schemas.openxmlformats.org/officeDocument/2006/relationships/image" Target="../media/image84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11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11.pn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tags" Target="../tags/tag5.xml"/><Relationship Id="rId16" Type="http://schemas.openxmlformats.org/officeDocument/2006/relationships/image" Target="../media/image17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10.png"/><Relationship Id="rId5" Type="http://schemas.openxmlformats.org/officeDocument/2006/relationships/tags" Target="../tags/tag8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0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Probability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2" y="1900985"/>
            <a:ext cx="5592576" cy="372838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Anca Dragan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094162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Joint Distributions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41314" y="1339380"/>
            <a:ext cx="792464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i="1" dirty="0"/>
              <a:t>joint distribution</a:t>
            </a:r>
            <a:r>
              <a:rPr lang="en-US" sz="2400" dirty="0"/>
              <a:t> over a set of random variables: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specifies a real number for each assignment (or </a:t>
            </a:r>
            <a:r>
              <a:rPr lang="en-US" sz="2400" i="1" dirty="0"/>
              <a:t>outcome</a:t>
            </a:r>
            <a:r>
              <a:rPr lang="en-US" sz="2400" dirty="0"/>
              <a:t>): </a:t>
            </a:r>
          </a:p>
          <a:p>
            <a:pPr lvl="2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Must obey: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lvl="7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Size of distribution if n variables with domain sizes d?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For all but the smallest distributions, impractical to write out!</a:t>
            </a:r>
          </a:p>
        </p:txBody>
      </p:sp>
      <p:pic>
        <p:nvPicPr>
          <p:cNvPr id="92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61" y="1416259"/>
            <a:ext cx="1803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710" y="2388049"/>
            <a:ext cx="4867275" cy="2986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246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22" y="2937118"/>
            <a:ext cx="2445348" cy="32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22" y="3760065"/>
            <a:ext cx="2836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5" y="4366718"/>
            <a:ext cx="43592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073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11521"/>
              </p:ext>
            </p:extLst>
          </p:nvPr>
        </p:nvGraphicFramePr>
        <p:xfrm>
          <a:off x="8747249" y="3210126"/>
          <a:ext cx="2354953" cy="1981200"/>
        </p:xfrm>
        <a:graphic>
          <a:graphicData uri="http://schemas.openxmlformats.org/drawingml/2006/table">
            <a:tbl>
              <a:tblPr/>
              <a:tblGrid>
                <a:gridCol w="7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11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182" y="274294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33388" y="1568450"/>
            <a:ext cx="5278437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A probabilistic model is a joint distribution over a set of random variables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Probabilistic models: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(Random) variables with domains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Assignments are called </a:t>
            </a:r>
            <a:r>
              <a:rPr lang="en-US" sz="1800" i="1" dirty="0"/>
              <a:t>outcomes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Joint distributions: say whether assignments (outcomes) are likely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dirty="0"/>
              <a:t>Normalized:</a:t>
            </a:r>
            <a:r>
              <a:rPr lang="en-US" sz="1800" dirty="0"/>
              <a:t> sum to 1.0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Variables with 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Constraints: state whether assignments are possible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graphicFrame>
        <p:nvGraphicFramePr>
          <p:cNvPr id="1009904" name="Group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473060"/>
              </p:ext>
            </p:extLst>
          </p:nvPr>
        </p:nvGraphicFramePr>
        <p:xfrm>
          <a:off x="5773738" y="19081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0990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89398"/>
              </p:ext>
            </p:extLst>
          </p:nvPr>
        </p:nvGraphicFramePr>
        <p:xfrm>
          <a:off x="5765800" y="455612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97" name="TextBox 6"/>
          <p:cNvSpPr txBox="1">
            <a:spLocks noChangeArrowheads="1"/>
          </p:cNvSpPr>
          <p:nvPr/>
        </p:nvSpPr>
        <p:spPr bwMode="auto">
          <a:xfrm>
            <a:off x="5989638" y="1425575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Distribution over T,W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0275" y="4089400"/>
            <a:ext cx="2389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Constraint over T,W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37" y="4420499"/>
            <a:ext cx="2621134" cy="2039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47" y="1807215"/>
            <a:ext cx="2962741" cy="208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An </a:t>
            </a:r>
            <a:r>
              <a:rPr lang="en-US" sz="2800" i="1" dirty="0"/>
              <a:t>event</a:t>
            </a:r>
            <a:r>
              <a:rPr lang="en-US" sz="2800" dirty="0"/>
              <a:t> is a set E of outcomes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From a joint distribution, we can calculate the probability of any event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AND sunny?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OR sunny?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Typically, the events we care about are </a:t>
            </a:r>
            <a:r>
              <a:rPr lang="en-US" sz="2800" i="1" dirty="0"/>
              <a:t>partial assignments</a:t>
            </a:r>
            <a:r>
              <a:rPr lang="en-US" sz="2800" dirty="0"/>
              <a:t>, like P(T=hot)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01872"/>
              </p:ext>
            </p:extLst>
          </p:nvPr>
        </p:nvGraphicFramePr>
        <p:xfrm>
          <a:off x="8226236" y="345180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294" name="Picture 3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87" y="2131330"/>
            <a:ext cx="4049019" cy="6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77" y="295618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P(+x,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P(+x)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OR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81603"/>
              </p:ext>
            </p:extLst>
          </p:nvPr>
        </p:nvGraphicFramePr>
        <p:xfrm>
          <a:off x="8364122" y="2116487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293" y="1620874"/>
            <a:ext cx="1149651" cy="298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12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P(+x,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P(+x)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OR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/>
        </p:nvGraphicFramePr>
        <p:xfrm>
          <a:off x="8364122" y="2116487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293" y="1620874"/>
            <a:ext cx="1149651" cy="298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F5B34-28AA-4B42-AED6-1F9F77372B48}"/>
              </a:ext>
            </a:extLst>
          </p:cNvPr>
          <p:cNvSpPr txBox="1"/>
          <p:nvPr/>
        </p:nvSpPr>
        <p:spPr>
          <a:xfrm>
            <a:off x="2423886" y="1919485"/>
            <a:ext cx="98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E4090-3AC8-3249-98BD-484F8B01DD0A}"/>
              </a:ext>
            </a:extLst>
          </p:cNvPr>
          <p:cNvSpPr txBox="1"/>
          <p:nvPr/>
        </p:nvSpPr>
        <p:spPr>
          <a:xfrm>
            <a:off x="2423885" y="3244334"/>
            <a:ext cx="129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.2+.3=.5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2FB8F-770F-6048-A404-DFC656C478DB}"/>
              </a:ext>
            </a:extLst>
          </p:cNvPr>
          <p:cNvSpPr txBox="1"/>
          <p:nvPr/>
        </p:nvSpPr>
        <p:spPr>
          <a:xfrm>
            <a:off x="2423884" y="4714101"/>
            <a:ext cx="1990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.1+.3+.2=.6</a:t>
            </a:r>
          </a:p>
        </p:txBody>
      </p:sp>
    </p:spTree>
    <p:extLst>
      <p:ext uri="{BB962C8B-B14F-4D97-AF65-F5344CB8AC3E}">
        <p14:creationId xmlns:p14="http://schemas.microsoft.com/office/powerpoint/2010/main" val="394902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Marginal Distributions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61746" y="1452563"/>
            <a:ext cx="7825053" cy="4525962"/>
          </a:xfrm>
        </p:spPr>
        <p:txBody>
          <a:bodyPr/>
          <a:lstStyle/>
          <a:p>
            <a:pPr eaLnBrk="1" hangingPunct="1"/>
            <a:r>
              <a:rPr lang="en-US" sz="2000" dirty="0"/>
              <a:t>Marginal distributions are sub-tables which eliminate variables </a:t>
            </a:r>
          </a:p>
          <a:p>
            <a:pPr eaLnBrk="1" hangingPunct="1"/>
            <a:r>
              <a:rPr lang="en-US" sz="2000" dirty="0"/>
              <a:t>Marginalization (summing out): Combine collapsed rows by adding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299939"/>
              </p:ext>
            </p:extLst>
          </p:nvPr>
        </p:nvGraphicFramePr>
        <p:xfrm>
          <a:off x="343549" y="330081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895498"/>
              </p:ext>
            </p:extLst>
          </p:nvPr>
        </p:nvGraphicFramePr>
        <p:xfrm>
          <a:off x="7148913" y="27197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496924"/>
              </p:ext>
            </p:extLst>
          </p:nvPr>
        </p:nvGraphicFramePr>
        <p:xfrm>
          <a:off x="7148913" y="45485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700875" y="34225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700875" y="499332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348" name="Picture 6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87" y="2842024"/>
            <a:ext cx="11779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6" name="Picture 9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13" y="3671826"/>
            <a:ext cx="24336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7" name="Picture 9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63" y="2314974"/>
            <a:ext cx="7318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8" name="Picture 9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75" y="5223516"/>
            <a:ext cx="24622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63" y="4143774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31" name="Picture 9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7" y="6110686"/>
            <a:ext cx="57165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Marginal Distributions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26394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53849"/>
              </p:ext>
            </p:extLst>
          </p:nvPr>
        </p:nvGraphicFramePr>
        <p:xfrm>
          <a:off x="7119884" y="19142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76043"/>
              </p:ext>
            </p:extLst>
          </p:nvPr>
        </p:nvGraphicFramePr>
        <p:xfrm>
          <a:off x="7119884" y="37430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671846" y="261704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671846" y="41877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32" y="2866286"/>
            <a:ext cx="2582940" cy="6121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863" y="1509434"/>
            <a:ext cx="791580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479" y="4417976"/>
            <a:ext cx="2551748" cy="567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0918" y="3338234"/>
            <a:ext cx="761332" cy="298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Marginal Distributions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/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127460"/>
              </p:ext>
            </p:extLst>
          </p:nvPr>
        </p:nvGraphicFramePr>
        <p:xfrm>
          <a:off x="7119884" y="19142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27292"/>
              </p:ext>
            </p:extLst>
          </p:nvPr>
        </p:nvGraphicFramePr>
        <p:xfrm>
          <a:off x="7119884" y="37430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671846" y="261704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671846" y="41877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32" y="2866286"/>
            <a:ext cx="2582940" cy="6121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863" y="1509434"/>
            <a:ext cx="791580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479" y="4417976"/>
            <a:ext cx="2551748" cy="567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0918" y="3338234"/>
            <a:ext cx="761332" cy="298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25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Conditional Probabilities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17500" y="1292786"/>
            <a:ext cx="8562975" cy="4680978"/>
          </a:xfrm>
        </p:spPr>
        <p:txBody>
          <a:bodyPr/>
          <a:lstStyle/>
          <a:p>
            <a:pPr eaLnBrk="1" hangingPunct="1"/>
            <a:r>
              <a:rPr lang="en-US" sz="2400" dirty="0"/>
              <a:t>A simple relation between joint and conditional probabilities</a:t>
            </a:r>
          </a:p>
          <a:p>
            <a:pPr lvl="1" eaLnBrk="1" hangingPunct="1"/>
            <a:r>
              <a:rPr lang="en-US" sz="2000" dirty="0">
                <a:solidFill>
                  <a:schemeClr val="accent2"/>
                </a:solidFill>
              </a:rPr>
              <a:t>In fact, this is taken as the </a:t>
            </a:r>
            <a:r>
              <a:rPr lang="en-US" sz="2000" i="1" dirty="0">
                <a:solidFill>
                  <a:schemeClr val="accent2"/>
                </a:solidFill>
              </a:rPr>
              <a:t>definition</a:t>
            </a:r>
            <a:r>
              <a:rPr lang="en-US" sz="2000" dirty="0">
                <a:solidFill>
                  <a:schemeClr val="accent2"/>
                </a:solidFill>
              </a:rPr>
              <a:t> of a conditional probability</a:t>
            </a:r>
          </a:p>
        </p:txBody>
      </p:sp>
      <p:pic>
        <p:nvPicPr>
          <p:cNvPr id="1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740025"/>
            <a:ext cx="237331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22584"/>
              </p:ext>
            </p:extLst>
          </p:nvPr>
        </p:nvGraphicFramePr>
        <p:xfrm>
          <a:off x="762000" y="4576763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343" name="Group 21"/>
          <p:cNvGrpSpPr>
            <a:grpSpLocks/>
          </p:cNvGrpSpPr>
          <p:nvPr/>
        </p:nvGrpSpPr>
        <p:grpSpPr bwMode="auto">
          <a:xfrm>
            <a:off x="6021149" y="2655489"/>
            <a:ext cx="2197100" cy="1272154"/>
            <a:chOff x="5105400" y="2512724"/>
            <a:chExt cx="2895600" cy="1676400"/>
          </a:xfrm>
        </p:grpSpPr>
        <p:sp>
          <p:nvSpPr>
            <p:cNvPr id="13347" name="Oval 33"/>
            <p:cNvSpPr>
              <a:spLocks noChangeArrowheads="1"/>
            </p:cNvSpPr>
            <p:nvPr/>
          </p:nvSpPr>
          <p:spPr bwMode="auto">
            <a:xfrm>
              <a:off x="5105400" y="2512724"/>
              <a:ext cx="1828800" cy="1676400"/>
            </a:xfrm>
            <a:prstGeom prst="ellipse">
              <a:avLst/>
            </a:prstGeom>
            <a:solidFill>
              <a:srgbClr val="3333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Oval 34"/>
            <p:cNvSpPr>
              <a:spLocks noChangeArrowheads="1"/>
            </p:cNvSpPr>
            <p:nvPr/>
          </p:nvSpPr>
          <p:spPr bwMode="auto">
            <a:xfrm>
              <a:off x="6172200" y="2512724"/>
              <a:ext cx="1828800" cy="1676400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41910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8332" y="4885634"/>
            <a:ext cx="3269608" cy="3135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7969" y="2256706"/>
            <a:ext cx="3174853" cy="21546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02170" y="3957739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9786"/>
                </a:solidFill>
                <a:latin typeface="Calibri"/>
                <a:cs typeface="Calibri"/>
              </a:rPr>
              <a:t>P(b)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678" y="3951376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P(a)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7902" y="2289341"/>
            <a:ext cx="86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P(</a:t>
            </a:r>
            <a:r>
              <a:rPr lang="en-US" sz="2000" i="1" dirty="0" err="1">
                <a:solidFill>
                  <a:srgbClr val="E57071"/>
                </a:solidFill>
                <a:latin typeface="Calibri"/>
                <a:cs typeface="Calibri"/>
              </a:rPr>
              <a:t>a,b</a:t>
            </a:r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)</a:t>
            </a: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4883" y="4686487"/>
            <a:ext cx="2836647" cy="7315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6" name="Picture 15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3115" y="4702804"/>
            <a:ext cx="836064" cy="6569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5435" y="4923246"/>
            <a:ext cx="82113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6" name="Picture 25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662" y="5802804"/>
            <a:ext cx="5643434" cy="298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8" name="Picture 27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759" y="6306751"/>
            <a:ext cx="1701988" cy="2538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6023" y="6311728"/>
            <a:ext cx="80620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4784956" y="5704129"/>
            <a:ext cx="6020880" cy="997942"/>
          </a:xfrm>
          <a:prstGeom prst="wedgeRectCallout">
            <a:avLst>
              <a:gd name="adj1" fmla="val -1035"/>
              <a:gd name="adj2" fmla="val -81872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80885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50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Our Status in CS188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382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We</a:t>
            </a:r>
            <a:r>
              <a:rPr lang="ja-JP" altLang="en-US" sz="2800" dirty="0">
                <a:ea typeface="ＭＳ Ｐゴシック" pitchFamily="34" charset="-128"/>
              </a:rPr>
              <a:t>’</a:t>
            </a:r>
            <a:r>
              <a:rPr lang="en-US" altLang="ja-JP" sz="2800" dirty="0">
                <a:ea typeface="ＭＳ Ｐゴシック" pitchFamily="34" charset="-128"/>
              </a:rPr>
              <a:t>re done with Part I Search and Planning!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2800" dirty="0">
                <a:ea typeface="ＭＳ Ｐゴシック" pitchFamily="34" charset="-128"/>
              </a:rPr>
              <a:t>Part II: Probabilistic Reasoning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Diagnosis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Speech recognition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Tracking objects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Robot mapping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Genetics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Error correcting codes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… lots more!</a:t>
            </a: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Part III: Machine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62" y="2269319"/>
            <a:ext cx="5381661" cy="37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/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33FDE-EB07-0C47-A03F-5F11E942B462}"/>
              </a:ext>
            </a:extLst>
          </p:cNvPr>
          <p:cNvSpPr txBox="1"/>
          <p:nvPr/>
        </p:nvSpPr>
        <p:spPr>
          <a:xfrm>
            <a:off x="6096000" y="2036484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.2/.6=1/3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31CF6-DC4B-EC4B-BC2A-F5A06EA49D59}"/>
              </a:ext>
            </a:extLst>
          </p:cNvPr>
          <p:cNvSpPr txBox="1"/>
          <p:nvPr/>
        </p:nvSpPr>
        <p:spPr>
          <a:xfrm>
            <a:off x="6095999" y="3523170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.4/.6=2/3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BB43B-1CF9-2D49-A443-FC4D24E75258}"/>
              </a:ext>
            </a:extLst>
          </p:cNvPr>
          <p:cNvSpPr txBox="1"/>
          <p:nvPr/>
        </p:nvSpPr>
        <p:spPr>
          <a:xfrm>
            <a:off x="6095998" y="5331552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.3/.5=.6</a:t>
            </a:r>
          </a:p>
        </p:txBody>
      </p:sp>
    </p:spTree>
    <p:extLst>
      <p:ext uri="{BB962C8B-B14F-4D97-AF65-F5344CB8AC3E}">
        <p14:creationId xmlns:p14="http://schemas.microsoft.com/office/powerpoint/2010/main" val="49621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Conditional Distributions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tx1"/>
                </a:solidFill>
                <a:ea typeface="ＭＳ Ｐゴシック" pitchFamily="34" charset="-128"/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61942"/>
              </p:ext>
            </p:extLst>
          </p:nvPr>
        </p:nvGraphicFramePr>
        <p:xfrm>
          <a:off x="8479064" y="355872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655355"/>
              </p:ext>
            </p:extLst>
          </p:nvPr>
        </p:nvGraphicFramePr>
        <p:xfrm>
          <a:off x="1708150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40011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5115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89" y="3134859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6" name="TextBox 55"/>
          <p:cNvSpPr txBox="1">
            <a:spLocks noChangeArrowheads="1"/>
          </p:cNvSpPr>
          <p:nvPr/>
        </p:nvSpPr>
        <p:spPr bwMode="auto">
          <a:xfrm>
            <a:off x="1309688" y="2386013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Conditional Distributions</a:t>
            </a:r>
          </a:p>
        </p:txBody>
      </p:sp>
      <p:sp>
        <p:nvSpPr>
          <p:cNvPr id="45117" name="TextBox 56"/>
          <p:cNvSpPr txBox="1">
            <a:spLocks noChangeArrowheads="1"/>
          </p:cNvSpPr>
          <p:nvPr/>
        </p:nvSpPr>
        <p:spPr bwMode="auto">
          <a:xfrm>
            <a:off x="8890227" y="2507796"/>
            <a:ext cx="258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65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017487"/>
              </p:ext>
            </p:extLst>
          </p:nvPr>
        </p:nvGraphicFramePr>
        <p:xfrm>
          <a:off x="303920" y="310214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9729" y="4777781"/>
            <a:ext cx="1909108" cy="217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0" name="Picture 2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693" y="5202189"/>
            <a:ext cx="3963475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51684" name="Picture 105168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641" y="4628880"/>
            <a:ext cx="1960986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51687" name="Picture 105168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787" y="5820987"/>
            <a:ext cx="1846854" cy="486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6" name="Picture 1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61715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4886" y="1985833"/>
            <a:ext cx="1954844" cy="2231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815" y="2414780"/>
            <a:ext cx="4058427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1" name="Picture 2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84" y="1831680"/>
            <a:ext cx="2018590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982" y="2968286"/>
            <a:ext cx="1891099" cy="4887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222060"/>
              </p:ext>
            </p:extLst>
          </p:nvPr>
        </p:nvGraphicFramePr>
        <p:xfrm>
          <a:off x="10246121" y="365996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19800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3791013" y="3971222"/>
            <a:ext cx="5772525" cy="317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77132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92277"/>
              </p:ext>
            </p:extLst>
          </p:nvPr>
        </p:nvGraphicFramePr>
        <p:xfrm>
          <a:off x="303920" y="330086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51689" name="Group 1051688"/>
          <p:cNvGrpSpPr/>
          <p:nvPr/>
        </p:nvGrpSpPr>
        <p:grpSpPr bwMode="auto">
          <a:xfrm>
            <a:off x="4685939" y="5619332"/>
            <a:ext cx="3357110" cy="990267"/>
            <a:chOff x="3830658" y="4628880"/>
            <a:chExt cx="5101206" cy="1477080"/>
          </a:xfrm>
        </p:grpSpPr>
        <p:pic>
          <p:nvPicPr>
            <p:cNvPr id="27" name="Picture 26" descr="txp_fig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30658" y="4759927"/>
              <a:ext cx="2046540" cy="1953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30" name="Picture 29" descr="txp_fig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78325" y="5133446"/>
              <a:ext cx="3553539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051684" name="Picture 1051683" descr="txp_fig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81865" y="4628880"/>
              <a:ext cx="1758164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051687" name="Picture 1051686" descr="txp_fig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5099" y="5678047"/>
              <a:ext cx="1655837" cy="42791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81587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 bwMode="auto">
          <a:xfrm>
            <a:off x="4636141" y="1261440"/>
            <a:ext cx="3605608" cy="1008935"/>
            <a:chOff x="3711749" y="2025130"/>
            <a:chExt cx="5117028" cy="1431867"/>
          </a:xfrm>
        </p:grpSpPr>
        <p:pic>
          <p:nvPicPr>
            <p:cNvPr id="6" name="Picture 5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1749" y="2160935"/>
              <a:ext cx="1722173" cy="1965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8" name="Picture 17" descr="txp_fig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3396" y="2538828"/>
              <a:ext cx="357538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1" name="Picture 20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0372" y="2025130"/>
              <a:ext cx="177833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4" name="Picture 23" descr="txp_fig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42091" y="3026454"/>
              <a:ext cx="1666015" cy="4305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278837"/>
              </p:ext>
            </p:extLst>
          </p:nvPr>
        </p:nvGraphicFramePr>
        <p:xfrm>
          <a:off x="10246121" y="3729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26712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421632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788458"/>
              </p:ext>
            </p:extLst>
          </p:nvPr>
        </p:nvGraphicFramePr>
        <p:xfrm>
          <a:off x="5308484" y="378445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4172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337805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82004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 animBg="1"/>
      <p:bldP spid="22" grpId="0" animBg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917996"/>
              </p:ext>
            </p:extLst>
          </p:nvPr>
        </p:nvGraphicFramePr>
        <p:xfrm>
          <a:off x="303920" y="255782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07283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62825"/>
              </p:ext>
            </p:extLst>
          </p:nvPr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252408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47328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19968"/>
              </p:ext>
            </p:extLst>
          </p:nvPr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342965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02828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263501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07700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ph idx="1"/>
          </p:nvPr>
        </p:nvSpPr>
        <p:spPr>
          <a:xfrm>
            <a:off x="396725" y="4987081"/>
            <a:ext cx="9607409" cy="5857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does this work? Sum of selection is P(evidence)!  (P(T=c),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</p:txBody>
      </p:sp>
      <p:pic>
        <p:nvPicPr>
          <p:cNvPr id="31" name="Picture 6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52" y="5674300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34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906258"/>
              </p:ext>
            </p:extLst>
          </p:nvPr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P(X | Y=-y) ?</a:t>
            </a:r>
          </a:p>
        </p:txBody>
      </p:sp>
    </p:spTree>
    <p:extLst>
      <p:ext uri="{BB962C8B-B14F-4D97-AF65-F5344CB8AC3E}">
        <p14:creationId xmlns:p14="http://schemas.microsoft.com/office/powerpoint/2010/main" val="2064488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/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P(X | Y=-y) ?</a:t>
            </a:r>
          </a:p>
        </p:txBody>
      </p:sp>
      <p:graphicFrame>
        <p:nvGraphicFramePr>
          <p:cNvPr id="10" name="Group 31">
            <a:extLst>
              <a:ext uri="{FF2B5EF4-FFF2-40B4-BE49-F238E27FC236}">
                <a16:creationId xmlns:a16="http://schemas.microsoft.com/office/drawing/2014/main" id="{57710149-4159-0843-9A64-8F045AFDA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687122"/>
              </p:ext>
            </p:extLst>
          </p:nvPr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Group 46">
            <a:extLst>
              <a:ext uri="{FF2B5EF4-FFF2-40B4-BE49-F238E27FC236}">
                <a16:creationId xmlns:a16="http://schemas.microsoft.com/office/drawing/2014/main" id="{A89000B1-0FC7-F248-A850-ACD64C1F2C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05917"/>
              </p:ext>
            </p:extLst>
          </p:nvPr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445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>
            <a:spLocks noGrp="1" noChangeArrowheads="1"/>
          </p:cNvSpPr>
          <p:nvPr>
            <p:ph idx="1"/>
          </p:nvPr>
        </p:nvSpPr>
        <p:spPr>
          <a:xfrm>
            <a:off x="491720" y="1360415"/>
            <a:ext cx="84709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(Dictionary) To bring or restore to a normal condition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Procedure:</a:t>
            </a:r>
          </a:p>
          <a:p>
            <a:pPr lvl="1"/>
            <a:r>
              <a:rPr lang="en-US" sz="2000" dirty="0"/>
              <a:t>Step 1: Compute Z = sum over all entries</a:t>
            </a:r>
          </a:p>
          <a:p>
            <a:pPr lvl="1"/>
            <a:r>
              <a:rPr lang="en-US" sz="2000" dirty="0"/>
              <a:t>Step 2: Divide every entry by Z</a:t>
            </a:r>
          </a:p>
          <a:p>
            <a:pPr lvl="1"/>
            <a:endParaRPr lang="en-US" sz="2000" dirty="0"/>
          </a:p>
          <a:p>
            <a:r>
              <a:rPr lang="en-US" sz="2400" dirty="0"/>
              <a:t>Example 1</a:t>
            </a:r>
          </a:p>
          <a:p>
            <a:pPr lvl="1"/>
            <a:endParaRPr lang="en-US" sz="20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To Normalize</a:t>
            </a:r>
          </a:p>
        </p:txBody>
      </p:sp>
      <p:sp>
        <p:nvSpPr>
          <p:cNvPr id="1051690" name="Rectangular Callout 1051689"/>
          <p:cNvSpPr/>
          <p:nvPr/>
        </p:nvSpPr>
        <p:spPr>
          <a:xfrm>
            <a:off x="6505277" y="2324160"/>
            <a:ext cx="3343352" cy="362880"/>
          </a:xfrm>
          <a:prstGeom prst="wedgeRectCallout">
            <a:avLst>
              <a:gd name="adj1" fmla="val -43217"/>
              <a:gd name="adj2" fmla="val -164407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All entries sum to ONE</a:t>
            </a:r>
          </a:p>
        </p:txBody>
      </p:sp>
      <p:sp>
        <p:nvSpPr>
          <p:cNvPr id="1051691" name="Rounded Rectangle 1051690"/>
          <p:cNvSpPr/>
          <p:nvPr/>
        </p:nvSpPr>
        <p:spPr>
          <a:xfrm>
            <a:off x="5338993" y="1442880"/>
            <a:ext cx="2220261" cy="406080"/>
          </a:xfrm>
          <a:prstGeom prst="round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49899"/>
              </p:ext>
            </p:extLst>
          </p:nvPr>
        </p:nvGraphicFramePr>
        <p:xfrm>
          <a:off x="578911" y="48522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Line 45"/>
          <p:cNvSpPr>
            <a:spLocks noChangeShapeType="1"/>
          </p:cNvSpPr>
          <p:nvPr/>
        </p:nvSpPr>
        <p:spPr bwMode="auto">
          <a:xfrm>
            <a:off x="2417387" y="5468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1692" name="TextBox 1051691"/>
          <p:cNvSpPr txBox="1"/>
          <p:nvPr/>
        </p:nvSpPr>
        <p:spPr>
          <a:xfrm>
            <a:off x="2142511" y="5650560"/>
            <a:ext cx="133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 = 0.5</a:t>
            </a:r>
          </a:p>
        </p:txBody>
      </p:sp>
      <p:graphicFrame>
        <p:nvGraphicFramePr>
          <p:cNvPr id="52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55321"/>
              </p:ext>
            </p:extLst>
          </p:nvPr>
        </p:nvGraphicFramePr>
        <p:xfrm>
          <a:off x="3729096" y="4875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5862165" y="4286255"/>
            <a:ext cx="5195946" cy="139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Example 2</a:t>
            </a:r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5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48457"/>
              </p:ext>
            </p:extLst>
          </p:nvPr>
        </p:nvGraphicFramePr>
        <p:xfrm>
          <a:off x="6031680" y="479904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2372663" y="491304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sp>
        <p:nvSpPr>
          <p:cNvPr id="56" name="Line 45"/>
          <p:cNvSpPr>
            <a:spLocks noChangeShapeType="1"/>
          </p:cNvSpPr>
          <p:nvPr/>
        </p:nvSpPr>
        <p:spPr bwMode="auto">
          <a:xfrm>
            <a:off x="8608552" y="562973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8558293" y="5785680"/>
            <a:ext cx="84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= 50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37911" y="514320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graphicFrame>
        <p:nvGraphicFramePr>
          <p:cNvPr id="60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62727"/>
              </p:ext>
            </p:extLst>
          </p:nvPr>
        </p:nvGraphicFramePr>
        <p:xfrm>
          <a:off x="9803883" y="479592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1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90" grpId="0" animBg="1"/>
      <p:bldP spid="1051691" grpId="0" animBg="1"/>
      <p:bldP spid="50" grpId="0" animBg="1"/>
      <p:bldP spid="1051692" grpId="0"/>
      <p:bldP spid="55" grpId="0"/>
      <p:bldP spid="56" grpId="0" animBg="1"/>
      <p:bldP spid="57" grpId="0"/>
      <p:bldP spid="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Inference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79413" y="1407089"/>
            <a:ext cx="6854237" cy="4773049"/>
          </a:xfrm>
        </p:spPr>
        <p:txBody>
          <a:bodyPr/>
          <a:lstStyle/>
          <a:p>
            <a:pPr eaLnBrk="1" hangingPunct="1"/>
            <a:r>
              <a:rPr lang="en-US" sz="2400" dirty="0"/>
              <a:t>Probabilistic inference: compute a desired probability from other known probabilities (e.g. conditional from joint)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We generally compute conditional probabilities </a:t>
            </a:r>
          </a:p>
          <a:p>
            <a:pPr lvl="1" eaLnBrk="1" hangingPunct="1"/>
            <a:r>
              <a:rPr lang="en-US" sz="2000" dirty="0"/>
              <a:t>P(on time | no reported accidents) = 0.90</a:t>
            </a:r>
          </a:p>
          <a:p>
            <a:pPr lvl="1" eaLnBrk="1" hangingPunct="1"/>
            <a:r>
              <a:rPr lang="en-US" sz="2000" dirty="0"/>
              <a:t>These represent the agent’s </a:t>
            </a:r>
            <a:r>
              <a:rPr lang="en-US" sz="2000" i="1" dirty="0"/>
              <a:t>beliefs</a:t>
            </a:r>
            <a:r>
              <a:rPr lang="en-US" sz="2000" dirty="0"/>
              <a:t> given the evidence</a:t>
            </a:r>
            <a:endParaRPr lang="en-US" sz="2000" i="1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Probabilities change with new evidence:</a:t>
            </a:r>
          </a:p>
          <a:p>
            <a:pPr lvl="1" eaLnBrk="1" hangingPunct="1"/>
            <a:r>
              <a:rPr lang="en-US" sz="2000" dirty="0"/>
              <a:t>P(on time | no accidents, 5 a.m.) = 0.95</a:t>
            </a:r>
          </a:p>
          <a:p>
            <a:pPr lvl="1" eaLnBrk="1" hangingPunct="1"/>
            <a:r>
              <a:rPr lang="en-US" sz="2000" dirty="0"/>
              <a:t>P(on time | no accidents, 5 a.m., raining) = 0.80</a:t>
            </a:r>
          </a:p>
          <a:p>
            <a:pPr lvl="1" eaLnBrk="1" hangingPunct="1"/>
            <a:r>
              <a:rPr lang="en-US" sz="2000" dirty="0"/>
              <a:t>Observing new evidence causes </a:t>
            </a:r>
            <a:r>
              <a:rPr lang="en-US" sz="2000" i="1" dirty="0"/>
              <a:t>beliefs to be updated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16" y="1295018"/>
            <a:ext cx="5110454" cy="472868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016643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68988" y="1397000"/>
            <a:ext cx="6502411" cy="5078097"/>
          </a:xfrm>
        </p:spPr>
        <p:txBody>
          <a:bodyPr/>
          <a:lstStyle/>
          <a:p>
            <a:pPr eaLnBrk="1" hangingPunct="1"/>
            <a:r>
              <a:rPr lang="en-US" sz="2800" dirty="0"/>
              <a:t>Probability</a:t>
            </a:r>
          </a:p>
          <a:p>
            <a:pPr lvl="8"/>
            <a:endParaRPr lang="en-US" sz="300" dirty="0"/>
          </a:p>
          <a:p>
            <a:pPr lvl="1" eaLnBrk="1" hangingPunct="1"/>
            <a:r>
              <a:rPr lang="en-US" sz="2400" dirty="0"/>
              <a:t>Random Variables</a:t>
            </a:r>
          </a:p>
          <a:p>
            <a:pPr lvl="1" eaLnBrk="1" hangingPunct="1"/>
            <a:r>
              <a:rPr lang="en-US" sz="2400" dirty="0"/>
              <a:t>Joint and Marginal Distributions</a:t>
            </a:r>
          </a:p>
          <a:p>
            <a:pPr lvl="1" eaLnBrk="1" hangingPunct="1"/>
            <a:r>
              <a:rPr lang="en-US" sz="2400" dirty="0"/>
              <a:t>Conditional Distribution</a:t>
            </a:r>
          </a:p>
          <a:p>
            <a:pPr lvl="1" eaLnBrk="1" hangingPunct="1"/>
            <a:r>
              <a:rPr lang="en-US" sz="2400" dirty="0"/>
              <a:t>Product Rule, Chain Rule, Bayes’ Rule</a:t>
            </a:r>
          </a:p>
          <a:p>
            <a:pPr lvl="1" eaLnBrk="1" hangingPunct="1"/>
            <a:r>
              <a:rPr lang="en-US" sz="2400" dirty="0"/>
              <a:t>Inference</a:t>
            </a:r>
          </a:p>
          <a:p>
            <a:pPr lvl="1" eaLnBrk="1" hangingPunct="1"/>
            <a:r>
              <a:rPr lang="en-US" sz="2400" dirty="0"/>
              <a:t>Independence</a:t>
            </a:r>
          </a:p>
          <a:p>
            <a:pPr lvl="2"/>
            <a:endParaRPr lang="en-US" sz="2000" dirty="0"/>
          </a:p>
          <a:p>
            <a:pPr eaLnBrk="1" hangingPunct="1"/>
            <a:r>
              <a:rPr lang="en-US" sz="2800" dirty="0"/>
              <a:t>You’ll need all this stuff A LOT for the next few weeks, so make sure you go over it now!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29" y="1301896"/>
            <a:ext cx="4704859" cy="47429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496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748212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690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567472"/>
              </p:ext>
            </p:extLst>
          </p:nvPr>
        </p:nvGraphicFramePr>
        <p:xfrm>
          <a:off x="7696203" y="1515801"/>
          <a:ext cx="3640684" cy="3566160"/>
        </p:xfrm>
        <a:graphic>
          <a:graphicData uri="http://schemas.openxmlformats.org/drawingml/2006/table">
            <a:tbl>
              <a:tblPr/>
              <a:tblGrid>
                <a:gridCol w="1082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9563801-1A78-8A4C-98C0-5F08E6EC8440}"/>
              </a:ext>
            </a:extLst>
          </p:cNvPr>
          <p:cNvSpPr txBox="1"/>
          <p:nvPr/>
        </p:nvSpPr>
        <p:spPr>
          <a:xfrm>
            <a:off x="1671144" y="2301766"/>
            <a:ext cx="304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P(sun)=.3+.1+.1+.15=.65</a:t>
            </a:r>
          </a:p>
        </p:txBody>
      </p:sp>
    </p:spTree>
    <p:extLst>
      <p:ext uri="{BB962C8B-B14F-4D97-AF65-F5344CB8AC3E}">
        <p14:creationId xmlns:p14="http://schemas.microsoft.com/office/powerpoint/2010/main" val="3351337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200639"/>
              </p:ext>
            </p:extLst>
          </p:nvPr>
        </p:nvGraphicFramePr>
        <p:xfrm>
          <a:off x="7696203" y="1515801"/>
          <a:ext cx="3640684" cy="3566160"/>
        </p:xfrm>
        <a:graphic>
          <a:graphicData uri="http://schemas.openxmlformats.org/drawingml/2006/table">
            <a:tbl>
              <a:tblPr/>
              <a:tblGrid>
                <a:gridCol w="1082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9563801-1A78-8A4C-98C0-5F08E6EC8440}"/>
              </a:ext>
            </a:extLst>
          </p:cNvPr>
          <p:cNvSpPr txBox="1"/>
          <p:nvPr/>
        </p:nvSpPr>
        <p:spPr>
          <a:xfrm>
            <a:off x="1671144" y="2301766"/>
            <a:ext cx="304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P(sun)=.3+.1+.1+.15=.65</a:t>
            </a:r>
          </a:p>
          <a:p>
            <a:r>
              <a:rPr lang="en-US" dirty="0"/>
              <a:t>P(rain)=1-.65=.35</a:t>
            </a:r>
          </a:p>
        </p:txBody>
      </p:sp>
    </p:spTree>
    <p:extLst>
      <p:ext uri="{BB962C8B-B14F-4D97-AF65-F5344CB8AC3E}">
        <p14:creationId xmlns:p14="http://schemas.microsoft.com/office/powerpoint/2010/main" val="3377628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250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460179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182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BBB641E-1326-6D40-882A-BEEF475D3A44}"/>
              </a:ext>
            </a:extLst>
          </p:cNvPr>
          <p:cNvSpPr txBox="1"/>
          <p:nvPr/>
        </p:nvSpPr>
        <p:spPr>
          <a:xfrm>
            <a:off x="1529255" y="3767959"/>
            <a:ext cx="2601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)~.1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)~.05</a:t>
            </a:r>
          </a:p>
        </p:txBody>
      </p:sp>
    </p:spTree>
    <p:extLst>
      <p:ext uri="{BB962C8B-B14F-4D97-AF65-F5344CB8AC3E}">
        <p14:creationId xmlns:p14="http://schemas.microsoft.com/office/powerpoint/2010/main" val="2710526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BBB641E-1326-6D40-882A-BEEF475D3A44}"/>
              </a:ext>
            </a:extLst>
          </p:cNvPr>
          <p:cNvSpPr txBox="1"/>
          <p:nvPr/>
        </p:nvSpPr>
        <p:spPr>
          <a:xfrm>
            <a:off x="1529255" y="3767959"/>
            <a:ext cx="2601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)~.1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)~.05</a:t>
            </a:r>
          </a:p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)=2/3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)=1/3</a:t>
            </a:r>
          </a:p>
        </p:txBody>
      </p:sp>
    </p:spTree>
    <p:extLst>
      <p:ext uri="{BB962C8B-B14F-4D97-AF65-F5344CB8AC3E}">
        <p14:creationId xmlns:p14="http://schemas.microsoft.com/office/powerpoint/2010/main" val="198422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564725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187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251928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66ADE02-0573-DE45-9B2F-5310A7A97C69}"/>
              </a:ext>
            </a:extLst>
          </p:cNvPr>
          <p:cNvSpPr txBox="1"/>
          <p:nvPr/>
        </p:nvSpPr>
        <p:spPr>
          <a:xfrm>
            <a:off x="1371600" y="4114800"/>
            <a:ext cx="2806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)~.1+.15=.25</a:t>
            </a:r>
          </a:p>
        </p:txBody>
      </p:sp>
    </p:spTree>
    <p:extLst>
      <p:ext uri="{BB962C8B-B14F-4D97-AF65-F5344CB8AC3E}">
        <p14:creationId xmlns:p14="http://schemas.microsoft.com/office/powerpoint/2010/main" val="1613576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Inference in 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21723" y="1407090"/>
            <a:ext cx="3901072" cy="3756660"/>
          </a:xfrm>
        </p:spPr>
        <p:txBody>
          <a:bodyPr/>
          <a:lstStyle/>
          <a:p>
            <a:r>
              <a:rPr lang="en-US" sz="2400" dirty="0"/>
              <a:t>A ghost is in the grid somewhere</a:t>
            </a:r>
          </a:p>
          <a:p>
            <a:r>
              <a:rPr lang="en-US" sz="2400" dirty="0"/>
              <a:t>Sensor readings tell how close a square is to the ghost</a:t>
            </a:r>
          </a:p>
          <a:p>
            <a:pPr lvl="1"/>
            <a:r>
              <a:rPr lang="en-US" sz="2000" dirty="0"/>
              <a:t>On the ghost: red</a:t>
            </a:r>
          </a:p>
          <a:p>
            <a:pPr lvl="1"/>
            <a:r>
              <a:rPr lang="en-US" sz="2000" dirty="0"/>
              <a:t>1 or 2 away: orange</a:t>
            </a:r>
          </a:p>
          <a:p>
            <a:pPr lvl="1"/>
            <a:r>
              <a:rPr lang="en-US" sz="2000" dirty="0"/>
              <a:t>3 or 4 away: yellow</a:t>
            </a:r>
          </a:p>
          <a:p>
            <a:pPr lvl="1"/>
            <a:r>
              <a:rPr lang="en-US" sz="2000" dirty="0"/>
              <a:t>5+ away: green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8" y="1639398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233230"/>
              </p:ext>
            </p:extLst>
          </p:nvPr>
        </p:nvGraphicFramePr>
        <p:xfrm>
          <a:off x="1470007" y="5701911"/>
          <a:ext cx="7367588" cy="792408"/>
        </p:xfrm>
        <a:graphic>
          <a:graphicData uri="http://schemas.openxmlformats.org/drawingml/2006/table">
            <a:tbl>
              <a:tblPr/>
              <a:tblGrid>
                <a:gridCol w="1841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P(red | 3)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P(orange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P(yellow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P(green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28719" y="5074849"/>
            <a:ext cx="81946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Sensors are noisy, but we know P(Color | Distance)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167" name="TextBox 7"/>
          <p:cNvSpPr txBox="1">
            <a:spLocks noChangeArrowheads="1"/>
          </p:cNvSpPr>
          <p:nvPr/>
        </p:nvSpPr>
        <p:spPr bwMode="auto">
          <a:xfrm>
            <a:off x="7725714" y="6488668"/>
            <a:ext cx="453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[Demo: Ghostbuster – no probability (L12D1) ]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876449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8C1B34-DF32-1C4E-84B3-A587C323B6A5}"/>
              </a:ext>
            </a:extLst>
          </p:cNvPr>
          <p:cNvSpPr txBox="1"/>
          <p:nvPr/>
        </p:nvSpPr>
        <p:spPr>
          <a:xfrm>
            <a:off x="1371600" y="4114800"/>
            <a:ext cx="2806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)~.05+.2=.25</a:t>
            </a:r>
          </a:p>
        </p:txBody>
      </p:sp>
    </p:spTree>
    <p:extLst>
      <p:ext uri="{BB962C8B-B14F-4D97-AF65-F5344CB8AC3E}">
        <p14:creationId xmlns:p14="http://schemas.microsoft.com/office/powerpoint/2010/main" val="3596999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D687092-161D-E64B-B752-D8CBE6D11356}"/>
              </a:ext>
            </a:extLst>
          </p:cNvPr>
          <p:cNvSpPr txBox="1"/>
          <p:nvPr/>
        </p:nvSpPr>
        <p:spPr>
          <a:xfrm>
            <a:off x="1371600" y="4114800"/>
            <a:ext cx="2806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)~.25</a:t>
            </a:r>
          </a:p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)~.25</a:t>
            </a:r>
          </a:p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)=.5</a:t>
            </a:r>
          </a:p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)=.5</a:t>
            </a:r>
          </a:p>
        </p:txBody>
      </p:sp>
    </p:spTree>
    <p:extLst>
      <p:ext uri="{BB962C8B-B14F-4D97-AF65-F5344CB8AC3E}">
        <p14:creationId xmlns:p14="http://schemas.microsoft.com/office/powerpoint/2010/main" val="1149109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/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24" y="615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3" y="607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5" y="662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 pitchFamily="34" charset="0"/>
                <a:cs typeface="Calibri" pitchFamily="34" charset="0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pitchFamily="34" charset="0"/>
                <a:cs typeface="Calibri" pitchFamily="34" charset="0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7" y="308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7" y="373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92" y="567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358" y="632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96" y="3665394"/>
            <a:ext cx="1123188" cy="15111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929087" y="1411489"/>
            <a:ext cx="8080342" cy="42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Obvious problems: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Worst-case time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Space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to store the joint distribution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by Enumeration</a:t>
            </a:r>
          </a:p>
        </p:txBody>
      </p:sp>
    </p:spTree>
    <p:extLst>
      <p:ext uri="{BB962C8B-B14F-4D97-AF65-F5344CB8AC3E}">
        <p14:creationId xmlns:p14="http://schemas.microsoft.com/office/powerpoint/2010/main" val="964982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r>
              <a:rPr lang="en-US" sz="2400" dirty="0"/>
              <a:t>Sometimes have conditional distributions but want the joint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1027080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402" y="2225699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949" y="2347356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27216" name="AutoShape 144"/>
          <p:cNvSpPr>
            <a:spLocks noChangeArrowheads="1"/>
          </p:cNvSpPr>
          <p:nvPr/>
        </p:nvSpPr>
        <p:spPr bwMode="auto">
          <a:xfrm>
            <a:off x="8044687" y="2421643"/>
            <a:ext cx="914400" cy="381000"/>
          </a:xfrm>
          <a:prstGeom prst="leftRightArrow">
            <a:avLst>
              <a:gd name="adj1" fmla="val 50000"/>
              <a:gd name="adj2" fmla="val 48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37" y="3471580"/>
            <a:ext cx="5651673" cy="17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24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eaLnBrk="1" hangingPunct="1"/>
            <a:endParaRPr lang="en-US" sz="2400" dirty="0"/>
          </a:p>
        </p:txBody>
      </p:sp>
      <p:graphicFrame>
        <p:nvGraphicFramePr>
          <p:cNvPr id="1027084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619804"/>
              </p:ext>
            </p:extLst>
          </p:nvPr>
        </p:nvGraphicFramePr>
        <p:xfrm>
          <a:off x="1383150" y="42446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27160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154239"/>
              </p:ext>
            </p:extLst>
          </p:nvPr>
        </p:nvGraphicFramePr>
        <p:xfrm>
          <a:off x="3592950" y="37398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3" name="Picture 9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63" y="32889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213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81657"/>
              </p:ext>
            </p:extLst>
          </p:nvPr>
        </p:nvGraphicFramePr>
        <p:xfrm>
          <a:off x="7479150" y="3758879"/>
          <a:ext cx="23622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0.72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0.14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4" name="Picture 9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38" y="3287392"/>
            <a:ext cx="12414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215" name="AutoShape 143"/>
          <p:cNvSpPr>
            <a:spLocks noChangeArrowheads="1"/>
          </p:cNvSpPr>
          <p:nvPr/>
        </p:nvSpPr>
        <p:spPr bwMode="auto">
          <a:xfrm>
            <a:off x="6107550" y="4520879"/>
            <a:ext cx="990600" cy="533400"/>
          </a:xfrm>
          <a:prstGeom prst="leftRight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50" y="38525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07875" y="4176807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01518" y="4577236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234852" y="4928060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248339" y="5298724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035" y="1447471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Chain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6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More generally, can always write any joint distribution as an incremental product of conditional distributions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21508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640013"/>
            <a:ext cx="57070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3286125"/>
            <a:ext cx="496411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18" y="1628745"/>
            <a:ext cx="7963334" cy="46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14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Bayes’ Rule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>
          <a:xfrm>
            <a:off x="694560" y="1600200"/>
            <a:ext cx="799224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Two ways to factor a joint distribution over two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Dividing, we get: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at all helpful?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Lets us build one conditional from its reverse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Often one conditional is tricky but the other one is simple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Foundation of many systems we’ll see later (e.g. ASR, MT)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the running for most important AI equation!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01786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30876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5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2286000"/>
            <a:ext cx="20145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9" name="Picture 13" descr="Thomas Bayes">
            <a:hlinkClick r:id="rId8" tooltip="Thomas Bayes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28" y="2735058"/>
            <a:ext cx="2927072" cy="31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7870" name="AutoShape 14"/>
          <p:cNvSpPr>
            <a:spLocks noChangeArrowheads="1"/>
          </p:cNvSpPr>
          <p:nvPr/>
        </p:nvSpPr>
        <p:spPr bwMode="auto">
          <a:xfrm>
            <a:off x="8051851" y="2041140"/>
            <a:ext cx="1905000" cy="457200"/>
          </a:xfrm>
          <a:prstGeom prst="wedgeRoundRectCallout">
            <a:avLst>
              <a:gd name="adj1" fmla="val -6000"/>
              <a:gd name="adj2" fmla="val 16388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That’s my rule!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7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Inference with Bayes’ Rule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Example: Diagnostic probability from causal probability: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lvl="1" eaLnBrk="1" hangingPunct="1"/>
            <a:r>
              <a:rPr lang="en-US" sz="2000" dirty="0"/>
              <a:t>M: meningitis, S: stiff neck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lvl="4"/>
            <a:endParaRPr lang="en-US" sz="12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r>
              <a:rPr lang="en-US" sz="2000" dirty="0"/>
              <a:t>Note: posterior probability of meningitis still very small</a:t>
            </a:r>
          </a:p>
          <a:p>
            <a:pPr lvl="1" eaLnBrk="1" hangingPunct="1"/>
            <a:r>
              <a:rPr lang="en-US" sz="2000" dirty="0"/>
              <a:t>Note: you should still get stiff necks checked out!  Why?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7454900" y="3471863"/>
            <a:ext cx="239713" cy="10001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7818438" y="3641725"/>
            <a:ext cx="1201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Example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givens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37" y="4229084"/>
            <a:ext cx="2580388" cy="32474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0" y="4945726"/>
            <a:ext cx="11345311" cy="5669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26" y="3479892"/>
            <a:ext cx="2228287" cy="31710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97" y="3831425"/>
            <a:ext cx="2381074" cy="31690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98" y="2006610"/>
            <a:ext cx="5445919" cy="712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4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 – No probability</a:t>
            </a:r>
          </a:p>
        </p:txBody>
      </p:sp>
      <p:pic>
        <p:nvPicPr>
          <p:cNvPr id="5" name="Ghostbusters - No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686" y="1134315"/>
            <a:ext cx="8572628" cy="53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Bayes’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P(W | dry) ? 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707432"/>
              </p:ext>
            </p:extLst>
          </p:nvPr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191431"/>
              </p:ext>
            </p:extLst>
          </p:nvPr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8686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Bayes’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P(W | dry) ? 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/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/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561495-88C1-F847-A022-47280E21180F}"/>
              </a:ext>
            </a:extLst>
          </p:cNvPr>
          <p:cNvSpPr txBox="1"/>
          <p:nvPr/>
        </p:nvSpPr>
        <p:spPr>
          <a:xfrm>
            <a:off x="1923392" y="4903076"/>
            <a:ext cx="5060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sun|dry</a:t>
            </a:r>
            <a:r>
              <a:rPr lang="en-US" dirty="0"/>
              <a:t>) ~ P(</a:t>
            </a:r>
            <a:r>
              <a:rPr lang="en-US" dirty="0" err="1"/>
              <a:t>dry|sun</a:t>
            </a:r>
            <a:r>
              <a:rPr lang="en-US" dirty="0"/>
              <a:t>)P(sun) = .9*.8 = .72</a:t>
            </a:r>
          </a:p>
          <a:p>
            <a:r>
              <a:rPr lang="en-US" dirty="0"/>
              <a:t>P(</a:t>
            </a:r>
            <a:r>
              <a:rPr lang="en-US" dirty="0" err="1"/>
              <a:t>rain|dry</a:t>
            </a:r>
            <a:r>
              <a:rPr lang="en-US" dirty="0"/>
              <a:t>) ~ P(</a:t>
            </a:r>
            <a:r>
              <a:rPr lang="en-US" dirty="0" err="1"/>
              <a:t>dry|rain</a:t>
            </a:r>
            <a:r>
              <a:rPr lang="en-US" dirty="0"/>
              <a:t>)P(rain) = .3*.2 = .06</a:t>
            </a:r>
          </a:p>
          <a:p>
            <a:r>
              <a:rPr lang="en-US" dirty="0"/>
              <a:t>P(</a:t>
            </a:r>
            <a:r>
              <a:rPr lang="en-US" dirty="0" err="1"/>
              <a:t>sun|dry</a:t>
            </a:r>
            <a:r>
              <a:rPr lang="en-US" dirty="0"/>
              <a:t>)=12/13</a:t>
            </a:r>
          </a:p>
          <a:p>
            <a:r>
              <a:rPr lang="en-US" dirty="0"/>
              <a:t>P(</a:t>
            </a:r>
            <a:r>
              <a:rPr lang="en-US" dirty="0" err="1"/>
              <a:t>rain|dry</a:t>
            </a:r>
            <a:r>
              <a:rPr lang="en-US" dirty="0"/>
              <a:t>)=1/13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9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83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124" y="3982656"/>
            <a:ext cx="2505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Ghostbusters, Revisited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1433958" y="1682750"/>
            <a:ext cx="5764213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Let’s say we have two distributions: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C00000"/>
                </a:solidFill>
              </a:rPr>
              <a:t>Prior distribution </a:t>
            </a:r>
            <a:r>
              <a:rPr lang="en-US" sz="2000" dirty="0"/>
              <a:t>over ghost location: P(G)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Let’s say this is uniform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Sensor reading model: P(R | 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Given: we know what our sensors do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R = reading color measured at (1,1)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E.g. P(R = yellow | G=(1,1)) = 0.1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can calculate the </a:t>
            </a:r>
            <a:r>
              <a:rPr lang="en-US" sz="2400" dirty="0">
                <a:solidFill>
                  <a:srgbClr val="C00000"/>
                </a:solidFill>
              </a:rPr>
              <a:t>posterior distribution</a:t>
            </a:r>
            <a:r>
              <a:rPr lang="en-US" sz="2400" dirty="0"/>
              <a:t> P(</a:t>
            </a:r>
            <a:r>
              <a:rPr lang="en-US" sz="2400" dirty="0" err="1"/>
              <a:t>G|r</a:t>
            </a:r>
            <a:r>
              <a:rPr lang="en-US" sz="2400" dirty="0"/>
              <a:t>) over ghost locations given a reading using Bayes’ rule:</a:t>
            </a:r>
          </a:p>
        </p:txBody>
      </p:sp>
      <p:pic>
        <p:nvPicPr>
          <p:cNvPr id="24580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74" y="1468056"/>
            <a:ext cx="24320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40" y="5593173"/>
            <a:ext cx="29400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512446" y="6488668"/>
            <a:ext cx="4704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[Demo: Ghostbuster – with probability (L12D2) 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 - 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639" y="1121835"/>
            <a:ext cx="8386722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Bayes’ 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17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Uncertainty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idx="1"/>
          </p:nvPr>
        </p:nvSpPr>
        <p:spPr>
          <a:xfrm>
            <a:off x="967676" y="1500583"/>
            <a:ext cx="668928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General situation: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Observed variables (evidence)</a:t>
            </a:r>
            <a:r>
              <a:rPr lang="en-US" sz="2000" dirty="0"/>
              <a:t>: Agent knows certain things about the state of the world (e.g., sensor readings or symptoms)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Unobserved variables</a:t>
            </a:r>
            <a:r>
              <a:rPr lang="en-US" sz="2000" dirty="0"/>
              <a:t>: Agent needs to reason about other aspects (e.g. where an object is or what disease is present)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Model</a:t>
            </a:r>
            <a:r>
              <a:rPr lang="en-US" sz="2000" dirty="0"/>
              <a:t>: Agent knows something about how the known variables relate to the unknown variables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Probabilistic reasoning gives us a framework for managing our beliefs and knowledge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554406"/>
              </p:ext>
            </p:extLst>
          </p:nvPr>
        </p:nvGraphicFramePr>
        <p:xfrm>
          <a:off x="8542273" y="1526975"/>
          <a:ext cx="138747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" name="Photo Editor Photo" r:id="rId3" imgW="2430476" imgH="2430476" progId="MSPhotoEd.3">
                  <p:embed/>
                </p:oleObj>
              </mc:Choice>
              <mc:Fallback>
                <p:oleObj name="Photo Editor Photo" r:id="rId3" imgW="2430476" imgH="243047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1526975"/>
                        <a:ext cx="138747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878546"/>
              </p:ext>
            </p:extLst>
          </p:nvPr>
        </p:nvGraphicFramePr>
        <p:xfrm>
          <a:off x="8542273" y="3127175"/>
          <a:ext cx="1425575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" name="Photo Editor Photo" r:id="rId5" imgW="2491956" imgH="2491956" progId="MSPhotoEd.3">
                  <p:embed/>
                </p:oleObj>
              </mc:Choice>
              <mc:Fallback>
                <p:oleObj name="Photo Editor Photo" r:id="rId5" imgW="2491956" imgH="2491956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3127175"/>
                        <a:ext cx="1425575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1" name="Group 13"/>
          <p:cNvGrpSpPr>
            <a:grpSpLocks/>
          </p:cNvGrpSpPr>
          <p:nvPr/>
        </p:nvGrpSpPr>
        <p:grpSpPr bwMode="auto">
          <a:xfrm>
            <a:off x="8534336" y="4727375"/>
            <a:ext cx="1414462" cy="1439863"/>
            <a:chOff x="4027" y="3072"/>
            <a:chExt cx="891" cy="907"/>
          </a:xfrm>
        </p:grpSpPr>
        <p:graphicFrame>
          <p:nvGraphicFramePr>
            <p:cNvPr id="1028" name="Object 8"/>
            <p:cNvGraphicFramePr>
              <a:graphicFrameLocks noChangeAspect="1"/>
            </p:cNvGraphicFramePr>
            <p:nvPr/>
          </p:nvGraphicFramePr>
          <p:xfrm>
            <a:off x="4032" y="3072"/>
            <a:ext cx="886" cy="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2" name="Photo Editor Photo" r:id="rId7" imgW="2461473" imgH="2446232" progId="MSPhotoEd.3">
                    <p:embed/>
                  </p:oleObj>
                </mc:Choice>
                <mc:Fallback>
                  <p:oleObj name="Photo Editor Photo" r:id="rId7" imgW="2461473" imgH="2446232" progId="MSPhotoEd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072"/>
                          <a:ext cx="886" cy="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33" name="Picture 1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43" r="62584" b="-1559"/>
            <a:stretch>
              <a:fillRect/>
            </a:stretch>
          </p:blipFill>
          <p:spPr bwMode="auto">
            <a:xfrm>
              <a:off x="4027" y="3643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Random Variables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98013" y="1421905"/>
            <a:ext cx="7669413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 random variable is some aspect of the world about which we (may) have uncertainty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= Is it raining?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= Is it hot or cold?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= How long will it take to drive to work?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= Where is the ghost?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denote random variables with capital letters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Like variables in a CSP, random variables have domains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in {true, false}   (often write as {+r, </a:t>
            </a:r>
            <a:r>
              <a:rPr lang="en-US" sz="2000" dirty="0">
                <a:sym typeface="Symbol" pitchFamily="18" charset="2"/>
              </a:rPr>
              <a:t>-</a:t>
            </a:r>
            <a:r>
              <a:rPr lang="en-US" sz="2000" dirty="0"/>
              <a:t>r})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in {hot, cold}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in [0, </a:t>
            </a:r>
            <a:r>
              <a:rPr lang="en-US" sz="2000" dirty="0">
                <a:sym typeface="Symbol" pitchFamily="18" charset="2"/>
              </a:rPr>
              <a:t>)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in possible locations, maybe {(0,0), (0,1), …}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0" y="1332374"/>
            <a:ext cx="4094076" cy="4127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Associate a probability with each value</a:t>
            </a:r>
          </a:p>
          <a:p>
            <a:endParaRPr lang="en-US" sz="2400" dirty="0"/>
          </a:p>
          <a:p>
            <a:pPr lvl="1"/>
            <a:r>
              <a:rPr lang="en-US" sz="2000" dirty="0"/>
              <a:t>Temperature: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09658"/>
              </p:ext>
            </p:extLst>
          </p:nvPr>
        </p:nvGraphicFramePr>
        <p:xfrm>
          <a:off x="3527323" y="3884723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98" y="3506898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396137"/>
              </p:ext>
            </p:extLst>
          </p:nvPr>
        </p:nvGraphicFramePr>
        <p:xfrm>
          <a:off x="9748222" y="3636086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09" y="3189898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9" y="3235290"/>
            <a:ext cx="2544888" cy="2382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94" y="3352677"/>
            <a:ext cx="3211282" cy="2140854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6399477" y="1244840"/>
            <a:ext cx="4709342" cy="156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dirty="0"/>
          </a:p>
          <a:p>
            <a:endParaRPr lang="en-US" sz="2400" dirty="0"/>
          </a:p>
          <a:p>
            <a:pPr lvl="1"/>
            <a:r>
              <a:rPr lang="en-US" sz="2000" dirty="0"/>
              <a:t>Weather: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517598" y="1500630"/>
            <a:ext cx="4535502" cy="3137521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/>
              <a:t>	Shorthand notation: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OK </a:t>
            </a:r>
            <a:r>
              <a:rPr lang="en-US" sz="2400" i="1" dirty="0"/>
              <a:t>if</a:t>
            </a:r>
            <a:r>
              <a:rPr lang="en-US" sz="2400" dirty="0"/>
              <a:t> all domain entries are unique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Unobserved random variables have distributions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  <a:p>
            <a:r>
              <a:rPr lang="en-US" sz="2400" dirty="0"/>
              <a:t>A distribution is a TABLE of probabilities of values</a:t>
            </a:r>
          </a:p>
          <a:p>
            <a:pPr lvl="8"/>
            <a:endParaRPr lang="en-US" sz="1200" dirty="0"/>
          </a:p>
          <a:p>
            <a:r>
              <a:rPr lang="en-US" sz="2400" dirty="0"/>
              <a:t>A probability (lower case value) is a single number</a:t>
            </a:r>
          </a:p>
          <a:p>
            <a:pPr lvl="2"/>
            <a:endParaRPr lang="en-US" sz="1600" dirty="0"/>
          </a:p>
          <a:p>
            <a:endParaRPr lang="en-US" sz="2400" dirty="0"/>
          </a:p>
          <a:p>
            <a:r>
              <a:rPr lang="en-US" sz="2400" dirty="0"/>
              <a:t>Must have:                                                 and</a:t>
            </a:r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7655"/>
              </p:ext>
            </p:extLst>
          </p:nvPr>
        </p:nvGraphicFramePr>
        <p:xfrm>
          <a:off x="1360963" y="2216140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38" y="183831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40016"/>
              </p:ext>
            </p:extLst>
          </p:nvPr>
        </p:nvGraphicFramePr>
        <p:xfrm>
          <a:off x="3410425" y="2216140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13" y="1844665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33" y="5504778"/>
            <a:ext cx="28511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8064" y="6118003"/>
            <a:ext cx="2583980" cy="2987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4588" y="6045653"/>
            <a:ext cx="2492511" cy="5671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Picture 16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848" y="3327456"/>
            <a:ext cx="3627379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3387" y="2289137"/>
            <a:ext cx="3179555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015" y="2815765"/>
            <a:ext cx="3373612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Picture 12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830" y="3922124"/>
            <a:ext cx="328405" cy="597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95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hot) = P(T = hot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965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y | x)}{P(y)}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7"/>
  <p:tag name="PICTUREFILESIZE" val="1633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P(y | x)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5"/>
  <p:tag name="PICTUREFILESIZE" val="694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g | r) \propto P(r | g) P(g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7"/>
  <p:tag name="PICTUREFILESIZE" val="116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cold) = P(T = cold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6"/>
  <p:tag name="PICTUREFILESIZE" val="1044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dots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X_1, X_2, \ldots X_n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=x_1, X_2=x_2, \ldots X_n=x_n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130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x_1, x_2, \ldots x_n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49"/>
  <p:tag name="PICTUREFILESIZE" val="69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\ldots x_n) \ge 0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87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(x_1, x_2, \ldots x_n)} P(x_1, x_2, \ldots x_n) = 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61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 = \sum_{(x_1 \ldots x_n) \in E}P(x_1 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62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 = \sum_{s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3"/>
  <p:tag name="PICTUREFILESIZE" val="98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s) = \sum_{t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934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= x_1) = \sum_{x_2} P(X_1 = x_1, X_2 = x_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83"/>
  <p:tag name="PICTUREFILESIZE" val="1913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 = \sum_{y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1117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8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= \sum_{x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1"/>
  <p:tag name="PICTUREFILESIZE" val="1045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 = \sum_{y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1117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8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= \sum_{x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1"/>
  <p:tag name="PICTUREFILESIZE" val="1045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) = \frac{P(a, b)}{P(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59"/>
  <p:tag name="PICTUREFILESIZE" val="124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s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874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=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5}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365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5"/>
  <p:tag name="PICTUREFILESIZE" val="169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W = s ,T = c) + P(W = r,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78"/>
  <p:tag name="PICTUREFILESIZE" val="1365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2 + 0.3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430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5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"/>
  <p:tag name="PICTUREFILESIZE" val="181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4"/>
  <p:tag name="PICTUREFILESIZE" val="708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ain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827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 \ \, P(X=x) \ge 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844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0"/>
  <p:tag name="PICTUREFILESIZE" val="859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x P(X=x) =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7"/>
  <p:tag name="PICTUREFILESIZE" val="888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) = P(W=rain),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3"/>
  <p:tag name="PICTUREFILESIZE" val="1194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86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x_3) = P(x_1) P(x_2 | x_1) P(x_3|x_1,x_2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15"/>
  <p:tag name="PICTUREFILESIZE" val="2058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, x_2, \ldots x_n) = \prod_i P(x_i | x_1 \ldots x_{i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61"/>
  <p:tag name="PICTUREFILESIZE" val="1668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48962</TotalTime>
  <Words>3200</Words>
  <Application>Microsoft Macintosh PowerPoint</Application>
  <PresentationFormat>Widescreen</PresentationFormat>
  <Paragraphs>1470</Paragraphs>
  <Slides>54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Wingdings</vt:lpstr>
      <vt:lpstr>dan-berkeley-nlp-v1</vt:lpstr>
      <vt:lpstr>Photo Editor Photo</vt:lpstr>
      <vt:lpstr>CS 188: Artificial Intelligence </vt:lpstr>
      <vt:lpstr>Our Status in CS188</vt:lpstr>
      <vt:lpstr>Today</vt:lpstr>
      <vt:lpstr>Inference in Ghostbusters</vt:lpstr>
      <vt:lpstr>Video of Demo Ghostbuster – No probability</vt:lpstr>
      <vt:lpstr>Uncertainty</vt:lpstr>
      <vt:lpstr>Random Variables</vt:lpstr>
      <vt:lpstr>Probability Distributions</vt:lpstr>
      <vt:lpstr>Probability Distributions</vt:lpstr>
      <vt:lpstr>Joint Distributions</vt:lpstr>
      <vt:lpstr>Probabilistic Models</vt:lpstr>
      <vt:lpstr>Events</vt:lpstr>
      <vt:lpstr>Quiz: Events</vt:lpstr>
      <vt:lpstr>Quiz: Events</vt:lpstr>
      <vt:lpstr>Marginal Distributions</vt:lpstr>
      <vt:lpstr>Quiz: Marginal Distributions</vt:lpstr>
      <vt:lpstr>Quiz: Marginal Distributions</vt:lpstr>
      <vt:lpstr>Conditional Probabilities</vt:lpstr>
      <vt:lpstr>Quiz: Conditional Probabilities</vt:lpstr>
      <vt:lpstr>Quiz: Conditional Probabilities</vt:lpstr>
      <vt:lpstr>Conditional Distributions</vt:lpstr>
      <vt:lpstr>Normalization Trick</vt:lpstr>
      <vt:lpstr>Normalization Trick</vt:lpstr>
      <vt:lpstr>Normalization Trick</vt:lpstr>
      <vt:lpstr>Quiz: Normalization Trick</vt:lpstr>
      <vt:lpstr>Quiz: Normalization Trick</vt:lpstr>
      <vt:lpstr>To Normalize</vt:lpstr>
      <vt:lpstr>Probabilistic Inference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The Product Rule</vt:lpstr>
      <vt:lpstr>The Product Rule</vt:lpstr>
      <vt:lpstr>The Chain Rule</vt:lpstr>
      <vt:lpstr>Bayes Rule</vt:lpstr>
      <vt:lpstr>Bayes’ Rule</vt:lpstr>
      <vt:lpstr>Inference with Bayes’ Rule</vt:lpstr>
      <vt:lpstr>Quiz: Bayes’ Rule</vt:lpstr>
      <vt:lpstr>Quiz: Bayes’ Rule</vt:lpstr>
      <vt:lpstr>Ghostbusters, Revisited</vt:lpstr>
      <vt:lpstr>Video of Demo Ghostbusters with Probability</vt:lpstr>
      <vt:lpstr>Next Time: Bayes’ Nets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2624</cp:revision>
  <cp:lastPrinted>2014-02-27T08:03:23Z</cp:lastPrinted>
  <dcterms:created xsi:type="dcterms:W3CDTF">2004-08-27T04:16:05Z</dcterms:created>
  <dcterms:modified xsi:type="dcterms:W3CDTF">2020-10-07T00:03:32Z</dcterms:modified>
</cp:coreProperties>
</file>