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7"/>
  </p:notesMasterIdLst>
  <p:handoutMasterIdLst>
    <p:handoutMasterId r:id="rId38"/>
  </p:handoutMasterIdLst>
  <p:sldIdLst>
    <p:sldId id="302" r:id="rId2"/>
    <p:sldId id="266" r:id="rId3"/>
    <p:sldId id="259" r:id="rId4"/>
    <p:sldId id="309" r:id="rId5"/>
    <p:sldId id="306" r:id="rId6"/>
    <p:sldId id="307" r:id="rId7"/>
    <p:sldId id="262" r:id="rId8"/>
    <p:sldId id="310" r:id="rId9"/>
    <p:sldId id="263" r:id="rId10"/>
    <p:sldId id="317" r:id="rId11"/>
    <p:sldId id="312" r:id="rId12"/>
    <p:sldId id="311" r:id="rId13"/>
    <p:sldId id="265" r:id="rId14"/>
    <p:sldId id="293" r:id="rId15"/>
    <p:sldId id="267" r:id="rId16"/>
    <p:sldId id="313" r:id="rId17"/>
    <p:sldId id="287" r:id="rId18"/>
    <p:sldId id="292" r:id="rId19"/>
    <p:sldId id="268" r:id="rId20"/>
    <p:sldId id="269" r:id="rId21"/>
    <p:sldId id="270" r:id="rId22"/>
    <p:sldId id="272" r:id="rId23"/>
    <p:sldId id="318" r:id="rId24"/>
    <p:sldId id="316" r:id="rId25"/>
    <p:sldId id="271" r:id="rId26"/>
    <p:sldId id="273" r:id="rId27"/>
    <p:sldId id="314" r:id="rId28"/>
    <p:sldId id="274" r:id="rId29"/>
    <p:sldId id="315" r:id="rId30"/>
    <p:sldId id="275" r:id="rId31"/>
    <p:sldId id="276" r:id="rId32"/>
    <p:sldId id="299" r:id="rId33"/>
    <p:sldId id="294" r:id="rId34"/>
    <p:sldId id="295" r:id="rId35"/>
    <p:sldId id="296" r:id="rId36"/>
  </p:sldIdLst>
  <p:sldSz cx="12192000" cy="6858000"/>
  <p:notesSz cx="7302500" cy="95885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FFFF00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4" autoAdjust="0"/>
    <p:restoredTop sz="94593" autoAdjust="0"/>
  </p:normalViewPr>
  <p:slideViewPr>
    <p:cSldViewPr>
      <p:cViewPr varScale="1">
        <p:scale>
          <a:sx n="111" d="100"/>
          <a:sy n="111" d="100"/>
        </p:scale>
        <p:origin x="248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927218C1-594E-A94E-95F4-26DFF0AD8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D7DE18D-B477-5540-A418-45080CBAB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5613" y="719138"/>
            <a:ext cx="6391275" cy="3595687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George Box: All models are wrong; some of them are useful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1B7EDC-D532-E64C-A88A-8EDD91AF94E9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1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E11D-7034-644F-ACDF-0961FF429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7AE3-A7DC-6F48-B5B2-E849EC18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3582B-6514-F64F-B98B-15EDDDED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58B9-5DCE-C749-A388-A65B9B24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A45FB-0697-A64A-9D51-5116823B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D655-17A6-EB4F-8BC4-1ED74EF1A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B5484-33E2-FE4D-B1E3-75D9311FF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EBA02-6DF4-4F48-8623-473B1E1CF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0988-FE3D-BD44-95D6-6939512C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8A888-4110-E642-8E4A-93BA40A9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8A1A2-B5DF-3D40-8B8B-515E22E76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A20CE7E-3045-584A-B330-59BDFC9F30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20.xml"/><Relationship Id="rId7" Type="http://schemas.openxmlformats.org/officeDocument/2006/relationships/image" Target="../media/image2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3.xml"/><Relationship Id="rId7" Type="http://schemas.openxmlformats.org/officeDocument/2006/relationships/image" Target="../media/image3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tags" Target="../tags/tag25.xml"/><Relationship Id="rId10" Type="http://schemas.openxmlformats.org/officeDocument/2006/relationships/image" Target="../media/image33.png"/><Relationship Id="rId4" Type="http://schemas.openxmlformats.org/officeDocument/2006/relationships/tags" Target="../tags/tag24.xml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29.xml"/><Relationship Id="rId7" Type="http://schemas.openxmlformats.org/officeDocument/2006/relationships/image" Target="../media/image5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9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34.xml"/><Relationship Id="rId7" Type="http://schemas.openxmlformats.org/officeDocument/2006/relationships/image" Target="../media/image55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60.pn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59.png"/><Relationship Id="rId5" Type="http://schemas.openxmlformats.org/officeDocument/2006/relationships/tags" Target="../tags/tag40.xml"/><Relationship Id="rId10" Type="http://schemas.openxmlformats.org/officeDocument/2006/relationships/image" Target="../media/image58.png"/><Relationship Id="rId4" Type="http://schemas.openxmlformats.org/officeDocument/2006/relationships/tags" Target="../tags/tag39.xml"/><Relationship Id="rId9" Type="http://schemas.openxmlformats.org/officeDocument/2006/relationships/image" Target="../media/image57.png"/><Relationship Id="rId1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44.xml"/><Relationship Id="rId7" Type="http://schemas.openxmlformats.org/officeDocument/2006/relationships/image" Target="../media/image6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61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6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47.xml"/><Relationship Id="rId7" Type="http://schemas.openxmlformats.org/officeDocument/2006/relationships/image" Target="../media/image66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50.xml"/><Relationship Id="rId7" Type="http://schemas.openxmlformats.org/officeDocument/2006/relationships/image" Target="../media/image69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4.png"/><Relationship Id="rId5" Type="http://schemas.openxmlformats.org/officeDocument/2006/relationships/tags" Target="../tags/tag13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Bayes’ Nets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4800599" cy="3498476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Anca Dragan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88165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103438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Unconditional (absolute)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latin typeface="Calibri"/>
                <a:cs typeface="Calibri"/>
              </a:rPr>
              <a:t>Conditional independence</a:t>
            </a:r>
            <a:r>
              <a:rPr lang="en-US" sz="2400" dirty="0">
                <a:latin typeface="Calibri"/>
                <a:cs typeface="Calibri"/>
              </a:rPr>
              <a:t> 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X is conditionally independent of Y given Z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if and only if: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or, equivalently, if and only if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038" y="4572000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800" y="3352800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238" y="5715000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3ABB21-7A42-9A4A-BAC5-7790B8C267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8200" y="4173659"/>
            <a:ext cx="2590800" cy="663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0DDC0-95CA-D546-B7DB-0AAD881B23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8685" y="5030959"/>
            <a:ext cx="1966231" cy="663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AE63FD-98F8-2046-9EDA-FC6D85154B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1620" y="5912330"/>
            <a:ext cx="2490561" cy="6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Raining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5714999" cy="29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038600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524000"/>
            <a:ext cx="11469687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Chain rule: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Trivial decomposition: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With assumption of conditional independence: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nets / graphical models help us express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505200"/>
            <a:ext cx="7094537" cy="3071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04800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65421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105400"/>
            <a:ext cx="6035675" cy="309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7162800" cy="3024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438400"/>
            <a:ext cx="3918800" cy="20318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Ghostbusters Chain Rule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576388"/>
            <a:ext cx="4608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Each sensor depends only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on where the ghost 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That means, the two sensors are conditionally independent, given the ghost position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T: Top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B: Bottom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G: Ghost is in the top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Givens: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cs typeface="Calibri"/>
              </a:rPr>
              <a:t>	P(  -g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+t  | +g ) = 0.8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P( +t 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0.4</a:t>
            </a:r>
            <a:b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+g ) = 0.4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0.8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1724025"/>
            <a:ext cx="35421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latin typeface="Calibri"/>
                <a:cs typeface="Calibri"/>
              </a:rPr>
              <a:t>P(T,B,G) = P(G) P(T|G) P(B|G)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905000"/>
            <a:ext cx="3218878" cy="4648199"/>
          </a:xfrm>
          <a:prstGeom prst="rect">
            <a:avLst/>
          </a:prstGeom>
        </p:spPr>
      </p:pic>
      <p:pic>
        <p:nvPicPr>
          <p:cNvPr id="7" name="Picture 2" descr="\\.host\Shared Folders\Shared with PC\2square_ghostbus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802063"/>
            <a:ext cx="1358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44572"/>
              </p:ext>
            </p:extLst>
          </p:nvPr>
        </p:nvGraphicFramePr>
        <p:xfrm>
          <a:off x="5138737" y="2336796"/>
          <a:ext cx="3395663" cy="40640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P(T,B,G)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-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Nets: Big Picture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7317022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137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Unless there are only a few variables, the joint is WAY too big to represent explicitly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Bayes’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More properly called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 graphical models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Local interactions chain together to give global, indirect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 about 10 min, we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 err="1">
                <a:latin typeface="Calibri"/>
                <a:cs typeface="Calibri"/>
              </a:rPr>
              <a:t>ll</a:t>
            </a:r>
            <a:r>
              <a:rPr lang="en-US" sz="2000" dirty="0">
                <a:latin typeface="Calibri"/>
                <a:cs typeface="Calibri"/>
              </a:rPr>
              <a:t> be vague about how these interactions are specified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Insurance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749776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Car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47800"/>
            <a:ext cx="8509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638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Nodes: variables (with domains)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Can be assigned (observed) or unassigned (unobserved)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Arcs: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Similar to CSP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Indicate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direct influence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Formally: encode conditional independence (more later)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now: imagine that arrows mean direct causation (in general, they don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t!)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6553200" y="1676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715000" y="3125787"/>
            <a:ext cx="2805113" cy="1979613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3276600"/>
            <a:ext cx="3047998" cy="1822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14" y="1447800"/>
            <a:ext cx="5203085" cy="272983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Probabilistic Models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010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Models describe how (a portion of) the world works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Models are always simplifications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every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all interactions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All models are wrong; but some are useful.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     – George E. P. Box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we do with probabilistic models?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(or our agents) need to reason about unknown variables, given evidence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explanation (diagnostic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prediction (causal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value of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independent coin flips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No interactions between variables: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absolute independence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T: There is traffic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Model 1: independence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Why is an agent using model 2 better?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3622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914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7772400" y="42814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502074"/>
            <a:ext cx="9855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2400" dirty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Model 2: rain causes traffic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D7C1-EBB8-884F-BCCF-7195C7C9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Humans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F76A8-DE50-6B41-A059-4D079F33E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>
                <a:latin typeface="Calibri"/>
                <a:cs typeface="Calibri"/>
              </a:rPr>
              <a:t>G: human’s goal / human’s reward parameters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S: state of the physical world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A: human’s action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EC2EB-EF26-1C4C-81E8-098A8D4A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3BA974-E613-9F43-9849-35E0A3B3C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G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727D4700-96BB-8745-B7BA-0ABB8BB1E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95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S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D83B6820-A2A8-6B4A-84D8-7A50A5C27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698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D3CF36-D164-8046-8AB2-A7F83F18655C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1981200" y="4876800"/>
            <a:ext cx="762000" cy="203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4D8FDF-3C46-AD4C-8BC2-42858AE3E98D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2743200" y="4267200"/>
            <a:ext cx="304800" cy="431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754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27A3E36-8380-714A-99E0-F5091A48321E}"/>
              </a:ext>
            </a:extLst>
          </p:cNvPr>
          <p:cNvSpPr/>
          <p:nvPr/>
        </p:nvSpPr>
        <p:spPr>
          <a:xfrm>
            <a:off x="1739892" y="3733800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E967E6-DC39-544F-8323-A392525B84C2}"/>
              </a:ext>
            </a:extLst>
          </p:cNvPr>
          <p:cNvSpPr/>
          <p:nvPr/>
        </p:nvSpPr>
        <p:spPr>
          <a:xfrm>
            <a:off x="3568692" y="3733800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DA5F21-C81B-7D40-AF36-9AF921BF665B}"/>
              </a:ext>
            </a:extLst>
          </p:cNvPr>
          <p:cNvSpPr/>
          <p:nvPr/>
        </p:nvSpPr>
        <p:spPr>
          <a:xfrm>
            <a:off x="2730492" y="47244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63E409-F3CE-6B41-9A44-5EB476093336}"/>
              </a:ext>
            </a:extLst>
          </p:cNvPr>
          <p:cNvSpPr/>
          <p:nvPr/>
        </p:nvSpPr>
        <p:spPr>
          <a:xfrm>
            <a:off x="1587492" y="5791200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BCE430-2C4D-6347-8B7F-FE7519235496}"/>
              </a:ext>
            </a:extLst>
          </p:cNvPr>
          <p:cNvSpPr/>
          <p:nvPr/>
        </p:nvSpPr>
        <p:spPr>
          <a:xfrm>
            <a:off x="3873492" y="5791200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ECC7D8-070C-2A46-A271-61BB46676240}"/>
              </a:ext>
            </a:extLst>
          </p:cNvPr>
          <p:cNvCxnSpPr>
            <a:stCxn id="5" idx="4"/>
            <a:endCxn id="7" idx="1"/>
          </p:cNvCxnSpPr>
          <p:nvPr/>
        </p:nvCxnSpPr>
        <p:spPr>
          <a:xfrm rot="16200000" flipH="1">
            <a:off x="2513004" y="4484688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128EEE-7C18-DF45-8175-3015A6668E4D}"/>
              </a:ext>
            </a:extLst>
          </p:cNvPr>
          <p:cNvCxnSpPr>
            <a:stCxn id="6" idx="4"/>
            <a:endCxn id="7" idx="7"/>
          </p:cNvCxnSpPr>
          <p:nvPr/>
        </p:nvCxnSpPr>
        <p:spPr>
          <a:xfrm rot="5400000">
            <a:off x="3851267" y="4427538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443F5B-6BDC-A947-9108-140D7A7BFBD9}"/>
              </a:ext>
            </a:extLst>
          </p:cNvPr>
          <p:cNvCxnSpPr>
            <a:stCxn id="7" idx="3"/>
            <a:endCxn id="8" idx="0"/>
          </p:cNvCxnSpPr>
          <p:nvPr/>
        </p:nvCxnSpPr>
        <p:spPr>
          <a:xfrm rot="5400000">
            <a:off x="2398705" y="5292725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78EE7E-3FA9-FF49-832D-5523AF9038CD}"/>
              </a:ext>
            </a:extLst>
          </p:cNvPr>
          <p:cNvCxnSpPr>
            <a:stCxn id="7" idx="5"/>
            <a:endCxn id="9" idx="0"/>
          </p:cNvCxnSpPr>
          <p:nvPr/>
        </p:nvCxnSpPr>
        <p:spPr>
          <a:xfrm rot="16200000" flipH="1">
            <a:off x="3946518" y="5330825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21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0636"/>
            <a:ext cx="113792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C: Cavity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7086600" cy="47244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97000"/>
            <a:ext cx="5943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set of nodes, one per variable X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directed, acyclic graph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conditional distribution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CPT: conditional probability table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Description of a noisy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causal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process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8229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/>
                <a:cs typeface="Calibri"/>
              </a:rPr>
              <a:t>A</a:t>
            </a:r>
            <a:r>
              <a:rPr lang="en-US" sz="24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839200" y="3302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23558" name="AutoShape 6"/>
          <p:cNvCxnSpPr>
            <a:cxnSpLocks noChangeShapeType="1"/>
            <a:stCxn id="23556" idx="4"/>
            <a:endCxn id="23557" idx="1"/>
          </p:cNvCxnSpPr>
          <p:nvPr/>
        </p:nvCxnSpPr>
        <p:spPr bwMode="auto">
          <a:xfrm>
            <a:off x="8496300" y="2478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9753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A</a:t>
            </a:r>
            <a:r>
              <a:rPr lang="en-US" sz="2400" i="1" baseline="-25000">
                <a:latin typeface="Calibri"/>
                <a:cs typeface="Calibri"/>
              </a:rPr>
              <a:t>n</a:t>
            </a:r>
          </a:p>
        </p:txBody>
      </p:sp>
      <p:cxnSp>
        <p:nvCxnSpPr>
          <p:cNvPr id="23560" name="AutoShape 8"/>
          <p:cNvCxnSpPr>
            <a:cxnSpLocks noChangeShapeType="1"/>
            <a:stCxn id="23559" idx="4"/>
            <a:endCxn id="23557" idx="7"/>
          </p:cNvCxnSpPr>
          <p:nvPr/>
        </p:nvCxnSpPr>
        <p:spPr bwMode="auto">
          <a:xfrm flipH="1">
            <a:off x="9294813" y="2478088"/>
            <a:ext cx="7254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35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82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2" name="AutoShape 10"/>
          <p:cNvCxnSpPr>
            <a:cxnSpLocks noChangeShapeType="1"/>
            <a:endCxn id="23557" idx="0"/>
          </p:cNvCxnSpPr>
          <p:nvPr/>
        </p:nvCxnSpPr>
        <p:spPr bwMode="auto">
          <a:xfrm flipH="1">
            <a:off x="9105900" y="2540000"/>
            <a:ext cx="152400" cy="747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4368800"/>
            <a:ext cx="2057400" cy="302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 rot="5400000">
            <a:off x="9563100" y="3492500"/>
            <a:ext cx="6096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00 h 21600"/>
              <a:gd name="T14" fmla="*/ 19055 w 21600"/>
              <a:gd name="T15" fmla="*/ 80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81" y="0"/>
                </a:lnTo>
                <a:lnTo>
                  <a:pt x="13781" y="4100"/>
                </a:lnTo>
                <a:lnTo>
                  <a:pt x="12427" y="4100"/>
                </a:lnTo>
                <a:cubicBezTo>
                  <a:pt x="5564" y="4100"/>
                  <a:pt x="0" y="7708"/>
                  <a:pt x="0" y="12158"/>
                </a:cubicBezTo>
                <a:lnTo>
                  <a:pt x="0" y="21600"/>
                </a:lnTo>
                <a:lnTo>
                  <a:pt x="4046" y="21600"/>
                </a:lnTo>
                <a:lnTo>
                  <a:pt x="4046" y="12158"/>
                </a:lnTo>
                <a:cubicBezTo>
                  <a:pt x="4046" y="9894"/>
                  <a:pt x="7798" y="8058"/>
                  <a:pt x="12427" y="8058"/>
                </a:cubicBezTo>
                <a:lnTo>
                  <a:pt x="13781" y="8058"/>
                </a:lnTo>
                <a:lnTo>
                  <a:pt x="1378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987800"/>
            <a:ext cx="1927225" cy="3020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914400" y="5867400"/>
            <a:ext cx="1074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CC0000"/>
                </a:solidFill>
                <a:latin typeface="Calibri"/>
                <a:cs typeface="Calibri"/>
              </a:rPr>
              <a:t>A Bayes net = Topology (graph) + Local Conditional Probabilities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6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Probabilities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implicitly</a:t>
            </a:r>
            <a:r>
              <a:rPr lang="en-US" sz="2400" dirty="0">
                <a:latin typeface="Calibri"/>
                <a:cs typeface="Calibri"/>
              </a:rPr>
              <a:t> encode joint 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a product of local conditional 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 see what probability a BN gives to a full assignment, multiply all the relevant conditionals together: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7162800" y="4038600"/>
            <a:ext cx="2119313" cy="1495425"/>
            <a:chOff x="3600" y="2208"/>
            <a:chExt cx="1767" cy="1247"/>
          </a:xfrm>
        </p:grpSpPr>
        <p:pic>
          <p:nvPicPr>
            <p:cNvPr id="245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715000"/>
            <a:ext cx="4495800" cy="2775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3276600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191000"/>
            <a:ext cx="1911361" cy="1142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2BC194-DB1A-1D4D-9197-B3794BE72480}"/>
              </a:ext>
            </a:extLst>
          </p:cNvPr>
          <p:cNvSpPr txBox="1"/>
          <p:nvPr/>
        </p:nvSpPr>
        <p:spPr>
          <a:xfrm>
            <a:off x="5181600" y="610391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=P(-toothache|+cavity)P(+catch|+cavity)P(+cavity)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Probabilities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Why are we guaranteed that setting</a:t>
            </a:r>
            <a:endParaRPr lang="en-US" sz="2000" dirty="0">
              <a:latin typeface="Calibri"/>
              <a:cs typeface="Calibri"/>
            </a:endParaRP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results in a proper joint distribution?  </a:t>
            </a:r>
            <a:endParaRPr lang="en-US" sz="12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Chain rule (valid for all distributions):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u="sng" dirty="0">
                <a:latin typeface="Calibri"/>
                <a:cs typeface="Calibri"/>
              </a:rPr>
              <a:t>Assume</a:t>
            </a:r>
            <a:r>
              <a:rPr lang="en-US" sz="2400" dirty="0">
                <a:latin typeface="Calibri"/>
                <a:cs typeface="Calibri"/>
              </a:rPr>
              <a:t> conditional independences: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  <a:sym typeface="Wingdings"/>
              </a:rPr>
              <a:t>       Consequence:</a:t>
            </a: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Not every BN can represent every joint distribution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topology enforces certain conditional independencies</a:t>
            </a: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42796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3200400"/>
            <a:ext cx="5115374" cy="742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4677376"/>
            <a:ext cx="5078413" cy="699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4147542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59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662898" cy="411002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2286000" y="59436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Only distributions whose variables are absolutely independent can be represented by a Bayes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 net with no arcs.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graphicFrame>
        <p:nvGraphicFramePr>
          <p:cNvPr id="10711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17775"/>
              </p:ext>
            </p:extLst>
          </p:nvPr>
        </p:nvGraphicFramePr>
        <p:xfrm>
          <a:off x="1219200" y="34480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888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112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94891"/>
              </p:ext>
            </p:extLst>
          </p:nvPr>
        </p:nvGraphicFramePr>
        <p:xfrm>
          <a:off x="29908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113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68484"/>
              </p:ext>
            </p:extLst>
          </p:nvPr>
        </p:nvGraphicFramePr>
        <p:xfrm>
          <a:off x="62674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5" y="3070225"/>
            <a:ext cx="925513" cy="2985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5863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6002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276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705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2564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263" y="5108575"/>
            <a:ext cx="1971675" cy="2987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47798"/>
            <a:ext cx="2893913" cy="2764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D3A60-8C17-5040-ABB5-0D0F12D8E6EA}"/>
              </a:ext>
            </a:extLst>
          </p:cNvPr>
          <p:cNvSpPr txBox="1"/>
          <p:nvPr/>
        </p:nvSpPr>
        <p:spPr>
          <a:xfrm>
            <a:off x="3498850" y="5037982"/>
            <a:ext cx="191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P(h)P(h)P(t)P(h)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143000" y="2286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143000" y="3962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6630" name="AutoShape 6"/>
          <p:cNvCxnSpPr>
            <a:cxnSpLocks noChangeShapeType="1"/>
            <a:stCxn id="26628" idx="4"/>
            <a:endCxn id="26629" idx="0"/>
          </p:cNvCxnSpPr>
          <p:nvPr/>
        </p:nvCxnSpPr>
        <p:spPr bwMode="auto">
          <a:xfrm>
            <a:off x="1524000" y="3062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213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49545"/>
              </p:ext>
            </p:extLst>
          </p:nvPr>
        </p:nvGraphicFramePr>
        <p:xfrm>
          <a:off x="2762250" y="2355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013" y="1981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2181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71579"/>
              </p:ext>
            </p:extLst>
          </p:nvPr>
        </p:nvGraphicFramePr>
        <p:xfrm>
          <a:off x="2381250" y="3797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 +r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417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218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54009"/>
              </p:ext>
            </p:extLst>
          </p:nvPr>
        </p:nvGraphicFramePr>
        <p:xfrm>
          <a:off x="2381250" y="4660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3135" y="2362200"/>
            <a:ext cx="1810181" cy="2992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5247974" cy="219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14" y="4572000"/>
            <a:ext cx="2126385" cy="2057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FFD946-08E6-8545-B519-A83C58BEB772}"/>
              </a:ext>
            </a:extLst>
          </p:cNvPr>
          <p:cNvSpPr txBox="1"/>
          <p:nvPr/>
        </p:nvSpPr>
        <p:spPr>
          <a:xfrm>
            <a:off x="7086600" y="2309630"/>
            <a:ext cx="342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P(+r)P(-t|+r) = ¼*1/4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60616"/>
              </p:ext>
            </p:extLst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86141"/>
              </p:ext>
            </p:extLst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3459"/>
              </p:ext>
            </p:extLst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88790"/>
              </p:ext>
            </p:extLst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95649"/>
              </p:ext>
            </p:extLst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4E49D5F-A143-6A4B-AAD8-CD0EE048FBC5}"/>
              </a:ext>
            </a:extLst>
          </p:cNvPr>
          <p:cNvSpPr txBox="1"/>
          <p:nvPr/>
        </p:nvSpPr>
        <p:spPr>
          <a:xfrm>
            <a:off x="10287000" y="5097500"/>
            <a:ext cx="1600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P(M|A)P(J|A)P(A|B,E)P(E)P(B)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 direction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14400" y="3429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914400" y="5105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>
            <a:off x="1295400" y="4205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827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61444"/>
              </p:ext>
            </p:extLst>
          </p:nvPr>
        </p:nvGraphicFramePr>
        <p:xfrm>
          <a:off x="2533650" y="3498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9413" y="3124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829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83901"/>
              </p:ext>
            </p:extLst>
          </p:nvPr>
        </p:nvGraphicFramePr>
        <p:xfrm>
          <a:off x="2152650" y="4940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4560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830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54939"/>
              </p:ext>
            </p:extLst>
          </p:nvPr>
        </p:nvGraphicFramePr>
        <p:xfrm>
          <a:off x="2152650" y="5803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831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86191"/>
              </p:ext>
            </p:extLst>
          </p:nvPr>
        </p:nvGraphicFramePr>
        <p:xfrm>
          <a:off x="5638800" y="4419600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71925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95400"/>
            <a:ext cx="4485974" cy="1880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47800"/>
            <a:ext cx="1689842" cy="16350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Reverse Traffic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Reverse causality?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914400" y="34353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914400" y="51117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9702" name="AutoShape 6"/>
          <p:cNvCxnSpPr>
            <a:cxnSpLocks noChangeShapeType="1"/>
            <a:stCxn id="29700" idx="4"/>
            <a:endCxn id="29701" idx="0"/>
          </p:cNvCxnSpPr>
          <p:nvPr/>
        </p:nvCxnSpPr>
        <p:spPr bwMode="auto">
          <a:xfrm>
            <a:off x="1295400" y="421163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930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04048"/>
              </p:ext>
            </p:extLst>
          </p:nvPr>
        </p:nvGraphicFramePr>
        <p:xfrm>
          <a:off x="2533650" y="3505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9/16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7/16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1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52390"/>
              </p:ext>
            </p:extLst>
          </p:nvPr>
        </p:nvGraphicFramePr>
        <p:xfrm>
          <a:off x="2152650" y="49466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2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67075"/>
              </p:ext>
            </p:extLst>
          </p:nvPr>
        </p:nvGraphicFramePr>
        <p:xfrm>
          <a:off x="2152650" y="5810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4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74260"/>
              </p:ext>
            </p:extLst>
          </p:nvPr>
        </p:nvGraphicFramePr>
        <p:xfrm>
          <a:off x="5638800" y="4410075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62400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588" y="313372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175" y="4562475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9601200" cy="640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371600"/>
            <a:ext cx="10287000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Causality?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08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When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reflect the true causal patterns:</a:t>
            </a:r>
          </a:p>
          <a:p>
            <a:pPr lvl="8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simpler (nodes have fewer parents)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think about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elicit from experts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BNs need not actually be causal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Sometimes no causal net exists over the domain (especially if variables are missing)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E.g. consider the variables </a:t>
            </a:r>
            <a:r>
              <a:rPr lang="en-US" sz="2000" i="1" dirty="0">
                <a:latin typeface="Calibri"/>
                <a:cs typeface="Calibri"/>
              </a:rPr>
              <a:t>Traffic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>
                <a:latin typeface="Calibri"/>
                <a:cs typeface="Calibri"/>
              </a:rPr>
              <a:t>Drips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End up with arrows that reflect correlation, not causation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the arrows really mean?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Topology may happen to encode causal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Topology really encodes conditional independence</a:t>
            </a:r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6096000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variables are </a:t>
            </a:r>
            <a:r>
              <a:rPr lang="en-US" sz="2400" i="1" dirty="0">
                <a:latin typeface="Calibri"/>
                <a:cs typeface="Calibri"/>
              </a:rPr>
              <a:t>independent</a:t>
            </a:r>
            <a:r>
              <a:rPr lang="en-US" sz="2400" dirty="0">
                <a:latin typeface="Calibri"/>
                <a:cs typeface="Calibri"/>
              </a:rPr>
              <a:t> if: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This says that their joint distribution </a:t>
            </a:r>
            <a:r>
              <a:rPr lang="en-US" sz="2000" i="1" dirty="0">
                <a:latin typeface="Calibri"/>
                <a:cs typeface="Calibri"/>
              </a:rPr>
              <a:t>factors</a:t>
            </a:r>
            <a:r>
              <a:rPr lang="en-US" sz="2000" dirty="0">
                <a:latin typeface="Calibri"/>
                <a:cs typeface="Calibri"/>
              </a:rPr>
              <a:t> into a product two simpler distributions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Another form:</a:t>
            </a: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	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write: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Independence is a simplifying </a:t>
            </a:r>
            <a:r>
              <a:rPr lang="en-US" sz="2400" i="1" dirty="0">
                <a:latin typeface="Calibri"/>
                <a:cs typeface="Calibri"/>
              </a:rPr>
              <a:t>modeling assumption</a:t>
            </a:r>
          </a:p>
          <a:p>
            <a:pPr lvl="6">
              <a:lnSpc>
                <a:spcPct val="80000"/>
              </a:lnSpc>
            </a:pPr>
            <a:endParaRPr lang="en-US" sz="1200" i="1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i="1" dirty="0">
                <a:latin typeface="Calibri"/>
                <a:cs typeface="Calibri"/>
              </a:rPr>
              <a:t>Empirical </a:t>
            </a:r>
            <a:r>
              <a:rPr lang="en-US" sz="2000" dirty="0">
                <a:latin typeface="Calibri"/>
                <a:cs typeface="Calibri"/>
              </a:rPr>
              <a:t>joint distributions: at best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close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to independent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What could we assume for {Weather, Traffic, Cavity, Toothache}?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488" y="1925638"/>
            <a:ext cx="3795712" cy="298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886200"/>
            <a:ext cx="3048000" cy="313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648200"/>
            <a:ext cx="1016000" cy="2627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69" y="1828800"/>
            <a:ext cx="4257231" cy="37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Independence?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34608"/>
              </p:ext>
            </p:extLst>
          </p:nvPr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0476"/>
              </p:ext>
            </p:extLst>
          </p:nvPr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20077"/>
              </p:ext>
            </p:extLst>
          </p:nvPr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29775"/>
              </p:ext>
            </p:extLst>
          </p:nvPr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614" y="2848765"/>
            <a:ext cx="1296987" cy="2981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9789" y="173116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876" y="4704552"/>
            <a:ext cx="850900" cy="2985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6589" y="2853527"/>
            <a:ext cx="1298575" cy="2985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7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3122"/>
              </p:ext>
            </p:extLst>
          </p:nvPr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63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4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4347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33116"/>
              </p:ext>
            </p:extLst>
          </p:nvPr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27875"/>
              </p:ext>
            </p:extLst>
          </p:nvPr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6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51" y="2514600"/>
            <a:ext cx="9255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01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7692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76" y="4800600"/>
            <a:ext cx="24653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3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76" y="5588000"/>
            <a:ext cx="3286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00200"/>
            <a:ext cx="6324599" cy="4155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5041097" cy="30145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68580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P(Toothache, Cavity, Catch)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+cavity) = P(+catch | +cavity)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same independence holds if I don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t have a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</a:t>
            </a:r>
            <a:r>
              <a:rPr lang="en-US" sz="18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>
                <a:latin typeface="Calibri"/>
                <a:cs typeface="Calibri"/>
              </a:rPr>
              <a:t>cavity) = P(+catch| </a:t>
            </a:r>
            <a:r>
              <a:rPr lang="en-US" sz="18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>
                <a:latin typeface="Calibri"/>
                <a:cs typeface="Calibri"/>
              </a:rPr>
              <a:t>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Catch is </a:t>
            </a:r>
            <a:r>
              <a:rPr lang="en-US" sz="2000" i="1" dirty="0">
                <a:latin typeface="Calibri"/>
                <a:cs typeface="Calibri"/>
              </a:rPr>
              <a:t>conditionally independent</a:t>
            </a:r>
            <a:r>
              <a:rPr lang="en-US" sz="2000" dirty="0">
                <a:latin typeface="Calibri"/>
                <a:cs typeface="Calibri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P(Catch | Toothache, Cavity) = P(Catch | 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948236"/>
            <a:ext cx="7772400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Equivalent statements: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P(Toothache | Catch , Cavity) = P(Toothache | Cavity)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P(Toothache, Catch | Cavity) = P(Toothache | Cavity) P(Catch | Cavity)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One can be derived from the other easily</a:t>
            </a:r>
          </a:p>
        </p:txBody>
      </p:sp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103438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Unconditional (absolute)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latin typeface="Calibri"/>
                <a:cs typeface="Calibri"/>
              </a:rPr>
              <a:t>Conditional independence</a:t>
            </a:r>
            <a:r>
              <a:rPr lang="en-US" sz="2400" dirty="0">
                <a:latin typeface="Calibri"/>
                <a:cs typeface="Calibri"/>
              </a:rPr>
              <a:t> 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X is conditionally independent of Y given Z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if and only if: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or, equivalently, if and only if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038" y="4572000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800" y="3352800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238" y="5715000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40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9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2^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15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, \mbox{Traffic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85"/>
  <p:tag name="PICTUREFILESIZE" val="212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9"/>
  <p:tag name="PICTUREFILESIZE" val="1969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\ldots X_n) = P(X_1) P(X_2 | X_1) P(X_3|X_1,X_2) 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1"/>
  <p:tag name="PICTUREFILESIZE" val="2589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0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4"/>
  <p:tag name="PICTUREFILESIZE" val="67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 | y) = P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4"/>
  <p:tag name="PICTUREFILESIZE" val="102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\it +cavity, +catch, -toothache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62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72"/>
  <p:tag name="PICTUREFILESIZE" val="1937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8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404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40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8"/>
  <p:tag name="PICTUREFILESIZE" val="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h, h, t, h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43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 - t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453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1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83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7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2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5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12 -- probability.pptx</Template>
  <TotalTime>52648</TotalTime>
  <Words>1822</Words>
  <Application>Microsoft Macintosh PowerPoint</Application>
  <PresentationFormat>Widescreen</PresentationFormat>
  <Paragraphs>571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dan-berkeley-nlp-v1</vt:lpstr>
      <vt:lpstr>CS 188: Artificial Intelligence </vt:lpstr>
      <vt:lpstr>Probabilistic Models</vt:lpstr>
      <vt:lpstr>Independence</vt:lpstr>
      <vt:lpstr>Independence</vt:lpstr>
      <vt:lpstr>Example: Independence?</vt:lpstr>
      <vt:lpstr>Example: Independence</vt:lpstr>
      <vt:lpstr>Conditional Independence</vt:lpstr>
      <vt:lpstr>Conditional Independence</vt:lpstr>
      <vt:lpstr>Conditional Independence</vt:lpstr>
      <vt:lpstr>Conditional Independence</vt:lpstr>
      <vt:lpstr>Conditional Independence</vt:lpstr>
      <vt:lpstr>Conditional Independence</vt:lpstr>
      <vt:lpstr>Conditional Independence and the Chain Rule</vt:lpstr>
      <vt:lpstr>Ghostbusters Chain Rule</vt:lpstr>
      <vt:lpstr>Bayes’Nets: Big Picture</vt:lpstr>
      <vt:lpstr>Bayes’ Nets: Big Picture</vt:lpstr>
      <vt:lpstr>Example Bayes’ Net: Insurance</vt:lpstr>
      <vt:lpstr>Example Bayes’ Net: Car</vt:lpstr>
      <vt:lpstr>Graphical Model Notation</vt:lpstr>
      <vt:lpstr>Example: Coin Flips</vt:lpstr>
      <vt:lpstr>Example: Traffic</vt:lpstr>
      <vt:lpstr>Example: Alarm Network</vt:lpstr>
      <vt:lpstr>Example: Humans</vt:lpstr>
      <vt:lpstr>Example: Alarm Network</vt:lpstr>
      <vt:lpstr>Example: Traffic II</vt:lpstr>
      <vt:lpstr>Bayes’ Net Semantics</vt:lpstr>
      <vt:lpstr>Bayes’ Net Semantics</vt:lpstr>
      <vt:lpstr>Probabilities in BNs</vt:lpstr>
      <vt:lpstr>Probabilities in BNs</vt:lpstr>
      <vt:lpstr>Example: Coin Flips</vt:lpstr>
      <vt:lpstr>Example: Traffic</vt:lpstr>
      <vt:lpstr>Example: Alarm Network</vt:lpstr>
      <vt:lpstr>Example: Traffic</vt:lpstr>
      <vt:lpstr>Example: Reverse Traffic</vt:lpstr>
      <vt:lpstr>Causality?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Anca Dragan</cp:lastModifiedBy>
  <cp:revision>3300</cp:revision>
  <cp:lastPrinted>2014-03-18T18:14:25Z</cp:lastPrinted>
  <dcterms:created xsi:type="dcterms:W3CDTF">2004-08-27T04:16:05Z</dcterms:created>
  <dcterms:modified xsi:type="dcterms:W3CDTF">2020-10-12T23:03:57Z</dcterms:modified>
</cp:coreProperties>
</file>