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4"/>
  </p:notesMasterIdLst>
  <p:handoutMasterIdLst>
    <p:handoutMasterId r:id="rId45"/>
  </p:handoutMasterIdLst>
  <p:sldIdLst>
    <p:sldId id="455" r:id="rId2"/>
    <p:sldId id="457" r:id="rId3"/>
    <p:sldId id="464" r:id="rId4"/>
    <p:sldId id="448" r:id="rId5"/>
    <p:sldId id="449" r:id="rId6"/>
    <p:sldId id="435" r:id="rId7"/>
    <p:sldId id="469" r:id="rId8"/>
    <p:sldId id="471" r:id="rId9"/>
    <p:sldId id="440" r:id="rId10"/>
    <p:sldId id="407" r:id="rId11"/>
    <p:sldId id="408" r:id="rId12"/>
    <p:sldId id="411" r:id="rId13"/>
    <p:sldId id="439" r:id="rId14"/>
    <p:sldId id="415" r:id="rId15"/>
    <p:sldId id="451" r:id="rId16"/>
    <p:sldId id="409" r:id="rId17"/>
    <p:sldId id="478" r:id="rId18"/>
    <p:sldId id="470" r:id="rId19"/>
    <p:sldId id="450" r:id="rId20"/>
    <p:sldId id="472" r:id="rId21"/>
    <p:sldId id="454" r:id="rId22"/>
    <p:sldId id="446" r:id="rId23"/>
    <p:sldId id="416" r:id="rId24"/>
    <p:sldId id="417" r:id="rId25"/>
    <p:sldId id="456" r:id="rId26"/>
    <p:sldId id="458" r:id="rId27"/>
    <p:sldId id="474" r:id="rId28"/>
    <p:sldId id="475" r:id="rId29"/>
    <p:sldId id="476" r:id="rId30"/>
    <p:sldId id="477" r:id="rId31"/>
    <p:sldId id="466" r:id="rId32"/>
    <p:sldId id="460" r:id="rId33"/>
    <p:sldId id="461" r:id="rId34"/>
    <p:sldId id="462" r:id="rId35"/>
    <p:sldId id="463" r:id="rId36"/>
    <p:sldId id="422" r:id="rId37"/>
    <p:sldId id="423" r:id="rId38"/>
    <p:sldId id="467" r:id="rId39"/>
    <p:sldId id="424" r:id="rId40"/>
    <p:sldId id="413" r:id="rId41"/>
    <p:sldId id="428" r:id="rId42"/>
    <p:sldId id="433" r:id="rId43"/>
  </p:sldIdLst>
  <p:sldSz cx="12192000" cy="6858000"/>
  <p:notesSz cx="7099300" cy="10234613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58" autoAdjust="0"/>
  </p:normalViewPr>
  <p:slideViewPr>
    <p:cSldViewPr>
      <p:cViewPr varScale="1">
        <p:scale>
          <a:sx n="104" d="100"/>
          <a:sy n="104" d="100"/>
        </p:scale>
        <p:origin x="232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3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0.png"/><Relationship Id="rId5" Type="http://schemas.openxmlformats.org/officeDocument/2006/relationships/tags" Target="../tags/tag12.xml"/><Relationship Id="rId10" Type="http://schemas.openxmlformats.org/officeDocument/2006/relationships/image" Target="../media/image19.png"/><Relationship Id="rId4" Type="http://schemas.openxmlformats.org/officeDocument/2006/relationships/tags" Target="../tags/tag11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7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2.png"/><Relationship Id="rId26" Type="http://schemas.openxmlformats.org/officeDocument/2006/relationships/image" Target="../media/image35.png"/><Relationship Id="rId3" Type="http://schemas.openxmlformats.org/officeDocument/2006/relationships/tags" Target="../tags/tag24.xml"/><Relationship Id="rId21" Type="http://schemas.openxmlformats.org/officeDocument/2006/relationships/image" Target="../media/image45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tags" Target="../tags/tag23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48.png"/><Relationship Id="rId5" Type="http://schemas.openxmlformats.org/officeDocument/2006/relationships/tags" Target="../tags/tag26.xml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tags" Target="../tags/tag31.xml"/><Relationship Id="rId19" Type="http://schemas.openxmlformats.org/officeDocument/2006/relationships/image" Target="../media/image43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tags" Target="../tags/tag37.xml"/><Relationship Id="rId16" Type="http://schemas.openxmlformats.org/officeDocument/2006/relationships/image" Target="../media/image59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54.png"/><Relationship Id="rId5" Type="http://schemas.openxmlformats.org/officeDocument/2006/relationships/tags" Target="../tags/tag40.xml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65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0.emf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69.emf"/><Relationship Id="rId11" Type="http://schemas.openxmlformats.org/officeDocument/2006/relationships/image" Target="../media/image74.png"/><Relationship Id="rId5" Type="http://schemas.openxmlformats.org/officeDocument/2006/relationships/image" Target="../media/image68.emf"/><Relationship Id="rId10" Type="http://schemas.openxmlformats.org/officeDocument/2006/relationships/image" Target="../media/image73.emf"/><Relationship Id="rId4" Type="http://schemas.openxmlformats.org/officeDocument/2006/relationships/image" Target="../media/image67.png"/><Relationship Id="rId9" Type="http://schemas.openxmlformats.org/officeDocument/2006/relationships/image" Target="../media/image7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80.png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9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78.png"/><Relationship Id="rId5" Type="http://schemas.openxmlformats.org/officeDocument/2006/relationships/tags" Target="../tags/tag54.xml"/><Relationship Id="rId10" Type="http://schemas.openxmlformats.org/officeDocument/2006/relationships/image" Target="../media/image77.png"/><Relationship Id="rId4" Type="http://schemas.openxmlformats.org/officeDocument/2006/relationships/tags" Target="../tags/tag53.xml"/><Relationship Id="rId9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58.xml"/><Relationship Id="rId7" Type="http://schemas.openxmlformats.org/officeDocument/2006/relationships/image" Target="../media/image84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8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Relationship Id="rId9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62.xml"/><Relationship Id="rId7" Type="http://schemas.openxmlformats.org/officeDocument/2006/relationships/image" Target="../media/image87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1.png"/><Relationship Id="rId5" Type="http://schemas.openxmlformats.org/officeDocument/2006/relationships/tags" Target="../tags/tag64.xml"/><Relationship Id="rId10" Type="http://schemas.openxmlformats.org/officeDocument/2006/relationships/image" Target="../media/image90.png"/><Relationship Id="rId4" Type="http://schemas.openxmlformats.org/officeDocument/2006/relationships/tags" Target="../tags/tag63.xml"/><Relationship Id="rId9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36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tags" Target="../tags/tag70.xml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8.png"/><Relationship Id="rId5" Type="http://schemas.openxmlformats.org/officeDocument/2006/relationships/tags" Target="../tags/tag72.xml"/><Relationship Id="rId10" Type="http://schemas.openxmlformats.org/officeDocument/2006/relationships/image" Target="../media/image97.png"/><Relationship Id="rId4" Type="http://schemas.openxmlformats.org/officeDocument/2006/relationships/tags" Target="../tags/tag71.xml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95.png"/><Relationship Id="rId5" Type="http://schemas.openxmlformats.org/officeDocument/2006/relationships/tags" Target="../tags/tag77.xml"/><Relationship Id="rId10" Type="http://schemas.openxmlformats.org/officeDocument/2006/relationships/image" Target="../media/image103.png"/><Relationship Id="rId4" Type="http://schemas.openxmlformats.org/officeDocument/2006/relationships/tags" Target="../tags/tag76.xml"/><Relationship Id="rId9" Type="http://schemas.openxmlformats.org/officeDocument/2006/relationships/image" Target="../media/image10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Naïve </a:t>
            </a:r>
            <a:r>
              <a:rPr lang="en-US" sz="3600" dirty="0" err="1"/>
              <a:t>Bayes</a:t>
            </a:r>
            <a:endParaRPr lang="en-US" sz="36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Anca Dragan---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Klein,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, Sergey Levine, with some materials from A. </a:t>
            </a:r>
            <a:r>
              <a:rPr lang="en-US" sz="1400" dirty="0" err="1">
                <a:latin typeface="Calibri"/>
                <a:cs typeface="Calibri"/>
              </a:rPr>
              <a:t>Farhadi</a:t>
            </a:r>
            <a:r>
              <a:rPr lang="en-US" sz="1400" dirty="0">
                <a:latin typeface="Calibri"/>
                <a:cs typeface="Calibri"/>
              </a:rPr>
              <a:t>.  All CS188 materials are at http://ai.berkeley.edu.]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677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general 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Naive </a:t>
            </a:r>
            <a:r>
              <a:rPr lang="en-US" sz="2400" dirty="0" err="1">
                <a:solidFill>
                  <a:schemeClr val="accent6"/>
                </a:solidFill>
                <a:latin typeface="Calibri"/>
                <a:cs typeface="Calibri"/>
              </a:rPr>
              <a:t>Bayes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We only have to specify how each feature depends on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Total number of parameters is </a:t>
            </a:r>
            <a:r>
              <a:rPr lang="en-US" sz="2400" i="1" dirty="0">
                <a:solidFill>
                  <a:srgbClr val="CC0000"/>
                </a:solidFill>
                <a:latin typeface="Calibri"/>
                <a:cs typeface="Calibri"/>
              </a:rPr>
              <a:t>linear</a:t>
            </a:r>
            <a:r>
              <a:rPr lang="en-US" sz="2400" dirty="0">
                <a:latin typeface="Calibri"/>
                <a:cs typeface="Calibri"/>
              </a:rPr>
              <a:t> in 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 is very simplistic, but often works anyway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58300" y="175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439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172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19" name="AutoShape 7"/>
          <p:cNvCxnSpPr>
            <a:cxnSpLocks noChangeShapeType="1"/>
            <a:stCxn id="13316" idx="4"/>
            <a:endCxn id="13318" idx="0"/>
          </p:cNvCxnSpPr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0" name="AutoShape 8"/>
          <p:cNvCxnSpPr>
            <a:cxnSpLocks noChangeShapeType="1"/>
            <a:stCxn id="13316" idx="4"/>
            <a:endCxn id="13317" idx="0"/>
          </p:cNvCxnSpPr>
          <p:nvPr/>
        </p:nvCxnSpPr>
        <p:spPr bwMode="auto">
          <a:xfrm flipH="1">
            <a:off x="86106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9029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22" name="AutoShape 10"/>
          <p:cNvCxnSpPr>
            <a:cxnSpLocks noChangeShapeType="1"/>
            <a:stCxn id="13316" idx="4"/>
            <a:endCxn id="13321" idx="0"/>
          </p:cNvCxnSpPr>
          <p:nvPr/>
        </p:nvCxnSpPr>
        <p:spPr bwMode="auto">
          <a:xfrm flipH="1">
            <a:off x="9296400" y="22860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2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0" y="34290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25800"/>
            <a:ext cx="2346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00400"/>
            <a:ext cx="2193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3429000" y="243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parameters</a:t>
            </a:r>
          </a:p>
        </p:txBody>
      </p:sp>
      <p:sp>
        <p:nvSpPr>
          <p:cNvPr id="1277967" name="Text Box 15"/>
          <p:cNvSpPr txBox="1">
            <a:spLocks noChangeArrowheads="1"/>
          </p:cNvSpPr>
          <p:nvPr/>
        </p:nvSpPr>
        <p:spPr bwMode="auto">
          <a:xfrm>
            <a:off x="4953000" y="4006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n x |F| x |Y| parameters</a:t>
            </a:r>
          </a:p>
        </p:txBody>
      </p:sp>
      <p:sp>
        <p:nvSpPr>
          <p:cNvPr id="1277968" name="Text Box 16"/>
          <p:cNvSpPr txBox="1">
            <a:spLocks noChangeArrowheads="1"/>
          </p:cNvSpPr>
          <p:nvPr/>
        </p:nvSpPr>
        <p:spPr bwMode="auto">
          <a:xfrm>
            <a:off x="1371600" y="393065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x |</a:t>
            </a:r>
            <a:r>
              <a:rPr lang="en-US" dirty="0" err="1">
                <a:latin typeface="Calibri"/>
                <a:cs typeface="Calibri"/>
              </a:rPr>
              <a:t>F|</a:t>
            </a:r>
            <a:r>
              <a:rPr lang="en-US" baseline="30000" dirty="0" err="1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6" grpId="0"/>
      <p:bldP spid="1277967" grpId="0"/>
      <p:bldP spid="12779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Inference for Naïve Bayes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Goal: compute posterior distribution over label variable 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1: get joint probability of label and evidence for each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2: sum to get probability of evidence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3: normalize by dividing Step 1 by Step 2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4340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141662"/>
            <a:ext cx="2181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13" y="2684462"/>
            <a:ext cx="23479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3638" y="2667000"/>
            <a:ext cx="2711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3" name="AutoShape 7"/>
          <p:cNvSpPr>
            <a:spLocks noChangeArrowheads="1"/>
          </p:cNvSpPr>
          <p:nvPr/>
        </p:nvSpPr>
        <p:spPr bwMode="auto">
          <a:xfrm>
            <a:off x="6705600" y="3065462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4" name="Line 8"/>
          <p:cNvSpPr>
            <a:spLocks noChangeShapeType="1"/>
          </p:cNvSpPr>
          <p:nvPr/>
        </p:nvSpPr>
        <p:spPr bwMode="auto">
          <a:xfrm>
            <a:off x="7391400" y="4284662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37062"/>
            <a:ext cx="1495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6" name="Freeform 10"/>
          <p:cNvSpPr>
            <a:spLocks/>
          </p:cNvSpPr>
          <p:nvPr/>
        </p:nvSpPr>
        <p:spPr bwMode="auto">
          <a:xfrm flipH="1">
            <a:off x="10439400" y="3294062"/>
            <a:ext cx="469900" cy="1295400"/>
          </a:xfrm>
          <a:custGeom>
            <a:avLst/>
            <a:gdLst>
              <a:gd name="T0" fmla="*/ 2147483647 w 952"/>
              <a:gd name="T1" fmla="*/ 0 h 960"/>
              <a:gd name="T2" fmla="*/ 2147483647 w 952"/>
              <a:gd name="T3" fmla="*/ 2147483647 h 960"/>
              <a:gd name="T4" fmla="*/ 2147483647 w 952"/>
              <a:gd name="T5" fmla="*/ 2147483647 h 960"/>
              <a:gd name="T6" fmla="*/ 2147483647 w 95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960"/>
              <a:gd name="T14" fmla="*/ 952 w 95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960">
                <a:moveTo>
                  <a:pt x="712" y="0"/>
                </a:moveTo>
                <a:cubicBezTo>
                  <a:pt x="472" y="148"/>
                  <a:pt x="232" y="296"/>
                  <a:pt x="136" y="432"/>
                </a:cubicBezTo>
                <a:cubicBezTo>
                  <a:pt x="40" y="568"/>
                  <a:pt x="0" y="728"/>
                  <a:pt x="136" y="816"/>
                </a:cubicBezTo>
                <a:cubicBezTo>
                  <a:pt x="272" y="904"/>
                  <a:pt x="612" y="932"/>
                  <a:pt x="952" y="96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0744200" y="4360862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+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45438" y="5726112"/>
            <a:ext cx="1814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9" name="AutoShape 13"/>
          <p:cNvSpPr>
            <a:spLocks noChangeArrowheads="1"/>
          </p:cNvSpPr>
          <p:nvPr/>
        </p:nvSpPr>
        <p:spPr bwMode="auto">
          <a:xfrm rot="5400000">
            <a:off x="8572500" y="4932362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5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 cstate="print"/>
          <a:srcRect l="23202" r="62943"/>
          <a:stretch/>
        </p:blipFill>
        <p:spPr bwMode="auto">
          <a:xfrm>
            <a:off x="8077200" y="2649537"/>
            <a:ext cx="325316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3" grpId="0" animBg="1"/>
      <p:bldP spid="1278984" grpId="0" animBg="1"/>
      <p:bldP spid="1278986" grpId="0" animBg="1"/>
      <p:bldP spid="1278987" grpId="0"/>
      <p:bldP spid="12789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Spam Filter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22438"/>
            <a:ext cx="38862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Naïve Bayes spam filter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Data: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Collection of emails, labeled spam or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Split into training, held-out, test sets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Classifiers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Learn on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(Tune it on a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Test it on new emails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257800" y="1600200"/>
            <a:ext cx="3581400" cy="137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Dear Sir.</a:t>
            </a:r>
          </a:p>
          <a:p>
            <a:endParaRPr lang="en-US" sz="1400"/>
          </a:p>
          <a:p>
            <a:r>
              <a:rPr lang="en-US" sz="1400"/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57800" y="32004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TO BE REMOVED FROM FUTURE MAILINGS, SIMPLY REPLY TO THIS MESSAGE AND PUT "REMOVE" IN THE SUBJECT.</a:t>
            </a:r>
          </a:p>
          <a:p>
            <a:endParaRPr lang="en-US" sz="1400"/>
          </a:p>
          <a:p>
            <a:r>
              <a:rPr lang="en-US" sz="1400"/>
              <a:t>99  MILLION EMAIL ADDRESSES</a:t>
            </a:r>
          </a:p>
          <a:p>
            <a:r>
              <a:rPr lang="en-US" sz="1400"/>
              <a:t>  FOR ONLY $99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257800" y="50292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4318000" y="54864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422775" y="20574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4419600" y="36576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Text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353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Bag-of-words 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Features: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the word at </a:t>
            </a:r>
            <a:r>
              <a:rPr lang="en-US" sz="2000" dirty="0" err="1">
                <a:latin typeface="Calibri"/>
                <a:cs typeface="Calibri"/>
              </a:rPr>
              <a:t>positon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predict label conditioned on feature variables (spam vs.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assume features are conditionally independent given label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New: each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identically distributed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Generative 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“Tied” distributions and bag-of-words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Usually, each variable gets its own conditional probability distribution P(F|Y)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a bag-of-words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Each position is identically distributed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All positions share the same conditional </a:t>
            </a:r>
            <a:r>
              <a:rPr lang="en-US" sz="1800" dirty="0" err="1">
                <a:latin typeface="Calibri"/>
                <a:cs typeface="Calibri"/>
              </a:rPr>
              <a:t>probs</a:t>
            </a:r>
            <a:r>
              <a:rPr lang="en-US" sz="1800" dirty="0">
                <a:latin typeface="Calibri"/>
                <a:cs typeface="Calibri"/>
              </a:rPr>
              <a:t> P(W|Y)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Why make this assumption?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Called “bag-of-words” because model is insensitive to word order or reordering</a:t>
            </a: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6600" y="3362324"/>
            <a:ext cx="4844780" cy="572192"/>
          </a:xfrm>
          <a:prstGeom prst="rect">
            <a:avLst/>
          </a:prstGeom>
          <a:noFill/>
          <a:ln/>
          <a:effectLst/>
        </p:spPr>
      </p:pic>
      <p:sp>
        <p:nvSpPr>
          <p:cNvPr id="1310727" name="Text Box 7"/>
          <p:cNvSpPr txBox="1">
            <a:spLocks noChangeArrowheads="1"/>
          </p:cNvSpPr>
          <p:nvPr/>
        </p:nvSpPr>
        <p:spPr bwMode="auto">
          <a:xfrm>
            <a:off x="8732702" y="2728912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Calibri"/>
                <a:cs typeface="Calibri"/>
              </a:rPr>
              <a:t>Word at position i, not i</a:t>
            </a:r>
            <a:r>
              <a:rPr lang="en-US" sz="1600" i="1" baseline="30000">
                <a:latin typeface="Calibri"/>
                <a:cs typeface="Calibri"/>
              </a:rPr>
              <a:t>th</a:t>
            </a:r>
            <a:r>
              <a:rPr lang="en-US" sz="1600" i="1">
                <a:latin typeface="Calibri"/>
                <a:cs typeface="Calibri"/>
              </a:rPr>
              <a:t> word in the dictionary!</a:t>
            </a:r>
          </a:p>
        </p:txBody>
      </p:sp>
      <p:sp>
        <p:nvSpPr>
          <p:cNvPr id="1310728" name="Freeform 8"/>
          <p:cNvSpPr>
            <a:spLocks/>
          </p:cNvSpPr>
          <p:nvPr/>
        </p:nvSpPr>
        <p:spPr bwMode="auto">
          <a:xfrm>
            <a:off x="7427777" y="3706812"/>
            <a:ext cx="2409825" cy="255588"/>
          </a:xfrm>
          <a:custGeom>
            <a:avLst/>
            <a:gdLst>
              <a:gd name="T0" fmla="*/ 2147483647 w 1518"/>
              <a:gd name="T1" fmla="*/ 2147483647 h 161"/>
              <a:gd name="T2" fmla="*/ 2147483647 w 1518"/>
              <a:gd name="T3" fmla="*/ 2147483647 h 161"/>
              <a:gd name="T4" fmla="*/ 2147483647 w 1518"/>
              <a:gd name="T5" fmla="*/ 2147483647 h 161"/>
              <a:gd name="T6" fmla="*/ 2147483647 w 1518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518"/>
              <a:gd name="T13" fmla="*/ 0 h 161"/>
              <a:gd name="T14" fmla="*/ 1518 w 151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8" h="161">
                <a:moveTo>
                  <a:pt x="73" y="60"/>
                </a:moveTo>
                <a:cubicBezTo>
                  <a:pt x="94" y="67"/>
                  <a:pt x="0" y="89"/>
                  <a:pt x="197" y="103"/>
                </a:cubicBezTo>
                <a:cubicBezTo>
                  <a:pt x="394" y="117"/>
                  <a:pt x="1038" y="161"/>
                  <a:pt x="1254" y="144"/>
                </a:cubicBezTo>
                <a:cubicBezTo>
                  <a:pt x="1470" y="127"/>
                  <a:pt x="1518" y="60"/>
                  <a:pt x="14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726879A-75FD-4FD6-A1D1-46895A9D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4847716"/>
            <a:ext cx="6403975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When the lecture is over, remember to wake up the </a:t>
            </a:r>
          </a:p>
          <a:p>
            <a:pPr algn="ctr"/>
            <a:r>
              <a:rPr lang="en-US" sz="2000" b="1" dirty="0">
                <a:solidFill>
                  <a:srgbClr val="009900"/>
                </a:solidFill>
              </a:rPr>
              <a:t>person sitting next to you in the lecture room.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656C9A3-4929-423F-8A40-A6291D9FD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4848096"/>
            <a:ext cx="6700837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in is lecture lecture next over person remember room </a:t>
            </a:r>
          </a:p>
          <a:p>
            <a:pPr algn="ctr"/>
            <a:r>
              <a:rPr lang="en-US" sz="2000" b="1" dirty="0">
                <a:solidFill>
                  <a:srgbClr val="009900"/>
                </a:solidFill>
              </a:rPr>
              <a:t>sitting the the the to to up wake when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F1665-340A-4DDF-983D-72185C5C0EDA}"/>
              </a:ext>
            </a:extLst>
          </p:cNvPr>
          <p:cNvSpPr txBox="1"/>
          <p:nvPr/>
        </p:nvSpPr>
        <p:spPr>
          <a:xfrm>
            <a:off x="5791200" y="1610050"/>
            <a:ext cx="263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how many variables are there?</a:t>
            </a:r>
          </a:p>
          <a:p>
            <a:r>
              <a:rPr lang="en-US" sz="1400" dirty="0"/>
              <a:t>how many values?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7" grpId="0"/>
      <p:bldP spid="1310728" grpId="0" animBg="1"/>
      <p:bldP spid="9" grpId="0" animBg="1"/>
      <p:bldP spid="1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Filtering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 dirty="0"/>
              <a:t>Model: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400" dirty="0"/>
              <a:t>What are the parameters?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14735" y="1524000"/>
            <a:ext cx="4847955" cy="572567"/>
          </a:xfrm>
          <a:prstGeom prst="rect">
            <a:avLst/>
          </a:prstGeom>
          <a:noFill/>
          <a:ln/>
          <a:effectLst/>
        </p:spPr>
      </p:pic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46482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0.0156</a:t>
            </a:r>
          </a:p>
          <a:p>
            <a:r>
              <a:rPr lang="en-US">
                <a:latin typeface="Courier New" pitchFamily="49" charset="0"/>
              </a:rPr>
              <a:t>to  :  0.0153</a:t>
            </a:r>
          </a:p>
          <a:p>
            <a:r>
              <a:rPr lang="en-US">
                <a:latin typeface="Courier New" pitchFamily="49" charset="0"/>
              </a:rPr>
              <a:t>and :  0.0115</a:t>
            </a:r>
          </a:p>
          <a:p>
            <a:r>
              <a:rPr lang="en-US">
                <a:latin typeface="Courier New" pitchFamily="49" charset="0"/>
              </a:rPr>
              <a:t>of  :  0.0095</a:t>
            </a:r>
          </a:p>
          <a:p>
            <a:r>
              <a:rPr lang="en-US">
                <a:latin typeface="Courier New" pitchFamily="49" charset="0"/>
              </a:rPr>
              <a:t>you :  0.0093</a:t>
            </a:r>
          </a:p>
          <a:p>
            <a:r>
              <a:rPr lang="en-US">
                <a:latin typeface="Courier New" pitchFamily="49" charset="0"/>
              </a:rPr>
              <a:t>a   :  0.0086</a:t>
            </a:r>
          </a:p>
          <a:p>
            <a:r>
              <a:rPr lang="en-US">
                <a:latin typeface="Courier New" pitchFamily="49" charset="0"/>
              </a:rPr>
              <a:t>with:  0.0080</a:t>
            </a:r>
          </a:p>
          <a:p>
            <a:r>
              <a:rPr lang="en-US">
                <a:latin typeface="Courier New" pitchFamily="49" charset="0"/>
              </a:rPr>
              <a:t>from:  0.0075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04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743200"/>
            <a:ext cx="16065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2743200"/>
            <a:ext cx="14668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6152" name="Text Box 8"/>
          <p:cNvSpPr txBox="1">
            <a:spLocks noChangeArrowheads="1"/>
          </p:cNvSpPr>
          <p:nvPr/>
        </p:nvSpPr>
        <p:spPr bwMode="auto">
          <a:xfrm>
            <a:off x="80010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0.0210</a:t>
            </a:r>
          </a:p>
          <a:p>
            <a:r>
              <a:rPr lang="en-US">
                <a:latin typeface="Courier New" pitchFamily="49" charset="0"/>
              </a:rPr>
              <a:t>to  :  0.0133</a:t>
            </a:r>
          </a:p>
          <a:p>
            <a:r>
              <a:rPr lang="en-US">
                <a:latin typeface="Courier New" pitchFamily="49" charset="0"/>
              </a:rPr>
              <a:t>of  :  0.0119</a:t>
            </a:r>
          </a:p>
          <a:p>
            <a:r>
              <a:rPr lang="en-US">
                <a:latin typeface="Courier New" pitchFamily="49" charset="0"/>
              </a:rPr>
              <a:t>2002:  0.0110</a:t>
            </a:r>
          </a:p>
          <a:p>
            <a:r>
              <a:rPr lang="en-US">
                <a:latin typeface="Courier New" pitchFamily="49" charset="0"/>
              </a:rPr>
              <a:t>with:  0.0108</a:t>
            </a:r>
          </a:p>
          <a:p>
            <a:r>
              <a:rPr lang="en-US">
                <a:latin typeface="Courier New" pitchFamily="49" charset="0"/>
              </a:rPr>
              <a:t>from:  0.0107</a:t>
            </a:r>
          </a:p>
          <a:p>
            <a:r>
              <a:rPr lang="en-US">
                <a:latin typeface="Courier New" pitchFamily="49" charset="0"/>
              </a:rPr>
              <a:t>and :  0.0105</a:t>
            </a:r>
          </a:p>
          <a:p>
            <a:r>
              <a:rPr lang="en-US">
                <a:latin typeface="Courier New" pitchFamily="49" charset="0"/>
              </a:rPr>
              <a:t>a   :  0.0100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26024" y="2743200"/>
            <a:ext cx="712140" cy="278992"/>
          </a:xfrm>
          <a:prstGeom prst="rect">
            <a:avLst/>
          </a:prstGeom>
          <a:noFill/>
          <a:ln/>
          <a:effectLst/>
        </p:spPr>
      </p:pic>
      <p:sp>
        <p:nvSpPr>
          <p:cNvPr id="1286154" name="Text Box 10"/>
          <p:cNvSpPr txBox="1">
            <a:spLocks noChangeArrowheads="1"/>
          </p:cNvSpPr>
          <p:nvPr/>
        </p:nvSpPr>
        <p:spPr bwMode="auto">
          <a:xfrm>
            <a:off x="1981200" y="3124200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ham : 0.66</a:t>
            </a:r>
          </a:p>
          <a:p>
            <a:r>
              <a:rPr lang="en-US">
                <a:latin typeface="Courier New" pitchFamily="49" charset="0"/>
              </a:rPr>
              <a:t>spam: 0.33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9" grpId="0" animBg="1"/>
      <p:bldP spid="1286152" grpId="0" animBg="1"/>
      <p:bldP spid="1286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Spam Example</a:t>
            </a:r>
          </a:p>
        </p:txBody>
      </p:sp>
      <p:graphicFrame>
        <p:nvGraphicFramePr>
          <p:cNvPr id="1298436" name="Group 4"/>
          <p:cNvGraphicFramePr>
            <a:graphicFrameLocks noGrp="1"/>
          </p:cNvGraphicFramePr>
          <p:nvPr/>
        </p:nvGraphicFramePr>
        <p:xfrm>
          <a:off x="2590800" y="1600200"/>
          <a:ext cx="6858000" cy="40233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Word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P(w|spam)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P(w|ham)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Spam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Ham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(prior)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0.33333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0.66666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-0.4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Gary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0.00021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-11.8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would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0.00069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0.00084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-19.1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-16.0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-23.8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-21.8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like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-30.9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-28.9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0.01517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0.01339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-35.1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-33.2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lose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weight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0.00016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-53.3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-55.0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while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-61.5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-63.2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-66.2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-69.0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sleep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-76.0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-80.5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98513" name="Line 81"/>
          <p:cNvSpPr>
            <a:spLocks noChangeShapeType="1"/>
          </p:cNvSpPr>
          <p:nvPr/>
        </p:nvSpPr>
        <p:spPr bwMode="auto">
          <a:xfrm>
            <a:off x="7315200" y="5791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514" name="Rectangle 82"/>
          <p:cNvSpPr>
            <a:spLocks noChangeArrowheads="1"/>
          </p:cNvSpPr>
          <p:nvPr/>
        </p:nvSpPr>
        <p:spPr bwMode="auto">
          <a:xfrm>
            <a:off x="2590800" y="3352800"/>
            <a:ext cx="6858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5" name="Rectangle 83"/>
          <p:cNvSpPr>
            <a:spLocks noChangeArrowheads="1"/>
          </p:cNvSpPr>
          <p:nvPr/>
        </p:nvSpPr>
        <p:spPr bwMode="auto">
          <a:xfrm>
            <a:off x="2590800" y="2971800"/>
            <a:ext cx="68580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6" name="Rectangle 84"/>
          <p:cNvSpPr>
            <a:spLocks noChangeArrowheads="1"/>
          </p:cNvSpPr>
          <p:nvPr/>
        </p:nvSpPr>
        <p:spPr bwMode="auto">
          <a:xfrm>
            <a:off x="2590800" y="2667000"/>
            <a:ext cx="68580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7" name="Rectangle 85"/>
          <p:cNvSpPr>
            <a:spLocks noChangeArrowheads="1"/>
          </p:cNvSpPr>
          <p:nvPr/>
        </p:nvSpPr>
        <p:spPr bwMode="auto">
          <a:xfrm>
            <a:off x="2590800" y="2286000"/>
            <a:ext cx="6858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542BF-E07B-4525-A6EA-A8C76CC2BF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45604"/>
            <a:ext cx="562435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66D7D0-D9C6-4A3A-A988-59FB5781D2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9" y="2286000"/>
            <a:ext cx="986166" cy="253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55746-C9AB-49D0-88C6-AA6C59AE52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9" y="2663952"/>
            <a:ext cx="986166" cy="25301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8A55AD-91C5-407F-92FB-77950D9F7CBF}"/>
              </a:ext>
            </a:extLst>
          </p:cNvPr>
          <p:cNvCxnSpPr>
            <a:cxnSpLocks/>
          </p:cNvCxnSpPr>
          <p:nvPr/>
        </p:nvCxnSpPr>
        <p:spPr>
          <a:xfrm>
            <a:off x="1752600" y="3051048"/>
            <a:ext cx="0" cy="2587752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513" grpId="0" animBg="1"/>
      <p:bldP spid="1298514" grpId="0" animBg="1"/>
      <p:bldP spid="1298515" grpId="0" animBg="1"/>
      <p:bldP spid="1298516" grpId="0" animBg="1"/>
      <p:bldP spid="12985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 Naïve Bayes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What do we need in order to use Naïve </a:t>
            </a:r>
            <a:r>
              <a:rPr lang="en-US" sz="2800" dirty="0" err="1"/>
              <a:t>Bayes</a:t>
            </a:r>
            <a:r>
              <a:rPr lang="en-US" sz="2800" dirty="0"/>
              <a:t>?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Inference method (we just saw this part)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Start with a bunch of probabilities: P(Y) and the 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Use standard inference to compute P(Y|F</a:t>
            </a:r>
            <a:r>
              <a:rPr lang="en-US" sz="2000" baseline="-25000" dirty="0"/>
              <a:t>1</a:t>
            </a:r>
            <a:r>
              <a:rPr lang="en-US" sz="2000" dirty="0"/>
              <a:t>…F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Nothing new here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Estimates of local conditional probability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P(Y), the prior over labels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for each feature (evidence variable)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These probabilities are collectively called the </a:t>
            </a:r>
            <a:r>
              <a:rPr lang="en-US" sz="2000" i="1" dirty="0">
                <a:solidFill>
                  <a:srgbClr val="CC0000"/>
                </a:solidFill>
              </a:rPr>
              <a:t>parameters</a:t>
            </a:r>
            <a:r>
              <a:rPr lang="en-US" sz="2000" i="1" dirty="0"/>
              <a:t> </a:t>
            </a:r>
            <a:r>
              <a:rPr lang="en-US" sz="2000" dirty="0"/>
              <a:t>of the model and denoted by </a:t>
            </a:r>
            <a:r>
              <a:rPr lang="en-US" b="1" i="1" dirty="0">
                <a:solidFill>
                  <a:srgbClr val="CC0000"/>
                </a:solidFill>
                <a:sym typeface="Symbol" pitchFamily="18" charset="2"/>
              </a:rPr>
              <a:t>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Up until now, we assumed these appeared by magic, but…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…they typically come from training data 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Parameter estimation (Naïve version)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How do we estimate the conditional probability tables?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Naïve version: just count!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P(Y) – what ratio of the data is the digit 1?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P(</a:t>
            </a:r>
            <a:r>
              <a:rPr lang="en-US" sz="2400" dirty="0" err="1"/>
              <a:t>F</a:t>
            </a:r>
            <a:r>
              <a:rPr lang="en-US" sz="2400" baseline="-25000" dirty="0" err="1"/>
              <a:t>i</a:t>
            </a:r>
            <a:r>
              <a:rPr lang="en-US" sz="2400" dirty="0" err="1"/>
              <a:t>|Y</a:t>
            </a:r>
            <a:r>
              <a:rPr lang="en-US" sz="2400" dirty="0"/>
              <a:t>) – what ratio of the digit 1 has this pixel on?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Need to be careful though … let’s see what goes wrong..</a:t>
            </a:r>
          </a:p>
        </p:txBody>
      </p:sp>
    </p:spTree>
    <p:extLst>
      <p:ext uri="{BB962C8B-B14F-4D97-AF65-F5344CB8AC3E}">
        <p14:creationId xmlns:p14="http://schemas.microsoft.com/office/powerpoint/2010/main" val="4277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5" y="2235200"/>
            <a:ext cx="3579510" cy="2946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514" y="2340708"/>
            <a:ext cx="3842741" cy="21550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424" y="2209800"/>
            <a:ext cx="3804752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Important Concepts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(Tune </a:t>
            </a:r>
            <a:r>
              <a:rPr lang="en-US" sz="1600" dirty="0" err="1">
                <a:latin typeface="Calibri"/>
                <a:cs typeface="Calibri"/>
              </a:rPr>
              <a:t>hyperparameters</a:t>
            </a:r>
            <a:r>
              <a:rPr lang="en-US" sz="1600" dirty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Compute accuracy of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Calibri"/>
                <a:cs typeface="Calibri"/>
              </a:rPr>
              <a:t>Overfitting</a:t>
            </a:r>
            <a:r>
              <a:rPr lang="en-US" sz="1800" dirty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Want a classifier which does well on </a:t>
            </a:r>
            <a:r>
              <a:rPr lang="en-US" sz="1600" i="1" dirty="0">
                <a:latin typeface="Calibri"/>
                <a:cs typeface="Calibri"/>
              </a:rPr>
              <a:t>test</a:t>
            </a:r>
            <a:r>
              <a:rPr lang="en-US" sz="1600" dirty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Overfitting: fitting the training data very closely, but not generalizing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Underfitting: fits the training set poorly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Machine Learning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95436"/>
            <a:ext cx="10363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Up until now: how use a model to make optimal decisions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Machine learning: how to acquire a model from data / experience</a:t>
            </a:r>
          </a:p>
          <a:p>
            <a:pPr lvl="1" eaLnBrk="1" hangingPunct="1"/>
            <a:r>
              <a:rPr lang="en-US" sz="2400" dirty="0"/>
              <a:t>Learning parameters (e.g. probabilities)</a:t>
            </a:r>
          </a:p>
          <a:p>
            <a:pPr lvl="1" eaLnBrk="1" hangingPunct="1"/>
            <a:r>
              <a:rPr lang="en-US" sz="2400" dirty="0"/>
              <a:t>Learning structure (e.g. BN graphs)</a:t>
            </a:r>
          </a:p>
          <a:p>
            <a:pPr lvl="1" eaLnBrk="1" hangingPunct="1"/>
            <a:r>
              <a:rPr lang="en-US" sz="2400" dirty="0"/>
              <a:t>Learning hidden concepts (e.g. clustering)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Today: model-based classification with Naive </a:t>
            </a:r>
            <a:r>
              <a:rPr lang="en-US" sz="2800" dirty="0" err="1"/>
              <a:t>Bayes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73" y="1295400"/>
            <a:ext cx="3121641" cy="46672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95452"/>
            <a:ext cx="3352800" cy="46671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982" y="1295400"/>
            <a:ext cx="4265635" cy="466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3168" y="1584"/>
            <a:chExt cx="1536" cy="1536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6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8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Rectangle 9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Rectangle 10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Rectangle 11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12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13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Rectangle 14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Rectangle 15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6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17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0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Rectangle 21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23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24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25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Rectangle 26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Rectangle 27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Rectangle 28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Rectangle 29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Rectangle 30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Rectangle 31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Rectangle 33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Rectangle 34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Rectangle 35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36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Rectangle 37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Rectangle 38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3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Rectangle 4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Rectangle 41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42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Rectangle 43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Rectangle 44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Rectangle 45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Rectangle 46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Rectangle 47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48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Rectangle 50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Rectangle 51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52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Rectangle 53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Rectangle 5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Rectangle 56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Rectangle 57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Rectangle 5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Rectangle 59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Rectangle 60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Rectangle 61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Rectangle 62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Rectangle 63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ectangle 64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ectangle 65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Rectangle 66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Rectangle 67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Rectangle 68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1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265" y="1872"/>
            <a:chExt cx="5179" cy="192"/>
          </a:xfrm>
        </p:grpSpPr>
        <p:sp>
          <p:nvSpPr>
            <p:cNvPr id="23581" name="Line 106"/>
            <p:cNvSpPr>
              <a:spLocks noChangeShapeType="1"/>
            </p:cNvSpPr>
            <p:nvPr/>
          </p:nvSpPr>
          <p:spPr bwMode="auto">
            <a:xfrm>
              <a:off x="1680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107"/>
            <p:cNvSpPr>
              <a:spLocks noChangeArrowheads="1"/>
            </p:cNvSpPr>
            <p:nvPr/>
          </p:nvSpPr>
          <p:spPr bwMode="auto">
            <a:xfrm>
              <a:off x="2304" y="1872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3" name="Picture 20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5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2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66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5" name="Line 214"/>
            <p:cNvSpPr>
              <a:spLocks noChangeShapeType="1"/>
            </p:cNvSpPr>
            <p:nvPr/>
          </p:nvSpPr>
          <p:spPr bwMode="auto">
            <a:xfrm>
              <a:off x="2496" y="196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265" y="2256"/>
            <a:chExt cx="5168" cy="192"/>
          </a:xfrm>
        </p:grpSpPr>
        <p:sp>
          <p:nvSpPr>
            <p:cNvPr id="23576" name="Line 105"/>
            <p:cNvSpPr>
              <a:spLocks noChangeShapeType="1"/>
            </p:cNvSpPr>
            <p:nvPr/>
          </p:nvSpPr>
          <p:spPr bwMode="auto">
            <a:xfrm flipH="1">
              <a:off x="1680" y="235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108"/>
            <p:cNvSpPr>
              <a:spLocks noChangeArrowheads="1"/>
            </p:cNvSpPr>
            <p:nvPr/>
          </p:nvSpPr>
          <p:spPr bwMode="auto">
            <a:xfrm>
              <a:off x="2688" y="2256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8" name="Picture 2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5" y="2304"/>
              <a:ext cx="127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55" y="2304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Line 215"/>
            <p:cNvSpPr>
              <a:spLocks noChangeShapeType="1"/>
            </p:cNvSpPr>
            <p:nvPr/>
          </p:nvSpPr>
          <p:spPr bwMode="auto">
            <a:xfrm flipH="1">
              <a:off x="2880" y="2352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 Box 222"/>
          <p:cNvSpPr txBox="1">
            <a:spLocks noChangeArrowheads="1"/>
          </p:cNvSpPr>
          <p:nvPr/>
        </p:nvSpPr>
        <p:spPr bwMode="auto">
          <a:xfrm>
            <a:off x="3886200" y="579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/>
                <a:cs typeface="Calibri"/>
              </a:rPr>
              <a:t>2 wins!!</a:t>
            </a:r>
          </a:p>
        </p:txBody>
      </p: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243" y="2640"/>
            <a:chExt cx="5197" cy="192"/>
          </a:xfrm>
        </p:grpSpPr>
        <p:sp>
          <p:nvSpPr>
            <p:cNvPr id="23571" name="Rectangle 188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89"/>
            <p:cNvSpPr>
              <a:spLocks noChangeShapeType="1"/>
            </p:cNvSpPr>
            <p:nvPr/>
          </p:nvSpPr>
          <p:spPr bwMode="auto">
            <a:xfrm flipH="1">
              <a:off x="1680" y="27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3" name="Picture 20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" y="2688"/>
              <a:ext cx="129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Line 216"/>
            <p:cNvSpPr>
              <a:spLocks noChangeShapeType="1"/>
            </p:cNvSpPr>
            <p:nvPr/>
          </p:nvSpPr>
          <p:spPr bwMode="auto">
            <a:xfrm flipH="1">
              <a:off x="2688" y="273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5" name="Picture 2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35" y="2688"/>
              <a:ext cx="130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205" y="3024"/>
            <a:chExt cx="5220" cy="192"/>
          </a:xfrm>
        </p:grpSpPr>
        <p:sp>
          <p:nvSpPr>
            <p:cNvPr id="23566" name="Rectangle 187"/>
            <p:cNvSpPr>
              <a:spLocks noChangeArrowheads="1"/>
            </p:cNvSpPr>
            <p:nvPr/>
          </p:nvSpPr>
          <p:spPr bwMode="auto">
            <a:xfrm>
              <a:off x="3456" y="3024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90"/>
            <p:cNvSpPr>
              <a:spLocks noChangeShapeType="1"/>
            </p:cNvSpPr>
            <p:nvPr/>
          </p:nvSpPr>
          <p:spPr bwMode="auto">
            <a:xfrm flipH="1" flipV="1">
              <a:off x="1680" y="312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8" name="Picture 2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" y="3072"/>
              <a:ext cx="13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Line 217"/>
            <p:cNvSpPr>
              <a:spLocks noChangeShapeType="1"/>
            </p:cNvSpPr>
            <p:nvPr/>
          </p:nvSpPr>
          <p:spPr bwMode="auto">
            <a:xfrm flipH="1" flipV="1">
              <a:off x="3648" y="31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0" name="Picture 2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147" y="3072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2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0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i="1" dirty="0"/>
              <a:t>relative </a:t>
            </a:r>
            <a:r>
              <a:rPr lang="en-US" sz="2000" dirty="0"/>
              <a:t>probabilities (odds ratios):</a:t>
            </a:r>
          </a:p>
          <a:p>
            <a:pPr eaLnBrk="1" hangingPunct="1"/>
            <a:endParaRPr lang="en-US" sz="20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3316288"/>
            <a:ext cx="25146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south-west : inf</a:t>
            </a:r>
          </a:p>
          <a:p>
            <a:r>
              <a:rPr lang="en-US">
                <a:latin typeface="Courier New" pitchFamily="49" charset="0"/>
              </a:rPr>
              <a:t>nation     : inf</a:t>
            </a:r>
          </a:p>
          <a:p>
            <a:r>
              <a:rPr lang="en-US">
                <a:latin typeface="Courier New" pitchFamily="49" charset="0"/>
              </a:rPr>
              <a:t>morally    : inf</a:t>
            </a:r>
          </a:p>
          <a:p>
            <a:r>
              <a:rPr lang="en-US">
                <a:latin typeface="Courier New" pitchFamily="49" charset="0"/>
              </a:rPr>
              <a:t>nicely     : inf</a:t>
            </a:r>
          </a:p>
          <a:p>
            <a:r>
              <a:rPr lang="en-US">
                <a:latin typeface="Courier New" pitchFamily="49" charset="0"/>
              </a:rPr>
              <a:t>extent     : inf</a:t>
            </a:r>
          </a:p>
          <a:p>
            <a:r>
              <a:rPr lang="en-US">
                <a:latin typeface="Courier New" pitchFamily="49" charset="0"/>
              </a:rPr>
              <a:t>seriously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43200" y="572135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76800" y="3316288"/>
            <a:ext cx="24384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screens    : inf</a:t>
            </a:r>
          </a:p>
          <a:p>
            <a:r>
              <a:rPr lang="en-US">
                <a:latin typeface="Courier New" pitchFamily="49" charset="0"/>
              </a:rPr>
              <a:t>minute     : inf</a:t>
            </a:r>
          </a:p>
          <a:p>
            <a:r>
              <a:rPr lang="en-US">
                <a:latin typeface="Courier New" pitchFamily="49" charset="0"/>
              </a:rPr>
              <a:t>guaranteed : inf</a:t>
            </a:r>
          </a:p>
          <a:p>
            <a:r>
              <a:rPr lang="en-US">
                <a:latin typeface="Courier New" pitchFamily="49" charset="0"/>
              </a:rPr>
              <a:t>$205.00    : inf</a:t>
            </a:r>
          </a:p>
          <a:p>
            <a:r>
              <a:rPr lang="en-US">
                <a:latin typeface="Courier New" pitchFamily="49" charset="0"/>
              </a:rPr>
              <a:t>delivery   : inf</a:t>
            </a:r>
          </a:p>
          <a:p>
            <a:r>
              <a:rPr lang="en-US">
                <a:latin typeface="Courier New" pitchFamily="49" charset="0"/>
              </a:rPr>
              <a:t>signature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458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3876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3622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  <p:bldP spid="266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Generalization and Overfitting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Relative frequency parameters will </a:t>
            </a:r>
            <a:r>
              <a:rPr lang="en-US" sz="2000" dirty="0" err="1">
                <a:solidFill>
                  <a:srgbClr val="C00000"/>
                </a:solidFill>
              </a:rPr>
              <a:t>overfit</a:t>
            </a:r>
            <a:r>
              <a:rPr lang="en-US" sz="2000" dirty="0"/>
              <a:t> the training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because we never saw a 3 with pixel (15,15) on during training doesn’t mean we won’t see it at test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“minute” is 100% 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“seriously” is 100% ham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What about all the words that don’t occur in the training set at all?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In general, we can’t go around giving unseen events zero probability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As an extreme case, imagine using the entire email as the only feature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 get the training data perfect (if deterministic labeling)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Wouldn’t </a:t>
            </a:r>
            <a:r>
              <a:rPr lang="en-US" sz="1800" i="1" dirty="0"/>
              <a:t>generalize</a:t>
            </a:r>
            <a:r>
              <a:rPr lang="en-US" sz="1800" dirty="0"/>
              <a:t>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making the bag-of-words assumption gives us some generalization, but isn’t enough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To generalize better: we need to </a:t>
            </a:r>
            <a:r>
              <a:rPr lang="en-US" sz="2000" dirty="0">
                <a:solidFill>
                  <a:srgbClr val="CC0000"/>
                </a:solidFill>
              </a:rPr>
              <a:t>smooth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CC0000"/>
                </a:solidFill>
              </a:rPr>
              <a:t>regularize </a:t>
            </a:r>
            <a:r>
              <a:rPr lang="en-US" sz="2000" dirty="0"/>
              <a:t>the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93" y="1447800"/>
            <a:ext cx="8294526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Parameter Estimation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Estimating the distribution of a random variable</a:t>
            </a:r>
          </a:p>
          <a:p>
            <a:pPr lvl="1" eaLnBrk="1" hangingPunct="1">
              <a:lnSpc>
                <a:spcPct val="80000"/>
              </a:lnSpc>
            </a:pPr>
            <a:endParaRPr lang="en-US" sz="9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Elicitation:</a:t>
            </a:r>
            <a:r>
              <a:rPr lang="en-US" sz="2400" dirty="0"/>
              <a:t> ask a human (why is this hard?)</a:t>
            </a:r>
          </a:p>
          <a:p>
            <a:pPr lvl="4" eaLnBrk="1" hangingPunct="1">
              <a:lnSpc>
                <a:spcPct val="80000"/>
              </a:lnSpc>
            </a:pPr>
            <a:endParaRPr lang="en-US" sz="12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Empirically: </a:t>
            </a:r>
            <a:r>
              <a:rPr lang="en-US" sz="2400" dirty="0"/>
              <a:t>use training data (learning!)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E.g.: for each outcome x, look at the </a:t>
            </a:r>
            <a:r>
              <a:rPr lang="en-US" sz="2000" i="1" dirty="0">
                <a:solidFill>
                  <a:srgbClr val="CC0000"/>
                </a:solidFill>
              </a:rPr>
              <a:t>empirical rate</a:t>
            </a:r>
            <a:r>
              <a:rPr lang="en-US" sz="2000" dirty="0"/>
              <a:t> of that value: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This is the estimate that maximizes the </a:t>
            </a:r>
            <a:r>
              <a:rPr lang="en-US" sz="2000" i="1" dirty="0">
                <a:solidFill>
                  <a:srgbClr val="CC0000"/>
                </a:solidFill>
              </a:rPr>
              <a:t>likelihood of the data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6726" y="3506789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10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2437" y="5105401"/>
            <a:ext cx="2316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030" name="Oval 6 1"/>
          <p:cNvSpPr>
            <a:spLocks noChangeArrowheads="1"/>
          </p:cNvSpPr>
          <p:nvPr/>
        </p:nvSpPr>
        <p:spPr bwMode="auto">
          <a:xfrm>
            <a:off x="67818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</a:t>
            </a:r>
          </a:p>
        </p:txBody>
      </p:sp>
      <p:sp>
        <p:nvSpPr>
          <p:cNvPr id="1281031" name="Oval 7 1"/>
          <p:cNvSpPr>
            <a:spLocks noChangeArrowheads="1"/>
          </p:cNvSpPr>
          <p:nvPr/>
        </p:nvSpPr>
        <p:spPr bwMode="auto">
          <a:xfrm>
            <a:off x="73152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</a:t>
            </a:r>
          </a:p>
        </p:txBody>
      </p:sp>
      <p:sp>
        <p:nvSpPr>
          <p:cNvPr id="1281032" name="Oval 8 1"/>
          <p:cNvSpPr>
            <a:spLocks noChangeArrowheads="1"/>
          </p:cNvSpPr>
          <p:nvPr/>
        </p:nvSpPr>
        <p:spPr bwMode="auto">
          <a:xfrm>
            <a:off x="7848600" y="3429000"/>
            <a:ext cx="3810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b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99250" y="4022726"/>
            <a:ext cx="175895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Magnetic Disk 9"/>
          <p:cNvSpPr/>
          <p:nvPr/>
        </p:nvSpPr>
        <p:spPr>
          <a:xfrm>
            <a:off x="8991600" y="1676400"/>
            <a:ext cx="1143000" cy="8382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9" name="Oval 6 2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0" name="Oval 7 2"/>
          <p:cNvSpPr>
            <a:spLocks noChangeArrowheads="1"/>
          </p:cNvSpPr>
          <p:nvPr/>
        </p:nvSpPr>
        <p:spPr bwMode="auto">
          <a:xfrm>
            <a:off x="9601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1" name="Oval 8 2"/>
          <p:cNvSpPr>
            <a:spLocks noChangeArrowheads="1"/>
          </p:cNvSpPr>
          <p:nvPr/>
        </p:nvSpPr>
        <p:spPr bwMode="auto">
          <a:xfrm>
            <a:off x="99060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2" name="Oval 6 3"/>
          <p:cNvSpPr>
            <a:spLocks noChangeArrowheads="1"/>
          </p:cNvSpPr>
          <p:nvPr/>
        </p:nvSpPr>
        <p:spPr bwMode="auto">
          <a:xfrm>
            <a:off x="9601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3" name="Oval 7 3"/>
          <p:cNvSpPr>
            <a:spLocks noChangeArrowheads="1"/>
          </p:cNvSpPr>
          <p:nvPr/>
        </p:nvSpPr>
        <p:spPr bwMode="auto">
          <a:xfrm>
            <a:off x="9906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4" name="Oval 8 3"/>
          <p:cNvSpPr>
            <a:spLocks noChangeArrowheads="1"/>
          </p:cNvSpPr>
          <p:nvPr/>
        </p:nvSpPr>
        <p:spPr bwMode="auto">
          <a:xfrm>
            <a:off x="9144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5" name="Oval 6 4"/>
          <p:cNvSpPr>
            <a:spLocks noChangeArrowheads="1"/>
          </p:cNvSpPr>
          <p:nvPr/>
        </p:nvSpPr>
        <p:spPr bwMode="auto">
          <a:xfrm>
            <a:off x="9829800" y="20574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6" name="Oval 7 4"/>
          <p:cNvSpPr>
            <a:spLocks noChangeArrowheads="1"/>
          </p:cNvSpPr>
          <p:nvPr/>
        </p:nvSpPr>
        <p:spPr bwMode="auto">
          <a:xfrm>
            <a:off x="8991600" y="21336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7" name="Oval 8 4"/>
          <p:cNvSpPr>
            <a:spLocks noChangeArrowheads="1"/>
          </p:cNvSpPr>
          <p:nvPr/>
        </p:nvSpPr>
        <p:spPr bwMode="auto">
          <a:xfrm>
            <a:off x="9372600" y="20574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8" name="Oval 6 5"/>
          <p:cNvSpPr>
            <a:spLocks noChangeArrowheads="1"/>
          </p:cNvSpPr>
          <p:nvPr/>
        </p:nvSpPr>
        <p:spPr bwMode="auto">
          <a:xfrm>
            <a:off x="9220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9" name="Oval 7 5"/>
          <p:cNvSpPr>
            <a:spLocks noChangeArrowheads="1"/>
          </p:cNvSpPr>
          <p:nvPr/>
        </p:nvSpPr>
        <p:spPr bwMode="auto">
          <a:xfrm>
            <a:off x="97536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0" name="Oval 8 5"/>
          <p:cNvSpPr>
            <a:spLocks noChangeArrowheads="1"/>
          </p:cNvSpPr>
          <p:nvPr/>
        </p:nvSpPr>
        <p:spPr bwMode="auto">
          <a:xfrm>
            <a:off x="94488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1" name="Oval 6 6"/>
          <p:cNvSpPr>
            <a:spLocks noChangeArrowheads="1"/>
          </p:cNvSpPr>
          <p:nvPr/>
        </p:nvSpPr>
        <p:spPr bwMode="auto">
          <a:xfrm>
            <a:off x="96774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72" name="Oval 7 6"/>
          <p:cNvSpPr>
            <a:spLocks noChangeArrowheads="1"/>
          </p:cNvSpPr>
          <p:nvPr/>
        </p:nvSpPr>
        <p:spPr bwMode="auto">
          <a:xfrm>
            <a:off x="92964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3" name="Oval 8 6"/>
          <p:cNvSpPr>
            <a:spLocks noChangeArrowheads="1"/>
          </p:cNvSpPr>
          <p:nvPr/>
        </p:nvSpPr>
        <p:spPr bwMode="auto">
          <a:xfrm>
            <a:off x="9220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574" y="1295400"/>
            <a:ext cx="3838788" cy="21336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E70F26-FE01-462A-A390-3F7043AF92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20" y="5394701"/>
            <a:ext cx="1751320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EEC1F-56E1-4174-8049-BC6E758A8E5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25" y="5867400"/>
            <a:ext cx="2298512" cy="253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A80F79-8E0D-402C-AF63-277FA25E3D0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91" y="5186286"/>
            <a:ext cx="371909" cy="181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FD0E99-F42F-46E9-96E7-93EF52B872B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46" y="5186287"/>
            <a:ext cx="163091" cy="181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DC98FF-56BD-453F-B37B-A9FA2AF89DD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76" y="5161014"/>
            <a:ext cx="781922" cy="253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30" grpId="0" animBg="1"/>
      <p:bldP spid="1281031" grpId="0" animBg="1"/>
      <p:bldP spid="12810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Your First Consulting Job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BD3E869C-3C04-48C6-B803-F413775660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billionaire tech entrepreneur asks you a question: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He says: </a:t>
            </a:r>
            <a:r>
              <a:rPr lang="en-US" dirty="0"/>
              <a:t>I have a thumbtack, if I flip it, what’s the probability it will fall with the nail up?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You say: </a:t>
            </a:r>
            <a:r>
              <a:rPr lang="en-US" dirty="0"/>
              <a:t>Please flip it a few times: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0090"/>
                </a:solidFill>
              </a:rPr>
              <a:t>You say: </a:t>
            </a:r>
            <a:r>
              <a:rPr lang="en-US" dirty="0"/>
              <a:t>The probability is:</a:t>
            </a:r>
          </a:p>
          <a:p>
            <a:pPr lvl="2"/>
            <a:r>
              <a:rPr lang="en-US" dirty="0"/>
              <a:t>P(H) = 3/5</a:t>
            </a:r>
          </a:p>
          <a:p>
            <a:pPr lvl="1"/>
            <a:r>
              <a:rPr lang="en-US" sz="3200" b="1" dirty="0">
                <a:solidFill>
                  <a:srgbClr val="000090"/>
                </a:solidFill>
              </a:rPr>
              <a:t>He says: </a:t>
            </a:r>
            <a:r>
              <a:rPr lang="en-US" sz="3200" b="1" dirty="0">
                <a:solidFill>
                  <a:srgbClr val="FF0000"/>
                </a:solidFill>
              </a:rPr>
              <a:t>Why???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You say: </a:t>
            </a:r>
            <a:r>
              <a:rPr lang="en-US" dirty="0"/>
              <a:t>Because…</a:t>
            </a:r>
          </a:p>
        </p:txBody>
      </p:sp>
      <p:pic>
        <p:nvPicPr>
          <p:cNvPr id="35" name="Picture 34" descr="thumbtacks.jpg">
            <a:extLst>
              <a:ext uri="{FF2B5EF4-FFF2-40B4-BE49-F238E27FC236}">
                <a16:creationId xmlns:a16="http://schemas.microsoft.com/office/drawing/2014/main" id="{40DB07F4-A58C-481D-AB85-0B3EAC13C4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0311" y="3429001"/>
            <a:ext cx="845889" cy="838200"/>
          </a:xfrm>
          <a:prstGeom prst="rect">
            <a:avLst/>
          </a:prstGeom>
        </p:spPr>
      </p:pic>
      <p:pic>
        <p:nvPicPr>
          <p:cNvPr id="36" name="Picture 35" descr="thumbtacks.jpg">
            <a:extLst>
              <a:ext uri="{FF2B5EF4-FFF2-40B4-BE49-F238E27FC236}">
                <a16:creationId xmlns:a16="http://schemas.microsoft.com/office/drawing/2014/main" id="{94BCBA1E-81FE-4C11-A499-3D123D6FB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6311" y="3429000"/>
            <a:ext cx="845889" cy="838200"/>
          </a:xfrm>
          <a:prstGeom prst="rect">
            <a:avLst/>
          </a:prstGeom>
        </p:spPr>
      </p:pic>
      <p:pic>
        <p:nvPicPr>
          <p:cNvPr id="37" name="Picture 36" descr="thumbtacks.jpg">
            <a:extLst>
              <a:ext uri="{FF2B5EF4-FFF2-40B4-BE49-F238E27FC236}">
                <a16:creationId xmlns:a16="http://schemas.microsoft.com/office/drawing/2014/main" id="{40422710-1578-4969-8557-A8D8A4816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0" y="3429000"/>
            <a:ext cx="845889" cy="838200"/>
          </a:xfrm>
          <a:prstGeom prst="rect">
            <a:avLst/>
          </a:prstGeom>
        </p:spPr>
      </p:pic>
      <p:pic>
        <p:nvPicPr>
          <p:cNvPr id="38" name="Picture 37" descr="thumbtacks.jpg">
            <a:extLst>
              <a:ext uri="{FF2B5EF4-FFF2-40B4-BE49-F238E27FC236}">
                <a16:creationId xmlns:a16="http://schemas.microsoft.com/office/drawing/2014/main" id="{4682307A-41A9-4F96-B422-7275244023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800" y="3429000"/>
            <a:ext cx="845889" cy="838200"/>
          </a:xfrm>
          <a:prstGeom prst="rect">
            <a:avLst/>
          </a:prstGeom>
        </p:spPr>
      </p:pic>
      <p:pic>
        <p:nvPicPr>
          <p:cNvPr id="39" name="Picture 38" descr="thumbtacks.jpg">
            <a:extLst>
              <a:ext uri="{FF2B5EF4-FFF2-40B4-BE49-F238E27FC236}">
                <a16:creationId xmlns:a16="http://schemas.microsoft.com/office/drawing/2014/main" id="{BC88BEC6-EDAB-496B-A8BE-073C378A97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3429000"/>
            <a:ext cx="84588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Your First Consulting Job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A2DE98E-7C16-4732-B673-7AADCC8D03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P(Heads) =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</a:t>
            </a:r>
            <a:r>
              <a:rPr lang="en-US" dirty="0"/>
              <a:t>,  P(Tails) = 1-</a:t>
            </a:r>
            <a:r>
              <a:rPr lang="en-US" dirty="0">
                <a:latin typeface="Symbol" pitchFamily="48" charset="2"/>
                <a:sym typeface="Symbol" pitchFamily="48" charset="2"/>
              </a:rPr>
              <a:t>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0090"/>
                </a:solidFill>
              </a:rPr>
              <a:t>Flips are </a:t>
            </a:r>
            <a:r>
              <a:rPr lang="en-US" i="1" dirty="0" err="1">
                <a:solidFill>
                  <a:srgbClr val="000090"/>
                </a:solidFill>
              </a:rPr>
              <a:t>i.i.d</a:t>
            </a:r>
            <a:r>
              <a:rPr lang="en-US" i="1" dirty="0">
                <a:solidFill>
                  <a:srgbClr val="000090"/>
                </a:solidFill>
              </a:rPr>
              <a:t>.</a:t>
            </a:r>
            <a:r>
              <a:rPr lang="en-US" sz="3000" dirty="0">
                <a:solidFill>
                  <a:srgbClr val="000090"/>
                </a:solidFill>
              </a:rPr>
              <a:t>: </a:t>
            </a:r>
          </a:p>
          <a:p>
            <a:pPr lvl="1"/>
            <a:r>
              <a:rPr lang="en-US" dirty="0"/>
              <a:t>Independent events</a:t>
            </a:r>
          </a:p>
          <a:p>
            <a:pPr lvl="1"/>
            <a:r>
              <a:rPr lang="en-US" dirty="0"/>
              <a:t>Identically distributed according to unknown distribution</a:t>
            </a:r>
          </a:p>
          <a:p>
            <a:r>
              <a:rPr lang="en-US" dirty="0">
                <a:solidFill>
                  <a:srgbClr val="000090"/>
                </a:solidFill>
              </a:rPr>
              <a:t>Sequence </a:t>
            </a:r>
            <a:r>
              <a:rPr lang="en-US" i="1" dirty="0">
                <a:solidFill>
                  <a:srgbClr val="000090"/>
                </a:solidFill>
              </a:rPr>
              <a:t>D</a:t>
            </a:r>
            <a:r>
              <a:rPr lang="en-US" dirty="0">
                <a:solidFill>
                  <a:srgbClr val="000090"/>
                </a:solidFill>
              </a:rPr>
              <a:t> of </a:t>
            </a:r>
            <a:r>
              <a:rPr lang="en-US" dirty="0">
                <a:solidFill>
                  <a:srgbClr val="000090"/>
                </a:solidFill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olidFill>
                  <a:srgbClr val="000090"/>
                </a:solidFill>
                <a:sym typeface="Symbol" pitchFamily="48" charset="2"/>
              </a:rPr>
              <a:t>H</a:t>
            </a:r>
            <a:r>
              <a:rPr lang="en-US" dirty="0">
                <a:solidFill>
                  <a:srgbClr val="000090"/>
                </a:solidFill>
              </a:rPr>
              <a:t> Heads and </a:t>
            </a:r>
            <a:r>
              <a:rPr lang="en-US" dirty="0">
                <a:solidFill>
                  <a:srgbClr val="000090"/>
                </a:solidFill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olidFill>
                  <a:srgbClr val="000090"/>
                </a:solidFill>
                <a:sym typeface="Symbol" pitchFamily="48" charset="2"/>
              </a:rPr>
              <a:t>T</a:t>
            </a:r>
            <a:r>
              <a:rPr lang="en-US" dirty="0">
                <a:solidFill>
                  <a:srgbClr val="000090"/>
                </a:solidFill>
              </a:rPr>
              <a:t> Tails  </a:t>
            </a:r>
          </a:p>
        </p:txBody>
      </p:sp>
      <p:pic>
        <p:nvPicPr>
          <p:cNvPr id="12" name="Picture 11" descr="thumbtacks.jpg">
            <a:extLst>
              <a:ext uri="{FF2B5EF4-FFF2-40B4-BE49-F238E27FC236}">
                <a16:creationId xmlns:a16="http://schemas.microsoft.com/office/drawing/2014/main" id="{E1B3D6E4-4BA3-484D-84BB-753C8A11F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200" y="2163763"/>
            <a:ext cx="845889" cy="838200"/>
          </a:xfrm>
          <a:prstGeom prst="rect">
            <a:avLst/>
          </a:prstGeom>
        </p:spPr>
      </p:pic>
      <p:pic>
        <p:nvPicPr>
          <p:cNvPr id="13" name="Picture 12" descr="thumbtacks.jpg">
            <a:extLst>
              <a:ext uri="{FF2B5EF4-FFF2-40B4-BE49-F238E27FC236}">
                <a16:creationId xmlns:a16="http://schemas.microsoft.com/office/drawing/2014/main" id="{1D6E06B0-16B5-433A-B7F4-60A4526EE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2163762"/>
            <a:ext cx="845889" cy="838200"/>
          </a:xfrm>
          <a:prstGeom prst="rect">
            <a:avLst/>
          </a:prstGeom>
        </p:spPr>
      </p:pic>
      <p:pic>
        <p:nvPicPr>
          <p:cNvPr id="14" name="Picture 13" descr="thumbtacks.jpg">
            <a:extLst>
              <a:ext uri="{FF2B5EF4-FFF2-40B4-BE49-F238E27FC236}">
                <a16:creationId xmlns:a16="http://schemas.microsoft.com/office/drawing/2014/main" id="{BD9DFB0F-3EB7-4CB3-BB37-8DB8BF7C55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889" y="2163762"/>
            <a:ext cx="845889" cy="838200"/>
          </a:xfrm>
          <a:prstGeom prst="rect">
            <a:avLst/>
          </a:prstGeom>
        </p:spPr>
      </p:pic>
      <p:pic>
        <p:nvPicPr>
          <p:cNvPr id="15" name="Picture 14" descr="thumbtacks.jpg">
            <a:extLst>
              <a:ext uri="{FF2B5EF4-FFF2-40B4-BE49-F238E27FC236}">
                <a16:creationId xmlns:a16="http://schemas.microsoft.com/office/drawing/2014/main" id="{6AF6BF17-ADB4-45B8-A167-9A76BCF491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2163763"/>
            <a:ext cx="845889" cy="838200"/>
          </a:xfrm>
          <a:prstGeom prst="rect">
            <a:avLst/>
          </a:prstGeom>
        </p:spPr>
      </p:pic>
      <p:pic>
        <p:nvPicPr>
          <p:cNvPr id="16" name="Picture 15" descr="thumbtacks.jpg">
            <a:extLst>
              <a:ext uri="{FF2B5EF4-FFF2-40B4-BE49-F238E27FC236}">
                <a16:creationId xmlns:a16="http://schemas.microsoft.com/office/drawing/2014/main" id="{DE1EDD90-D6A0-4A5D-A7BA-F6A69B275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889" y="2163762"/>
            <a:ext cx="845889" cy="838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97E9EB-8ADE-4D9C-B304-3714F5F18A6D}"/>
              </a:ext>
            </a:extLst>
          </p:cNvPr>
          <p:cNvSpPr txBox="1"/>
          <p:nvPr/>
        </p:nvSpPr>
        <p:spPr>
          <a:xfrm>
            <a:off x="7086600" y="216376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pic>
        <p:nvPicPr>
          <p:cNvPr id="18" name="Picture 4" descr="txp_fig">
            <a:extLst>
              <a:ext uri="{FF2B5EF4-FFF2-40B4-BE49-F238E27FC236}">
                <a16:creationId xmlns:a16="http://schemas.microsoft.com/office/drawing/2014/main" id="{B30CF0CE-B927-4F14-A007-2BD965E0150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5849938"/>
            <a:ext cx="5410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7F668E9-6642-476C-BDCF-3B7F99EF2544}"/>
              </a:ext>
            </a:extLst>
          </p:cNvPr>
          <p:cNvSpPr/>
          <p:nvPr/>
        </p:nvSpPr>
        <p:spPr>
          <a:xfrm>
            <a:off x="4608731" y="3098087"/>
            <a:ext cx="562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={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i="1" baseline="-25000" dirty="0">
                <a:latin typeface="Times New Roman"/>
                <a:cs typeface="Times New Roman"/>
              </a:rPr>
              <a:t>i</a:t>
            </a:r>
            <a:r>
              <a:rPr lang="en-US" i="1" baseline="-250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=1</a:t>
            </a:r>
            <a:r>
              <a:rPr lang="en-US" sz="2800" i="1" dirty="0">
                <a:latin typeface="Times New Roman"/>
                <a:cs typeface="Times New Roman"/>
              </a:rPr>
              <a:t>…n</a:t>
            </a:r>
            <a:r>
              <a:rPr lang="en-US" sz="2800" dirty="0">
                <a:latin typeface="Times New Roman"/>
                <a:cs typeface="Times New Roman"/>
              </a:rPr>
              <a:t>},  </a:t>
            </a:r>
            <a:r>
              <a:rPr lang="en-US" sz="2800" i="1" dirty="0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i="1" baseline="-250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cs typeface="Times New Roman"/>
              </a:rPr>
              <a:t>θ</a:t>
            </a:r>
            <a:r>
              <a:rPr lang="en-US" sz="1100" i="1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) = </a:t>
            </a:r>
            <a:r>
              <a:rPr lang="en-US" sz="2800" dirty="0" err="1">
                <a:latin typeface="Times New Roman"/>
                <a:cs typeface="Times New Roman"/>
              </a:rPr>
              <a:t>Π</a:t>
            </a:r>
            <a:r>
              <a:rPr lang="en-US" sz="2800" i="1" baseline="-25000" dirty="0" err="1">
                <a:latin typeface="Times New Roman"/>
                <a:cs typeface="Times New Roman"/>
              </a:rPr>
              <a:t>i</a:t>
            </a:r>
            <a:r>
              <a:rPr lang="en-US" sz="2800" i="1" dirty="0" err="1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i="1" baseline="-25000" dirty="0">
                <a:latin typeface="Times New Roman"/>
                <a:cs typeface="Times New Roman"/>
              </a:rPr>
              <a:t>i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cs typeface="Times New Roman"/>
              </a:rPr>
              <a:t>θ</a:t>
            </a:r>
            <a:r>
              <a:rPr lang="en-US" sz="1100" i="1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5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 Estimation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55AC48E-7E28-44CF-BD39-20D3E9DB90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Data: </a:t>
            </a:r>
            <a:r>
              <a:rPr lang="en-US" dirty="0"/>
              <a:t>Observed set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/>
              <a:t> of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ym typeface="Symbol" pitchFamily="48" charset="2"/>
              </a:rPr>
              <a:t>H</a:t>
            </a:r>
            <a:r>
              <a:rPr lang="en-US" dirty="0"/>
              <a:t> Heads and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ym typeface="Symbol" pitchFamily="48" charset="2"/>
              </a:rPr>
              <a:t>T</a:t>
            </a:r>
            <a:r>
              <a:rPr lang="en-US" dirty="0"/>
              <a:t> Tails  </a:t>
            </a:r>
          </a:p>
          <a:p>
            <a:r>
              <a:rPr lang="en-US" b="1" dirty="0">
                <a:solidFill>
                  <a:srgbClr val="000090"/>
                </a:solidFill>
              </a:rPr>
              <a:t>Hypothesis space: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Binomial distributions </a:t>
            </a:r>
          </a:p>
          <a:p>
            <a:r>
              <a:rPr lang="en-US" b="1" dirty="0">
                <a:solidFill>
                  <a:srgbClr val="000090"/>
                </a:solidFill>
              </a:rPr>
              <a:t>Learning: </a:t>
            </a:r>
            <a:r>
              <a:rPr lang="en-US" dirty="0"/>
              <a:t>finding </a:t>
            </a:r>
            <a:r>
              <a:rPr lang="en-US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dirty="0">
                <a:latin typeface="Symbol" pitchFamily="48" charset="2"/>
                <a:sym typeface="Symbol" pitchFamily="48" charset="2"/>
              </a:rPr>
              <a:t> </a:t>
            </a:r>
            <a:r>
              <a:rPr lang="en-US" dirty="0"/>
              <a:t>is an optimization problem</a:t>
            </a:r>
          </a:p>
          <a:p>
            <a:pPr lvl="1"/>
            <a:r>
              <a:rPr lang="en-US" dirty="0"/>
              <a:t>What’s the objective function?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0090"/>
                </a:solidFill>
              </a:rPr>
              <a:t>MLE: </a:t>
            </a:r>
            <a:r>
              <a:rPr lang="en-US" dirty="0"/>
              <a:t>Choose </a:t>
            </a:r>
            <a:r>
              <a:rPr lang="en-US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dirty="0"/>
              <a:t> to maximize probability of </a:t>
            </a:r>
            <a:r>
              <a:rPr lang="en-US" i="1" dirty="0"/>
              <a:t>D</a:t>
            </a:r>
          </a:p>
        </p:txBody>
      </p:sp>
      <p:pic>
        <p:nvPicPr>
          <p:cNvPr id="21" name="Picture 9" descr="txp_fig">
            <a:extLst>
              <a:ext uri="{FF2B5EF4-FFF2-40B4-BE49-F238E27FC236}">
                <a16:creationId xmlns:a16="http://schemas.microsoft.com/office/drawing/2014/main" id="{E8636A90-B8E5-45C4-A110-BB10A8009B8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325"/>
          <a:stretch/>
        </p:blipFill>
        <p:spPr bwMode="auto">
          <a:xfrm>
            <a:off x="3108325" y="5005388"/>
            <a:ext cx="5367338" cy="7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 descr="txp_fig">
            <a:extLst>
              <a:ext uri="{FF2B5EF4-FFF2-40B4-BE49-F238E27FC236}">
                <a16:creationId xmlns:a16="http://schemas.microsoft.com/office/drawing/2014/main" id="{941E95F0-4451-4895-87D3-D111BD08B60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4419600" cy="41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 descr="txp_fig">
            <a:extLst>
              <a:ext uri="{FF2B5EF4-FFF2-40B4-BE49-F238E27FC236}">
                <a16:creationId xmlns:a16="http://schemas.microsoft.com/office/drawing/2014/main" id="{E37BE4C0-1FF5-427A-A7E1-80D2071715C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38" b="-1549"/>
          <a:stretch/>
        </p:blipFill>
        <p:spPr bwMode="auto">
          <a:xfrm>
            <a:off x="3124200" y="5779209"/>
            <a:ext cx="5367338" cy="69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84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174750"/>
            <a:ext cx="5681935" cy="507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 Estimation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0E2096B-25EA-441B-B0D1-5C14AE08DD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2566988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Set derivative to zero, and solve!</a:t>
            </a:r>
          </a:p>
          <a:p>
            <a:endParaRPr lang="en-US" dirty="0"/>
          </a:p>
        </p:txBody>
      </p:sp>
      <p:pic>
        <p:nvPicPr>
          <p:cNvPr id="24" name="Picture 9" descr="txp_fig">
            <a:extLst>
              <a:ext uri="{FF2B5EF4-FFF2-40B4-BE49-F238E27FC236}">
                <a16:creationId xmlns:a16="http://schemas.microsoft.com/office/drawing/2014/main" id="{4DBFCFC1-5777-4CFE-9038-5B3A6BD302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478462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3763DA-1C11-49A1-969E-ADBA6CF557F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799" y="3100388"/>
            <a:ext cx="3772203" cy="990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CA8378-A828-43D4-812F-7BC53ECF08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014788"/>
            <a:ext cx="4978400" cy="8485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6755AB-9D18-464A-8871-FCEC759D01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4271" y="4852988"/>
            <a:ext cx="4894729" cy="91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82DCDB-2919-445A-8E5A-EFA5E9F84FD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5767388"/>
            <a:ext cx="2209800" cy="729378"/>
          </a:xfrm>
          <a:prstGeom prst="rect">
            <a:avLst/>
          </a:prstGeom>
        </p:spPr>
      </p:pic>
      <p:grpSp>
        <p:nvGrpSpPr>
          <p:cNvPr id="29" name="Group 11">
            <a:extLst>
              <a:ext uri="{FF2B5EF4-FFF2-40B4-BE49-F238E27FC236}">
                <a16:creationId xmlns:a16="http://schemas.microsoft.com/office/drawing/2014/main" id="{8829E02E-CC16-483B-A7C2-AF9D1C699241}"/>
              </a:ext>
            </a:extLst>
          </p:cNvPr>
          <p:cNvGrpSpPr/>
          <p:nvPr/>
        </p:nvGrpSpPr>
        <p:grpSpPr>
          <a:xfrm>
            <a:off x="1981200" y="2990265"/>
            <a:ext cx="3886200" cy="3539123"/>
            <a:chOff x="304800" y="3014077"/>
            <a:chExt cx="3886200" cy="353912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D4C965D-15CF-44DA-817E-582D4A44C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800" y="3014077"/>
              <a:ext cx="2514600" cy="125312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9AD84E1-8A15-487E-9809-60CF4473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8005" y="5867400"/>
              <a:ext cx="952995" cy="685800"/>
            </a:xfrm>
            <a:prstGeom prst="rect">
              <a:avLst/>
            </a:prstGeom>
          </p:spPr>
        </p:pic>
      </p:grpSp>
      <p:pic>
        <p:nvPicPr>
          <p:cNvPr id="32" name="Picture 7" descr="txp_fig">
            <a:extLst>
              <a:ext uri="{FF2B5EF4-FFF2-40B4-BE49-F238E27FC236}">
                <a16:creationId xmlns:a16="http://schemas.microsoft.com/office/drawing/2014/main" id="{73306511-3DD2-4DAD-806B-062032D0AF1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767388"/>
            <a:ext cx="3436938" cy="769938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3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29135"/>
            <a:ext cx="10171112" cy="524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Likelihood?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Relative frequencies are the maximum likelihood estimates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Another option is to consider the most likely parameter value given the data</a:t>
            </a:r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7526" y="2209800"/>
            <a:ext cx="3105151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2" y="2133601"/>
            <a:ext cx="2847975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1977" y="2746377"/>
            <a:ext cx="2511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4419601"/>
            <a:ext cx="3041651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8" name="AutoShape 8"/>
          <p:cNvSpPr>
            <a:spLocks noChangeArrowheads="1"/>
          </p:cNvSpPr>
          <p:nvPr/>
        </p:nvSpPr>
        <p:spPr bwMode="auto">
          <a:xfrm>
            <a:off x="4876800" y="2362200"/>
            <a:ext cx="381000" cy="304800"/>
          </a:xfrm>
          <a:prstGeom prst="rightArrow">
            <a:avLst>
              <a:gd name="adj1" fmla="val 50000"/>
              <a:gd name="adj2" fmla="val 42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2902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2637" y="5081588"/>
            <a:ext cx="36623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5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5718175"/>
            <a:ext cx="2833688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51" name="AutoShape 11"/>
          <p:cNvSpPr>
            <a:spLocks noChangeArrowheads="1"/>
          </p:cNvSpPr>
          <p:nvPr/>
        </p:nvSpPr>
        <p:spPr bwMode="auto">
          <a:xfrm>
            <a:off x="6096000" y="4876800"/>
            <a:ext cx="609600" cy="533400"/>
          </a:xfrm>
          <a:prstGeom prst="rightArrow">
            <a:avLst>
              <a:gd name="adj1" fmla="val 50000"/>
              <a:gd name="adj2" fmla="val 3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290252" name="Text Box 12"/>
          <p:cNvSpPr txBox="1">
            <a:spLocks noChangeArrowheads="1"/>
          </p:cNvSpPr>
          <p:nvPr/>
        </p:nvSpPr>
        <p:spPr bwMode="auto">
          <a:xfrm>
            <a:off x="7162800" y="4953001"/>
            <a:ext cx="16002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8" grpId="0" animBg="1"/>
      <p:bldP spid="1290251" grpId="0" animBg="1"/>
      <p:bldP spid="12902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7797"/>
            <a:ext cx="3524960" cy="2739606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44" y="2244725"/>
            <a:ext cx="4760049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Laplace’s estimate: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Pretend you saw every outcome once more than you actually did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Can derive this estimate with </a:t>
            </a:r>
            <a:r>
              <a:rPr lang="en-US" sz="2000" i="1" dirty="0" err="1">
                <a:latin typeface="Calibri"/>
                <a:cs typeface="Calibri"/>
              </a:rPr>
              <a:t>Dirichlet</a:t>
            </a:r>
            <a:r>
              <a:rPr lang="en-US" sz="2000" i="1" dirty="0">
                <a:latin typeface="Calibri"/>
                <a:cs typeface="Calibri"/>
              </a:rPr>
              <a:t> priors</a:t>
            </a:r>
            <a:r>
              <a:rPr lang="en-US" sz="2000" dirty="0">
                <a:latin typeface="Calibri"/>
                <a:cs typeface="Calibri"/>
              </a:rPr>
              <a:t> (see cs281a)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29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6338" y="4116389"/>
            <a:ext cx="16430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294065"/>
            <a:ext cx="26908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7725" y="4437065"/>
            <a:ext cx="28130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4738" y="3049589"/>
            <a:ext cx="36496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275" name="Rectangle 11"/>
          <p:cNvSpPr>
            <a:spLocks noChangeArrowheads="1"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1276" name="Rectangle 12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629400" y="1905000"/>
            <a:ext cx="2606040" cy="685800"/>
            <a:chOff x="6629400" y="1905000"/>
            <a:chExt cx="1447800" cy="3810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 animBg="1"/>
      <p:bldP spid="129127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5791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Laplace’s estimate (extended):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Pretend you saw every outcome k extra times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What’s Laplace with k = 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k is the 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strength</a:t>
            </a:r>
            <a:r>
              <a:rPr lang="en-US" sz="2000" dirty="0">
                <a:latin typeface="Calibri"/>
                <a:cs typeface="Calibri"/>
              </a:rPr>
              <a:t> of the prior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 for conditionals: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Smooth each condition independently: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2" y="3962401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1" y="4876801"/>
            <a:ext cx="3617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2" y="3103563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2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9114" y="5570538"/>
            <a:ext cx="3468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2" y="2667000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9372600" y="28956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9372600" y="37338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2" name="Rectangle 14"/>
          <p:cNvSpPr>
            <a:spLocks noChangeArrowheads="1"/>
          </p:cNvSpPr>
          <p:nvPr/>
        </p:nvSpPr>
        <p:spPr bwMode="auto">
          <a:xfrm>
            <a:off x="9296400" y="472440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00" y="1828800"/>
            <a:ext cx="2606040" cy="685800"/>
            <a:chOff x="6629400" y="1905000"/>
            <a:chExt cx="1447800" cy="38100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00" grpId="0" animBg="1"/>
      <p:bldP spid="1292301" grpId="0" animBg="1"/>
      <p:bldP spid="129230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Estimation: Linear Interpolation* 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47800"/>
            <a:ext cx="8915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 practice, Laplace can perform poorly for P(X|Y):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When |X| is very large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When |Y| is very large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Another option: linear interpolation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Also get the empirical P(X) from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Make sure the estimate of P(X|Y) isn’t too different from the empirical P(X)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What if </a:t>
            </a:r>
            <a:r>
              <a:rPr lang="en-US" sz="2400" dirty="0">
                <a:sym typeface="Symbol" pitchFamily="18" charset="2"/>
              </a:rPr>
              <a:t>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/>
              <a:t>is 0?  1?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even better ways to estimate parameters, as well as details of the math, see cs281a, cs288</a:t>
            </a:r>
          </a:p>
        </p:txBody>
      </p:sp>
      <p:pic>
        <p:nvPicPr>
          <p:cNvPr id="1293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4024313"/>
            <a:ext cx="63706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B5F996-8D5F-4577-9FCC-86B1EC68EAC0}"/>
              </a:ext>
            </a:extLst>
          </p:cNvPr>
          <p:cNvGrpSpPr>
            <a:grpSpLocks/>
          </p:cNvGrpSpPr>
          <p:nvPr/>
        </p:nvGrpSpPr>
        <p:grpSpPr bwMode="auto">
          <a:xfrm>
            <a:off x="9563100" y="1600200"/>
            <a:ext cx="1600200" cy="1454944"/>
            <a:chOff x="3168" y="1584"/>
            <a:chExt cx="1536" cy="15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EAA93F-1F75-4F8F-9578-46CB5CF0E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48E8FA-D6D7-4BD9-A830-C96792CE5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10832B-896B-4030-9612-FE6F6AAA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18F911-78D3-4FF3-BD62-D5399957B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D86289-4019-4A27-9C4D-A22C53409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F0FF24-886A-48A6-85B8-3870374FF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244785-18FD-46D9-973F-02947E442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006B40-118F-4B42-8AE3-1E52F9204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6CAEA0-1F1D-4AE0-AFC4-26CB5ED25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6A75AD-2536-4279-B26C-DA3DCF144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F6145E-65AF-448C-8CEB-E3DC50B7A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01997F-4B87-47C5-98CA-E5FD679CE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F9786E-8F75-49CD-A965-1EA95F0F7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2AC772-82D6-4280-8B4D-4217032BC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62E968-1C5E-422E-809B-652242A01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1A6E74-3026-4D37-9A78-235AB9DE5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4324C3-1C42-4F7A-8E00-E52D22C67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C6E171-4A6C-4507-AA7E-CC93FC1BB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9D71BE-7D03-49AE-9A03-7F6B6C723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36AD55-2DF6-4F0E-A0CA-8A00BA95A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ADB9B3-9B95-4152-8E15-82D8B002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1FA07D-E4B5-4B45-9F3F-53AAB8C8E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67D8EA-F232-41A4-9B86-C5DDBD613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B869D66-0A0D-4A17-8FCA-589403610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983714-2B48-49FC-BD0A-358435B3D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E15AA73-85CD-4E4A-8824-DE50E2EBB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11D925-7DC6-4909-BD33-D2C2F9C41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D6EC1A-4BE6-4277-A242-66A44CF19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86F254-D9D7-4661-8C8A-B719F2F30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407BCB-A115-43E4-94BC-0224E0DA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2300F2-E094-46E6-957C-2BD405277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23741D-16A4-4D90-BA27-13B08F7B1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DE9953-712C-4279-A90A-3E22AC161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06F82C4-A803-480E-BD02-7AF213EB2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2985E91-8BA2-4583-B19E-B744D0D7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CE55C4-42E4-4FA1-94F5-DCBD82F62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AFACF7-EAE1-4F2C-BE3B-085B77FB2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8C7B8D1-9993-4040-8886-F66673DF1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824561-2C47-44F1-8A87-C35E42DC0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E11F5E5-DE42-41CA-8518-4E0A3648E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FC8167-1F5A-418A-8DAF-F4FF55A6B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CF0F732-88C3-46EC-8BF5-C77DAAA9B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363DDA-0856-4B50-B0BF-C36D43749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969F877-BE22-437A-9F4E-FCFE3B1A6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963054C-B0E6-441C-AC35-693D48C1A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2291E3-8B6B-411C-85CC-A15FFBF7F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7E36055-0B75-48C0-B22D-B44CA605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158D01B-F642-4CA8-8BF1-F3940D5B8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9C68CFF-A992-4846-936A-53152E365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26D23C1-7EE2-42B1-8FB0-4B31852E2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34D0CF6-530D-4FDD-8B93-EFC18408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3C8E0C-3D8B-415A-B944-FC8FE9E45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CD02AEB-A31E-44E7-B569-CD86240D9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67AA3D-6B6A-4B54-8C8B-87DFCB1E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083F1F0-F9F3-4D33-B74D-5C620350A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F99197-B3E2-4C8A-B739-AE20C907B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A3D6E1B-E94A-4E03-AC60-96AAA3BD1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98D4678-4E92-4644-B7C7-5B8BB412E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88BF20E-7EA3-4E42-B8EA-D54628B7E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99D2E59-3B13-4D60-AF8C-139100955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166B268-C30E-413C-8858-2DF4FBE1B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B0BC048-EF47-454F-BFD9-3FD017D15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E965482-DDF8-4EEC-8170-DB201B827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FCEE5CD-B0EC-4A59-9882-D53691F60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 NB: Smoothing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For real classification problems, smoothing is critical</a:t>
            </a:r>
          </a:p>
          <a:p>
            <a:pPr eaLnBrk="1" hangingPunct="1"/>
            <a:r>
              <a:rPr lang="en-US" sz="2400" dirty="0"/>
              <a:t>New odds ratios: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0200" y="3690938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helvetica : 11.4</a:t>
            </a:r>
          </a:p>
          <a:p>
            <a:r>
              <a:rPr lang="en-US">
                <a:latin typeface="Courier New" pitchFamily="49" charset="0"/>
              </a:rPr>
              <a:t>seems     : 10.8</a:t>
            </a:r>
          </a:p>
          <a:p>
            <a:r>
              <a:rPr lang="en-US">
                <a:latin typeface="Courier New" pitchFamily="49" charset="0"/>
              </a:rPr>
              <a:t>group     : 10.2</a:t>
            </a:r>
          </a:p>
          <a:p>
            <a:r>
              <a:rPr lang="en-US">
                <a:latin typeface="Courier New" pitchFamily="49" charset="0"/>
              </a:rPr>
              <a:t>ago       :  8.4</a:t>
            </a:r>
          </a:p>
          <a:p>
            <a:r>
              <a:rPr lang="en-US">
                <a:latin typeface="Courier New" pitchFamily="49" charset="0"/>
              </a:rPr>
              <a:t>areas     :  8.3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3690938"/>
            <a:ext cx="24384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verdana : 28.8</a:t>
            </a:r>
          </a:p>
          <a:p>
            <a:r>
              <a:rPr lang="en-US">
                <a:latin typeface="Courier New" pitchFamily="49" charset="0"/>
              </a:rPr>
              <a:t>Credit  : 28.4</a:t>
            </a:r>
          </a:p>
          <a:p>
            <a:r>
              <a:rPr lang="en-US">
                <a:latin typeface="Courier New" pitchFamily="49" charset="0"/>
              </a:rPr>
              <a:t>ORDER   : 27.2</a:t>
            </a:r>
          </a:p>
          <a:p>
            <a:r>
              <a:rPr lang="en-US">
                <a:latin typeface="Courier New" pitchFamily="49" charset="0"/>
              </a:rPr>
              <a:t>&lt;FONT&gt;  : 26.9</a:t>
            </a:r>
          </a:p>
          <a:p>
            <a:r>
              <a:rPr lang="en-US">
                <a:latin typeface="Courier New" pitchFamily="49" charset="0"/>
              </a:rPr>
              <a:t>money   : 26.5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307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14600" y="5791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Do these make more sense?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863" y="1295400"/>
            <a:ext cx="3352874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43596"/>
            <a:ext cx="7199313" cy="540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Tuning on Held-Out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Now we’ve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Parameters: the probabilities P(X|Y),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>
                <a:latin typeface="Calibri"/>
                <a:cs typeface="Calibri"/>
              </a:rPr>
              <a:t>Hyperparameters</a:t>
            </a:r>
            <a:r>
              <a:rPr lang="en-US" sz="2400" dirty="0">
                <a:latin typeface="Calibri"/>
                <a:cs typeface="Calibri"/>
              </a:rPr>
              <a:t>: e.g. the amount / type of smoothing to do, k,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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553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Input: an email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Output: spam/ham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Get a large collection of example emails, each labeled “spam” or “ham”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Want to learn to predict labels of new, future emails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Features: The attributes used to make the ham / spam decision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Words: FREE!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Text Patterns: $</a:t>
            </a:r>
            <a:r>
              <a:rPr lang="en-US" sz="2000" dirty="0" err="1"/>
              <a:t>dd</a:t>
            </a:r>
            <a:r>
              <a:rPr lang="en-US" sz="2000" dirty="0"/>
              <a:t>, CAPS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Non-text: </a:t>
            </a:r>
            <a:r>
              <a:rPr lang="en-US" sz="2000" dirty="0" err="1"/>
              <a:t>SenderInContacts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01000" y="1447800"/>
            <a:ext cx="3581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Dear Sir.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001000" y="30480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TO BE REMOVED FROM FUTURE MAILINGS, SIMPLY REPLY TO THIS MESSAGE AND PUT "REMOVE" IN THE SUBJECT.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99  MILLION EMAIL ADDRESSES</a:t>
            </a:r>
          </a:p>
          <a:p>
            <a:r>
              <a:rPr lang="en-US" sz="1600">
                <a:latin typeface="Calibri"/>
                <a:cs typeface="Calibri"/>
              </a:rPr>
              <a:t>  FOR ONLY $99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01000" y="48768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282055" name="Freeform 7"/>
          <p:cNvSpPr>
            <a:spLocks/>
          </p:cNvSpPr>
          <p:nvPr/>
        </p:nvSpPr>
        <p:spPr bwMode="auto">
          <a:xfrm>
            <a:off x="7061200" y="53340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6" name="Freeform 8"/>
          <p:cNvSpPr>
            <a:spLocks/>
          </p:cNvSpPr>
          <p:nvPr/>
        </p:nvSpPr>
        <p:spPr bwMode="auto">
          <a:xfrm>
            <a:off x="7165975" y="19050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7" name="Freeform 9"/>
          <p:cNvSpPr>
            <a:spLocks/>
          </p:cNvSpPr>
          <p:nvPr/>
        </p:nvSpPr>
        <p:spPr bwMode="auto">
          <a:xfrm>
            <a:off x="7162800" y="35052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5" grpId="0" animBg="1"/>
      <p:bldP spid="1282056" grpId="0" animBg="1"/>
      <p:bldP spid="12820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First step: get a </a:t>
            </a:r>
            <a:r>
              <a:rPr lang="en-US" sz="2400" dirty="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Confidences from a Classifier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10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>
                <a:solidFill>
                  <a:srgbClr val="CC0000"/>
                </a:solidFill>
              </a:rPr>
              <a:t>confidence </a:t>
            </a:r>
            <a:r>
              <a:rPr lang="en-US" sz="2000"/>
              <a:t>of a probabilistic classifier: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Posterior over the top label</a:t>
            </a:r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Represents how sure the classifier is of the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Any probabilistic model will have confidences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No guarantee confidence is correct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Calibration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Weak calibration: higher confidences mean higher accuracy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Strong calibration: confidence predicts accuracy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What’s the value of calibration?</a:t>
            </a:r>
          </a:p>
        </p:txBody>
      </p:sp>
      <p:pic>
        <p:nvPicPr>
          <p:cNvPr id="36868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2384425"/>
            <a:ext cx="36544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6705600" y="1611313"/>
            <a:ext cx="1600200" cy="1538287"/>
            <a:chOff x="4179" y="1008"/>
            <a:chExt cx="1149" cy="1104"/>
          </a:xfrm>
        </p:grpSpPr>
        <p:sp>
          <p:nvSpPr>
            <p:cNvPr id="36890" name="Line 6"/>
            <p:cNvSpPr>
              <a:spLocks noChangeShapeType="1"/>
            </p:cNvSpPr>
            <p:nvPr/>
          </p:nvSpPr>
          <p:spPr bwMode="auto">
            <a:xfrm>
              <a:off x="4368" y="1842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9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1938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2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1122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3" name="Line 9"/>
            <p:cNvSpPr>
              <a:spLocks noChangeShapeType="1"/>
            </p:cNvSpPr>
            <p:nvPr/>
          </p:nvSpPr>
          <p:spPr bwMode="auto">
            <a:xfrm flipV="1">
              <a:off x="4368" y="102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Rectangle 10"/>
            <p:cNvSpPr>
              <a:spLocks noChangeArrowheads="1"/>
            </p:cNvSpPr>
            <p:nvPr/>
          </p:nvSpPr>
          <p:spPr bwMode="auto">
            <a:xfrm>
              <a:off x="4416" y="17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Rectangle 11"/>
            <p:cNvSpPr>
              <a:spLocks noChangeArrowheads="1"/>
            </p:cNvSpPr>
            <p:nvPr/>
          </p:nvSpPr>
          <p:spPr bwMode="auto">
            <a:xfrm>
              <a:off x="4608" y="1632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Rectangle 12"/>
            <p:cNvSpPr>
              <a:spLocks noChangeArrowheads="1"/>
            </p:cNvSpPr>
            <p:nvPr/>
          </p:nvSpPr>
          <p:spPr bwMode="auto">
            <a:xfrm>
              <a:off x="4800" y="1488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Rectangle 13"/>
            <p:cNvSpPr>
              <a:spLocks noChangeArrowheads="1"/>
            </p:cNvSpPr>
            <p:nvPr/>
          </p:nvSpPr>
          <p:spPr bwMode="auto">
            <a:xfrm>
              <a:off x="4992" y="1248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Rectangle 14"/>
            <p:cNvSpPr>
              <a:spLocks noChangeArrowheads="1"/>
            </p:cNvSpPr>
            <p:nvPr/>
          </p:nvSpPr>
          <p:spPr bwMode="auto">
            <a:xfrm>
              <a:off x="5184" y="1008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0" name="Group 15"/>
          <p:cNvGrpSpPr>
            <a:grpSpLocks/>
          </p:cNvGrpSpPr>
          <p:nvPr/>
        </p:nvGrpSpPr>
        <p:grpSpPr bwMode="auto">
          <a:xfrm>
            <a:off x="6705600" y="3363913"/>
            <a:ext cx="1600200" cy="1538287"/>
            <a:chOff x="4179" y="2304"/>
            <a:chExt cx="1149" cy="1104"/>
          </a:xfrm>
        </p:grpSpPr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>
              <a:off x="4368" y="31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82" name="Picture 1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32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24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4" name="Line 19"/>
            <p:cNvSpPr>
              <a:spLocks noChangeShapeType="1"/>
            </p:cNvSpPr>
            <p:nvPr/>
          </p:nvSpPr>
          <p:spPr bwMode="auto">
            <a:xfrm flipV="1">
              <a:off x="4368" y="23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Rectangle 20"/>
            <p:cNvSpPr>
              <a:spLocks noChangeArrowheads="1"/>
            </p:cNvSpPr>
            <p:nvPr/>
          </p:nvSpPr>
          <p:spPr bwMode="auto">
            <a:xfrm>
              <a:off x="4416" y="30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Rectangle 21"/>
            <p:cNvSpPr>
              <a:spLocks noChangeArrowheads="1"/>
            </p:cNvSpPr>
            <p:nvPr/>
          </p:nvSpPr>
          <p:spPr bwMode="auto">
            <a:xfrm>
              <a:off x="4608" y="297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Rectangle 22"/>
            <p:cNvSpPr>
              <a:spLocks noChangeArrowheads="1"/>
            </p:cNvSpPr>
            <p:nvPr/>
          </p:nvSpPr>
          <p:spPr bwMode="auto">
            <a:xfrm>
              <a:off x="4800" y="2928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Rectangle 23"/>
            <p:cNvSpPr>
              <a:spLocks noChangeArrowheads="1"/>
            </p:cNvSpPr>
            <p:nvPr/>
          </p:nvSpPr>
          <p:spPr bwMode="auto">
            <a:xfrm>
              <a:off x="4992" y="27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ectangle 24"/>
            <p:cNvSpPr>
              <a:spLocks noChangeArrowheads="1"/>
            </p:cNvSpPr>
            <p:nvPr/>
          </p:nvSpPr>
          <p:spPr bwMode="auto">
            <a:xfrm>
              <a:off x="5184" y="2304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1" name="Group 25"/>
          <p:cNvGrpSpPr>
            <a:grpSpLocks/>
          </p:cNvGrpSpPr>
          <p:nvPr/>
        </p:nvGrpSpPr>
        <p:grpSpPr bwMode="auto">
          <a:xfrm>
            <a:off x="6705600" y="5116513"/>
            <a:ext cx="1600200" cy="1512887"/>
            <a:chOff x="4179" y="3522"/>
            <a:chExt cx="1149" cy="1086"/>
          </a:xfrm>
        </p:grpSpPr>
        <p:sp>
          <p:nvSpPr>
            <p:cNvPr id="36872" name="Line 26"/>
            <p:cNvSpPr>
              <a:spLocks noChangeShapeType="1"/>
            </p:cNvSpPr>
            <p:nvPr/>
          </p:nvSpPr>
          <p:spPr bwMode="auto">
            <a:xfrm>
              <a:off x="4368" y="43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73" name="Picture 2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44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36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5" name="Line 29"/>
            <p:cNvSpPr>
              <a:spLocks noChangeShapeType="1"/>
            </p:cNvSpPr>
            <p:nvPr/>
          </p:nvSpPr>
          <p:spPr bwMode="auto">
            <a:xfrm flipV="1">
              <a:off x="4368" y="35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Rectangle 30"/>
            <p:cNvSpPr>
              <a:spLocks noChangeArrowheads="1"/>
            </p:cNvSpPr>
            <p:nvPr/>
          </p:nvSpPr>
          <p:spPr bwMode="auto">
            <a:xfrm>
              <a:off x="4416" y="42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Rectangle 31"/>
            <p:cNvSpPr>
              <a:spLocks noChangeArrowheads="1"/>
            </p:cNvSpPr>
            <p:nvPr/>
          </p:nvSpPr>
          <p:spPr bwMode="auto">
            <a:xfrm>
              <a:off x="4608" y="3792"/>
              <a:ext cx="14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32"/>
            <p:cNvSpPr>
              <a:spLocks noChangeArrowheads="1"/>
            </p:cNvSpPr>
            <p:nvPr/>
          </p:nvSpPr>
          <p:spPr bwMode="auto">
            <a:xfrm>
              <a:off x="4800" y="39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33"/>
            <p:cNvSpPr>
              <a:spLocks noChangeArrowheads="1"/>
            </p:cNvSpPr>
            <p:nvPr/>
          </p:nvSpPr>
          <p:spPr bwMode="auto">
            <a:xfrm>
              <a:off x="4992" y="3600"/>
              <a:ext cx="14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Rectangle 34"/>
            <p:cNvSpPr>
              <a:spLocks noChangeArrowheads="1"/>
            </p:cNvSpPr>
            <p:nvPr/>
          </p:nvSpPr>
          <p:spPr bwMode="auto">
            <a:xfrm>
              <a:off x="5184" y="3744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The naïve Bayes assumption takes all features to be independent given the class label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Smoothing estimates is important in real systems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Classifier confidences are useful, when you can get them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Digit Recognition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Input: images / pixel grids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Output: a digit 0-9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Get a large collection of example images, each labeled with a digit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Want to learn to predict labels of new, future digit images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Features: </a:t>
            </a:r>
            <a:r>
              <a:rPr lang="en-US" sz="2000" dirty="0">
                <a:latin typeface="Calibri"/>
                <a:cs typeface="Calibri"/>
              </a:rPr>
              <a:t>The attributes used to make the digit decision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Pixels: (6,8)=ON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Shape Patterns: </a:t>
            </a:r>
            <a:r>
              <a:rPr lang="en-US" sz="2000" dirty="0" err="1">
                <a:latin typeface="Calibri"/>
                <a:cs typeface="Calibri"/>
              </a:rPr>
              <a:t>NumComponents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AspectRatio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NumLoops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7400" y="16764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0" y="2514600"/>
            <a:ext cx="5445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5162" y="4267200"/>
            <a:ext cx="6556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93262" y="5414962"/>
            <a:ext cx="6175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01200" y="3352800"/>
            <a:ext cx="6175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74"/>
          <p:cNvSpPr txBox="1">
            <a:spLocks noChangeArrowheads="1"/>
          </p:cNvSpPr>
          <p:nvPr/>
        </p:nvSpPr>
        <p:spPr bwMode="auto">
          <a:xfrm>
            <a:off x="10896600" y="175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0</a:t>
            </a:r>
          </a:p>
        </p:txBody>
      </p:sp>
      <p:sp>
        <p:nvSpPr>
          <p:cNvPr id="10250" name="TextBox 75"/>
          <p:cNvSpPr txBox="1">
            <a:spLocks noChangeArrowheads="1"/>
          </p:cNvSpPr>
          <p:nvPr/>
        </p:nvSpPr>
        <p:spPr bwMode="auto">
          <a:xfrm>
            <a:off x="10896600" y="2590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1" name="TextBox 76"/>
          <p:cNvSpPr txBox="1">
            <a:spLocks noChangeArrowheads="1"/>
          </p:cNvSpPr>
          <p:nvPr/>
        </p:nvSpPr>
        <p:spPr bwMode="auto">
          <a:xfrm>
            <a:off x="10896600" y="3505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2</a:t>
            </a:r>
          </a:p>
        </p:txBody>
      </p:sp>
      <p:sp>
        <p:nvSpPr>
          <p:cNvPr id="10252" name="TextBox 77"/>
          <p:cNvSpPr txBox="1">
            <a:spLocks noChangeArrowheads="1"/>
          </p:cNvSpPr>
          <p:nvPr/>
        </p:nvSpPr>
        <p:spPr bwMode="auto">
          <a:xfrm>
            <a:off x="10896600" y="4419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3" name="TextBox 78"/>
          <p:cNvSpPr txBox="1">
            <a:spLocks noChangeArrowheads="1"/>
          </p:cNvSpPr>
          <p:nvPr/>
        </p:nvSpPr>
        <p:spPr bwMode="auto">
          <a:xfrm>
            <a:off x="10820400" y="556736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??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EF210F4F-1441-4339-AE97-AD89E5A0FB94}"/>
              </a:ext>
            </a:extLst>
          </p:cNvPr>
          <p:cNvGrpSpPr>
            <a:grpSpLocks/>
          </p:cNvGrpSpPr>
          <p:nvPr/>
        </p:nvGrpSpPr>
        <p:grpSpPr bwMode="auto">
          <a:xfrm>
            <a:off x="7173913" y="1366266"/>
            <a:ext cx="1676400" cy="1570038"/>
            <a:chOff x="3168" y="1584"/>
            <a:chExt cx="1536" cy="1536"/>
          </a:xfrm>
        </p:grpSpPr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84D7CBED-68BD-4231-A286-A646AC38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ADFDF1F-F4A9-4832-8B20-BE1DB4179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C797BD7A-2D63-4D9F-878E-D94749261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1CA132FC-EB4C-4403-B222-DFA5A0F5F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72D260AA-066C-4B6E-804E-EB894AC9B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039C553F-9182-4943-91AF-E34E1ACB1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C0C596E0-34DF-45AF-990C-604511552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7256F86-BA65-467F-B115-63F1BFF09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7CAF1456-40CD-43E8-AD20-169F39F90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3D2691A8-FADD-4F36-9F66-7662EB9C1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CE740500-5C12-4BB7-A883-0022CF15B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9E77C68B-AB84-4C59-83AB-08772A338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E4593704-2C75-473E-8A65-A1C3A1816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05789372-5DA0-42C3-A4C5-4A159116E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E5CBDF6E-B268-45D4-AEF2-C78E8A238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BCCBE5AD-8373-4F61-B71F-DBF217AC3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DE0A6A24-2151-4917-8D8B-BAB3DACF3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7AD4A51E-AE78-410A-9FD9-A0BE464F1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D8503096-A3BC-4EDC-852A-715CFB936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475068EC-44EF-4320-8AA8-223C46F19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9D17EDEE-B2A6-435F-A5E9-983B211E6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48ECD17B-E290-4A8C-9410-E02B6E72A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7A7C39B9-BFB6-4B7A-9B08-2D57BB90B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1E670FD8-50E0-4963-AB8E-12B7C6D8F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D577CA98-130F-401F-9CF4-BBE944377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384B8271-AD97-4873-A2A1-8B091D69D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31A4F751-266E-4296-930B-9A31F6C5D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622C22C8-C1A2-4E8C-B34D-19DADA6FA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2112B400-254A-4ECE-B7F2-FF29F3DCF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ED668D83-C237-48B5-A721-45A50FC02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11A86099-CC05-4B70-BC5E-253F082A5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A3312D9A-AFF7-4FB1-8497-C3A44F7BB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6154A3EF-6922-4CF4-AF95-A16B25FEF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935D8057-3E99-482E-8606-FFC6DD77D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92CE3ADA-BE14-4375-BFC1-FD189F5AF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D4400713-CEE5-4F50-98D1-FA6E909ED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6A58E971-5EB9-4F17-A1C0-1FBCD3386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3DFB318F-FD76-47C0-895A-403AC4F61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D163EAC5-7B9E-48D8-99C4-CA4F156EB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F1475F16-AADA-49B7-ADD1-B5A45B9B3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05A48A9D-1D3E-437C-A322-CD1639AF4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2EC5682D-245C-4D77-AE77-E0CD9EB7B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7DD13990-533A-45D8-A44C-1C1EDE84F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B0F782ED-6335-4642-89C9-E510E77C5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3">
              <a:extLst>
                <a:ext uri="{FF2B5EF4-FFF2-40B4-BE49-F238E27FC236}">
                  <a16:creationId xmlns:a16="http://schemas.microsoft.com/office/drawing/2014/main" id="{A88FF1B2-3335-4F67-8A1E-A2C282D5A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4">
              <a:extLst>
                <a:ext uri="{FF2B5EF4-FFF2-40B4-BE49-F238E27FC236}">
                  <a16:creationId xmlns:a16="http://schemas.microsoft.com/office/drawing/2014/main" id="{5BDF9A43-F367-4D01-9FE7-5F25C99C8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EC40FA1C-A3F3-417A-9CAB-4E6228CDF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E69E5BE4-BC66-46FB-BAE3-0C04969D3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57">
              <a:extLst>
                <a:ext uri="{FF2B5EF4-FFF2-40B4-BE49-F238E27FC236}">
                  <a16:creationId xmlns:a16="http://schemas.microsoft.com/office/drawing/2014/main" id="{504569BC-17AE-4CFD-9CDF-EC0B54527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58">
              <a:extLst>
                <a:ext uri="{FF2B5EF4-FFF2-40B4-BE49-F238E27FC236}">
                  <a16:creationId xmlns:a16="http://schemas.microsoft.com/office/drawing/2014/main" id="{7986BFAF-D08A-4B32-A335-1E89D9A3C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A77882A8-959A-48CF-B586-FCD1AC582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4F80AEBB-9EF9-4C92-893C-AFBC31726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1">
              <a:extLst>
                <a:ext uri="{FF2B5EF4-FFF2-40B4-BE49-F238E27FC236}">
                  <a16:creationId xmlns:a16="http://schemas.microsoft.com/office/drawing/2014/main" id="{AFA2CCB6-8A18-4809-8869-5EBD88D58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2">
              <a:extLst>
                <a:ext uri="{FF2B5EF4-FFF2-40B4-BE49-F238E27FC236}">
                  <a16:creationId xmlns:a16="http://schemas.microsoft.com/office/drawing/2014/main" id="{1EDEACD6-C616-44F0-8F0D-BC17E535D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3">
              <a:extLst>
                <a:ext uri="{FF2B5EF4-FFF2-40B4-BE49-F238E27FC236}">
                  <a16:creationId xmlns:a16="http://schemas.microsoft.com/office/drawing/2014/main" id="{6347E5DF-29F1-4460-98EB-B0465BC5D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69080E82-5CE1-417B-8CC9-28AA6F0CF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65">
              <a:extLst>
                <a:ext uri="{FF2B5EF4-FFF2-40B4-BE49-F238E27FC236}">
                  <a16:creationId xmlns:a16="http://schemas.microsoft.com/office/drawing/2014/main" id="{98D8DF37-80B0-4C77-9761-E0DC4DAA6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E8AB61F5-2CDE-48B2-9EC9-78136300A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67">
              <a:extLst>
                <a:ext uri="{FF2B5EF4-FFF2-40B4-BE49-F238E27FC236}">
                  <a16:creationId xmlns:a16="http://schemas.microsoft.com/office/drawing/2014/main" id="{55A49F1C-F1F4-4FD7-86DB-706E1463A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68">
              <a:extLst>
                <a:ext uri="{FF2B5EF4-FFF2-40B4-BE49-F238E27FC236}">
                  <a16:creationId xmlns:a16="http://schemas.microsoft.com/office/drawing/2014/main" id="{67D6D279-C274-4519-9723-27D979CE1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69">
              <a:extLst>
                <a:ext uri="{FF2B5EF4-FFF2-40B4-BE49-F238E27FC236}">
                  <a16:creationId xmlns:a16="http://schemas.microsoft.com/office/drawing/2014/main" id="{39E42C4C-C8E6-4A66-A6AD-71FACEE62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0">
              <a:extLst>
                <a:ext uri="{FF2B5EF4-FFF2-40B4-BE49-F238E27FC236}">
                  <a16:creationId xmlns:a16="http://schemas.microsoft.com/office/drawing/2014/main" id="{A13A094A-5C5A-4BE8-92A5-45CAFDE69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71">
              <a:extLst>
                <a:ext uri="{FF2B5EF4-FFF2-40B4-BE49-F238E27FC236}">
                  <a16:creationId xmlns:a16="http://schemas.microsoft.com/office/drawing/2014/main" id="{1D31E464-7D75-457E-9B05-13F27AD10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2">
              <a:extLst>
                <a:ext uri="{FF2B5EF4-FFF2-40B4-BE49-F238E27FC236}">
                  <a16:creationId xmlns:a16="http://schemas.microsoft.com/office/drawing/2014/main" id="{9E0D0393-8DD9-4869-A3E9-93661BDC7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Classification Tasks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4422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Spam detection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spam /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OCR (input: images, classes: characters)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Medical diagnosis (input: symptoms,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diseases)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Automatic essay grading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grades)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Fraud detection (input: account activity,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fraud / no fraud)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Customer service email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 many more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 is an important commercial technology!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307269"/>
            <a:ext cx="5943600" cy="5061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689600" cy="4729164"/>
          </a:xfrm>
        </p:spPr>
        <p:txBody>
          <a:bodyPr/>
          <a:lstStyle/>
          <a:p>
            <a:r>
              <a:rPr lang="en-US" sz="2800" dirty="0"/>
              <a:t>Model-based approach</a:t>
            </a:r>
          </a:p>
          <a:p>
            <a:pPr lvl="1"/>
            <a:r>
              <a:rPr lang="en-US" sz="2400" dirty="0"/>
              <a:t>Build a model (e.g. Bayes’ net) where both the label and features are random variables</a:t>
            </a:r>
          </a:p>
          <a:p>
            <a:pPr lvl="1"/>
            <a:r>
              <a:rPr lang="en-US" sz="2400" dirty="0"/>
              <a:t>Instantiate any observed features</a:t>
            </a:r>
          </a:p>
          <a:p>
            <a:pPr lvl="1"/>
            <a:r>
              <a:rPr lang="en-US" sz="2400" dirty="0"/>
              <a:t>Query for the distribution of the label conditioned on the features</a:t>
            </a:r>
          </a:p>
          <a:p>
            <a:pPr lvl="4"/>
            <a:endParaRPr lang="en-US" dirty="0"/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What structure should the BN have?</a:t>
            </a:r>
          </a:p>
          <a:p>
            <a:pPr lvl="1"/>
            <a:r>
              <a:rPr lang="en-US" sz="2400" dirty="0"/>
              <a:t>How should we learn its parameters?</a:t>
            </a:r>
            <a:endParaRPr lang="en-US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8" y="1355226"/>
            <a:ext cx="5655412" cy="481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Digits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9728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 Assume all features are independent effects of the label</a:t>
            </a:r>
          </a:p>
          <a:p>
            <a:pPr lvl="2"/>
            <a:endParaRPr lang="en-US" sz="16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Simple digit recognition version: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One feature (variable) </a:t>
            </a:r>
            <a:r>
              <a:rPr lang="en-US" sz="2000" dirty="0" err="1">
                <a:latin typeface="Calibri"/>
                <a:cs typeface="Calibri"/>
              </a:rPr>
              <a:t>F</a:t>
            </a:r>
            <a:r>
              <a:rPr lang="en-US" sz="2000" baseline="-25000" dirty="0" err="1">
                <a:latin typeface="Calibri"/>
                <a:cs typeface="Calibri"/>
              </a:rPr>
              <a:t>ij</a:t>
            </a:r>
            <a:r>
              <a:rPr lang="en-US" sz="2000" dirty="0">
                <a:latin typeface="Calibri"/>
                <a:cs typeface="Calibri"/>
              </a:rPr>
              <a:t> for each grid position &lt;</a:t>
            </a:r>
            <a:r>
              <a:rPr lang="en-US" sz="2000" dirty="0" err="1">
                <a:latin typeface="Calibri"/>
                <a:cs typeface="Calibri"/>
              </a:rPr>
              <a:t>i,j</a:t>
            </a:r>
            <a:r>
              <a:rPr lang="en-US" sz="2000" dirty="0">
                <a:latin typeface="Calibri"/>
                <a:cs typeface="Calibri"/>
              </a:rPr>
              <a:t>&gt;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Feature values are on / off, based on whether intensity</a:t>
            </a:r>
          </a:p>
          <a:p>
            <a:pPr lvl="1" eaLnBrk="1" hangingPunct="1">
              <a:buNone/>
            </a:pPr>
            <a:r>
              <a:rPr lang="en-US" sz="2000" dirty="0">
                <a:latin typeface="Calibri"/>
                <a:cs typeface="Calibri"/>
              </a:rPr>
              <a:t>	is more or less than 0.5 in underlying image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Each input maps to a feature vector, e.g.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Here: lots of features, each is binary valued</a:t>
            </a: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 model:</a:t>
            </a:r>
          </a:p>
          <a:p>
            <a:pPr lvl="5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What do we need to learn?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3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713" y="4267200"/>
            <a:ext cx="6618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162" y="5334000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20300" y="190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1059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34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1" name="AutoShape 7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102870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8"/>
          <p:cNvCxnSpPr>
            <a:cxnSpLocks noChangeShapeType="1"/>
            <a:stCxn id="7" idx="4"/>
            <a:endCxn id="8" idx="0"/>
          </p:cNvCxnSpPr>
          <p:nvPr/>
        </p:nvCxnSpPr>
        <p:spPr bwMode="auto">
          <a:xfrm flipH="1">
            <a:off x="93726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9791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4" name="AutoShape 10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10058400" y="2438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0" y="35814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f_1) \prod_i P(f_i | y_1)\\&#10;P(f_2) \prod_i P(f_i | y_2)\\&#10;\vdots\\&#10;P(f_k) \prod_i P(f_i | y_k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4"/>
  <p:tag name="PICTUREFILESIZE" val="307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8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0"/>
  <p:tag name="PICTUREFILESIZE" val="62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sp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5"/>
  <p:tag name="PICTUREFILESIZE" val="67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h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57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98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76.788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Y)&#10;\]&#10;&#10;\end{document}"/>
  <p:tag name="IGUANATEXSIZE" val="20"/>
  <p:tag name="IGUANATEXCURSOR" val="205"/>
  <p:tag name="TRANSPARENCY" val="True"/>
  <p:tag name="FILENAME" val=""/>
  <p:tag name="INPUTTYPE" val="0"/>
  <p:tag name="LATEXENGINEID" val="1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485.317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W_1|Y)&#10;\]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485.317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W_2|Y)&#10;\]&#10;&#10;\end{document}"/>
  <p:tag name="IGUANATEXSIZE" val="20"/>
  <p:tag name="IGUANATEXCURSOR" val="206"/>
  <p:tag name="TRANSPARENCY" val="True"/>
  <p:tag name="FILENAME" val=""/>
  <p:tag name="INPUTTYPE" val="0"/>
  <p:tag name="LATEXENGINEID" val="1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7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3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8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2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59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3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10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0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827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0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9"/>
  <p:tag name="PICTUREFILESIZE" val="76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3) = 0.7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81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75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8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52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(x,\theta) =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1089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[&#10;P_\mathrm{ML}(\mbox{\textcolor{red}{r}}) = 2/3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99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861.870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red}) = \theta&#10;\]&#10;&#10;\end{document}"/>
  <p:tag name="IGUANATEXSIZE" val="20"/>
  <p:tag name="IGUANATEXCURSOR" val="234"/>
  <p:tag name="TRANSPARENCY" val="True"/>
  <p:tag name="FILENAME" val=""/>
  <p:tag name="INPUTTYPE" val="0"/>
  <p:tag name="LATEXENGINEID" val="1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1131.15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blue}) = 1-\theta&#10;\]&#10;&#10;\end{document}"/>
  <p:tag name="IGUANATEXSIZE" val="20"/>
  <p:tag name="IGUANATEXCURSOR" val="231"/>
  <p:tag name="TRANSPARENCY" val="True"/>
  <p:tag name="FILENAME" val=""/>
  <p:tag name="INPUTTYPE" val="0"/>
  <p:tag name="LATEXENGINEID" val="1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183.025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= \theta&#10;\]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80.2611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\theta&#10;\]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384.803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(1-\theta)&#10;\]&#10;&#10;\end{document}"/>
  <p:tag name="IGUANATEXSIZE" val="20"/>
  <p:tag name="IGUANATEXCURSOR" val="217"/>
  <p:tag name="TRANSPARENCY" val="True"/>
  <p:tag name="FILENAME" val=""/>
  <p:tag name="INPUTTYPE" val="0"/>
  <p:tag name="LATEXENGINEID" val="1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 \mid \theta) = \theta^{\alpha_H} (1-\theta)^{\alpha_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6"/>
  <p:tag name="PICTUREFILESIZE" val="1107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 \mid \theta) = \theta^{\alpha_H} (1-\theta)^{\alpha_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6"/>
  <p:tag name="PICTUREFILESIZE" val="1107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\ln P({\cal D} \mid \theta) \\&#10;&amp; = &amp; \arg\max_\theta \ \ \ln \theta^{\alpha_H} (1-\theta)^{\alpha_T}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06"/>
  <p:tag name="PICTUREFILESIZE" val="274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widehat{\theta}_{MLE} &amp; = &amp; \frac{\alpha_H}{\alpha_H+{\alpha_T}}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2"/>
  <p:tag name="PICTUREFILESIZE" val="104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L} = \argmax_\theta P({\bf X}|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0"/>
  <p:tag name="PICTUREFILESIZE" val="1338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L}} = \argmax_\theta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1244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AP} = \argmax_\theta P(\theta | 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35"/>
  <p:tag name="PICTUREFILESIZE" val="1426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 / P(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3"/>
  <p:tag name="PICTUREFILESIZE" val="1685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305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frac{c(x)+1}{N + 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755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ML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77"/>
  <p:tag name="PICTUREFILESIZE" val="1269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1320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frac{c(x)+1}{\sum_x [ c(x) + 1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0"/>
  <p:tag name="PICTUREFILESIZE" val="160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85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00}(X) = \left\langle \frac{102}{203}, \frac{101}{20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67"/>
  <p:tag name="PICTUREFILESIZE" val="181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0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9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|y) = \frac{c(x,y)+k}{c(y)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2096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IN}(x|y) = \alpha \hat{P}(x|y) + (1.0 - \alpha)\hat{P}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1895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mbox{confidence}(x) = \max_y P(y|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7"/>
  <p:tag name="PICTUREFILESIZE" val="1578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f_1 \ldots f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64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51306</TotalTime>
  <Words>2661</Words>
  <Application>Microsoft Macintosh PowerPoint</Application>
  <PresentationFormat>Widescreen</PresentationFormat>
  <Paragraphs>564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Courier New</vt:lpstr>
      <vt:lpstr>Helvetica</vt:lpstr>
      <vt:lpstr>Symbol</vt:lpstr>
      <vt:lpstr>Times New Roman</vt:lpstr>
      <vt:lpstr>Verdana</vt:lpstr>
      <vt:lpstr>Wingdings</vt:lpstr>
      <vt:lpstr>dan-berkeley-nlp-v1</vt:lpstr>
      <vt:lpstr>CS 188: Artificial Intelligence </vt:lpstr>
      <vt:lpstr>Machine Learning</vt:lpstr>
      <vt:lpstr>Classification</vt:lpstr>
      <vt:lpstr>Example: Spam Filter</vt:lpstr>
      <vt:lpstr>Example: Digit Recognition</vt:lpstr>
      <vt:lpstr>Other Classification Tasks</vt:lpstr>
      <vt:lpstr>Model-Based Classification</vt:lpstr>
      <vt:lpstr>Model-Based Classification</vt:lpstr>
      <vt:lpstr>Naïve Bayes for Digits</vt:lpstr>
      <vt:lpstr>General Naïve Bayes</vt:lpstr>
      <vt:lpstr>Inference for Naïve Bayes</vt:lpstr>
      <vt:lpstr>A Spam Filter</vt:lpstr>
      <vt:lpstr>Naïve Bayes for Text</vt:lpstr>
      <vt:lpstr>Example: Spam Filtering</vt:lpstr>
      <vt:lpstr>Spam Example</vt:lpstr>
      <vt:lpstr>General Naïve Bayes</vt:lpstr>
      <vt:lpstr>Parameter estimation (Naïve version)</vt:lpstr>
      <vt:lpstr>Training and Testing</vt:lpstr>
      <vt:lpstr>Important Concepts</vt:lpstr>
      <vt:lpstr>Underfitting and Overfitting</vt:lpstr>
      <vt:lpstr>Overfitting</vt:lpstr>
      <vt:lpstr>Example: Overfitting</vt:lpstr>
      <vt:lpstr>Example: Overfitting</vt:lpstr>
      <vt:lpstr>Generalization and Overfitting</vt:lpstr>
      <vt:lpstr>Parameter Estimation</vt:lpstr>
      <vt:lpstr>Parameter Estimation</vt:lpstr>
      <vt:lpstr>Your First Consulting Job</vt:lpstr>
      <vt:lpstr>Your First Consulting Job</vt:lpstr>
      <vt:lpstr>Maximum Likelihood Estimation</vt:lpstr>
      <vt:lpstr>Maximum Likelihood Estimation</vt:lpstr>
      <vt:lpstr>Smoothing</vt:lpstr>
      <vt:lpstr>Maximum Likelihood?</vt:lpstr>
      <vt:lpstr>Unseen Events</vt:lpstr>
      <vt:lpstr>Laplace Smoothing</vt:lpstr>
      <vt:lpstr>Laplace Smoothing</vt:lpstr>
      <vt:lpstr>Estimation: Linear Interpolation* </vt:lpstr>
      <vt:lpstr>Real NB: Smoothing</vt:lpstr>
      <vt:lpstr>Tuning</vt:lpstr>
      <vt:lpstr>Tuning on Held-Out Data</vt:lpstr>
      <vt:lpstr>Baselines</vt:lpstr>
      <vt:lpstr>Confidences from a Classifier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Anca Dragan</cp:lastModifiedBy>
  <cp:revision>2704</cp:revision>
  <dcterms:created xsi:type="dcterms:W3CDTF">2004-08-27T04:16:05Z</dcterms:created>
  <dcterms:modified xsi:type="dcterms:W3CDTF">2020-11-10T18:50:30Z</dcterms:modified>
</cp:coreProperties>
</file>