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4"/>
  </p:notesMasterIdLst>
  <p:handoutMasterIdLst>
    <p:handoutMasterId r:id="rId35"/>
  </p:handoutMasterIdLst>
  <p:sldIdLst>
    <p:sldId id="570" r:id="rId2"/>
    <p:sldId id="478" r:id="rId3"/>
    <p:sldId id="573" r:id="rId4"/>
    <p:sldId id="528" r:id="rId5"/>
    <p:sldId id="560" r:id="rId6"/>
    <p:sldId id="561" r:id="rId7"/>
    <p:sldId id="549" r:id="rId8"/>
    <p:sldId id="577" r:id="rId9"/>
    <p:sldId id="563" r:id="rId10"/>
    <p:sldId id="594" r:id="rId11"/>
    <p:sldId id="593" r:id="rId12"/>
    <p:sldId id="578" r:id="rId13"/>
    <p:sldId id="520" r:id="rId14"/>
    <p:sldId id="580" r:id="rId15"/>
    <p:sldId id="568" r:id="rId16"/>
    <p:sldId id="521" r:id="rId17"/>
    <p:sldId id="522" r:id="rId18"/>
    <p:sldId id="523" r:id="rId19"/>
    <p:sldId id="525" r:id="rId20"/>
    <p:sldId id="527" r:id="rId21"/>
    <p:sldId id="576" r:id="rId22"/>
    <p:sldId id="581" r:id="rId23"/>
    <p:sldId id="582" r:id="rId24"/>
    <p:sldId id="584" r:id="rId25"/>
    <p:sldId id="591" r:id="rId26"/>
    <p:sldId id="592" r:id="rId27"/>
    <p:sldId id="585" r:id="rId28"/>
    <p:sldId id="586" r:id="rId29"/>
    <p:sldId id="588" r:id="rId30"/>
    <p:sldId id="589" r:id="rId31"/>
    <p:sldId id="590" r:id="rId32"/>
    <p:sldId id="551" r:id="rId33"/>
  </p:sldIdLst>
  <p:sldSz cx="12192000" cy="6858000"/>
  <p:notesSz cx="7099300" cy="10234613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EEB60"/>
    <a:srgbClr val="EAE636"/>
    <a:srgbClr val="FFFF00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28" autoAdjust="0"/>
    <p:restoredTop sz="94593" autoAdjust="0"/>
  </p:normalViewPr>
  <p:slideViewPr>
    <p:cSldViewPr>
      <p:cViewPr varScale="1">
        <p:scale>
          <a:sx n="95" d="100"/>
          <a:sy n="95" d="100"/>
        </p:scale>
        <p:origin x="184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1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only true for equal size </a:t>
            </a:r>
            <a:r>
              <a:rPr lang="en-US" dirty="0" err="1"/>
              <a:t>ws</a:t>
            </a:r>
            <a:r>
              <a:rPr lang="en-US" dirty="0"/>
              <a:t>; if we had a really big or really small w1 yellow are would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26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Palatino" pitchFamily="2" charset="77"/>
          <a:ea typeface="Palatino" pitchFamily="2" charset="77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Palatino" pitchFamily="2" charset="77"/>
          <a:ea typeface="Palatino" pitchFamily="2" charset="77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Palatino" pitchFamily="2" charset="77"/>
          <a:ea typeface="Palatino" pitchFamily="2" charset="77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Palatino" pitchFamily="2" charset="77"/>
          <a:ea typeface="Palatino" pitchFamily="2" charset="77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Palatino" pitchFamily="2" charset="77"/>
          <a:ea typeface="Palatino" pitchFamily="2" charset="77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22.xml"/><Relationship Id="rId10" Type="http://schemas.openxmlformats.org/officeDocument/2006/relationships/image" Target="../media/image24.png"/><Relationship Id="rId4" Type="http://schemas.openxmlformats.org/officeDocument/2006/relationships/tags" Target="../tags/tag21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25.xml"/><Relationship Id="rId21" Type="http://schemas.openxmlformats.org/officeDocument/2006/relationships/image" Target="../media/image18.png"/><Relationship Id="rId7" Type="http://schemas.openxmlformats.org/officeDocument/2006/relationships/tags" Target="../tags/tag29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24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7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2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8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4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46.png"/><Relationship Id="rId5" Type="http://schemas.openxmlformats.org/officeDocument/2006/relationships/tags" Target="../tags/tag36.xml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tags" Target="../tags/tag35.xml"/><Relationship Id="rId9" Type="http://schemas.openxmlformats.org/officeDocument/2006/relationships/image" Target="../media/image44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5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44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7.png"/><Relationship Id="rId5" Type="http://schemas.openxmlformats.org/officeDocument/2006/relationships/tags" Target="../tags/tag46.xml"/><Relationship Id="rId10" Type="http://schemas.openxmlformats.org/officeDocument/2006/relationships/image" Target="../media/image56.png"/><Relationship Id="rId4" Type="http://schemas.openxmlformats.org/officeDocument/2006/relationships/tags" Target="../tags/tag45.xml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6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65.png"/><Relationship Id="rId5" Type="http://schemas.openxmlformats.org/officeDocument/2006/relationships/tags" Target="../tags/tag51.xml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tags" Target="../tags/tag50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1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70.png"/><Relationship Id="rId2" Type="http://schemas.openxmlformats.org/officeDocument/2006/relationships/tags" Target="../tags/tag55.xml"/><Relationship Id="rId16" Type="http://schemas.openxmlformats.org/officeDocument/2006/relationships/image" Target="../media/image69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65.png"/><Relationship Id="rId5" Type="http://schemas.openxmlformats.org/officeDocument/2006/relationships/tags" Target="../tags/tag58.xml"/><Relationship Id="rId15" Type="http://schemas.openxmlformats.org/officeDocument/2006/relationships/image" Target="../media/image73.png"/><Relationship Id="rId10" Type="http://schemas.openxmlformats.org/officeDocument/2006/relationships/image" Target="../media/image64.png"/><Relationship Id="rId4" Type="http://schemas.openxmlformats.org/officeDocument/2006/relationships/tags" Target="../tags/tag57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tags" Target="../tags/tag62.xml"/><Relationship Id="rId16" Type="http://schemas.openxmlformats.org/officeDocument/2006/relationships/image" Target="../media/image40.png"/><Relationship Id="rId20" Type="http://schemas.openxmlformats.org/officeDocument/2006/relationships/image" Target="../media/image76.emf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35.png"/><Relationship Id="rId5" Type="http://schemas.openxmlformats.org/officeDocument/2006/relationships/tags" Target="../tags/tag65.xml"/><Relationship Id="rId15" Type="http://schemas.openxmlformats.org/officeDocument/2006/relationships/image" Target="../media/image3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3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58" y="1371600"/>
            <a:ext cx="11428412" cy="4295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err="1"/>
              <a:t>Perceptrons</a:t>
            </a:r>
            <a:r>
              <a:rPr lang="en-US" sz="3600" dirty="0"/>
              <a:t> and Logistic Regression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715000"/>
            <a:ext cx="12192000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Anca Dragan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4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  <p:sp>
        <p:nvSpPr>
          <p:cNvPr id="22" name="Line 7">
            <a:extLst>
              <a:ext uri="{FF2B5EF4-FFF2-40B4-BE49-F238E27FC236}">
                <a16:creationId xmlns:a16="http://schemas.microsoft.com/office/drawing/2014/main" id="{B196B16F-A591-694A-8AB6-4F4106B28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1858" y="4827563"/>
            <a:ext cx="1554788" cy="77471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499F989A-1033-694C-9DA7-29ECB12A1FF9}"/>
              </a:ext>
            </a:extLst>
          </p:cNvPr>
          <p:cNvSpPr>
            <a:spLocks noChangeShapeType="1"/>
          </p:cNvSpPr>
          <p:nvPr/>
        </p:nvSpPr>
        <p:spPr bwMode="auto">
          <a:xfrm rot="-646224">
            <a:off x="5772717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1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 rot="-1185043">
            <a:off x="5791200" y="3962400"/>
            <a:ext cx="1117600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-646224">
            <a:off x="6446838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010400" y="411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 = SPAM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-1 = HAM</a:t>
            </a:r>
          </a:p>
        </p:txBody>
      </p:sp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24840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6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6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5" grpId="0"/>
      <p:bldP spid="276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 descr="C:\Users\Dan\Dropbox\Office\CS 188\Ketrina Art\Perceptron\WeightUpd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39900"/>
            <a:ext cx="7772400" cy="3871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</a:t>
            </a:r>
          </a:p>
        </p:txBody>
      </p:sp>
      <p:pic>
        <p:nvPicPr>
          <p:cNvPr id="19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r="16275" b="63380"/>
          <a:stretch>
            <a:fillRect/>
          </a:stretch>
        </p:blipFill>
        <p:spPr bwMode="auto">
          <a:xfrm>
            <a:off x="6477000" y="1219200"/>
            <a:ext cx="4800600" cy="1981200"/>
          </a:xfrm>
          <a:prstGeom prst="rect">
            <a:avLst/>
          </a:prstGeom>
          <a:noFill/>
        </p:spPr>
      </p:pic>
      <p:pic>
        <p:nvPicPr>
          <p:cNvPr id="20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40845" r="16275" b="30986"/>
          <a:stretch>
            <a:fillRect/>
          </a:stretch>
        </p:blipFill>
        <p:spPr bwMode="auto">
          <a:xfrm>
            <a:off x="6477000" y="3352800"/>
            <a:ext cx="4800600" cy="1524000"/>
          </a:xfrm>
          <a:prstGeom prst="rect">
            <a:avLst/>
          </a:prstGeom>
          <a:noFill/>
        </p:spPr>
      </p:pic>
      <p:pic>
        <p:nvPicPr>
          <p:cNvPr id="21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70423" r="16275"/>
          <a:stretch>
            <a:fillRect/>
          </a:stretch>
        </p:blipFill>
        <p:spPr bwMode="auto">
          <a:xfrm>
            <a:off x="6477000" y="4953000"/>
            <a:ext cx="48006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 by adding or subtracting the feature vector. Subtract if y* is -1.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8122" y="1856161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1647" y="3261099"/>
            <a:ext cx="2190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5975" y="5924550"/>
            <a:ext cx="250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1322" y="2614986"/>
            <a:ext cx="730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0300" y="2867025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Line 7"/>
          <p:cNvSpPr>
            <a:spLocks noChangeShapeType="1"/>
          </p:cNvSpPr>
          <p:nvPr/>
        </p:nvSpPr>
        <p:spPr bwMode="auto">
          <a:xfrm flipH="1" flipV="1">
            <a:off x="8067185" y="2237161"/>
            <a:ext cx="711200" cy="212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7262322" y="2237161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 flipV="1">
            <a:off x="7262322" y="3694486"/>
            <a:ext cx="1516063" cy="66357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8811722" y="2819774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3"/>
          <p:cNvSpPr>
            <a:spLocks/>
          </p:cNvSpPr>
          <p:nvPr/>
        </p:nvSpPr>
        <p:spPr bwMode="auto">
          <a:xfrm rot="-6620302">
            <a:off x="8465647" y="3450011"/>
            <a:ext cx="719138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3"/>
          <p:cNvSpPr>
            <a:spLocks/>
          </p:cNvSpPr>
          <p:nvPr/>
        </p:nvSpPr>
        <p:spPr bwMode="auto">
          <a:xfrm rot="-9428567">
            <a:off x="8840297" y="2448299"/>
            <a:ext cx="541338" cy="3132137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8CEA4-38F9-9F4A-8E0B-3FA046075DE0}"/>
              </a:ext>
            </a:extLst>
          </p:cNvPr>
          <p:cNvSpPr txBox="1"/>
          <p:nvPr/>
        </p:nvSpPr>
        <p:spPr>
          <a:xfrm>
            <a:off x="5943600" y="5664872"/>
            <a:ext cx="260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Before: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w f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After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: </a:t>
            </a:r>
            <a:r>
              <a:rPr lang="en-US" i="1" dirty="0" err="1">
                <a:latin typeface="Palatino" pitchFamily="2" charset="77"/>
                <a:ea typeface="Palatino" pitchFamily="2" charset="77"/>
              </a:rPr>
              <a:t>wf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 + y*f f</a:t>
            </a:r>
          </a:p>
          <a:p>
            <a:r>
              <a:rPr lang="en-US" i="1" dirty="0">
                <a:latin typeface="Palatino" pitchFamily="2" charset="77"/>
                <a:ea typeface="Palatino" pitchFamily="2" charset="77"/>
              </a:rPr>
              <a:t>f f &gt;=0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9" grpId="0" animBg="1"/>
      <p:bldP spid="31760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Examples: Perceptron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397001"/>
            <a:ext cx="7518400" cy="4729164"/>
          </a:xfrm>
        </p:spPr>
        <p:txBody>
          <a:bodyPr/>
          <a:lstStyle/>
          <a:p>
            <a:pPr eaLnBrk="1" hangingPunct="1"/>
            <a:r>
              <a:rPr lang="en-US" dirty="0"/>
              <a:t>Separable Case</a:t>
            </a:r>
          </a:p>
        </p:txBody>
      </p:sp>
      <p:graphicFrame>
        <p:nvGraphicFramePr>
          <p:cNvPr id="1383428" name="Object 4"/>
          <p:cNvGraphicFramePr>
            <a:graphicFrameLocks noChangeAspect="1"/>
          </p:cNvGraphicFramePr>
          <p:nvPr/>
        </p:nvGraphicFramePr>
        <p:xfrm>
          <a:off x="3636963" y="2078038"/>
          <a:ext cx="47910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Photo Editor Photo" r:id="rId3" imgW="4791744" imgH="3742857" progId="MSPhotoEd.3">
                  <p:embed/>
                </p:oleObj>
              </mc:Choice>
              <mc:Fallback>
                <p:oleObj name="Photo Editor Photo" r:id="rId3" imgW="4791744" imgH="3742857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078038"/>
                        <a:ext cx="47910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29" name="Object 5"/>
          <p:cNvGraphicFramePr>
            <a:graphicFrameLocks noChangeAspect="1"/>
          </p:cNvGraphicFramePr>
          <p:nvPr/>
        </p:nvGraphicFramePr>
        <p:xfrm>
          <a:off x="3681413" y="2095500"/>
          <a:ext cx="475297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Photo Editor Photo" r:id="rId5" imgW="4753639" imgH="3704762" progId="MSPhotoEd.3">
                  <p:embed/>
                </p:oleObj>
              </mc:Choice>
              <mc:Fallback>
                <p:oleObj name="Photo Editor Photo" r:id="rId5" imgW="4753639" imgH="370476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2095500"/>
                        <a:ext cx="4752975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0" name="Object 6"/>
          <p:cNvGraphicFramePr>
            <a:graphicFrameLocks noChangeAspect="1"/>
          </p:cNvGraphicFramePr>
          <p:nvPr/>
        </p:nvGraphicFramePr>
        <p:xfrm>
          <a:off x="3648075" y="2066925"/>
          <a:ext cx="47529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Photo Editor Photo" r:id="rId7" imgW="4753639" imgH="3780952" progId="MSPhotoEd.3">
                  <p:embed/>
                </p:oleObj>
              </mc:Choice>
              <mc:Fallback>
                <p:oleObj name="Photo Editor Photo" r:id="rId7" imgW="4753639" imgH="3780952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66925"/>
                        <a:ext cx="47529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1" name="Object 7"/>
          <p:cNvGraphicFramePr>
            <a:graphicFrameLocks noChangeAspect="1"/>
          </p:cNvGraphicFramePr>
          <p:nvPr/>
        </p:nvGraphicFramePr>
        <p:xfrm>
          <a:off x="3552825" y="2101850"/>
          <a:ext cx="4905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Photo Editor Photo" r:id="rId9" imgW="4904762" imgH="3761905" progId="MSPhotoEd.3">
                  <p:embed/>
                </p:oleObj>
              </mc:Choice>
              <mc:Fallback>
                <p:oleObj name="Photo Editor Photo" r:id="rId9" imgW="4904762" imgH="376190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101850"/>
                        <a:ext cx="4905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2" name="Object 8"/>
          <p:cNvGraphicFramePr>
            <a:graphicFrameLocks noChangeAspect="1"/>
          </p:cNvGraphicFramePr>
          <p:nvPr/>
        </p:nvGraphicFramePr>
        <p:xfrm>
          <a:off x="3509963" y="2095500"/>
          <a:ext cx="49434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Photo Editor Photo" r:id="rId11" imgW="4944165" imgH="3742857" progId="MSPhotoEd.3">
                  <p:embed/>
                </p:oleObj>
              </mc:Choice>
              <mc:Fallback>
                <p:oleObj name="Photo Editor Photo" r:id="rId11" imgW="4944165" imgH="3742857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2095500"/>
                        <a:ext cx="49434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3" name="Object 9"/>
          <p:cNvGraphicFramePr>
            <a:graphicFrameLocks noChangeAspect="1"/>
          </p:cNvGraphicFramePr>
          <p:nvPr/>
        </p:nvGraphicFramePr>
        <p:xfrm>
          <a:off x="3594100" y="2074863"/>
          <a:ext cx="48482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Photo Editor Photo" r:id="rId13" imgW="4847619" imgH="3780952" progId="MSPhotoEd.3">
                  <p:embed/>
                </p:oleObj>
              </mc:Choice>
              <mc:Fallback>
                <p:oleObj name="Photo Editor Photo" r:id="rId13" imgW="4847619" imgH="3780952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074863"/>
                        <a:ext cx="48482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4" name="Object 10"/>
          <p:cNvGraphicFramePr>
            <a:graphicFrameLocks noChangeAspect="1"/>
          </p:cNvGraphicFramePr>
          <p:nvPr/>
        </p:nvGraphicFramePr>
        <p:xfrm>
          <a:off x="3657600" y="2128838"/>
          <a:ext cx="47148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Photo Editor Photo" r:id="rId15" imgW="4715533" imgH="3666667" progId="MSPhotoEd.3">
                  <p:embed/>
                </p:oleObj>
              </mc:Choice>
              <mc:Fallback>
                <p:oleObj name="Photo Editor Photo" r:id="rId15" imgW="4715533" imgH="3666667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28838"/>
                        <a:ext cx="471487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5" name="Object 11"/>
          <p:cNvGraphicFramePr>
            <a:graphicFrameLocks noChangeAspect="1"/>
          </p:cNvGraphicFramePr>
          <p:nvPr/>
        </p:nvGraphicFramePr>
        <p:xfrm>
          <a:off x="3640138" y="2073275"/>
          <a:ext cx="46577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Photo Editor Photo" r:id="rId17" imgW="4657143" imgH="3742857" progId="MSPhotoEd.3">
                  <p:embed/>
                </p:oleObj>
              </mc:Choice>
              <mc:Fallback>
                <p:oleObj name="Photo Editor Photo" r:id="rId17" imgW="4657143" imgH="3742857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073275"/>
                        <a:ext cx="46577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Multiclass Decision Rule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/>
              <a:t>If we have multiple classes:</a:t>
            </a:r>
          </a:p>
          <a:p>
            <a:pPr lvl="1" eaLnBrk="1" hangingPunct="1"/>
            <a:r>
              <a:rPr lang="en-US" sz="2000"/>
              <a:t>A weight vector for each class: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Score (activation) of a class y: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endParaRPr lang="en-US" sz="1100"/>
          </a:p>
          <a:p>
            <a:pPr lvl="1" eaLnBrk="1" hangingPunct="1"/>
            <a:r>
              <a:rPr lang="en-US" sz="2000"/>
              <a:t>Prediction highest score wins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37338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96200" y="37068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28800" y="51816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4020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459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53070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5000" y="2667000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8686800" y="37830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8915400" y="47736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8229600" y="47736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5791200" y="6324600"/>
            <a:ext cx="617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Binary = multiclass where the negative class has weight zero</a:t>
            </a:r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38100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847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9800" y="48006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1" cstate="print"/>
          <a:srcRect t="49442"/>
          <a:stretch>
            <a:fillRect/>
          </a:stretch>
        </p:blipFill>
        <p:spPr bwMode="auto">
          <a:xfrm>
            <a:off x="6324600" y="1378440"/>
            <a:ext cx="4648200" cy="1669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Multiclass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Start with all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Pick up training examples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Predict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wrong: lower score of wrong answer, raise score of right answer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8013" y="4953000"/>
            <a:ext cx="269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8488" y="5638800"/>
            <a:ext cx="30432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971800"/>
            <a:ext cx="36639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9067800" y="2667000"/>
            <a:ext cx="304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9372600" y="3200400"/>
            <a:ext cx="1219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9144000" y="3810000"/>
            <a:ext cx="228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39200" y="2362200"/>
            <a:ext cx="436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17000" y="4679950"/>
            <a:ext cx="5254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9372600" y="32004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48800" y="2819400"/>
            <a:ext cx="219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3" name="Line 15"/>
          <p:cNvSpPr>
            <a:spLocks noChangeShapeType="1"/>
          </p:cNvSpPr>
          <p:nvPr/>
        </p:nvSpPr>
        <p:spPr bwMode="auto">
          <a:xfrm flipH="1">
            <a:off x="8991600" y="26670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4" name="Line 16"/>
          <p:cNvSpPr>
            <a:spLocks noChangeShapeType="1"/>
          </p:cNvSpPr>
          <p:nvPr/>
        </p:nvSpPr>
        <p:spPr bwMode="auto">
          <a:xfrm flipH="1" flipV="1">
            <a:off x="8991600" y="3276600"/>
            <a:ext cx="381000" cy="5334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5" name="Line 17"/>
          <p:cNvSpPr>
            <a:spLocks noChangeShapeType="1"/>
          </p:cNvSpPr>
          <p:nvPr/>
        </p:nvSpPr>
        <p:spPr bwMode="auto">
          <a:xfrm flipV="1">
            <a:off x="10591800" y="25908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6" name="Line 18"/>
          <p:cNvSpPr>
            <a:spLocks noChangeShapeType="1"/>
          </p:cNvSpPr>
          <p:nvPr/>
        </p:nvSpPr>
        <p:spPr bwMode="auto">
          <a:xfrm flipV="1">
            <a:off x="9372600" y="2590800"/>
            <a:ext cx="1295400" cy="12192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403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28238" y="3635375"/>
            <a:ext cx="5635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6" grpId="0" animBg="1"/>
      <p:bldP spid="1353743" grpId="0" animBg="1"/>
      <p:bldP spid="1353744" grpId="0" animBg="1"/>
      <p:bldP spid="1353745" grpId="0" animBg="1"/>
      <p:bldP spid="13537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Multiclass Perceptron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6163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1</a:t>
            </a:r>
          </a:p>
          <a:p>
            <a:r>
              <a:rPr lang="en-US">
                <a:latin typeface="Courier New" pitchFamily="49" charset="0"/>
              </a:rPr>
              <a:t>win   : 0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2675" y="3971925"/>
            <a:ext cx="1792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35562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52875"/>
            <a:ext cx="2143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296400" y="457517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0075" y="3952875"/>
            <a:ext cx="1382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19200" y="1524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vote”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219200" y="21478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election”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19200" y="2757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game”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D474E-ACBB-8C40-A360-6952688E8FFD}"/>
              </a:ext>
            </a:extLst>
          </p:cNvPr>
          <p:cNvSpPr txBox="1"/>
          <p:nvPr/>
        </p:nvSpPr>
        <p:spPr>
          <a:xfrm>
            <a:off x="3886200" y="15682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1 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3FC95-3E74-9143-BCBF-E5F1A5732D94}"/>
              </a:ext>
            </a:extLst>
          </p:cNvPr>
          <p:cNvSpPr txBox="1"/>
          <p:nvPr/>
        </p:nvSpPr>
        <p:spPr>
          <a:xfrm>
            <a:off x="287496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9A5DF6-ECB2-7041-9BE8-4DC253DBF611}"/>
              </a:ext>
            </a:extLst>
          </p:cNvPr>
          <p:cNvSpPr txBox="1"/>
          <p:nvPr/>
        </p:nvSpPr>
        <p:spPr>
          <a:xfrm>
            <a:off x="716087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6ECEC-E345-C049-8D2A-F0BC42F20B41}"/>
              </a:ext>
            </a:extLst>
          </p:cNvPr>
          <p:cNvSpPr txBox="1"/>
          <p:nvPr/>
        </p:nvSpPr>
        <p:spPr>
          <a:xfrm>
            <a:off x="11109325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858A7-52E6-3341-B517-934AC02036A5}"/>
              </a:ext>
            </a:extLst>
          </p:cNvPr>
          <p:cNvSpPr txBox="1"/>
          <p:nvPr/>
        </p:nvSpPr>
        <p:spPr>
          <a:xfrm>
            <a:off x="7035119" y="4575175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012207-B5AF-FC47-A419-CE4895FFD070}"/>
              </a:ext>
            </a:extLst>
          </p:cNvPr>
          <p:cNvSpPr txBox="1"/>
          <p:nvPr/>
        </p:nvSpPr>
        <p:spPr>
          <a:xfrm>
            <a:off x="2970213" y="4580620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B39CF-D609-5A46-91F6-4291FA30269B}"/>
              </a:ext>
            </a:extLst>
          </p:cNvPr>
          <p:cNvSpPr txBox="1"/>
          <p:nvPr/>
        </p:nvSpPr>
        <p:spPr>
          <a:xfrm>
            <a:off x="4076700" y="220349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0 1]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D721E-A0A8-024E-9E02-6369E1B12401}"/>
              </a:ext>
            </a:extLst>
          </p:cNvPr>
          <p:cNvSpPr txBox="1"/>
          <p:nvPr/>
        </p:nvSpPr>
        <p:spPr>
          <a:xfrm>
            <a:off x="3500098" y="419949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6C6A7-88F3-C64B-B99A-F03B5F83852A}"/>
              </a:ext>
            </a:extLst>
          </p:cNvPr>
          <p:cNvSpPr txBox="1"/>
          <p:nvPr/>
        </p:nvSpPr>
        <p:spPr>
          <a:xfrm>
            <a:off x="7672727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E6C9A4-1B8D-F547-AEBE-FBF69E2B9348}"/>
              </a:ext>
            </a:extLst>
          </p:cNvPr>
          <p:cNvSpPr txBox="1"/>
          <p:nvPr/>
        </p:nvSpPr>
        <p:spPr>
          <a:xfrm>
            <a:off x="11486130" y="418238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CA5E6D-9CFA-FE47-9416-F34250B4DE73}"/>
              </a:ext>
            </a:extLst>
          </p:cNvPr>
          <p:cNvSpPr txBox="1"/>
          <p:nvPr/>
        </p:nvSpPr>
        <p:spPr>
          <a:xfrm>
            <a:off x="3826329" y="282737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1 0 1]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854D87-515E-7C42-BAAC-E76941EF39DD}"/>
              </a:ext>
            </a:extLst>
          </p:cNvPr>
          <p:cNvSpPr txBox="1"/>
          <p:nvPr/>
        </p:nvSpPr>
        <p:spPr>
          <a:xfrm>
            <a:off x="406003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F6C85-2AB0-5D4C-93C0-B77A2BEBC3C5}"/>
              </a:ext>
            </a:extLst>
          </p:cNvPr>
          <p:cNvSpPr txBox="1"/>
          <p:nvPr/>
        </p:nvSpPr>
        <p:spPr>
          <a:xfrm>
            <a:off x="8155442" y="41984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4C3544-ADAA-554F-85B5-17A4DC033AC6}"/>
              </a:ext>
            </a:extLst>
          </p:cNvPr>
          <p:cNvSpPr txBox="1"/>
          <p:nvPr/>
        </p:nvSpPr>
        <p:spPr>
          <a:xfrm>
            <a:off x="4191113" y="4580618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F805C-433A-8B4D-B4B8-AE2D58E149E0}"/>
              </a:ext>
            </a:extLst>
          </p:cNvPr>
          <p:cNvSpPr txBox="1"/>
          <p:nvPr/>
        </p:nvSpPr>
        <p:spPr>
          <a:xfrm>
            <a:off x="8133671" y="4553693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Perceptrons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Separability</a:t>
            </a:r>
            <a:r>
              <a:rPr lang="en-US" sz="2400" dirty="0"/>
              <a:t>: true if some parameters get the training set perfectly correct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is separable, </a:t>
            </a:r>
            <a:r>
              <a:rPr lang="en-US" sz="2400" dirty="0" err="1"/>
              <a:t>perceptron</a:t>
            </a:r>
            <a:r>
              <a:rPr lang="en-US" sz="2400" dirty="0"/>
              <a:t> will eventually converge (binary case)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Mistake Bound: the maximum number of mistakes (binary case) related to the </a:t>
            </a:r>
            <a:r>
              <a:rPr lang="en-US" sz="2400" i="1" dirty="0"/>
              <a:t>margin</a:t>
            </a:r>
            <a:r>
              <a:rPr lang="en-US" sz="2400" dirty="0"/>
              <a:t> or degree of </a:t>
            </a:r>
            <a:r>
              <a:rPr lang="en-US" sz="2400" dirty="0" err="1"/>
              <a:t>separability</a:t>
            </a:r>
            <a:endParaRPr lang="en-US" sz="2400" i="1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8823325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Non-Separable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Last Time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120" y="1295400"/>
            <a:ext cx="511402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Naïve Bayes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Parameter estimation: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MLE, MAP, priors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Laplace smoothing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Training set, held-out set, test set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D37AD7-E4E0-46E0-9A22-9DF4E2814033}"/>
              </a:ext>
            </a:extLst>
          </p:cNvPr>
          <p:cNvGrpSpPr/>
          <p:nvPr/>
        </p:nvGrpSpPr>
        <p:grpSpPr>
          <a:xfrm>
            <a:off x="3815569" y="1371600"/>
            <a:ext cx="2362200" cy="1981200"/>
            <a:chOff x="9105900" y="1905000"/>
            <a:chExt cx="2362200" cy="1981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5CDF62-EEBA-42C2-835A-3F821F980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0300" y="19050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562987-B468-4712-AB25-AA786D823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59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1</a:t>
              </a: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FB462B-E8AF-474E-81F5-CA0FFF3A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4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F</a:t>
              </a:r>
              <a:r>
                <a:rPr lang="en-US" baseline="-25000">
                  <a:latin typeface="Calibri"/>
                  <a:cs typeface="Calibri"/>
                </a:rPr>
                <a:t>n</a:t>
              </a: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8" name="AutoShape 7">
              <a:extLst>
                <a:ext uri="{FF2B5EF4-FFF2-40B4-BE49-F238E27FC236}">
                  <a16:creationId xmlns:a16="http://schemas.microsoft.com/office/drawing/2014/main" id="{700E3E8E-3362-46A8-92CF-E6F81D101D92}"/>
                </a:ext>
              </a:extLst>
            </p:cNvPr>
            <p:cNvCxnSpPr>
              <a:cxnSpLocks noChangeShapeType="1"/>
              <a:stCxn id="5" idx="4"/>
              <a:endCxn id="7" idx="0"/>
            </p:cNvCxnSpPr>
            <p:nvPr/>
          </p:nvCxnSpPr>
          <p:spPr bwMode="auto">
            <a:xfrm>
              <a:off x="102870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8">
              <a:extLst>
                <a:ext uri="{FF2B5EF4-FFF2-40B4-BE49-F238E27FC236}">
                  <a16:creationId xmlns:a16="http://schemas.microsoft.com/office/drawing/2014/main" id="{23790796-9CB9-4461-ADEC-CEF4C8A260BD}"/>
                </a:ext>
              </a:extLst>
            </p:cNvPr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 flipH="1">
              <a:off x="9372600" y="2438400"/>
              <a:ext cx="9144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6C0CE6-26C3-40A9-A646-8F73D47AB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1700" y="3352800"/>
              <a:ext cx="5334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F</a:t>
              </a:r>
              <a:r>
                <a:rPr lang="en-US" baseline="-25000" dirty="0">
                  <a:latin typeface="Calibri"/>
                  <a:cs typeface="Calibri"/>
                </a:rPr>
                <a:t>2</a:t>
              </a:r>
              <a:endParaRPr lang="en-US" dirty="0">
                <a:latin typeface="Calibri"/>
                <a:cs typeface="Calibri"/>
              </a:endParaRPr>
            </a:p>
          </p:txBody>
        </p:sp>
        <p:cxnSp>
          <p:nvCxnSpPr>
            <p:cNvPr id="11" name="AutoShape 10">
              <a:extLst>
                <a:ext uri="{FF2B5EF4-FFF2-40B4-BE49-F238E27FC236}">
                  <a16:creationId xmlns:a16="http://schemas.microsoft.com/office/drawing/2014/main" id="{8A1B1968-4A51-4F7B-8335-E910736F54EB}"/>
                </a:ext>
              </a:extLst>
            </p:cNvPr>
            <p:cNvCxnSpPr>
              <a:cxnSpLocks noChangeShapeType="1"/>
              <a:stCxn id="5" idx="4"/>
              <a:endCxn id="10" idx="0"/>
            </p:cNvCxnSpPr>
            <p:nvPr/>
          </p:nvCxnSpPr>
          <p:spPr bwMode="auto">
            <a:xfrm flipH="1">
              <a:off x="10058400" y="2438400"/>
              <a:ext cx="228600" cy="91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2" name="Picture 11" descr="txp_fig">
              <a:extLst>
                <a:ext uri="{FF2B5EF4-FFF2-40B4-BE49-F238E27FC236}">
                  <a16:creationId xmlns:a16="http://schemas.microsoft.com/office/drawing/2014/main" id="{C23460C9-4A67-4908-A2C5-3A87BA6D8FC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77500" y="3581400"/>
              <a:ext cx="307975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txp_fig">
            <a:extLst>
              <a:ext uri="{FF2B5EF4-FFF2-40B4-BE49-F238E27FC236}">
                <a16:creationId xmlns:a16="http://schemas.microsoft.com/office/drawing/2014/main" id="{3F253F7C-901C-44A6-89B2-D8DF81F82B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562" y="3716956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txp_fig">
            <a:extLst>
              <a:ext uri="{FF2B5EF4-FFF2-40B4-BE49-F238E27FC236}">
                <a16:creationId xmlns:a16="http://schemas.microsoft.com/office/drawing/2014/main" id="{0C449351-9516-4992-8F24-1DE0E46470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61807" y="5423004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>
            <a:extLst>
              <a:ext uri="{FF2B5EF4-FFF2-40B4-BE49-F238E27FC236}">
                <a16:creationId xmlns:a16="http://schemas.microsoft.com/office/drawing/2014/main" id="{0D1F9E41-3E35-4C36-810D-A88B6D875F4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4593" y="4640706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249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with the Perceptron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Noise: if the data isn’t separable, weights might thrash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Averaging weight vectors over time can help (averaged perceptron)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Mediocre generalization: finds a “barely” separating solution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Overtraining: test / held-out accuracy usually rises, then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Overtraining is a kind of overfitting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648200"/>
            <a:ext cx="2057400" cy="1881188"/>
            <a:chOff x="3552" y="1104"/>
            <a:chExt cx="1680" cy="1536"/>
          </a:xfrm>
        </p:grpSpPr>
        <p:sp>
          <p:nvSpPr>
            <p:cNvPr id="27739" name="Line 5"/>
            <p:cNvSpPr>
              <a:spLocks noChangeShapeType="1"/>
            </p:cNvSpPr>
            <p:nvPr/>
          </p:nvSpPr>
          <p:spPr bwMode="auto">
            <a:xfrm>
              <a:off x="3820" y="2385"/>
              <a:ext cx="1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"/>
            <p:cNvSpPr>
              <a:spLocks noChangeShapeType="1"/>
            </p:cNvSpPr>
            <p:nvPr/>
          </p:nvSpPr>
          <p:spPr bwMode="auto">
            <a:xfrm flipV="1">
              <a:off x="3820" y="1226"/>
              <a:ext cx="0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2" y="1360"/>
              <a:ext cx="13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2" name="Freeform 8"/>
            <p:cNvSpPr>
              <a:spLocks/>
            </p:cNvSpPr>
            <p:nvPr/>
          </p:nvSpPr>
          <p:spPr bwMode="auto">
            <a:xfrm>
              <a:off x="3833" y="1323"/>
              <a:ext cx="1233" cy="1049"/>
            </a:xfrm>
            <a:custGeom>
              <a:avLst/>
              <a:gdLst>
                <a:gd name="T0" fmla="*/ 0 w 1233"/>
                <a:gd name="T1" fmla="*/ 1049 h 1049"/>
                <a:gd name="T2" fmla="*/ 328 w 1233"/>
                <a:gd name="T3" fmla="*/ 198 h 1049"/>
                <a:gd name="T4" fmla="*/ 1012 w 1233"/>
                <a:gd name="T5" fmla="*/ 31 h 1049"/>
                <a:gd name="T6" fmla="*/ 1233 w 1233"/>
                <a:gd name="T7" fmla="*/ 10 h 1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3"/>
                <a:gd name="T13" fmla="*/ 0 h 1049"/>
                <a:gd name="T14" fmla="*/ 1233 w 1233"/>
                <a:gd name="T15" fmla="*/ 1049 h 1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3" h="1049">
                  <a:moveTo>
                    <a:pt x="0" y="1049"/>
                  </a:moveTo>
                  <a:cubicBezTo>
                    <a:pt x="55" y="907"/>
                    <a:pt x="160" y="367"/>
                    <a:pt x="328" y="198"/>
                  </a:cubicBezTo>
                  <a:cubicBezTo>
                    <a:pt x="496" y="29"/>
                    <a:pt x="861" y="62"/>
                    <a:pt x="1012" y="31"/>
                  </a:cubicBezTo>
                  <a:cubicBezTo>
                    <a:pt x="1163" y="0"/>
                    <a:pt x="1187" y="14"/>
                    <a:pt x="1233" y="1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4" y="1104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4" name="Freeform 10"/>
            <p:cNvSpPr>
              <a:spLocks/>
            </p:cNvSpPr>
            <p:nvPr/>
          </p:nvSpPr>
          <p:spPr bwMode="auto">
            <a:xfrm>
              <a:off x="3827" y="1537"/>
              <a:ext cx="1228" cy="829"/>
            </a:xfrm>
            <a:custGeom>
              <a:avLst/>
              <a:gdLst>
                <a:gd name="T0" fmla="*/ 0 w 1228"/>
                <a:gd name="T1" fmla="*/ 829 h 829"/>
                <a:gd name="T2" fmla="*/ 544 w 1228"/>
                <a:gd name="T3" fmla="*/ 113 h 829"/>
                <a:gd name="T4" fmla="*/ 1072 w 1228"/>
                <a:gd name="T5" fmla="*/ 151 h 829"/>
                <a:gd name="T6" fmla="*/ 1228 w 1228"/>
                <a:gd name="T7" fmla="*/ 216 h 8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8"/>
                <a:gd name="T13" fmla="*/ 0 h 829"/>
                <a:gd name="T14" fmla="*/ 1228 w 1228"/>
                <a:gd name="T15" fmla="*/ 829 h 8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8" h="829">
                  <a:moveTo>
                    <a:pt x="0" y="829"/>
                  </a:moveTo>
                  <a:cubicBezTo>
                    <a:pt x="91" y="710"/>
                    <a:pt x="365" y="226"/>
                    <a:pt x="544" y="113"/>
                  </a:cubicBezTo>
                  <a:cubicBezTo>
                    <a:pt x="723" y="0"/>
                    <a:pt x="958" y="134"/>
                    <a:pt x="1072" y="151"/>
                  </a:cubicBezTo>
                  <a:cubicBezTo>
                    <a:pt x="1186" y="168"/>
                    <a:pt x="1196" y="203"/>
                    <a:pt x="1228" y="216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5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59" y="2064"/>
              <a:ext cx="77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2" y="1872"/>
              <a:ext cx="3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7" name="Freeform 13"/>
            <p:cNvSpPr>
              <a:spLocks/>
            </p:cNvSpPr>
            <p:nvPr/>
          </p:nvSpPr>
          <p:spPr bwMode="auto">
            <a:xfrm>
              <a:off x="3827" y="1535"/>
              <a:ext cx="1244" cy="853"/>
            </a:xfrm>
            <a:custGeom>
              <a:avLst/>
              <a:gdLst>
                <a:gd name="T0" fmla="*/ 0 w 1244"/>
                <a:gd name="T1" fmla="*/ 853 h 853"/>
                <a:gd name="T2" fmla="*/ 447 w 1244"/>
                <a:gd name="T3" fmla="*/ 126 h 853"/>
                <a:gd name="T4" fmla="*/ 948 w 1244"/>
                <a:gd name="T5" fmla="*/ 99 h 853"/>
                <a:gd name="T6" fmla="*/ 1244 w 1244"/>
                <a:gd name="T7" fmla="*/ 158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853"/>
                <a:gd name="T14" fmla="*/ 1244 w 1244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853">
                  <a:moveTo>
                    <a:pt x="0" y="853"/>
                  </a:moveTo>
                  <a:cubicBezTo>
                    <a:pt x="75" y="732"/>
                    <a:pt x="289" y="252"/>
                    <a:pt x="447" y="126"/>
                  </a:cubicBezTo>
                  <a:cubicBezTo>
                    <a:pt x="605" y="0"/>
                    <a:pt x="815" y="94"/>
                    <a:pt x="948" y="99"/>
                  </a:cubicBezTo>
                  <a:cubicBezTo>
                    <a:pt x="1081" y="104"/>
                    <a:pt x="1182" y="146"/>
                    <a:pt x="1244" y="15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66" y="2499"/>
              <a:ext cx="8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5470525" y="1676400"/>
            <a:ext cx="3292475" cy="1090613"/>
            <a:chOff x="3398" y="2400"/>
            <a:chExt cx="2074" cy="687"/>
          </a:xfrm>
        </p:grpSpPr>
        <p:grpSp>
          <p:nvGrpSpPr>
            <p:cNvPr id="27682" name="Group 16"/>
            <p:cNvGrpSpPr>
              <a:grpSpLocks/>
            </p:cNvGrpSpPr>
            <p:nvPr/>
          </p:nvGrpSpPr>
          <p:grpSpPr bwMode="auto">
            <a:xfrm>
              <a:off x="3398" y="2477"/>
              <a:ext cx="727" cy="587"/>
              <a:chOff x="3364" y="2169"/>
              <a:chExt cx="1248" cy="1008"/>
            </a:xfrm>
          </p:grpSpPr>
          <p:sp>
            <p:nvSpPr>
              <p:cNvPr id="27715" name="Line 17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16" name="Group 18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37" name="Line 1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17" name="Line 21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22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Line 23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24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21" name="Group 25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35" name="Line 2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28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33" name="Line 2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31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31" name="Line 32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4" name="Group 34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29" name="Line 3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5" name="Group 37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27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6" name="Line 40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41"/>
            <p:cNvSpPr>
              <a:spLocks noChangeShapeType="1"/>
            </p:cNvSpPr>
            <p:nvPr/>
          </p:nvSpPr>
          <p:spPr bwMode="auto">
            <a:xfrm>
              <a:off x="3630" y="2536"/>
              <a:ext cx="55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42"/>
            <p:cNvSpPr>
              <a:spLocks noChangeShapeType="1"/>
            </p:cNvSpPr>
            <p:nvPr/>
          </p:nvSpPr>
          <p:spPr bwMode="auto">
            <a:xfrm flipH="1">
              <a:off x="3537" y="2400"/>
              <a:ext cx="242" cy="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43"/>
            <p:cNvSpPr>
              <a:spLocks noChangeShapeType="1"/>
            </p:cNvSpPr>
            <p:nvPr/>
          </p:nvSpPr>
          <p:spPr bwMode="auto">
            <a:xfrm flipH="1">
              <a:off x="3705" y="2691"/>
              <a:ext cx="218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4689" y="2481"/>
              <a:ext cx="727" cy="587"/>
              <a:chOff x="3364" y="2169"/>
              <a:chExt cx="1248" cy="1008"/>
            </a:xfrm>
          </p:grpSpPr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2" name="Group 46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13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93" name="Line 49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50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51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52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7" name="Group 53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11" name="Line 5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8" name="Group 56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09" name="Line 5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9" name="Group 59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07" name="Line 60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0" name="Group 62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05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1" name="Group 65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03" name="Line 6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Line 6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2" name="Line 68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>
              <a:off x="4921" y="2540"/>
              <a:ext cx="551" cy="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>
              <a:off x="4828" y="2404"/>
              <a:ext cx="242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>
              <a:off x="4976" y="2461"/>
              <a:ext cx="238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utoShape 72"/>
            <p:cNvSpPr>
              <a:spLocks noChangeArrowheads="1"/>
            </p:cNvSpPr>
            <p:nvPr/>
          </p:nvSpPr>
          <p:spPr bwMode="auto">
            <a:xfrm>
              <a:off x="4364" y="2623"/>
              <a:ext cx="223" cy="247"/>
            </a:xfrm>
            <a:prstGeom prst="rightArrow">
              <a:avLst>
                <a:gd name="adj1" fmla="val 53843"/>
                <a:gd name="adj2" fmla="val 44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24600" y="3200400"/>
            <a:ext cx="1295400" cy="1027113"/>
            <a:chOff x="3946" y="1392"/>
            <a:chExt cx="1331" cy="1056"/>
          </a:xfrm>
        </p:grpSpPr>
        <p:sp>
          <p:nvSpPr>
            <p:cNvPr id="27655" name="Line 74"/>
            <p:cNvSpPr>
              <a:spLocks noChangeShapeType="1"/>
            </p:cNvSpPr>
            <p:nvPr/>
          </p:nvSpPr>
          <p:spPr bwMode="auto">
            <a:xfrm>
              <a:off x="4282" y="1411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75"/>
            <p:cNvGrpSpPr>
              <a:grpSpLocks/>
            </p:cNvGrpSpPr>
            <p:nvPr/>
          </p:nvGrpSpPr>
          <p:grpSpPr bwMode="auto">
            <a:xfrm>
              <a:off x="3946" y="1459"/>
              <a:ext cx="1280" cy="989"/>
              <a:chOff x="1065" y="2179"/>
              <a:chExt cx="1280" cy="989"/>
            </a:xfrm>
          </p:grpSpPr>
          <p:sp>
            <p:nvSpPr>
              <p:cNvPr id="27658" name="Line 76"/>
              <p:cNvSpPr>
                <a:spLocks noChangeShapeType="1"/>
              </p:cNvSpPr>
              <p:nvPr/>
            </p:nvSpPr>
            <p:spPr bwMode="auto">
              <a:xfrm>
                <a:off x="1305" y="261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59" name="Group 77"/>
              <p:cNvGrpSpPr>
                <a:grpSpLocks/>
              </p:cNvGrpSpPr>
              <p:nvPr/>
            </p:nvGrpSpPr>
            <p:grpSpPr bwMode="auto">
              <a:xfrm>
                <a:off x="2025" y="2419"/>
                <a:ext cx="96" cy="96"/>
                <a:chOff x="5040" y="1392"/>
                <a:chExt cx="96" cy="96"/>
              </a:xfrm>
            </p:grpSpPr>
            <p:sp>
              <p:nvSpPr>
                <p:cNvPr id="27680" name="Line 7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Line 80"/>
              <p:cNvSpPr>
                <a:spLocks noChangeShapeType="1"/>
              </p:cNvSpPr>
              <p:nvPr/>
            </p:nvSpPr>
            <p:spPr bwMode="auto">
              <a:xfrm>
                <a:off x="1305" y="289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81"/>
              <p:cNvSpPr>
                <a:spLocks noChangeShapeType="1"/>
              </p:cNvSpPr>
              <p:nvPr/>
            </p:nvSpPr>
            <p:spPr bwMode="auto">
              <a:xfrm>
                <a:off x="1689" y="294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82"/>
              <p:cNvSpPr>
                <a:spLocks noChangeShapeType="1"/>
              </p:cNvSpPr>
              <p:nvPr/>
            </p:nvSpPr>
            <p:spPr bwMode="auto">
              <a:xfrm>
                <a:off x="1065" y="270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83"/>
              <p:cNvSpPr>
                <a:spLocks noChangeShapeType="1"/>
              </p:cNvSpPr>
              <p:nvPr/>
            </p:nvSpPr>
            <p:spPr bwMode="auto">
              <a:xfrm>
                <a:off x="1305" y="237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4" name="Group 84"/>
              <p:cNvGrpSpPr>
                <a:grpSpLocks/>
              </p:cNvGrpSpPr>
              <p:nvPr/>
            </p:nvGrpSpPr>
            <p:grpSpPr bwMode="auto">
              <a:xfrm>
                <a:off x="2121" y="2707"/>
                <a:ext cx="96" cy="96"/>
                <a:chOff x="5040" y="1392"/>
                <a:chExt cx="96" cy="96"/>
              </a:xfrm>
            </p:grpSpPr>
            <p:sp>
              <p:nvSpPr>
                <p:cNvPr id="27678" name="Line 8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87"/>
              <p:cNvGrpSpPr>
                <a:grpSpLocks/>
              </p:cNvGrpSpPr>
              <p:nvPr/>
            </p:nvGrpSpPr>
            <p:grpSpPr bwMode="auto">
              <a:xfrm>
                <a:off x="1785" y="2371"/>
                <a:ext cx="96" cy="96"/>
                <a:chOff x="5040" y="1392"/>
                <a:chExt cx="96" cy="96"/>
              </a:xfrm>
            </p:grpSpPr>
            <p:sp>
              <p:nvSpPr>
                <p:cNvPr id="27676" name="Line 8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90"/>
              <p:cNvGrpSpPr>
                <a:grpSpLocks/>
              </p:cNvGrpSpPr>
              <p:nvPr/>
            </p:nvGrpSpPr>
            <p:grpSpPr bwMode="auto">
              <a:xfrm>
                <a:off x="1833" y="2179"/>
                <a:ext cx="96" cy="96"/>
                <a:chOff x="5040" y="1392"/>
                <a:chExt cx="96" cy="96"/>
              </a:xfrm>
            </p:grpSpPr>
            <p:sp>
              <p:nvSpPr>
                <p:cNvPr id="27674" name="Line 91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93"/>
              <p:cNvGrpSpPr>
                <a:grpSpLocks/>
              </p:cNvGrpSpPr>
              <p:nvPr/>
            </p:nvGrpSpPr>
            <p:grpSpPr bwMode="auto">
              <a:xfrm>
                <a:off x="2121" y="2227"/>
                <a:ext cx="96" cy="96"/>
                <a:chOff x="5040" y="1392"/>
                <a:chExt cx="96" cy="96"/>
              </a:xfrm>
            </p:grpSpPr>
            <p:sp>
              <p:nvSpPr>
                <p:cNvPr id="27672" name="Line 9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96"/>
              <p:cNvGrpSpPr>
                <a:grpSpLocks/>
              </p:cNvGrpSpPr>
              <p:nvPr/>
            </p:nvGrpSpPr>
            <p:grpSpPr bwMode="auto">
              <a:xfrm>
                <a:off x="2249" y="2471"/>
                <a:ext cx="96" cy="96"/>
                <a:chOff x="5040" y="1392"/>
                <a:chExt cx="96" cy="96"/>
              </a:xfrm>
            </p:grpSpPr>
            <p:sp>
              <p:nvSpPr>
                <p:cNvPr id="27670" name="Line 9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9" name="Line 99"/>
              <p:cNvSpPr>
                <a:spLocks noChangeShapeType="1"/>
              </p:cNvSpPr>
              <p:nvPr/>
            </p:nvSpPr>
            <p:spPr bwMode="auto">
              <a:xfrm>
                <a:off x="1404" y="3168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100"/>
            <p:cNvSpPr>
              <a:spLocks noChangeShapeType="1"/>
            </p:cNvSpPr>
            <p:nvPr/>
          </p:nvSpPr>
          <p:spPr bwMode="auto">
            <a:xfrm>
              <a:off x="4368" y="1392"/>
              <a:ext cx="909" cy="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1" name="Picture 1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r="42694" b="43354"/>
          <a:stretch>
            <a:fillRect/>
          </a:stretch>
        </p:blipFill>
        <p:spPr bwMode="auto">
          <a:xfrm>
            <a:off x="9296401" y="1143000"/>
            <a:ext cx="2543886" cy="1676400"/>
          </a:xfrm>
          <a:prstGeom prst="rect">
            <a:avLst/>
          </a:prstGeom>
          <a:noFill/>
        </p:spPr>
      </p:pic>
      <p:pic>
        <p:nvPicPr>
          <p:cNvPr id="46082" name="Picture 2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57028" t="958" b="49042"/>
          <a:stretch>
            <a:fillRect/>
          </a:stretch>
        </p:blipFill>
        <p:spPr bwMode="auto">
          <a:xfrm>
            <a:off x="9525523" y="3052691"/>
            <a:ext cx="2056877" cy="1595509"/>
          </a:xfrm>
          <a:prstGeom prst="rect">
            <a:avLst/>
          </a:prstGeom>
          <a:noFill/>
        </p:spPr>
      </p:pic>
      <p:pic>
        <p:nvPicPr>
          <p:cNvPr id="46083" name="Picture 3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2" cstate="print"/>
          <a:srcRect l="23750" t="56958" r="22250"/>
          <a:stretch>
            <a:fillRect/>
          </a:stretch>
        </p:blipFill>
        <p:spPr bwMode="auto">
          <a:xfrm>
            <a:off x="9028188" y="4800600"/>
            <a:ext cx="2859012" cy="15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</a:t>
            </a:r>
            <a:r>
              <a:rPr lang="en-US" dirty="0" err="1"/>
              <a:t>Perceptron</a:t>
            </a:r>
            <a:endParaRPr lang="en-US" dirty="0"/>
          </a:p>
        </p:txBody>
      </p:sp>
      <p:pic>
        <p:nvPicPr>
          <p:cNvPr id="95234" name="Picture 2" descr="C:\Users\Dan\Dropbox\Office\CS 188\Ketrina Art\Perceptron\Lecture21-Perceptr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429" y="1447800"/>
            <a:ext cx="7901971" cy="4761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79630"/>
              </p:ext>
            </p:extLst>
          </p:nvPr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Deterministic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E1A8A9-C36E-384E-8DC0-17099DCA34D9}"/>
              </a:ext>
            </a:extLst>
          </p:cNvPr>
          <p:cNvSpPr txBox="1"/>
          <p:nvPr/>
        </p:nvSpPr>
        <p:spPr>
          <a:xfrm>
            <a:off x="3106757" y="1251061"/>
            <a:ext cx="556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 the best linear boundary makes at least one mistake</a:t>
            </a:r>
          </a:p>
        </p:txBody>
      </p:sp>
    </p:spTree>
    <p:extLst>
      <p:ext uri="{BB962C8B-B14F-4D97-AF65-F5344CB8AC3E}">
        <p14:creationId xmlns:p14="http://schemas.microsoft.com/office/powerpoint/2010/main" val="6468415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/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Probabilistic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5C2C12-5D16-2C42-A249-94A525942662}"/>
              </a:ext>
            </a:extLst>
          </p:cNvPr>
          <p:cNvSpPr txBox="1"/>
          <p:nvPr/>
        </p:nvSpPr>
        <p:spPr>
          <a:xfrm>
            <a:off x="7323510" y="2399743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64DBD5-6CBD-D246-8F0E-EC07690D253C}"/>
              </a:ext>
            </a:extLst>
          </p:cNvPr>
          <p:cNvCxnSpPr>
            <a:cxnSpLocks/>
          </p:cNvCxnSpPr>
          <p:nvPr/>
        </p:nvCxnSpPr>
        <p:spPr>
          <a:xfrm flipV="1">
            <a:off x="4836904" y="3046079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8EDF36-EA0D-5D4A-91B1-2DEB5569A616}"/>
              </a:ext>
            </a:extLst>
          </p:cNvPr>
          <p:cNvCxnSpPr>
            <a:cxnSpLocks/>
          </p:cNvCxnSpPr>
          <p:nvPr/>
        </p:nvCxnSpPr>
        <p:spPr>
          <a:xfrm flipV="1">
            <a:off x="5330408" y="3478046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2AEB57-4FFD-FD4B-938E-02E2DDE377D6}"/>
              </a:ext>
            </a:extLst>
          </p:cNvPr>
          <p:cNvCxnSpPr>
            <a:cxnSpLocks/>
          </p:cNvCxnSpPr>
          <p:nvPr/>
        </p:nvCxnSpPr>
        <p:spPr>
          <a:xfrm flipV="1">
            <a:off x="3849896" y="2278734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FE8346-DFF0-8C46-8DF3-9C25F0FB263D}"/>
              </a:ext>
            </a:extLst>
          </p:cNvPr>
          <p:cNvCxnSpPr>
            <a:cxnSpLocks/>
          </p:cNvCxnSpPr>
          <p:nvPr/>
        </p:nvCxnSpPr>
        <p:spPr>
          <a:xfrm flipV="1">
            <a:off x="3356392" y="1935237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665F91-6FE0-AF4A-A242-58B9CD9E0659}"/>
              </a:ext>
            </a:extLst>
          </p:cNvPr>
          <p:cNvSpPr txBox="1"/>
          <p:nvPr/>
        </p:nvSpPr>
        <p:spPr>
          <a:xfrm>
            <a:off x="7897187" y="286885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3451B-DEE2-6141-8990-038256FEA59F}"/>
              </a:ext>
            </a:extLst>
          </p:cNvPr>
          <p:cNvSpPr txBox="1"/>
          <p:nvPr/>
        </p:nvSpPr>
        <p:spPr>
          <a:xfrm>
            <a:off x="8225252" y="342900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44FD86-17FE-874D-A180-F18F51531AC6}"/>
              </a:ext>
            </a:extLst>
          </p:cNvPr>
          <p:cNvSpPr txBox="1"/>
          <p:nvPr/>
        </p:nvSpPr>
        <p:spPr>
          <a:xfrm>
            <a:off x="6830006" y="19482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7EB8DD-4AD4-9A41-B8B8-EA6AB209AD00}"/>
              </a:ext>
            </a:extLst>
          </p:cNvPr>
          <p:cNvSpPr txBox="1"/>
          <p:nvPr/>
        </p:nvSpPr>
        <p:spPr>
          <a:xfrm>
            <a:off x="6382995" y="1512471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363940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probabilistic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/>
              <a:t>Perceptron scoring:</a:t>
            </a:r>
          </a:p>
          <a:p>
            <a:r>
              <a:rPr lang="en-US" dirty="0"/>
              <a:t>If 			        very positive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want probability going to 1</a:t>
            </a:r>
          </a:p>
          <a:p>
            <a:r>
              <a:rPr lang="en-US" dirty="0"/>
              <a:t>If  			        very negative </a:t>
            </a:r>
            <a:r>
              <a:rPr lang="en-US" dirty="0">
                <a:sym typeface="Wingdings" pitchFamily="2" charset="2"/>
              </a:rPr>
              <a:t> want probability going to 0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Sigmoid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5465-7267-6347-9424-88B3633D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6223"/>
            <a:ext cx="4499765" cy="2993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23F1C-5C7B-CE4F-BF28-C4CD16C9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18" y="1524000"/>
            <a:ext cx="2124364" cy="42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64371-E682-A849-9B7D-DC719B4D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139824"/>
            <a:ext cx="1755673" cy="353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38DDA-CCD1-7340-B7B0-D4224D52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743200"/>
            <a:ext cx="1755673" cy="353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EC6E-012A-1F44-95D8-033BB9FE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27" y="5323114"/>
            <a:ext cx="2997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1D Example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09C142-B3BB-4272-B78D-9F1CB6366BF4}"/>
              </a:ext>
            </a:extLst>
          </p:cNvPr>
          <p:cNvCxnSpPr>
            <a:cxnSpLocks/>
          </p:cNvCxnSpPr>
          <p:nvPr/>
        </p:nvCxnSpPr>
        <p:spPr>
          <a:xfrm flipH="1" flipV="1">
            <a:off x="6991368" y="1633091"/>
            <a:ext cx="42132" cy="308704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1BB6FCD-4C2A-4E39-9C2A-5772590D1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6E096F-ACDE-4191-B8F3-A2AEFC928A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123D1F3-6916-4107-9FFE-CCBA2833C070}"/>
              </a:ext>
            </a:extLst>
          </p:cNvPr>
          <p:cNvSpPr/>
          <p:nvPr/>
        </p:nvSpPr>
        <p:spPr>
          <a:xfrm rot="5400000">
            <a:off x="9303115" y="3835799"/>
            <a:ext cx="242049" cy="21567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BA0040F5-A430-4A18-A306-3746A2F8E60F}"/>
              </a:ext>
            </a:extLst>
          </p:cNvPr>
          <p:cNvSpPr/>
          <p:nvPr/>
        </p:nvSpPr>
        <p:spPr>
          <a:xfrm rot="5400000">
            <a:off x="3432937" y="2651163"/>
            <a:ext cx="242049" cy="451712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4F2F5574-D8F6-464B-BEC4-5DE7CF24F990}"/>
              </a:ext>
            </a:extLst>
          </p:cNvPr>
          <p:cNvSpPr/>
          <p:nvPr/>
        </p:nvSpPr>
        <p:spPr>
          <a:xfrm rot="5400000">
            <a:off x="6933504" y="4196786"/>
            <a:ext cx="242049" cy="145243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F6159-791A-42B7-887F-CB225EFDBDCE}"/>
              </a:ext>
            </a:extLst>
          </p:cNvPr>
          <p:cNvSpPr txBox="1"/>
          <p:nvPr/>
        </p:nvSpPr>
        <p:spPr>
          <a:xfrm>
            <a:off x="2756306" y="506278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blue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6ABA63-0DD2-4B0B-BE2D-89E98B1ABB0D}"/>
              </a:ext>
            </a:extLst>
          </p:cNvPr>
          <p:cNvSpPr txBox="1"/>
          <p:nvPr/>
        </p:nvSpPr>
        <p:spPr>
          <a:xfrm>
            <a:off x="8677781" y="50716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200755-ACAF-4566-B6D0-F1E755CA78AF}"/>
              </a:ext>
            </a:extLst>
          </p:cNvPr>
          <p:cNvSpPr txBox="1"/>
          <p:nvPr/>
        </p:nvSpPr>
        <p:spPr>
          <a:xfrm>
            <a:off x="6506039" y="5071634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 sure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2AB1F62-8F02-4825-839B-15F86799AF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2259" y="2833070"/>
            <a:ext cx="2580356" cy="25300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4F86FE-C8BE-4243-B468-1E50E4F7FC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01" y="4025314"/>
            <a:ext cx="1121761" cy="181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19C371-34E4-484A-8C4A-F05A9A917F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46" y="2317795"/>
            <a:ext cx="1121761" cy="1813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763F2B-E8AC-4D7A-8AA0-BF7D4F2848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486">
            <a:off x="7488240" y="2707970"/>
            <a:ext cx="926674" cy="2530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C908A01-4511-47D1-88D2-FC30D928ED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562740" y="5867400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FA227EA-B98A-412D-B8A6-7B35DDC6B7FD}"/>
              </a:ext>
            </a:extLst>
          </p:cNvPr>
          <p:cNvSpPr txBox="1"/>
          <p:nvPr/>
        </p:nvSpPr>
        <p:spPr>
          <a:xfrm>
            <a:off x="8572499" y="5648843"/>
            <a:ext cx="26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probability increases exponentially as we move away from boundary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65409-BAA7-4D8F-A967-125D25DDA53D}"/>
              </a:ext>
            </a:extLst>
          </p:cNvPr>
          <p:cNvSpPr txBox="1"/>
          <p:nvPr/>
        </p:nvSpPr>
        <p:spPr>
          <a:xfrm>
            <a:off x="9753600" y="6179885"/>
            <a:ext cx="269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normalizer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3112B3-A519-46DF-93B0-FC51E6892D5B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8249066" y="6280905"/>
            <a:ext cx="1504534" cy="3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7" grpId="0" animBg="1"/>
      <p:bldP spid="51" grpId="0" animBg="1"/>
      <p:bldP spid="53" grpId="0" animBg="1"/>
      <p:bldP spid="9" grpId="0"/>
      <p:bldP spid="55" grpId="0"/>
      <p:bldP spid="56" grpId="0"/>
      <p:bldP spid="20" grpId="0" animBg="1"/>
      <p:bldP spid="29" grpId="0"/>
      <p:bldP spid="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Soft</a:t>
            </a:r>
            <a:r>
              <a:rPr lang="en-US" dirty="0"/>
              <a:t> Max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DBF414-8E32-493C-92B3-9E82C78D4C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1DCF40-B672-4F79-8213-9EF3E8A74F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EE5CA4-4BD8-40D7-8029-FFDA9D0F65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8" y="3720284"/>
            <a:ext cx="1796952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334141" y="3572542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D2D96B2-675A-46B6-BD9C-03785585F54D}"/>
              </a:ext>
            </a:extLst>
          </p:cNvPr>
          <p:cNvSpPr/>
          <p:nvPr/>
        </p:nvSpPr>
        <p:spPr>
          <a:xfrm>
            <a:off x="3421770" y="2134438"/>
            <a:ext cx="8015458" cy="2274597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17941153"/>
              <a:gd name="connsiteY0" fmla="*/ 2238223 h 2242257"/>
              <a:gd name="connsiteX1" fmla="*/ 2151529 w 17941153"/>
              <a:gd name="connsiteY1" fmla="*/ 2056687 h 2242257"/>
              <a:gd name="connsiteX2" fmla="*/ 3597088 w 17941153"/>
              <a:gd name="connsiteY2" fmla="*/ 1075052 h 2242257"/>
              <a:gd name="connsiteX3" fmla="*/ 5358653 w 17941153"/>
              <a:gd name="connsiteY3" fmla="*/ 93416 h 2242257"/>
              <a:gd name="connsiteX4" fmla="*/ 17941153 w 17941153"/>
              <a:gd name="connsiteY4" fmla="*/ 53075 h 2242257"/>
              <a:gd name="connsiteX0" fmla="*/ 0 w 17941153"/>
              <a:gd name="connsiteY0" fmla="*/ 2213376 h 2217410"/>
              <a:gd name="connsiteX1" fmla="*/ 2151529 w 17941153"/>
              <a:gd name="connsiteY1" fmla="*/ 2031840 h 2217410"/>
              <a:gd name="connsiteX2" fmla="*/ 3597088 w 17941153"/>
              <a:gd name="connsiteY2" fmla="*/ 1050205 h 2217410"/>
              <a:gd name="connsiteX3" fmla="*/ 5358653 w 17941153"/>
              <a:gd name="connsiteY3" fmla="*/ 68569 h 2217410"/>
              <a:gd name="connsiteX4" fmla="*/ 17941153 w 17941153"/>
              <a:gd name="connsiteY4" fmla="*/ 28228 h 2217410"/>
              <a:gd name="connsiteX0" fmla="*/ 0 w 27068965"/>
              <a:gd name="connsiteY0" fmla="*/ 2273888 h 2275376"/>
              <a:gd name="connsiteX1" fmla="*/ 11279341 w 27068965"/>
              <a:gd name="connsiteY1" fmla="*/ 2031840 h 2275376"/>
              <a:gd name="connsiteX2" fmla="*/ 12724900 w 27068965"/>
              <a:gd name="connsiteY2" fmla="*/ 1050205 h 2275376"/>
              <a:gd name="connsiteX3" fmla="*/ 14486465 w 27068965"/>
              <a:gd name="connsiteY3" fmla="*/ 68569 h 2275376"/>
              <a:gd name="connsiteX4" fmla="*/ 27068965 w 27068965"/>
              <a:gd name="connsiteY4" fmla="*/ 28228 h 2275376"/>
              <a:gd name="connsiteX0" fmla="*/ 0 w 27068965"/>
              <a:gd name="connsiteY0" fmla="*/ 2273888 h 2274597"/>
              <a:gd name="connsiteX1" fmla="*/ 11279341 w 27068965"/>
              <a:gd name="connsiteY1" fmla="*/ 2031840 h 2274597"/>
              <a:gd name="connsiteX2" fmla="*/ 12724900 w 27068965"/>
              <a:gd name="connsiteY2" fmla="*/ 1050205 h 2274597"/>
              <a:gd name="connsiteX3" fmla="*/ 14486465 w 27068965"/>
              <a:gd name="connsiteY3" fmla="*/ 68569 h 2274597"/>
              <a:gd name="connsiteX4" fmla="*/ 27068965 w 27068965"/>
              <a:gd name="connsiteY4" fmla="*/ 28228 h 227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8965" h="2274597">
                <a:moveTo>
                  <a:pt x="0" y="2273888"/>
                </a:moveTo>
                <a:cubicBezTo>
                  <a:pt x="732866" y="2285092"/>
                  <a:pt x="10475469" y="2161828"/>
                  <a:pt x="11279341" y="2031840"/>
                </a:cubicBezTo>
                <a:cubicBezTo>
                  <a:pt x="12083213" y="1901852"/>
                  <a:pt x="12217273" y="1431205"/>
                  <a:pt x="12724900" y="1050205"/>
                </a:cubicBezTo>
                <a:cubicBezTo>
                  <a:pt x="13232527" y="669205"/>
                  <a:pt x="13685205" y="178387"/>
                  <a:pt x="14486465" y="68569"/>
                </a:cubicBezTo>
                <a:cubicBezTo>
                  <a:pt x="15287725" y="-41249"/>
                  <a:pt x="26514274" y="9177"/>
                  <a:pt x="27068965" y="2822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E8BA883-D6C7-4E11-8CEB-44EE11D73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7822" y="2134437"/>
            <a:ext cx="7682944" cy="225591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06F8726-5174-4512-A219-BFCF40B404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3" y="1388820"/>
            <a:ext cx="1998137" cy="574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030488-0C43-4122-8C2F-E398C6081A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3" y="2310113"/>
            <a:ext cx="2402032" cy="5745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F4E912F-CDD1-4F47-AA90-EE8844F8BC3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16" y="3448713"/>
            <a:ext cx="2357832" cy="2484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FE6FC27-A17B-4449-AECF-CD10A5686A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98623-B533-7F46-AAD8-FF82D222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0"/>
            <a:ext cx="8153400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69FF1C-F68D-CD4A-9ACA-E444132D23F8}"/>
              </a:ext>
            </a:extLst>
          </p:cNvPr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8082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Separable Case: Deterministic Decision – Many Options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139136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9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5228527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0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2029172"/>
                </p:ext>
              </p:extLst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1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752600" y="30480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29002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Separable Case: Probabilistic Decision – Clear Preference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7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8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9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4" name="Object 4">
                          <a:extLst>
                            <a:ext uri="{FF2B5EF4-FFF2-40B4-BE49-F238E27FC236}">
                              <a16:creationId xmlns:a16="http://schemas.microsoft.com/office/drawing/2014/main" id="{A26AD08E-FAC9-674C-8FF6-5D99838AE3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866900" y="29771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80C8AF-A888-D543-89A5-F0B2E4CB075B}"/>
              </a:ext>
            </a:extLst>
          </p:cNvPr>
          <p:cNvSpPr txBox="1"/>
          <p:nvPr/>
        </p:nvSpPr>
        <p:spPr>
          <a:xfrm>
            <a:off x="4100897" y="259395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1FBA1E-5971-8745-85AC-D2882A276614}"/>
              </a:ext>
            </a:extLst>
          </p:cNvPr>
          <p:cNvCxnSpPr>
            <a:cxnSpLocks/>
          </p:cNvCxnSpPr>
          <p:nvPr/>
        </p:nvCxnSpPr>
        <p:spPr>
          <a:xfrm flipV="1">
            <a:off x="1651447" y="28247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969804-2811-4847-AD43-1BB3DA1922DE}"/>
              </a:ext>
            </a:extLst>
          </p:cNvPr>
          <p:cNvCxnSpPr>
            <a:cxnSpLocks/>
          </p:cNvCxnSpPr>
          <p:nvPr/>
        </p:nvCxnSpPr>
        <p:spPr>
          <a:xfrm flipV="1">
            <a:off x="2110740" y="31242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600C48-E59D-3042-9F13-C10A5B446AAE}"/>
              </a:ext>
            </a:extLst>
          </p:cNvPr>
          <p:cNvSpPr txBox="1"/>
          <p:nvPr/>
        </p:nvSpPr>
        <p:spPr>
          <a:xfrm>
            <a:off x="4447984" y="296733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1B94D8-614A-9D45-963B-189573DE1630}"/>
              </a:ext>
            </a:extLst>
          </p:cNvPr>
          <p:cNvSpPr txBox="1"/>
          <p:nvPr/>
        </p:nvSpPr>
        <p:spPr>
          <a:xfrm>
            <a:off x="3621506" y="22945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077CC2-F265-F946-9580-71459AF292A5}"/>
              </a:ext>
            </a:extLst>
          </p:cNvPr>
          <p:cNvCxnSpPr>
            <a:cxnSpLocks/>
          </p:cNvCxnSpPr>
          <p:nvPr/>
        </p:nvCxnSpPr>
        <p:spPr>
          <a:xfrm flipV="1">
            <a:off x="7353300" y="3683480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2D86B0-24E1-1348-9974-654FE9E4E770}"/>
              </a:ext>
            </a:extLst>
          </p:cNvPr>
          <p:cNvCxnSpPr>
            <a:cxnSpLocks/>
          </p:cNvCxnSpPr>
          <p:nvPr/>
        </p:nvCxnSpPr>
        <p:spPr>
          <a:xfrm flipV="1">
            <a:off x="6957060" y="3161058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8D73D46-A55A-3D40-B633-D2235B03B14E}"/>
              </a:ext>
            </a:extLst>
          </p:cNvPr>
          <p:cNvSpPr txBox="1"/>
          <p:nvPr/>
        </p:nvSpPr>
        <p:spPr>
          <a:xfrm>
            <a:off x="10658243" y="307926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FA33DD-C0D8-234E-810C-749E285B35ED}"/>
              </a:ext>
            </a:extLst>
          </p:cNvPr>
          <p:cNvSpPr txBox="1"/>
          <p:nvPr/>
        </p:nvSpPr>
        <p:spPr>
          <a:xfrm>
            <a:off x="11005330" y="345264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5F8451-127E-554E-96E7-D566620C379F}"/>
              </a:ext>
            </a:extLst>
          </p:cNvPr>
          <p:cNvSpPr txBox="1"/>
          <p:nvPr/>
        </p:nvSpPr>
        <p:spPr>
          <a:xfrm>
            <a:off x="10178852" y="2779854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26616706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 descr="C:\Users\Dan\Dropbox\Office\CS 188\Ketrina Art\Perceptron\ClassificationWeigh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3886200" cy="51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Multiclass Logistic Regression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7663021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Recall Perceptron: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  <a:p>
            <a:pPr lvl="1" eaLnBrk="1" hangingPunct="1"/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How to make the scores into probabilities? </a:t>
            </a:r>
          </a:p>
          <a:p>
            <a:endParaRPr lang="en-US" sz="2400" dirty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5523" y="25146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1242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0" y="12684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2050" y="33258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0450" y="3173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1887" y="1884363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10153650" y="16494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10382250" y="26400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9696450" y="26400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6050" y="16764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1650" y="28511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96650" y="26670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4841-EA58-6540-B947-20938E1FBC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51" y="4869499"/>
            <a:ext cx="11381220" cy="95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4A082-2EAB-6746-AC77-10A6707493BB}"/>
              </a:ext>
            </a:extLst>
          </p:cNvPr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activations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60BA8-E5ED-8446-93A9-D6854AC57FED}"/>
              </a:ext>
            </a:extLst>
          </p:cNvPr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activations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3524F8-E0B3-8340-955D-C75B4C522349}"/>
              </a:ext>
            </a:extLst>
          </p:cNvPr>
          <p:cNvSpPr/>
          <p:nvPr/>
        </p:nvSpPr>
        <p:spPr>
          <a:xfrm rot="16200000">
            <a:off x="1032344" y="5229339"/>
            <a:ext cx="297670" cy="175244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7E6F4D8-AD56-5543-A764-C98B710D187F}"/>
              </a:ext>
            </a:extLst>
          </p:cNvPr>
          <p:cNvSpPr/>
          <p:nvPr/>
        </p:nvSpPr>
        <p:spPr>
          <a:xfrm rot="16200000">
            <a:off x="7141376" y="1508727"/>
            <a:ext cx="254862" cy="92364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5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176AA-A9C7-F94C-B7B9-16405F65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60801"/>
            <a:ext cx="6172200" cy="1446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84752-B84A-814D-AE16-6539E9066210}"/>
              </a:ext>
            </a:extLst>
          </p:cNvPr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Multi-Class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1212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Optimization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i.e., how do we solve: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07EC3-8F05-D540-A418-4BADC05A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88426"/>
            <a:ext cx="81407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SPAM</a:t>
            </a:r>
          </a:p>
          <a:p>
            <a:pPr algn="ctr"/>
            <a:r>
              <a:rPr lang="en-US" sz="2400"/>
              <a:t>or</a:t>
            </a:r>
          </a:p>
          <a:p>
            <a:pPr algn="ctr"/>
            <a:r>
              <a:rPr lang="en-US" sz="2400"/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“2”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(Simplified) Biology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Very loose inspiration: human neurons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817"/>
            <a:ext cx="5486400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5403371" cy="203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Inputs are </a:t>
            </a:r>
            <a:r>
              <a:rPr lang="en-US" sz="280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Each feature has a </a:t>
            </a:r>
            <a:r>
              <a:rPr lang="en-US" sz="280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Sum is the </a:t>
            </a:r>
            <a:r>
              <a:rPr lang="en-US" sz="280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1"/>
            <a:ext cx="4800600" cy="180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</a:p>
        </p:txBody>
      </p:sp>
      <p:pic>
        <p:nvPicPr>
          <p:cNvPr id="5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" cstate="print"/>
          <a:srcRect b="53537"/>
          <a:stretch>
            <a:fillRect/>
          </a:stretch>
        </p:blipFill>
        <p:spPr bwMode="auto">
          <a:xfrm>
            <a:off x="1279440" y="2133600"/>
            <a:ext cx="946476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4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  <p:sp>
        <p:nvSpPr>
          <p:cNvPr id="22" name="Line 7">
            <a:extLst>
              <a:ext uri="{FF2B5EF4-FFF2-40B4-BE49-F238E27FC236}">
                <a16:creationId xmlns:a16="http://schemas.microsoft.com/office/drawing/2014/main" id="{B196B16F-A591-694A-8AB6-4F4106B28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1858" y="4827563"/>
            <a:ext cx="1554788" cy="77471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\cdot w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0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= w + y^*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8"/>
  <p:tag name="PICTUREFILESIZE" val="52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^*\! \cdot \!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3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y = \begin{cases} &#10;+1   &amp; \textmd{if}\ \ w \cdot f(x) \geq 0 \\&#10;-1   &amp;  \textmd{if}\ \ w \cdot f(x) &lt; 0 \\&#10;\end{cases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9833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w_y -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72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 = w_{y^*} +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47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begin{array}{rl}&#10;y &amp;= \argmax_y \,\, w_y \cdot f(x)&#10;\end{arra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116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'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99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219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SPORT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53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POLITIC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57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TECH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71"/>
  <p:tag name="PICTUREFILESIZE" val="35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itera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418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201"/>
  <p:tag name="TRANSPARENCY" val="True"/>
  <p:tag name="FILENAME" val=""/>
  <p:tag name="INPUTTYPE" val="0"/>
  <p:tag name="LATEXENGINEID" val="1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15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blue}) = P(\text{red}) = 0.5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0.0$&#10;&#10;\end{document}"/>
  <p:tag name="IGUANATEXSIZE" val="20"/>
  <p:tag name="IGUANATEXCURSOR" val="210"/>
  <p:tag name="TRANSPARENCY" val="True"/>
  <p:tag name="FILENAME" val=""/>
  <p:tag name="INPUTTYPE" val="0"/>
  <p:tag name="LATEXENGINEID" val="1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1.0$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199"/>
  <p:tag name="TRANSPARENCY" val="True"/>
  <p:tag name="FILENAME" val=""/>
  <p:tag name="INPUTTYPE" val="0"/>
  <p:tag name="LATEXENGINEID" val="1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707.4614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w_\text{red} \cdot x}}{e^{w_\text{red} \cdot x} + e^{w_\text{blue} \cdot x}}&#10;\]&#10;&#10;\end{document}"/>
  <p:tag name="IGUANATEXSIZE" val="20"/>
  <p:tag name="IGUANATEXCURSOR" val="256"/>
  <p:tag name="TRANSPARENCY" val="True"/>
  <p:tag name="FILENAME" val=""/>
  <p:tag name="INPUTTYPE" val="0"/>
  <p:tag name="LATEXENGINEID" val="1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786.668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5 w_\text{red} \cdot x}}{e^{5 w_\text{red} \cdot x} + e^{5 w_\text{blue} \cdot x}}&#10;\]&#10;&#10;\end{document}"/>
  <p:tag name="IGUANATEXSIZE" val="20"/>
  <p:tag name="IGUANATEXCURSOR" val="232"/>
  <p:tag name="TRANSPARENCY" val="True"/>
  <p:tag name="FILENAME" val=""/>
  <p:tag name="INPUTTYPE" val="0"/>
  <p:tag name="LATEXENGINEID" val="1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945.6819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100 w_\text{red} \cdot x}}{e^{100 w_\text{red} \cdot x} + e^{100 w_\text{blue} \cdot x}}&#10;\]&#10;&#10;\end{document}"/>
  <p:tag name="IGUANATEXSIZE" val="20"/>
  <p:tag name="IGUANATEXCURSOR" val="296"/>
  <p:tag name="TRANSPARENCY" val="True"/>
  <p:tag name="FILENAME" val=""/>
  <p:tag name="INPUTTYPE" val="0"/>
  <p:tag name="LATEXENGINEID" val="1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8085"/>
  <p:tag name="ORIGINALWIDTH" val="928.280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looks like $\max_y w_y \cdot x$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49577</TotalTime>
  <Words>1107</Words>
  <Application>Microsoft Macintosh PowerPoint</Application>
  <PresentationFormat>Widescreen</PresentationFormat>
  <Paragraphs>329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Palatino</vt:lpstr>
      <vt:lpstr>Wingdings</vt:lpstr>
      <vt:lpstr>dan-berkeley-nlp-v1</vt:lpstr>
      <vt:lpstr>Photo Editor Photo</vt:lpstr>
      <vt:lpstr>CS 188: Artificial Intelligence </vt:lpstr>
      <vt:lpstr>Last Time</vt:lpstr>
      <vt:lpstr>Linear Classifiers</vt:lpstr>
      <vt:lpstr>Feature Vectors</vt:lpstr>
      <vt:lpstr>Some (Simplified) Biology</vt:lpstr>
      <vt:lpstr>Linear Classifiers</vt:lpstr>
      <vt:lpstr>Weights</vt:lpstr>
      <vt:lpstr>Decision Rules</vt:lpstr>
      <vt:lpstr>Binary Decision Rule</vt:lpstr>
      <vt:lpstr>Binary Decision Rule</vt:lpstr>
      <vt:lpstr>Binary Decision Rule</vt:lpstr>
      <vt:lpstr>Weight Updates</vt:lpstr>
      <vt:lpstr>Learning: Binary Perceptron</vt:lpstr>
      <vt:lpstr>Learning: Binary Perceptron</vt:lpstr>
      <vt:lpstr>Examples: Perceptron</vt:lpstr>
      <vt:lpstr>Multiclass Decision Rule</vt:lpstr>
      <vt:lpstr>Learning: Multiclass Perceptron</vt:lpstr>
      <vt:lpstr>Example: Multiclass Perceptron</vt:lpstr>
      <vt:lpstr>Properties of Perceptrons</vt:lpstr>
      <vt:lpstr>Problems with the Perceptron</vt:lpstr>
      <vt:lpstr>Improving the Perceptron</vt:lpstr>
      <vt:lpstr>Non-Separable Case: Deterministic Decision</vt:lpstr>
      <vt:lpstr>Non-Separable Case: Probabilistic Decision</vt:lpstr>
      <vt:lpstr>How to get probabilistic decisions?</vt:lpstr>
      <vt:lpstr>A 1D Example</vt:lpstr>
      <vt:lpstr>The Soft Max</vt:lpstr>
      <vt:lpstr>Best w? </vt:lpstr>
      <vt:lpstr>Separable Case: Deterministic Decision – Many Options</vt:lpstr>
      <vt:lpstr>Separable Case: Probabilistic Decision – Clear Preference</vt:lpstr>
      <vt:lpstr>Multiclass Logistic Regression</vt:lpstr>
      <vt:lpstr>Best w? 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Anca Dragan</cp:lastModifiedBy>
  <cp:revision>2921</cp:revision>
  <cp:lastPrinted>2018-11-06T08:59:25Z</cp:lastPrinted>
  <dcterms:created xsi:type="dcterms:W3CDTF">2004-08-27T04:16:05Z</dcterms:created>
  <dcterms:modified xsi:type="dcterms:W3CDTF">2020-11-11T19:04:10Z</dcterms:modified>
</cp:coreProperties>
</file>