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7" roundtripDataSignature="AMtx7midiqLBJyYdkk53P5awsOhR26ApP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Bajcsy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ED614A-2657-4DB2-A812-914AF63EEDAC}">
  <a:tblStyle styleId="{54ED614A-2657-4DB2-A812-914AF63EED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/>
    <p:restoredTop sz="94663"/>
  </p:normalViewPr>
  <p:slideViewPr>
    <p:cSldViewPr snapToGrid="0">
      <p:cViewPr varScale="1">
        <p:scale>
          <a:sx n="86" d="100"/>
          <a:sy n="86" d="100"/>
        </p:scale>
        <p:origin x="224" y="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customschemas.google.com/relationships/presentationmetadata" Target="metadata"/><Relationship Id="rId61" Type="http://schemas.openxmlformats.org/officeDocument/2006/relationships/slide" Target="slides/slide6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9-02T21:10:29.050" idx="1">
    <p:pos x="6000" y="0"/>
    <p:text>We could make one of these questions be a poll?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J44vPOI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9-02T21:00:27.253" idx="2">
    <p:pos x="6000" y="0"/>
    <p:text>We could ask a Zoom poll which is:
True/False: DFS graph search is complete (assuming finite state space)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J44vPK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427" y="0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Please retain proper attribution, including the reference to ai.berkeley.edu.  Thanks!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48" name="Google Shape;548;p10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Unfortunate name. It’s a “cost search” that is uniform, not a uniform cost.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Instead of depth, go by cost. Cheap things first, even if multiple actions.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0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5" name="Google Shape;555;p11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Like breadth first, but with costs. Label with cumulative cost.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Goal path not victory until try to expanded.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Contours show equal cost.</a:t>
            </a:r>
            <a:endParaRPr/>
          </a:p>
        </p:txBody>
      </p:sp>
      <p:sp>
        <p:nvSpPr>
          <p:cNvPr id="556" name="Google Shape;556;p11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14" name="Google Shape;714;p12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say C* is 10 and minimum step size is 2. How deep in the tree? C*/e = 5. How many nodes is that?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2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9" name="Google Shape;739;p13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if you know the goal?</a:t>
            </a:r>
            <a:endParaRPr/>
          </a:p>
        </p:txBody>
      </p:sp>
      <p:sp>
        <p:nvSpPr>
          <p:cNvPr id="740" name="Google Shape;740;p13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67" name="Google Shape;767;p1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L2D5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Then L2D7, Breadth, Uniform, Depth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74" name="Google Shape;774;p15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 students guess which one of the three it is.  (This is BFS.)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L2D7   B  U  D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5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81" name="Google Shape;781;p16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Let students guess which one of the three it is.  (This is UCS.)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expansion slows down when you hit deep water</a:t>
            </a:r>
            <a:endParaRPr/>
          </a:p>
        </p:txBody>
      </p:sp>
      <p:sp>
        <p:nvSpPr>
          <p:cNvPr id="782" name="Google Shape;782;p16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88" name="Google Shape;788;p17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Let students guess which one of the three it is.  (This is DFS.)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&lt;3 dfs</a:t>
            </a:r>
            <a:endParaRPr/>
          </a:p>
        </p:txBody>
      </p:sp>
      <p:sp>
        <p:nvSpPr>
          <p:cNvPr id="789" name="Google Shape;789;p17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8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2" name="Google Shape;802;p19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Blind search vs. “warmer” “colder”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Info about where goal is.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Optimal solution, explore less of the tree.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9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2" name="Google Shape;812;p20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 takes a state, returns a number.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Not everyday term. Not “Look both ways before you cross the street”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How far I am? Could run search, but that defeats the purpose!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Not perfect, but something!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0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9" name="Google Shape;829;p21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Another heuristic. Straight line distance (as the crow flies; not as the snail crawls). Better close to Bucharest.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Not always distances, but that’s easiest to understand.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What do you do with it?</a:t>
            </a:r>
            <a:endParaRPr/>
          </a:p>
        </p:txBody>
      </p:sp>
      <p:sp>
        <p:nvSpPr>
          <p:cNvPr id="830" name="Google Shape;830;p21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3" name="Google Shape;843;p22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A* expanded 8100 ; Path cost = 33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UCS expanded 25263 . Path cost = 33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Greedy expanded 10 . Path cost = 41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[0, 7, 5, 3, 2, 1, 4, 6]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(7, 0, 5, 3, 2, 1, 4, 6)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(6, 4, 1, 2, 3, 5, 0, 7)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(3, 2, 1, 4, 6, 5, 0, 7)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(1, 2, 3, 4, 6, 5, 0, 7)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(5, 6, 4, 3, 2, 1, 0, 7)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(6, 5, 4, 3, 2, 1, 0, 7)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(0, 1, 2, 3, 4, 5, 6, 7)</a:t>
            </a:r>
            <a:endParaRPr/>
          </a:p>
        </p:txBody>
      </p:sp>
      <p:sp>
        <p:nvSpPr>
          <p:cNvPr id="844" name="Google Shape;844;p22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22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23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1" name="Google Shape;951;p2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Numbers of heuristic, since that’s what greedy cares about.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Got to Bucharest, but not by shortest path.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End up with some kind of goal, but not what you want. You get a smelly shoe instead of to the airport on time.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5" name="Google Shape;965;p25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Same algorithm as before, new strategy.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 any search problem, you know the goal.  Now, you have an idea of how far away you are from the goal.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Worst: heuristic always wrong. Carefully avoid goal searching all tree.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your heuristic were really good, sure. But if heuristic is good, easy problem!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5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25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5" name="Google Shape;1005;p28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we’ve been building to. Cornerstone. Goes to the goal like greedy, but backtracks as needed.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When it works, it’s magic!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8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3" name="Google Shape;1013;p29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Notes: these images licensed from iStockphoto for UC Berkeley use.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UCS / Greedy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Goal: The thing that should not be! Hedge bets, be directed.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9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27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0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28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7" name="Google Shape;1027;p30:notes"/>
          <p:cNvSpPr txBox="1">
            <a:spLocks noGrp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UCS. Cumulative cost of arcs back to root. backward cost g(n). Computed as you go as part of the fringe.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Greedy. Heuristic forward cost h(n). NOT cumulative. Just a function of the state.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is A*. Sum of the two! Doesn’t go to c early cuz h is high (far from goal).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Doesn’t do a-&gt;e branch g is high (expensive).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1" name="Google Shape;1101;p31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1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That was generic. Now specific strategy – dfs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Go deep!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Exponentially large at the bottom.</a:t>
            </a: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34" name="Google Shape;1134;p32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Dequeue a goal state, got the wrong answer.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Abandon all hope! Heuristic is too high. Overestimated actual cost 3.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32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59" name="Google Shape;1159;p33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~10:15am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33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67" name="Google Shape;1167;p3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heuristic lies, and overestimates. Mistake.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Underestimate might reduce to UCS.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3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8" name="Google Shape;1178;p35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True cost – what we’re trying to solve! Need to prove beforehand.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35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36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37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38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39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40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1" name="Google Shape;1291;p41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UCS ragged based on cost.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A* narrows when near goal, heuristic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41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 D B A C A E H P Q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Ties alphabetically in this case. </a:t>
            </a:r>
            <a:endParaRPr/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8" name="Google Shape;1318;p42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~10:30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42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40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8" name="Google Shape;1338;p43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Uniform ignores where goal is until you hit it.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43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45" name="Google Shape;1345;p4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Goes right there! Fast.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4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2" name="Google Shape;1352;p45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Splits the diff.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Heuristic leave open possibility that you’ve gone in the wrong direction.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Maybe going to left has a really, really low cost. Wormhole.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How much trade off is a function of the heuristic. If 0, UCS.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45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9" name="Google Shape;1359;p46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Same thing, more complex problem.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Search in ”wrong” direction because heuristic wants to go towards goal.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But find the shortest eventually.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46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66" name="Google Shape;1366;p47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47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8" name="Google Shape;1378;p48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Starcraft Overmind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48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85" name="Google Shape;1385;p49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Starcraft Overmind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49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4" name="Google Shape;1394;p50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UCS. Not replanning.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9000 nodes expanded. Optimal.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182 nodes expanded. So much faster.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A* not crazy!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heuristics work well? That’s P1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50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1" name="Google Shape;1401;p51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BFS UCS greedy DFS A*</a:t>
            </a:r>
            <a:endParaRPr/>
          </a:p>
        </p:txBody>
      </p:sp>
      <p:sp>
        <p:nvSpPr>
          <p:cNvPr id="1402" name="Google Shape;1402;p51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8" name="Google Shape;308;p5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Another strategy. Layer by layer.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Strip-mining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BFS</a:t>
            </a:r>
            <a:endParaRPr/>
          </a:p>
        </p:txBody>
      </p:sp>
      <p:sp>
        <p:nvSpPr>
          <p:cNvPr id="309" name="Google Shape;309;p5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8" name="Google Shape;1408;p52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Upgrade planning agents with heuristics.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How do we do it?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52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16" name="Google Shape;1416;p53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 problem – same or easier. And cheaper.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Imagine a new direct road.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Walk through walls spell.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Inadmissible – a little bit suboptimal is okay.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53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32" name="Google Shape;1432;p5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Like the xbox of my time.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Branching factor.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5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48" name="Google Shape;1448;p55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are out of position. 8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Each tile either goes into it’s right position or not. Fix one mistake, never more than 1.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Cheating is easier.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55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3" name="Google Shape;1463;p56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Another relaxation, but “harder” than previous.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Lower bound.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Show it’s relaxed or prove.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At LEAST 18 away.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As heuristic gets close to the true cost, you do less search.</a:t>
            </a:r>
            <a:endParaRPr/>
          </a:p>
        </p:txBody>
      </p:sp>
      <p:sp>
        <p:nvSpPr>
          <p:cNvPr id="1464" name="Google Shape;1464;p56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6" name="Google Shape;1476;p57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Looks great. Each node launches search as hard as the original problem.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You’ll might see this in P1. Come up with great heuristic, makes solution slower.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57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58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0" name="Google Shape;1490;p59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Semi-lattice: x &lt;= y &lt;-&gt; x = x ^ y</a:t>
            </a:r>
            <a:endParaRPr/>
          </a:p>
        </p:txBody>
      </p:sp>
      <p:sp>
        <p:nvSpPr>
          <p:cNvPr id="1491" name="Google Shape;1491;p59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57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12" name="Google Shape;1512;p60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~10:40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Lots of repeated work in Tree. Unrolls graph.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Avoid repeated work.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60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0" name="Google Shape;1520;p61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Exponential unrolling. Generally what happens.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May need to consider both paths to B, but what’s underneath B is the same.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Should be able to save the work.</a:t>
            </a:r>
            <a:endParaRPr/>
          </a:p>
        </p:txBody>
      </p:sp>
      <p:sp>
        <p:nvSpPr>
          <p:cNvPr id="1521" name="Google Shape;1521;p61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6" name="Google Shape;316;p6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Same general algorithm. Shallowest node.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 D E P B C E H R Q</a:t>
            </a:r>
            <a:endParaRPr/>
          </a:p>
        </p:txBody>
      </p:sp>
      <p:sp>
        <p:nvSpPr>
          <p:cNvPr id="317" name="Google Shape;317;p6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3" name="Google Shape;1533;p62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Breadth first, so s-&gt;e before s-&gt;d-&gt;e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Everything under is identical. If we know best path from this e to G, we know best path from this e to G.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 circled nodes were already visited earlier. BFS, so earlier means higher or equal and to the left.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How to change algorithm? Easy. Consequences hard.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62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2" name="Google Shape;1602;p63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Expand = GetSuccessor called on it.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Don’t enqueue onto fringe if you already did it.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Warning: Some books call it closed list. It is a set, not a list. Membership check is cheap with set.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Completeness okay. Still a path to the goal.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Optimality is tricky. Maybe got the wrong one.</a:t>
            </a:r>
            <a:endParaRPr/>
          </a:p>
        </p:txBody>
      </p:sp>
      <p:sp>
        <p:nvSpPr>
          <p:cNvPr id="1603" name="Google Shape;1603;p63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9" name="Google Shape;1609;p6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 heuristic. This is specification of our abstract problem.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Refuse to expand. Only thing left on fringe is bad G.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Admissible, but not optimal.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If we weren’t doing graph, good G would have appeared, won over bad G.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 used up at the wrong time,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6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66" name="Google Shape;1666;p65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 stronger condition than admisibility.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Single arc. Heuristic don’t score arcs, so take difference.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65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86" name="Google Shape;1686;p66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like fall 2013 on edx.org by Dan Klein because it’s edited. </a:t>
            </a:r>
            <a:endParaRPr/>
          </a:p>
        </p:txBody>
      </p:sp>
      <p:sp>
        <p:nvSpPr>
          <p:cNvPr id="1687" name="Google Shape;1687;p66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93" name="Google Shape;1693;p67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67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68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69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29" name="Google Shape;1729;p70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 operates over MODELS.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Agent doesn’t actually try the paths – all in simulation.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Search is only as good as model.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Probably end here. If time, go through summary.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70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71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5" name="Google Shape;435;p7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Another strategy. Combine best of both.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DFS – successor says if deeper than one, stop.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Really common.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7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5" name="Google Shape;1745;p72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Heuristic is cheaper than reality.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72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73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59" name="Google Shape;1759;p7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7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75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76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p77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16" name="Google Shape;1816;p78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in your head.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78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24" name="Google Shape;1824;p79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time – guided search where you know something about direction of solution.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79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4" name="Google Shape;454;p8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“Cost Search” What if you have costs associated with arcs? Could you rewrite with what we already know?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Lowest number of actions S-&gt;e-&gt;r-&gt;f-&gt;G. Expensive!</a:t>
            </a:r>
            <a:endParaRPr/>
          </a:p>
        </p:txBody>
      </p:sp>
      <p:sp>
        <p:nvSpPr>
          <p:cNvPr id="455" name="Google Shape;455;p8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2" name="Google Shape;492;p9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“Cost Search” What if you have costs associated with arcs? Could you rewrite with what we already know?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Lowest number of actions S-&gt;e-&gt;r-&gt;f-&gt;G. Expensive!</a:t>
            </a:r>
            <a:endParaRPr/>
          </a:p>
        </p:txBody>
      </p:sp>
      <p:sp>
        <p:nvSpPr>
          <p:cNvPr id="493" name="Google Shape;493;p9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1"/>
          <p:cNvSpPr txBox="1">
            <a:spLocks noGrp="1"/>
          </p:cNvSpPr>
          <p:nvPr>
            <p:ph type="ctrTitle"/>
          </p:nvPr>
        </p:nvSpPr>
        <p:spPr>
          <a:xfrm>
            <a:off x="0" y="1044578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1"/>
          <p:cNvSpPr txBox="1">
            <a:spLocks noGrp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9" name="Google Shape;19;p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0"/>
          <p:cNvSpPr txBox="1">
            <a:spLocks noGrp="1"/>
          </p:cNvSpPr>
          <p:nvPr>
            <p:ph type="body" idx="1"/>
          </p:nvPr>
        </p:nvSpPr>
        <p:spPr>
          <a:xfrm rot="5400000">
            <a:off x="3731418" y="-1928017"/>
            <a:ext cx="4729164" cy="11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6" name="Google Shape;76;p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1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2" name="Google Shape;82;p9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2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5" name="Google Shape;25;p8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4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6" name="Google Shape;36;p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o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o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SzPts val="1900"/>
              <a:buChar char="o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SzPts val="1900"/>
              <a:buChar char="o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9pPr>
          </a:lstStyle>
          <a:p>
            <a:endParaRPr/>
          </a:p>
        </p:txBody>
      </p:sp>
      <p:sp>
        <p:nvSpPr>
          <p:cNvPr id="42" name="Google Shape;42;p85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o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o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SzPts val="1900"/>
              <a:buChar char="o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SzPts val="1900"/>
              <a:buChar char="o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9pPr>
          </a:lstStyle>
          <a:p>
            <a:endParaRPr/>
          </a:p>
        </p:txBody>
      </p:sp>
      <p:sp>
        <p:nvSpPr>
          <p:cNvPr id="43" name="Google Shape;43;p8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6"/>
          <p:cNvSpPr txBox="1"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6"/>
          <p:cNvSpPr txBox="1">
            <a:spLocks noGrp="1"/>
          </p:cNvSpPr>
          <p:nvPr>
            <p:ph type="body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o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SzPts val="1900"/>
              <a:buChar char="o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0" name="Google Shape;50;p86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6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o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SzPts val="1900"/>
              <a:buChar char="o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2" name="Google Shape;52;p8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8"/>
          <p:cNvSpPr txBox="1"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8"/>
          <p:cNvSpPr txBox="1">
            <a:spLocks noGrp="1"/>
          </p:cNvSpPr>
          <p:nvPr>
            <p:ph type="body" idx="1"/>
          </p:nvPr>
        </p:nvSpPr>
        <p:spPr>
          <a:xfrm>
            <a:off x="3575051" y="273053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o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o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o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2" name="Google Shape;62;p88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8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9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  <a:defRPr sz="32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  <a:defRPr sz="2800" b="0" i="0" u="none" strike="noStrike" cap="none">
                <a:solidFill>
                  <a:srgbClr val="3F3F3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  <a:defRPr sz="2400" b="0" i="0" u="none" strike="noStrike" cap="none">
                <a:solidFill>
                  <a:srgbClr val="3F3F3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3F3F3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3F3F3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89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8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0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Char char="o"/>
              <a:defRPr sz="32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rgbClr val="3F3F3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3F3F3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3F3F3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3F3F3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80"/>
          <p:cNvCxnSpPr/>
          <p:nvPr/>
        </p:nvCxnSpPr>
        <p:spPr>
          <a:xfrm>
            <a:off x="304800" y="1092200"/>
            <a:ext cx="11379200" cy="0"/>
          </a:xfrm>
          <a:prstGeom prst="straightConnector1">
            <a:avLst/>
          </a:prstGeom>
          <a:noFill/>
          <a:ln w="12700" cap="flat" cmpd="sng">
            <a:solidFill>
              <a:srgbClr val="9A9AD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0" y="279403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 188: Artificial Intelligence</a:t>
            </a:r>
            <a:br>
              <a:rPr lang="en-US"/>
            </a:br>
            <a:endParaRPr sz="3600"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US" sz="4300"/>
              <a:t>Search Continued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1524000" y="6248403"/>
            <a:ext cx="5867400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704" y="1974760"/>
            <a:ext cx="7010399" cy="351138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0" y="5486400"/>
            <a:ext cx="12192000" cy="131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Instructors: Anca Dragan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University of California, Berkeley</a:t>
            </a:r>
            <a:endParaRPr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[These slides adapted from Dan Klein and Pieter Abbeel; ai.berkeley.edu]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Uniform Cost Search</a:t>
            </a:r>
            <a:endParaRPr/>
          </a:p>
        </p:txBody>
      </p:sp>
      <p:pic>
        <p:nvPicPr>
          <p:cNvPr id="552" name="Google Shape;55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5520" y="548640"/>
            <a:ext cx="7802880" cy="585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11"/>
          <p:cNvGrpSpPr/>
          <p:nvPr/>
        </p:nvGrpSpPr>
        <p:grpSpPr>
          <a:xfrm>
            <a:off x="2441580" y="3408366"/>
            <a:ext cx="6716713" cy="3349625"/>
            <a:chOff x="657" y="2180"/>
            <a:chExt cx="4231" cy="2110"/>
          </a:xfrm>
        </p:grpSpPr>
        <p:sp>
          <p:nvSpPr>
            <p:cNvPr id="559" name="Google Shape;559;p11"/>
            <p:cNvSpPr/>
            <p:nvPr/>
          </p:nvSpPr>
          <p:spPr>
            <a:xfrm>
              <a:off x="2261" y="2180"/>
              <a:ext cx="1938" cy="221"/>
            </a:xfrm>
            <a:custGeom>
              <a:avLst/>
              <a:gdLst/>
              <a:ahLst/>
              <a:cxnLst/>
              <a:rect l="l" t="t" r="r" b="b"/>
              <a:pathLst>
                <a:path w="1938" h="221" extrusionOk="0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657" y="2180"/>
              <a:ext cx="4231" cy="1271"/>
            </a:xfrm>
            <a:custGeom>
              <a:avLst/>
              <a:gdLst/>
              <a:ahLst/>
              <a:cxnLst/>
              <a:rect l="l" t="t" r="r" b="b"/>
              <a:pathLst>
                <a:path w="4231" h="1271" extrusionOk="0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1007" y="2396"/>
              <a:ext cx="3789" cy="1313"/>
            </a:xfrm>
            <a:custGeom>
              <a:avLst/>
              <a:gdLst/>
              <a:ahLst/>
              <a:cxnLst/>
              <a:rect l="l" t="t" r="r" b="b"/>
              <a:pathLst>
                <a:path w="3789" h="1313" extrusionOk="0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996" y="2697"/>
              <a:ext cx="3784" cy="1330"/>
            </a:xfrm>
            <a:custGeom>
              <a:avLst/>
              <a:gdLst/>
              <a:ahLst/>
              <a:cxnLst/>
              <a:rect l="l" t="t" r="r" b="b"/>
              <a:pathLst>
                <a:path w="3784" h="1330" extrusionOk="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1012" y="2735"/>
              <a:ext cx="3736" cy="1555"/>
            </a:xfrm>
            <a:custGeom>
              <a:avLst/>
              <a:gdLst/>
              <a:ahLst/>
              <a:cxnLst/>
              <a:rect l="l" t="t" r="r" b="b"/>
              <a:pathLst>
                <a:path w="3736" h="1555" extrusionOk="0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4" name="Google Shape;564;p1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Uniform Cost Search</a:t>
            </a:r>
            <a:endParaRPr/>
          </a:p>
        </p:txBody>
      </p:sp>
      <p:grpSp>
        <p:nvGrpSpPr>
          <p:cNvPr id="565" name="Google Shape;565;p11"/>
          <p:cNvGrpSpPr/>
          <p:nvPr/>
        </p:nvGrpSpPr>
        <p:grpSpPr>
          <a:xfrm>
            <a:off x="3227388" y="3381373"/>
            <a:ext cx="5486400" cy="3355591"/>
            <a:chOff x="48" y="2332"/>
            <a:chExt cx="3456" cy="2406"/>
          </a:xfrm>
        </p:grpSpPr>
        <p:sp>
          <p:nvSpPr>
            <p:cNvPr id="566" name="Google Shape;566;p11"/>
            <p:cNvSpPr txBox="1"/>
            <p:nvPr/>
          </p:nvSpPr>
          <p:spPr>
            <a:xfrm>
              <a:off x="1728" y="2332"/>
              <a:ext cx="624" cy="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sp>
          <p:nvSpPr>
            <p:cNvPr id="567" name="Google Shape;567;p11"/>
            <p:cNvSpPr txBox="1"/>
            <p:nvPr/>
          </p:nvSpPr>
          <p:spPr>
            <a:xfrm>
              <a:off x="48" y="3417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568" name="Google Shape;568;p11"/>
            <p:cNvSpPr txBox="1"/>
            <p:nvPr/>
          </p:nvSpPr>
          <p:spPr>
            <a:xfrm>
              <a:off x="48" y="3033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569" name="Google Shape;569;p11"/>
            <p:cNvSpPr txBox="1"/>
            <p:nvPr/>
          </p:nvSpPr>
          <p:spPr>
            <a:xfrm>
              <a:off x="384" y="2688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570" name="Google Shape;570;p11"/>
            <p:cNvSpPr txBox="1"/>
            <p:nvPr/>
          </p:nvSpPr>
          <p:spPr>
            <a:xfrm>
              <a:off x="3264" y="2640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/>
            </a:p>
          </p:txBody>
        </p:sp>
        <p:sp>
          <p:nvSpPr>
            <p:cNvPr id="571" name="Google Shape;571;p11"/>
            <p:cNvSpPr txBox="1"/>
            <p:nvPr/>
          </p:nvSpPr>
          <p:spPr>
            <a:xfrm>
              <a:off x="480" y="3417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572" name="Google Shape;572;p11"/>
            <p:cNvSpPr txBox="1"/>
            <p:nvPr/>
          </p:nvSpPr>
          <p:spPr>
            <a:xfrm>
              <a:off x="480" y="3033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cxnSp>
          <p:nvCxnSpPr>
            <p:cNvPr id="573" name="Google Shape;573;p11"/>
            <p:cNvCxnSpPr>
              <a:stCxn id="569" idx="2"/>
              <a:endCxn id="568" idx="0"/>
            </p:cNvCxnSpPr>
            <p:nvPr/>
          </p:nvCxnSpPr>
          <p:spPr>
            <a:xfrm rot="10800000">
              <a:off x="204" y="2953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>
              <a:stCxn id="569" idx="2"/>
              <a:endCxn id="572" idx="0"/>
            </p:cNvCxnSpPr>
            <p:nvPr/>
          </p:nvCxnSpPr>
          <p:spPr>
            <a:xfrm>
              <a:off x="504" y="2953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>
              <a:stCxn id="568" idx="2"/>
              <a:endCxn id="567" idx="0"/>
            </p:cNvCxnSpPr>
            <p:nvPr/>
          </p:nvCxnSpPr>
          <p:spPr>
            <a:xfrm>
              <a:off x="168" y="329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>
              <a:stCxn id="572" idx="2"/>
              <a:endCxn id="571" idx="0"/>
            </p:cNvCxnSpPr>
            <p:nvPr/>
          </p:nvCxnSpPr>
          <p:spPr>
            <a:xfrm>
              <a:off x="600" y="329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77" name="Google Shape;577;p11"/>
            <p:cNvGrpSpPr/>
            <p:nvPr/>
          </p:nvGrpSpPr>
          <p:grpSpPr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578" name="Google Shape;578;p11"/>
              <p:cNvSpPr txBox="1"/>
              <p:nvPr/>
            </p:nvSpPr>
            <p:spPr>
              <a:xfrm>
                <a:off x="1536" y="2640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579" name="Google Shape;579;p11"/>
              <p:cNvSpPr txBox="1"/>
              <p:nvPr/>
            </p:nvSpPr>
            <p:spPr>
              <a:xfrm>
                <a:off x="1152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580" name="Google Shape;580;p11"/>
              <p:cNvSpPr txBox="1"/>
              <p:nvPr/>
            </p:nvSpPr>
            <p:spPr>
              <a:xfrm>
                <a:off x="1296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581" name="Google Shape;581;p11"/>
              <p:cNvSpPr txBox="1"/>
              <p:nvPr/>
            </p:nvSpPr>
            <p:spPr>
              <a:xfrm>
                <a:off x="1728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582" name="Google Shape;582;p11"/>
              <p:cNvSpPr txBox="1"/>
              <p:nvPr/>
            </p:nvSpPr>
            <p:spPr>
              <a:xfrm>
                <a:off x="1728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sp>
            <p:nvSpPr>
              <p:cNvPr id="583" name="Google Shape;583;p11"/>
              <p:cNvSpPr txBox="1"/>
              <p:nvPr/>
            </p:nvSpPr>
            <p:spPr>
              <a:xfrm>
                <a:off x="1440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584" name="Google Shape;584;p11"/>
              <p:cNvSpPr txBox="1"/>
              <p:nvPr/>
            </p:nvSpPr>
            <p:spPr>
              <a:xfrm>
                <a:off x="1152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585" name="Google Shape;585;p11"/>
              <p:cNvSpPr txBox="1"/>
              <p:nvPr/>
            </p:nvSpPr>
            <p:spPr>
              <a:xfrm>
                <a:off x="1584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586" name="Google Shape;586;p11"/>
              <p:cNvSpPr txBox="1"/>
              <p:nvPr/>
            </p:nvSpPr>
            <p:spPr>
              <a:xfrm>
                <a:off x="1776" y="3792"/>
                <a:ext cx="480" cy="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</a:t>
                </a:r>
                <a:endParaRPr/>
              </a:p>
            </p:txBody>
          </p:sp>
          <p:sp>
            <p:nvSpPr>
              <p:cNvPr id="587" name="Google Shape;587;p11"/>
              <p:cNvSpPr txBox="1"/>
              <p:nvPr/>
            </p:nvSpPr>
            <p:spPr>
              <a:xfrm>
                <a:off x="1584" y="4089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cxnSp>
            <p:nvCxnSpPr>
              <p:cNvPr id="588" name="Google Shape;588;p11"/>
              <p:cNvCxnSpPr>
                <a:stCxn id="578" idx="2"/>
                <a:endCxn id="580" idx="0"/>
              </p:cNvCxnSpPr>
              <p:nvPr/>
            </p:nvCxnSpPr>
            <p:spPr>
              <a:xfrm rot="10800000">
                <a:off x="13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9" name="Google Shape;589;p11"/>
              <p:cNvCxnSpPr>
                <a:stCxn id="578" idx="2"/>
                <a:endCxn id="582" idx="0"/>
              </p:cNvCxnSpPr>
              <p:nvPr/>
            </p:nvCxnSpPr>
            <p:spPr>
              <a:xfrm>
                <a:off x="16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0" name="Google Shape;590;p11"/>
              <p:cNvCxnSpPr>
                <a:stCxn id="580" idx="2"/>
                <a:endCxn id="579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1" name="Google Shape;591;p11"/>
              <p:cNvCxnSpPr>
                <a:stCxn id="580" idx="2"/>
                <a:endCxn id="583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11"/>
              <p:cNvCxnSpPr>
                <a:stCxn id="582" idx="2"/>
                <a:endCxn id="581" idx="0"/>
              </p:cNvCxnSpPr>
              <p:nvPr/>
            </p:nvCxnSpPr>
            <p:spPr>
              <a:xfrm>
                <a:off x="1848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11"/>
              <p:cNvCxnSpPr>
                <a:stCxn id="579" idx="2"/>
                <a:endCxn id="584" idx="0"/>
              </p:cNvCxnSpPr>
              <p:nvPr/>
            </p:nvCxnSpPr>
            <p:spPr>
              <a:xfrm>
                <a:off x="1272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11"/>
              <p:cNvCxnSpPr>
                <a:stCxn id="581" idx="2"/>
                <a:endCxn id="585" idx="0"/>
              </p:cNvCxnSpPr>
              <p:nvPr/>
            </p:nvCxnSpPr>
            <p:spPr>
              <a:xfrm>
                <a:off x="1848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11"/>
              <p:cNvCxnSpPr>
                <a:stCxn id="581" idx="2"/>
                <a:endCxn id="586" idx="0"/>
              </p:cNvCxnSpPr>
              <p:nvPr/>
            </p:nvCxnSpPr>
            <p:spPr>
              <a:xfrm>
                <a:off x="1848" y="36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>
                <a:stCxn id="585" idx="2"/>
                <a:endCxn id="587" idx="0"/>
              </p:cNvCxnSpPr>
              <p:nvPr/>
            </p:nvCxnSpPr>
            <p:spPr>
              <a:xfrm>
                <a:off x="1704" y="4018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97" name="Google Shape;597;p11"/>
            <p:cNvSpPr txBox="1"/>
            <p:nvPr/>
          </p:nvSpPr>
          <p:spPr>
            <a:xfrm>
              <a:off x="3264" y="2994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endParaRPr/>
            </a:p>
          </p:txBody>
        </p:sp>
        <p:cxnSp>
          <p:nvCxnSpPr>
            <p:cNvPr id="598" name="Google Shape;598;p11"/>
            <p:cNvCxnSpPr>
              <a:stCxn id="570" idx="2"/>
              <a:endCxn id="597" idx="0"/>
            </p:cNvCxnSpPr>
            <p:nvPr/>
          </p:nvCxnSpPr>
          <p:spPr>
            <a:xfrm>
              <a:off x="3384" y="2905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99" name="Google Shape;599;p11"/>
            <p:cNvGrpSpPr/>
            <p:nvPr/>
          </p:nvGrpSpPr>
          <p:grpSpPr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600" name="Google Shape;600;p11"/>
              <p:cNvSpPr txBox="1"/>
              <p:nvPr/>
            </p:nvSpPr>
            <p:spPr>
              <a:xfrm>
                <a:off x="1536" y="2640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601" name="Google Shape;601;p11"/>
              <p:cNvSpPr txBox="1"/>
              <p:nvPr/>
            </p:nvSpPr>
            <p:spPr>
              <a:xfrm>
                <a:off x="1152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602" name="Google Shape;602;p11"/>
              <p:cNvSpPr txBox="1"/>
              <p:nvPr/>
            </p:nvSpPr>
            <p:spPr>
              <a:xfrm>
                <a:off x="1296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603" name="Google Shape;603;p11"/>
              <p:cNvSpPr txBox="1"/>
              <p:nvPr/>
            </p:nvSpPr>
            <p:spPr>
              <a:xfrm>
                <a:off x="1728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604" name="Google Shape;604;p11"/>
              <p:cNvSpPr txBox="1"/>
              <p:nvPr/>
            </p:nvSpPr>
            <p:spPr>
              <a:xfrm>
                <a:off x="1728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sp>
            <p:nvSpPr>
              <p:cNvPr id="605" name="Google Shape;605;p11"/>
              <p:cNvSpPr txBox="1"/>
              <p:nvPr/>
            </p:nvSpPr>
            <p:spPr>
              <a:xfrm>
                <a:off x="1440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606" name="Google Shape;606;p11"/>
              <p:cNvSpPr txBox="1"/>
              <p:nvPr/>
            </p:nvSpPr>
            <p:spPr>
              <a:xfrm>
                <a:off x="1152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607" name="Google Shape;607;p11"/>
              <p:cNvSpPr txBox="1"/>
              <p:nvPr/>
            </p:nvSpPr>
            <p:spPr>
              <a:xfrm>
                <a:off x="1584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608" name="Google Shape;608;p11"/>
              <p:cNvSpPr txBox="1"/>
              <p:nvPr/>
            </p:nvSpPr>
            <p:spPr>
              <a:xfrm>
                <a:off x="1776" y="3792"/>
                <a:ext cx="480" cy="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</a:t>
                </a:r>
                <a:endParaRPr/>
              </a:p>
            </p:txBody>
          </p:sp>
          <p:sp>
            <p:nvSpPr>
              <p:cNvPr id="609" name="Google Shape;609;p11"/>
              <p:cNvSpPr txBox="1"/>
              <p:nvPr/>
            </p:nvSpPr>
            <p:spPr>
              <a:xfrm>
                <a:off x="1584" y="4089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cxnSp>
            <p:nvCxnSpPr>
              <p:cNvPr id="610" name="Google Shape;610;p11"/>
              <p:cNvCxnSpPr>
                <a:stCxn id="600" idx="2"/>
                <a:endCxn id="602" idx="0"/>
              </p:cNvCxnSpPr>
              <p:nvPr/>
            </p:nvCxnSpPr>
            <p:spPr>
              <a:xfrm rot="10800000">
                <a:off x="13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1" name="Google Shape;611;p11"/>
              <p:cNvCxnSpPr>
                <a:stCxn id="600" idx="2"/>
                <a:endCxn id="604" idx="0"/>
              </p:cNvCxnSpPr>
              <p:nvPr/>
            </p:nvCxnSpPr>
            <p:spPr>
              <a:xfrm>
                <a:off x="16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2" name="Google Shape;612;p11"/>
              <p:cNvCxnSpPr>
                <a:stCxn id="602" idx="2"/>
                <a:endCxn id="601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3" name="Google Shape;613;p11"/>
              <p:cNvCxnSpPr>
                <a:stCxn id="602" idx="2"/>
                <a:endCxn id="605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11"/>
              <p:cNvCxnSpPr>
                <a:stCxn id="604" idx="2"/>
                <a:endCxn id="603" idx="0"/>
              </p:cNvCxnSpPr>
              <p:nvPr/>
            </p:nvCxnSpPr>
            <p:spPr>
              <a:xfrm>
                <a:off x="1848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11"/>
              <p:cNvCxnSpPr>
                <a:stCxn id="601" idx="2"/>
                <a:endCxn id="606" idx="0"/>
              </p:cNvCxnSpPr>
              <p:nvPr/>
            </p:nvCxnSpPr>
            <p:spPr>
              <a:xfrm>
                <a:off x="1272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1"/>
              <p:cNvCxnSpPr>
                <a:stCxn id="603" idx="2"/>
                <a:endCxn id="607" idx="0"/>
              </p:cNvCxnSpPr>
              <p:nvPr/>
            </p:nvCxnSpPr>
            <p:spPr>
              <a:xfrm>
                <a:off x="1848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1"/>
              <p:cNvCxnSpPr>
                <a:stCxn id="603" idx="2"/>
                <a:endCxn id="608" idx="0"/>
              </p:cNvCxnSpPr>
              <p:nvPr/>
            </p:nvCxnSpPr>
            <p:spPr>
              <a:xfrm>
                <a:off x="1848" y="36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1"/>
              <p:cNvCxnSpPr>
                <a:stCxn id="607" idx="2"/>
                <a:endCxn id="609" idx="0"/>
              </p:cNvCxnSpPr>
              <p:nvPr/>
            </p:nvCxnSpPr>
            <p:spPr>
              <a:xfrm>
                <a:off x="1704" y="4018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19" name="Google Shape;619;p11"/>
            <p:cNvCxnSpPr>
              <a:stCxn id="569" idx="2"/>
              <a:endCxn id="600" idx="0"/>
            </p:cNvCxnSpPr>
            <p:nvPr/>
          </p:nvCxnSpPr>
          <p:spPr>
            <a:xfrm>
              <a:off x="504" y="2953"/>
              <a:ext cx="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1"/>
            <p:cNvCxnSpPr>
              <a:stCxn id="566" idx="2"/>
              <a:endCxn id="569" idx="0"/>
            </p:cNvCxnSpPr>
            <p:nvPr/>
          </p:nvCxnSpPr>
          <p:spPr>
            <a:xfrm rot="10800000">
              <a:off x="540" y="2575"/>
              <a:ext cx="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1"/>
            <p:cNvCxnSpPr>
              <a:stCxn id="566" idx="2"/>
              <a:endCxn id="578" idx="0"/>
            </p:cNvCxnSpPr>
            <p:nvPr/>
          </p:nvCxnSpPr>
          <p:spPr>
            <a:xfrm>
              <a:off x="2040" y="2575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11"/>
            <p:cNvCxnSpPr>
              <a:stCxn id="566" idx="2"/>
              <a:endCxn id="570" idx="0"/>
            </p:cNvCxnSpPr>
            <p:nvPr/>
          </p:nvCxnSpPr>
          <p:spPr>
            <a:xfrm>
              <a:off x="2040" y="2575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623" name="Google Shape;623;p11"/>
          <p:cNvCxnSpPr/>
          <p:nvPr/>
        </p:nvCxnSpPr>
        <p:spPr>
          <a:xfrm>
            <a:off x="3" y="3276600"/>
            <a:ext cx="121919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4" name="Google Shape;624;p11"/>
          <p:cNvSpPr/>
          <p:nvPr/>
        </p:nvSpPr>
        <p:spPr>
          <a:xfrm>
            <a:off x="6243639" y="34258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1"/>
          <p:cNvSpPr/>
          <p:nvPr/>
        </p:nvSpPr>
        <p:spPr>
          <a:xfrm>
            <a:off x="6245230" y="3427411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1"/>
          <p:cNvSpPr/>
          <p:nvPr/>
        </p:nvSpPr>
        <p:spPr>
          <a:xfrm>
            <a:off x="3833815" y="3921126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1"/>
          <p:cNvSpPr/>
          <p:nvPr/>
        </p:nvSpPr>
        <p:spPr>
          <a:xfrm>
            <a:off x="6627815" y="3854451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1"/>
          <p:cNvSpPr/>
          <p:nvPr/>
        </p:nvSpPr>
        <p:spPr>
          <a:xfrm>
            <a:off x="8372480" y="3870326"/>
            <a:ext cx="290513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1"/>
          <p:cNvSpPr txBox="1"/>
          <p:nvPr/>
        </p:nvSpPr>
        <p:spPr>
          <a:xfrm>
            <a:off x="381002" y="1447800"/>
            <a:ext cx="2928937" cy="133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Strategy: expand a cheapest node first: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Fringe is a priority queue (priority: cumulative cost)</a:t>
            </a:r>
            <a:endParaRPr/>
          </a:p>
        </p:txBody>
      </p:sp>
      <p:grpSp>
        <p:nvGrpSpPr>
          <p:cNvPr id="630" name="Google Shape;630;p11"/>
          <p:cNvGrpSpPr/>
          <p:nvPr/>
        </p:nvGrpSpPr>
        <p:grpSpPr>
          <a:xfrm>
            <a:off x="4572001" y="1270001"/>
            <a:ext cx="3205163" cy="1768475"/>
            <a:chOff x="816" y="1056"/>
            <a:chExt cx="4176" cy="2304"/>
          </a:xfrm>
        </p:grpSpPr>
        <p:grpSp>
          <p:nvGrpSpPr>
            <p:cNvPr id="631" name="Google Shape;631;p11"/>
            <p:cNvGrpSpPr/>
            <p:nvPr/>
          </p:nvGrpSpPr>
          <p:grpSpPr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632" name="Google Shape;632;p11"/>
              <p:cNvSpPr/>
              <p:nvPr/>
            </p:nvSpPr>
            <p:spPr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</a:t>
                </a:r>
                <a:endParaRPr/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</a:t>
                </a:r>
                <a:endParaRPr/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</a:t>
                </a:r>
                <a:endParaRPr/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/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638" name="Google Shape;638;p11"/>
              <p:cNvSpPr/>
              <p:nvPr/>
            </p:nvSpPr>
            <p:spPr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639" name="Google Shape;639;p11"/>
              <p:cNvSpPr/>
              <p:nvPr/>
            </p:nvSpPr>
            <p:spPr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640" name="Google Shape;640;p11"/>
              <p:cNvSpPr/>
              <p:nvPr/>
            </p:nvSpPr>
            <p:spPr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641" name="Google Shape;641;p11"/>
              <p:cNvSpPr/>
              <p:nvPr/>
            </p:nvSpPr>
            <p:spPr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sp>
            <p:nvSpPr>
              <p:cNvPr id="642" name="Google Shape;642;p11"/>
              <p:cNvSpPr/>
              <p:nvPr/>
            </p:nvSpPr>
            <p:spPr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643" name="Google Shape;643;p11"/>
              <p:cNvSpPr/>
              <p:nvPr/>
            </p:nvSpPr>
            <p:spPr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cxnSp>
            <p:nvCxnSpPr>
              <p:cNvPr id="644" name="Google Shape;644;p11"/>
              <p:cNvCxnSpPr>
                <a:stCxn id="632" idx="5"/>
                <a:endCxn id="636" idx="2"/>
              </p:cNvCxnSpPr>
              <p:nvPr/>
            </p:nvCxnSpPr>
            <p:spPr>
              <a:xfrm>
                <a:off x="746" y="2618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45" name="Google Shape;645;p11"/>
              <p:cNvCxnSpPr>
                <a:stCxn id="636" idx="5"/>
                <a:endCxn id="637" idx="2"/>
              </p:cNvCxnSpPr>
              <p:nvPr/>
            </p:nvCxnSpPr>
            <p:spPr>
              <a:xfrm>
                <a:off x="1610" y="3146"/>
                <a:ext cx="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46" name="Google Shape;646;p11"/>
              <p:cNvCxnSpPr>
                <a:stCxn id="640" idx="3"/>
                <a:endCxn id="637" idx="7"/>
              </p:cNvCxnSpPr>
              <p:nvPr/>
            </p:nvCxnSpPr>
            <p:spPr>
              <a:xfrm flipH="1">
                <a:off x="2638" y="2666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47" name="Google Shape;647;p11"/>
              <p:cNvCxnSpPr>
                <a:stCxn id="640" idx="2"/>
                <a:endCxn id="636" idx="6"/>
              </p:cNvCxnSpPr>
              <p:nvPr/>
            </p:nvCxnSpPr>
            <p:spPr>
              <a:xfrm flipH="1">
                <a:off x="1668" y="2496"/>
                <a:ext cx="1500" cy="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48" name="Google Shape;648;p11"/>
              <p:cNvCxnSpPr>
                <a:stCxn id="639" idx="4"/>
                <a:endCxn id="640" idx="7"/>
              </p:cNvCxnSpPr>
              <p:nvPr/>
            </p:nvCxnSpPr>
            <p:spPr>
              <a:xfrm flipH="1">
                <a:off x="3492" y="2064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49" name="Google Shape;649;p11"/>
              <p:cNvCxnSpPr>
                <a:stCxn id="639" idx="5"/>
                <a:endCxn id="643" idx="1"/>
              </p:cNvCxnSpPr>
              <p:nvPr/>
            </p:nvCxnSpPr>
            <p:spPr>
              <a:xfrm>
                <a:off x="3962" y="1994"/>
                <a:ext cx="600" cy="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0" name="Google Shape;650;p11"/>
              <p:cNvCxnSpPr>
                <a:stCxn id="643" idx="0"/>
                <a:endCxn id="642" idx="4"/>
              </p:cNvCxnSpPr>
              <p:nvPr/>
            </p:nvCxnSpPr>
            <p:spPr>
              <a:xfrm rot="10800000" flipH="1">
                <a:off x="4608" y="2436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1" name="Google Shape;651;p11"/>
              <p:cNvCxnSpPr>
                <a:stCxn id="642" idx="0"/>
                <a:endCxn id="633" idx="4"/>
              </p:cNvCxnSpPr>
              <p:nvPr/>
            </p:nvCxnSpPr>
            <p:spPr>
              <a:xfrm rot="10800000">
                <a:off x="4800" y="972"/>
                <a:ext cx="0" cy="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2" name="Google Shape;652;p11"/>
              <p:cNvCxnSpPr>
                <a:stCxn id="632" idx="7"/>
              </p:cNvCxnSpPr>
              <p:nvPr/>
            </p:nvCxnSpPr>
            <p:spPr>
              <a:xfrm rot="10800000" flipH="1">
                <a:off x="746" y="1978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3" name="Google Shape;653;p11"/>
              <p:cNvCxnSpPr>
                <a:stCxn id="634" idx="1"/>
                <a:endCxn id="635" idx="5"/>
              </p:cNvCxnSpPr>
              <p:nvPr/>
            </p:nvCxnSpPr>
            <p:spPr>
              <a:xfrm rot="10800000">
                <a:off x="1198" y="1546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4" name="Google Shape;654;p11"/>
              <p:cNvCxnSpPr>
                <a:endCxn id="641" idx="2"/>
              </p:cNvCxnSpPr>
              <p:nvPr/>
            </p:nvCxnSpPr>
            <p:spPr>
              <a:xfrm rot="10800000" flipH="1">
                <a:off x="1284" y="864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5" name="Google Shape;655;p11"/>
              <p:cNvCxnSpPr>
                <a:stCxn id="638" idx="2"/>
                <a:endCxn id="641" idx="6"/>
              </p:cNvCxnSpPr>
              <p:nvPr/>
            </p:nvCxnSpPr>
            <p:spPr>
              <a:xfrm rot="10800000">
                <a:off x="1980" y="948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6" name="Google Shape;656;p11"/>
              <p:cNvCxnSpPr>
                <a:stCxn id="634" idx="7"/>
                <a:endCxn id="638" idx="3"/>
              </p:cNvCxnSpPr>
              <p:nvPr/>
            </p:nvCxnSpPr>
            <p:spPr>
              <a:xfrm rot="10800000" flipH="1">
                <a:off x="2138" y="1546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7" name="Google Shape;657;p11"/>
              <p:cNvCxnSpPr>
                <a:stCxn id="634" idx="6"/>
                <a:endCxn id="639" idx="2"/>
              </p:cNvCxnSpPr>
              <p:nvPr/>
            </p:nvCxnSpPr>
            <p:spPr>
              <a:xfrm rot="10800000" flipH="1">
                <a:off x="2208" y="1716"/>
                <a:ext cx="12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8" name="Google Shape;658;p11"/>
              <p:cNvCxnSpPr>
                <a:stCxn id="642" idx="1"/>
                <a:endCxn id="638" idx="6"/>
              </p:cNvCxnSpPr>
              <p:nvPr/>
            </p:nvCxnSpPr>
            <p:spPr>
              <a:xfrm rot="5400000" flipH="1">
                <a:off x="3730" y="1042"/>
                <a:ext cx="600" cy="12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9" name="Google Shape;659;p11"/>
              <p:cNvCxnSpPr>
                <a:stCxn id="632" idx="6"/>
                <a:endCxn id="639" idx="3"/>
              </p:cNvCxnSpPr>
              <p:nvPr/>
            </p:nvCxnSpPr>
            <p:spPr>
              <a:xfrm rot="10800000" flipH="1">
                <a:off x="816" y="1848"/>
                <a:ext cx="2700" cy="6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660" name="Google Shape;660;p11"/>
            <p:cNvCxnSpPr>
              <a:stCxn id="637" idx="6"/>
              <a:endCxn id="643" idx="2"/>
            </p:cNvCxnSpPr>
            <p:nvPr/>
          </p:nvCxnSpPr>
          <p:spPr>
            <a:xfrm>
              <a:off x="2966" y="3161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661" name="Google Shape;661;p11"/>
          <p:cNvSpPr txBox="1"/>
          <p:nvPr/>
        </p:nvSpPr>
        <p:spPr>
          <a:xfrm>
            <a:off x="4267201" y="3868738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662" name="Google Shape;662;p11"/>
          <p:cNvSpPr txBox="1"/>
          <p:nvPr/>
        </p:nvSpPr>
        <p:spPr>
          <a:xfrm>
            <a:off x="7024689" y="3798887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663" name="Google Shape;663;p11"/>
          <p:cNvSpPr txBox="1"/>
          <p:nvPr/>
        </p:nvSpPr>
        <p:spPr>
          <a:xfrm>
            <a:off x="8734429" y="379571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664" name="Google Shape;664;p11"/>
          <p:cNvSpPr/>
          <p:nvPr/>
        </p:nvSpPr>
        <p:spPr>
          <a:xfrm>
            <a:off x="8370888" y="3868735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11"/>
          <p:cNvSpPr/>
          <p:nvPr/>
        </p:nvSpPr>
        <p:spPr>
          <a:xfrm>
            <a:off x="8388356" y="4381502"/>
            <a:ext cx="290513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11"/>
          <p:cNvSpPr txBox="1"/>
          <p:nvPr/>
        </p:nvSpPr>
        <p:spPr>
          <a:xfrm>
            <a:off x="8759829" y="430371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sp>
        <p:nvSpPr>
          <p:cNvPr id="667" name="Google Shape;667;p11"/>
          <p:cNvSpPr/>
          <p:nvPr/>
        </p:nvSpPr>
        <p:spPr>
          <a:xfrm>
            <a:off x="3276606" y="4398961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1"/>
          <p:cNvSpPr/>
          <p:nvPr/>
        </p:nvSpPr>
        <p:spPr>
          <a:xfrm>
            <a:off x="3960815" y="4397378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1"/>
          <p:cNvSpPr/>
          <p:nvPr/>
        </p:nvSpPr>
        <p:spPr>
          <a:xfrm>
            <a:off x="4789488" y="4389435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1"/>
          <p:cNvSpPr txBox="1"/>
          <p:nvPr/>
        </p:nvSpPr>
        <p:spPr>
          <a:xfrm>
            <a:off x="3565529" y="435451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671" name="Google Shape;671;p11"/>
          <p:cNvSpPr txBox="1"/>
          <p:nvPr/>
        </p:nvSpPr>
        <p:spPr>
          <a:xfrm>
            <a:off x="4154489" y="450691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672" name="Google Shape;672;p11"/>
          <p:cNvSpPr txBox="1"/>
          <p:nvPr/>
        </p:nvSpPr>
        <p:spPr>
          <a:xfrm>
            <a:off x="5084765" y="4327526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673" name="Google Shape;673;p11"/>
          <p:cNvSpPr/>
          <p:nvPr/>
        </p:nvSpPr>
        <p:spPr>
          <a:xfrm>
            <a:off x="3833815" y="39211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1"/>
          <p:cNvSpPr/>
          <p:nvPr/>
        </p:nvSpPr>
        <p:spPr>
          <a:xfrm>
            <a:off x="3276606" y="439896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1"/>
          <p:cNvSpPr/>
          <p:nvPr/>
        </p:nvSpPr>
        <p:spPr>
          <a:xfrm>
            <a:off x="3257556" y="4945061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1"/>
          <p:cNvSpPr/>
          <p:nvPr/>
        </p:nvSpPr>
        <p:spPr>
          <a:xfrm>
            <a:off x="3259139" y="4945061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11"/>
          <p:cNvSpPr/>
          <p:nvPr/>
        </p:nvSpPr>
        <p:spPr>
          <a:xfrm>
            <a:off x="4787906" y="439102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11"/>
          <p:cNvSpPr/>
          <p:nvPr/>
        </p:nvSpPr>
        <p:spPr>
          <a:xfrm>
            <a:off x="4437063" y="4918078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11"/>
          <p:cNvSpPr/>
          <p:nvPr/>
        </p:nvSpPr>
        <p:spPr>
          <a:xfrm>
            <a:off x="5113339" y="4926011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11"/>
          <p:cNvSpPr txBox="1"/>
          <p:nvPr/>
        </p:nvSpPr>
        <p:spPr>
          <a:xfrm>
            <a:off x="5387977" y="486251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681" name="Google Shape;681;p11"/>
          <p:cNvSpPr txBox="1"/>
          <p:nvPr/>
        </p:nvSpPr>
        <p:spPr>
          <a:xfrm>
            <a:off x="4686301" y="4868863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682" name="Google Shape;682;p11"/>
          <p:cNvSpPr/>
          <p:nvPr/>
        </p:nvSpPr>
        <p:spPr>
          <a:xfrm>
            <a:off x="5114930" y="4927602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11"/>
          <p:cNvSpPr/>
          <p:nvPr/>
        </p:nvSpPr>
        <p:spPr>
          <a:xfrm>
            <a:off x="5111756" y="5453061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11"/>
          <p:cNvSpPr txBox="1"/>
          <p:nvPr/>
        </p:nvSpPr>
        <p:spPr>
          <a:xfrm>
            <a:off x="5376865" y="5397502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685" name="Google Shape;685;p11"/>
          <p:cNvSpPr/>
          <p:nvPr/>
        </p:nvSpPr>
        <p:spPr>
          <a:xfrm>
            <a:off x="5113339" y="5454653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1"/>
          <p:cNvSpPr/>
          <p:nvPr/>
        </p:nvSpPr>
        <p:spPr>
          <a:xfrm>
            <a:off x="5375280" y="5981702"/>
            <a:ext cx="290513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1"/>
          <p:cNvSpPr txBox="1"/>
          <p:nvPr/>
        </p:nvSpPr>
        <p:spPr>
          <a:xfrm>
            <a:off x="5641977" y="5924550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688" name="Google Shape;688;p11"/>
          <p:cNvSpPr txBox="1"/>
          <p:nvPr/>
        </p:nvSpPr>
        <p:spPr>
          <a:xfrm>
            <a:off x="4481513" y="5924550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689" name="Google Shape;689;p11"/>
          <p:cNvSpPr/>
          <p:nvPr/>
        </p:nvSpPr>
        <p:spPr>
          <a:xfrm>
            <a:off x="4860930" y="5962653"/>
            <a:ext cx="290513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1"/>
          <p:cNvSpPr/>
          <p:nvPr/>
        </p:nvSpPr>
        <p:spPr>
          <a:xfrm>
            <a:off x="6623056" y="385603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1"/>
          <p:cNvSpPr/>
          <p:nvPr/>
        </p:nvSpPr>
        <p:spPr>
          <a:xfrm>
            <a:off x="6954839" y="4384678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11"/>
          <p:cNvSpPr/>
          <p:nvPr/>
        </p:nvSpPr>
        <p:spPr>
          <a:xfrm>
            <a:off x="6253163" y="4383085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1"/>
          <p:cNvSpPr txBox="1"/>
          <p:nvPr/>
        </p:nvSpPr>
        <p:spPr>
          <a:xfrm>
            <a:off x="6488113" y="4327526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694" name="Google Shape;694;p11"/>
          <p:cNvSpPr txBox="1"/>
          <p:nvPr/>
        </p:nvSpPr>
        <p:spPr>
          <a:xfrm>
            <a:off x="7204077" y="431641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695" name="Google Shape;695;p11"/>
          <p:cNvSpPr/>
          <p:nvPr/>
        </p:nvSpPr>
        <p:spPr>
          <a:xfrm>
            <a:off x="5375280" y="598328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11"/>
          <p:cNvSpPr txBox="1"/>
          <p:nvPr/>
        </p:nvSpPr>
        <p:spPr>
          <a:xfrm>
            <a:off x="6550029" y="3352802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97" name="Google Shape;697;p11"/>
          <p:cNvSpPr txBox="1"/>
          <p:nvPr/>
        </p:nvSpPr>
        <p:spPr>
          <a:xfrm>
            <a:off x="3554413" y="4867275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698" name="Google Shape;698;p11"/>
          <p:cNvSpPr txBox="1"/>
          <p:nvPr/>
        </p:nvSpPr>
        <p:spPr>
          <a:xfrm>
            <a:off x="4884737" y="197485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699" name="Google Shape;699;p11"/>
          <p:cNvSpPr txBox="1"/>
          <p:nvPr/>
        </p:nvSpPr>
        <p:spPr>
          <a:xfrm>
            <a:off x="5878513" y="2128839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700" name="Google Shape;700;p11"/>
          <p:cNvSpPr txBox="1"/>
          <p:nvPr/>
        </p:nvSpPr>
        <p:spPr>
          <a:xfrm>
            <a:off x="4735513" y="262255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01" name="Google Shape;701;p11"/>
          <p:cNvSpPr txBox="1"/>
          <p:nvPr/>
        </p:nvSpPr>
        <p:spPr>
          <a:xfrm>
            <a:off x="5224461" y="165735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02" name="Google Shape;702;p11"/>
          <p:cNvSpPr txBox="1"/>
          <p:nvPr/>
        </p:nvSpPr>
        <p:spPr>
          <a:xfrm>
            <a:off x="5035549" y="1219202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03" name="Google Shape;703;p11"/>
          <p:cNvSpPr txBox="1"/>
          <p:nvPr/>
        </p:nvSpPr>
        <p:spPr>
          <a:xfrm>
            <a:off x="5753101" y="1639890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704" name="Google Shape;704;p11"/>
          <p:cNvSpPr txBox="1"/>
          <p:nvPr/>
        </p:nvSpPr>
        <p:spPr>
          <a:xfrm>
            <a:off x="6683377" y="2252666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705" name="Google Shape;705;p11"/>
          <p:cNvSpPr txBox="1"/>
          <p:nvPr/>
        </p:nvSpPr>
        <p:spPr>
          <a:xfrm>
            <a:off x="7013573" y="2125666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06" name="Google Shape;706;p11"/>
          <p:cNvSpPr txBox="1"/>
          <p:nvPr/>
        </p:nvSpPr>
        <p:spPr>
          <a:xfrm>
            <a:off x="5467353" y="285115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707" name="Google Shape;707;p11"/>
          <p:cNvSpPr txBox="1"/>
          <p:nvPr/>
        </p:nvSpPr>
        <p:spPr>
          <a:xfrm>
            <a:off x="7540625" y="2371727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08" name="Google Shape;708;p11"/>
          <p:cNvSpPr txBox="1"/>
          <p:nvPr/>
        </p:nvSpPr>
        <p:spPr>
          <a:xfrm>
            <a:off x="7556501" y="172085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09" name="Google Shape;709;p11"/>
          <p:cNvSpPr/>
          <p:nvPr/>
        </p:nvSpPr>
        <p:spPr>
          <a:xfrm>
            <a:off x="1909765" y="3613147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11"/>
          <p:cNvSpPr txBox="1"/>
          <p:nvPr/>
        </p:nvSpPr>
        <p:spPr>
          <a:xfrm>
            <a:off x="914401" y="4827588"/>
            <a:ext cx="1158875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contours</a:t>
            </a:r>
            <a:endParaRPr/>
          </a:p>
        </p:txBody>
      </p:sp>
      <p:sp>
        <p:nvSpPr>
          <p:cNvPr id="711" name="Google Shape;711;p11"/>
          <p:cNvSpPr txBox="1"/>
          <p:nvPr/>
        </p:nvSpPr>
        <p:spPr>
          <a:xfrm>
            <a:off x="6134101" y="1827215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2"/>
          <p:cNvSpPr/>
          <p:nvPr/>
        </p:nvSpPr>
        <p:spPr>
          <a:xfrm>
            <a:off x="9144001" y="1828801"/>
            <a:ext cx="1616075" cy="2381251"/>
          </a:xfrm>
          <a:custGeom>
            <a:avLst/>
            <a:gdLst/>
            <a:ahLst/>
            <a:cxnLst/>
            <a:rect l="l" t="t" r="r" b="b"/>
            <a:pathLst>
              <a:path w="1018" h="1500" extrusionOk="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2"/>
          <p:cNvSpPr/>
          <p:nvPr/>
        </p:nvSpPr>
        <p:spPr>
          <a:xfrm>
            <a:off x="9296401" y="1828802"/>
            <a:ext cx="1371600" cy="1904841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2"/>
          <p:cNvSpPr txBox="1"/>
          <p:nvPr/>
        </p:nvSpPr>
        <p:spPr>
          <a:xfrm>
            <a:off x="9907589" y="2208214"/>
            <a:ext cx="274639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720" name="Google Shape;720;p1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Uniform Cost Search (UCS) Properties</a:t>
            </a:r>
            <a:endParaRPr/>
          </a:p>
        </p:txBody>
      </p:sp>
      <p:sp>
        <p:nvSpPr>
          <p:cNvPr id="721" name="Google Shape;721;p12"/>
          <p:cNvSpPr txBox="1">
            <a:spLocks noGrp="1"/>
          </p:cNvSpPr>
          <p:nvPr>
            <p:ph type="body" idx="1"/>
          </p:nvPr>
        </p:nvSpPr>
        <p:spPr>
          <a:xfrm>
            <a:off x="406400" y="1366838"/>
            <a:ext cx="73660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What nodes does UCS expand?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Processes all nodes with cost less than cheapest solution!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If that solution costs </a:t>
            </a:r>
            <a:r>
              <a:rPr lang="en-US" sz="2000" i="1">
                <a:latin typeface="Times New Roman"/>
                <a:ea typeface="Times New Roman"/>
                <a:cs typeface="Times New Roman"/>
                <a:sym typeface="Times New Roman"/>
              </a:rPr>
              <a:t>C* </a:t>
            </a:r>
            <a:r>
              <a:rPr lang="en-US" sz="2000"/>
              <a:t>and arcs cost at least </a:t>
            </a:r>
            <a:r>
              <a:rPr lang="en-US" sz="2000" i="1">
                <a:latin typeface="Times New Roman"/>
                <a:ea typeface="Times New Roman"/>
                <a:cs typeface="Times New Roman"/>
                <a:sym typeface="Times New Roman"/>
              </a:rPr>
              <a:t>ε </a:t>
            </a:r>
            <a:r>
              <a:rPr lang="en-US" sz="2000" i="1"/>
              <a:t>,</a:t>
            </a:r>
            <a:r>
              <a:rPr lang="en-US" sz="20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/>
              <a:t>then the “effective depth” is roughly </a:t>
            </a:r>
            <a:r>
              <a:rPr lang="en-US" sz="2000" i="1">
                <a:latin typeface="Times New Roman"/>
                <a:ea typeface="Times New Roman"/>
                <a:cs typeface="Times New Roman"/>
                <a:sym typeface="Times New Roman"/>
              </a:rPr>
              <a:t>C*/ε</a:t>
            </a:r>
            <a:endParaRPr sz="2000"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Takes time O(b</a:t>
            </a:r>
            <a:r>
              <a:rPr lang="en-US" sz="2000" i="1" baseline="30000">
                <a:latin typeface="Times New Roman"/>
                <a:ea typeface="Times New Roman"/>
                <a:cs typeface="Times New Roman"/>
                <a:sym typeface="Times New Roman"/>
              </a:rPr>
              <a:t>C*/ε</a:t>
            </a:r>
            <a:r>
              <a:rPr lang="en-US" sz="2000"/>
              <a:t>) (exponential in effective depth)</a:t>
            </a:r>
            <a:endParaRPr/>
          </a:p>
          <a:p>
            <a:pPr marL="1600120" lvl="3" indent="-152388" algn="l" rtl="0"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How much space does the fringe take?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Has roughly the last tier, so O(b</a:t>
            </a:r>
            <a:r>
              <a:rPr lang="en-US" sz="2000" i="1" baseline="30000">
                <a:latin typeface="Times New Roman"/>
                <a:ea typeface="Times New Roman"/>
                <a:cs typeface="Times New Roman"/>
                <a:sym typeface="Times New Roman"/>
              </a:rPr>
              <a:t>C*/ε</a:t>
            </a:r>
            <a:r>
              <a:rPr lang="en-US" sz="2000"/>
              <a:t>)</a:t>
            </a:r>
            <a:endParaRPr/>
          </a:p>
          <a:p>
            <a:pPr marL="1600120" lvl="3" indent="-152388" algn="l" rtl="0"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solidFill>
                  <a:srgbClr val="008000"/>
                </a:solidFill>
              </a:rPr>
              <a:t>Is it complete?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Assuming best solution has a finite cost and minimum arc cost is positive, yes! (if no solution, still need depth != ∞)</a:t>
            </a:r>
            <a:endParaRPr/>
          </a:p>
          <a:p>
            <a:pPr marL="1142942" lvl="2" indent="-177788" algn="l" rtl="0">
              <a:spcBef>
                <a:spcPts val="160"/>
              </a:spcBef>
              <a:spcAft>
                <a:spcPts val="0"/>
              </a:spcAft>
              <a:buSzPts val="800"/>
              <a:buNone/>
            </a:pPr>
            <a:endParaRPr sz="800"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Is it optimal?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Yes!  (Proof via A*)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722" name="Google Shape;722;p12"/>
          <p:cNvSpPr/>
          <p:nvPr/>
        </p:nvSpPr>
        <p:spPr>
          <a:xfrm>
            <a:off x="8655051" y="2001835"/>
            <a:ext cx="2927351" cy="2554288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2"/>
          <p:cNvSpPr/>
          <p:nvPr/>
        </p:nvSpPr>
        <p:spPr>
          <a:xfrm>
            <a:off x="10009187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12"/>
          <p:cNvSpPr/>
          <p:nvPr/>
        </p:nvSpPr>
        <p:spPr>
          <a:xfrm>
            <a:off x="9777411" y="2357438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2"/>
          <p:cNvSpPr/>
          <p:nvPr/>
        </p:nvSpPr>
        <p:spPr>
          <a:xfrm>
            <a:off x="102536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2"/>
          <p:cNvSpPr/>
          <p:nvPr/>
        </p:nvSpPr>
        <p:spPr>
          <a:xfrm>
            <a:off x="9890123" y="2162175"/>
            <a:ext cx="444500" cy="88900"/>
          </a:xfrm>
          <a:custGeom>
            <a:avLst/>
            <a:gdLst/>
            <a:ahLst/>
            <a:cxnLst/>
            <a:rect l="l" t="t" r="r" b="b"/>
            <a:pathLst>
              <a:path w="280" h="56" extrusionOk="0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12"/>
          <p:cNvSpPr txBox="1"/>
          <p:nvPr/>
        </p:nvSpPr>
        <p:spPr>
          <a:xfrm>
            <a:off x="9601201" y="1981202"/>
            <a:ext cx="298451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728" name="Google Shape;728;p12"/>
          <p:cNvSpPr/>
          <p:nvPr/>
        </p:nvSpPr>
        <p:spPr>
          <a:xfrm>
            <a:off x="9448801" y="4473576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12"/>
          <p:cNvSpPr/>
          <p:nvPr/>
        </p:nvSpPr>
        <p:spPr>
          <a:xfrm>
            <a:off x="10501311" y="3397249"/>
            <a:ext cx="179388" cy="179387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12"/>
          <p:cNvSpPr/>
          <p:nvPr/>
        </p:nvSpPr>
        <p:spPr>
          <a:xfrm>
            <a:off x="10021887" y="3952876"/>
            <a:ext cx="179388" cy="179387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12"/>
          <p:cNvSpPr/>
          <p:nvPr/>
        </p:nvSpPr>
        <p:spPr>
          <a:xfrm>
            <a:off x="8534400" y="1828800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2"/>
          <p:cNvSpPr txBox="1"/>
          <p:nvPr/>
        </p:nvSpPr>
        <p:spPr>
          <a:xfrm>
            <a:off x="7239000" y="2602472"/>
            <a:ext cx="1447800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C*/ε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“tiers”</a:t>
            </a:r>
            <a:endParaRPr/>
          </a:p>
        </p:txBody>
      </p:sp>
      <p:sp>
        <p:nvSpPr>
          <p:cNvPr id="733" name="Google Shape;733;p12"/>
          <p:cNvSpPr/>
          <p:nvPr/>
        </p:nvSpPr>
        <p:spPr>
          <a:xfrm>
            <a:off x="9601200" y="1905162"/>
            <a:ext cx="838200" cy="1219041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2"/>
          <p:cNvSpPr txBox="1"/>
          <p:nvPr/>
        </p:nvSpPr>
        <p:spPr>
          <a:xfrm>
            <a:off x="10995027" y="2865436"/>
            <a:ext cx="825500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≤ 3</a:t>
            </a:r>
            <a:endParaRPr/>
          </a:p>
        </p:txBody>
      </p:sp>
      <p:sp>
        <p:nvSpPr>
          <p:cNvPr id="735" name="Google Shape;735;p12"/>
          <p:cNvSpPr txBox="1"/>
          <p:nvPr/>
        </p:nvSpPr>
        <p:spPr>
          <a:xfrm>
            <a:off x="10820402" y="2470148"/>
            <a:ext cx="825500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≤ 2</a:t>
            </a:r>
            <a:endParaRPr/>
          </a:p>
        </p:txBody>
      </p:sp>
      <p:sp>
        <p:nvSpPr>
          <p:cNvPr id="736" name="Google Shape;736;p12"/>
          <p:cNvSpPr txBox="1"/>
          <p:nvPr/>
        </p:nvSpPr>
        <p:spPr>
          <a:xfrm>
            <a:off x="10604502" y="2092324"/>
            <a:ext cx="825500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≤ 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3"/>
          <p:cNvSpPr/>
          <p:nvPr/>
        </p:nvSpPr>
        <p:spPr>
          <a:xfrm>
            <a:off x="8472494" y="4114800"/>
            <a:ext cx="1912937" cy="1771651"/>
          </a:xfrm>
          <a:prstGeom prst="ellipse">
            <a:avLst/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1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Uniform Cost Issues</a:t>
            </a:r>
            <a:endParaRPr/>
          </a:p>
        </p:txBody>
      </p:sp>
      <p:sp>
        <p:nvSpPr>
          <p:cNvPr id="744" name="Google Shape;744;p13"/>
          <p:cNvSpPr txBox="1">
            <a:spLocks noGrp="1"/>
          </p:cNvSpPr>
          <p:nvPr>
            <p:ph type="body" idx="1"/>
          </p:nvPr>
        </p:nvSpPr>
        <p:spPr>
          <a:xfrm>
            <a:off x="457203" y="1447801"/>
            <a:ext cx="64769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Remember: UCS explores increasing cost contours</a:t>
            </a:r>
            <a:endParaRPr/>
          </a:p>
          <a:p>
            <a:pPr marL="742913" lvl="1" indent="-1333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742913" lvl="1" indent="-1333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The good: UCS is complete and optimal!</a:t>
            </a:r>
            <a:endParaRPr/>
          </a:p>
          <a:p>
            <a:pPr marL="742913" lvl="1" indent="-1333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742913" lvl="1" indent="-1333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The bad:</a:t>
            </a:r>
            <a:endParaRPr/>
          </a:p>
          <a:p>
            <a:pPr marL="742913" lvl="1" indent="-2857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Explores options in every “direction”</a:t>
            </a:r>
            <a:endParaRPr/>
          </a:p>
          <a:p>
            <a:pPr marL="742913" lvl="1" indent="-2857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No information about goal location</a:t>
            </a:r>
            <a:endParaRPr/>
          </a:p>
          <a:p>
            <a:pPr marL="742913" lvl="1" indent="-1333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742913" lvl="1" indent="-1333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We’ll fix that soon!</a:t>
            </a:r>
            <a:endParaRPr/>
          </a:p>
          <a:p>
            <a:pPr marL="342882" lvl="0" indent="-16508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  <p:sp>
        <p:nvSpPr>
          <p:cNvPr id="745" name="Google Shape;745;p13"/>
          <p:cNvSpPr/>
          <p:nvPr/>
        </p:nvSpPr>
        <p:spPr>
          <a:xfrm>
            <a:off x="9375780" y="4891091"/>
            <a:ext cx="163513" cy="153988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13"/>
          <p:cNvSpPr txBox="1"/>
          <p:nvPr/>
        </p:nvSpPr>
        <p:spPr>
          <a:xfrm>
            <a:off x="9113839" y="5006979"/>
            <a:ext cx="914400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/>
          </a:p>
        </p:txBody>
      </p:sp>
      <p:sp>
        <p:nvSpPr>
          <p:cNvPr id="747" name="Google Shape;747;p13"/>
          <p:cNvSpPr/>
          <p:nvPr/>
        </p:nvSpPr>
        <p:spPr>
          <a:xfrm>
            <a:off x="10302880" y="4913315"/>
            <a:ext cx="163513" cy="153988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13"/>
          <p:cNvSpPr txBox="1"/>
          <p:nvPr/>
        </p:nvSpPr>
        <p:spPr>
          <a:xfrm>
            <a:off x="10363200" y="5030791"/>
            <a:ext cx="914400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</a:t>
            </a:r>
            <a:endParaRPr/>
          </a:p>
        </p:txBody>
      </p:sp>
      <p:sp>
        <p:nvSpPr>
          <p:cNvPr id="749" name="Google Shape;749;p13"/>
          <p:cNvSpPr/>
          <p:nvPr/>
        </p:nvSpPr>
        <p:spPr>
          <a:xfrm>
            <a:off x="9007479" y="4549779"/>
            <a:ext cx="869951" cy="869951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0" name="Google Shape;750;p13"/>
          <p:cNvGrpSpPr/>
          <p:nvPr/>
        </p:nvGrpSpPr>
        <p:grpSpPr>
          <a:xfrm>
            <a:off x="8243320" y="1371602"/>
            <a:ext cx="2577080" cy="2244724"/>
            <a:chOff x="8023224" y="1412876"/>
            <a:chExt cx="3101976" cy="2701926"/>
          </a:xfrm>
        </p:grpSpPr>
        <p:sp>
          <p:nvSpPr>
            <p:cNvPr id="751" name="Google Shape;751;p13"/>
            <p:cNvSpPr/>
            <p:nvPr/>
          </p:nvSpPr>
          <p:spPr>
            <a:xfrm>
              <a:off x="8516935" y="1412876"/>
              <a:ext cx="1616075" cy="2381251"/>
            </a:xfrm>
            <a:custGeom>
              <a:avLst/>
              <a:gdLst/>
              <a:ahLst/>
              <a:cxnLst/>
              <a:rect l="l" t="t" r="r" b="b"/>
              <a:pathLst>
                <a:path w="1018" h="1500" extrusionOk="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8023224" y="1560515"/>
              <a:ext cx="2927351" cy="2554287"/>
            </a:xfrm>
            <a:custGeom>
              <a:avLst/>
              <a:gdLst/>
              <a:ahLst/>
              <a:cxnLst/>
              <a:rect l="l" t="t" r="r" b="b"/>
              <a:pathLst>
                <a:path w="1844" h="1609" extrusionOk="0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3"/>
            <p:cNvSpPr txBox="1"/>
            <p:nvPr/>
          </p:nvSpPr>
          <p:spPr>
            <a:xfrm>
              <a:off x="9275761" y="1766891"/>
              <a:ext cx="274639" cy="44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8805861" y="2395539"/>
              <a:ext cx="1181100" cy="557212"/>
            </a:xfrm>
            <a:custGeom>
              <a:avLst/>
              <a:gdLst/>
              <a:ahLst/>
              <a:cxnLst/>
              <a:rect l="l" t="t" r="r" b="b"/>
              <a:pathLst>
                <a:path w="744" h="351" extrusionOk="0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9061449" y="2127251"/>
              <a:ext cx="747712" cy="293688"/>
            </a:xfrm>
            <a:custGeom>
              <a:avLst/>
              <a:gdLst/>
              <a:ahLst/>
              <a:cxnLst/>
              <a:rect l="l" t="t" r="r" b="b"/>
              <a:pathLst>
                <a:path w="471" h="185" extrusionOk="0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3"/>
            <p:cNvSpPr txBox="1"/>
            <p:nvPr/>
          </p:nvSpPr>
          <p:spPr>
            <a:xfrm>
              <a:off x="10299700" y="2495551"/>
              <a:ext cx="825500" cy="44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≤ 3</a:t>
              </a:r>
              <a:endParaRPr/>
            </a:p>
          </p:txBody>
        </p:sp>
        <p:sp>
          <p:nvSpPr>
            <p:cNvPr id="762" name="Google Shape;762;p13"/>
            <p:cNvSpPr txBox="1"/>
            <p:nvPr/>
          </p:nvSpPr>
          <p:spPr>
            <a:xfrm>
              <a:off x="10172700" y="2100263"/>
              <a:ext cx="825500" cy="44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≤ 2</a:t>
              </a:r>
              <a:endParaRPr/>
            </a:p>
          </p:txBody>
        </p:sp>
        <p:sp>
          <p:nvSpPr>
            <p:cNvPr id="763" name="Google Shape;763;p13"/>
            <p:cNvSpPr txBox="1"/>
            <p:nvPr/>
          </p:nvSpPr>
          <p:spPr>
            <a:xfrm>
              <a:off x="9972673" y="1722440"/>
              <a:ext cx="825500" cy="44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≤ 1</a:t>
              </a:r>
              <a:endParaRPr/>
            </a:p>
          </p:txBody>
        </p:sp>
      </p:grpSp>
      <p:sp>
        <p:nvSpPr>
          <p:cNvPr id="764" name="Google Shape;764;p13"/>
          <p:cNvSpPr txBox="1"/>
          <p:nvPr/>
        </p:nvSpPr>
        <p:spPr>
          <a:xfrm>
            <a:off x="8467725" y="5943600"/>
            <a:ext cx="3724275" cy="92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[Demo: empty grid UCS (L2D5)]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[Demo: maze with deep/shallow water DFS/BFS/UCS (L2D7)]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of Demo Empty UCS</a:t>
            </a:r>
            <a:endParaRPr/>
          </a:p>
        </p:txBody>
      </p:sp>
      <p:pic>
        <p:nvPicPr>
          <p:cNvPr id="771" name="Google Shape;77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0286" y="1143001"/>
            <a:ext cx="6351429" cy="532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Video of Demo Maze with Deep/Shallow Water --- DFS, BFS, or UCS? (part 1)</a:t>
            </a:r>
            <a:endParaRPr/>
          </a:p>
        </p:txBody>
      </p:sp>
      <p:pic>
        <p:nvPicPr>
          <p:cNvPr id="778" name="Google Shape;77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857" y="1151450"/>
            <a:ext cx="7204286" cy="532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Video of Demo Maze with Deep/Shallow Water --- DFS, BFS, or UCS? (part 2)</a:t>
            </a:r>
            <a:endParaRPr/>
          </a:p>
        </p:txBody>
      </p:sp>
      <p:pic>
        <p:nvPicPr>
          <p:cNvPr id="785" name="Google Shape;78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8143" y="1143001"/>
            <a:ext cx="7215715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Video of Demo Maze with Deep/Shallow Water --- DFS, BFS, or UCS? (part 3)</a:t>
            </a:r>
            <a:endParaRPr/>
          </a:p>
        </p:txBody>
      </p:sp>
      <p:pic>
        <p:nvPicPr>
          <p:cNvPr id="792" name="Google Shape;79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8142" y="1143001"/>
            <a:ext cx="7215716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One Queue</a:t>
            </a:r>
            <a:endParaRPr/>
          </a:p>
        </p:txBody>
      </p:sp>
      <p:sp>
        <p:nvSpPr>
          <p:cNvPr id="798" name="Google Shape;798;p18"/>
          <p:cNvSpPr txBox="1">
            <a:spLocks noGrp="1"/>
          </p:cNvSpPr>
          <p:nvPr>
            <p:ph type="body" idx="1"/>
          </p:nvPr>
        </p:nvSpPr>
        <p:spPr>
          <a:xfrm>
            <a:off x="381000" y="1443036"/>
            <a:ext cx="58420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All these search algorithms are the same except for fringe strategies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Conceptually, all fringes are priority queues (i.e. collections of nodes with attached priorities)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Practically, for DFS and BFS, you can avoid the log(n) overhead from an actual priority queue, by using stacks and queues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Can even code one implementation that takes a variable queuing object</a:t>
            </a:r>
            <a:endParaRPr/>
          </a:p>
        </p:txBody>
      </p:sp>
      <p:pic>
        <p:nvPicPr>
          <p:cNvPr id="799" name="Google Shape;7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7900" y="1296458"/>
            <a:ext cx="5753099" cy="447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Up next: Informed Search</a:t>
            </a:r>
            <a:endParaRPr/>
          </a:p>
        </p:txBody>
      </p:sp>
      <p:sp>
        <p:nvSpPr>
          <p:cNvPr id="806" name="Google Shape;806;p19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37084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>
                <a:latin typeface="Palatino"/>
                <a:ea typeface="Palatino"/>
                <a:cs typeface="Palatino"/>
                <a:sym typeface="Palatino"/>
              </a:rPr>
              <a:t>Uninformed Search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latin typeface="Palatino"/>
                <a:ea typeface="Palatino"/>
                <a:cs typeface="Palatino"/>
                <a:sym typeface="Palatino"/>
              </a:rPr>
              <a:t>DFS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latin typeface="Palatino"/>
                <a:ea typeface="Palatino"/>
                <a:cs typeface="Palatino"/>
                <a:sym typeface="Palatino"/>
              </a:rPr>
              <a:t>BFS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latin typeface="Palatino"/>
                <a:ea typeface="Palatino"/>
                <a:cs typeface="Palatino"/>
                <a:sym typeface="Palatino"/>
              </a:rPr>
              <a:t>UCS</a:t>
            </a:r>
            <a:endParaRPr>
              <a:latin typeface="Palatino"/>
              <a:ea typeface="Palatino"/>
              <a:cs typeface="Palatino"/>
              <a:sym typeface="Palatino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latin typeface="Palatino"/>
              <a:ea typeface="Palatino"/>
              <a:cs typeface="Palatino"/>
              <a:sym typeface="Palatino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807" name="Google Shape;80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3886200"/>
            <a:ext cx="3890186" cy="25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19"/>
          <p:cNvSpPr txBox="1"/>
          <p:nvPr/>
        </p:nvSpPr>
        <p:spPr>
          <a:xfrm>
            <a:off x="6121400" y="1397001"/>
            <a:ext cx="3708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rPr>
              <a:t>Informed Search</a:t>
            </a:r>
            <a:endParaRPr/>
          </a:p>
          <a:p>
            <a:pPr marL="742913" marR="0" lvl="1" indent="-2857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Heuristics</a:t>
            </a:r>
            <a:endParaRPr/>
          </a:p>
          <a:p>
            <a:pPr marL="742913" marR="0" lvl="1" indent="-2857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Greedy Search</a:t>
            </a:r>
            <a:endParaRPr/>
          </a:p>
          <a:p>
            <a:pPr marL="742913" marR="0" lvl="1" indent="-2857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A* Search</a:t>
            </a:r>
            <a:endParaRPr/>
          </a:p>
          <a:p>
            <a:pPr marL="742913" marR="0" lvl="1" indent="-2857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Graph Search</a:t>
            </a:r>
            <a:endParaRPr sz="2800" b="0" i="0" u="none" strike="noStrike" cap="none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</a:pPr>
            <a:endParaRPr sz="32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</a:pPr>
            <a:endParaRPr sz="32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809" name="Google Shape;809;p19" descr="Blind man symbol on gray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3733800"/>
            <a:ext cx="2590800" cy="270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Recap: Search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3873" y="76200"/>
            <a:ext cx="8067052" cy="60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 Heuristics</a:t>
            </a:r>
            <a:endParaRPr/>
          </a:p>
        </p:txBody>
      </p:sp>
      <p:pic>
        <p:nvPicPr>
          <p:cNvPr id="816" name="Google Shape;816;p20" descr="Z:\Shared with PC\smallMaz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498849"/>
            <a:ext cx="6623051" cy="2978151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20"/>
          <p:cNvSpPr txBox="1"/>
          <p:nvPr/>
        </p:nvSpPr>
        <p:spPr>
          <a:xfrm>
            <a:off x="457199" y="1219200"/>
            <a:ext cx="7622023" cy="17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66" marR="0" lvl="0" indent="-342866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rPr>
              <a:t>A heuristic is:</a:t>
            </a:r>
            <a:endParaRPr/>
          </a:p>
          <a:p>
            <a:pPr marL="800021" marR="0" lvl="1" indent="-34286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 function that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estimates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how close a state is to a goal</a:t>
            </a:r>
            <a:endParaRPr/>
          </a:p>
          <a:p>
            <a:pPr marL="800021" marR="0" lvl="1" indent="-34286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Designed for a particular search problem</a:t>
            </a:r>
            <a:endParaRPr/>
          </a:p>
          <a:p>
            <a:pPr marL="800021" marR="0" lvl="1" indent="-34286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8000"/>
                </a:solidFill>
                <a:latin typeface="Palatino"/>
                <a:ea typeface="Palatino"/>
                <a:cs typeface="Palatino"/>
                <a:sym typeface="Palatino"/>
              </a:rPr>
              <a:t>Pathing? </a:t>
            </a:r>
            <a:endParaRPr/>
          </a:p>
          <a:p>
            <a:pPr marL="800021" marR="0" lvl="1" indent="-34286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Examples: Manhattan distance, Euclidean distance for pathing</a:t>
            </a:r>
            <a:endParaRPr/>
          </a:p>
        </p:txBody>
      </p:sp>
      <p:grpSp>
        <p:nvGrpSpPr>
          <p:cNvPr id="818" name="Google Shape;818;p20"/>
          <p:cNvGrpSpPr/>
          <p:nvPr/>
        </p:nvGrpSpPr>
        <p:grpSpPr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819" name="Google Shape;819;p20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/>
              <a:ahLst/>
              <a:cxnLst/>
              <a:rect l="l" t="t" r="r" b="b"/>
              <a:pathLst>
                <a:path w="3065929" h="1479177" extrusionOk="0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0"/>
            <p:cNvSpPr txBox="1"/>
            <p:nvPr/>
          </p:nvSpPr>
          <p:spPr>
            <a:xfrm>
              <a:off x="2164976" y="4155142"/>
              <a:ext cx="441119" cy="369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821" name="Google Shape;821;p20"/>
            <p:cNvSpPr txBox="1"/>
            <p:nvPr/>
          </p:nvSpPr>
          <p:spPr>
            <a:xfrm>
              <a:off x="1591236" y="4953001"/>
              <a:ext cx="312887" cy="369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823" name="Google Shape;823;p20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24" name="Google Shape;824;p20"/>
            <p:cNvSpPr txBox="1"/>
            <p:nvPr/>
          </p:nvSpPr>
          <p:spPr>
            <a:xfrm>
              <a:off x="3016625" y="5356413"/>
              <a:ext cx="620787" cy="369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11.2</a:t>
              </a:r>
              <a:endParaRPr/>
            </a:p>
          </p:txBody>
        </p:sp>
      </p:grpSp>
      <p:pic>
        <p:nvPicPr>
          <p:cNvPr id="825" name="Google Shape;82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9223" y="1524000"/>
            <a:ext cx="3407831" cy="230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1000" y="4116375"/>
            <a:ext cx="3476133" cy="2374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Heuristic Function</a:t>
            </a:r>
            <a:endParaRPr/>
          </a:p>
        </p:txBody>
      </p:sp>
      <p:sp>
        <p:nvSpPr>
          <p:cNvPr id="833" name="Google Shape;833;p21"/>
          <p:cNvSpPr txBox="1">
            <a:spLocks noGrp="1"/>
          </p:cNvSpPr>
          <p:nvPr>
            <p:ph type="body" idx="1"/>
          </p:nvPr>
        </p:nvSpPr>
        <p:spPr>
          <a:xfrm>
            <a:off x="12700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834" name="Google Shape;83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800" y="1640445"/>
            <a:ext cx="8329612" cy="4090988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21"/>
          <p:cNvSpPr txBox="1"/>
          <p:nvPr/>
        </p:nvSpPr>
        <p:spPr>
          <a:xfrm>
            <a:off x="8507412" y="5916389"/>
            <a:ext cx="1143000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h(x)</a:t>
            </a:r>
            <a:endParaRPr/>
          </a:p>
        </p:txBody>
      </p:sp>
      <p:sp>
        <p:nvSpPr>
          <p:cNvPr id="836" name="Google Shape;836;p21"/>
          <p:cNvSpPr/>
          <p:nvPr/>
        </p:nvSpPr>
        <p:spPr>
          <a:xfrm>
            <a:off x="7874000" y="1600200"/>
            <a:ext cx="1905000" cy="4267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1"/>
          <p:cNvSpPr/>
          <p:nvPr/>
        </p:nvSpPr>
        <p:spPr>
          <a:xfrm>
            <a:off x="1778000" y="2761817"/>
            <a:ext cx="138545" cy="138545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1"/>
          <p:cNvSpPr/>
          <p:nvPr/>
        </p:nvSpPr>
        <p:spPr>
          <a:xfrm>
            <a:off x="5485606" y="4745829"/>
            <a:ext cx="138545" cy="138545"/>
          </a:xfrm>
          <a:prstGeom prst="rect">
            <a:avLst/>
          </a:prstGeom>
          <a:solidFill>
            <a:srgbClr val="CC66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1"/>
          <p:cNvSpPr/>
          <p:nvPr/>
        </p:nvSpPr>
        <p:spPr>
          <a:xfrm>
            <a:off x="3704429" y="5222078"/>
            <a:ext cx="138545" cy="138545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1"/>
          <p:cNvSpPr/>
          <p:nvPr/>
        </p:nvSpPr>
        <p:spPr>
          <a:xfrm>
            <a:off x="4366757" y="3290843"/>
            <a:ext cx="138545" cy="138545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Heuristic Function</a:t>
            </a:r>
            <a:endParaRPr/>
          </a:p>
        </p:txBody>
      </p:sp>
      <p:cxnSp>
        <p:nvCxnSpPr>
          <p:cNvPr id="847" name="Google Shape;847;p22"/>
          <p:cNvCxnSpPr/>
          <p:nvPr/>
        </p:nvCxnSpPr>
        <p:spPr>
          <a:xfrm>
            <a:off x="3371851" y="2563812"/>
            <a:ext cx="495300" cy="0"/>
          </a:xfrm>
          <a:prstGeom prst="straightConnector1">
            <a:avLst/>
          </a:prstGeom>
          <a:noFill/>
          <a:ln w="3810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8" name="Google Shape;848;p22"/>
          <p:cNvCxnSpPr/>
          <p:nvPr/>
        </p:nvCxnSpPr>
        <p:spPr>
          <a:xfrm>
            <a:off x="3300413" y="2660650"/>
            <a:ext cx="636587" cy="0"/>
          </a:xfrm>
          <a:prstGeom prst="straightConnector1">
            <a:avLst/>
          </a:prstGeom>
          <a:noFill/>
          <a:ln w="38100" cap="flat" cmpd="sng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9" name="Google Shape;849;p22"/>
          <p:cNvCxnSpPr/>
          <p:nvPr/>
        </p:nvCxnSpPr>
        <p:spPr>
          <a:xfrm rot="10800000" flipH="1">
            <a:off x="3124200" y="2465388"/>
            <a:ext cx="1025525" cy="1587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0" name="Google Shape;850;p22"/>
          <p:cNvCxnSpPr/>
          <p:nvPr/>
        </p:nvCxnSpPr>
        <p:spPr>
          <a:xfrm rot="10800000" flipH="1">
            <a:off x="3230563" y="2755900"/>
            <a:ext cx="812800" cy="1588"/>
          </a:xfrm>
          <a:prstGeom prst="straightConnector1">
            <a:avLst/>
          </a:prstGeom>
          <a:noFill/>
          <a:ln w="381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1" name="Google Shape;851;p22"/>
          <p:cNvCxnSpPr/>
          <p:nvPr/>
        </p:nvCxnSpPr>
        <p:spPr>
          <a:xfrm rot="10800000" flipH="1">
            <a:off x="3316289" y="3789363"/>
            <a:ext cx="636587" cy="1587"/>
          </a:xfrm>
          <a:prstGeom prst="straightConnector1">
            <a:avLst/>
          </a:prstGeom>
          <a:noFill/>
          <a:ln w="38100" cap="flat" cmpd="sng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2" name="Google Shape;852;p22"/>
          <p:cNvCxnSpPr/>
          <p:nvPr/>
        </p:nvCxnSpPr>
        <p:spPr>
          <a:xfrm>
            <a:off x="3387726" y="3595687"/>
            <a:ext cx="495300" cy="0"/>
          </a:xfrm>
          <a:prstGeom prst="straightConnector1">
            <a:avLst/>
          </a:prstGeom>
          <a:noFill/>
          <a:ln w="3810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3" name="Google Shape;853;p22"/>
          <p:cNvCxnSpPr/>
          <p:nvPr/>
        </p:nvCxnSpPr>
        <p:spPr>
          <a:xfrm>
            <a:off x="3140076" y="3692524"/>
            <a:ext cx="1025525" cy="0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4" name="Google Shape;854;p22"/>
          <p:cNvCxnSpPr/>
          <p:nvPr/>
        </p:nvCxnSpPr>
        <p:spPr>
          <a:xfrm rot="10800000" flipH="1">
            <a:off x="3246439" y="3884612"/>
            <a:ext cx="812800" cy="1587"/>
          </a:xfrm>
          <a:prstGeom prst="straightConnector1">
            <a:avLst/>
          </a:prstGeom>
          <a:noFill/>
          <a:ln w="381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5" name="Google Shape;855;p22"/>
          <p:cNvCxnSpPr/>
          <p:nvPr/>
        </p:nvCxnSpPr>
        <p:spPr>
          <a:xfrm>
            <a:off x="5262564" y="2333625"/>
            <a:ext cx="1025525" cy="1588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6" name="Google Shape;856;p22"/>
          <p:cNvCxnSpPr/>
          <p:nvPr/>
        </p:nvCxnSpPr>
        <p:spPr>
          <a:xfrm>
            <a:off x="5510214" y="2236787"/>
            <a:ext cx="495300" cy="0"/>
          </a:xfrm>
          <a:prstGeom prst="straightConnector1">
            <a:avLst/>
          </a:prstGeom>
          <a:noFill/>
          <a:ln w="3810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7" name="Google Shape;857;p22"/>
          <p:cNvCxnSpPr/>
          <p:nvPr/>
        </p:nvCxnSpPr>
        <p:spPr>
          <a:xfrm>
            <a:off x="5438775" y="2139950"/>
            <a:ext cx="636588" cy="0"/>
          </a:xfrm>
          <a:prstGeom prst="straightConnector1">
            <a:avLst/>
          </a:prstGeom>
          <a:noFill/>
          <a:ln w="38100" cap="flat" cmpd="sng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8" name="Google Shape;858;p22"/>
          <p:cNvCxnSpPr/>
          <p:nvPr/>
        </p:nvCxnSpPr>
        <p:spPr>
          <a:xfrm>
            <a:off x="5368925" y="2043112"/>
            <a:ext cx="812800" cy="1587"/>
          </a:xfrm>
          <a:prstGeom prst="straightConnector1">
            <a:avLst/>
          </a:prstGeom>
          <a:noFill/>
          <a:ln w="381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59" name="Google Shape;859;p22"/>
          <p:cNvGrpSpPr/>
          <p:nvPr/>
        </p:nvGrpSpPr>
        <p:grpSpPr>
          <a:xfrm rot="10800000" flipH="1">
            <a:off x="2438400" y="4751388"/>
            <a:ext cx="1025525" cy="195263"/>
            <a:chOff x="914400" y="6033654"/>
            <a:chExt cx="1025380" cy="194975"/>
          </a:xfrm>
        </p:grpSpPr>
        <p:cxnSp>
          <p:nvCxnSpPr>
            <p:cNvPr id="860" name="Google Shape;860;p22"/>
            <p:cNvCxnSpPr/>
            <p:nvPr/>
          </p:nvCxnSpPr>
          <p:spPr>
            <a:xfrm rot="10800000" flipH="1">
              <a:off x="1090588" y="6227044"/>
              <a:ext cx="636497" cy="1585"/>
            </a:xfrm>
            <a:prstGeom prst="straightConnector1">
              <a:avLst/>
            </a:prstGeom>
            <a:noFill/>
            <a:ln w="38100" cap="flat" cmpd="sng">
              <a:solidFill>
                <a:srgbClr val="CC66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1" name="Google Shape;861;p22"/>
            <p:cNvCxnSpPr/>
            <p:nvPr/>
          </p:nvCxnSpPr>
          <p:spPr>
            <a:xfrm>
              <a:off x="1162015" y="6033654"/>
              <a:ext cx="495230" cy="1585"/>
            </a:xfrm>
            <a:prstGeom prst="straightConnector1">
              <a:avLst/>
            </a:prstGeom>
            <a:noFill/>
            <a:ln w="38100" cap="flat" cmpd="sng">
              <a:solidFill>
                <a:srgbClr val="CC99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2" name="Google Shape;862;p22"/>
            <p:cNvCxnSpPr/>
            <p:nvPr/>
          </p:nvCxnSpPr>
          <p:spPr>
            <a:xfrm>
              <a:off x="914400" y="6130349"/>
              <a:ext cx="1025380" cy="1586"/>
            </a:xfrm>
            <a:prstGeom prst="straightConnector1">
              <a:avLst/>
            </a:prstGeom>
            <a:noFill/>
            <a:ln w="38100" cap="flat" cmpd="sng">
              <a:solidFill>
                <a:srgbClr val="6633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863" name="Google Shape;863;p22"/>
          <p:cNvCxnSpPr/>
          <p:nvPr/>
        </p:nvCxnSpPr>
        <p:spPr>
          <a:xfrm rot="10800000" flipH="1">
            <a:off x="2544763" y="5041900"/>
            <a:ext cx="812800" cy="1588"/>
          </a:xfrm>
          <a:prstGeom prst="straightConnector1">
            <a:avLst/>
          </a:prstGeom>
          <a:noFill/>
          <a:ln w="381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64" name="Google Shape;864;p22"/>
          <p:cNvGrpSpPr/>
          <p:nvPr/>
        </p:nvGrpSpPr>
        <p:grpSpPr>
          <a:xfrm rot="10800000" flipH="1">
            <a:off x="4419600" y="4419600"/>
            <a:ext cx="1025525" cy="290513"/>
            <a:chOff x="2175020" y="6019800"/>
            <a:chExt cx="1025380" cy="290946"/>
          </a:xfrm>
        </p:grpSpPr>
        <p:grpSp>
          <p:nvGrpSpPr>
            <p:cNvPr id="865" name="Google Shape;865;p22"/>
            <p:cNvGrpSpPr/>
            <p:nvPr/>
          </p:nvGrpSpPr>
          <p:grpSpPr>
            <a:xfrm>
              <a:off x="2175020" y="6019800"/>
              <a:ext cx="1025380" cy="195553"/>
              <a:chOff x="914400" y="6033654"/>
              <a:chExt cx="1025380" cy="195553"/>
            </a:xfrm>
          </p:grpSpPr>
          <p:cxnSp>
            <p:nvCxnSpPr>
              <p:cNvPr id="866" name="Google Shape;866;p22"/>
              <p:cNvCxnSpPr/>
              <p:nvPr/>
            </p:nvCxnSpPr>
            <p:spPr>
              <a:xfrm rot="10800000" flipH="1">
                <a:off x="1090588" y="6227617"/>
                <a:ext cx="636497" cy="159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C66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7" name="Google Shape;867;p22"/>
              <p:cNvCxnSpPr/>
              <p:nvPr/>
            </p:nvCxnSpPr>
            <p:spPr>
              <a:xfrm>
                <a:off x="1162015" y="6033654"/>
                <a:ext cx="495230" cy="159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C99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8" name="Google Shape;868;p22"/>
              <p:cNvCxnSpPr/>
              <p:nvPr/>
            </p:nvCxnSpPr>
            <p:spPr>
              <a:xfrm>
                <a:off x="914400" y="6130636"/>
                <a:ext cx="1025380" cy="1589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33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69" name="Google Shape;869;p22"/>
            <p:cNvCxnSpPr/>
            <p:nvPr/>
          </p:nvCxnSpPr>
          <p:spPr>
            <a:xfrm rot="10800000" flipH="1">
              <a:off x="2281368" y="6309156"/>
              <a:ext cx="812685" cy="1590"/>
            </a:xfrm>
            <a:prstGeom prst="straightConnector1">
              <a:avLst/>
            </a:prstGeom>
            <a:noFill/>
            <a:ln w="381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870" name="Google Shape;870;p22"/>
          <p:cNvCxnSpPr/>
          <p:nvPr/>
        </p:nvCxnSpPr>
        <p:spPr>
          <a:xfrm>
            <a:off x="9220200" y="4252912"/>
            <a:ext cx="1025525" cy="0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1" name="Google Shape;871;p22"/>
          <p:cNvCxnSpPr/>
          <p:nvPr/>
        </p:nvCxnSpPr>
        <p:spPr>
          <a:xfrm rot="10800000" flipH="1">
            <a:off x="9467851" y="3962400"/>
            <a:ext cx="495300" cy="1588"/>
          </a:xfrm>
          <a:prstGeom prst="straightConnector1">
            <a:avLst/>
          </a:prstGeom>
          <a:noFill/>
          <a:ln w="3810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2" name="Google Shape;872;p22"/>
          <p:cNvCxnSpPr/>
          <p:nvPr/>
        </p:nvCxnSpPr>
        <p:spPr>
          <a:xfrm rot="10800000" flipH="1">
            <a:off x="9396413" y="4059238"/>
            <a:ext cx="636587" cy="1587"/>
          </a:xfrm>
          <a:prstGeom prst="straightConnector1">
            <a:avLst/>
          </a:prstGeom>
          <a:noFill/>
          <a:ln w="38100" cap="flat" cmpd="sng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3" name="Google Shape;873;p22"/>
          <p:cNvCxnSpPr/>
          <p:nvPr/>
        </p:nvCxnSpPr>
        <p:spPr>
          <a:xfrm>
            <a:off x="9326563" y="4156074"/>
            <a:ext cx="812800" cy="0"/>
          </a:xfrm>
          <a:prstGeom prst="straightConnector1">
            <a:avLst/>
          </a:prstGeom>
          <a:noFill/>
          <a:ln w="381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4" name="Google Shape;874;p22"/>
          <p:cNvCxnSpPr/>
          <p:nvPr/>
        </p:nvCxnSpPr>
        <p:spPr>
          <a:xfrm>
            <a:off x="5216526" y="3656012"/>
            <a:ext cx="1025525" cy="1587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5" name="Google Shape;875;p22"/>
          <p:cNvCxnSpPr/>
          <p:nvPr/>
        </p:nvCxnSpPr>
        <p:spPr>
          <a:xfrm>
            <a:off x="5464175" y="3559174"/>
            <a:ext cx="495300" cy="1588"/>
          </a:xfrm>
          <a:prstGeom prst="straightConnector1">
            <a:avLst/>
          </a:prstGeom>
          <a:noFill/>
          <a:ln w="3810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76" name="Google Shape;876;p22"/>
          <p:cNvGrpSpPr/>
          <p:nvPr/>
        </p:nvGrpSpPr>
        <p:grpSpPr>
          <a:xfrm rot="10800000" flipH="1">
            <a:off x="5322888" y="3367087"/>
            <a:ext cx="812800" cy="96837"/>
            <a:chOff x="6278274" y="6096000"/>
            <a:chExt cx="813233" cy="96982"/>
          </a:xfrm>
        </p:grpSpPr>
        <p:cxnSp>
          <p:nvCxnSpPr>
            <p:cNvPr id="877" name="Google Shape;877;p22"/>
            <p:cNvCxnSpPr/>
            <p:nvPr/>
          </p:nvCxnSpPr>
          <p:spPr>
            <a:xfrm>
              <a:off x="6349749" y="6191393"/>
              <a:ext cx="635338" cy="1589"/>
            </a:xfrm>
            <a:prstGeom prst="straightConnector1">
              <a:avLst/>
            </a:prstGeom>
            <a:noFill/>
            <a:ln w="38100" cap="flat" cmpd="sng">
              <a:solidFill>
                <a:srgbClr val="CC66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8" name="Google Shape;878;p22"/>
            <p:cNvCxnSpPr/>
            <p:nvPr/>
          </p:nvCxnSpPr>
          <p:spPr>
            <a:xfrm>
              <a:off x="6278274" y="6096000"/>
              <a:ext cx="813233" cy="1589"/>
            </a:xfrm>
            <a:prstGeom prst="straightConnector1">
              <a:avLst/>
            </a:prstGeom>
            <a:noFill/>
            <a:ln w="381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879" name="Google Shape;879;p22"/>
          <p:cNvCxnSpPr/>
          <p:nvPr/>
        </p:nvCxnSpPr>
        <p:spPr>
          <a:xfrm flipH="1">
            <a:off x="4302125" y="2362199"/>
            <a:ext cx="574675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880" name="Google Shape;880;p22"/>
          <p:cNvCxnSpPr/>
          <p:nvPr/>
        </p:nvCxnSpPr>
        <p:spPr>
          <a:xfrm rot="-5400000">
            <a:off x="3390900" y="3189287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881" name="Google Shape;881;p22"/>
          <p:cNvCxnSpPr/>
          <p:nvPr/>
        </p:nvCxnSpPr>
        <p:spPr>
          <a:xfrm rot="10800000" flipH="1">
            <a:off x="3048000" y="4065587"/>
            <a:ext cx="6096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882" name="Google Shape;882;p22"/>
          <p:cNvCxnSpPr/>
          <p:nvPr/>
        </p:nvCxnSpPr>
        <p:spPr>
          <a:xfrm rot="10800000">
            <a:off x="4073525" y="4114799"/>
            <a:ext cx="30480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883" name="Google Shape;883;p22"/>
          <p:cNvCxnSpPr/>
          <p:nvPr/>
        </p:nvCxnSpPr>
        <p:spPr>
          <a:xfrm rot="10800000" flipH="1">
            <a:off x="5692775" y="5561012"/>
            <a:ext cx="495300" cy="1587"/>
          </a:xfrm>
          <a:prstGeom prst="straightConnector1">
            <a:avLst/>
          </a:prstGeom>
          <a:noFill/>
          <a:ln w="3810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84" name="Google Shape;884;p22"/>
          <p:cNvGrpSpPr/>
          <p:nvPr/>
        </p:nvGrpSpPr>
        <p:grpSpPr>
          <a:xfrm rot="10800000" flipH="1">
            <a:off x="5445126" y="5272088"/>
            <a:ext cx="1025525" cy="193675"/>
            <a:chOff x="3200400" y="5791200"/>
            <a:chExt cx="1025380" cy="193964"/>
          </a:xfrm>
        </p:grpSpPr>
        <p:cxnSp>
          <p:nvCxnSpPr>
            <p:cNvPr id="885" name="Google Shape;885;p22"/>
            <p:cNvCxnSpPr/>
            <p:nvPr/>
          </p:nvCxnSpPr>
          <p:spPr>
            <a:xfrm>
              <a:off x="3376588" y="5886592"/>
              <a:ext cx="636497" cy="1590"/>
            </a:xfrm>
            <a:prstGeom prst="straightConnector1">
              <a:avLst/>
            </a:prstGeom>
            <a:noFill/>
            <a:ln w="38100" cap="flat" cmpd="sng">
              <a:solidFill>
                <a:srgbClr val="CC66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6" name="Google Shape;886;p22"/>
            <p:cNvCxnSpPr/>
            <p:nvPr/>
          </p:nvCxnSpPr>
          <p:spPr>
            <a:xfrm rot="10800000" flipH="1">
              <a:off x="3200400" y="5983575"/>
              <a:ext cx="1025380" cy="1589"/>
            </a:xfrm>
            <a:prstGeom prst="straightConnector1">
              <a:avLst/>
            </a:prstGeom>
            <a:noFill/>
            <a:ln w="38100" cap="flat" cmpd="sng">
              <a:solidFill>
                <a:srgbClr val="6633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7" name="Google Shape;887;p22"/>
            <p:cNvCxnSpPr/>
            <p:nvPr/>
          </p:nvCxnSpPr>
          <p:spPr>
            <a:xfrm>
              <a:off x="3306748" y="5791200"/>
              <a:ext cx="812685" cy="1590"/>
            </a:xfrm>
            <a:prstGeom prst="straightConnector1">
              <a:avLst/>
            </a:prstGeom>
            <a:noFill/>
            <a:ln w="381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888" name="Google Shape;888;p22"/>
          <p:cNvCxnSpPr/>
          <p:nvPr/>
        </p:nvCxnSpPr>
        <p:spPr>
          <a:xfrm>
            <a:off x="2609851" y="5861050"/>
            <a:ext cx="495300" cy="0"/>
          </a:xfrm>
          <a:prstGeom prst="straightConnector1">
            <a:avLst/>
          </a:prstGeom>
          <a:noFill/>
          <a:ln w="3810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89" name="Google Shape;889;p22"/>
          <p:cNvGrpSpPr/>
          <p:nvPr/>
        </p:nvGrpSpPr>
        <p:grpSpPr>
          <a:xfrm rot="10800000" flipH="1">
            <a:off x="2362200" y="5665788"/>
            <a:ext cx="1025525" cy="98425"/>
            <a:chOff x="1752600" y="5562600"/>
            <a:chExt cx="1025380" cy="97993"/>
          </a:xfrm>
        </p:grpSpPr>
        <p:cxnSp>
          <p:nvCxnSpPr>
            <p:cNvPr id="890" name="Google Shape;890;p22"/>
            <p:cNvCxnSpPr/>
            <p:nvPr/>
          </p:nvCxnSpPr>
          <p:spPr>
            <a:xfrm>
              <a:off x="1928788" y="5562600"/>
              <a:ext cx="636497" cy="1581"/>
            </a:xfrm>
            <a:prstGeom prst="straightConnector1">
              <a:avLst/>
            </a:prstGeom>
            <a:noFill/>
            <a:ln w="38100" cap="flat" cmpd="sng">
              <a:solidFill>
                <a:srgbClr val="CC66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1" name="Google Shape;891;p22"/>
            <p:cNvCxnSpPr/>
            <p:nvPr/>
          </p:nvCxnSpPr>
          <p:spPr>
            <a:xfrm rot="10800000" flipH="1">
              <a:off x="1752600" y="5659013"/>
              <a:ext cx="1025380" cy="1580"/>
            </a:xfrm>
            <a:prstGeom prst="straightConnector1">
              <a:avLst/>
            </a:prstGeom>
            <a:noFill/>
            <a:ln w="38100" cap="flat" cmpd="sng">
              <a:solidFill>
                <a:srgbClr val="6633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892" name="Google Shape;892;p22"/>
          <p:cNvCxnSpPr/>
          <p:nvPr/>
        </p:nvCxnSpPr>
        <p:spPr>
          <a:xfrm rot="10800000" flipH="1">
            <a:off x="2468563" y="5956300"/>
            <a:ext cx="812800" cy="1588"/>
          </a:xfrm>
          <a:prstGeom prst="straightConnector1">
            <a:avLst/>
          </a:prstGeom>
          <a:noFill/>
          <a:ln w="381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93" name="Google Shape;893;p22"/>
          <p:cNvGrpSpPr/>
          <p:nvPr/>
        </p:nvGrpSpPr>
        <p:grpSpPr>
          <a:xfrm rot="10800000" flipH="1">
            <a:off x="3851276" y="6034087"/>
            <a:ext cx="1025525" cy="290512"/>
            <a:chOff x="2479820" y="6019800"/>
            <a:chExt cx="1025380" cy="290946"/>
          </a:xfrm>
        </p:grpSpPr>
        <p:cxnSp>
          <p:nvCxnSpPr>
            <p:cNvPr id="894" name="Google Shape;894;p22"/>
            <p:cNvCxnSpPr/>
            <p:nvPr/>
          </p:nvCxnSpPr>
          <p:spPr>
            <a:xfrm rot="10800000" flipH="1">
              <a:off x="2727435" y="6213764"/>
              <a:ext cx="495230" cy="1589"/>
            </a:xfrm>
            <a:prstGeom prst="straightConnector1">
              <a:avLst/>
            </a:prstGeom>
            <a:noFill/>
            <a:ln w="38100" cap="flat" cmpd="sng">
              <a:solidFill>
                <a:srgbClr val="CC99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895" name="Google Shape;895;p22"/>
            <p:cNvGrpSpPr/>
            <p:nvPr/>
          </p:nvGrpSpPr>
          <p:grpSpPr>
            <a:xfrm rot="10800000" flipH="1">
              <a:off x="2479820" y="6019800"/>
              <a:ext cx="1025380" cy="98572"/>
              <a:chOff x="1752600" y="5562021"/>
              <a:chExt cx="1025380" cy="98572"/>
            </a:xfrm>
          </p:grpSpPr>
          <p:cxnSp>
            <p:nvCxnSpPr>
              <p:cNvPr id="896" name="Google Shape;896;p22"/>
              <p:cNvCxnSpPr/>
              <p:nvPr/>
            </p:nvCxnSpPr>
            <p:spPr>
              <a:xfrm>
                <a:off x="1928788" y="5562021"/>
                <a:ext cx="636497" cy="159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C66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7" name="Google Shape;897;p22"/>
              <p:cNvCxnSpPr/>
              <p:nvPr/>
            </p:nvCxnSpPr>
            <p:spPr>
              <a:xfrm rot="10800000" flipH="1">
                <a:off x="1752600" y="5659004"/>
                <a:ext cx="1025380" cy="1589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33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98" name="Google Shape;898;p22"/>
            <p:cNvCxnSpPr/>
            <p:nvPr/>
          </p:nvCxnSpPr>
          <p:spPr>
            <a:xfrm rot="10800000" flipH="1">
              <a:off x="2586168" y="6309157"/>
              <a:ext cx="812685" cy="1589"/>
            </a:xfrm>
            <a:prstGeom prst="straightConnector1">
              <a:avLst/>
            </a:prstGeom>
            <a:noFill/>
            <a:ln w="381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99" name="Google Shape;899;p22"/>
          <p:cNvGrpSpPr/>
          <p:nvPr/>
        </p:nvGrpSpPr>
        <p:grpSpPr>
          <a:xfrm rot="10800000" flipH="1">
            <a:off x="7045326" y="3886200"/>
            <a:ext cx="1025525" cy="290513"/>
            <a:chOff x="4267200" y="5119254"/>
            <a:chExt cx="1025380" cy="290946"/>
          </a:xfrm>
        </p:grpSpPr>
        <p:cxnSp>
          <p:nvCxnSpPr>
            <p:cNvPr id="900" name="Google Shape;900;p22"/>
            <p:cNvCxnSpPr/>
            <p:nvPr/>
          </p:nvCxnSpPr>
          <p:spPr>
            <a:xfrm rot="10800000" flipH="1">
              <a:off x="4514815" y="5408610"/>
              <a:ext cx="495230" cy="1590"/>
            </a:xfrm>
            <a:prstGeom prst="straightConnector1">
              <a:avLst/>
            </a:prstGeom>
            <a:noFill/>
            <a:ln w="38100" cap="flat" cmpd="sng">
              <a:solidFill>
                <a:srgbClr val="CC99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901" name="Google Shape;901;p22"/>
            <p:cNvGrpSpPr/>
            <p:nvPr/>
          </p:nvGrpSpPr>
          <p:grpSpPr>
            <a:xfrm rot="10800000" flipH="1">
              <a:off x="4267200" y="5119254"/>
              <a:ext cx="1025380" cy="193964"/>
              <a:chOff x="3200400" y="5791200"/>
              <a:chExt cx="1025380" cy="193964"/>
            </a:xfrm>
          </p:grpSpPr>
          <p:cxnSp>
            <p:nvCxnSpPr>
              <p:cNvPr id="902" name="Google Shape;902;p22"/>
              <p:cNvCxnSpPr/>
              <p:nvPr/>
            </p:nvCxnSpPr>
            <p:spPr>
              <a:xfrm>
                <a:off x="3376588" y="5886592"/>
                <a:ext cx="636497" cy="1589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C66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3" name="Google Shape;903;p22"/>
              <p:cNvCxnSpPr/>
              <p:nvPr/>
            </p:nvCxnSpPr>
            <p:spPr>
              <a:xfrm rot="10800000" flipH="1">
                <a:off x="3200400" y="5983574"/>
                <a:ext cx="1025380" cy="159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33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4" name="Google Shape;904;p22"/>
              <p:cNvCxnSpPr/>
              <p:nvPr/>
            </p:nvCxnSpPr>
            <p:spPr>
              <a:xfrm>
                <a:off x="3306748" y="5791200"/>
                <a:ext cx="812685" cy="1589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905" name="Google Shape;905;p22"/>
          <p:cNvCxnSpPr/>
          <p:nvPr/>
        </p:nvCxnSpPr>
        <p:spPr>
          <a:xfrm>
            <a:off x="8305800" y="6005512"/>
            <a:ext cx="1025525" cy="0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06" name="Google Shape;906;p22"/>
          <p:cNvGrpSpPr/>
          <p:nvPr/>
        </p:nvGrpSpPr>
        <p:grpSpPr>
          <a:xfrm rot="10800000" flipH="1">
            <a:off x="8412163" y="5715000"/>
            <a:ext cx="812800" cy="193675"/>
            <a:chOff x="4338494" y="6019800"/>
            <a:chExt cx="813233" cy="193964"/>
          </a:xfrm>
        </p:grpSpPr>
        <p:cxnSp>
          <p:nvCxnSpPr>
            <p:cNvPr id="907" name="Google Shape;907;p22"/>
            <p:cNvCxnSpPr/>
            <p:nvPr/>
          </p:nvCxnSpPr>
          <p:spPr>
            <a:xfrm>
              <a:off x="4479856" y="6115192"/>
              <a:ext cx="495564" cy="1589"/>
            </a:xfrm>
            <a:prstGeom prst="straightConnector1">
              <a:avLst/>
            </a:prstGeom>
            <a:noFill/>
            <a:ln w="38100" cap="flat" cmpd="sng">
              <a:solidFill>
                <a:srgbClr val="CC99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8" name="Google Shape;908;p22"/>
            <p:cNvCxnSpPr/>
            <p:nvPr/>
          </p:nvCxnSpPr>
          <p:spPr>
            <a:xfrm>
              <a:off x="4409969" y="6212174"/>
              <a:ext cx="635338" cy="1590"/>
            </a:xfrm>
            <a:prstGeom prst="straightConnector1">
              <a:avLst/>
            </a:prstGeom>
            <a:noFill/>
            <a:ln w="38100" cap="flat" cmpd="sng">
              <a:solidFill>
                <a:srgbClr val="CC66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9" name="Google Shape;909;p22"/>
            <p:cNvCxnSpPr/>
            <p:nvPr/>
          </p:nvCxnSpPr>
          <p:spPr>
            <a:xfrm>
              <a:off x="4338494" y="6019800"/>
              <a:ext cx="813233" cy="1589"/>
            </a:xfrm>
            <a:prstGeom prst="straightConnector1">
              <a:avLst/>
            </a:prstGeom>
            <a:noFill/>
            <a:ln w="381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910" name="Google Shape;910;p22"/>
          <p:cNvCxnSpPr/>
          <p:nvPr/>
        </p:nvCxnSpPr>
        <p:spPr>
          <a:xfrm rot="-5400000">
            <a:off x="2777332" y="5334794"/>
            <a:ext cx="304800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11" name="Google Shape;911;p22"/>
          <p:cNvCxnSpPr/>
          <p:nvPr/>
        </p:nvCxnSpPr>
        <p:spPr>
          <a:xfrm rot="10800000">
            <a:off x="3463925" y="5791199"/>
            <a:ext cx="38100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12" name="Google Shape;912;p22"/>
          <p:cNvCxnSpPr/>
          <p:nvPr/>
        </p:nvCxnSpPr>
        <p:spPr>
          <a:xfrm flipH="1">
            <a:off x="4911725" y="5867399"/>
            <a:ext cx="297180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13" name="Google Shape;913;p22"/>
          <p:cNvCxnSpPr/>
          <p:nvPr/>
        </p:nvCxnSpPr>
        <p:spPr>
          <a:xfrm rot="10800000">
            <a:off x="5292725" y="4876799"/>
            <a:ext cx="30480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14" name="Google Shape;914;p22"/>
          <p:cNvCxnSpPr/>
          <p:nvPr/>
        </p:nvCxnSpPr>
        <p:spPr>
          <a:xfrm flipH="1">
            <a:off x="6054725" y="4343399"/>
            <a:ext cx="914400" cy="685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15" name="Google Shape;915;p22"/>
          <p:cNvCxnSpPr/>
          <p:nvPr/>
        </p:nvCxnSpPr>
        <p:spPr>
          <a:xfrm>
            <a:off x="6400800" y="3428999"/>
            <a:ext cx="7620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16" name="Google Shape;916;p22"/>
          <p:cNvCxnSpPr/>
          <p:nvPr/>
        </p:nvCxnSpPr>
        <p:spPr>
          <a:xfrm rot="5400000">
            <a:off x="5482432" y="2858294"/>
            <a:ext cx="533400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17" name="Google Shape;917;p22"/>
          <p:cNvCxnSpPr/>
          <p:nvPr/>
        </p:nvCxnSpPr>
        <p:spPr>
          <a:xfrm>
            <a:off x="7450138" y="5083174"/>
            <a:ext cx="636587" cy="1588"/>
          </a:xfrm>
          <a:prstGeom prst="straightConnector1">
            <a:avLst/>
          </a:prstGeom>
          <a:noFill/>
          <a:ln w="38100" cap="flat" cmpd="sng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8" name="Google Shape;918;p22"/>
          <p:cNvCxnSpPr/>
          <p:nvPr/>
        </p:nvCxnSpPr>
        <p:spPr>
          <a:xfrm rot="10800000" flipH="1">
            <a:off x="7273926" y="5180012"/>
            <a:ext cx="1025525" cy="1587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19" name="Google Shape;919;p22"/>
          <p:cNvGrpSpPr/>
          <p:nvPr/>
        </p:nvGrpSpPr>
        <p:grpSpPr>
          <a:xfrm rot="10800000" flipH="1">
            <a:off x="7380288" y="4891087"/>
            <a:ext cx="812800" cy="96837"/>
            <a:chOff x="6472094" y="4738254"/>
            <a:chExt cx="813233" cy="97993"/>
          </a:xfrm>
        </p:grpSpPr>
        <p:cxnSp>
          <p:nvCxnSpPr>
            <p:cNvPr id="920" name="Google Shape;920;p22"/>
            <p:cNvCxnSpPr/>
            <p:nvPr/>
          </p:nvCxnSpPr>
          <p:spPr>
            <a:xfrm>
              <a:off x="6613456" y="4738254"/>
              <a:ext cx="495564" cy="1606"/>
            </a:xfrm>
            <a:prstGeom prst="straightConnector1">
              <a:avLst/>
            </a:prstGeom>
            <a:noFill/>
            <a:ln w="38100" cap="flat" cmpd="sng">
              <a:solidFill>
                <a:srgbClr val="CC99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1" name="Google Shape;921;p22"/>
            <p:cNvCxnSpPr/>
            <p:nvPr/>
          </p:nvCxnSpPr>
          <p:spPr>
            <a:xfrm>
              <a:off x="6472094" y="4834641"/>
              <a:ext cx="813233" cy="1606"/>
            </a:xfrm>
            <a:prstGeom prst="straightConnector1">
              <a:avLst/>
            </a:prstGeom>
            <a:noFill/>
            <a:ln w="381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922" name="Google Shape;922;p22"/>
          <p:cNvCxnSpPr/>
          <p:nvPr/>
        </p:nvCxnSpPr>
        <p:spPr>
          <a:xfrm rot="10800000">
            <a:off x="6511925" y="2514599"/>
            <a:ext cx="2438400" cy="137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23" name="Google Shape;923;p22"/>
          <p:cNvCxnSpPr/>
          <p:nvPr/>
        </p:nvCxnSpPr>
        <p:spPr>
          <a:xfrm rot="-5400000" flipH="1">
            <a:off x="7464425" y="4457699"/>
            <a:ext cx="45720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24" name="Google Shape;924;p22"/>
          <p:cNvCxnSpPr/>
          <p:nvPr/>
        </p:nvCxnSpPr>
        <p:spPr>
          <a:xfrm>
            <a:off x="7959725" y="5333999"/>
            <a:ext cx="60960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25" name="Google Shape;925;p22"/>
          <p:cNvCxnSpPr/>
          <p:nvPr/>
        </p:nvCxnSpPr>
        <p:spPr>
          <a:xfrm rot="-5400000">
            <a:off x="8759825" y="4610099"/>
            <a:ext cx="1066800" cy="838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926" name="Google Shape;926;p22"/>
          <p:cNvSpPr txBox="1"/>
          <p:nvPr/>
        </p:nvSpPr>
        <p:spPr>
          <a:xfrm>
            <a:off x="0" y="1103295"/>
            <a:ext cx="12192000" cy="95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8000"/>
                </a:solidFill>
                <a:latin typeface="Palatino"/>
                <a:ea typeface="Palatino"/>
                <a:cs typeface="Palatino"/>
                <a:sym typeface="Palatino"/>
              </a:rPr>
              <a:t>Heuristic?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E.g. the number of the largest pancake that is still out of place</a:t>
            </a:r>
            <a:endParaRPr/>
          </a:p>
        </p:txBody>
      </p:sp>
      <p:grpSp>
        <p:nvGrpSpPr>
          <p:cNvPr id="927" name="Google Shape;927;p22"/>
          <p:cNvGrpSpPr/>
          <p:nvPr/>
        </p:nvGrpSpPr>
        <p:grpSpPr>
          <a:xfrm>
            <a:off x="2057400" y="1981200"/>
            <a:ext cx="7086600" cy="4408068"/>
            <a:chOff x="457200" y="2133600"/>
            <a:chExt cx="7086600" cy="4408744"/>
          </a:xfrm>
        </p:grpSpPr>
        <p:sp>
          <p:nvSpPr>
            <p:cNvPr id="928" name="Google Shape;928;p22"/>
            <p:cNvSpPr txBox="1"/>
            <p:nvPr/>
          </p:nvSpPr>
          <p:spPr>
            <a:xfrm>
              <a:off x="1143000" y="2590799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929" name="Google Shape;929;p22"/>
            <p:cNvSpPr txBox="1"/>
            <p:nvPr/>
          </p:nvSpPr>
          <p:spPr>
            <a:xfrm>
              <a:off x="3352800" y="21336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930" name="Google Shape;930;p22"/>
            <p:cNvSpPr txBox="1"/>
            <p:nvPr/>
          </p:nvSpPr>
          <p:spPr>
            <a:xfrm>
              <a:off x="7239000" y="40386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931" name="Google Shape;931;p22"/>
            <p:cNvSpPr txBox="1"/>
            <p:nvPr/>
          </p:nvSpPr>
          <p:spPr>
            <a:xfrm>
              <a:off x="6400800" y="57912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932" name="Google Shape;932;p22"/>
            <p:cNvSpPr txBox="1"/>
            <p:nvPr/>
          </p:nvSpPr>
          <p:spPr>
            <a:xfrm>
              <a:off x="5334000" y="49530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933" name="Google Shape;933;p22"/>
            <p:cNvSpPr txBox="1"/>
            <p:nvPr/>
          </p:nvSpPr>
          <p:spPr>
            <a:xfrm>
              <a:off x="5181600" y="39624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934" name="Google Shape;934;p22"/>
            <p:cNvSpPr txBox="1"/>
            <p:nvPr/>
          </p:nvSpPr>
          <p:spPr>
            <a:xfrm>
              <a:off x="3276600" y="34290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935" name="Google Shape;935;p22"/>
            <p:cNvSpPr txBox="1"/>
            <p:nvPr/>
          </p:nvSpPr>
          <p:spPr>
            <a:xfrm>
              <a:off x="2438400" y="44958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936" name="Google Shape;936;p22"/>
            <p:cNvSpPr txBox="1"/>
            <p:nvPr/>
          </p:nvSpPr>
          <p:spPr>
            <a:xfrm>
              <a:off x="3505200" y="53340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937" name="Google Shape;937;p22"/>
            <p:cNvSpPr txBox="1"/>
            <p:nvPr/>
          </p:nvSpPr>
          <p:spPr>
            <a:xfrm>
              <a:off x="1905000" y="60960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938" name="Google Shape;938;p22"/>
            <p:cNvSpPr txBox="1"/>
            <p:nvPr/>
          </p:nvSpPr>
          <p:spPr>
            <a:xfrm>
              <a:off x="457200" y="4876801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939" name="Google Shape;939;p22"/>
            <p:cNvSpPr txBox="1"/>
            <p:nvPr/>
          </p:nvSpPr>
          <p:spPr>
            <a:xfrm>
              <a:off x="457200" y="57150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940" name="Google Shape;940;p22"/>
            <p:cNvSpPr txBox="1"/>
            <p:nvPr/>
          </p:nvSpPr>
          <p:spPr>
            <a:xfrm>
              <a:off x="1219200" y="36576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sp>
        <p:nvSpPr>
          <p:cNvPr id="941" name="Google Shape;941;p22"/>
          <p:cNvSpPr txBox="1"/>
          <p:nvPr/>
        </p:nvSpPr>
        <p:spPr>
          <a:xfrm>
            <a:off x="8763000" y="2209799"/>
            <a:ext cx="1143000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h(x)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Greedy Search</a:t>
            </a:r>
            <a:endParaRPr/>
          </a:p>
        </p:txBody>
      </p:sp>
      <p:sp>
        <p:nvSpPr>
          <p:cNvPr id="947" name="Google Shape;947;p23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948" name="Google Shape;94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-457200"/>
            <a:ext cx="9753599" cy="731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24"/>
          <p:cNvSpPr/>
          <p:nvPr/>
        </p:nvSpPr>
        <p:spPr>
          <a:xfrm>
            <a:off x="7315200" y="914400"/>
            <a:ext cx="48768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94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Greedy Search</a:t>
            </a:r>
            <a:endParaRPr/>
          </a:p>
        </p:txBody>
      </p:sp>
      <p:sp>
        <p:nvSpPr>
          <p:cNvPr id="956" name="Google Shape;956;p24"/>
          <p:cNvSpPr txBox="1">
            <a:spLocks noGrp="1"/>
          </p:cNvSpPr>
          <p:nvPr>
            <p:ph type="body" idx="1"/>
          </p:nvPr>
        </p:nvSpPr>
        <p:spPr>
          <a:xfrm>
            <a:off x="1066800" y="1439861"/>
            <a:ext cx="8229600" cy="48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Expand the node that seems closest…</a:t>
            </a:r>
            <a:endParaRPr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3428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>
                <a:solidFill>
                  <a:srgbClr val="008000"/>
                </a:solidFill>
              </a:rPr>
              <a:t>Is it optimal?</a:t>
            </a:r>
            <a:endParaRPr/>
          </a:p>
          <a:p>
            <a:pPr marL="742913" lvl="1" indent="-28573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No. Resulting path to Bucharest is not the shortest!</a:t>
            </a:r>
            <a:endParaRPr/>
          </a:p>
        </p:txBody>
      </p:sp>
      <p:pic>
        <p:nvPicPr>
          <p:cNvPr id="957" name="Google Shape;95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0177" y="2268535"/>
            <a:ext cx="1122363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3993" y="2311399"/>
            <a:ext cx="6535737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2394" y="2362200"/>
            <a:ext cx="7877175" cy="212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9218" y="2343153"/>
            <a:ext cx="7880351" cy="28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6200" y="3962400"/>
            <a:ext cx="3238498" cy="242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24"/>
          <p:cNvPicPr preferRelativeResize="0"/>
          <p:nvPr/>
        </p:nvPicPr>
        <p:blipFill rotWithShape="1">
          <a:blip r:embed="rId8">
            <a:alphaModFix/>
          </a:blip>
          <a:srcRect r="21802"/>
          <a:stretch/>
        </p:blipFill>
        <p:spPr>
          <a:xfrm>
            <a:off x="7339093" y="0"/>
            <a:ext cx="4852907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25"/>
          <p:cNvSpPr/>
          <p:nvPr/>
        </p:nvSpPr>
        <p:spPr>
          <a:xfrm>
            <a:off x="8094662" y="3833812"/>
            <a:ext cx="2884488" cy="2263775"/>
          </a:xfrm>
          <a:custGeom>
            <a:avLst/>
            <a:gdLst/>
            <a:ahLst/>
            <a:cxnLst/>
            <a:rect l="l" t="t" r="r" b="b"/>
            <a:pathLst>
              <a:path w="1817" h="1714" extrusionOk="0">
                <a:moveTo>
                  <a:pt x="938" y="164"/>
                </a:moveTo>
                <a:cubicBezTo>
                  <a:pt x="1096" y="407"/>
                  <a:pt x="1716" y="1413"/>
                  <a:pt x="1817" y="1625"/>
                </a:cubicBezTo>
                <a:cubicBezTo>
                  <a:pt x="1741" y="1629"/>
                  <a:pt x="1331" y="1650"/>
                  <a:pt x="1054" y="1649"/>
                </a:cubicBezTo>
                <a:cubicBezTo>
                  <a:pt x="1021" y="1539"/>
                  <a:pt x="1101" y="1279"/>
                  <a:pt x="1036" y="1021"/>
                </a:cubicBezTo>
                <a:cubicBezTo>
                  <a:pt x="1008" y="965"/>
                  <a:pt x="973" y="949"/>
                  <a:pt x="897" y="973"/>
                </a:cubicBezTo>
                <a:cubicBezTo>
                  <a:pt x="855" y="963"/>
                  <a:pt x="618" y="1676"/>
                  <a:pt x="586" y="1654"/>
                </a:cubicBezTo>
                <a:cubicBezTo>
                  <a:pt x="468" y="1651"/>
                  <a:pt x="44" y="1714"/>
                  <a:pt x="47" y="1649"/>
                </a:cubicBezTo>
                <a:cubicBezTo>
                  <a:pt x="0" y="1570"/>
                  <a:pt x="165" y="1427"/>
                  <a:pt x="302" y="1181"/>
                </a:cubicBezTo>
                <a:cubicBezTo>
                  <a:pt x="348" y="1005"/>
                  <a:pt x="762" y="338"/>
                  <a:pt x="868" y="169"/>
                </a:cubicBezTo>
                <a:cubicBezTo>
                  <a:pt x="974" y="0"/>
                  <a:pt x="924" y="165"/>
                  <a:pt x="938" y="164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Greedy Search</a:t>
            </a:r>
            <a:endParaRPr/>
          </a:p>
        </p:txBody>
      </p:sp>
      <p:sp>
        <p:nvSpPr>
          <p:cNvPr id="970" name="Google Shape;970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086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Strategy: expand a node that you think is closest to a goal state</a:t>
            </a:r>
            <a:endParaRPr/>
          </a:p>
          <a:p>
            <a:pPr marL="742913" lvl="1" indent="-2857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Heuristic: estimate of distance to nearest goal for each state</a:t>
            </a:r>
            <a:endParaRPr/>
          </a:p>
          <a:p>
            <a:pPr marL="742913" lvl="1" indent="-209536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342882" lvl="0" indent="-16508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34288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A common case:</a:t>
            </a:r>
            <a:endParaRPr/>
          </a:p>
          <a:p>
            <a:pPr marL="742913" lvl="1" indent="-2857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Best-first takes you straight to the (wrong) goal</a:t>
            </a:r>
            <a:endParaRPr/>
          </a:p>
          <a:p>
            <a:pPr marL="342882" lvl="0" indent="-266682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342882" lvl="0" indent="-266682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342882" lvl="0" indent="-16508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34288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Worst-case: like a badly-guided DFS</a:t>
            </a:r>
            <a:endParaRPr/>
          </a:p>
        </p:txBody>
      </p:sp>
      <p:sp>
        <p:nvSpPr>
          <p:cNvPr id="971" name="Google Shape;971;p25"/>
          <p:cNvSpPr/>
          <p:nvPr/>
        </p:nvSpPr>
        <p:spPr>
          <a:xfrm>
            <a:off x="9348787" y="1219200"/>
            <a:ext cx="846139" cy="1774825"/>
          </a:xfrm>
          <a:custGeom>
            <a:avLst/>
            <a:gdLst/>
            <a:ahLst/>
            <a:cxnLst/>
            <a:rect l="l" t="t" r="r" b="b"/>
            <a:pathLst>
              <a:path w="533" h="1118" extrusionOk="0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5"/>
          <p:cNvSpPr/>
          <p:nvPr/>
        </p:nvSpPr>
        <p:spPr>
          <a:xfrm>
            <a:off x="8001000" y="1322386"/>
            <a:ext cx="2927351" cy="2108200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5"/>
          <p:cNvSpPr/>
          <p:nvPr/>
        </p:nvSpPr>
        <p:spPr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5"/>
          <p:cNvSpPr/>
          <p:nvPr/>
        </p:nvSpPr>
        <p:spPr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5"/>
          <p:cNvSpPr txBox="1"/>
          <p:nvPr/>
        </p:nvSpPr>
        <p:spPr>
          <a:xfrm>
            <a:off x="9253537" y="1528763"/>
            <a:ext cx="274639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976" name="Google Shape;976;p25"/>
          <p:cNvSpPr/>
          <p:nvPr/>
        </p:nvSpPr>
        <p:spPr>
          <a:xfrm>
            <a:off x="9236076" y="1482725"/>
            <a:ext cx="444500" cy="88900"/>
          </a:xfrm>
          <a:custGeom>
            <a:avLst/>
            <a:gdLst/>
            <a:ahLst/>
            <a:cxnLst/>
            <a:rect l="l" t="t" r="r" b="b"/>
            <a:pathLst>
              <a:path w="280" h="56" extrusionOk="0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5"/>
          <p:cNvSpPr txBox="1"/>
          <p:nvPr/>
        </p:nvSpPr>
        <p:spPr>
          <a:xfrm>
            <a:off x="9637711" y="1281112"/>
            <a:ext cx="298451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978" name="Google Shape;978;p25"/>
          <p:cNvSpPr/>
          <p:nvPr/>
        </p:nvSpPr>
        <p:spPr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5"/>
          <p:cNvSpPr/>
          <p:nvPr/>
        </p:nvSpPr>
        <p:spPr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5"/>
          <p:cNvSpPr/>
          <p:nvPr/>
        </p:nvSpPr>
        <p:spPr>
          <a:xfrm>
            <a:off x="8080376" y="3959223"/>
            <a:ext cx="2927351" cy="2062163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5"/>
          <p:cNvSpPr/>
          <p:nvPr/>
        </p:nvSpPr>
        <p:spPr>
          <a:xfrm>
            <a:off x="9202737" y="4314825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5"/>
          <p:cNvSpPr/>
          <p:nvPr/>
        </p:nvSpPr>
        <p:spPr>
          <a:xfrm>
            <a:off x="9678988" y="4305299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25"/>
          <p:cNvSpPr txBox="1"/>
          <p:nvPr/>
        </p:nvSpPr>
        <p:spPr>
          <a:xfrm>
            <a:off x="9332912" y="4165600"/>
            <a:ext cx="274639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984" name="Google Shape;984;p25"/>
          <p:cNvSpPr/>
          <p:nvPr/>
        </p:nvSpPr>
        <p:spPr>
          <a:xfrm>
            <a:off x="9315451" y="4119561"/>
            <a:ext cx="444500" cy="88900"/>
          </a:xfrm>
          <a:custGeom>
            <a:avLst/>
            <a:gdLst/>
            <a:ahLst/>
            <a:cxnLst/>
            <a:rect l="l" t="t" r="r" b="b"/>
            <a:pathLst>
              <a:path w="280" h="56" extrusionOk="0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5"/>
          <p:cNvSpPr txBox="1"/>
          <p:nvPr/>
        </p:nvSpPr>
        <p:spPr>
          <a:xfrm>
            <a:off x="9717087" y="3917950"/>
            <a:ext cx="298451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986" name="Google Shape;986;p25"/>
          <p:cNvSpPr/>
          <p:nvPr/>
        </p:nvSpPr>
        <p:spPr>
          <a:xfrm>
            <a:off x="9466263" y="5335587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5"/>
          <p:cNvSpPr/>
          <p:nvPr/>
        </p:nvSpPr>
        <p:spPr>
          <a:xfrm>
            <a:off x="9434513" y="3889375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5"/>
          <p:cNvSpPr txBox="1"/>
          <p:nvPr/>
        </p:nvSpPr>
        <p:spPr>
          <a:xfrm>
            <a:off x="7086600" y="6211671"/>
            <a:ext cx="5105400" cy="64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[Demo: contours greedy empty (L3D1)]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[Demo: contours greedy pacman small maze (L3D4)]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A* Search</a:t>
            </a:r>
            <a:endParaRPr/>
          </a:p>
        </p:txBody>
      </p:sp>
      <p:sp>
        <p:nvSpPr>
          <p:cNvPr id="1009" name="Google Shape;1009;p28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010" name="Google Shape;101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7527" y="-76200"/>
            <a:ext cx="12182254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A* Search</a:t>
            </a:r>
            <a:endParaRPr/>
          </a:p>
        </p:txBody>
      </p:sp>
      <p:pic>
        <p:nvPicPr>
          <p:cNvPr id="1017" name="Google Shape;101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676400"/>
            <a:ext cx="2871787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000" y="1447800"/>
            <a:ext cx="1600200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9600" y="3744914"/>
            <a:ext cx="3557588" cy="2360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29"/>
          <p:cNvSpPr txBox="1"/>
          <p:nvPr/>
        </p:nvSpPr>
        <p:spPr>
          <a:xfrm>
            <a:off x="3633787" y="3276601"/>
            <a:ext cx="1524000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UCS</a:t>
            </a:r>
            <a:endParaRPr/>
          </a:p>
        </p:txBody>
      </p:sp>
      <p:sp>
        <p:nvSpPr>
          <p:cNvPr id="1021" name="Google Shape;1021;p29"/>
          <p:cNvSpPr txBox="1"/>
          <p:nvPr/>
        </p:nvSpPr>
        <p:spPr>
          <a:xfrm>
            <a:off x="7162800" y="3276601"/>
            <a:ext cx="1524000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Greedy</a:t>
            </a:r>
            <a:endParaRPr/>
          </a:p>
        </p:txBody>
      </p:sp>
      <p:sp>
        <p:nvSpPr>
          <p:cNvPr id="1022" name="Google Shape;1022;p29"/>
          <p:cNvSpPr txBox="1"/>
          <p:nvPr/>
        </p:nvSpPr>
        <p:spPr>
          <a:xfrm>
            <a:off x="5562599" y="5954714"/>
            <a:ext cx="1524000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A*</a:t>
            </a:r>
            <a:endParaRPr/>
          </a:p>
        </p:txBody>
      </p:sp>
      <p:sp>
        <p:nvSpPr>
          <p:cNvPr id="1023" name="Google Shape;1023;p29"/>
          <p:cNvSpPr/>
          <p:nvPr/>
        </p:nvSpPr>
        <p:spPr>
          <a:xfrm>
            <a:off x="2743200" y="1447800"/>
            <a:ext cx="5791200" cy="5029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9" name="Google Shape;1029;p30"/>
          <p:cNvCxnSpPr>
            <a:stCxn id="1030" idx="6"/>
            <a:endCxn id="1031" idx="2"/>
          </p:cNvCxnSpPr>
          <p:nvPr/>
        </p:nvCxnSpPr>
        <p:spPr>
          <a:xfrm>
            <a:off x="5029200" y="4038600"/>
            <a:ext cx="1371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2" name="Google Shape;1032;p30"/>
          <p:cNvCxnSpPr>
            <a:stCxn id="1033" idx="4"/>
            <a:endCxn id="1030" idx="0"/>
          </p:cNvCxnSpPr>
          <p:nvPr/>
        </p:nvCxnSpPr>
        <p:spPr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4" name="Google Shape;1034;p3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Combining UCS and Greedy</a:t>
            </a:r>
            <a:endParaRPr/>
          </a:p>
        </p:txBody>
      </p:sp>
      <p:sp>
        <p:nvSpPr>
          <p:cNvPr id="1035" name="Google Shape;1035;p30"/>
          <p:cNvSpPr txBox="1">
            <a:spLocks noGrp="1"/>
          </p:cNvSpPr>
          <p:nvPr>
            <p:ph type="body" idx="1"/>
          </p:nvPr>
        </p:nvSpPr>
        <p:spPr>
          <a:xfrm>
            <a:off x="2209800" y="13716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o"/>
            </a:pPr>
            <a:r>
              <a:rPr lang="en-US" sz="2300">
                <a:solidFill>
                  <a:srgbClr val="3333FF"/>
                </a:solidFill>
              </a:rPr>
              <a:t>Uniform-cost</a:t>
            </a:r>
            <a:r>
              <a:rPr lang="en-US" sz="2300"/>
              <a:t> </a:t>
            </a:r>
            <a:r>
              <a:rPr lang="en-US" sz="2300">
                <a:solidFill>
                  <a:schemeClr val="dk2"/>
                </a:solidFill>
              </a:rPr>
              <a:t>orders by path cost, or </a:t>
            </a:r>
            <a:r>
              <a:rPr lang="en-US" sz="2300" i="1">
                <a:solidFill>
                  <a:schemeClr val="dk2"/>
                </a:solidFill>
              </a:rPr>
              <a:t>backward cost  </a:t>
            </a:r>
            <a:r>
              <a:rPr lang="en-US" sz="2300">
                <a:solidFill>
                  <a:schemeClr val="dk2"/>
                </a:solidFill>
              </a:rPr>
              <a:t>g(n)</a:t>
            </a:r>
            <a:endParaRPr/>
          </a:p>
          <a:p>
            <a:pPr marL="342882" lvl="0" indent="-34288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Char char="o"/>
            </a:pPr>
            <a:r>
              <a:rPr lang="en-US" sz="2300">
                <a:solidFill>
                  <a:srgbClr val="CC0000"/>
                </a:solidFill>
              </a:rPr>
              <a:t>Greedy</a:t>
            </a:r>
            <a:r>
              <a:rPr lang="en-US" sz="2300"/>
              <a:t> </a:t>
            </a:r>
            <a:r>
              <a:rPr lang="en-US" sz="2300">
                <a:solidFill>
                  <a:schemeClr val="dk2"/>
                </a:solidFill>
              </a:rPr>
              <a:t>orders by goal proximity, or </a:t>
            </a:r>
            <a:r>
              <a:rPr lang="en-US" sz="2300" i="1">
                <a:solidFill>
                  <a:schemeClr val="dk2"/>
                </a:solidFill>
              </a:rPr>
              <a:t>forward cost  </a:t>
            </a:r>
            <a:r>
              <a:rPr lang="en-US" sz="2300">
                <a:solidFill>
                  <a:schemeClr val="dk2"/>
                </a:solidFill>
              </a:rPr>
              <a:t>h(n)</a:t>
            </a:r>
            <a:endParaRPr sz="2300" i="1">
              <a:solidFill>
                <a:schemeClr val="dk2"/>
              </a:solidFill>
            </a:endParaRPr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>
              <a:solidFill>
                <a:schemeClr val="dk2"/>
              </a:solidFill>
            </a:endParaRPr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/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/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/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/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/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/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/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/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/>
          </a:p>
          <a:p>
            <a:pPr marL="342882" lvl="0" indent="-34288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Char char="o"/>
            </a:pPr>
            <a:r>
              <a:rPr lang="en-US" sz="2300">
                <a:solidFill>
                  <a:srgbClr val="CC00CC"/>
                </a:solidFill>
              </a:rPr>
              <a:t>A* Search</a:t>
            </a:r>
            <a:r>
              <a:rPr lang="en-US" sz="2300">
                <a:solidFill>
                  <a:schemeClr val="dk1"/>
                </a:solidFill>
              </a:rPr>
              <a:t> orders by the sum: f(n) = g(n) + h(n)</a:t>
            </a:r>
            <a:endParaRPr sz="2300" i="1">
              <a:solidFill>
                <a:schemeClr val="dk1"/>
              </a:solidFill>
            </a:endParaRPr>
          </a:p>
        </p:txBody>
      </p:sp>
      <p:sp>
        <p:nvSpPr>
          <p:cNvPr id="1036" name="Google Shape;1036;p30"/>
          <p:cNvSpPr/>
          <p:nvPr/>
        </p:nvSpPr>
        <p:spPr>
          <a:xfrm>
            <a:off x="457200" y="38100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</a:t>
            </a:r>
            <a:endParaRPr/>
          </a:p>
        </p:txBody>
      </p:sp>
      <p:sp>
        <p:nvSpPr>
          <p:cNvPr id="1037" name="Google Shape;1037;p30"/>
          <p:cNvSpPr/>
          <p:nvPr/>
        </p:nvSpPr>
        <p:spPr>
          <a:xfrm>
            <a:off x="1752600" y="38100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endParaRPr/>
          </a:p>
        </p:txBody>
      </p:sp>
      <p:sp>
        <p:nvSpPr>
          <p:cNvPr id="1030" name="Google Shape;1030;p30"/>
          <p:cNvSpPr/>
          <p:nvPr/>
        </p:nvSpPr>
        <p:spPr>
          <a:xfrm>
            <a:off x="4572000" y="38100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</a:t>
            </a:r>
            <a:endParaRPr/>
          </a:p>
        </p:txBody>
      </p:sp>
      <p:sp>
        <p:nvSpPr>
          <p:cNvPr id="1038" name="Google Shape;1038;p30"/>
          <p:cNvSpPr/>
          <p:nvPr/>
        </p:nvSpPr>
        <p:spPr>
          <a:xfrm>
            <a:off x="1752600" y="47244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</a:t>
            </a:r>
            <a:endParaRPr/>
          </a:p>
        </p:txBody>
      </p:sp>
      <p:sp>
        <p:nvSpPr>
          <p:cNvPr id="1031" name="Google Shape;1031;p30"/>
          <p:cNvSpPr/>
          <p:nvPr/>
        </p:nvSpPr>
        <p:spPr>
          <a:xfrm>
            <a:off x="6400800" y="38100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</a:t>
            </a:r>
            <a:endParaRPr/>
          </a:p>
        </p:txBody>
      </p:sp>
      <p:sp>
        <p:nvSpPr>
          <p:cNvPr id="1039" name="Google Shape;1039;p30"/>
          <p:cNvSpPr txBox="1"/>
          <p:nvPr/>
        </p:nvSpPr>
        <p:spPr>
          <a:xfrm>
            <a:off x="1981200" y="4191001"/>
            <a:ext cx="914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h=5</a:t>
            </a:r>
            <a:endParaRPr/>
          </a:p>
        </p:txBody>
      </p:sp>
      <p:sp>
        <p:nvSpPr>
          <p:cNvPr id="1040" name="Google Shape;1040;p30"/>
          <p:cNvSpPr txBox="1"/>
          <p:nvPr/>
        </p:nvSpPr>
        <p:spPr>
          <a:xfrm>
            <a:off x="1676400" y="5181601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h=6</a:t>
            </a:r>
            <a:endParaRPr/>
          </a:p>
        </p:txBody>
      </p:sp>
      <p:sp>
        <p:nvSpPr>
          <p:cNvPr id="1041" name="Google Shape;1041;p30"/>
          <p:cNvSpPr txBox="1"/>
          <p:nvPr/>
        </p:nvSpPr>
        <p:spPr>
          <a:xfrm>
            <a:off x="4800600" y="4343401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h=2</a:t>
            </a:r>
            <a:endParaRPr/>
          </a:p>
        </p:txBody>
      </p:sp>
      <p:sp>
        <p:nvSpPr>
          <p:cNvPr id="1042" name="Google Shape;1042;p30"/>
          <p:cNvSpPr txBox="1"/>
          <p:nvPr/>
        </p:nvSpPr>
        <p:spPr>
          <a:xfrm>
            <a:off x="1066800" y="3641725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endParaRPr/>
          </a:p>
        </p:txBody>
      </p:sp>
      <p:sp>
        <p:nvSpPr>
          <p:cNvPr id="1043" name="Google Shape;1043;p30"/>
          <p:cNvSpPr txBox="1"/>
          <p:nvPr/>
        </p:nvSpPr>
        <p:spPr>
          <a:xfrm>
            <a:off x="3276600" y="2286001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8</a:t>
            </a:r>
            <a:endParaRPr/>
          </a:p>
        </p:txBody>
      </p:sp>
      <p:sp>
        <p:nvSpPr>
          <p:cNvPr id="1044" name="Google Shape;1044;p30"/>
          <p:cNvSpPr txBox="1"/>
          <p:nvPr/>
        </p:nvSpPr>
        <p:spPr>
          <a:xfrm>
            <a:off x="1066800" y="4572001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endParaRPr/>
          </a:p>
        </p:txBody>
      </p:sp>
      <p:sp>
        <p:nvSpPr>
          <p:cNvPr id="1045" name="Google Shape;1045;p30"/>
          <p:cNvSpPr txBox="1"/>
          <p:nvPr/>
        </p:nvSpPr>
        <p:spPr>
          <a:xfrm>
            <a:off x="1524000" y="4251325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endParaRPr/>
          </a:p>
        </p:txBody>
      </p:sp>
      <p:sp>
        <p:nvSpPr>
          <p:cNvPr id="1046" name="Google Shape;1046;p30"/>
          <p:cNvSpPr txBox="1"/>
          <p:nvPr/>
        </p:nvSpPr>
        <p:spPr>
          <a:xfrm>
            <a:off x="5562600" y="3641725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2</a:t>
            </a:r>
            <a:endParaRPr/>
          </a:p>
        </p:txBody>
      </p:sp>
      <p:sp>
        <p:nvSpPr>
          <p:cNvPr id="1047" name="Google Shape;1047;p30"/>
          <p:cNvSpPr txBox="1"/>
          <p:nvPr/>
        </p:nvSpPr>
        <p:spPr>
          <a:xfrm>
            <a:off x="304800" y="4191001"/>
            <a:ext cx="8382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h=6</a:t>
            </a:r>
            <a:endParaRPr/>
          </a:p>
        </p:txBody>
      </p:sp>
      <p:sp>
        <p:nvSpPr>
          <p:cNvPr id="1048" name="Google Shape;1048;p30"/>
          <p:cNvSpPr txBox="1"/>
          <p:nvPr/>
        </p:nvSpPr>
        <p:spPr>
          <a:xfrm>
            <a:off x="6172200" y="4343401"/>
            <a:ext cx="914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h=0</a:t>
            </a:r>
            <a:endParaRPr/>
          </a:p>
        </p:txBody>
      </p:sp>
      <p:cxnSp>
        <p:nvCxnSpPr>
          <p:cNvPr id="1049" name="Google Shape;1049;p30"/>
          <p:cNvCxnSpPr>
            <a:stCxn id="1036" idx="6"/>
            <a:endCxn id="1037" idx="2"/>
          </p:cNvCxnSpPr>
          <p:nvPr/>
        </p:nvCxnSpPr>
        <p:spPr>
          <a:xfrm>
            <a:off x="914400" y="4038600"/>
            <a:ext cx="838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0" name="Google Shape;1050;p30"/>
          <p:cNvCxnSpPr>
            <a:stCxn id="1037" idx="4"/>
            <a:endCxn id="1038" idx="0"/>
          </p:cNvCxnSpPr>
          <p:nvPr/>
        </p:nvCxnSpPr>
        <p:spPr>
          <a:xfrm>
            <a:off x="1981200" y="4267200"/>
            <a:ext cx="0" cy="45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1" name="Google Shape;1051;p30"/>
          <p:cNvCxnSpPr>
            <a:stCxn id="1037" idx="0"/>
            <a:endCxn id="1033" idx="1"/>
          </p:cNvCxnSpPr>
          <p:nvPr/>
        </p:nvCxnSpPr>
        <p:spPr>
          <a:xfrm rot="-5400000">
            <a:off x="3229200" y="1714500"/>
            <a:ext cx="847500" cy="3343500"/>
          </a:xfrm>
          <a:prstGeom prst="curvedConnector3">
            <a:avLst>
              <a:gd name="adj1" fmla="val 13486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2" name="Google Shape;1052;p30"/>
          <p:cNvCxnSpPr>
            <a:stCxn id="1038" idx="2"/>
            <a:endCxn id="1053" idx="6"/>
          </p:cNvCxnSpPr>
          <p:nvPr/>
        </p:nvCxnSpPr>
        <p:spPr>
          <a:xfrm rot="10800000">
            <a:off x="914400" y="4953000"/>
            <a:ext cx="838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3" name="Google Shape;1053;p30"/>
          <p:cNvSpPr/>
          <p:nvPr/>
        </p:nvSpPr>
        <p:spPr>
          <a:xfrm>
            <a:off x="457200" y="47244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</a:t>
            </a:r>
            <a:endParaRPr/>
          </a:p>
        </p:txBody>
      </p:sp>
      <p:cxnSp>
        <p:nvCxnSpPr>
          <p:cNvPr id="1054" name="Google Shape;1054;p30"/>
          <p:cNvCxnSpPr>
            <a:stCxn id="1037" idx="6"/>
            <a:endCxn id="1030" idx="2"/>
          </p:cNvCxnSpPr>
          <p:nvPr/>
        </p:nvCxnSpPr>
        <p:spPr>
          <a:xfrm>
            <a:off x="2209800" y="4038600"/>
            <a:ext cx="236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5" name="Google Shape;1055;p30"/>
          <p:cNvSpPr txBox="1"/>
          <p:nvPr/>
        </p:nvSpPr>
        <p:spPr>
          <a:xfrm>
            <a:off x="304800" y="5165725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h=7</a:t>
            </a:r>
            <a:endParaRPr/>
          </a:p>
        </p:txBody>
      </p:sp>
      <p:sp>
        <p:nvSpPr>
          <p:cNvPr id="1056" name="Google Shape;1056;p30"/>
          <p:cNvSpPr txBox="1"/>
          <p:nvPr/>
        </p:nvSpPr>
        <p:spPr>
          <a:xfrm>
            <a:off x="3124200" y="3641725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3</a:t>
            </a:r>
            <a:endParaRPr/>
          </a:p>
        </p:txBody>
      </p:sp>
      <p:sp>
        <p:nvSpPr>
          <p:cNvPr id="1033" name="Google Shape;1033;p30"/>
          <p:cNvSpPr/>
          <p:nvPr/>
        </p:nvSpPr>
        <p:spPr>
          <a:xfrm>
            <a:off x="5257800" y="28956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</a:t>
            </a:r>
            <a:endParaRPr/>
          </a:p>
        </p:txBody>
      </p:sp>
      <p:sp>
        <p:nvSpPr>
          <p:cNvPr id="1057" name="Google Shape;1057;p30"/>
          <p:cNvSpPr txBox="1"/>
          <p:nvPr/>
        </p:nvSpPr>
        <p:spPr>
          <a:xfrm>
            <a:off x="5715000" y="2895601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h=1</a:t>
            </a:r>
            <a:endParaRPr/>
          </a:p>
        </p:txBody>
      </p:sp>
      <p:sp>
        <p:nvSpPr>
          <p:cNvPr id="1058" name="Google Shape;1058;p30"/>
          <p:cNvSpPr txBox="1"/>
          <p:nvPr/>
        </p:nvSpPr>
        <p:spPr>
          <a:xfrm>
            <a:off x="4724400" y="3200401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endParaRPr/>
          </a:p>
        </p:txBody>
      </p:sp>
      <p:grpSp>
        <p:nvGrpSpPr>
          <p:cNvPr id="1059" name="Google Shape;1059;p30"/>
          <p:cNvGrpSpPr/>
          <p:nvPr/>
        </p:nvGrpSpPr>
        <p:grpSpPr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060" name="Google Shape;1060;p30"/>
            <p:cNvCxnSpPr/>
            <p:nvPr/>
          </p:nvCxnSpPr>
          <p:spPr>
            <a:xfrm>
              <a:off x="1392" y="2544"/>
              <a:ext cx="528" cy="0"/>
            </a:xfrm>
            <a:prstGeom prst="straightConnector1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61" name="Google Shape;1061;p30"/>
            <p:cNvCxnSpPr/>
            <p:nvPr/>
          </p:nvCxnSpPr>
          <p:spPr>
            <a:xfrm>
              <a:off x="2064" y="2688"/>
              <a:ext cx="0" cy="288"/>
            </a:xfrm>
            <a:prstGeom prst="straightConnector1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62" name="Google Shape;1062;p30"/>
            <p:cNvCxnSpPr/>
            <p:nvPr/>
          </p:nvCxnSpPr>
          <p:spPr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063" name="Google Shape;1063;p30"/>
          <p:cNvGrpSpPr/>
          <p:nvPr/>
        </p:nvGrpSpPr>
        <p:grpSpPr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064" name="Google Shape;1064;p30"/>
            <p:cNvCxnSpPr/>
            <p:nvPr/>
          </p:nvCxnSpPr>
          <p:spPr>
            <a:xfrm>
              <a:off x="3984" y="2550"/>
              <a:ext cx="864" cy="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65" name="Google Shape;1065;p30"/>
            <p:cNvCxnSpPr/>
            <p:nvPr/>
          </p:nvCxnSpPr>
          <p:spPr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66" name="Google Shape;1066;p30"/>
            <p:cNvCxnSpPr/>
            <p:nvPr/>
          </p:nvCxnSpPr>
          <p:spPr>
            <a:xfrm>
              <a:off x="1392" y="2550"/>
              <a:ext cx="528" cy="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67" name="Google Shape;1067;p30"/>
            <p:cNvCxnSpPr/>
            <p:nvPr/>
          </p:nvCxnSpPr>
          <p:spPr>
            <a:xfrm rot="-5400000">
              <a:off x="2850" y="1086"/>
              <a:ext cx="534" cy="2106"/>
            </a:xfrm>
            <a:prstGeom prst="curvedConnector3">
              <a:avLst>
                <a:gd name="adj1" fmla="val 449239"/>
              </a:avLst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068" name="Google Shape;1068;p30"/>
          <p:cNvGrpSpPr/>
          <p:nvPr/>
        </p:nvGrpSpPr>
        <p:grpSpPr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069" name="Google Shape;1069;p30"/>
            <p:cNvCxnSpPr/>
            <p:nvPr/>
          </p:nvCxnSpPr>
          <p:spPr>
            <a:xfrm>
              <a:off x="3984" y="2544"/>
              <a:ext cx="864" cy="0"/>
            </a:xfrm>
            <a:prstGeom prst="straightConnector1">
              <a:avLst/>
            </a:prstGeom>
            <a:noFill/>
            <a:ln w="38100" cap="flat" cmpd="sng">
              <a:solidFill>
                <a:srgbClr val="CC00CC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70" name="Google Shape;1070;p30"/>
            <p:cNvCxnSpPr/>
            <p:nvPr/>
          </p:nvCxnSpPr>
          <p:spPr>
            <a:xfrm>
              <a:off x="1392" y="2544"/>
              <a:ext cx="528" cy="0"/>
            </a:xfrm>
            <a:prstGeom prst="straightConnector1">
              <a:avLst/>
            </a:prstGeom>
            <a:noFill/>
            <a:ln w="38100" cap="flat" cmpd="sng">
              <a:solidFill>
                <a:srgbClr val="CC00CC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71" name="Google Shape;1071;p30"/>
            <p:cNvCxnSpPr/>
            <p:nvPr/>
          </p:nvCxnSpPr>
          <p:spPr>
            <a:xfrm>
              <a:off x="2208" y="2544"/>
              <a:ext cx="1488" cy="0"/>
            </a:xfrm>
            <a:prstGeom prst="straightConnector1">
              <a:avLst/>
            </a:prstGeom>
            <a:noFill/>
            <a:ln w="38100" cap="flat" cmpd="sng">
              <a:solidFill>
                <a:srgbClr val="CC00CC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72" name="Google Shape;1072;p30"/>
          <p:cNvSpPr txBox="1"/>
          <p:nvPr/>
        </p:nvSpPr>
        <p:spPr>
          <a:xfrm>
            <a:off x="9296400" y="6457892"/>
            <a:ext cx="2819400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Example: Teg Grenager</a:t>
            </a:r>
            <a:endParaRPr sz="20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73" name="Google Shape;1073;p30"/>
          <p:cNvSpPr/>
          <p:nvPr/>
        </p:nvSpPr>
        <p:spPr>
          <a:xfrm>
            <a:off x="9753600" y="23622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</a:t>
            </a:r>
            <a:endParaRPr/>
          </a:p>
        </p:txBody>
      </p:sp>
      <p:sp>
        <p:nvSpPr>
          <p:cNvPr id="1074" name="Google Shape;1074;p30"/>
          <p:cNvSpPr/>
          <p:nvPr/>
        </p:nvSpPr>
        <p:spPr>
          <a:xfrm>
            <a:off x="9220200" y="29718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endParaRPr/>
          </a:p>
        </p:txBody>
      </p:sp>
      <p:sp>
        <p:nvSpPr>
          <p:cNvPr id="1075" name="Google Shape;1075;p30"/>
          <p:cNvSpPr/>
          <p:nvPr/>
        </p:nvSpPr>
        <p:spPr>
          <a:xfrm>
            <a:off x="8686800" y="38862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</a:t>
            </a:r>
            <a:endParaRPr/>
          </a:p>
        </p:txBody>
      </p:sp>
      <p:sp>
        <p:nvSpPr>
          <p:cNvPr id="1076" name="Google Shape;1076;p30"/>
          <p:cNvSpPr/>
          <p:nvPr/>
        </p:nvSpPr>
        <p:spPr>
          <a:xfrm>
            <a:off x="8686800" y="48006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</a:t>
            </a:r>
            <a:endParaRPr/>
          </a:p>
        </p:txBody>
      </p:sp>
      <p:sp>
        <p:nvSpPr>
          <p:cNvPr id="1077" name="Google Shape;1077;p30"/>
          <p:cNvSpPr/>
          <p:nvPr/>
        </p:nvSpPr>
        <p:spPr>
          <a:xfrm>
            <a:off x="10896600" y="38862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</a:t>
            </a:r>
            <a:endParaRPr/>
          </a:p>
        </p:txBody>
      </p:sp>
      <p:sp>
        <p:nvSpPr>
          <p:cNvPr id="1078" name="Google Shape;1078;p30"/>
          <p:cNvSpPr/>
          <p:nvPr/>
        </p:nvSpPr>
        <p:spPr>
          <a:xfrm>
            <a:off x="9448800" y="38862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</a:t>
            </a:r>
            <a:endParaRPr/>
          </a:p>
        </p:txBody>
      </p:sp>
      <p:sp>
        <p:nvSpPr>
          <p:cNvPr id="1079" name="Google Shape;1079;p30"/>
          <p:cNvSpPr/>
          <p:nvPr/>
        </p:nvSpPr>
        <p:spPr>
          <a:xfrm>
            <a:off x="10896600" y="48006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</a:t>
            </a:r>
            <a:endParaRPr/>
          </a:p>
        </p:txBody>
      </p:sp>
      <p:sp>
        <p:nvSpPr>
          <p:cNvPr id="1080" name="Google Shape;1080;p30"/>
          <p:cNvSpPr/>
          <p:nvPr/>
        </p:nvSpPr>
        <p:spPr>
          <a:xfrm>
            <a:off x="9448800" y="48006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</a:t>
            </a:r>
            <a:endParaRPr/>
          </a:p>
        </p:txBody>
      </p:sp>
      <p:sp>
        <p:nvSpPr>
          <p:cNvPr id="1081" name="Google Shape;1081;p30"/>
          <p:cNvSpPr/>
          <p:nvPr/>
        </p:nvSpPr>
        <p:spPr>
          <a:xfrm>
            <a:off x="10896600" y="57150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</a:t>
            </a:r>
            <a:endParaRPr/>
          </a:p>
        </p:txBody>
      </p:sp>
      <p:cxnSp>
        <p:nvCxnSpPr>
          <p:cNvPr id="1082" name="Google Shape;1082;p30"/>
          <p:cNvCxnSpPr>
            <a:stCxn id="1073" idx="4"/>
            <a:endCxn id="1074" idx="7"/>
          </p:cNvCxnSpPr>
          <p:nvPr/>
        </p:nvCxnSpPr>
        <p:spPr>
          <a:xfrm flipH="1">
            <a:off x="9610500" y="2819400"/>
            <a:ext cx="371700" cy="219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3" name="Google Shape;1083;p30"/>
          <p:cNvCxnSpPr>
            <a:stCxn id="1074" idx="4"/>
            <a:endCxn id="1078" idx="0"/>
          </p:cNvCxnSpPr>
          <p:nvPr/>
        </p:nvCxnSpPr>
        <p:spPr>
          <a:xfrm>
            <a:off x="9448800" y="3429000"/>
            <a:ext cx="22860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4" name="Google Shape;1084;p30"/>
          <p:cNvCxnSpPr>
            <a:stCxn id="1077" idx="4"/>
            <a:endCxn id="1079" idx="0"/>
          </p:cNvCxnSpPr>
          <p:nvPr/>
        </p:nvCxnSpPr>
        <p:spPr>
          <a:xfrm>
            <a:off x="11125200" y="4343400"/>
            <a:ext cx="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5" name="Google Shape;1085;p30"/>
          <p:cNvCxnSpPr>
            <a:stCxn id="1078" idx="4"/>
            <a:endCxn id="1080" idx="0"/>
          </p:cNvCxnSpPr>
          <p:nvPr/>
        </p:nvCxnSpPr>
        <p:spPr>
          <a:xfrm>
            <a:off x="9677400" y="4343400"/>
            <a:ext cx="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6" name="Google Shape;1086;p30"/>
          <p:cNvCxnSpPr>
            <a:stCxn id="1077" idx="0"/>
            <a:endCxn id="1074" idx="4"/>
          </p:cNvCxnSpPr>
          <p:nvPr/>
        </p:nvCxnSpPr>
        <p:spPr>
          <a:xfrm rot="10800000">
            <a:off x="9448800" y="3429000"/>
            <a:ext cx="167640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7" name="Google Shape;1087;p30"/>
          <p:cNvCxnSpPr>
            <a:stCxn id="1074" idx="4"/>
            <a:endCxn id="1075" idx="0"/>
          </p:cNvCxnSpPr>
          <p:nvPr/>
        </p:nvCxnSpPr>
        <p:spPr>
          <a:xfrm flipH="1">
            <a:off x="8915400" y="3429000"/>
            <a:ext cx="53340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8" name="Google Shape;1088;p30"/>
          <p:cNvCxnSpPr>
            <a:stCxn id="1075" idx="4"/>
            <a:endCxn id="1076" idx="0"/>
          </p:cNvCxnSpPr>
          <p:nvPr/>
        </p:nvCxnSpPr>
        <p:spPr>
          <a:xfrm>
            <a:off x="8915400" y="4343400"/>
            <a:ext cx="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9" name="Google Shape;1089;p30"/>
          <p:cNvCxnSpPr>
            <a:stCxn id="1079" idx="4"/>
            <a:endCxn id="1081" idx="0"/>
          </p:cNvCxnSpPr>
          <p:nvPr/>
        </p:nvCxnSpPr>
        <p:spPr>
          <a:xfrm>
            <a:off x="11125200" y="5257800"/>
            <a:ext cx="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0" name="Google Shape;1090;p30"/>
          <p:cNvSpPr txBox="1"/>
          <p:nvPr/>
        </p:nvSpPr>
        <p:spPr>
          <a:xfrm>
            <a:off x="10287000" y="2209800"/>
            <a:ext cx="8382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 = 0 h=6</a:t>
            </a:r>
            <a:endParaRPr/>
          </a:p>
        </p:txBody>
      </p:sp>
      <p:sp>
        <p:nvSpPr>
          <p:cNvPr id="1091" name="Google Shape;1091;p30"/>
          <p:cNvSpPr txBox="1"/>
          <p:nvPr/>
        </p:nvSpPr>
        <p:spPr>
          <a:xfrm>
            <a:off x="8458200" y="2797316"/>
            <a:ext cx="8382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 = 1 h=5</a:t>
            </a:r>
            <a:endParaRPr/>
          </a:p>
        </p:txBody>
      </p:sp>
      <p:sp>
        <p:nvSpPr>
          <p:cNvPr id="1092" name="Google Shape;1092;p30"/>
          <p:cNvSpPr txBox="1"/>
          <p:nvPr/>
        </p:nvSpPr>
        <p:spPr>
          <a:xfrm>
            <a:off x="7848600" y="3733800"/>
            <a:ext cx="8382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 = 2 h=6</a:t>
            </a:r>
            <a:endParaRPr/>
          </a:p>
        </p:txBody>
      </p:sp>
      <p:sp>
        <p:nvSpPr>
          <p:cNvPr id="1093" name="Google Shape;1093;p30"/>
          <p:cNvSpPr txBox="1"/>
          <p:nvPr/>
        </p:nvSpPr>
        <p:spPr>
          <a:xfrm>
            <a:off x="7848600" y="4626116"/>
            <a:ext cx="8382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 = 3 h=7</a:t>
            </a:r>
            <a:endParaRPr/>
          </a:p>
        </p:txBody>
      </p:sp>
      <p:sp>
        <p:nvSpPr>
          <p:cNvPr id="1094" name="Google Shape;1094;p30"/>
          <p:cNvSpPr txBox="1"/>
          <p:nvPr/>
        </p:nvSpPr>
        <p:spPr>
          <a:xfrm>
            <a:off x="9829800" y="3810000"/>
            <a:ext cx="8382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 = 4 h=2</a:t>
            </a:r>
            <a:endParaRPr/>
          </a:p>
        </p:txBody>
      </p:sp>
      <p:sp>
        <p:nvSpPr>
          <p:cNvPr id="1095" name="Google Shape;1095;p30"/>
          <p:cNvSpPr txBox="1"/>
          <p:nvPr/>
        </p:nvSpPr>
        <p:spPr>
          <a:xfrm>
            <a:off x="9829800" y="4648200"/>
            <a:ext cx="8382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 = 6 h=0</a:t>
            </a:r>
            <a:endParaRPr/>
          </a:p>
        </p:txBody>
      </p:sp>
      <p:sp>
        <p:nvSpPr>
          <p:cNvPr id="1096" name="Google Shape;1096;p30"/>
          <p:cNvSpPr txBox="1"/>
          <p:nvPr/>
        </p:nvSpPr>
        <p:spPr>
          <a:xfrm>
            <a:off x="11277600" y="3711716"/>
            <a:ext cx="8382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 = 9 h=1</a:t>
            </a:r>
            <a:endParaRPr/>
          </a:p>
        </p:txBody>
      </p:sp>
      <p:sp>
        <p:nvSpPr>
          <p:cNvPr id="1097" name="Google Shape;1097;p30"/>
          <p:cNvSpPr txBox="1"/>
          <p:nvPr/>
        </p:nvSpPr>
        <p:spPr>
          <a:xfrm>
            <a:off x="11277600" y="4702316"/>
            <a:ext cx="9144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 = 10 h=2</a:t>
            </a:r>
            <a:endParaRPr/>
          </a:p>
        </p:txBody>
      </p:sp>
      <p:sp>
        <p:nvSpPr>
          <p:cNvPr id="1098" name="Google Shape;1098;p30"/>
          <p:cNvSpPr txBox="1"/>
          <p:nvPr/>
        </p:nvSpPr>
        <p:spPr>
          <a:xfrm>
            <a:off x="11277600" y="5562600"/>
            <a:ext cx="9144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 = 12 h=0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3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should A* terminate?</a:t>
            </a:r>
            <a:endParaRPr/>
          </a:p>
        </p:txBody>
      </p:sp>
      <p:sp>
        <p:nvSpPr>
          <p:cNvPr id="1105" name="Google Shape;1105;p31"/>
          <p:cNvSpPr txBox="1">
            <a:spLocks noGrp="1"/>
          </p:cNvSpPr>
          <p:nvPr>
            <p:ph type="body" idx="1"/>
          </p:nvPr>
        </p:nvSpPr>
        <p:spPr>
          <a:xfrm>
            <a:off x="762000" y="1447800"/>
            <a:ext cx="8382000" cy="410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o"/>
            </a:pPr>
            <a:r>
              <a:rPr lang="en-US">
                <a:solidFill>
                  <a:srgbClr val="008000"/>
                </a:solidFill>
              </a:rPr>
              <a:t>Should we stop when we enqueue a goal?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No: only stop when we dequeue a goal</a:t>
            </a:r>
            <a:endParaRPr/>
          </a:p>
        </p:txBody>
      </p:sp>
      <p:sp>
        <p:nvSpPr>
          <p:cNvPr id="1106" name="Google Shape;1106;p31"/>
          <p:cNvSpPr/>
          <p:nvPr/>
        </p:nvSpPr>
        <p:spPr>
          <a:xfrm>
            <a:off x="1828800" y="3505200"/>
            <a:ext cx="609600" cy="595312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</a:t>
            </a:r>
            <a:endParaRPr/>
          </a:p>
        </p:txBody>
      </p:sp>
      <p:sp>
        <p:nvSpPr>
          <p:cNvPr id="1107" name="Google Shape;1107;p31"/>
          <p:cNvSpPr/>
          <p:nvPr/>
        </p:nvSpPr>
        <p:spPr>
          <a:xfrm>
            <a:off x="4419600" y="4419600"/>
            <a:ext cx="609600" cy="595312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</a:t>
            </a:r>
            <a:endParaRPr/>
          </a:p>
        </p:txBody>
      </p:sp>
      <p:sp>
        <p:nvSpPr>
          <p:cNvPr id="1108" name="Google Shape;1108;p31"/>
          <p:cNvSpPr/>
          <p:nvPr/>
        </p:nvSpPr>
        <p:spPr>
          <a:xfrm>
            <a:off x="4419600" y="2528888"/>
            <a:ext cx="609600" cy="595312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endParaRPr/>
          </a:p>
        </p:txBody>
      </p:sp>
      <p:sp>
        <p:nvSpPr>
          <p:cNvPr id="1109" name="Google Shape;1109;p31"/>
          <p:cNvSpPr/>
          <p:nvPr/>
        </p:nvSpPr>
        <p:spPr>
          <a:xfrm>
            <a:off x="6934200" y="3519488"/>
            <a:ext cx="609600" cy="595312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</a:t>
            </a:r>
            <a:endParaRPr/>
          </a:p>
        </p:txBody>
      </p:sp>
      <p:cxnSp>
        <p:nvCxnSpPr>
          <p:cNvPr id="1110" name="Google Shape;1110;p31"/>
          <p:cNvCxnSpPr/>
          <p:nvPr/>
        </p:nvCxnSpPr>
        <p:spPr>
          <a:xfrm>
            <a:off x="5029200" y="2819400"/>
            <a:ext cx="1905000" cy="838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1" name="Google Shape;1111;p31"/>
          <p:cNvCxnSpPr/>
          <p:nvPr/>
        </p:nvCxnSpPr>
        <p:spPr>
          <a:xfrm flipH="1">
            <a:off x="2438400" y="2819400"/>
            <a:ext cx="1981200" cy="838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12" name="Google Shape;1112;p31"/>
          <p:cNvCxnSpPr/>
          <p:nvPr/>
        </p:nvCxnSpPr>
        <p:spPr>
          <a:xfrm>
            <a:off x="2438400" y="3962400"/>
            <a:ext cx="1981200" cy="762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3" name="Google Shape;1113;p31"/>
          <p:cNvCxnSpPr/>
          <p:nvPr/>
        </p:nvCxnSpPr>
        <p:spPr>
          <a:xfrm flipH="1">
            <a:off x="5029200" y="3962400"/>
            <a:ext cx="1905000" cy="762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114" name="Google Shape;1114;p31"/>
          <p:cNvSpPr txBox="1"/>
          <p:nvPr/>
        </p:nvSpPr>
        <p:spPr>
          <a:xfrm>
            <a:off x="3124200" y="2667000"/>
            <a:ext cx="457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2</a:t>
            </a:r>
            <a:endParaRPr/>
          </a:p>
        </p:txBody>
      </p:sp>
      <p:sp>
        <p:nvSpPr>
          <p:cNvPr id="1115" name="Google Shape;1115;p31"/>
          <p:cNvSpPr txBox="1"/>
          <p:nvPr/>
        </p:nvSpPr>
        <p:spPr>
          <a:xfrm>
            <a:off x="5867400" y="4433888"/>
            <a:ext cx="457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3</a:t>
            </a:r>
            <a:endParaRPr/>
          </a:p>
        </p:txBody>
      </p:sp>
      <p:sp>
        <p:nvSpPr>
          <p:cNvPr id="1116" name="Google Shape;1116;p31"/>
          <p:cNvSpPr txBox="1"/>
          <p:nvPr/>
        </p:nvSpPr>
        <p:spPr>
          <a:xfrm>
            <a:off x="5867400" y="2681288"/>
            <a:ext cx="457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2</a:t>
            </a:r>
            <a:endParaRPr/>
          </a:p>
        </p:txBody>
      </p:sp>
      <p:sp>
        <p:nvSpPr>
          <p:cNvPr id="1117" name="Google Shape;1117;p31"/>
          <p:cNvSpPr txBox="1"/>
          <p:nvPr/>
        </p:nvSpPr>
        <p:spPr>
          <a:xfrm>
            <a:off x="3124200" y="4419600"/>
            <a:ext cx="457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2</a:t>
            </a:r>
            <a:endParaRPr/>
          </a:p>
        </p:txBody>
      </p:sp>
      <p:sp>
        <p:nvSpPr>
          <p:cNvPr id="1118" name="Google Shape;1118;p31"/>
          <p:cNvSpPr txBox="1"/>
          <p:nvPr/>
        </p:nvSpPr>
        <p:spPr>
          <a:xfrm>
            <a:off x="4419600" y="5040870"/>
            <a:ext cx="9144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 = 1</a:t>
            </a:r>
            <a:endParaRPr/>
          </a:p>
        </p:txBody>
      </p:sp>
      <p:sp>
        <p:nvSpPr>
          <p:cNvPr id="1119" name="Google Shape;1119;p31"/>
          <p:cNvSpPr txBox="1"/>
          <p:nvPr/>
        </p:nvSpPr>
        <p:spPr>
          <a:xfrm>
            <a:off x="4419600" y="2145270"/>
            <a:ext cx="9144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 = 2</a:t>
            </a:r>
            <a:endParaRPr/>
          </a:p>
        </p:txBody>
      </p:sp>
      <p:sp>
        <p:nvSpPr>
          <p:cNvPr id="1120" name="Google Shape;1120;p31"/>
          <p:cNvSpPr txBox="1"/>
          <p:nvPr/>
        </p:nvSpPr>
        <p:spPr>
          <a:xfrm>
            <a:off x="6172200" y="3593070"/>
            <a:ext cx="9144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 = 0</a:t>
            </a:r>
            <a:endParaRPr/>
          </a:p>
        </p:txBody>
      </p:sp>
      <p:sp>
        <p:nvSpPr>
          <p:cNvPr id="1121" name="Google Shape;1121;p31"/>
          <p:cNvSpPr txBox="1"/>
          <p:nvPr/>
        </p:nvSpPr>
        <p:spPr>
          <a:xfrm>
            <a:off x="2514600" y="3593070"/>
            <a:ext cx="9144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 = 3</a:t>
            </a:r>
            <a:endParaRPr/>
          </a:p>
        </p:txBody>
      </p:sp>
      <p:sp>
        <p:nvSpPr>
          <p:cNvPr id="1122" name="Google Shape;1122;p31"/>
          <p:cNvSpPr txBox="1"/>
          <p:nvPr/>
        </p:nvSpPr>
        <p:spPr>
          <a:xfrm>
            <a:off x="9236439" y="2952990"/>
            <a:ext cx="265076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S       0 3 3</a:t>
            </a:r>
            <a:endParaRPr/>
          </a:p>
        </p:txBody>
      </p:sp>
      <p:sp>
        <p:nvSpPr>
          <p:cNvPr id="1123" name="Google Shape;1123;p31"/>
          <p:cNvSpPr txBox="1"/>
          <p:nvPr/>
        </p:nvSpPr>
        <p:spPr>
          <a:xfrm>
            <a:off x="9236439" y="2357737"/>
            <a:ext cx="265076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        g h +</a:t>
            </a:r>
            <a:endParaRPr/>
          </a:p>
        </p:txBody>
      </p:sp>
      <p:sp>
        <p:nvSpPr>
          <p:cNvPr id="1124" name="Google Shape;1124;p31"/>
          <p:cNvSpPr txBox="1"/>
          <p:nvPr/>
        </p:nvSpPr>
        <p:spPr>
          <a:xfrm>
            <a:off x="9236439" y="3548243"/>
            <a:ext cx="265076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S-&gt;A    2 2 4</a:t>
            </a:r>
            <a:endParaRPr/>
          </a:p>
        </p:txBody>
      </p:sp>
      <p:sp>
        <p:nvSpPr>
          <p:cNvPr id="1125" name="Google Shape;1125;p31"/>
          <p:cNvSpPr txBox="1"/>
          <p:nvPr/>
        </p:nvSpPr>
        <p:spPr>
          <a:xfrm>
            <a:off x="9236439" y="4143496"/>
            <a:ext cx="265076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S-&gt;B    2 1 3</a:t>
            </a:r>
            <a:endParaRPr/>
          </a:p>
        </p:txBody>
      </p:sp>
      <p:sp>
        <p:nvSpPr>
          <p:cNvPr id="1126" name="Google Shape;1126;p31"/>
          <p:cNvSpPr txBox="1"/>
          <p:nvPr/>
        </p:nvSpPr>
        <p:spPr>
          <a:xfrm>
            <a:off x="9236439" y="4738749"/>
            <a:ext cx="265076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S-&gt;B-&gt;G 5 0 5</a:t>
            </a:r>
            <a:endParaRPr/>
          </a:p>
        </p:txBody>
      </p:sp>
      <p:sp>
        <p:nvSpPr>
          <p:cNvPr id="1127" name="Google Shape;1127;p31"/>
          <p:cNvSpPr txBox="1"/>
          <p:nvPr/>
        </p:nvSpPr>
        <p:spPr>
          <a:xfrm>
            <a:off x="9236438" y="5334000"/>
            <a:ext cx="2650761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S-&gt;A-&gt;G 4 0 4</a:t>
            </a:r>
            <a:endParaRPr/>
          </a:p>
        </p:txBody>
      </p:sp>
      <p:cxnSp>
        <p:nvCxnSpPr>
          <p:cNvPr id="1128" name="Google Shape;1128;p31"/>
          <p:cNvCxnSpPr/>
          <p:nvPr/>
        </p:nvCxnSpPr>
        <p:spPr>
          <a:xfrm>
            <a:off x="9236439" y="3200400"/>
            <a:ext cx="265076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129" name="Google Shape;1129;p31"/>
          <p:cNvCxnSpPr/>
          <p:nvPr/>
        </p:nvCxnSpPr>
        <p:spPr>
          <a:xfrm>
            <a:off x="9236438" y="3810000"/>
            <a:ext cx="265076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130" name="Google Shape;1130;p31"/>
          <p:cNvCxnSpPr/>
          <p:nvPr/>
        </p:nvCxnSpPr>
        <p:spPr>
          <a:xfrm>
            <a:off x="9236438" y="4419600"/>
            <a:ext cx="265076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31" name="Google Shape;1131;p31"/>
          <p:cNvSpPr/>
          <p:nvPr/>
        </p:nvSpPr>
        <p:spPr>
          <a:xfrm>
            <a:off x="9236438" y="5334000"/>
            <a:ext cx="2650760" cy="461663"/>
          </a:xfrm>
          <a:prstGeom prst="frame">
            <a:avLst>
              <a:gd name="adj1" fmla="val 1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8415" y="320040"/>
            <a:ext cx="7800850" cy="585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Depth-First (Tree) Search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3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Is A* Optimal?</a:t>
            </a:r>
            <a:endParaRPr/>
          </a:p>
        </p:txBody>
      </p:sp>
      <p:sp>
        <p:nvSpPr>
          <p:cNvPr id="1138" name="Google Shape;1138;p32"/>
          <p:cNvSpPr txBox="1">
            <a:spLocks noGrp="1"/>
          </p:cNvSpPr>
          <p:nvPr>
            <p:ph type="body" idx="1"/>
          </p:nvPr>
        </p:nvSpPr>
        <p:spPr>
          <a:xfrm>
            <a:off x="381000" y="5200650"/>
            <a:ext cx="9575800" cy="144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What went wrong?</a:t>
            </a:r>
            <a:endParaRPr/>
          </a:p>
          <a:p>
            <a:pPr marL="342882" lvl="0" indent="-3428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Actual bad goal cost &lt; estimated good goal cost</a:t>
            </a:r>
            <a:endParaRPr/>
          </a:p>
          <a:p>
            <a:pPr marL="342882" lvl="0" indent="-3428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We need estimates to be less than actual costs!</a:t>
            </a:r>
            <a:endParaRPr/>
          </a:p>
        </p:txBody>
      </p:sp>
      <p:sp>
        <p:nvSpPr>
          <p:cNvPr id="1139" name="Google Shape;1139;p32"/>
          <p:cNvSpPr/>
          <p:nvPr/>
        </p:nvSpPr>
        <p:spPr>
          <a:xfrm>
            <a:off x="3962400" y="1771649"/>
            <a:ext cx="609600" cy="571501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endParaRPr/>
          </a:p>
        </p:txBody>
      </p:sp>
      <p:sp>
        <p:nvSpPr>
          <p:cNvPr id="1140" name="Google Shape;1140;p32"/>
          <p:cNvSpPr/>
          <p:nvPr/>
        </p:nvSpPr>
        <p:spPr>
          <a:xfrm>
            <a:off x="6934200" y="3257550"/>
            <a:ext cx="609600" cy="571501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</a:t>
            </a:r>
            <a:endParaRPr/>
          </a:p>
        </p:txBody>
      </p:sp>
      <p:sp>
        <p:nvSpPr>
          <p:cNvPr id="1141" name="Google Shape;1141;p32"/>
          <p:cNvSpPr/>
          <p:nvPr/>
        </p:nvSpPr>
        <p:spPr>
          <a:xfrm>
            <a:off x="990600" y="3143249"/>
            <a:ext cx="609600" cy="571501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</a:t>
            </a:r>
            <a:endParaRPr/>
          </a:p>
        </p:txBody>
      </p:sp>
      <p:sp>
        <p:nvSpPr>
          <p:cNvPr id="1142" name="Google Shape;1142;p32"/>
          <p:cNvSpPr txBox="1"/>
          <p:nvPr/>
        </p:nvSpPr>
        <p:spPr>
          <a:xfrm>
            <a:off x="2057400" y="1771650"/>
            <a:ext cx="4572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endParaRPr/>
          </a:p>
        </p:txBody>
      </p:sp>
      <p:sp>
        <p:nvSpPr>
          <p:cNvPr id="1143" name="Google Shape;1143;p32"/>
          <p:cNvSpPr txBox="1"/>
          <p:nvPr/>
        </p:nvSpPr>
        <p:spPr>
          <a:xfrm>
            <a:off x="6019800" y="1771650"/>
            <a:ext cx="4572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3</a:t>
            </a:r>
            <a:endParaRPr/>
          </a:p>
        </p:txBody>
      </p:sp>
      <p:sp>
        <p:nvSpPr>
          <p:cNvPr id="1144" name="Google Shape;1144;p32"/>
          <p:cNvSpPr txBox="1"/>
          <p:nvPr/>
        </p:nvSpPr>
        <p:spPr>
          <a:xfrm>
            <a:off x="3886200" y="1314450"/>
            <a:ext cx="914400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 = 6</a:t>
            </a:r>
            <a:endParaRPr/>
          </a:p>
        </p:txBody>
      </p:sp>
      <p:sp>
        <p:nvSpPr>
          <p:cNvPr id="1145" name="Google Shape;1145;p32"/>
          <p:cNvSpPr txBox="1"/>
          <p:nvPr/>
        </p:nvSpPr>
        <p:spPr>
          <a:xfrm>
            <a:off x="7620000" y="3307320"/>
            <a:ext cx="914400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 = 0</a:t>
            </a:r>
            <a:endParaRPr/>
          </a:p>
        </p:txBody>
      </p:sp>
      <p:sp>
        <p:nvSpPr>
          <p:cNvPr id="1146" name="Google Shape;1146;p32"/>
          <p:cNvSpPr txBox="1"/>
          <p:nvPr/>
        </p:nvSpPr>
        <p:spPr>
          <a:xfrm>
            <a:off x="0" y="3962400"/>
            <a:ext cx="121920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5</a:t>
            </a:r>
            <a:endParaRPr/>
          </a:p>
        </p:txBody>
      </p:sp>
      <p:sp>
        <p:nvSpPr>
          <p:cNvPr id="1147" name="Google Shape;1147;p32"/>
          <p:cNvSpPr txBox="1"/>
          <p:nvPr/>
        </p:nvSpPr>
        <p:spPr>
          <a:xfrm>
            <a:off x="1676400" y="3219450"/>
            <a:ext cx="762000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</a:t>
            </a:r>
            <a:r>
              <a:rPr lang="en-US" sz="20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= </a:t>
            </a: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7</a:t>
            </a:r>
            <a:endParaRPr/>
          </a:p>
        </p:txBody>
      </p:sp>
      <p:cxnSp>
        <p:nvCxnSpPr>
          <p:cNvPr id="1148" name="Google Shape;1148;p32"/>
          <p:cNvCxnSpPr>
            <a:stCxn id="1141" idx="2"/>
            <a:endCxn id="1140" idx="2"/>
          </p:cNvCxnSpPr>
          <p:nvPr/>
        </p:nvCxnSpPr>
        <p:spPr>
          <a:xfrm rot="-5400000" flipH="1">
            <a:off x="4210050" y="800100"/>
            <a:ext cx="114300" cy="5943600"/>
          </a:xfrm>
          <a:prstGeom prst="curvedConnector3">
            <a:avLst>
              <a:gd name="adj1" fmla="val 792311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149" name="Google Shape;1149;p32"/>
          <p:cNvCxnSpPr>
            <a:stCxn id="1141" idx="0"/>
            <a:endCxn id="1139" idx="1"/>
          </p:cNvCxnSpPr>
          <p:nvPr/>
        </p:nvCxnSpPr>
        <p:spPr>
          <a:xfrm rot="-5400000">
            <a:off x="2086050" y="1266899"/>
            <a:ext cx="1085700" cy="2667000"/>
          </a:xfrm>
          <a:prstGeom prst="curvedConnector2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150" name="Google Shape;1150;p32"/>
          <p:cNvCxnSpPr>
            <a:stCxn id="1139" idx="3"/>
            <a:endCxn id="1140" idx="0"/>
          </p:cNvCxnSpPr>
          <p:nvPr/>
        </p:nvCxnSpPr>
        <p:spPr>
          <a:xfrm>
            <a:off x="4572000" y="2057400"/>
            <a:ext cx="2667000" cy="1200300"/>
          </a:xfrm>
          <a:prstGeom prst="curvedConnector2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151" name="Google Shape;1151;p32"/>
          <p:cNvSpPr txBox="1"/>
          <p:nvPr/>
        </p:nvSpPr>
        <p:spPr>
          <a:xfrm>
            <a:off x="9236439" y="2357737"/>
            <a:ext cx="265076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        g h +</a:t>
            </a:r>
            <a:endParaRPr/>
          </a:p>
        </p:txBody>
      </p:sp>
      <p:cxnSp>
        <p:nvCxnSpPr>
          <p:cNvPr id="1152" name="Google Shape;1152;p32"/>
          <p:cNvCxnSpPr/>
          <p:nvPr/>
        </p:nvCxnSpPr>
        <p:spPr>
          <a:xfrm>
            <a:off x="9144000" y="3109570"/>
            <a:ext cx="265076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53" name="Google Shape;1153;p32"/>
          <p:cNvSpPr txBox="1"/>
          <p:nvPr/>
        </p:nvSpPr>
        <p:spPr>
          <a:xfrm>
            <a:off x="9236439" y="2891137"/>
            <a:ext cx="265076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S       0 7 7</a:t>
            </a:r>
            <a:endParaRPr/>
          </a:p>
        </p:txBody>
      </p:sp>
      <p:sp>
        <p:nvSpPr>
          <p:cNvPr id="1154" name="Google Shape;1154;p32"/>
          <p:cNvSpPr txBox="1"/>
          <p:nvPr/>
        </p:nvSpPr>
        <p:spPr>
          <a:xfrm>
            <a:off x="9236439" y="3339977"/>
            <a:ext cx="265076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S-&gt;A    1 6 7</a:t>
            </a:r>
            <a:endParaRPr/>
          </a:p>
        </p:txBody>
      </p:sp>
      <p:sp>
        <p:nvSpPr>
          <p:cNvPr id="1155" name="Google Shape;1155;p32"/>
          <p:cNvSpPr txBox="1"/>
          <p:nvPr/>
        </p:nvSpPr>
        <p:spPr>
          <a:xfrm>
            <a:off x="9236439" y="3838413"/>
            <a:ext cx="265076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S-&gt;G    5 0 5</a:t>
            </a:r>
            <a:endParaRPr/>
          </a:p>
        </p:txBody>
      </p:sp>
      <p:sp>
        <p:nvSpPr>
          <p:cNvPr id="1156" name="Google Shape;1156;p32"/>
          <p:cNvSpPr/>
          <p:nvPr/>
        </p:nvSpPr>
        <p:spPr>
          <a:xfrm>
            <a:off x="9144000" y="3832970"/>
            <a:ext cx="2650760" cy="461663"/>
          </a:xfrm>
          <a:prstGeom prst="frame">
            <a:avLst>
              <a:gd name="adj1" fmla="val 1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3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Admissible Heuristics</a:t>
            </a:r>
            <a:endParaRPr/>
          </a:p>
        </p:txBody>
      </p:sp>
      <p:sp>
        <p:nvSpPr>
          <p:cNvPr id="1163" name="Google Shape;1163;p33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164" name="Google Shape;116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6543" y="1219379"/>
            <a:ext cx="6398914" cy="483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3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Idea: Admissibility</a:t>
            </a:r>
            <a:endParaRPr/>
          </a:p>
        </p:txBody>
      </p:sp>
      <p:sp>
        <p:nvSpPr>
          <p:cNvPr id="1171" name="Google Shape;1171;p34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172" name="Google Shape;117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068" y="1143000"/>
            <a:ext cx="5555264" cy="40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1595" y="1143152"/>
            <a:ext cx="5397497" cy="4076396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34"/>
          <p:cNvSpPr txBox="1"/>
          <p:nvPr/>
        </p:nvSpPr>
        <p:spPr>
          <a:xfrm>
            <a:off x="457200" y="5257800"/>
            <a:ext cx="55626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Inadmissible (pessimistic) heuristics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break optimality by trapping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good plans on the fringe</a:t>
            </a:r>
            <a:endParaRPr/>
          </a:p>
        </p:txBody>
      </p:sp>
      <p:sp>
        <p:nvSpPr>
          <p:cNvPr id="1175" name="Google Shape;1175;p34"/>
          <p:cNvSpPr txBox="1"/>
          <p:nvPr/>
        </p:nvSpPr>
        <p:spPr>
          <a:xfrm>
            <a:off x="6477000" y="5257800"/>
            <a:ext cx="55626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Admissible (optimistic) heuristics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slow down bad plans 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never outweigh true costs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3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Admissible Heuristics</a:t>
            </a:r>
            <a:endParaRPr/>
          </a:p>
        </p:txBody>
      </p:sp>
      <p:sp>
        <p:nvSpPr>
          <p:cNvPr id="1182" name="Google Shape;1182;p3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11277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A heuristic </a:t>
            </a:r>
            <a:r>
              <a:rPr lang="en-US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/>
              <a:t> is </a:t>
            </a:r>
            <a:r>
              <a:rPr lang="en-US" i="1">
                <a:solidFill>
                  <a:srgbClr val="C00000"/>
                </a:solidFill>
              </a:rPr>
              <a:t>admissible</a:t>
            </a:r>
            <a:r>
              <a:rPr lang="en-US" i="1"/>
              <a:t> </a:t>
            </a:r>
            <a:r>
              <a:rPr lang="en-US"/>
              <a:t>(optimistic) if:</a:t>
            </a:r>
            <a:endParaRPr/>
          </a:p>
          <a:p>
            <a:pPr marL="742913" lvl="1" indent="-107936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742913" lvl="1" indent="-107936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/>
              <a:t>	where               is the true cost to a nearest goal</a:t>
            </a:r>
            <a:endParaRPr/>
          </a:p>
          <a:p>
            <a:pPr marL="342882" lvl="0" indent="-342882" algn="l" rtl="0">
              <a:spcBef>
                <a:spcPts val="320"/>
              </a:spcBef>
              <a:spcAft>
                <a:spcPts val="0"/>
              </a:spcAft>
              <a:buSzPts val="1600"/>
              <a:buFont typeface="Noto Sans Symbols"/>
              <a:buNone/>
            </a:pPr>
            <a:endParaRPr sz="160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>
                <a:solidFill>
                  <a:srgbClr val="008000"/>
                </a:solidFill>
              </a:rPr>
              <a:t>Examples</a:t>
            </a:r>
            <a:r>
              <a:rPr lang="en-US"/>
              <a:t>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Coming up with admissible heuristics is most of what’s involved in using A* in practice.</a:t>
            </a:r>
            <a:endParaRPr/>
          </a:p>
        </p:txBody>
      </p:sp>
      <p:pic>
        <p:nvPicPr>
          <p:cNvPr id="1183" name="Google Shape;1183;p35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2133600"/>
            <a:ext cx="3130785" cy="40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35" descr="txp_f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600" y="2949575"/>
            <a:ext cx="979488" cy="403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5" name="Google Shape;1185;p35"/>
          <p:cNvGrpSpPr/>
          <p:nvPr/>
        </p:nvGrpSpPr>
        <p:grpSpPr>
          <a:xfrm>
            <a:off x="2971800" y="3960828"/>
            <a:ext cx="7239000" cy="1198547"/>
            <a:chOff x="2971800" y="3960828"/>
            <a:chExt cx="7239000" cy="1198547"/>
          </a:xfrm>
        </p:grpSpPr>
        <p:grpSp>
          <p:nvGrpSpPr>
            <p:cNvPr id="1186" name="Google Shape;1186;p35"/>
            <p:cNvGrpSpPr/>
            <p:nvPr/>
          </p:nvGrpSpPr>
          <p:grpSpPr>
            <a:xfrm>
              <a:off x="2971800" y="3962400"/>
              <a:ext cx="2663825" cy="1196975"/>
              <a:chOff x="4724400" y="4114800"/>
              <a:chExt cx="2663541" cy="1197700"/>
            </a:xfrm>
          </p:grpSpPr>
          <p:pic>
            <p:nvPicPr>
              <p:cNvPr id="1187" name="Google Shape;1187;p35" descr="Z:\Shared with PC\smallMaze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724400" y="4114800"/>
                <a:ext cx="2663541" cy="11977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188" name="Google Shape;1188;p35"/>
              <p:cNvCxnSpPr/>
              <p:nvPr/>
            </p:nvCxnSpPr>
            <p:spPr>
              <a:xfrm flipH="1">
                <a:off x="4952976" y="4553215"/>
                <a:ext cx="1125418" cy="19062"/>
              </a:xfrm>
              <a:prstGeom prst="straightConnector1">
                <a:avLst/>
              </a:prstGeom>
              <a:noFill/>
              <a:ln w="5715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189" name="Google Shape;1189;p35"/>
              <p:cNvSpPr txBox="1"/>
              <p:nvPr/>
            </p:nvSpPr>
            <p:spPr>
              <a:xfrm>
                <a:off x="5105401" y="4648200"/>
                <a:ext cx="548590" cy="523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15</a:t>
                </a:r>
                <a:endParaRPr/>
              </a:p>
            </p:txBody>
          </p:sp>
          <p:cxnSp>
            <p:nvCxnSpPr>
              <p:cNvPr id="1190" name="Google Shape;1190;p35"/>
              <p:cNvCxnSpPr/>
              <p:nvPr/>
            </p:nvCxnSpPr>
            <p:spPr>
              <a:xfrm rot="5400000">
                <a:off x="4648785" y="4876468"/>
                <a:ext cx="609969" cy="1588"/>
              </a:xfrm>
              <a:prstGeom prst="straightConnector1">
                <a:avLst/>
              </a:prstGeom>
              <a:noFill/>
              <a:ln w="5715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1191" name="Google Shape;1191;p35"/>
            <p:cNvGrpSpPr/>
            <p:nvPr/>
          </p:nvGrpSpPr>
          <p:grpSpPr>
            <a:xfrm>
              <a:off x="6210299" y="3960828"/>
              <a:ext cx="2663825" cy="1196975"/>
              <a:chOff x="6553200" y="3960828"/>
              <a:chExt cx="2663825" cy="1196975"/>
            </a:xfrm>
          </p:grpSpPr>
          <p:pic>
            <p:nvPicPr>
              <p:cNvPr id="1192" name="Google Shape;1192;p35" descr="Z:\Shared with PC\smallMaze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553200" y="3960828"/>
                <a:ext cx="2663825" cy="11969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93" name="Google Shape;1193;p35"/>
              <p:cNvSpPr txBox="1"/>
              <p:nvPr/>
            </p:nvSpPr>
            <p:spPr>
              <a:xfrm>
                <a:off x="7315200" y="4582180"/>
                <a:ext cx="82907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11.5</a:t>
                </a:r>
                <a:endParaRPr/>
              </a:p>
            </p:txBody>
          </p:sp>
          <p:cxnSp>
            <p:nvCxnSpPr>
              <p:cNvPr id="1194" name="Google Shape;1194;p35"/>
              <p:cNvCxnSpPr/>
              <p:nvPr/>
            </p:nvCxnSpPr>
            <p:spPr>
              <a:xfrm flipH="1">
                <a:off x="6730520" y="4400550"/>
                <a:ext cx="1095657" cy="590397"/>
              </a:xfrm>
              <a:prstGeom prst="straightConnector1">
                <a:avLst/>
              </a:prstGeom>
              <a:noFill/>
              <a:ln w="5715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1195" name="Google Shape;1195;p35"/>
            <p:cNvSpPr txBox="1"/>
            <p:nvPr/>
          </p:nvSpPr>
          <p:spPr>
            <a:xfrm>
              <a:off x="9564469" y="4297705"/>
              <a:ext cx="646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0.0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3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 of A* Tree Search</a:t>
            </a:r>
            <a:endParaRPr/>
          </a:p>
        </p:txBody>
      </p:sp>
      <p:sp>
        <p:nvSpPr>
          <p:cNvPr id="1201" name="Google Shape;1201;p36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202" name="Google Shape;120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6501" y="1753559"/>
            <a:ext cx="5862797" cy="4222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3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 of A* Tree Search</a:t>
            </a:r>
            <a:endParaRPr/>
          </a:p>
        </p:txBody>
      </p:sp>
      <p:sp>
        <p:nvSpPr>
          <p:cNvPr id="1208" name="Google Shape;1208;p37"/>
          <p:cNvSpPr txBox="1">
            <a:spLocks noGrp="1"/>
          </p:cNvSpPr>
          <p:nvPr>
            <p:ph type="body" idx="1"/>
          </p:nvPr>
        </p:nvSpPr>
        <p:spPr>
          <a:xfrm>
            <a:off x="1371440" y="1447800"/>
            <a:ext cx="502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/>
              <a:t>Assume: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A is an optimal goal node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B is a suboptimal goal node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h is admissible</a:t>
            </a:r>
            <a:endParaRPr/>
          </a:p>
          <a:p>
            <a:pPr marL="342882" lvl="0" indent="-266682" algn="l" rtl="0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342882" lvl="0" indent="-342882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Claim: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A will exit the fringe before B</a:t>
            </a:r>
            <a:endParaRPr/>
          </a:p>
        </p:txBody>
      </p:sp>
      <p:sp>
        <p:nvSpPr>
          <p:cNvPr id="1209" name="Google Shape;1209;p37"/>
          <p:cNvSpPr/>
          <p:nvPr/>
        </p:nvSpPr>
        <p:spPr>
          <a:xfrm>
            <a:off x="7384889" y="1789113"/>
            <a:ext cx="2927351" cy="2554287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10" name="Google Shape;1210;p37"/>
          <p:cNvSpPr/>
          <p:nvPr/>
        </p:nvSpPr>
        <p:spPr>
          <a:xfrm>
            <a:off x="8507250" y="2144712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11" name="Google Shape;1211;p37"/>
          <p:cNvSpPr/>
          <p:nvPr/>
        </p:nvSpPr>
        <p:spPr>
          <a:xfrm>
            <a:off x="8983501" y="2135187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12" name="Google Shape;1212;p37"/>
          <p:cNvSpPr txBox="1"/>
          <p:nvPr/>
        </p:nvSpPr>
        <p:spPr>
          <a:xfrm>
            <a:off x="8637425" y="1995486"/>
            <a:ext cx="274639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…</a:t>
            </a:r>
            <a:endParaRPr/>
          </a:p>
        </p:txBody>
      </p:sp>
      <p:sp>
        <p:nvSpPr>
          <p:cNvPr id="1213" name="Google Shape;1213;p37"/>
          <p:cNvSpPr/>
          <p:nvPr/>
        </p:nvSpPr>
        <p:spPr>
          <a:xfrm>
            <a:off x="9989976" y="3832224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14" name="Google Shape;1214;p37"/>
          <p:cNvSpPr/>
          <p:nvPr/>
        </p:nvSpPr>
        <p:spPr>
          <a:xfrm>
            <a:off x="7703976" y="3527424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15" name="Google Shape;1215;p37"/>
          <p:cNvSpPr/>
          <p:nvPr/>
        </p:nvSpPr>
        <p:spPr>
          <a:xfrm>
            <a:off x="8739026" y="1719262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216" name="Google Shape;1216;p37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4304" y="3819722"/>
            <a:ext cx="257496" cy="24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37" descr="txp_f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5983" y="3514921"/>
            <a:ext cx="257817" cy="257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38"/>
          <p:cNvSpPr/>
          <p:nvPr/>
        </p:nvSpPr>
        <p:spPr>
          <a:xfrm>
            <a:off x="5410200" y="4572000"/>
            <a:ext cx="6553200" cy="1905000"/>
          </a:xfrm>
          <a:prstGeom prst="wedgeRoundRectCallout">
            <a:avLst>
              <a:gd name="adj1" fmla="val -60117"/>
              <a:gd name="adj2" fmla="val -90421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23" name="Google Shape;1223;p3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 of A* Tree Search: Blocking</a:t>
            </a:r>
            <a:endParaRPr/>
          </a:p>
        </p:txBody>
      </p:sp>
      <p:sp>
        <p:nvSpPr>
          <p:cNvPr id="1224" name="Google Shape;1224;p38"/>
          <p:cNvSpPr txBox="1">
            <a:spLocks noGrp="1"/>
          </p:cNvSpPr>
          <p:nvPr>
            <p:ph type="body" idx="1"/>
          </p:nvPr>
        </p:nvSpPr>
        <p:spPr>
          <a:xfrm>
            <a:off x="457199" y="1417637"/>
            <a:ext cx="553386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/>
              <a:t>Proof: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Imagine B is on the fringe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Some ancestor </a:t>
            </a:r>
            <a:r>
              <a:rPr lang="en-US" sz="2400" i="1"/>
              <a:t>n</a:t>
            </a:r>
            <a:r>
              <a:rPr lang="en-US" sz="2400"/>
              <a:t> of A is on the fringe, too (maybe A!)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Claim: </a:t>
            </a:r>
            <a:r>
              <a:rPr lang="en-US" sz="2400" i="1"/>
              <a:t>n</a:t>
            </a:r>
            <a:r>
              <a:rPr lang="en-US" sz="2400"/>
              <a:t> will be expanded before B</a:t>
            </a:r>
            <a:endParaRPr/>
          </a:p>
          <a:p>
            <a:pPr marL="914376" lvl="1" indent="-457199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f(n) is less or equal to f(A)</a:t>
            </a:r>
            <a:endParaRPr/>
          </a:p>
        </p:txBody>
      </p:sp>
      <p:pic>
        <p:nvPicPr>
          <p:cNvPr id="1225" name="Google Shape;1225;p38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4903471"/>
            <a:ext cx="3013075" cy="319087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p38"/>
          <p:cNvSpPr txBox="1"/>
          <p:nvPr/>
        </p:nvSpPr>
        <p:spPr>
          <a:xfrm>
            <a:off x="9144000" y="4822578"/>
            <a:ext cx="3048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Definition of f-cost</a:t>
            </a:r>
            <a:endParaRPr/>
          </a:p>
        </p:txBody>
      </p:sp>
      <p:pic>
        <p:nvPicPr>
          <p:cNvPr id="1227" name="Google Shape;1227;p38" descr="txp_f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998" y="5374957"/>
            <a:ext cx="1864893" cy="318467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38"/>
          <p:cNvSpPr txBox="1"/>
          <p:nvPr/>
        </p:nvSpPr>
        <p:spPr>
          <a:xfrm>
            <a:off x="9144000" y="5284243"/>
            <a:ext cx="3048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Admissibility of h</a:t>
            </a:r>
            <a:endParaRPr/>
          </a:p>
        </p:txBody>
      </p:sp>
      <p:sp>
        <p:nvSpPr>
          <p:cNvPr id="1229" name="Google Shape;1229;p38"/>
          <p:cNvSpPr/>
          <p:nvPr/>
        </p:nvSpPr>
        <p:spPr>
          <a:xfrm>
            <a:off x="8200864" y="1538287"/>
            <a:ext cx="1931987" cy="2371725"/>
          </a:xfrm>
          <a:custGeom>
            <a:avLst/>
            <a:gdLst/>
            <a:ahLst/>
            <a:cxnLst/>
            <a:rect l="l" t="t" r="r" b="b"/>
            <a:pathLst>
              <a:path w="1217" h="1494" extrusionOk="0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0" name="Google Shape;1230;p38"/>
          <p:cNvSpPr/>
          <p:nvPr/>
        </p:nvSpPr>
        <p:spPr>
          <a:xfrm>
            <a:off x="7384889" y="1517651"/>
            <a:ext cx="2927351" cy="2554287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1" name="Google Shape;1231;p38"/>
          <p:cNvSpPr/>
          <p:nvPr/>
        </p:nvSpPr>
        <p:spPr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2" name="Google Shape;1232;p38"/>
          <p:cNvSpPr/>
          <p:nvPr/>
        </p:nvSpPr>
        <p:spPr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3" name="Google Shape;1233;p38"/>
          <p:cNvSpPr txBox="1"/>
          <p:nvPr/>
        </p:nvSpPr>
        <p:spPr>
          <a:xfrm>
            <a:off x="8637425" y="1724024"/>
            <a:ext cx="274639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…</a:t>
            </a:r>
            <a:endParaRPr/>
          </a:p>
        </p:txBody>
      </p:sp>
      <p:sp>
        <p:nvSpPr>
          <p:cNvPr id="1234" name="Google Shape;1234;p38"/>
          <p:cNvSpPr/>
          <p:nvPr/>
        </p:nvSpPr>
        <p:spPr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5" name="Google Shape;1235;p38"/>
          <p:cNvSpPr/>
          <p:nvPr/>
        </p:nvSpPr>
        <p:spPr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6" name="Google Shape;1236;p38"/>
          <p:cNvSpPr/>
          <p:nvPr/>
        </p:nvSpPr>
        <p:spPr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7" name="Google Shape;1237;p38"/>
          <p:cNvSpPr/>
          <p:nvPr/>
        </p:nvSpPr>
        <p:spPr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238" name="Google Shape;1238;p38" descr="txp_fi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0175" y="2493961"/>
            <a:ext cx="192088" cy="16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38" descr="txp_fi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34304" y="3548260"/>
            <a:ext cx="257496" cy="24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38"/>
          <p:cNvSpPr/>
          <p:nvPr/>
        </p:nvSpPr>
        <p:spPr>
          <a:xfrm rot="1800000">
            <a:off x="7335252" y="2272604"/>
            <a:ext cx="954869" cy="1555261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241" name="Google Shape;1241;p38" descr="txp_fi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31099" y="5867401"/>
            <a:ext cx="1944584" cy="318518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p38"/>
          <p:cNvSpPr txBox="1"/>
          <p:nvPr/>
        </p:nvSpPr>
        <p:spPr>
          <a:xfrm>
            <a:off x="9144000" y="5741443"/>
            <a:ext cx="3048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 = 0 at a goal</a:t>
            </a:r>
            <a:endParaRPr/>
          </a:p>
        </p:txBody>
      </p:sp>
      <p:pic>
        <p:nvPicPr>
          <p:cNvPr id="1243" name="Google Shape;1243;p38" descr="txp_fi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15200" y="3200400"/>
            <a:ext cx="257817" cy="257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39"/>
          <p:cNvSpPr/>
          <p:nvPr/>
        </p:nvSpPr>
        <p:spPr>
          <a:xfrm>
            <a:off x="5562600" y="4572000"/>
            <a:ext cx="6400800" cy="1371600"/>
          </a:xfrm>
          <a:prstGeom prst="wedgeRoundRectCallout">
            <a:avLst>
              <a:gd name="adj1" fmla="val -75813"/>
              <a:gd name="adj2" fmla="val -77449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49" name="Google Shape;1249;p3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 of A* Tree Search: Blocking</a:t>
            </a:r>
            <a:endParaRPr/>
          </a:p>
        </p:txBody>
      </p:sp>
      <p:sp>
        <p:nvSpPr>
          <p:cNvPr id="1250" name="Google Shape;1250;p39"/>
          <p:cNvSpPr txBox="1">
            <a:spLocks noGrp="1"/>
          </p:cNvSpPr>
          <p:nvPr>
            <p:ph type="body" idx="1"/>
          </p:nvPr>
        </p:nvSpPr>
        <p:spPr>
          <a:xfrm>
            <a:off x="457199" y="1417637"/>
            <a:ext cx="537828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/>
              <a:t>Proof: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Imagine B is on the fringe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Some ancestor </a:t>
            </a:r>
            <a:r>
              <a:rPr lang="en-US" sz="2400" i="1"/>
              <a:t>n</a:t>
            </a:r>
            <a:r>
              <a:rPr lang="en-US" sz="2400"/>
              <a:t> of A is on the fringe, too (maybe A!)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Claim: </a:t>
            </a:r>
            <a:r>
              <a:rPr lang="en-US" sz="2400" i="1"/>
              <a:t>n</a:t>
            </a:r>
            <a:r>
              <a:rPr lang="en-US" sz="2400"/>
              <a:t> will be expanded before B</a:t>
            </a:r>
            <a:endParaRPr/>
          </a:p>
          <a:p>
            <a:pPr marL="914376" lvl="1" indent="-457199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f(n) is less or equal to f(A)</a:t>
            </a:r>
            <a:endParaRPr/>
          </a:p>
          <a:p>
            <a:pPr marL="914376" lvl="1" indent="-457199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f(A) is less than f(B)</a:t>
            </a:r>
            <a:endParaRPr/>
          </a:p>
        </p:txBody>
      </p:sp>
      <p:pic>
        <p:nvPicPr>
          <p:cNvPr id="1251" name="Google Shape;1251;p39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2222" y="5354956"/>
            <a:ext cx="1930189" cy="318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39" descr="txp_f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7464" y="4881879"/>
            <a:ext cx="1914135" cy="318704"/>
          </a:xfrm>
          <a:prstGeom prst="rect">
            <a:avLst/>
          </a:prstGeom>
          <a:noFill/>
          <a:ln>
            <a:noFill/>
          </a:ln>
        </p:spPr>
      </p:pic>
      <p:sp>
        <p:nvSpPr>
          <p:cNvPr id="1253" name="Google Shape;1253;p39"/>
          <p:cNvSpPr txBox="1"/>
          <p:nvPr/>
        </p:nvSpPr>
        <p:spPr>
          <a:xfrm>
            <a:off x="9296400" y="4785610"/>
            <a:ext cx="3048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 is suboptimal</a:t>
            </a:r>
            <a:endParaRPr/>
          </a:p>
        </p:txBody>
      </p:sp>
      <p:sp>
        <p:nvSpPr>
          <p:cNvPr id="1254" name="Google Shape;1254;p39"/>
          <p:cNvSpPr txBox="1"/>
          <p:nvPr/>
        </p:nvSpPr>
        <p:spPr>
          <a:xfrm>
            <a:off x="9296400" y="5242810"/>
            <a:ext cx="3048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 = 0 at a goal</a:t>
            </a:r>
            <a:endParaRPr/>
          </a:p>
        </p:txBody>
      </p:sp>
      <p:sp>
        <p:nvSpPr>
          <p:cNvPr id="1255" name="Google Shape;1255;p39"/>
          <p:cNvSpPr/>
          <p:nvPr/>
        </p:nvSpPr>
        <p:spPr>
          <a:xfrm>
            <a:off x="8200864" y="1538287"/>
            <a:ext cx="1931987" cy="2371725"/>
          </a:xfrm>
          <a:custGeom>
            <a:avLst/>
            <a:gdLst/>
            <a:ahLst/>
            <a:cxnLst/>
            <a:rect l="l" t="t" r="r" b="b"/>
            <a:pathLst>
              <a:path w="1217" h="1494" extrusionOk="0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56" name="Google Shape;1256;p39"/>
          <p:cNvSpPr/>
          <p:nvPr/>
        </p:nvSpPr>
        <p:spPr>
          <a:xfrm>
            <a:off x="7384889" y="1517651"/>
            <a:ext cx="2927351" cy="2554287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57" name="Google Shape;1257;p39"/>
          <p:cNvSpPr/>
          <p:nvPr/>
        </p:nvSpPr>
        <p:spPr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58" name="Google Shape;1258;p39"/>
          <p:cNvSpPr/>
          <p:nvPr/>
        </p:nvSpPr>
        <p:spPr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59" name="Google Shape;1259;p39"/>
          <p:cNvSpPr txBox="1"/>
          <p:nvPr/>
        </p:nvSpPr>
        <p:spPr>
          <a:xfrm>
            <a:off x="8637425" y="1724024"/>
            <a:ext cx="274639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…</a:t>
            </a:r>
            <a:endParaRPr/>
          </a:p>
        </p:txBody>
      </p:sp>
      <p:sp>
        <p:nvSpPr>
          <p:cNvPr id="1260" name="Google Shape;1260;p39"/>
          <p:cNvSpPr/>
          <p:nvPr/>
        </p:nvSpPr>
        <p:spPr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61" name="Google Shape;1261;p39"/>
          <p:cNvSpPr/>
          <p:nvPr/>
        </p:nvSpPr>
        <p:spPr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62" name="Google Shape;1262;p39"/>
          <p:cNvSpPr/>
          <p:nvPr/>
        </p:nvSpPr>
        <p:spPr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63" name="Google Shape;1263;p39"/>
          <p:cNvSpPr/>
          <p:nvPr/>
        </p:nvSpPr>
        <p:spPr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264" name="Google Shape;1264;p39" descr="txp_fi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0175" y="2493961"/>
            <a:ext cx="192088" cy="16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39" descr="txp_fi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34304" y="3548260"/>
            <a:ext cx="257496" cy="24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p39"/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267" name="Google Shape;1267;p39" descr="txp_fi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15200" y="3200400"/>
            <a:ext cx="257817" cy="257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40"/>
          <p:cNvSpPr/>
          <p:nvPr/>
        </p:nvSpPr>
        <p:spPr>
          <a:xfrm>
            <a:off x="7391400" y="4800600"/>
            <a:ext cx="3733800" cy="914400"/>
          </a:xfrm>
          <a:prstGeom prst="wedgeRoundRectCallout">
            <a:avLst>
              <a:gd name="adj1" fmla="val -141787"/>
              <a:gd name="adj2" fmla="val -64255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73" name="Google Shape;1273;p4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 of A* Tree Search: Blocking</a:t>
            </a:r>
            <a:endParaRPr/>
          </a:p>
        </p:txBody>
      </p:sp>
      <p:sp>
        <p:nvSpPr>
          <p:cNvPr id="1274" name="Google Shape;1274;p40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5486400" cy="444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/>
              <a:t>Proof: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Imagine B is on the fringe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Some ancestor </a:t>
            </a:r>
            <a:r>
              <a:rPr lang="en-US" sz="2400" i="1"/>
              <a:t>n</a:t>
            </a:r>
            <a:r>
              <a:rPr lang="en-US" sz="2400"/>
              <a:t> of A is on the fringe, too (maybe A!)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Claim: </a:t>
            </a:r>
            <a:r>
              <a:rPr lang="en-US" sz="2400" i="1"/>
              <a:t>n</a:t>
            </a:r>
            <a:r>
              <a:rPr lang="en-US" sz="2400"/>
              <a:t> will be expanded before B</a:t>
            </a:r>
            <a:endParaRPr/>
          </a:p>
          <a:p>
            <a:pPr marL="914376" lvl="1" indent="-457199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f(n) is less or equal to f(A)</a:t>
            </a:r>
            <a:endParaRPr/>
          </a:p>
          <a:p>
            <a:pPr marL="914376" lvl="1" indent="-457199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f(A) is less than f(B)</a:t>
            </a:r>
            <a:endParaRPr/>
          </a:p>
          <a:p>
            <a:pPr marL="914376" lvl="1" indent="-457199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 </a:t>
            </a:r>
            <a:r>
              <a:rPr lang="en-US" sz="2400" i="1"/>
              <a:t>n</a:t>
            </a:r>
            <a:r>
              <a:rPr lang="en-US" sz="2400"/>
              <a:t> expands before B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All ancestors of A expand before B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A expands before B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A* search is optimal</a:t>
            </a:r>
            <a:endParaRPr/>
          </a:p>
        </p:txBody>
      </p:sp>
      <p:pic>
        <p:nvPicPr>
          <p:cNvPr id="1275" name="Google Shape;1275;p40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9669" y="5105400"/>
            <a:ext cx="3110735" cy="318731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p40"/>
          <p:cNvSpPr/>
          <p:nvPr/>
        </p:nvSpPr>
        <p:spPr>
          <a:xfrm>
            <a:off x="8200864" y="1538287"/>
            <a:ext cx="1931987" cy="2371725"/>
          </a:xfrm>
          <a:custGeom>
            <a:avLst/>
            <a:gdLst/>
            <a:ahLst/>
            <a:cxnLst/>
            <a:rect l="l" t="t" r="r" b="b"/>
            <a:pathLst>
              <a:path w="1217" h="1494" extrusionOk="0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77" name="Google Shape;1277;p40"/>
          <p:cNvSpPr/>
          <p:nvPr/>
        </p:nvSpPr>
        <p:spPr>
          <a:xfrm>
            <a:off x="7384889" y="1517651"/>
            <a:ext cx="2927351" cy="2554287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78" name="Google Shape;1278;p40"/>
          <p:cNvSpPr/>
          <p:nvPr/>
        </p:nvSpPr>
        <p:spPr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79" name="Google Shape;1279;p40"/>
          <p:cNvSpPr/>
          <p:nvPr/>
        </p:nvSpPr>
        <p:spPr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80" name="Google Shape;1280;p40"/>
          <p:cNvSpPr txBox="1"/>
          <p:nvPr/>
        </p:nvSpPr>
        <p:spPr>
          <a:xfrm>
            <a:off x="8637425" y="1724024"/>
            <a:ext cx="274639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…</a:t>
            </a:r>
            <a:endParaRPr/>
          </a:p>
        </p:txBody>
      </p:sp>
      <p:sp>
        <p:nvSpPr>
          <p:cNvPr id="1281" name="Google Shape;1281;p40"/>
          <p:cNvSpPr/>
          <p:nvPr/>
        </p:nvSpPr>
        <p:spPr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82" name="Google Shape;1282;p40"/>
          <p:cNvSpPr/>
          <p:nvPr/>
        </p:nvSpPr>
        <p:spPr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83" name="Google Shape;1283;p40"/>
          <p:cNvSpPr/>
          <p:nvPr/>
        </p:nvSpPr>
        <p:spPr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84" name="Google Shape;1284;p40"/>
          <p:cNvSpPr/>
          <p:nvPr/>
        </p:nvSpPr>
        <p:spPr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285" name="Google Shape;1285;p40" descr="txp_f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0175" y="2493961"/>
            <a:ext cx="192088" cy="16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40" descr="txp_fi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34304" y="3548260"/>
            <a:ext cx="257496" cy="24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40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288" name="Google Shape;1288;p40" descr="txp_fi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5200" y="3200400"/>
            <a:ext cx="257817" cy="257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4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Properties of A*</a:t>
            </a:r>
            <a:endParaRPr/>
          </a:p>
        </p:txBody>
      </p:sp>
      <p:sp>
        <p:nvSpPr>
          <p:cNvPr id="1295" name="Google Shape;1295;p41"/>
          <p:cNvSpPr/>
          <p:nvPr/>
        </p:nvSpPr>
        <p:spPr>
          <a:xfrm>
            <a:off x="466725" y="1441451"/>
            <a:ext cx="8229600" cy="524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marR="0" lvl="0" indent="-2285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96" name="Google Shape;1296;p41"/>
          <p:cNvSpPr/>
          <p:nvPr/>
        </p:nvSpPr>
        <p:spPr>
          <a:xfrm>
            <a:off x="2895600" y="2703514"/>
            <a:ext cx="2438400" cy="2097087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97" name="Google Shape;1297;p41"/>
          <p:cNvSpPr/>
          <p:nvPr/>
        </p:nvSpPr>
        <p:spPr>
          <a:xfrm>
            <a:off x="3429001" y="2667001"/>
            <a:ext cx="1371555" cy="1598510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5000" y="0"/>
                </a:moveTo>
                <a:lnTo>
                  <a:pt x="0" y="7628"/>
                </a:lnTo>
                <a:lnTo>
                  <a:pt x="1667" y="9057"/>
                </a:lnTo>
                <a:cubicBezTo>
                  <a:pt x="1667" y="9057"/>
                  <a:pt x="3611" y="9851"/>
                  <a:pt x="4444" y="9534"/>
                </a:cubicBezTo>
                <a:cubicBezTo>
                  <a:pt x="5197" y="9872"/>
                  <a:pt x="5452" y="8045"/>
                  <a:pt x="6192" y="8045"/>
                </a:cubicBezTo>
                <a:cubicBezTo>
                  <a:pt x="6933" y="8045"/>
                  <a:pt x="8530" y="10000"/>
                  <a:pt x="8889" y="9534"/>
                </a:cubicBezTo>
                <a:cubicBezTo>
                  <a:pt x="9537" y="8819"/>
                  <a:pt x="9514" y="8243"/>
                  <a:pt x="10000" y="7628"/>
                </a:cubicBezTo>
                <a:lnTo>
                  <a:pt x="5000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98" name="Google Shape;1298;p41"/>
          <p:cNvSpPr/>
          <p:nvPr/>
        </p:nvSpPr>
        <p:spPr>
          <a:xfrm>
            <a:off x="3789364" y="3059113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99" name="Google Shape;1299;p41"/>
          <p:cNvSpPr/>
          <p:nvPr/>
        </p:nvSpPr>
        <p:spPr>
          <a:xfrm>
            <a:off x="4265613" y="3049589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00" name="Google Shape;1300;p41"/>
          <p:cNvSpPr txBox="1"/>
          <p:nvPr/>
        </p:nvSpPr>
        <p:spPr>
          <a:xfrm>
            <a:off x="3919539" y="2909889"/>
            <a:ext cx="274637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…</a:t>
            </a:r>
            <a:endParaRPr/>
          </a:p>
        </p:txBody>
      </p:sp>
      <p:sp>
        <p:nvSpPr>
          <p:cNvPr id="1301" name="Google Shape;1301;p41"/>
          <p:cNvSpPr/>
          <p:nvPr/>
        </p:nvSpPr>
        <p:spPr>
          <a:xfrm>
            <a:off x="3902075" y="2863851"/>
            <a:ext cx="444500" cy="88900"/>
          </a:xfrm>
          <a:custGeom>
            <a:avLst/>
            <a:gdLst/>
            <a:ahLst/>
            <a:cxnLst/>
            <a:rect l="l" t="t" r="r" b="b"/>
            <a:pathLst>
              <a:path w="280" h="56" extrusionOk="0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02" name="Google Shape;1302;p41"/>
          <p:cNvSpPr txBox="1"/>
          <p:nvPr/>
        </p:nvSpPr>
        <p:spPr>
          <a:xfrm>
            <a:off x="4303713" y="2662240"/>
            <a:ext cx="298451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</a:t>
            </a:r>
            <a:endParaRPr/>
          </a:p>
        </p:txBody>
      </p:sp>
      <p:sp>
        <p:nvSpPr>
          <p:cNvPr id="1303" name="Google Shape;1303;p41"/>
          <p:cNvSpPr/>
          <p:nvPr/>
        </p:nvSpPr>
        <p:spPr>
          <a:xfrm>
            <a:off x="3962401" y="4079875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04" name="Google Shape;1304;p41"/>
          <p:cNvSpPr/>
          <p:nvPr/>
        </p:nvSpPr>
        <p:spPr>
          <a:xfrm>
            <a:off x="4021139" y="2633664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05" name="Google Shape;1305;p41"/>
          <p:cNvSpPr/>
          <p:nvPr/>
        </p:nvSpPr>
        <p:spPr>
          <a:xfrm>
            <a:off x="7010400" y="2668589"/>
            <a:ext cx="2438400" cy="2132012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06" name="Google Shape;1306;p41"/>
          <p:cNvSpPr/>
          <p:nvPr/>
        </p:nvSpPr>
        <p:spPr>
          <a:xfrm>
            <a:off x="7848610" y="2667000"/>
            <a:ext cx="762001" cy="1524000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5000" y="0"/>
                </a:moveTo>
                <a:cubicBezTo>
                  <a:pt x="3166" y="1479"/>
                  <a:pt x="3041" y="1792"/>
                  <a:pt x="0" y="4500"/>
                </a:cubicBezTo>
                <a:cubicBezTo>
                  <a:pt x="958" y="5511"/>
                  <a:pt x="1145" y="5740"/>
                  <a:pt x="2000" y="6500"/>
                </a:cubicBezTo>
                <a:cubicBezTo>
                  <a:pt x="2000" y="6500"/>
                  <a:pt x="2416" y="8542"/>
                  <a:pt x="4001" y="10000"/>
                </a:cubicBezTo>
                <a:cubicBezTo>
                  <a:pt x="6021" y="8490"/>
                  <a:pt x="5875" y="7490"/>
                  <a:pt x="6876" y="6573"/>
                </a:cubicBezTo>
                <a:cubicBezTo>
                  <a:pt x="7875" y="5656"/>
                  <a:pt x="9125" y="5146"/>
                  <a:pt x="10000" y="4500"/>
                </a:cubicBezTo>
                <a:cubicBezTo>
                  <a:pt x="7000" y="1750"/>
                  <a:pt x="6250" y="1125"/>
                  <a:pt x="5000" y="0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07" name="Google Shape;1307;p41"/>
          <p:cNvSpPr/>
          <p:nvPr/>
        </p:nvSpPr>
        <p:spPr>
          <a:xfrm>
            <a:off x="7904164" y="3024189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08" name="Google Shape;1308;p41"/>
          <p:cNvSpPr/>
          <p:nvPr/>
        </p:nvSpPr>
        <p:spPr>
          <a:xfrm>
            <a:off x="8380413" y="3014664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09" name="Google Shape;1309;p41"/>
          <p:cNvSpPr txBox="1"/>
          <p:nvPr/>
        </p:nvSpPr>
        <p:spPr>
          <a:xfrm>
            <a:off x="8034339" y="2874964"/>
            <a:ext cx="274637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…</a:t>
            </a:r>
            <a:endParaRPr/>
          </a:p>
        </p:txBody>
      </p:sp>
      <p:sp>
        <p:nvSpPr>
          <p:cNvPr id="1310" name="Google Shape;1310;p41"/>
          <p:cNvSpPr/>
          <p:nvPr/>
        </p:nvSpPr>
        <p:spPr>
          <a:xfrm>
            <a:off x="8016875" y="2828926"/>
            <a:ext cx="444500" cy="88900"/>
          </a:xfrm>
          <a:custGeom>
            <a:avLst/>
            <a:gdLst/>
            <a:ahLst/>
            <a:cxnLst/>
            <a:rect l="l" t="t" r="r" b="b"/>
            <a:pathLst>
              <a:path w="280" h="56" extrusionOk="0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11" name="Google Shape;1311;p41"/>
          <p:cNvSpPr txBox="1"/>
          <p:nvPr/>
        </p:nvSpPr>
        <p:spPr>
          <a:xfrm>
            <a:off x="8418513" y="2627314"/>
            <a:ext cx="298451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</a:t>
            </a:r>
            <a:endParaRPr/>
          </a:p>
        </p:txBody>
      </p:sp>
      <p:sp>
        <p:nvSpPr>
          <p:cNvPr id="1312" name="Google Shape;1312;p41"/>
          <p:cNvSpPr/>
          <p:nvPr/>
        </p:nvSpPr>
        <p:spPr>
          <a:xfrm>
            <a:off x="8135939" y="2598739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13" name="Google Shape;1313;p41"/>
          <p:cNvSpPr/>
          <p:nvPr/>
        </p:nvSpPr>
        <p:spPr>
          <a:xfrm>
            <a:off x="8077201" y="4044951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14" name="Google Shape;1314;p41"/>
          <p:cNvSpPr txBox="1"/>
          <p:nvPr/>
        </p:nvSpPr>
        <p:spPr>
          <a:xfrm>
            <a:off x="2971800" y="1676401"/>
            <a:ext cx="2667000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Uniform-Cost</a:t>
            </a:r>
            <a:endParaRPr/>
          </a:p>
        </p:txBody>
      </p:sp>
      <p:sp>
        <p:nvSpPr>
          <p:cNvPr id="1315" name="Google Shape;1315;p41"/>
          <p:cNvSpPr txBox="1"/>
          <p:nvPr/>
        </p:nvSpPr>
        <p:spPr>
          <a:xfrm>
            <a:off x="8001000" y="1676401"/>
            <a:ext cx="6096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A*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Depth-First Search</a:t>
            </a:r>
            <a:endParaRPr/>
          </a:p>
        </p:txBody>
      </p:sp>
      <p:grpSp>
        <p:nvGrpSpPr>
          <p:cNvPr id="114" name="Google Shape;114;p4"/>
          <p:cNvGrpSpPr/>
          <p:nvPr/>
        </p:nvGrpSpPr>
        <p:grpSpPr>
          <a:xfrm>
            <a:off x="3124200" y="3433765"/>
            <a:ext cx="5486400" cy="3355591"/>
            <a:chOff x="48" y="2332"/>
            <a:chExt cx="3456" cy="2406"/>
          </a:xfrm>
        </p:grpSpPr>
        <p:sp>
          <p:nvSpPr>
            <p:cNvPr id="115" name="Google Shape;115;p4"/>
            <p:cNvSpPr txBox="1"/>
            <p:nvPr/>
          </p:nvSpPr>
          <p:spPr>
            <a:xfrm>
              <a:off x="1728" y="2332"/>
              <a:ext cx="624" cy="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48" y="3417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48" y="3033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384" y="2688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119" name="Google Shape;119;p4"/>
            <p:cNvSpPr txBox="1"/>
            <p:nvPr/>
          </p:nvSpPr>
          <p:spPr>
            <a:xfrm>
              <a:off x="3264" y="2640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/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480" y="3417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121" name="Google Shape;121;p4"/>
            <p:cNvSpPr txBox="1"/>
            <p:nvPr/>
          </p:nvSpPr>
          <p:spPr>
            <a:xfrm>
              <a:off x="480" y="3033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cxnSp>
          <p:nvCxnSpPr>
            <p:cNvPr id="122" name="Google Shape;122;p4"/>
            <p:cNvCxnSpPr>
              <a:stCxn id="118" idx="2"/>
              <a:endCxn id="117" idx="0"/>
            </p:cNvCxnSpPr>
            <p:nvPr/>
          </p:nvCxnSpPr>
          <p:spPr>
            <a:xfrm rot="10800000">
              <a:off x="204" y="2953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4"/>
            <p:cNvCxnSpPr>
              <a:stCxn id="118" idx="2"/>
              <a:endCxn id="121" idx="0"/>
            </p:cNvCxnSpPr>
            <p:nvPr/>
          </p:nvCxnSpPr>
          <p:spPr>
            <a:xfrm>
              <a:off x="504" y="2953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4"/>
            <p:cNvCxnSpPr>
              <a:stCxn id="117" idx="2"/>
              <a:endCxn id="116" idx="0"/>
            </p:cNvCxnSpPr>
            <p:nvPr/>
          </p:nvCxnSpPr>
          <p:spPr>
            <a:xfrm>
              <a:off x="168" y="329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4"/>
            <p:cNvCxnSpPr>
              <a:stCxn id="121" idx="2"/>
              <a:endCxn id="120" idx="0"/>
            </p:cNvCxnSpPr>
            <p:nvPr/>
          </p:nvCxnSpPr>
          <p:spPr>
            <a:xfrm>
              <a:off x="600" y="329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6" name="Google Shape;126;p4"/>
            <p:cNvGrpSpPr/>
            <p:nvPr/>
          </p:nvGrpSpPr>
          <p:grpSpPr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27" name="Google Shape;127;p4"/>
              <p:cNvSpPr txBox="1"/>
              <p:nvPr/>
            </p:nvSpPr>
            <p:spPr>
              <a:xfrm>
                <a:off x="1536" y="2640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128" name="Google Shape;128;p4"/>
              <p:cNvSpPr txBox="1"/>
              <p:nvPr/>
            </p:nvSpPr>
            <p:spPr>
              <a:xfrm>
                <a:off x="1152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129" name="Google Shape;129;p4"/>
              <p:cNvSpPr txBox="1"/>
              <p:nvPr/>
            </p:nvSpPr>
            <p:spPr>
              <a:xfrm>
                <a:off x="1296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130" name="Google Shape;130;p4"/>
              <p:cNvSpPr txBox="1"/>
              <p:nvPr/>
            </p:nvSpPr>
            <p:spPr>
              <a:xfrm>
                <a:off x="1728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131" name="Google Shape;131;p4"/>
              <p:cNvSpPr txBox="1"/>
              <p:nvPr/>
            </p:nvSpPr>
            <p:spPr>
              <a:xfrm>
                <a:off x="1728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sp>
            <p:nvSpPr>
              <p:cNvPr id="132" name="Google Shape;132;p4"/>
              <p:cNvSpPr txBox="1"/>
              <p:nvPr/>
            </p:nvSpPr>
            <p:spPr>
              <a:xfrm>
                <a:off x="1440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133" name="Google Shape;133;p4"/>
              <p:cNvSpPr txBox="1"/>
              <p:nvPr/>
            </p:nvSpPr>
            <p:spPr>
              <a:xfrm>
                <a:off x="1152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134" name="Google Shape;134;p4"/>
              <p:cNvSpPr txBox="1"/>
              <p:nvPr/>
            </p:nvSpPr>
            <p:spPr>
              <a:xfrm>
                <a:off x="1584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135" name="Google Shape;135;p4"/>
              <p:cNvSpPr txBox="1"/>
              <p:nvPr/>
            </p:nvSpPr>
            <p:spPr>
              <a:xfrm>
                <a:off x="1776" y="3792"/>
                <a:ext cx="480" cy="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</a:t>
                </a:r>
                <a:endParaRPr/>
              </a:p>
            </p:txBody>
          </p:sp>
          <p:sp>
            <p:nvSpPr>
              <p:cNvPr id="136" name="Google Shape;136;p4"/>
              <p:cNvSpPr txBox="1"/>
              <p:nvPr/>
            </p:nvSpPr>
            <p:spPr>
              <a:xfrm>
                <a:off x="1584" y="4089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cxnSp>
            <p:nvCxnSpPr>
              <p:cNvPr id="137" name="Google Shape;137;p4"/>
              <p:cNvCxnSpPr>
                <a:stCxn id="127" idx="2"/>
                <a:endCxn id="129" idx="0"/>
              </p:cNvCxnSpPr>
              <p:nvPr/>
            </p:nvCxnSpPr>
            <p:spPr>
              <a:xfrm rot="10800000">
                <a:off x="13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4"/>
              <p:cNvCxnSpPr>
                <a:stCxn id="127" idx="2"/>
                <a:endCxn id="131" idx="0"/>
              </p:cNvCxnSpPr>
              <p:nvPr/>
            </p:nvCxnSpPr>
            <p:spPr>
              <a:xfrm>
                <a:off x="16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4"/>
              <p:cNvCxnSpPr>
                <a:stCxn id="129" idx="2"/>
                <a:endCxn id="128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4"/>
              <p:cNvCxnSpPr>
                <a:stCxn id="129" idx="2"/>
                <a:endCxn id="132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4"/>
              <p:cNvCxnSpPr>
                <a:stCxn id="131" idx="2"/>
                <a:endCxn id="130" idx="0"/>
              </p:cNvCxnSpPr>
              <p:nvPr/>
            </p:nvCxnSpPr>
            <p:spPr>
              <a:xfrm>
                <a:off x="1848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4"/>
              <p:cNvCxnSpPr>
                <a:stCxn id="128" idx="2"/>
                <a:endCxn id="133" idx="0"/>
              </p:cNvCxnSpPr>
              <p:nvPr/>
            </p:nvCxnSpPr>
            <p:spPr>
              <a:xfrm>
                <a:off x="1272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4"/>
              <p:cNvCxnSpPr>
                <a:stCxn id="130" idx="2"/>
                <a:endCxn id="134" idx="0"/>
              </p:cNvCxnSpPr>
              <p:nvPr/>
            </p:nvCxnSpPr>
            <p:spPr>
              <a:xfrm>
                <a:off x="1848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4"/>
              <p:cNvCxnSpPr>
                <a:stCxn id="130" idx="2"/>
                <a:endCxn id="135" idx="0"/>
              </p:cNvCxnSpPr>
              <p:nvPr/>
            </p:nvCxnSpPr>
            <p:spPr>
              <a:xfrm>
                <a:off x="1848" y="36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4"/>
              <p:cNvCxnSpPr>
                <a:stCxn id="134" idx="2"/>
                <a:endCxn id="136" idx="0"/>
              </p:cNvCxnSpPr>
              <p:nvPr/>
            </p:nvCxnSpPr>
            <p:spPr>
              <a:xfrm>
                <a:off x="1704" y="4018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6" name="Google Shape;146;p4"/>
            <p:cNvSpPr txBox="1"/>
            <p:nvPr/>
          </p:nvSpPr>
          <p:spPr>
            <a:xfrm>
              <a:off x="3264" y="2994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endParaRPr/>
            </a:p>
          </p:txBody>
        </p:sp>
        <p:cxnSp>
          <p:nvCxnSpPr>
            <p:cNvPr id="147" name="Google Shape;147;p4"/>
            <p:cNvCxnSpPr>
              <a:stCxn id="119" idx="2"/>
              <a:endCxn id="146" idx="0"/>
            </p:cNvCxnSpPr>
            <p:nvPr/>
          </p:nvCxnSpPr>
          <p:spPr>
            <a:xfrm>
              <a:off x="3384" y="2905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" name="Google Shape;148;p4"/>
            <p:cNvGrpSpPr/>
            <p:nvPr/>
          </p:nvGrpSpPr>
          <p:grpSpPr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49" name="Google Shape;149;p4"/>
              <p:cNvSpPr txBox="1"/>
              <p:nvPr/>
            </p:nvSpPr>
            <p:spPr>
              <a:xfrm>
                <a:off x="1536" y="2640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150" name="Google Shape;150;p4"/>
              <p:cNvSpPr txBox="1"/>
              <p:nvPr/>
            </p:nvSpPr>
            <p:spPr>
              <a:xfrm>
                <a:off x="1152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151" name="Google Shape;151;p4"/>
              <p:cNvSpPr txBox="1"/>
              <p:nvPr/>
            </p:nvSpPr>
            <p:spPr>
              <a:xfrm>
                <a:off x="1296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152" name="Google Shape;152;p4"/>
              <p:cNvSpPr txBox="1"/>
              <p:nvPr/>
            </p:nvSpPr>
            <p:spPr>
              <a:xfrm>
                <a:off x="1728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153" name="Google Shape;153;p4"/>
              <p:cNvSpPr txBox="1"/>
              <p:nvPr/>
            </p:nvSpPr>
            <p:spPr>
              <a:xfrm>
                <a:off x="1728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sp>
            <p:nvSpPr>
              <p:cNvPr id="154" name="Google Shape;154;p4"/>
              <p:cNvSpPr txBox="1"/>
              <p:nvPr/>
            </p:nvSpPr>
            <p:spPr>
              <a:xfrm>
                <a:off x="1440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155" name="Google Shape;155;p4"/>
              <p:cNvSpPr txBox="1"/>
              <p:nvPr/>
            </p:nvSpPr>
            <p:spPr>
              <a:xfrm>
                <a:off x="1152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156" name="Google Shape;156;p4"/>
              <p:cNvSpPr txBox="1"/>
              <p:nvPr/>
            </p:nvSpPr>
            <p:spPr>
              <a:xfrm>
                <a:off x="1584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157" name="Google Shape;157;p4"/>
              <p:cNvSpPr txBox="1"/>
              <p:nvPr/>
            </p:nvSpPr>
            <p:spPr>
              <a:xfrm>
                <a:off x="1776" y="3792"/>
                <a:ext cx="480" cy="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</a:t>
                </a:r>
                <a:endParaRPr/>
              </a:p>
            </p:txBody>
          </p:sp>
          <p:sp>
            <p:nvSpPr>
              <p:cNvPr id="158" name="Google Shape;158;p4"/>
              <p:cNvSpPr txBox="1"/>
              <p:nvPr/>
            </p:nvSpPr>
            <p:spPr>
              <a:xfrm>
                <a:off x="1584" y="4089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cxnSp>
            <p:nvCxnSpPr>
              <p:cNvPr id="159" name="Google Shape;159;p4"/>
              <p:cNvCxnSpPr>
                <a:stCxn id="149" idx="2"/>
                <a:endCxn id="151" idx="0"/>
              </p:cNvCxnSpPr>
              <p:nvPr/>
            </p:nvCxnSpPr>
            <p:spPr>
              <a:xfrm rot="10800000">
                <a:off x="13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4"/>
              <p:cNvCxnSpPr>
                <a:stCxn id="149" idx="2"/>
                <a:endCxn id="153" idx="0"/>
              </p:cNvCxnSpPr>
              <p:nvPr/>
            </p:nvCxnSpPr>
            <p:spPr>
              <a:xfrm>
                <a:off x="16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4"/>
              <p:cNvCxnSpPr>
                <a:stCxn id="151" idx="2"/>
                <a:endCxn id="150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4"/>
              <p:cNvCxnSpPr>
                <a:stCxn id="151" idx="2"/>
                <a:endCxn id="154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4"/>
              <p:cNvCxnSpPr>
                <a:stCxn id="153" idx="2"/>
                <a:endCxn id="152" idx="0"/>
              </p:cNvCxnSpPr>
              <p:nvPr/>
            </p:nvCxnSpPr>
            <p:spPr>
              <a:xfrm>
                <a:off x="1848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>
                <a:stCxn id="150" idx="2"/>
                <a:endCxn id="155" idx="0"/>
              </p:cNvCxnSpPr>
              <p:nvPr/>
            </p:nvCxnSpPr>
            <p:spPr>
              <a:xfrm>
                <a:off x="1272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>
                <a:stCxn id="152" idx="2"/>
                <a:endCxn id="156" idx="0"/>
              </p:cNvCxnSpPr>
              <p:nvPr/>
            </p:nvCxnSpPr>
            <p:spPr>
              <a:xfrm>
                <a:off x="1848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>
                <a:stCxn id="152" idx="2"/>
                <a:endCxn id="157" idx="0"/>
              </p:cNvCxnSpPr>
              <p:nvPr/>
            </p:nvCxnSpPr>
            <p:spPr>
              <a:xfrm>
                <a:off x="1848" y="36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>
                <a:stCxn id="156" idx="2"/>
                <a:endCxn id="158" idx="0"/>
              </p:cNvCxnSpPr>
              <p:nvPr/>
            </p:nvCxnSpPr>
            <p:spPr>
              <a:xfrm>
                <a:off x="1704" y="4018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8" name="Google Shape;168;p4"/>
            <p:cNvCxnSpPr>
              <a:stCxn id="118" idx="2"/>
              <a:endCxn id="149" idx="0"/>
            </p:cNvCxnSpPr>
            <p:nvPr/>
          </p:nvCxnSpPr>
          <p:spPr>
            <a:xfrm>
              <a:off x="504" y="2953"/>
              <a:ext cx="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4"/>
            <p:cNvCxnSpPr>
              <a:stCxn id="115" idx="2"/>
              <a:endCxn id="118" idx="0"/>
            </p:cNvCxnSpPr>
            <p:nvPr/>
          </p:nvCxnSpPr>
          <p:spPr>
            <a:xfrm rot="10800000">
              <a:off x="540" y="2575"/>
              <a:ext cx="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>
              <a:stCxn id="115" idx="2"/>
              <a:endCxn id="127" idx="0"/>
            </p:cNvCxnSpPr>
            <p:nvPr/>
          </p:nvCxnSpPr>
          <p:spPr>
            <a:xfrm>
              <a:off x="2040" y="2575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4"/>
            <p:cNvCxnSpPr>
              <a:stCxn id="115" idx="2"/>
              <a:endCxn id="119" idx="0"/>
            </p:cNvCxnSpPr>
            <p:nvPr/>
          </p:nvCxnSpPr>
          <p:spPr>
            <a:xfrm>
              <a:off x="2040" y="2575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72" name="Google Shape;172;p4"/>
          <p:cNvCxnSpPr/>
          <p:nvPr/>
        </p:nvCxnSpPr>
        <p:spPr>
          <a:xfrm flipH="1">
            <a:off x="3835400" y="3738563"/>
            <a:ext cx="2489200" cy="1778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4"/>
          <p:cNvCxnSpPr/>
          <p:nvPr/>
        </p:nvCxnSpPr>
        <p:spPr>
          <a:xfrm flipH="1">
            <a:off x="3305176" y="4241801"/>
            <a:ext cx="557213" cy="160339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4"/>
          <p:cNvCxnSpPr/>
          <p:nvPr/>
        </p:nvCxnSpPr>
        <p:spPr>
          <a:xfrm>
            <a:off x="3835401" y="4232277"/>
            <a:ext cx="160339" cy="160339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4"/>
          <p:cNvCxnSpPr/>
          <p:nvPr/>
        </p:nvCxnSpPr>
        <p:spPr>
          <a:xfrm flipH="1">
            <a:off x="3309943" y="4725988"/>
            <a:ext cx="3175" cy="228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" name="Google Shape;176;p4"/>
          <p:cNvCxnSpPr/>
          <p:nvPr/>
        </p:nvCxnSpPr>
        <p:spPr>
          <a:xfrm flipH="1">
            <a:off x="4000506" y="4743451"/>
            <a:ext cx="3175" cy="228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4"/>
          <p:cNvCxnSpPr/>
          <p:nvPr/>
        </p:nvCxnSpPr>
        <p:spPr>
          <a:xfrm>
            <a:off x="3832225" y="4256089"/>
            <a:ext cx="995363" cy="142875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4"/>
          <p:cNvCxnSpPr/>
          <p:nvPr/>
        </p:nvCxnSpPr>
        <p:spPr>
          <a:xfrm flipH="1">
            <a:off x="4432306" y="4732339"/>
            <a:ext cx="398463" cy="2032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4"/>
          <p:cNvCxnSpPr/>
          <p:nvPr/>
        </p:nvCxnSpPr>
        <p:spPr>
          <a:xfrm flipH="1">
            <a:off x="4233865" y="5253044"/>
            <a:ext cx="219075" cy="211137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4"/>
          <p:cNvCxnSpPr/>
          <p:nvPr/>
        </p:nvCxnSpPr>
        <p:spPr>
          <a:xfrm>
            <a:off x="4238630" y="5797551"/>
            <a:ext cx="3175" cy="1778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1" name="Google Shape;181;p4"/>
          <p:cNvGrpSpPr/>
          <p:nvPr/>
        </p:nvGrpSpPr>
        <p:grpSpPr>
          <a:xfrm>
            <a:off x="4491037" y="1371604"/>
            <a:ext cx="3205163" cy="1768475"/>
            <a:chOff x="816" y="1056"/>
            <a:chExt cx="4176" cy="2304"/>
          </a:xfrm>
        </p:grpSpPr>
        <p:grpSp>
          <p:nvGrpSpPr>
            <p:cNvPr id="182" name="Google Shape;182;p4"/>
            <p:cNvGrpSpPr/>
            <p:nvPr/>
          </p:nvGrpSpPr>
          <p:grpSpPr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83" name="Google Shape;183;p4"/>
              <p:cNvSpPr/>
              <p:nvPr/>
            </p:nvSpPr>
            <p:spPr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</a:t>
                </a:r>
                <a:endParaRPr/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</a:t>
                </a:r>
                <a:endParaRPr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</a:t>
                </a: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cxnSp>
            <p:nvCxnSpPr>
              <p:cNvPr id="195" name="Google Shape;195;p4"/>
              <p:cNvCxnSpPr>
                <a:stCxn id="183" idx="5"/>
                <a:endCxn id="187" idx="2"/>
              </p:cNvCxnSpPr>
              <p:nvPr/>
            </p:nvCxnSpPr>
            <p:spPr>
              <a:xfrm>
                <a:off x="746" y="2618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96" name="Google Shape;196;p4"/>
              <p:cNvCxnSpPr>
                <a:stCxn id="187" idx="5"/>
                <a:endCxn id="188" idx="2"/>
              </p:cNvCxnSpPr>
              <p:nvPr/>
            </p:nvCxnSpPr>
            <p:spPr>
              <a:xfrm>
                <a:off x="1610" y="3146"/>
                <a:ext cx="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97" name="Google Shape;197;p4"/>
              <p:cNvCxnSpPr>
                <a:stCxn id="191" idx="3"/>
                <a:endCxn id="188" idx="7"/>
              </p:cNvCxnSpPr>
              <p:nvPr/>
            </p:nvCxnSpPr>
            <p:spPr>
              <a:xfrm flipH="1">
                <a:off x="2638" y="2666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98" name="Google Shape;198;p4"/>
              <p:cNvCxnSpPr>
                <a:stCxn id="191" idx="2"/>
                <a:endCxn id="187" idx="6"/>
              </p:cNvCxnSpPr>
              <p:nvPr/>
            </p:nvCxnSpPr>
            <p:spPr>
              <a:xfrm flipH="1">
                <a:off x="1668" y="2496"/>
                <a:ext cx="1500" cy="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99" name="Google Shape;199;p4"/>
              <p:cNvCxnSpPr>
                <a:stCxn id="190" idx="4"/>
                <a:endCxn id="191" idx="7"/>
              </p:cNvCxnSpPr>
              <p:nvPr/>
            </p:nvCxnSpPr>
            <p:spPr>
              <a:xfrm flipH="1">
                <a:off x="3492" y="2064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0" name="Google Shape;200;p4"/>
              <p:cNvCxnSpPr>
                <a:stCxn id="190" idx="5"/>
                <a:endCxn id="194" idx="1"/>
              </p:cNvCxnSpPr>
              <p:nvPr/>
            </p:nvCxnSpPr>
            <p:spPr>
              <a:xfrm>
                <a:off x="3962" y="1994"/>
                <a:ext cx="600" cy="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1" name="Google Shape;201;p4"/>
              <p:cNvCxnSpPr>
                <a:stCxn id="194" idx="0"/>
                <a:endCxn id="193" idx="4"/>
              </p:cNvCxnSpPr>
              <p:nvPr/>
            </p:nvCxnSpPr>
            <p:spPr>
              <a:xfrm rot="10800000" flipH="1">
                <a:off x="4608" y="2436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2" name="Google Shape;202;p4"/>
              <p:cNvCxnSpPr>
                <a:stCxn id="193" idx="0"/>
                <a:endCxn id="184" idx="4"/>
              </p:cNvCxnSpPr>
              <p:nvPr/>
            </p:nvCxnSpPr>
            <p:spPr>
              <a:xfrm rot="10800000">
                <a:off x="4800" y="972"/>
                <a:ext cx="0" cy="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3" name="Google Shape;203;p4"/>
              <p:cNvCxnSpPr>
                <a:stCxn id="183" idx="7"/>
              </p:cNvCxnSpPr>
              <p:nvPr/>
            </p:nvCxnSpPr>
            <p:spPr>
              <a:xfrm rot="10800000" flipH="1">
                <a:off x="746" y="1978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4" name="Google Shape;204;p4"/>
              <p:cNvCxnSpPr>
                <a:stCxn id="185" idx="1"/>
                <a:endCxn id="186" idx="5"/>
              </p:cNvCxnSpPr>
              <p:nvPr/>
            </p:nvCxnSpPr>
            <p:spPr>
              <a:xfrm rot="10800000">
                <a:off x="1198" y="1546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5" name="Google Shape;205;p4"/>
              <p:cNvCxnSpPr>
                <a:endCxn id="192" idx="2"/>
              </p:cNvCxnSpPr>
              <p:nvPr/>
            </p:nvCxnSpPr>
            <p:spPr>
              <a:xfrm rot="10800000" flipH="1">
                <a:off x="1284" y="864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6" name="Google Shape;206;p4"/>
              <p:cNvCxnSpPr>
                <a:stCxn id="189" idx="2"/>
                <a:endCxn id="192" idx="6"/>
              </p:cNvCxnSpPr>
              <p:nvPr/>
            </p:nvCxnSpPr>
            <p:spPr>
              <a:xfrm rot="10800000">
                <a:off x="1980" y="948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7" name="Google Shape;207;p4"/>
              <p:cNvCxnSpPr>
                <a:stCxn id="185" idx="7"/>
                <a:endCxn id="189" idx="3"/>
              </p:cNvCxnSpPr>
              <p:nvPr/>
            </p:nvCxnSpPr>
            <p:spPr>
              <a:xfrm rot="10800000" flipH="1">
                <a:off x="2138" y="1546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8" name="Google Shape;208;p4"/>
              <p:cNvCxnSpPr>
                <a:stCxn id="185" idx="6"/>
                <a:endCxn id="190" idx="2"/>
              </p:cNvCxnSpPr>
              <p:nvPr/>
            </p:nvCxnSpPr>
            <p:spPr>
              <a:xfrm rot="10800000" flipH="1">
                <a:off x="2208" y="1716"/>
                <a:ext cx="12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9" name="Google Shape;209;p4"/>
              <p:cNvCxnSpPr>
                <a:stCxn id="193" idx="1"/>
                <a:endCxn id="189" idx="6"/>
              </p:cNvCxnSpPr>
              <p:nvPr/>
            </p:nvCxnSpPr>
            <p:spPr>
              <a:xfrm rot="5400000" flipH="1">
                <a:off x="3730" y="1042"/>
                <a:ext cx="600" cy="12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10" name="Google Shape;210;p4"/>
              <p:cNvCxnSpPr>
                <a:stCxn id="183" idx="6"/>
                <a:endCxn id="190" idx="3"/>
              </p:cNvCxnSpPr>
              <p:nvPr/>
            </p:nvCxnSpPr>
            <p:spPr>
              <a:xfrm rot="10800000" flipH="1">
                <a:off x="816" y="1848"/>
                <a:ext cx="2700" cy="6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211" name="Google Shape;211;p4"/>
            <p:cNvCxnSpPr>
              <a:stCxn id="188" idx="6"/>
              <a:endCxn id="194" idx="2"/>
            </p:cNvCxnSpPr>
            <p:nvPr/>
          </p:nvCxnSpPr>
          <p:spPr>
            <a:xfrm>
              <a:off x="2966" y="3161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12" name="Google Shape;212;p4"/>
          <p:cNvSpPr/>
          <p:nvPr/>
        </p:nvSpPr>
        <p:spPr>
          <a:xfrm>
            <a:off x="4491038" y="2408237"/>
            <a:ext cx="317500" cy="304800"/>
          </a:xfrm>
          <a:prstGeom prst="flowChartConnector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4"/>
          <p:cNvGrpSpPr/>
          <p:nvPr/>
        </p:nvGrpSpPr>
        <p:grpSpPr>
          <a:xfrm>
            <a:off x="5333527" y="2835275"/>
            <a:ext cx="806925" cy="304800"/>
            <a:chOff x="1914" y="2963"/>
            <a:chExt cx="1052" cy="397"/>
          </a:xfrm>
        </p:grpSpPr>
        <p:sp>
          <p:nvSpPr>
            <p:cNvPr id="214" name="Google Shape;214;p4"/>
            <p:cNvSpPr/>
            <p:nvPr/>
          </p:nvSpPr>
          <p:spPr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endParaRPr/>
            </a:p>
          </p:txBody>
        </p:sp>
        <p:cxnSp>
          <p:nvCxnSpPr>
            <p:cNvPr id="215" name="Google Shape;215;p4"/>
            <p:cNvCxnSpPr>
              <a:stCxn id="216" idx="5"/>
              <a:endCxn id="214" idx="2"/>
            </p:cNvCxnSpPr>
            <p:nvPr/>
          </p:nvCxnSpPr>
          <p:spPr>
            <a:xfrm>
              <a:off x="1914" y="3182"/>
              <a:ext cx="600" cy="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17" name="Google Shape;217;p4"/>
          <p:cNvGrpSpPr/>
          <p:nvPr/>
        </p:nvGrpSpPr>
        <p:grpSpPr>
          <a:xfrm>
            <a:off x="5062538" y="2591762"/>
            <a:ext cx="1300163" cy="456243"/>
            <a:chOff x="1560" y="2646"/>
            <a:chExt cx="1695" cy="595"/>
          </a:xfrm>
        </p:grpSpPr>
        <p:sp>
          <p:nvSpPr>
            <p:cNvPr id="216" name="Google Shape;216;p4"/>
            <p:cNvSpPr/>
            <p:nvPr/>
          </p:nvSpPr>
          <p:spPr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/>
            </a:p>
          </p:txBody>
        </p:sp>
        <p:cxnSp>
          <p:nvCxnSpPr>
            <p:cNvPr id="218" name="Google Shape;218;p4"/>
            <p:cNvCxnSpPr>
              <a:stCxn id="219" idx="2"/>
              <a:endCxn id="216" idx="6"/>
            </p:cNvCxnSpPr>
            <p:nvPr/>
          </p:nvCxnSpPr>
          <p:spPr>
            <a:xfrm flipH="1">
              <a:off x="2055" y="2646"/>
              <a:ext cx="1200" cy="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20" name="Google Shape;220;p4"/>
          <p:cNvGrpSpPr/>
          <p:nvPr/>
        </p:nvGrpSpPr>
        <p:grpSpPr>
          <a:xfrm>
            <a:off x="6362702" y="2316163"/>
            <a:ext cx="412778" cy="428628"/>
            <a:chOff x="3255" y="2287"/>
            <a:chExt cx="538" cy="557"/>
          </a:xfrm>
        </p:grpSpPr>
        <p:sp>
          <p:nvSpPr>
            <p:cNvPr id="219" name="Google Shape;219;p4"/>
            <p:cNvSpPr/>
            <p:nvPr/>
          </p:nvSpPr>
          <p:spPr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</p:txBody>
        </p:sp>
        <p:cxnSp>
          <p:nvCxnSpPr>
            <p:cNvPr id="221" name="Google Shape;221;p4"/>
            <p:cNvCxnSpPr>
              <a:stCxn id="222" idx="4"/>
              <a:endCxn id="219" idx="7"/>
            </p:cNvCxnSpPr>
            <p:nvPr/>
          </p:nvCxnSpPr>
          <p:spPr>
            <a:xfrm flipH="1">
              <a:off x="3493" y="2287"/>
              <a:ext cx="300" cy="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23" name="Google Shape;223;p4"/>
          <p:cNvGrpSpPr/>
          <p:nvPr/>
        </p:nvGrpSpPr>
        <p:grpSpPr>
          <a:xfrm>
            <a:off x="7283450" y="2195514"/>
            <a:ext cx="317500" cy="549277"/>
            <a:chOff x="4454" y="2129"/>
            <a:chExt cx="414" cy="715"/>
          </a:xfrm>
        </p:grpSpPr>
        <p:sp>
          <p:nvSpPr>
            <p:cNvPr id="224" name="Google Shape;224;p4"/>
            <p:cNvSpPr/>
            <p:nvPr/>
          </p:nvSpPr>
          <p:spPr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  <p:cxnSp>
          <p:nvCxnSpPr>
            <p:cNvPr id="225" name="Google Shape;225;p4"/>
            <p:cNvCxnSpPr>
              <a:stCxn id="226" idx="0"/>
              <a:endCxn id="224" idx="4"/>
            </p:cNvCxnSpPr>
            <p:nvPr/>
          </p:nvCxnSpPr>
          <p:spPr>
            <a:xfrm rot="10800000" flipH="1">
              <a:off x="4495" y="2544"/>
              <a:ext cx="300" cy="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27" name="Google Shape;227;p4"/>
          <p:cNvGrpSpPr/>
          <p:nvPr/>
        </p:nvGrpSpPr>
        <p:grpSpPr>
          <a:xfrm>
            <a:off x="7378702" y="1371602"/>
            <a:ext cx="317500" cy="823912"/>
            <a:chOff x="4579" y="1056"/>
            <a:chExt cx="413" cy="1055"/>
          </a:xfrm>
        </p:grpSpPr>
        <p:sp>
          <p:nvSpPr>
            <p:cNvPr id="228" name="Google Shape;228;p4"/>
            <p:cNvSpPr/>
            <p:nvPr/>
          </p:nvSpPr>
          <p:spPr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9" name="Google Shape;229;p4"/>
            <p:cNvCxnSpPr>
              <a:stCxn id="224" idx="0"/>
              <a:endCxn id="228" idx="4"/>
            </p:cNvCxnSpPr>
            <p:nvPr/>
          </p:nvCxnSpPr>
          <p:spPr>
            <a:xfrm rot="10800000">
              <a:off x="4662" y="1511"/>
              <a:ext cx="0" cy="6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0" name="Google Shape;230;p4"/>
          <p:cNvGrpSpPr/>
          <p:nvPr/>
        </p:nvGrpSpPr>
        <p:grpSpPr>
          <a:xfrm>
            <a:off x="4800862" y="2133603"/>
            <a:ext cx="928424" cy="318758"/>
            <a:chOff x="1219" y="2049"/>
            <a:chExt cx="1210" cy="416"/>
          </a:xfrm>
        </p:grpSpPr>
        <p:sp>
          <p:nvSpPr>
            <p:cNvPr id="231" name="Google Shape;231;p4"/>
            <p:cNvSpPr/>
            <p:nvPr/>
          </p:nvSpPr>
          <p:spPr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cxnSp>
          <p:nvCxnSpPr>
            <p:cNvPr id="232" name="Google Shape;232;p4"/>
            <p:cNvCxnSpPr/>
            <p:nvPr/>
          </p:nvCxnSpPr>
          <p:spPr>
            <a:xfrm rot="10800000" flipH="1">
              <a:off x="1219" y="2248"/>
              <a:ext cx="846" cy="217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3" name="Google Shape;233;p4"/>
          <p:cNvGrpSpPr/>
          <p:nvPr/>
        </p:nvGrpSpPr>
        <p:grpSpPr>
          <a:xfrm>
            <a:off x="4745037" y="1676401"/>
            <a:ext cx="712768" cy="502129"/>
            <a:chOff x="1147" y="1453"/>
            <a:chExt cx="929" cy="655"/>
          </a:xfrm>
        </p:grpSpPr>
        <p:sp>
          <p:nvSpPr>
            <p:cNvPr id="234" name="Google Shape;234;p4"/>
            <p:cNvSpPr/>
            <p:nvPr/>
          </p:nvSpPr>
          <p:spPr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cxnSp>
          <p:nvCxnSpPr>
            <p:cNvPr id="235" name="Google Shape;235;p4"/>
            <p:cNvCxnSpPr>
              <a:stCxn id="185" idx="1"/>
              <a:endCxn id="234" idx="5"/>
            </p:cNvCxnSpPr>
            <p:nvPr/>
          </p:nvCxnSpPr>
          <p:spPr>
            <a:xfrm rot="10800000">
              <a:off x="1476" y="1808"/>
              <a:ext cx="600" cy="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6" name="Google Shape;236;p4"/>
          <p:cNvGrpSpPr/>
          <p:nvPr/>
        </p:nvGrpSpPr>
        <p:grpSpPr>
          <a:xfrm>
            <a:off x="5085678" y="1401763"/>
            <a:ext cx="546772" cy="382369"/>
            <a:chOff x="1591" y="1096"/>
            <a:chExt cx="713" cy="498"/>
          </a:xfrm>
        </p:grpSpPr>
        <p:sp>
          <p:nvSpPr>
            <p:cNvPr id="237" name="Google Shape;237;p4"/>
            <p:cNvSpPr/>
            <p:nvPr/>
          </p:nvSpPr>
          <p:spPr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cxnSp>
          <p:nvCxnSpPr>
            <p:cNvPr id="238" name="Google Shape;238;p4"/>
            <p:cNvCxnSpPr>
              <a:endCxn id="237" idx="2"/>
            </p:cNvCxnSpPr>
            <p:nvPr/>
          </p:nvCxnSpPr>
          <p:spPr>
            <a:xfrm rot="10800000" flipH="1">
              <a:off x="1591" y="1295"/>
              <a:ext cx="300" cy="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9" name="Google Shape;239;p4"/>
          <p:cNvGrpSpPr/>
          <p:nvPr/>
        </p:nvGrpSpPr>
        <p:grpSpPr>
          <a:xfrm>
            <a:off x="5682767" y="1646237"/>
            <a:ext cx="806934" cy="531916"/>
            <a:chOff x="2369" y="1414"/>
            <a:chExt cx="1052" cy="694"/>
          </a:xfrm>
        </p:grpSpPr>
        <p:sp>
          <p:nvSpPr>
            <p:cNvPr id="240" name="Google Shape;240;p4"/>
            <p:cNvSpPr/>
            <p:nvPr/>
          </p:nvSpPr>
          <p:spPr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cxnSp>
          <p:nvCxnSpPr>
            <p:cNvPr id="241" name="Google Shape;241;p4"/>
            <p:cNvCxnSpPr>
              <a:stCxn id="231" idx="7"/>
              <a:endCxn id="240" idx="3"/>
            </p:cNvCxnSpPr>
            <p:nvPr/>
          </p:nvCxnSpPr>
          <p:spPr>
            <a:xfrm rot="10800000" flipH="1">
              <a:off x="2369" y="1808"/>
              <a:ext cx="600" cy="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42" name="Google Shape;242;p4"/>
          <p:cNvGrpSpPr/>
          <p:nvPr/>
        </p:nvGrpSpPr>
        <p:grpSpPr>
          <a:xfrm>
            <a:off x="5729285" y="2011363"/>
            <a:ext cx="1204916" cy="304800"/>
            <a:chOff x="2429" y="1890"/>
            <a:chExt cx="1571" cy="397"/>
          </a:xfrm>
        </p:grpSpPr>
        <p:sp>
          <p:nvSpPr>
            <p:cNvPr id="222" name="Google Shape;222;p4"/>
            <p:cNvSpPr/>
            <p:nvPr/>
          </p:nvSpPr>
          <p:spPr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  <p:cxnSp>
          <p:nvCxnSpPr>
            <p:cNvPr id="243" name="Google Shape;243;p4"/>
            <p:cNvCxnSpPr>
              <a:stCxn id="231" idx="6"/>
              <a:endCxn id="222" idx="2"/>
            </p:cNvCxnSpPr>
            <p:nvPr/>
          </p:nvCxnSpPr>
          <p:spPr>
            <a:xfrm rot="10800000" flipH="1">
              <a:off x="2429" y="1947"/>
              <a:ext cx="1200" cy="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26" name="Google Shape;226;p4"/>
          <p:cNvSpPr/>
          <p:nvPr/>
        </p:nvSpPr>
        <p:spPr>
          <a:xfrm>
            <a:off x="7156450" y="2744791"/>
            <a:ext cx="317500" cy="303213"/>
          </a:xfrm>
          <a:prstGeom prst="flowChartConnector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cxnSp>
        <p:nvCxnSpPr>
          <p:cNvPr id="244" name="Google Shape;244;p4"/>
          <p:cNvCxnSpPr>
            <a:stCxn id="222" idx="5"/>
            <a:endCxn id="226" idx="1"/>
          </p:cNvCxnSpPr>
          <p:nvPr/>
        </p:nvCxnSpPr>
        <p:spPr>
          <a:xfrm>
            <a:off x="6887713" y="2271526"/>
            <a:ext cx="315300" cy="5178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45" name="Google Shape;245;p4"/>
          <p:cNvGrpSpPr/>
          <p:nvPr/>
        </p:nvGrpSpPr>
        <p:grpSpPr>
          <a:xfrm>
            <a:off x="5316538" y="1408117"/>
            <a:ext cx="855473" cy="390358"/>
            <a:chOff x="1891" y="1104"/>
            <a:chExt cx="1116" cy="509"/>
          </a:xfrm>
        </p:grpSpPr>
        <p:cxnSp>
          <p:nvCxnSpPr>
            <p:cNvPr id="246" name="Google Shape;246;p4"/>
            <p:cNvCxnSpPr>
              <a:stCxn id="240" idx="2"/>
              <a:endCxn id="247" idx="6"/>
            </p:cNvCxnSpPr>
            <p:nvPr/>
          </p:nvCxnSpPr>
          <p:spPr>
            <a:xfrm rot="10800000">
              <a:off x="2407" y="1313"/>
              <a:ext cx="600" cy="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47" name="Google Shape;247;p4"/>
            <p:cNvSpPr/>
            <p:nvPr/>
          </p:nvSpPr>
          <p:spPr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4"/>
          <p:cNvGrpSpPr/>
          <p:nvPr/>
        </p:nvGrpSpPr>
        <p:grpSpPr>
          <a:xfrm>
            <a:off x="6186488" y="1655767"/>
            <a:ext cx="1143458" cy="584385"/>
            <a:chOff x="3024" y="1427"/>
            <a:chExt cx="1492" cy="761"/>
          </a:xfrm>
        </p:grpSpPr>
        <p:cxnSp>
          <p:nvCxnSpPr>
            <p:cNvPr id="249" name="Google Shape;249;p4"/>
            <p:cNvCxnSpPr>
              <a:stCxn id="224" idx="1"/>
              <a:endCxn id="240" idx="6"/>
            </p:cNvCxnSpPr>
            <p:nvPr/>
          </p:nvCxnSpPr>
          <p:spPr>
            <a:xfrm rot="5400000" flipH="1">
              <a:off x="3616" y="1288"/>
              <a:ext cx="600" cy="1200"/>
            </a:xfrm>
            <a:prstGeom prst="curvedConnector2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50" name="Google Shape;250;p4"/>
            <p:cNvSpPr/>
            <p:nvPr/>
          </p:nvSpPr>
          <p:spPr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1" name="Google Shape;251;p4"/>
          <p:cNvCxnSpPr/>
          <p:nvPr/>
        </p:nvCxnSpPr>
        <p:spPr>
          <a:xfrm>
            <a:off x="3" y="3371851"/>
            <a:ext cx="121919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" name="Google Shape;252;p4"/>
          <p:cNvSpPr/>
          <p:nvPr/>
        </p:nvSpPr>
        <p:spPr>
          <a:xfrm>
            <a:off x="6140455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3729039" y="397193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3165481" y="445135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3865563" y="44513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4686305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3163888" y="50069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385603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4325939" y="49815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5002213" y="49720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40878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4532313" y="55181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105281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499268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4772030" y="60071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5254630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4787905" y="64770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Google Shape;268;p4"/>
          <p:cNvCxnSpPr/>
          <p:nvPr/>
        </p:nvCxnSpPr>
        <p:spPr>
          <a:xfrm rot="10800000">
            <a:off x="4824413" y="4733930"/>
            <a:ext cx="309563" cy="180975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4"/>
          <p:cNvCxnSpPr/>
          <p:nvPr/>
        </p:nvCxnSpPr>
        <p:spPr>
          <a:xfrm rot="10800000">
            <a:off x="4438653" y="5254630"/>
            <a:ext cx="258763" cy="214313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4"/>
          <p:cNvCxnSpPr/>
          <p:nvPr/>
        </p:nvCxnSpPr>
        <p:spPr>
          <a:xfrm rot="10800000">
            <a:off x="5138743" y="5253040"/>
            <a:ext cx="3175" cy="223837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4"/>
          <p:cNvCxnSpPr/>
          <p:nvPr/>
        </p:nvCxnSpPr>
        <p:spPr>
          <a:xfrm rot="10800000">
            <a:off x="5129213" y="5791201"/>
            <a:ext cx="258763" cy="196851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Google Shape;272;p4"/>
          <p:cNvCxnSpPr/>
          <p:nvPr/>
        </p:nvCxnSpPr>
        <p:spPr>
          <a:xfrm rot="10800000" flipH="1">
            <a:off x="4918076" y="5792788"/>
            <a:ext cx="212725" cy="163512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4"/>
          <p:cNvCxnSpPr/>
          <p:nvPr/>
        </p:nvCxnSpPr>
        <p:spPr>
          <a:xfrm rot="10800000" flipH="1">
            <a:off x="4900618" y="6280154"/>
            <a:ext cx="7937" cy="173039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4" name="Google Shape;274;p4"/>
          <p:cNvSpPr/>
          <p:nvPr/>
        </p:nvSpPr>
        <p:spPr>
          <a:xfrm>
            <a:off x="6142037" y="3479805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3730630" y="3973513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6524630" y="3906839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8269288" y="3922713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3167063" y="4452939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3867156" y="4452939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4687888" y="4435481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3165481" y="5008563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3857630" y="4992688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4327530" y="4983163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5003805" y="4973639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4089405" y="5511805"/>
            <a:ext cx="290513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4533905" y="5519739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4114805" y="6016630"/>
            <a:ext cx="290513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4994281" y="5521330"/>
            <a:ext cx="290513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4773613" y="6008688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5256213" y="6035681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4789488" y="6478588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3165481" y="5000630"/>
            <a:ext cx="290513" cy="265113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3167063" y="4445005"/>
            <a:ext cx="290512" cy="265113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3857630" y="4992688"/>
            <a:ext cx="290513" cy="265112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3867156" y="4445005"/>
            <a:ext cx="290513" cy="265113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4089405" y="5503863"/>
            <a:ext cx="290513" cy="265112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4106863" y="6008688"/>
            <a:ext cx="290512" cy="265112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p4"/>
          <p:cNvGrpSpPr/>
          <p:nvPr/>
        </p:nvGrpSpPr>
        <p:grpSpPr>
          <a:xfrm>
            <a:off x="5821364" y="2698751"/>
            <a:ext cx="588963" cy="431800"/>
            <a:chOff x="2762" y="1745"/>
            <a:chExt cx="371" cy="272"/>
          </a:xfrm>
        </p:grpSpPr>
        <p:cxnSp>
          <p:nvCxnSpPr>
            <p:cNvPr id="299" name="Google Shape;299;p4"/>
            <p:cNvCxnSpPr/>
            <p:nvPr/>
          </p:nvCxnSpPr>
          <p:spPr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0" name="Google Shape;300;p4"/>
            <p:cNvSpPr/>
            <p:nvPr/>
          </p:nvSpPr>
          <p:spPr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4"/>
          <p:cNvSpPr/>
          <p:nvPr/>
        </p:nvSpPr>
        <p:spPr>
          <a:xfrm>
            <a:off x="4327530" y="4983163"/>
            <a:ext cx="290513" cy="265112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4533905" y="5519739"/>
            <a:ext cx="290513" cy="265112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4773613" y="6008688"/>
            <a:ext cx="290512" cy="265112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4789488" y="6478588"/>
            <a:ext cx="290512" cy="265112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"/>
          <p:cNvSpPr txBox="1"/>
          <p:nvPr/>
        </p:nvSpPr>
        <p:spPr>
          <a:xfrm>
            <a:off x="381000" y="1371602"/>
            <a:ext cx="2281237" cy="133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Strategy: expand a deepest node first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Implementation: Fringe is a LIFO stack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42"/>
          <p:cNvSpPr/>
          <p:nvPr/>
        </p:nvSpPr>
        <p:spPr>
          <a:xfrm>
            <a:off x="9005887" y="5029202"/>
            <a:ext cx="1284288" cy="627063"/>
          </a:xfrm>
          <a:prstGeom prst="ellipse">
            <a:avLst/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22" name="Google Shape;1322;p42"/>
          <p:cNvSpPr/>
          <p:nvPr/>
        </p:nvSpPr>
        <p:spPr>
          <a:xfrm>
            <a:off x="8396287" y="1828800"/>
            <a:ext cx="1912939" cy="1771651"/>
          </a:xfrm>
          <a:prstGeom prst="ellipse">
            <a:avLst/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23" name="Google Shape;1323;p4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UCS vs A* Contours</a:t>
            </a:r>
            <a:endParaRPr/>
          </a:p>
        </p:txBody>
      </p:sp>
      <p:sp>
        <p:nvSpPr>
          <p:cNvPr id="1324" name="Google Shape;1324;p42"/>
          <p:cNvSpPr txBox="1">
            <a:spLocks noGrp="1"/>
          </p:cNvSpPr>
          <p:nvPr>
            <p:ph type="body" idx="1"/>
          </p:nvPr>
        </p:nvSpPr>
        <p:spPr>
          <a:xfrm>
            <a:off x="762000" y="1646237"/>
            <a:ext cx="6705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Uniform-cost expands equally in all “directions”</a:t>
            </a:r>
            <a:endParaRPr/>
          </a:p>
          <a:p>
            <a:pPr marL="742913" lvl="1" indent="-107936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742913" lvl="1" indent="-107936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742913" lvl="1" indent="-107936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A* expands mainly toward the goal, but does hedge its bets to ensure optimality</a:t>
            </a:r>
            <a:endParaRPr/>
          </a:p>
        </p:txBody>
      </p:sp>
      <p:sp>
        <p:nvSpPr>
          <p:cNvPr id="1325" name="Google Shape;1325;p42"/>
          <p:cNvSpPr/>
          <p:nvPr/>
        </p:nvSpPr>
        <p:spPr>
          <a:xfrm>
            <a:off x="9299575" y="2605089"/>
            <a:ext cx="163512" cy="153987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26" name="Google Shape;1326;p42"/>
          <p:cNvSpPr txBox="1"/>
          <p:nvPr/>
        </p:nvSpPr>
        <p:spPr>
          <a:xfrm>
            <a:off x="8534400" y="2720977"/>
            <a:ext cx="91440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Start</a:t>
            </a:r>
            <a:endParaRPr/>
          </a:p>
        </p:txBody>
      </p:sp>
      <p:sp>
        <p:nvSpPr>
          <p:cNvPr id="1327" name="Google Shape;1327;p42"/>
          <p:cNvSpPr/>
          <p:nvPr/>
        </p:nvSpPr>
        <p:spPr>
          <a:xfrm>
            <a:off x="10226675" y="2627313"/>
            <a:ext cx="163512" cy="153987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28" name="Google Shape;1328;p42"/>
          <p:cNvSpPr txBox="1"/>
          <p:nvPr/>
        </p:nvSpPr>
        <p:spPr>
          <a:xfrm>
            <a:off x="10287000" y="2744789"/>
            <a:ext cx="91440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Goal</a:t>
            </a:r>
            <a:endParaRPr/>
          </a:p>
        </p:txBody>
      </p:sp>
      <p:sp>
        <p:nvSpPr>
          <p:cNvPr id="1329" name="Google Shape;1329;p42"/>
          <p:cNvSpPr/>
          <p:nvPr/>
        </p:nvSpPr>
        <p:spPr>
          <a:xfrm>
            <a:off x="8931276" y="2263775"/>
            <a:ext cx="869951" cy="869951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30" name="Google Shape;1330;p42"/>
          <p:cNvSpPr/>
          <p:nvPr/>
        </p:nvSpPr>
        <p:spPr>
          <a:xfrm>
            <a:off x="9234488" y="5270501"/>
            <a:ext cx="163513" cy="153988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31" name="Google Shape;1331;p42"/>
          <p:cNvSpPr txBox="1"/>
          <p:nvPr/>
        </p:nvSpPr>
        <p:spPr>
          <a:xfrm>
            <a:off x="8382000" y="5410200"/>
            <a:ext cx="91440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Start</a:t>
            </a:r>
            <a:endParaRPr/>
          </a:p>
        </p:txBody>
      </p:sp>
      <p:sp>
        <p:nvSpPr>
          <p:cNvPr id="1332" name="Google Shape;1332;p42"/>
          <p:cNvSpPr/>
          <p:nvPr/>
        </p:nvSpPr>
        <p:spPr>
          <a:xfrm>
            <a:off x="10213975" y="5257801"/>
            <a:ext cx="163512" cy="153988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33" name="Google Shape;1333;p42"/>
          <p:cNvSpPr txBox="1"/>
          <p:nvPr/>
        </p:nvSpPr>
        <p:spPr>
          <a:xfrm>
            <a:off x="10221912" y="5405737"/>
            <a:ext cx="91440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Goal</a:t>
            </a:r>
            <a:endParaRPr/>
          </a:p>
        </p:txBody>
      </p:sp>
      <p:sp>
        <p:nvSpPr>
          <p:cNvPr id="1334" name="Google Shape;1334;p42"/>
          <p:cNvSpPr/>
          <p:nvPr/>
        </p:nvSpPr>
        <p:spPr>
          <a:xfrm>
            <a:off x="9126537" y="5105400"/>
            <a:ext cx="869951" cy="457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35" name="Google Shape;1335;p42"/>
          <p:cNvSpPr txBox="1"/>
          <p:nvPr/>
        </p:nvSpPr>
        <p:spPr>
          <a:xfrm>
            <a:off x="5562600" y="6172200"/>
            <a:ext cx="66294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Palatino"/>
                <a:ea typeface="Palatino"/>
                <a:cs typeface="Palatino"/>
                <a:sym typeface="Palatino"/>
              </a:rPr>
              <a:t>[Demo: contours UCS / greedy / A* empty (L3D1)]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Palatino"/>
                <a:ea typeface="Palatino"/>
                <a:cs typeface="Palatino"/>
                <a:sym typeface="Palatino"/>
              </a:rPr>
              <a:t>[Demo: contours A* pacman small maze (L3D5)]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4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of Demo Contours (Empty) -- UCS</a:t>
            </a:r>
            <a:endParaRPr/>
          </a:p>
        </p:txBody>
      </p:sp>
      <p:pic>
        <p:nvPicPr>
          <p:cNvPr id="1342" name="Google Shape;134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0186" y="1143001"/>
            <a:ext cx="6271629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4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of Demo Contours (Empty) -- Greedy</a:t>
            </a:r>
            <a:endParaRPr/>
          </a:p>
        </p:txBody>
      </p:sp>
      <p:pic>
        <p:nvPicPr>
          <p:cNvPr id="1349" name="Google Shape;134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0185" y="1143000"/>
            <a:ext cx="6271631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4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of Demo Contours (Empty) – A*</a:t>
            </a:r>
            <a:endParaRPr/>
          </a:p>
        </p:txBody>
      </p:sp>
      <p:pic>
        <p:nvPicPr>
          <p:cNvPr id="1356" name="Google Shape;135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0186" y="1143001"/>
            <a:ext cx="6271628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4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of Demo Contours (Pacman Small Maze) – A*</a:t>
            </a:r>
            <a:endParaRPr/>
          </a:p>
        </p:txBody>
      </p:sp>
      <p:pic>
        <p:nvPicPr>
          <p:cNvPr id="1363" name="Google Shape;136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9700" y="1143000"/>
            <a:ext cx="9372600" cy="5278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Comparison</a:t>
            </a:r>
            <a:endParaRPr/>
          </a:p>
        </p:txBody>
      </p:sp>
      <p:pic>
        <p:nvPicPr>
          <p:cNvPr id="1370" name="Google Shape;1370;p47" descr="greedy_pacm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47" descr="uniform_pacma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47" descr="astar_pacma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47"/>
          <p:cNvSpPr txBox="1"/>
          <p:nvPr/>
        </p:nvSpPr>
        <p:spPr>
          <a:xfrm>
            <a:off x="1143000" y="5039380"/>
            <a:ext cx="12490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Greedy</a:t>
            </a:r>
            <a:endParaRPr/>
          </a:p>
        </p:txBody>
      </p:sp>
      <p:sp>
        <p:nvSpPr>
          <p:cNvPr id="1374" name="Google Shape;1374;p47"/>
          <p:cNvSpPr txBox="1"/>
          <p:nvPr/>
        </p:nvSpPr>
        <p:spPr>
          <a:xfrm>
            <a:off x="5105400" y="5039380"/>
            <a:ext cx="21210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Uniform Cost</a:t>
            </a:r>
            <a:endParaRPr/>
          </a:p>
        </p:txBody>
      </p:sp>
      <p:sp>
        <p:nvSpPr>
          <p:cNvPr id="1375" name="Google Shape;1375;p47"/>
          <p:cNvSpPr txBox="1"/>
          <p:nvPr/>
        </p:nvSpPr>
        <p:spPr>
          <a:xfrm>
            <a:off x="9753600" y="5039380"/>
            <a:ext cx="5712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A*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4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A* Applications</a:t>
            </a:r>
            <a:endParaRPr/>
          </a:p>
        </p:txBody>
      </p:sp>
      <p:pic>
        <p:nvPicPr>
          <p:cNvPr id="1382" name="Google Shape;138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1524000"/>
            <a:ext cx="5638800" cy="427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4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A* Applications</a:t>
            </a:r>
            <a:endParaRPr/>
          </a:p>
        </p:txBody>
      </p:sp>
      <p:sp>
        <p:nvSpPr>
          <p:cNvPr id="1389" name="Google Shape;1389;p49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Video games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Pathing / routing problems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Resource planning problems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Robot motion planning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Language analysis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Machine translation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Speech recognition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…</a:t>
            </a:r>
            <a:endParaRPr/>
          </a:p>
        </p:txBody>
      </p:sp>
      <p:sp>
        <p:nvSpPr>
          <p:cNvPr id="1390" name="Google Shape;1390;p49"/>
          <p:cNvSpPr txBox="1"/>
          <p:nvPr/>
        </p:nvSpPr>
        <p:spPr>
          <a:xfrm>
            <a:off x="6477000" y="6150116"/>
            <a:ext cx="57150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[Demo: UCS / A* pacman tiny maze (L3D6,L3D7)]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[Demo: guess algorithm Empty Shallow/Deep (L3D8)]</a:t>
            </a:r>
            <a:endParaRPr/>
          </a:p>
        </p:txBody>
      </p:sp>
      <p:pic>
        <p:nvPicPr>
          <p:cNvPr id="1391" name="Google Shape;139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524000"/>
            <a:ext cx="5638800" cy="427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5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of Demo Pacman (Tiny Maze) – UCS / A*</a:t>
            </a:r>
            <a:endParaRPr/>
          </a:p>
        </p:txBody>
      </p:sp>
      <p:pic>
        <p:nvPicPr>
          <p:cNvPr id="1398" name="Google Shape;139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960" y="1143000"/>
            <a:ext cx="978408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5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Video of Demo Empty Water Shallow/Deep</a:t>
            </a:r>
            <a:br>
              <a:rPr lang="en-US" sz="3600"/>
            </a:br>
            <a:r>
              <a:rPr lang="en-US" sz="3600"/>
              <a:t> – Guess Algorithm</a:t>
            </a:r>
            <a:endParaRPr/>
          </a:p>
        </p:txBody>
      </p:sp>
      <p:pic>
        <p:nvPicPr>
          <p:cNvPr id="1405" name="Google Shape;140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015" y="1143000"/>
            <a:ext cx="991997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Breadth-First (Tree) Search</a:t>
            </a:r>
            <a:endParaRPr/>
          </a:p>
        </p:txBody>
      </p:sp>
      <p:sp>
        <p:nvSpPr>
          <p:cNvPr id="312" name="Google Shape;312;p5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313" name="Google Shape;3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457200"/>
            <a:ext cx="7802880" cy="585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5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Heuristics</a:t>
            </a:r>
            <a:endParaRPr/>
          </a:p>
        </p:txBody>
      </p:sp>
      <p:sp>
        <p:nvSpPr>
          <p:cNvPr id="1412" name="Google Shape;1412;p52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413" name="Google Shape;1413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1600200"/>
            <a:ext cx="5714999" cy="458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5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Admissible Heuristics</a:t>
            </a:r>
            <a:endParaRPr/>
          </a:p>
        </p:txBody>
      </p:sp>
      <p:sp>
        <p:nvSpPr>
          <p:cNvPr id="1420" name="Google Shape;1420;p53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Most of the work in solving hard search problems optimally is in coming up with admissible heuristics</a:t>
            </a:r>
            <a:endParaRPr/>
          </a:p>
          <a:p>
            <a:pPr marL="1600120" lvl="3" indent="-126988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Often, admissible heuristics are solutions to </a:t>
            </a:r>
            <a:r>
              <a:rPr lang="en-US" sz="2800" i="1"/>
              <a:t>relaxed problems, </a:t>
            </a:r>
            <a:r>
              <a:rPr lang="en-US" sz="2800"/>
              <a:t>where new actions are available</a:t>
            </a:r>
            <a:endParaRPr sz="2800" i="1"/>
          </a:p>
          <a:p>
            <a:pPr marL="1142942" lvl="2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i="1"/>
          </a:p>
          <a:p>
            <a:pPr marL="342882" lvl="0" indent="-165082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Inadmissible heuristics are often useful too</a:t>
            </a:r>
            <a:endParaRPr/>
          </a:p>
        </p:txBody>
      </p:sp>
      <p:grpSp>
        <p:nvGrpSpPr>
          <p:cNvPr id="1421" name="Google Shape;1421;p53"/>
          <p:cNvGrpSpPr/>
          <p:nvPr/>
        </p:nvGrpSpPr>
        <p:grpSpPr>
          <a:xfrm>
            <a:off x="6553200" y="3919078"/>
            <a:ext cx="3657600" cy="1643522"/>
            <a:chOff x="5067016" y="4038600"/>
            <a:chExt cx="2663541" cy="1197700"/>
          </a:xfrm>
        </p:grpSpPr>
        <p:pic>
          <p:nvPicPr>
            <p:cNvPr id="1422" name="Google Shape;1422;p53" descr="Z:\Shared with PC\smallMaz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67016" y="4038600"/>
              <a:ext cx="2663541" cy="1197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23" name="Google Shape;1423;p53"/>
            <p:cNvCxnSpPr/>
            <p:nvPr/>
          </p:nvCxnSpPr>
          <p:spPr>
            <a:xfrm flipH="1">
              <a:off x="5236861" y="4473838"/>
              <a:ext cx="1125417" cy="19062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4" name="Google Shape;1424;p53"/>
            <p:cNvSpPr txBox="1"/>
            <p:nvPr/>
          </p:nvSpPr>
          <p:spPr>
            <a:xfrm>
              <a:off x="5388658" y="4569096"/>
              <a:ext cx="399537" cy="381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/>
            </a:p>
          </p:txBody>
        </p:sp>
        <p:cxnSp>
          <p:nvCxnSpPr>
            <p:cNvPr id="1425" name="Google Shape;1425;p53"/>
            <p:cNvCxnSpPr/>
            <p:nvPr/>
          </p:nvCxnSpPr>
          <p:spPr>
            <a:xfrm rot="5400000">
              <a:off x="4931082" y="4797091"/>
              <a:ext cx="609969" cy="1588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426" name="Google Shape;1426;p53"/>
          <p:cNvGrpSpPr/>
          <p:nvPr/>
        </p:nvGrpSpPr>
        <p:grpSpPr>
          <a:xfrm>
            <a:off x="2438400" y="3886200"/>
            <a:ext cx="2819399" cy="1786100"/>
            <a:chOff x="2743201" y="4111625"/>
            <a:chExt cx="2170113" cy="1374775"/>
          </a:xfrm>
        </p:grpSpPr>
        <p:pic>
          <p:nvPicPr>
            <p:cNvPr id="1427" name="Google Shape;1427;p53"/>
            <p:cNvPicPr preferRelativeResize="0"/>
            <p:nvPr/>
          </p:nvPicPr>
          <p:blipFill rotWithShape="1">
            <a:blip r:embed="rId4">
              <a:alphaModFix/>
            </a:blip>
            <a:srcRect r="22440"/>
            <a:stretch/>
          </p:blipFill>
          <p:spPr>
            <a:xfrm>
              <a:off x="2743201" y="4111625"/>
              <a:ext cx="2170113" cy="13747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28" name="Google Shape;1428;p53"/>
            <p:cNvCxnSpPr/>
            <p:nvPr/>
          </p:nvCxnSpPr>
          <p:spPr>
            <a:xfrm>
              <a:off x="2895600" y="4492623"/>
              <a:ext cx="1295400" cy="6858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29" name="Google Shape;1429;p53"/>
          <p:cNvSpPr txBox="1"/>
          <p:nvPr/>
        </p:nvSpPr>
        <p:spPr>
          <a:xfrm>
            <a:off x="1752600" y="4191000"/>
            <a:ext cx="990600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5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8 Puzzle</a:t>
            </a:r>
            <a:endParaRPr/>
          </a:p>
        </p:txBody>
      </p:sp>
      <p:sp>
        <p:nvSpPr>
          <p:cNvPr id="1436" name="Google Shape;1436;p54"/>
          <p:cNvSpPr txBox="1">
            <a:spLocks noGrp="1"/>
          </p:cNvSpPr>
          <p:nvPr>
            <p:ph type="body" idx="1"/>
          </p:nvPr>
        </p:nvSpPr>
        <p:spPr>
          <a:xfrm>
            <a:off x="685800" y="4495800"/>
            <a:ext cx="6781800" cy="163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solidFill>
                  <a:srgbClr val="008000"/>
                </a:solidFill>
              </a:rPr>
              <a:t>What are the states?</a:t>
            </a:r>
            <a:endParaRPr/>
          </a:p>
          <a:p>
            <a:pPr marL="342882" lvl="0" indent="-3428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solidFill>
                  <a:srgbClr val="008000"/>
                </a:solidFill>
              </a:rPr>
              <a:t>How many states?</a:t>
            </a:r>
            <a:endParaRPr/>
          </a:p>
          <a:p>
            <a:pPr marL="342882" lvl="0" indent="-3428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solidFill>
                  <a:srgbClr val="008000"/>
                </a:solidFill>
              </a:rPr>
              <a:t>What are the actions?</a:t>
            </a:r>
            <a:endParaRPr/>
          </a:p>
          <a:p>
            <a:pPr marL="342882" lvl="0" indent="-3428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solidFill>
                  <a:srgbClr val="008000"/>
                </a:solidFill>
              </a:rPr>
              <a:t>How many successors from the start state?</a:t>
            </a:r>
            <a:endParaRPr/>
          </a:p>
          <a:p>
            <a:pPr marL="342882" lvl="0" indent="-3428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solidFill>
                  <a:srgbClr val="008000"/>
                </a:solidFill>
              </a:rPr>
              <a:t>What should the costs be?</a:t>
            </a:r>
            <a:endParaRPr/>
          </a:p>
        </p:txBody>
      </p:sp>
      <p:grpSp>
        <p:nvGrpSpPr>
          <p:cNvPr id="1437" name="Google Shape;1437;p54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438" name="Google Shape;1438;p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87246" y="1371600"/>
              <a:ext cx="5789731" cy="48386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9" name="Google Shape;1439;p54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40" name="Google Shape;1440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618" y="1220185"/>
            <a:ext cx="2969363" cy="2543429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54"/>
          <p:cNvSpPr txBox="1"/>
          <p:nvPr/>
        </p:nvSpPr>
        <p:spPr>
          <a:xfrm>
            <a:off x="1219200" y="3733800"/>
            <a:ext cx="1981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State</a:t>
            </a:r>
            <a:endParaRPr/>
          </a:p>
        </p:txBody>
      </p:sp>
      <p:sp>
        <p:nvSpPr>
          <p:cNvPr id="1442" name="Google Shape;1442;p54"/>
          <p:cNvSpPr txBox="1"/>
          <p:nvPr/>
        </p:nvSpPr>
        <p:spPr>
          <a:xfrm>
            <a:off x="9525000" y="3733800"/>
            <a:ext cx="1981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State</a:t>
            </a:r>
            <a:endParaRPr/>
          </a:p>
        </p:txBody>
      </p:sp>
      <p:pic>
        <p:nvPicPr>
          <p:cNvPr id="1443" name="Google Shape;1443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8745" y="1219462"/>
            <a:ext cx="3044108" cy="25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4" name="Google Shape;1444;p54"/>
          <p:cNvSpPr txBox="1"/>
          <p:nvPr/>
        </p:nvSpPr>
        <p:spPr>
          <a:xfrm>
            <a:off x="6019800" y="3733800"/>
            <a:ext cx="1981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/>
          </a:p>
        </p:txBody>
      </p:sp>
      <p:sp>
        <p:nvSpPr>
          <p:cNvPr id="1445" name="Google Shape;1445;p54"/>
          <p:cNvSpPr txBox="1"/>
          <p:nvPr/>
        </p:nvSpPr>
        <p:spPr>
          <a:xfrm>
            <a:off x="8763000" y="4953000"/>
            <a:ext cx="21336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8000"/>
                </a:solidFill>
                <a:latin typeface="Palatino"/>
                <a:ea typeface="Palatino"/>
                <a:cs typeface="Palatino"/>
                <a:sym typeface="Palatino"/>
              </a:rPr>
              <a:t>Admissibleheuristics?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5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 Puzzle I</a:t>
            </a:r>
            <a:endParaRPr/>
          </a:p>
        </p:txBody>
      </p:sp>
      <p:sp>
        <p:nvSpPr>
          <p:cNvPr id="1452" name="Google Shape;1452;p55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6324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Heuristic: Number of tiles misplaced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Why is it admissible?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h(start) =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This is a </a:t>
            </a:r>
            <a:r>
              <a:rPr lang="en-US" sz="2800" i="1"/>
              <a:t>relaxed-problem</a:t>
            </a:r>
            <a:r>
              <a:rPr lang="en-US" sz="2800"/>
              <a:t> heuristic</a:t>
            </a:r>
            <a:endParaRPr/>
          </a:p>
        </p:txBody>
      </p:sp>
      <p:sp>
        <p:nvSpPr>
          <p:cNvPr id="1453" name="Google Shape;1453;p55"/>
          <p:cNvSpPr txBox="1"/>
          <p:nvPr/>
        </p:nvSpPr>
        <p:spPr>
          <a:xfrm>
            <a:off x="2133600" y="2286000"/>
            <a:ext cx="990600" cy="5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graphicFrame>
        <p:nvGraphicFramePr>
          <p:cNvPr id="1454" name="Google Shape;1454;p55"/>
          <p:cNvGraphicFramePr/>
          <p:nvPr/>
        </p:nvGraphicFramePr>
        <p:xfrm>
          <a:off x="6400800" y="41125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{54ED614A-2657-4DB2-A812-914AF63EEDAC}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endParaRPr sz="2400" b="0" i="0" u="none" strike="noStrike" cap="none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 nodes expanded when the optimal path has…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endParaRPr sz="2400" b="0" i="0" u="none" strike="noStrike" cap="none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…4 steps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…8 steps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…12 steps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UCS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6,300</a:t>
                      </a:r>
                      <a:endParaRPr sz="2400" b="0" i="0" u="none" strike="noStrike" cap="none" baseline="300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 x 10</a:t>
                      </a:r>
                      <a:r>
                        <a:rPr lang="en-US" sz="2400" b="0" i="0" u="none" strike="noStrike" cap="none" baseline="300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TILES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55" name="Google Shape;1455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90" y="3489471"/>
            <a:ext cx="5510086" cy="3138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6" name="Google Shape;1456;p55"/>
          <p:cNvGrpSpPr/>
          <p:nvPr/>
        </p:nvGrpSpPr>
        <p:grpSpPr>
          <a:xfrm>
            <a:off x="6324601" y="1219414"/>
            <a:ext cx="5333998" cy="2536188"/>
            <a:chOff x="533401" y="1219446"/>
            <a:chExt cx="6113461" cy="2906804"/>
          </a:xfrm>
        </p:grpSpPr>
        <p:pic>
          <p:nvPicPr>
            <p:cNvPr id="1457" name="Google Shape;1457;p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3401" y="1219446"/>
              <a:ext cx="6113461" cy="2544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8" name="Google Shape;1458;p55"/>
            <p:cNvSpPr txBox="1"/>
            <p:nvPr/>
          </p:nvSpPr>
          <p:spPr>
            <a:xfrm>
              <a:off x="1259591" y="3639596"/>
              <a:ext cx="1981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Start State</a:t>
              </a:r>
              <a:endParaRPr/>
            </a:p>
          </p:txBody>
        </p:sp>
        <p:sp>
          <p:nvSpPr>
            <p:cNvPr id="1459" name="Google Shape;1459;p55"/>
            <p:cNvSpPr txBox="1"/>
            <p:nvPr/>
          </p:nvSpPr>
          <p:spPr>
            <a:xfrm>
              <a:off x="4376148" y="3664585"/>
              <a:ext cx="1981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Goal State</a:t>
              </a:r>
              <a:endParaRPr/>
            </a:p>
          </p:txBody>
        </p:sp>
      </p:grpSp>
      <p:sp>
        <p:nvSpPr>
          <p:cNvPr id="1460" name="Google Shape;1460;p55"/>
          <p:cNvSpPr txBox="1"/>
          <p:nvPr/>
        </p:nvSpPr>
        <p:spPr>
          <a:xfrm>
            <a:off x="9067800" y="6553200"/>
            <a:ext cx="3124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Statistics from Andrew Moore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5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 Puzzle II</a:t>
            </a:r>
            <a:endParaRPr/>
          </a:p>
        </p:txBody>
      </p:sp>
      <p:sp>
        <p:nvSpPr>
          <p:cNvPr id="1467" name="Google Shape;1467;p5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5867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What if we had an easier 8-puzzle where any tile could slide any direction at any time, ignoring other tiles?</a:t>
            </a:r>
            <a:endParaRPr/>
          </a:p>
          <a:p>
            <a:pPr marL="342882" lvl="0" indent="-1904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Total </a:t>
            </a:r>
            <a:r>
              <a:rPr lang="en-US" sz="2400" i="1"/>
              <a:t>Manhattan </a:t>
            </a:r>
            <a:r>
              <a:rPr lang="en-US" sz="2400"/>
              <a:t>distance</a:t>
            </a:r>
            <a:endParaRPr/>
          </a:p>
          <a:p>
            <a:pPr marL="342882" lvl="0" indent="-1904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Why is it admissible?</a:t>
            </a:r>
            <a:endParaRPr/>
          </a:p>
          <a:p>
            <a:pPr marL="342882" lvl="0" indent="-1904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h(start) =</a:t>
            </a:r>
            <a:endParaRPr/>
          </a:p>
          <a:p>
            <a:pPr marL="342882" lvl="0" indent="-1904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sp>
        <p:nvSpPr>
          <p:cNvPr id="1468" name="Google Shape;1468;p56"/>
          <p:cNvSpPr txBox="1"/>
          <p:nvPr/>
        </p:nvSpPr>
        <p:spPr>
          <a:xfrm>
            <a:off x="2133600" y="4648200"/>
            <a:ext cx="480060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 + 1 + 2 + … = 18</a:t>
            </a:r>
            <a:endParaRPr/>
          </a:p>
        </p:txBody>
      </p:sp>
      <p:graphicFrame>
        <p:nvGraphicFramePr>
          <p:cNvPr id="1469" name="Google Shape;1469;p56"/>
          <p:cNvGraphicFramePr/>
          <p:nvPr/>
        </p:nvGraphicFramePr>
        <p:xfrm>
          <a:off x="5791200" y="426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{54ED614A-2657-4DB2-A812-914AF63EEDAC}</a:tableStyleId>
              </a:tblPr>
              <a:tblGrid>
                <a:gridCol w="185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endParaRPr sz="2400" b="0" i="0" u="none" strike="noStrike" cap="none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 nodes expanded when the optimal path has…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endParaRPr sz="2400" b="0" i="0" u="none" strike="noStrike" cap="none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…4 steps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…8 steps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…12 steps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TILES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MANHATTAN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470" name="Google Shape;1470;p56"/>
          <p:cNvGrpSpPr/>
          <p:nvPr/>
        </p:nvGrpSpPr>
        <p:grpSpPr>
          <a:xfrm>
            <a:off x="6324601" y="1219414"/>
            <a:ext cx="5333998" cy="2536188"/>
            <a:chOff x="533401" y="1219446"/>
            <a:chExt cx="6113461" cy="2906804"/>
          </a:xfrm>
        </p:grpSpPr>
        <p:pic>
          <p:nvPicPr>
            <p:cNvPr id="1471" name="Google Shape;1471;p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401" y="1219446"/>
              <a:ext cx="6113461" cy="2544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2" name="Google Shape;1472;p56"/>
            <p:cNvSpPr txBox="1"/>
            <p:nvPr/>
          </p:nvSpPr>
          <p:spPr>
            <a:xfrm>
              <a:off x="1259591" y="3639596"/>
              <a:ext cx="1981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Start State</a:t>
              </a:r>
              <a:endParaRPr/>
            </a:p>
          </p:txBody>
        </p:sp>
        <p:sp>
          <p:nvSpPr>
            <p:cNvPr id="1473" name="Google Shape;1473;p56"/>
            <p:cNvSpPr txBox="1"/>
            <p:nvPr/>
          </p:nvSpPr>
          <p:spPr>
            <a:xfrm>
              <a:off x="4376148" y="3664585"/>
              <a:ext cx="1981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Goal State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5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 Puzzle III</a:t>
            </a:r>
            <a:endParaRPr/>
          </a:p>
        </p:txBody>
      </p:sp>
      <p:sp>
        <p:nvSpPr>
          <p:cNvPr id="1480" name="Google Shape;1480;p57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0998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How about using the </a:t>
            </a:r>
            <a:r>
              <a:rPr lang="en-US" sz="2800" i="1"/>
              <a:t>actual cost</a:t>
            </a:r>
            <a:r>
              <a:rPr lang="en-US" sz="2800"/>
              <a:t> as a heuristic?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Would it be admissible?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Would we save on nodes expanded?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What’s wrong with it?</a:t>
            </a:r>
            <a:endParaRPr/>
          </a:p>
          <a:p>
            <a:pPr marL="342882" lvl="0" indent="-165082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With A*: a trade-off between quality of estimate and work per node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As heuristics get closer to the true cost, you will expand fewer nodes but usually do more work per node to compute the heuristic itself</a:t>
            </a:r>
            <a:endParaRPr/>
          </a:p>
        </p:txBody>
      </p:sp>
      <p:pic>
        <p:nvPicPr>
          <p:cNvPr id="1481" name="Google Shape;148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1138" y="1880138"/>
            <a:ext cx="5021261" cy="19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58"/>
          <p:cNvSpPr txBox="1">
            <a:spLocks noGrp="1"/>
          </p:cNvSpPr>
          <p:nvPr>
            <p:ph type="title"/>
          </p:nvPr>
        </p:nvSpPr>
        <p:spPr>
          <a:xfrm>
            <a:off x="0" y="25908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Semi-Lattice of Heuristics</a:t>
            </a:r>
            <a:endParaRPr/>
          </a:p>
        </p:txBody>
      </p:sp>
      <p:sp>
        <p:nvSpPr>
          <p:cNvPr id="1487" name="Google Shape;1487;p58"/>
          <p:cNvSpPr/>
          <p:nvPr/>
        </p:nvSpPr>
        <p:spPr>
          <a:xfrm>
            <a:off x="0" y="914400"/>
            <a:ext cx="12192000" cy="304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5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Trivial Heuristics, Dominance</a:t>
            </a:r>
            <a:endParaRPr/>
          </a:p>
        </p:txBody>
      </p:sp>
      <p:sp>
        <p:nvSpPr>
          <p:cNvPr id="1494" name="Google Shape;1494;p59"/>
          <p:cNvSpPr txBox="1">
            <a:spLocks noGrp="1"/>
          </p:cNvSpPr>
          <p:nvPr>
            <p:ph type="body" idx="1"/>
          </p:nvPr>
        </p:nvSpPr>
        <p:spPr>
          <a:xfrm>
            <a:off x="1219200" y="1524000"/>
            <a:ext cx="5715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Dominance: h</a:t>
            </a:r>
            <a:r>
              <a:rPr lang="en-US" sz="2400" baseline="-25000"/>
              <a:t>a</a:t>
            </a:r>
            <a:r>
              <a:rPr lang="en-US" sz="2400"/>
              <a:t> ≥ h</a:t>
            </a:r>
            <a:r>
              <a:rPr lang="en-US" sz="2400" baseline="-25000"/>
              <a:t>c</a:t>
            </a:r>
            <a:r>
              <a:rPr lang="en-US" sz="2400"/>
              <a:t> if</a:t>
            </a:r>
            <a:endParaRPr/>
          </a:p>
          <a:p>
            <a:pPr marL="342882" lvl="0" indent="-190482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190482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Heuristics form a semi-lattice: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Max of admissible heuristics is admissible</a:t>
            </a:r>
            <a:endParaRPr/>
          </a:p>
          <a:p>
            <a:pPr marL="742913" lvl="1" indent="-158736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742913" lvl="1" indent="-158736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742913" lvl="1" indent="-158736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Trivial heuristics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Bottom of lattice is the zero heuristic (what does this give us?)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Top of lattice is the exact heuristic</a:t>
            </a:r>
            <a:endParaRPr/>
          </a:p>
        </p:txBody>
      </p:sp>
      <p:pic>
        <p:nvPicPr>
          <p:cNvPr id="1495" name="Google Shape;1495;p59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1" y="3886200"/>
            <a:ext cx="4379913" cy="36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6" name="Google Shape;1496;p59" descr="txp_f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2975" y="2133601"/>
            <a:ext cx="3098800" cy="352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7" name="Google Shape;1497;p59"/>
          <p:cNvGrpSpPr/>
          <p:nvPr/>
        </p:nvGrpSpPr>
        <p:grpSpPr>
          <a:xfrm>
            <a:off x="8229600" y="1716338"/>
            <a:ext cx="2133600" cy="4227262"/>
            <a:chOff x="9344024" y="1905002"/>
            <a:chExt cx="1781176" cy="3529011"/>
          </a:xfrm>
        </p:grpSpPr>
        <p:pic>
          <p:nvPicPr>
            <p:cNvPr id="1498" name="Google Shape;1498;p59" descr="txp_fi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25023" y="1905002"/>
              <a:ext cx="862013" cy="246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9" name="Google Shape;1499;p59" descr="txp_fi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01223" y="5257800"/>
              <a:ext cx="720725" cy="1762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0" name="Google Shape;1500;p59" descr="txp_fi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44024" y="3505200"/>
              <a:ext cx="350839" cy="298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1" name="Google Shape;1501;p59" descr="txp_fi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91825" y="3505201"/>
              <a:ext cx="333375" cy="350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2" name="Google Shape;1502;p59" descr="txp_fi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344024" y="4349749"/>
              <a:ext cx="350839" cy="29845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03" name="Google Shape;1503;p59"/>
            <p:cNvCxnSpPr/>
            <p:nvPr/>
          </p:nvCxnSpPr>
          <p:spPr>
            <a:xfrm rot="10800000">
              <a:off x="9572623" y="4800600"/>
              <a:ext cx="457200" cy="304800"/>
            </a:xfrm>
            <a:prstGeom prst="straightConnector1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59"/>
            <p:cNvCxnSpPr/>
            <p:nvPr/>
          </p:nvCxnSpPr>
          <p:spPr>
            <a:xfrm rot="10800000" flipH="1">
              <a:off x="10334623" y="3962400"/>
              <a:ext cx="533400" cy="1143000"/>
            </a:xfrm>
            <a:prstGeom prst="straightConnector1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59"/>
            <p:cNvCxnSpPr/>
            <p:nvPr/>
          </p:nvCxnSpPr>
          <p:spPr>
            <a:xfrm rot="10800000">
              <a:off x="9496423" y="3962400"/>
              <a:ext cx="0" cy="304800"/>
            </a:xfrm>
            <a:prstGeom prst="straightConnector1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59"/>
            <p:cNvCxnSpPr/>
            <p:nvPr/>
          </p:nvCxnSpPr>
          <p:spPr>
            <a:xfrm rot="10800000" flipH="1">
              <a:off x="9496423" y="3124200"/>
              <a:ext cx="685800" cy="228600"/>
            </a:xfrm>
            <a:prstGeom prst="straightConnector1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59"/>
            <p:cNvCxnSpPr/>
            <p:nvPr/>
          </p:nvCxnSpPr>
          <p:spPr>
            <a:xfrm rot="10800000">
              <a:off x="10182223" y="3124200"/>
              <a:ext cx="762000" cy="228600"/>
            </a:xfrm>
            <a:prstGeom prst="straightConnector1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59"/>
            <p:cNvCxnSpPr/>
            <p:nvPr/>
          </p:nvCxnSpPr>
          <p:spPr>
            <a:xfrm rot="10800000">
              <a:off x="10182223" y="2286000"/>
              <a:ext cx="0" cy="228600"/>
            </a:xfrm>
            <a:prstGeom prst="straightConnector1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509" name="Google Shape;1509;p59" descr="txp_fi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20224" y="2732089"/>
              <a:ext cx="1560513" cy="295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6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Graph Search</a:t>
            </a:r>
            <a:endParaRPr/>
          </a:p>
        </p:txBody>
      </p:sp>
      <p:sp>
        <p:nvSpPr>
          <p:cNvPr id="1516" name="Google Shape;1516;p60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517" name="Google Shape;151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600552"/>
            <a:ext cx="9932986" cy="4409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6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Tree Search: Extra Work!</a:t>
            </a:r>
            <a:endParaRPr/>
          </a:p>
        </p:txBody>
      </p:sp>
      <p:sp>
        <p:nvSpPr>
          <p:cNvPr id="1524" name="Google Shape;1524;p61"/>
          <p:cNvSpPr txBox="1">
            <a:spLocks noGrp="1"/>
          </p:cNvSpPr>
          <p:nvPr>
            <p:ph type="body" idx="1"/>
          </p:nvPr>
        </p:nvSpPr>
        <p:spPr>
          <a:xfrm>
            <a:off x="406400" y="1295400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Failure to detect repeated states can cause exponentially more work.  </a:t>
            </a:r>
            <a:endParaRPr/>
          </a:p>
        </p:txBody>
      </p:sp>
      <p:sp>
        <p:nvSpPr>
          <p:cNvPr id="1525" name="Google Shape;1525;p61"/>
          <p:cNvSpPr/>
          <p:nvPr/>
        </p:nvSpPr>
        <p:spPr>
          <a:xfrm>
            <a:off x="6172200" y="2041711"/>
            <a:ext cx="4889500" cy="3880103"/>
          </a:xfrm>
          <a:prstGeom prst="roundRect">
            <a:avLst>
              <a:gd name="adj" fmla="val 16667"/>
            </a:avLst>
          </a:prstGeom>
          <a:solidFill>
            <a:srgbClr val="D5DFF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61"/>
          <p:cNvSpPr/>
          <p:nvPr/>
        </p:nvSpPr>
        <p:spPr>
          <a:xfrm>
            <a:off x="936947" y="2035612"/>
            <a:ext cx="3886200" cy="3886200"/>
          </a:xfrm>
          <a:prstGeom prst="roundRect">
            <a:avLst>
              <a:gd name="adj" fmla="val 16667"/>
            </a:avLst>
          </a:prstGeom>
          <a:solidFill>
            <a:srgbClr val="D5DFF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61"/>
          <p:cNvSpPr txBox="1"/>
          <p:nvPr/>
        </p:nvSpPr>
        <p:spPr>
          <a:xfrm>
            <a:off x="6184898" y="2198192"/>
            <a:ext cx="4876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Tree</a:t>
            </a:r>
            <a:endParaRPr/>
          </a:p>
        </p:txBody>
      </p:sp>
      <p:sp>
        <p:nvSpPr>
          <p:cNvPr id="1528" name="Google Shape;1528;p61"/>
          <p:cNvSpPr txBox="1"/>
          <p:nvPr/>
        </p:nvSpPr>
        <p:spPr>
          <a:xfrm>
            <a:off x="1165547" y="2121992"/>
            <a:ext cx="3429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Graph</a:t>
            </a:r>
            <a:endParaRPr/>
          </a:p>
        </p:txBody>
      </p:sp>
      <p:pic>
        <p:nvPicPr>
          <p:cNvPr id="1529" name="Google Shape;1529;p61"/>
          <p:cNvPicPr preferRelativeResize="0"/>
          <p:nvPr/>
        </p:nvPicPr>
        <p:blipFill rotWithShape="1">
          <a:blip r:embed="rId3">
            <a:alphaModFix/>
          </a:blip>
          <a:srcRect l="610" t="2839" r="64739" b="2208"/>
          <a:stretch/>
        </p:blipFill>
        <p:spPr>
          <a:xfrm>
            <a:off x="1371600" y="2514600"/>
            <a:ext cx="30480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0" name="Google Shape;1530;p61"/>
          <p:cNvPicPr preferRelativeResize="0"/>
          <p:nvPr/>
        </p:nvPicPr>
        <p:blipFill rotWithShape="1">
          <a:blip r:embed="rId4">
            <a:alphaModFix/>
          </a:blip>
          <a:srcRect l="48026" t="5048" r="2598" b="15456"/>
          <a:stretch/>
        </p:blipFill>
        <p:spPr>
          <a:xfrm>
            <a:off x="6477000" y="2819400"/>
            <a:ext cx="43434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Breadth-First Search</a:t>
            </a:r>
            <a:endParaRPr/>
          </a:p>
        </p:txBody>
      </p:sp>
      <p:grpSp>
        <p:nvGrpSpPr>
          <p:cNvPr id="320" name="Google Shape;320;p6"/>
          <p:cNvGrpSpPr/>
          <p:nvPr/>
        </p:nvGrpSpPr>
        <p:grpSpPr>
          <a:xfrm>
            <a:off x="3219447" y="3498853"/>
            <a:ext cx="5486400" cy="3355591"/>
            <a:chOff x="48" y="2332"/>
            <a:chExt cx="3456" cy="2406"/>
          </a:xfrm>
        </p:grpSpPr>
        <p:sp>
          <p:nvSpPr>
            <p:cNvPr id="321" name="Google Shape;321;p6"/>
            <p:cNvSpPr txBox="1"/>
            <p:nvPr/>
          </p:nvSpPr>
          <p:spPr>
            <a:xfrm>
              <a:off x="1728" y="2332"/>
              <a:ext cx="624" cy="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sp>
          <p:nvSpPr>
            <p:cNvPr id="322" name="Google Shape;322;p6"/>
            <p:cNvSpPr txBox="1"/>
            <p:nvPr/>
          </p:nvSpPr>
          <p:spPr>
            <a:xfrm>
              <a:off x="48" y="3417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323" name="Google Shape;323;p6"/>
            <p:cNvSpPr txBox="1"/>
            <p:nvPr/>
          </p:nvSpPr>
          <p:spPr>
            <a:xfrm>
              <a:off x="48" y="3033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324" name="Google Shape;324;p6"/>
            <p:cNvSpPr txBox="1"/>
            <p:nvPr/>
          </p:nvSpPr>
          <p:spPr>
            <a:xfrm>
              <a:off x="384" y="2688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325" name="Google Shape;325;p6"/>
            <p:cNvSpPr txBox="1"/>
            <p:nvPr/>
          </p:nvSpPr>
          <p:spPr>
            <a:xfrm>
              <a:off x="3264" y="2640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/>
            </a:p>
          </p:txBody>
        </p:sp>
        <p:sp>
          <p:nvSpPr>
            <p:cNvPr id="326" name="Google Shape;326;p6"/>
            <p:cNvSpPr txBox="1"/>
            <p:nvPr/>
          </p:nvSpPr>
          <p:spPr>
            <a:xfrm>
              <a:off x="480" y="3417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327" name="Google Shape;327;p6"/>
            <p:cNvSpPr txBox="1"/>
            <p:nvPr/>
          </p:nvSpPr>
          <p:spPr>
            <a:xfrm>
              <a:off x="480" y="3033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cxnSp>
          <p:nvCxnSpPr>
            <p:cNvPr id="328" name="Google Shape;328;p6"/>
            <p:cNvCxnSpPr>
              <a:stCxn id="324" idx="2"/>
              <a:endCxn id="323" idx="0"/>
            </p:cNvCxnSpPr>
            <p:nvPr/>
          </p:nvCxnSpPr>
          <p:spPr>
            <a:xfrm rot="10800000">
              <a:off x="204" y="2953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6"/>
            <p:cNvCxnSpPr>
              <a:stCxn id="324" idx="2"/>
              <a:endCxn id="327" idx="0"/>
            </p:cNvCxnSpPr>
            <p:nvPr/>
          </p:nvCxnSpPr>
          <p:spPr>
            <a:xfrm>
              <a:off x="504" y="2953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6"/>
            <p:cNvCxnSpPr>
              <a:stCxn id="323" idx="2"/>
              <a:endCxn id="322" idx="0"/>
            </p:cNvCxnSpPr>
            <p:nvPr/>
          </p:nvCxnSpPr>
          <p:spPr>
            <a:xfrm>
              <a:off x="168" y="329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6"/>
            <p:cNvCxnSpPr>
              <a:stCxn id="327" idx="2"/>
              <a:endCxn id="326" idx="0"/>
            </p:cNvCxnSpPr>
            <p:nvPr/>
          </p:nvCxnSpPr>
          <p:spPr>
            <a:xfrm>
              <a:off x="600" y="329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32" name="Google Shape;332;p6"/>
            <p:cNvGrpSpPr/>
            <p:nvPr/>
          </p:nvGrpSpPr>
          <p:grpSpPr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333" name="Google Shape;333;p6"/>
              <p:cNvSpPr txBox="1"/>
              <p:nvPr/>
            </p:nvSpPr>
            <p:spPr>
              <a:xfrm>
                <a:off x="1536" y="2640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334" name="Google Shape;334;p6"/>
              <p:cNvSpPr txBox="1"/>
              <p:nvPr/>
            </p:nvSpPr>
            <p:spPr>
              <a:xfrm>
                <a:off x="1152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335" name="Google Shape;335;p6"/>
              <p:cNvSpPr txBox="1"/>
              <p:nvPr/>
            </p:nvSpPr>
            <p:spPr>
              <a:xfrm>
                <a:off x="1296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336" name="Google Shape;336;p6"/>
              <p:cNvSpPr txBox="1"/>
              <p:nvPr/>
            </p:nvSpPr>
            <p:spPr>
              <a:xfrm>
                <a:off x="1728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337" name="Google Shape;337;p6"/>
              <p:cNvSpPr txBox="1"/>
              <p:nvPr/>
            </p:nvSpPr>
            <p:spPr>
              <a:xfrm>
                <a:off x="1728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sp>
            <p:nvSpPr>
              <p:cNvPr id="338" name="Google Shape;338;p6"/>
              <p:cNvSpPr txBox="1"/>
              <p:nvPr/>
            </p:nvSpPr>
            <p:spPr>
              <a:xfrm>
                <a:off x="1440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339" name="Google Shape;339;p6"/>
              <p:cNvSpPr txBox="1"/>
              <p:nvPr/>
            </p:nvSpPr>
            <p:spPr>
              <a:xfrm>
                <a:off x="1152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340" name="Google Shape;340;p6"/>
              <p:cNvSpPr txBox="1"/>
              <p:nvPr/>
            </p:nvSpPr>
            <p:spPr>
              <a:xfrm>
                <a:off x="1584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341" name="Google Shape;341;p6"/>
              <p:cNvSpPr txBox="1"/>
              <p:nvPr/>
            </p:nvSpPr>
            <p:spPr>
              <a:xfrm>
                <a:off x="1776" y="3792"/>
                <a:ext cx="480" cy="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</a:t>
                </a:r>
                <a:endParaRPr/>
              </a:p>
            </p:txBody>
          </p:sp>
          <p:sp>
            <p:nvSpPr>
              <p:cNvPr id="342" name="Google Shape;342;p6"/>
              <p:cNvSpPr txBox="1"/>
              <p:nvPr/>
            </p:nvSpPr>
            <p:spPr>
              <a:xfrm>
                <a:off x="1584" y="4089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cxnSp>
            <p:nvCxnSpPr>
              <p:cNvPr id="343" name="Google Shape;343;p6"/>
              <p:cNvCxnSpPr>
                <a:stCxn id="333" idx="2"/>
                <a:endCxn id="335" idx="0"/>
              </p:cNvCxnSpPr>
              <p:nvPr/>
            </p:nvCxnSpPr>
            <p:spPr>
              <a:xfrm rot="10800000">
                <a:off x="13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6"/>
              <p:cNvCxnSpPr>
                <a:stCxn id="333" idx="2"/>
                <a:endCxn id="337" idx="0"/>
              </p:cNvCxnSpPr>
              <p:nvPr/>
            </p:nvCxnSpPr>
            <p:spPr>
              <a:xfrm>
                <a:off x="16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6"/>
              <p:cNvCxnSpPr>
                <a:stCxn id="335" idx="2"/>
                <a:endCxn id="334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6"/>
              <p:cNvCxnSpPr>
                <a:stCxn id="335" idx="2"/>
                <a:endCxn id="338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6"/>
              <p:cNvCxnSpPr>
                <a:stCxn id="337" idx="2"/>
                <a:endCxn id="336" idx="0"/>
              </p:cNvCxnSpPr>
              <p:nvPr/>
            </p:nvCxnSpPr>
            <p:spPr>
              <a:xfrm>
                <a:off x="1848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6"/>
              <p:cNvCxnSpPr>
                <a:stCxn id="334" idx="2"/>
                <a:endCxn id="339" idx="0"/>
              </p:cNvCxnSpPr>
              <p:nvPr/>
            </p:nvCxnSpPr>
            <p:spPr>
              <a:xfrm>
                <a:off x="1272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6"/>
              <p:cNvCxnSpPr>
                <a:stCxn id="336" idx="2"/>
                <a:endCxn id="340" idx="0"/>
              </p:cNvCxnSpPr>
              <p:nvPr/>
            </p:nvCxnSpPr>
            <p:spPr>
              <a:xfrm>
                <a:off x="1848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6"/>
              <p:cNvCxnSpPr>
                <a:stCxn id="336" idx="2"/>
                <a:endCxn id="341" idx="0"/>
              </p:cNvCxnSpPr>
              <p:nvPr/>
            </p:nvCxnSpPr>
            <p:spPr>
              <a:xfrm>
                <a:off x="1848" y="36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6"/>
              <p:cNvCxnSpPr>
                <a:stCxn id="340" idx="2"/>
                <a:endCxn id="342" idx="0"/>
              </p:cNvCxnSpPr>
              <p:nvPr/>
            </p:nvCxnSpPr>
            <p:spPr>
              <a:xfrm>
                <a:off x="1704" y="4018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52" name="Google Shape;352;p6"/>
            <p:cNvSpPr txBox="1"/>
            <p:nvPr/>
          </p:nvSpPr>
          <p:spPr>
            <a:xfrm>
              <a:off x="3264" y="2994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endParaRPr/>
            </a:p>
          </p:txBody>
        </p:sp>
        <p:cxnSp>
          <p:nvCxnSpPr>
            <p:cNvPr id="353" name="Google Shape;353;p6"/>
            <p:cNvCxnSpPr>
              <a:stCxn id="325" idx="2"/>
              <a:endCxn id="352" idx="0"/>
            </p:cNvCxnSpPr>
            <p:nvPr/>
          </p:nvCxnSpPr>
          <p:spPr>
            <a:xfrm>
              <a:off x="3384" y="2905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54" name="Google Shape;354;p6"/>
            <p:cNvGrpSpPr/>
            <p:nvPr/>
          </p:nvGrpSpPr>
          <p:grpSpPr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355" name="Google Shape;355;p6"/>
              <p:cNvSpPr txBox="1"/>
              <p:nvPr/>
            </p:nvSpPr>
            <p:spPr>
              <a:xfrm>
                <a:off x="1536" y="2640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356" name="Google Shape;356;p6"/>
              <p:cNvSpPr txBox="1"/>
              <p:nvPr/>
            </p:nvSpPr>
            <p:spPr>
              <a:xfrm>
                <a:off x="1152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357" name="Google Shape;357;p6"/>
              <p:cNvSpPr txBox="1"/>
              <p:nvPr/>
            </p:nvSpPr>
            <p:spPr>
              <a:xfrm>
                <a:off x="1296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358" name="Google Shape;358;p6"/>
              <p:cNvSpPr txBox="1"/>
              <p:nvPr/>
            </p:nvSpPr>
            <p:spPr>
              <a:xfrm>
                <a:off x="1728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359" name="Google Shape;359;p6"/>
              <p:cNvSpPr txBox="1"/>
              <p:nvPr/>
            </p:nvSpPr>
            <p:spPr>
              <a:xfrm>
                <a:off x="1728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sp>
            <p:nvSpPr>
              <p:cNvPr id="360" name="Google Shape;360;p6"/>
              <p:cNvSpPr txBox="1"/>
              <p:nvPr/>
            </p:nvSpPr>
            <p:spPr>
              <a:xfrm>
                <a:off x="1440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361" name="Google Shape;361;p6"/>
              <p:cNvSpPr txBox="1"/>
              <p:nvPr/>
            </p:nvSpPr>
            <p:spPr>
              <a:xfrm>
                <a:off x="1152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362" name="Google Shape;362;p6"/>
              <p:cNvSpPr txBox="1"/>
              <p:nvPr/>
            </p:nvSpPr>
            <p:spPr>
              <a:xfrm>
                <a:off x="1584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363" name="Google Shape;363;p6"/>
              <p:cNvSpPr txBox="1"/>
              <p:nvPr/>
            </p:nvSpPr>
            <p:spPr>
              <a:xfrm>
                <a:off x="1776" y="3792"/>
                <a:ext cx="480" cy="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</a:t>
                </a:r>
                <a:endParaRPr/>
              </a:p>
            </p:txBody>
          </p:sp>
          <p:sp>
            <p:nvSpPr>
              <p:cNvPr id="364" name="Google Shape;364;p6"/>
              <p:cNvSpPr txBox="1"/>
              <p:nvPr/>
            </p:nvSpPr>
            <p:spPr>
              <a:xfrm>
                <a:off x="1584" y="4089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cxnSp>
            <p:nvCxnSpPr>
              <p:cNvPr id="365" name="Google Shape;365;p6"/>
              <p:cNvCxnSpPr>
                <a:stCxn id="355" idx="2"/>
                <a:endCxn id="357" idx="0"/>
              </p:cNvCxnSpPr>
              <p:nvPr/>
            </p:nvCxnSpPr>
            <p:spPr>
              <a:xfrm rot="10800000">
                <a:off x="13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6"/>
              <p:cNvCxnSpPr>
                <a:stCxn id="355" idx="2"/>
                <a:endCxn id="359" idx="0"/>
              </p:cNvCxnSpPr>
              <p:nvPr/>
            </p:nvCxnSpPr>
            <p:spPr>
              <a:xfrm>
                <a:off x="16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6"/>
              <p:cNvCxnSpPr>
                <a:stCxn id="357" idx="2"/>
                <a:endCxn id="356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6"/>
              <p:cNvCxnSpPr>
                <a:stCxn id="357" idx="2"/>
                <a:endCxn id="360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6"/>
              <p:cNvCxnSpPr>
                <a:stCxn id="359" idx="2"/>
                <a:endCxn id="358" idx="0"/>
              </p:cNvCxnSpPr>
              <p:nvPr/>
            </p:nvCxnSpPr>
            <p:spPr>
              <a:xfrm>
                <a:off x="1848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6"/>
              <p:cNvCxnSpPr>
                <a:stCxn id="356" idx="2"/>
                <a:endCxn id="361" idx="0"/>
              </p:cNvCxnSpPr>
              <p:nvPr/>
            </p:nvCxnSpPr>
            <p:spPr>
              <a:xfrm>
                <a:off x="1272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6"/>
              <p:cNvCxnSpPr>
                <a:stCxn id="358" idx="2"/>
                <a:endCxn id="362" idx="0"/>
              </p:cNvCxnSpPr>
              <p:nvPr/>
            </p:nvCxnSpPr>
            <p:spPr>
              <a:xfrm>
                <a:off x="1848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6"/>
              <p:cNvCxnSpPr>
                <a:stCxn id="358" idx="2"/>
                <a:endCxn id="363" idx="0"/>
              </p:cNvCxnSpPr>
              <p:nvPr/>
            </p:nvCxnSpPr>
            <p:spPr>
              <a:xfrm>
                <a:off x="1848" y="36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6"/>
              <p:cNvCxnSpPr>
                <a:stCxn id="362" idx="2"/>
                <a:endCxn id="364" idx="0"/>
              </p:cNvCxnSpPr>
              <p:nvPr/>
            </p:nvCxnSpPr>
            <p:spPr>
              <a:xfrm>
                <a:off x="1704" y="4018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74" name="Google Shape;374;p6"/>
            <p:cNvCxnSpPr>
              <a:stCxn id="324" idx="2"/>
              <a:endCxn id="355" idx="0"/>
            </p:cNvCxnSpPr>
            <p:nvPr/>
          </p:nvCxnSpPr>
          <p:spPr>
            <a:xfrm>
              <a:off x="504" y="2953"/>
              <a:ext cx="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6"/>
            <p:cNvCxnSpPr>
              <a:stCxn id="321" idx="2"/>
              <a:endCxn id="324" idx="0"/>
            </p:cNvCxnSpPr>
            <p:nvPr/>
          </p:nvCxnSpPr>
          <p:spPr>
            <a:xfrm rot="10800000">
              <a:off x="540" y="2575"/>
              <a:ext cx="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6"/>
            <p:cNvCxnSpPr>
              <a:stCxn id="321" idx="2"/>
              <a:endCxn id="333" idx="0"/>
            </p:cNvCxnSpPr>
            <p:nvPr/>
          </p:nvCxnSpPr>
          <p:spPr>
            <a:xfrm>
              <a:off x="2040" y="2575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6"/>
            <p:cNvCxnSpPr>
              <a:stCxn id="321" idx="2"/>
              <a:endCxn id="325" idx="0"/>
            </p:cNvCxnSpPr>
            <p:nvPr/>
          </p:nvCxnSpPr>
          <p:spPr>
            <a:xfrm>
              <a:off x="2040" y="2575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8" name="Google Shape;378;p6"/>
          <p:cNvGrpSpPr/>
          <p:nvPr/>
        </p:nvGrpSpPr>
        <p:grpSpPr>
          <a:xfrm>
            <a:off x="4589461" y="1358902"/>
            <a:ext cx="3030539" cy="1765300"/>
            <a:chOff x="624" y="1134"/>
            <a:chExt cx="4368" cy="2544"/>
          </a:xfrm>
        </p:grpSpPr>
        <p:sp>
          <p:nvSpPr>
            <p:cNvPr id="379" name="Google Shape;379;p6"/>
            <p:cNvSpPr/>
            <p:nvPr/>
          </p:nvSpPr>
          <p:spPr>
            <a:xfrm>
              <a:off x="624" y="2625"/>
              <a:ext cx="432" cy="439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4560" y="1134"/>
              <a:ext cx="432" cy="439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1878" y="2231"/>
              <a:ext cx="433" cy="438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970" y="1573"/>
              <a:ext cx="432" cy="438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1402" y="3108"/>
              <a:ext cx="433" cy="438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2440" y="3239"/>
              <a:ext cx="433" cy="439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2916" y="1529"/>
              <a:ext cx="433" cy="438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3522" y="2055"/>
              <a:ext cx="432" cy="439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176" y="2669"/>
              <a:ext cx="432" cy="439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748" y="1178"/>
              <a:ext cx="433" cy="438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4430" y="2318"/>
              <a:ext cx="432" cy="439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4257" y="3108"/>
              <a:ext cx="432" cy="438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/>
            </a:p>
          </p:txBody>
        </p:sp>
        <p:cxnSp>
          <p:nvCxnSpPr>
            <p:cNvPr id="391" name="Google Shape;391;p6"/>
            <p:cNvCxnSpPr>
              <a:stCxn id="379" idx="5"/>
              <a:endCxn id="383" idx="2"/>
            </p:cNvCxnSpPr>
            <p:nvPr/>
          </p:nvCxnSpPr>
          <p:spPr>
            <a:xfrm>
              <a:off x="993" y="3000"/>
              <a:ext cx="3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92" name="Google Shape;392;p6"/>
            <p:cNvCxnSpPr>
              <a:stCxn id="383" idx="5"/>
              <a:endCxn id="384" idx="2"/>
            </p:cNvCxnSpPr>
            <p:nvPr/>
          </p:nvCxnSpPr>
          <p:spPr>
            <a:xfrm>
              <a:off x="1772" y="3482"/>
              <a:ext cx="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93" name="Google Shape;393;p6"/>
            <p:cNvCxnSpPr>
              <a:stCxn id="387" idx="3"/>
              <a:endCxn id="384" idx="7"/>
            </p:cNvCxnSpPr>
            <p:nvPr/>
          </p:nvCxnSpPr>
          <p:spPr>
            <a:xfrm flipH="1">
              <a:off x="2939" y="3044"/>
              <a:ext cx="3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94" name="Google Shape;394;p6"/>
            <p:cNvCxnSpPr>
              <a:stCxn id="387" idx="2"/>
              <a:endCxn id="383" idx="6"/>
            </p:cNvCxnSpPr>
            <p:nvPr/>
          </p:nvCxnSpPr>
          <p:spPr>
            <a:xfrm flipH="1">
              <a:off x="1976" y="2889"/>
              <a:ext cx="12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95" name="Google Shape;395;p6"/>
            <p:cNvCxnSpPr>
              <a:stCxn id="386" idx="4"/>
              <a:endCxn id="387" idx="7"/>
            </p:cNvCxnSpPr>
            <p:nvPr/>
          </p:nvCxnSpPr>
          <p:spPr>
            <a:xfrm flipH="1">
              <a:off x="3438" y="2494"/>
              <a:ext cx="3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96" name="Google Shape;396;p6"/>
            <p:cNvCxnSpPr>
              <a:stCxn id="386" idx="5"/>
              <a:endCxn id="390" idx="1"/>
            </p:cNvCxnSpPr>
            <p:nvPr/>
          </p:nvCxnSpPr>
          <p:spPr>
            <a:xfrm>
              <a:off x="3891" y="2430"/>
              <a:ext cx="300" cy="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97" name="Google Shape;397;p6"/>
            <p:cNvCxnSpPr>
              <a:stCxn id="390" idx="0"/>
              <a:endCxn id="389" idx="4"/>
            </p:cNvCxnSpPr>
            <p:nvPr/>
          </p:nvCxnSpPr>
          <p:spPr>
            <a:xfrm rot="10800000" flipH="1">
              <a:off x="4473" y="2808"/>
              <a:ext cx="300" cy="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98" name="Google Shape;398;p6"/>
            <p:cNvCxnSpPr>
              <a:stCxn id="389" idx="0"/>
              <a:endCxn id="380" idx="4"/>
            </p:cNvCxnSpPr>
            <p:nvPr/>
          </p:nvCxnSpPr>
          <p:spPr>
            <a:xfrm rot="10800000">
              <a:off x="4646" y="1718"/>
              <a:ext cx="0" cy="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99" name="Google Shape;399;p6"/>
            <p:cNvCxnSpPr>
              <a:stCxn id="379" idx="7"/>
            </p:cNvCxnSpPr>
            <p:nvPr/>
          </p:nvCxnSpPr>
          <p:spPr>
            <a:xfrm rot="10800000" flipH="1">
              <a:off x="993" y="2389"/>
              <a:ext cx="9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00" name="Google Shape;400;p6"/>
            <p:cNvCxnSpPr>
              <a:stCxn id="381" idx="1"/>
              <a:endCxn id="382" idx="5"/>
            </p:cNvCxnSpPr>
            <p:nvPr/>
          </p:nvCxnSpPr>
          <p:spPr>
            <a:xfrm rot="10800000">
              <a:off x="1341" y="1995"/>
              <a:ext cx="6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01" name="Google Shape;401;p6"/>
            <p:cNvCxnSpPr>
              <a:endCxn id="388" idx="2"/>
            </p:cNvCxnSpPr>
            <p:nvPr/>
          </p:nvCxnSpPr>
          <p:spPr>
            <a:xfrm rot="10800000" flipH="1">
              <a:off x="1448" y="1397"/>
              <a:ext cx="3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02" name="Google Shape;402;p6"/>
            <p:cNvCxnSpPr>
              <a:stCxn id="385" idx="2"/>
              <a:endCxn id="388" idx="6"/>
            </p:cNvCxnSpPr>
            <p:nvPr/>
          </p:nvCxnSpPr>
          <p:spPr>
            <a:xfrm rot="10800000">
              <a:off x="2316" y="1448"/>
              <a:ext cx="6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03" name="Google Shape;403;p6"/>
            <p:cNvCxnSpPr>
              <a:stCxn id="381" idx="7"/>
              <a:endCxn id="385" idx="3"/>
            </p:cNvCxnSpPr>
            <p:nvPr/>
          </p:nvCxnSpPr>
          <p:spPr>
            <a:xfrm rot="10800000" flipH="1">
              <a:off x="2248" y="1995"/>
              <a:ext cx="6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04" name="Google Shape;404;p6"/>
            <p:cNvCxnSpPr>
              <a:stCxn id="381" idx="6"/>
              <a:endCxn id="386" idx="2"/>
            </p:cNvCxnSpPr>
            <p:nvPr/>
          </p:nvCxnSpPr>
          <p:spPr>
            <a:xfrm rot="10800000" flipH="1">
              <a:off x="2311" y="2150"/>
              <a:ext cx="12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05" name="Google Shape;405;p6"/>
            <p:cNvCxnSpPr>
              <a:stCxn id="389" idx="1"/>
              <a:endCxn id="385" idx="6"/>
            </p:cNvCxnSpPr>
            <p:nvPr/>
          </p:nvCxnSpPr>
          <p:spPr>
            <a:xfrm rot="5400000" flipH="1">
              <a:off x="3593" y="1482"/>
              <a:ext cx="600" cy="1200"/>
            </a:xfrm>
            <a:prstGeom prst="curvedConnector2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06" name="Google Shape;406;p6"/>
            <p:cNvCxnSpPr>
              <a:stCxn id="379" idx="6"/>
              <a:endCxn id="386" idx="3"/>
            </p:cNvCxnSpPr>
            <p:nvPr/>
          </p:nvCxnSpPr>
          <p:spPr>
            <a:xfrm rot="10800000" flipH="1">
              <a:off x="1056" y="2545"/>
              <a:ext cx="2400" cy="300"/>
            </a:xfrm>
            <a:prstGeom prst="curvedConnector2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407" name="Google Shape;407;p6"/>
          <p:cNvGrpSpPr/>
          <p:nvPr/>
        </p:nvGrpSpPr>
        <p:grpSpPr>
          <a:xfrm>
            <a:off x="1447802" y="3532194"/>
            <a:ext cx="7337425" cy="2325687"/>
            <a:chOff x="132" y="2225"/>
            <a:chExt cx="4622" cy="1465"/>
          </a:xfrm>
        </p:grpSpPr>
        <p:sp>
          <p:nvSpPr>
            <p:cNvPr id="408" name="Google Shape;408;p6"/>
            <p:cNvSpPr/>
            <p:nvPr/>
          </p:nvSpPr>
          <p:spPr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"/>
            <p:cNvSpPr txBox="1"/>
            <p:nvPr/>
          </p:nvSpPr>
          <p:spPr>
            <a:xfrm>
              <a:off x="132" y="2693"/>
              <a:ext cx="602" cy="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Search</a:t>
              </a:r>
              <a:endParaRPr/>
            </a:p>
            <a:p>
              <a:pPr marL="0" marR="0" lvl="0" indent="0" algn="ctr" rtl="0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Tiers</a:t>
              </a: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" name="Google Shape;415;p6"/>
          <p:cNvSpPr/>
          <p:nvPr/>
        </p:nvSpPr>
        <p:spPr>
          <a:xfrm>
            <a:off x="6237287" y="35258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"/>
          <p:cNvSpPr/>
          <p:nvPr/>
        </p:nvSpPr>
        <p:spPr>
          <a:xfrm>
            <a:off x="6237287" y="3525839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6"/>
          <p:cNvSpPr/>
          <p:nvPr/>
        </p:nvSpPr>
        <p:spPr>
          <a:xfrm>
            <a:off x="3808411" y="4021139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"/>
          <p:cNvSpPr/>
          <p:nvPr/>
        </p:nvSpPr>
        <p:spPr>
          <a:xfrm>
            <a:off x="6629402" y="3976688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"/>
          <p:cNvSpPr/>
          <p:nvPr/>
        </p:nvSpPr>
        <p:spPr>
          <a:xfrm>
            <a:off x="8380411" y="3990981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6"/>
          <p:cNvSpPr/>
          <p:nvPr/>
        </p:nvSpPr>
        <p:spPr>
          <a:xfrm>
            <a:off x="3278184" y="4521205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6"/>
          <p:cNvSpPr/>
          <p:nvPr/>
        </p:nvSpPr>
        <p:spPr>
          <a:xfrm>
            <a:off x="3952878" y="4513263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6"/>
          <p:cNvSpPr/>
          <p:nvPr/>
        </p:nvSpPr>
        <p:spPr>
          <a:xfrm>
            <a:off x="4799011" y="4513263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6"/>
          <p:cNvSpPr/>
          <p:nvPr/>
        </p:nvSpPr>
        <p:spPr>
          <a:xfrm>
            <a:off x="6243635" y="4505330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"/>
          <p:cNvSpPr/>
          <p:nvPr/>
        </p:nvSpPr>
        <p:spPr>
          <a:xfrm>
            <a:off x="6945311" y="4505330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6"/>
          <p:cNvSpPr/>
          <p:nvPr/>
        </p:nvSpPr>
        <p:spPr>
          <a:xfrm>
            <a:off x="8378828" y="4505330"/>
            <a:ext cx="290513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6"/>
          <p:cNvSpPr/>
          <p:nvPr/>
        </p:nvSpPr>
        <p:spPr>
          <a:xfrm>
            <a:off x="3268660" y="5051430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6"/>
          <p:cNvSpPr/>
          <p:nvPr/>
        </p:nvSpPr>
        <p:spPr>
          <a:xfrm>
            <a:off x="3808411" y="4019556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6632578" y="3978281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8382002" y="3995739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3281360" y="4516439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1" name="Google Shape;431;p6"/>
          <p:cNvCxnSpPr/>
          <p:nvPr/>
        </p:nvCxnSpPr>
        <p:spPr>
          <a:xfrm>
            <a:off x="2" y="3371851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2" name="Google Shape;432;p6"/>
          <p:cNvSpPr txBox="1"/>
          <p:nvPr/>
        </p:nvSpPr>
        <p:spPr>
          <a:xfrm>
            <a:off x="376237" y="1371602"/>
            <a:ext cx="2366963" cy="133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Strategy: expand a shallowest node first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Implementation: Fringe is a FIFO queue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6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Graph Search</a:t>
            </a:r>
            <a:endParaRPr/>
          </a:p>
        </p:txBody>
      </p:sp>
      <p:sp>
        <p:nvSpPr>
          <p:cNvPr id="1537" name="Google Shape;1537;p62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sz="2600"/>
              <a:t>In BFS, for example, we shouldn’t bother expanding the circled nodes (why?)</a:t>
            </a:r>
            <a:endParaRPr/>
          </a:p>
        </p:txBody>
      </p:sp>
      <p:grpSp>
        <p:nvGrpSpPr>
          <p:cNvPr id="1538" name="Google Shape;1538;p62"/>
          <p:cNvGrpSpPr/>
          <p:nvPr/>
        </p:nvGrpSpPr>
        <p:grpSpPr>
          <a:xfrm>
            <a:off x="3352800" y="2435610"/>
            <a:ext cx="5486400" cy="3355590"/>
            <a:chOff x="48" y="2332"/>
            <a:chExt cx="3456" cy="2406"/>
          </a:xfrm>
        </p:grpSpPr>
        <p:sp>
          <p:nvSpPr>
            <p:cNvPr id="1539" name="Google Shape;1539;p62"/>
            <p:cNvSpPr txBox="1"/>
            <p:nvPr/>
          </p:nvSpPr>
          <p:spPr>
            <a:xfrm>
              <a:off x="1728" y="2332"/>
              <a:ext cx="624" cy="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S</a:t>
              </a:r>
              <a:endParaRPr/>
            </a:p>
          </p:txBody>
        </p:sp>
        <p:sp>
          <p:nvSpPr>
            <p:cNvPr id="1540" name="Google Shape;1540;p62"/>
            <p:cNvSpPr txBox="1"/>
            <p:nvPr/>
          </p:nvSpPr>
          <p:spPr>
            <a:xfrm>
              <a:off x="48" y="3417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a</a:t>
              </a:r>
              <a:endParaRPr/>
            </a:p>
          </p:txBody>
        </p:sp>
        <p:sp>
          <p:nvSpPr>
            <p:cNvPr id="1541" name="Google Shape;1541;p62"/>
            <p:cNvSpPr txBox="1"/>
            <p:nvPr/>
          </p:nvSpPr>
          <p:spPr>
            <a:xfrm>
              <a:off x="48" y="3033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b</a:t>
              </a:r>
              <a:endParaRPr/>
            </a:p>
          </p:txBody>
        </p:sp>
        <p:sp>
          <p:nvSpPr>
            <p:cNvPr id="1542" name="Google Shape;1542;p62"/>
            <p:cNvSpPr txBox="1"/>
            <p:nvPr/>
          </p:nvSpPr>
          <p:spPr>
            <a:xfrm>
              <a:off x="384" y="2688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d</a:t>
              </a:r>
              <a:endParaRPr/>
            </a:p>
          </p:txBody>
        </p:sp>
        <p:sp>
          <p:nvSpPr>
            <p:cNvPr id="1543" name="Google Shape;1543;p62"/>
            <p:cNvSpPr txBox="1"/>
            <p:nvPr/>
          </p:nvSpPr>
          <p:spPr>
            <a:xfrm>
              <a:off x="3264" y="2640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p</a:t>
              </a:r>
              <a:endParaRPr/>
            </a:p>
          </p:txBody>
        </p:sp>
        <p:sp>
          <p:nvSpPr>
            <p:cNvPr id="1544" name="Google Shape;1544;p62"/>
            <p:cNvSpPr txBox="1"/>
            <p:nvPr/>
          </p:nvSpPr>
          <p:spPr>
            <a:xfrm>
              <a:off x="480" y="3417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a</a:t>
              </a:r>
              <a:endParaRPr/>
            </a:p>
          </p:txBody>
        </p:sp>
        <p:sp>
          <p:nvSpPr>
            <p:cNvPr id="1545" name="Google Shape;1545;p62"/>
            <p:cNvSpPr txBox="1"/>
            <p:nvPr/>
          </p:nvSpPr>
          <p:spPr>
            <a:xfrm>
              <a:off x="480" y="3033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c</a:t>
              </a:r>
              <a:endParaRPr/>
            </a:p>
          </p:txBody>
        </p:sp>
        <p:cxnSp>
          <p:nvCxnSpPr>
            <p:cNvPr id="1546" name="Google Shape;1546;p62"/>
            <p:cNvCxnSpPr>
              <a:stCxn id="1542" idx="2"/>
              <a:endCxn id="1541" idx="0"/>
            </p:cNvCxnSpPr>
            <p:nvPr/>
          </p:nvCxnSpPr>
          <p:spPr>
            <a:xfrm rot="10800000">
              <a:off x="204" y="2953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62"/>
            <p:cNvCxnSpPr>
              <a:stCxn id="1542" idx="2"/>
              <a:endCxn id="1545" idx="0"/>
            </p:cNvCxnSpPr>
            <p:nvPr/>
          </p:nvCxnSpPr>
          <p:spPr>
            <a:xfrm>
              <a:off x="504" y="2953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62"/>
            <p:cNvCxnSpPr>
              <a:stCxn id="1541" idx="2"/>
              <a:endCxn id="1540" idx="0"/>
            </p:cNvCxnSpPr>
            <p:nvPr/>
          </p:nvCxnSpPr>
          <p:spPr>
            <a:xfrm>
              <a:off x="168" y="329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62"/>
            <p:cNvCxnSpPr>
              <a:stCxn id="1545" idx="2"/>
              <a:endCxn id="1544" idx="0"/>
            </p:cNvCxnSpPr>
            <p:nvPr/>
          </p:nvCxnSpPr>
          <p:spPr>
            <a:xfrm>
              <a:off x="600" y="329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50" name="Google Shape;1550;p62"/>
            <p:cNvGrpSpPr/>
            <p:nvPr/>
          </p:nvGrpSpPr>
          <p:grpSpPr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551" name="Google Shape;1551;p62"/>
              <p:cNvSpPr txBox="1"/>
              <p:nvPr/>
            </p:nvSpPr>
            <p:spPr>
              <a:xfrm>
                <a:off x="1536" y="2640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e</a:t>
                </a:r>
                <a:endParaRPr/>
              </a:p>
            </p:txBody>
          </p:sp>
          <p:sp>
            <p:nvSpPr>
              <p:cNvPr id="1552" name="Google Shape;1552;p62"/>
              <p:cNvSpPr txBox="1"/>
              <p:nvPr/>
            </p:nvSpPr>
            <p:spPr>
              <a:xfrm>
                <a:off x="1152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p</a:t>
                </a:r>
                <a:endParaRPr/>
              </a:p>
            </p:txBody>
          </p:sp>
          <p:sp>
            <p:nvSpPr>
              <p:cNvPr id="1553" name="Google Shape;1553;p62"/>
              <p:cNvSpPr txBox="1"/>
              <p:nvPr/>
            </p:nvSpPr>
            <p:spPr>
              <a:xfrm>
                <a:off x="1296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h</a:t>
                </a:r>
                <a:endParaRPr/>
              </a:p>
            </p:txBody>
          </p:sp>
          <p:sp>
            <p:nvSpPr>
              <p:cNvPr id="1554" name="Google Shape;1554;p62"/>
              <p:cNvSpPr txBox="1"/>
              <p:nvPr/>
            </p:nvSpPr>
            <p:spPr>
              <a:xfrm>
                <a:off x="1728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f</a:t>
                </a:r>
                <a:endParaRPr/>
              </a:p>
            </p:txBody>
          </p:sp>
          <p:sp>
            <p:nvSpPr>
              <p:cNvPr id="1555" name="Google Shape;1555;p62"/>
              <p:cNvSpPr txBox="1"/>
              <p:nvPr/>
            </p:nvSpPr>
            <p:spPr>
              <a:xfrm>
                <a:off x="1728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r</a:t>
                </a:r>
                <a:endParaRPr/>
              </a:p>
            </p:txBody>
          </p:sp>
          <p:sp>
            <p:nvSpPr>
              <p:cNvPr id="1556" name="Google Shape;1556;p62"/>
              <p:cNvSpPr txBox="1"/>
              <p:nvPr/>
            </p:nvSpPr>
            <p:spPr>
              <a:xfrm>
                <a:off x="1440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q</a:t>
                </a:r>
                <a:endParaRPr/>
              </a:p>
            </p:txBody>
          </p:sp>
          <p:sp>
            <p:nvSpPr>
              <p:cNvPr id="1557" name="Google Shape;1557;p62"/>
              <p:cNvSpPr txBox="1"/>
              <p:nvPr/>
            </p:nvSpPr>
            <p:spPr>
              <a:xfrm>
                <a:off x="1152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q</a:t>
                </a:r>
                <a:endParaRPr/>
              </a:p>
            </p:txBody>
          </p:sp>
          <p:sp>
            <p:nvSpPr>
              <p:cNvPr id="1558" name="Google Shape;1558;p62"/>
              <p:cNvSpPr txBox="1"/>
              <p:nvPr/>
            </p:nvSpPr>
            <p:spPr>
              <a:xfrm>
                <a:off x="1584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c</a:t>
                </a:r>
                <a:endParaRPr/>
              </a:p>
            </p:txBody>
          </p:sp>
          <p:sp>
            <p:nvSpPr>
              <p:cNvPr id="1559" name="Google Shape;1559;p62"/>
              <p:cNvSpPr txBox="1"/>
              <p:nvPr/>
            </p:nvSpPr>
            <p:spPr>
              <a:xfrm>
                <a:off x="1776" y="3792"/>
                <a:ext cx="480" cy="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G</a:t>
                </a:r>
                <a:endParaRPr/>
              </a:p>
            </p:txBody>
          </p:sp>
          <p:sp>
            <p:nvSpPr>
              <p:cNvPr id="1560" name="Google Shape;1560;p62"/>
              <p:cNvSpPr txBox="1"/>
              <p:nvPr/>
            </p:nvSpPr>
            <p:spPr>
              <a:xfrm>
                <a:off x="1584" y="4089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a</a:t>
                </a:r>
                <a:endParaRPr/>
              </a:p>
            </p:txBody>
          </p:sp>
          <p:cxnSp>
            <p:nvCxnSpPr>
              <p:cNvPr id="1561" name="Google Shape;1561;p62"/>
              <p:cNvCxnSpPr>
                <a:stCxn id="1551" idx="2"/>
                <a:endCxn id="1553" idx="0"/>
              </p:cNvCxnSpPr>
              <p:nvPr/>
            </p:nvCxnSpPr>
            <p:spPr>
              <a:xfrm rot="10800000">
                <a:off x="13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62"/>
              <p:cNvCxnSpPr>
                <a:stCxn id="1551" idx="2"/>
                <a:endCxn id="1555" idx="0"/>
              </p:cNvCxnSpPr>
              <p:nvPr/>
            </p:nvCxnSpPr>
            <p:spPr>
              <a:xfrm>
                <a:off x="16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62"/>
              <p:cNvCxnSpPr>
                <a:stCxn id="1553" idx="2"/>
                <a:endCxn id="1552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62"/>
              <p:cNvCxnSpPr>
                <a:stCxn id="1553" idx="2"/>
                <a:endCxn id="1556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62"/>
              <p:cNvCxnSpPr>
                <a:stCxn id="1555" idx="2"/>
                <a:endCxn id="1554" idx="0"/>
              </p:cNvCxnSpPr>
              <p:nvPr/>
            </p:nvCxnSpPr>
            <p:spPr>
              <a:xfrm>
                <a:off x="1848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62"/>
              <p:cNvCxnSpPr>
                <a:stCxn id="1552" idx="2"/>
                <a:endCxn id="1557" idx="0"/>
              </p:cNvCxnSpPr>
              <p:nvPr/>
            </p:nvCxnSpPr>
            <p:spPr>
              <a:xfrm>
                <a:off x="1272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62"/>
              <p:cNvCxnSpPr>
                <a:stCxn id="1554" idx="2"/>
                <a:endCxn id="1558" idx="0"/>
              </p:cNvCxnSpPr>
              <p:nvPr/>
            </p:nvCxnSpPr>
            <p:spPr>
              <a:xfrm>
                <a:off x="1848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62"/>
              <p:cNvCxnSpPr>
                <a:stCxn id="1554" idx="2"/>
                <a:endCxn id="1559" idx="0"/>
              </p:cNvCxnSpPr>
              <p:nvPr/>
            </p:nvCxnSpPr>
            <p:spPr>
              <a:xfrm>
                <a:off x="1848" y="36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62"/>
              <p:cNvCxnSpPr>
                <a:stCxn id="1558" idx="2"/>
                <a:endCxn id="1560" idx="0"/>
              </p:cNvCxnSpPr>
              <p:nvPr/>
            </p:nvCxnSpPr>
            <p:spPr>
              <a:xfrm>
                <a:off x="1704" y="4018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570" name="Google Shape;1570;p62"/>
            <p:cNvSpPr txBox="1"/>
            <p:nvPr/>
          </p:nvSpPr>
          <p:spPr>
            <a:xfrm>
              <a:off x="3264" y="2994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q</a:t>
              </a:r>
              <a:endParaRPr/>
            </a:p>
          </p:txBody>
        </p:sp>
        <p:cxnSp>
          <p:nvCxnSpPr>
            <p:cNvPr id="1571" name="Google Shape;1571;p62"/>
            <p:cNvCxnSpPr>
              <a:stCxn id="1543" idx="2"/>
              <a:endCxn id="1570" idx="0"/>
            </p:cNvCxnSpPr>
            <p:nvPr/>
          </p:nvCxnSpPr>
          <p:spPr>
            <a:xfrm>
              <a:off x="3384" y="2905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72" name="Google Shape;1572;p62"/>
            <p:cNvGrpSpPr/>
            <p:nvPr/>
          </p:nvGrpSpPr>
          <p:grpSpPr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573" name="Google Shape;1573;p62"/>
              <p:cNvSpPr txBox="1"/>
              <p:nvPr/>
            </p:nvSpPr>
            <p:spPr>
              <a:xfrm>
                <a:off x="1536" y="2640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e</a:t>
                </a:r>
                <a:endParaRPr/>
              </a:p>
            </p:txBody>
          </p:sp>
          <p:sp>
            <p:nvSpPr>
              <p:cNvPr id="1574" name="Google Shape;1574;p62"/>
              <p:cNvSpPr txBox="1"/>
              <p:nvPr/>
            </p:nvSpPr>
            <p:spPr>
              <a:xfrm>
                <a:off x="1152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p</a:t>
                </a:r>
                <a:endParaRPr/>
              </a:p>
            </p:txBody>
          </p:sp>
          <p:sp>
            <p:nvSpPr>
              <p:cNvPr id="1575" name="Google Shape;1575;p62"/>
              <p:cNvSpPr txBox="1"/>
              <p:nvPr/>
            </p:nvSpPr>
            <p:spPr>
              <a:xfrm>
                <a:off x="1296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h</a:t>
                </a:r>
                <a:endParaRPr/>
              </a:p>
            </p:txBody>
          </p:sp>
          <p:sp>
            <p:nvSpPr>
              <p:cNvPr id="1576" name="Google Shape;1576;p62"/>
              <p:cNvSpPr txBox="1"/>
              <p:nvPr/>
            </p:nvSpPr>
            <p:spPr>
              <a:xfrm>
                <a:off x="1728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f</a:t>
                </a:r>
                <a:endParaRPr/>
              </a:p>
            </p:txBody>
          </p:sp>
          <p:sp>
            <p:nvSpPr>
              <p:cNvPr id="1577" name="Google Shape;1577;p62"/>
              <p:cNvSpPr txBox="1"/>
              <p:nvPr/>
            </p:nvSpPr>
            <p:spPr>
              <a:xfrm>
                <a:off x="1728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r</a:t>
                </a:r>
                <a:endParaRPr/>
              </a:p>
            </p:txBody>
          </p:sp>
          <p:sp>
            <p:nvSpPr>
              <p:cNvPr id="1578" name="Google Shape;1578;p62"/>
              <p:cNvSpPr txBox="1"/>
              <p:nvPr/>
            </p:nvSpPr>
            <p:spPr>
              <a:xfrm>
                <a:off x="1440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q</a:t>
                </a:r>
                <a:endParaRPr/>
              </a:p>
            </p:txBody>
          </p:sp>
          <p:sp>
            <p:nvSpPr>
              <p:cNvPr id="1579" name="Google Shape;1579;p62"/>
              <p:cNvSpPr txBox="1"/>
              <p:nvPr/>
            </p:nvSpPr>
            <p:spPr>
              <a:xfrm>
                <a:off x="1152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q</a:t>
                </a:r>
                <a:endParaRPr/>
              </a:p>
            </p:txBody>
          </p:sp>
          <p:sp>
            <p:nvSpPr>
              <p:cNvPr id="1580" name="Google Shape;1580;p62"/>
              <p:cNvSpPr txBox="1"/>
              <p:nvPr/>
            </p:nvSpPr>
            <p:spPr>
              <a:xfrm>
                <a:off x="1584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c</a:t>
                </a:r>
                <a:endParaRPr/>
              </a:p>
            </p:txBody>
          </p:sp>
          <p:sp>
            <p:nvSpPr>
              <p:cNvPr id="1581" name="Google Shape;1581;p62"/>
              <p:cNvSpPr txBox="1"/>
              <p:nvPr/>
            </p:nvSpPr>
            <p:spPr>
              <a:xfrm>
                <a:off x="1776" y="3792"/>
                <a:ext cx="480" cy="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G</a:t>
                </a:r>
                <a:endParaRPr/>
              </a:p>
            </p:txBody>
          </p:sp>
          <p:sp>
            <p:nvSpPr>
              <p:cNvPr id="1582" name="Google Shape;1582;p62"/>
              <p:cNvSpPr txBox="1"/>
              <p:nvPr/>
            </p:nvSpPr>
            <p:spPr>
              <a:xfrm>
                <a:off x="1584" y="4089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a</a:t>
                </a:r>
                <a:endParaRPr/>
              </a:p>
            </p:txBody>
          </p:sp>
          <p:cxnSp>
            <p:nvCxnSpPr>
              <p:cNvPr id="1583" name="Google Shape;1583;p62"/>
              <p:cNvCxnSpPr>
                <a:stCxn id="1573" idx="2"/>
                <a:endCxn id="1575" idx="0"/>
              </p:cNvCxnSpPr>
              <p:nvPr/>
            </p:nvCxnSpPr>
            <p:spPr>
              <a:xfrm rot="10800000">
                <a:off x="13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62"/>
              <p:cNvCxnSpPr>
                <a:stCxn id="1573" idx="2"/>
                <a:endCxn id="1577" idx="0"/>
              </p:cNvCxnSpPr>
              <p:nvPr/>
            </p:nvCxnSpPr>
            <p:spPr>
              <a:xfrm>
                <a:off x="16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5" name="Google Shape;1585;p62"/>
              <p:cNvCxnSpPr>
                <a:stCxn id="1575" idx="2"/>
                <a:endCxn id="1574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6" name="Google Shape;1586;p62"/>
              <p:cNvCxnSpPr>
                <a:stCxn id="1575" idx="2"/>
                <a:endCxn id="1578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7" name="Google Shape;1587;p62"/>
              <p:cNvCxnSpPr>
                <a:stCxn id="1577" idx="2"/>
                <a:endCxn id="1576" idx="0"/>
              </p:cNvCxnSpPr>
              <p:nvPr/>
            </p:nvCxnSpPr>
            <p:spPr>
              <a:xfrm>
                <a:off x="1848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8" name="Google Shape;1588;p62"/>
              <p:cNvCxnSpPr>
                <a:stCxn id="1574" idx="2"/>
                <a:endCxn id="1579" idx="0"/>
              </p:cNvCxnSpPr>
              <p:nvPr/>
            </p:nvCxnSpPr>
            <p:spPr>
              <a:xfrm>
                <a:off x="1272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9" name="Google Shape;1589;p62"/>
              <p:cNvCxnSpPr>
                <a:stCxn id="1576" idx="2"/>
                <a:endCxn id="1580" idx="0"/>
              </p:cNvCxnSpPr>
              <p:nvPr/>
            </p:nvCxnSpPr>
            <p:spPr>
              <a:xfrm>
                <a:off x="1848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0" name="Google Shape;1590;p62"/>
              <p:cNvCxnSpPr>
                <a:stCxn id="1576" idx="2"/>
                <a:endCxn id="1581" idx="0"/>
              </p:cNvCxnSpPr>
              <p:nvPr/>
            </p:nvCxnSpPr>
            <p:spPr>
              <a:xfrm>
                <a:off x="1848" y="36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1" name="Google Shape;1591;p62"/>
              <p:cNvCxnSpPr>
                <a:stCxn id="1580" idx="2"/>
                <a:endCxn id="1582" idx="0"/>
              </p:cNvCxnSpPr>
              <p:nvPr/>
            </p:nvCxnSpPr>
            <p:spPr>
              <a:xfrm>
                <a:off x="1704" y="4018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92" name="Google Shape;1592;p62"/>
            <p:cNvCxnSpPr>
              <a:stCxn id="1542" idx="2"/>
              <a:endCxn id="1573" idx="0"/>
            </p:cNvCxnSpPr>
            <p:nvPr/>
          </p:nvCxnSpPr>
          <p:spPr>
            <a:xfrm>
              <a:off x="504" y="2953"/>
              <a:ext cx="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62"/>
            <p:cNvCxnSpPr>
              <a:stCxn id="1539" idx="2"/>
              <a:endCxn id="1542" idx="0"/>
            </p:cNvCxnSpPr>
            <p:nvPr/>
          </p:nvCxnSpPr>
          <p:spPr>
            <a:xfrm rot="10800000">
              <a:off x="540" y="2575"/>
              <a:ext cx="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62"/>
            <p:cNvCxnSpPr>
              <a:stCxn id="1539" idx="2"/>
              <a:endCxn id="1551" idx="0"/>
            </p:cNvCxnSpPr>
            <p:nvPr/>
          </p:nvCxnSpPr>
          <p:spPr>
            <a:xfrm>
              <a:off x="2040" y="2575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62"/>
            <p:cNvCxnSpPr>
              <a:stCxn id="1539" idx="2"/>
              <a:endCxn id="1543" idx="0"/>
            </p:cNvCxnSpPr>
            <p:nvPr/>
          </p:nvCxnSpPr>
          <p:spPr>
            <a:xfrm>
              <a:off x="2040" y="2575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6" name="Google Shape;1596;p62"/>
          <p:cNvSpPr/>
          <p:nvPr/>
        </p:nvSpPr>
        <p:spPr>
          <a:xfrm>
            <a:off x="4892676" y="3407161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97" name="Google Shape;1597;p62"/>
          <p:cNvSpPr/>
          <p:nvPr/>
        </p:nvSpPr>
        <p:spPr>
          <a:xfrm>
            <a:off x="6122989" y="3959610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98" name="Google Shape;1598;p62"/>
          <p:cNvSpPr/>
          <p:nvPr/>
        </p:nvSpPr>
        <p:spPr>
          <a:xfrm>
            <a:off x="4054476" y="3940561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99" name="Google Shape;1599;p62"/>
          <p:cNvSpPr/>
          <p:nvPr/>
        </p:nvSpPr>
        <p:spPr>
          <a:xfrm>
            <a:off x="6564314" y="3956435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6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Graph Search</a:t>
            </a:r>
            <a:endParaRPr/>
          </a:p>
        </p:txBody>
      </p:sp>
      <p:sp>
        <p:nvSpPr>
          <p:cNvPr id="1606" name="Google Shape;1606;p63"/>
          <p:cNvSpPr txBox="1">
            <a:spLocks noGrp="1"/>
          </p:cNvSpPr>
          <p:nvPr>
            <p:ph type="body" idx="1"/>
          </p:nvPr>
        </p:nvSpPr>
        <p:spPr>
          <a:xfrm>
            <a:off x="2362200" y="1371600"/>
            <a:ext cx="8153400" cy="472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Idea: never </a:t>
            </a:r>
            <a:r>
              <a:rPr lang="en-US" sz="2400">
                <a:solidFill>
                  <a:srgbClr val="FF0000"/>
                </a:solidFill>
              </a:rPr>
              <a:t>expand</a:t>
            </a:r>
            <a:r>
              <a:rPr lang="en-US" sz="2400"/>
              <a:t> a state twice</a:t>
            </a:r>
            <a:endParaRPr/>
          </a:p>
          <a:p>
            <a:pPr marL="342882" lvl="0" indent="-342882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How to implement: 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Tree search + set of expanded states (“closed set”)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Expand the search tree node-by-node, but…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Before expanding a node, check to make sure its state has never been expanded before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If not new, skip it, if new add to closed set</a:t>
            </a:r>
            <a:endParaRPr sz="2400"/>
          </a:p>
          <a:p>
            <a:pPr marL="342882" lvl="0" indent="-342882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Important: </a:t>
            </a:r>
            <a:r>
              <a:rPr lang="en-US" sz="2400">
                <a:solidFill>
                  <a:srgbClr val="FF0000"/>
                </a:solidFill>
              </a:rPr>
              <a:t>store the closed set as a set</a:t>
            </a:r>
            <a:r>
              <a:rPr lang="en-US" sz="2400"/>
              <a:t>, not a list</a:t>
            </a:r>
            <a:endParaRPr sz="1900"/>
          </a:p>
          <a:p>
            <a:pPr marL="342882" lvl="0" indent="-342882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Can graph search wreck completeness?  Why/why not?</a:t>
            </a:r>
            <a:endParaRPr/>
          </a:p>
          <a:p>
            <a:pPr marL="342882" lvl="0" indent="-342882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How about optimality?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6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A* Graph Search Gone Wrong?</a:t>
            </a:r>
            <a:endParaRPr/>
          </a:p>
        </p:txBody>
      </p:sp>
      <p:sp>
        <p:nvSpPr>
          <p:cNvPr id="1613" name="Google Shape;1613;p64"/>
          <p:cNvSpPr/>
          <p:nvPr/>
        </p:nvSpPr>
        <p:spPr>
          <a:xfrm>
            <a:off x="1363498" y="28194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</a:t>
            </a:r>
            <a:endParaRPr/>
          </a:p>
        </p:txBody>
      </p:sp>
      <p:sp>
        <p:nvSpPr>
          <p:cNvPr id="1614" name="Google Shape;1614;p64"/>
          <p:cNvSpPr/>
          <p:nvPr/>
        </p:nvSpPr>
        <p:spPr>
          <a:xfrm>
            <a:off x="3116098" y="21336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endParaRPr/>
          </a:p>
        </p:txBody>
      </p:sp>
      <p:sp>
        <p:nvSpPr>
          <p:cNvPr id="1615" name="Google Shape;1615;p64"/>
          <p:cNvSpPr/>
          <p:nvPr/>
        </p:nvSpPr>
        <p:spPr>
          <a:xfrm>
            <a:off x="2506498" y="41910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</a:t>
            </a:r>
            <a:endParaRPr/>
          </a:p>
        </p:txBody>
      </p:sp>
      <p:sp>
        <p:nvSpPr>
          <p:cNvPr id="1616" name="Google Shape;1616;p64"/>
          <p:cNvSpPr/>
          <p:nvPr/>
        </p:nvSpPr>
        <p:spPr>
          <a:xfrm>
            <a:off x="4792498" y="28956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</a:t>
            </a:r>
            <a:endParaRPr/>
          </a:p>
        </p:txBody>
      </p:sp>
      <p:sp>
        <p:nvSpPr>
          <p:cNvPr id="1617" name="Google Shape;1617;p64"/>
          <p:cNvSpPr/>
          <p:nvPr/>
        </p:nvSpPr>
        <p:spPr>
          <a:xfrm>
            <a:off x="4792498" y="51054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</a:t>
            </a:r>
            <a:endParaRPr/>
          </a:p>
        </p:txBody>
      </p:sp>
      <p:cxnSp>
        <p:nvCxnSpPr>
          <p:cNvPr id="1618" name="Google Shape;1618;p64"/>
          <p:cNvCxnSpPr>
            <a:stCxn id="1613" idx="7"/>
            <a:endCxn id="1614" idx="2"/>
          </p:cNvCxnSpPr>
          <p:nvPr/>
        </p:nvCxnSpPr>
        <p:spPr>
          <a:xfrm rot="10800000" flipH="1">
            <a:off x="2013906" y="2514592"/>
            <a:ext cx="1102200" cy="416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19" name="Google Shape;1619;p64"/>
          <p:cNvCxnSpPr>
            <a:stCxn id="1613" idx="5"/>
            <a:endCxn id="1615" idx="1"/>
          </p:cNvCxnSpPr>
          <p:nvPr/>
        </p:nvCxnSpPr>
        <p:spPr>
          <a:xfrm>
            <a:off x="2013906" y="3469808"/>
            <a:ext cx="604200" cy="832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20" name="Google Shape;1620;p64"/>
          <p:cNvCxnSpPr>
            <a:stCxn id="1615" idx="7"/>
            <a:endCxn id="1616" idx="3"/>
          </p:cNvCxnSpPr>
          <p:nvPr/>
        </p:nvCxnSpPr>
        <p:spPr>
          <a:xfrm rot="10800000" flipH="1">
            <a:off x="3156906" y="3545992"/>
            <a:ext cx="1747200" cy="756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21" name="Google Shape;1621;p64"/>
          <p:cNvCxnSpPr>
            <a:stCxn id="1614" idx="6"/>
            <a:endCxn id="1616" idx="1"/>
          </p:cNvCxnSpPr>
          <p:nvPr/>
        </p:nvCxnSpPr>
        <p:spPr>
          <a:xfrm>
            <a:off x="3878098" y="2514600"/>
            <a:ext cx="1026000" cy="49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22" name="Google Shape;1622;p64"/>
          <p:cNvCxnSpPr>
            <a:stCxn id="1616" idx="4"/>
            <a:endCxn id="1617" idx="0"/>
          </p:cNvCxnSpPr>
          <p:nvPr/>
        </p:nvCxnSpPr>
        <p:spPr>
          <a:xfrm>
            <a:off x="5173498" y="3657600"/>
            <a:ext cx="0" cy="144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623" name="Google Shape;1623;p64"/>
          <p:cNvSpPr txBox="1"/>
          <p:nvPr/>
        </p:nvSpPr>
        <p:spPr>
          <a:xfrm>
            <a:off x="2531898" y="2678670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endParaRPr/>
          </a:p>
        </p:txBody>
      </p:sp>
      <p:sp>
        <p:nvSpPr>
          <p:cNvPr id="1624" name="Google Shape;1624;p64"/>
          <p:cNvSpPr txBox="1"/>
          <p:nvPr/>
        </p:nvSpPr>
        <p:spPr>
          <a:xfrm>
            <a:off x="2303298" y="3581398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endParaRPr/>
          </a:p>
        </p:txBody>
      </p:sp>
      <p:sp>
        <p:nvSpPr>
          <p:cNvPr id="1625" name="Google Shape;1625;p64"/>
          <p:cNvSpPr txBox="1"/>
          <p:nvPr/>
        </p:nvSpPr>
        <p:spPr>
          <a:xfrm>
            <a:off x="4259098" y="2819398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endParaRPr/>
          </a:p>
        </p:txBody>
      </p:sp>
      <p:sp>
        <p:nvSpPr>
          <p:cNvPr id="1626" name="Google Shape;1626;p64"/>
          <p:cNvSpPr txBox="1"/>
          <p:nvPr/>
        </p:nvSpPr>
        <p:spPr>
          <a:xfrm>
            <a:off x="3954298" y="3957637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2</a:t>
            </a:r>
            <a:endParaRPr/>
          </a:p>
        </p:txBody>
      </p:sp>
      <p:sp>
        <p:nvSpPr>
          <p:cNvPr id="1627" name="Google Shape;1627;p64"/>
          <p:cNvSpPr txBox="1"/>
          <p:nvPr/>
        </p:nvSpPr>
        <p:spPr>
          <a:xfrm>
            <a:off x="5249698" y="4186237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3</a:t>
            </a:r>
            <a:endParaRPr/>
          </a:p>
        </p:txBody>
      </p:sp>
      <p:grpSp>
        <p:nvGrpSpPr>
          <p:cNvPr id="1628" name="Google Shape;1628;p64"/>
          <p:cNvGrpSpPr/>
          <p:nvPr/>
        </p:nvGrpSpPr>
        <p:grpSpPr>
          <a:xfrm>
            <a:off x="1477798" y="2971799"/>
            <a:ext cx="4014117" cy="3341389"/>
            <a:chOff x="1638925" y="2743200"/>
            <a:chExt cx="4012898" cy="3341100"/>
          </a:xfrm>
        </p:grpSpPr>
        <p:sp>
          <p:nvSpPr>
            <p:cNvPr id="1629" name="Google Shape;1629;p64"/>
            <p:cNvSpPr txBox="1"/>
            <p:nvPr/>
          </p:nvSpPr>
          <p:spPr>
            <a:xfrm>
              <a:off x="1638925" y="3429001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h=2</a:t>
              </a:r>
              <a:endParaRPr/>
            </a:p>
          </p:txBody>
        </p:sp>
        <p:sp>
          <p:nvSpPr>
            <p:cNvPr id="1630" name="Google Shape;1630;p64"/>
            <p:cNvSpPr txBox="1"/>
            <p:nvPr/>
          </p:nvSpPr>
          <p:spPr>
            <a:xfrm>
              <a:off x="2743200" y="4800600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h=1</a:t>
              </a:r>
              <a:endParaRPr/>
            </a:p>
          </p:txBody>
        </p:sp>
        <p:sp>
          <p:nvSpPr>
            <p:cNvPr id="1631" name="Google Shape;1631;p64"/>
            <p:cNvSpPr txBox="1"/>
            <p:nvPr/>
          </p:nvSpPr>
          <p:spPr>
            <a:xfrm>
              <a:off x="3315325" y="2743200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h=4</a:t>
              </a:r>
              <a:endParaRPr/>
            </a:p>
          </p:txBody>
        </p:sp>
        <p:sp>
          <p:nvSpPr>
            <p:cNvPr id="1632" name="Google Shape;1632;p64"/>
            <p:cNvSpPr txBox="1"/>
            <p:nvPr/>
          </p:nvSpPr>
          <p:spPr>
            <a:xfrm>
              <a:off x="4267200" y="3119735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h=1</a:t>
              </a:r>
              <a:endParaRPr/>
            </a:p>
          </p:txBody>
        </p:sp>
        <p:sp>
          <p:nvSpPr>
            <p:cNvPr id="1633" name="Google Shape;1633;p64"/>
            <p:cNvSpPr txBox="1"/>
            <p:nvPr/>
          </p:nvSpPr>
          <p:spPr>
            <a:xfrm>
              <a:off x="5029200" y="5715000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h=0</a:t>
              </a:r>
              <a:endParaRPr/>
            </a:p>
          </p:txBody>
        </p:sp>
      </p:grpSp>
      <p:sp>
        <p:nvSpPr>
          <p:cNvPr id="1634" name="Google Shape;1634;p64"/>
          <p:cNvSpPr txBox="1"/>
          <p:nvPr/>
        </p:nvSpPr>
        <p:spPr>
          <a:xfrm>
            <a:off x="8001000" y="2057400"/>
            <a:ext cx="1122419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 (0+</a:t>
            </a:r>
            <a:r>
              <a:rPr lang="en-US" sz="2400">
                <a:solidFill>
                  <a:srgbClr val="C00000"/>
                </a:solidFill>
                <a:latin typeface="Palatino"/>
                <a:ea typeface="Palatino"/>
                <a:cs typeface="Palatino"/>
                <a:sym typeface="Palatino"/>
              </a:rPr>
              <a:t>2</a:t>
            </a: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)</a:t>
            </a:r>
            <a:endParaRPr/>
          </a:p>
        </p:txBody>
      </p:sp>
      <p:grpSp>
        <p:nvGrpSpPr>
          <p:cNvPr id="1635" name="Google Shape;1635;p64"/>
          <p:cNvGrpSpPr/>
          <p:nvPr/>
        </p:nvGrpSpPr>
        <p:grpSpPr>
          <a:xfrm>
            <a:off x="7010400" y="2519063"/>
            <a:ext cx="3070498" cy="919284"/>
            <a:chOff x="5638800" y="2133354"/>
            <a:chExt cx="3070499" cy="918925"/>
          </a:xfrm>
        </p:grpSpPr>
        <p:sp>
          <p:nvSpPr>
            <p:cNvPr id="1636" name="Google Shape;1636;p64"/>
            <p:cNvSpPr txBox="1"/>
            <p:nvPr/>
          </p:nvSpPr>
          <p:spPr>
            <a:xfrm>
              <a:off x="5638800" y="2590794"/>
              <a:ext cx="1183437" cy="461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A (1+</a:t>
              </a:r>
              <a:r>
                <a:rPr lang="en-US" sz="2400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4</a:t>
              </a: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)</a:t>
              </a:r>
              <a:endParaRPr/>
            </a:p>
          </p:txBody>
        </p:sp>
        <p:sp>
          <p:nvSpPr>
            <p:cNvPr id="1637" name="Google Shape;1637;p64"/>
            <p:cNvSpPr txBox="1"/>
            <p:nvPr/>
          </p:nvSpPr>
          <p:spPr>
            <a:xfrm>
              <a:off x="7560427" y="2590789"/>
              <a:ext cx="1148872" cy="461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B (1+</a:t>
              </a:r>
              <a:r>
                <a:rPr lang="en-US" sz="2400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1</a:t>
              </a: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)</a:t>
              </a:r>
              <a:endParaRPr/>
            </a:p>
          </p:txBody>
        </p:sp>
        <p:cxnSp>
          <p:nvCxnSpPr>
            <p:cNvPr id="1638" name="Google Shape;1638;p64"/>
            <p:cNvCxnSpPr>
              <a:stCxn id="1634" idx="2"/>
              <a:endCxn id="1637" idx="0"/>
            </p:cNvCxnSpPr>
            <p:nvPr/>
          </p:nvCxnSpPr>
          <p:spPr>
            <a:xfrm>
              <a:off x="7190610" y="2133354"/>
              <a:ext cx="944400" cy="457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639" name="Google Shape;1639;p64"/>
            <p:cNvCxnSpPr>
              <a:stCxn id="1634" idx="2"/>
              <a:endCxn id="1636" idx="0"/>
            </p:cNvCxnSpPr>
            <p:nvPr/>
          </p:nvCxnSpPr>
          <p:spPr>
            <a:xfrm flipH="1">
              <a:off x="6230610" y="2133354"/>
              <a:ext cx="960000" cy="457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640" name="Google Shape;1640;p64"/>
          <p:cNvGrpSpPr/>
          <p:nvPr/>
        </p:nvGrpSpPr>
        <p:grpSpPr>
          <a:xfrm>
            <a:off x="7010401" y="3438347"/>
            <a:ext cx="1179079" cy="914580"/>
            <a:chOff x="5637791" y="3052286"/>
            <a:chExt cx="1178517" cy="914581"/>
          </a:xfrm>
        </p:grpSpPr>
        <p:sp>
          <p:nvSpPr>
            <p:cNvPr id="1641" name="Google Shape;1641;p64"/>
            <p:cNvSpPr txBox="1"/>
            <p:nvPr/>
          </p:nvSpPr>
          <p:spPr>
            <a:xfrm>
              <a:off x="5637791" y="3505201"/>
              <a:ext cx="1178517" cy="46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C (2+</a:t>
              </a:r>
              <a:r>
                <a:rPr lang="en-US" sz="2400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1</a:t>
              </a: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)</a:t>
              </a:r>
              <a:endParaRPr/>
            </a:p>
          </p:txBody>
        </p:sp>
        <p:cxnSp>
          <p:nvCxnSpPr>
            <p:cNvPr id="1642" name="Google Shape;1642;p64"/>
            <p:cNvCxnSpPr>
              <a:stCxn id="1636" idx="2"/>
              <a:endCxn id="1641" idx="0"/>
            </p:cNvCxnSpPr>
            <p:nvPr/>
          </p:nvCxnSpPr>
          <p:spPr>
            <a:xfrm flipH="1">
              <a:off x="6227127" y="3052286"/>
              <a:ext cx="2100" cy="453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643" name="Google Shape;1643;p64"/>
          <p:cNvGrpSpPr/>
          <p:nvPr/>
        </p:nvGrpSpPr>
        <p:grpSpPr>
          <a:xfrm>
            <a:off x="7010401" y="4352927"/>
            <a:ext cx="1195760" cy="909802"/>
            <a:chOff x="5638805" y="3966836"/>
            <a:chExt cx="1195348" cy="910124"/>
          </a:xfrm>
        </p:grpSpPr>
        <p:sp>
          <p:nvSpPr>
            <p:cNvPr id="1644" name="Google Shape;1644;p64"/>
            <p:cNvSpPr txBox="1"/>
            <p:nvPr/>
          </p:nvSpPr>
          <p:spPr>
            <a:xfrm>
              <a:off x="5638805" y="4415132"/>
              <a:ext cx="1195348" cy="461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G (5+</a:t>
              </a:r>
              <a:r>
                <a:rPr lang="en-US" sz="2400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0</a:t>
              </a: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)</a:t>
              </a:r>
              <a:endParaRPr/>
            </a:p>
          </p:txBody>
        </p:sp>
        <p:cxnSp>
          <p:nvCxnSpPr>
            <p:cNvPr id="1645" name="Google Shape;1645;p64"/>
            <p:cNvCxnSpPr>
              <a:stCxn id="1641" idx="2"/>
              <a:endCxn id="1644" idx="0"/>
            </p:cNvCxnSpPr>
            <p:nvPr/>
          </p:nvCxnSpPr>
          <p:spPr>
            <a:xfrm>
              <a:off x="6228141" y="3966836"/>
              <a:ext cx="8400" cy="448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646" name="Google Shape;1646;p64"/>
          <p:cNvGrpSpPr/>
          <p:nvPr/>
        </p:nvGrpSpPr>
        <p:grpSpPr>
          <a:xfrm>
            <a:off x="8915402" y="3438342"/>
            <a:ext cx="1179079" cy="909982"/>
            <a:chOff x="7318357" y="3052260"/>
            <a:chExt cx="1178518" cy="910305"/>
          </a:xfrm>
        </p:grpSpPr>
        <p:sp>
          <p:nvSpPr>
            <p:cNvPr id="1647" name="Google Shape;1647;p64"/>
            <p:cNvSpPr txBox="1"/>
            <p:nvPr/>
          </p:nvSpPr>
          <p:spPr>
            <a:xfrm>
              <a:off x="7318357" y="3500736"/>
              <a:ext cx="1178518" cy="461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C (3+</a:t>
              </a:r>
              <a:r>
                <a:rPr lang="en-US" sz="2400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1</a:t>
              </a: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)</a:t>
              </a:r>
              <a:endParaRPr/>
            </a:p>
          </p:txBody>
        </p:sp>
        <p:cxnSp>
          <p:nvCxnSpPr>
            <p:cNvPr id="1648" name="Google Shape;1648;p64"/>
            <p:cNvCxnSpPr>
              <a:stCxn id="1637" idx="2"/>
              <a:endCxn id="1647" idx="0"/>
            </p:cNvCxnSpPr>
            <p:nvPr/>
          </p:nvCxnSpPr>
          <p:spPr>
            <a:xfrm flipH="1">
              <a:off x="7907637" y="3052260"/>
              <a:ext cx="1500" cy="448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649" name="Google Shape;1649;p64"/>
          <p:cNvGrpSpPr/>
          <p:nvPr/>
        </p:nvGrpSpPr>
        <p:grpSpPr>
          <a:xfrm>
            <a:off x="8915401" y="4348324"/>
            <a:ext cx="1195760" cy="914237"/>
            <a:chOff x="7331553" y="3962569"/>
            <a:chExt cx="1195348" cy="914240"/>
          </a:xfrm>
        </p:grpSpPr>
        <p:sp>
          <p:nvSpPr>
            <p:cNvPr id="1650" name="Google Shape;1650;p64"/>
            <p:cNvSpPr txBox="1"/>
            <p:nvPr/>
          </p:nvSpPr>
          <p:spPr>
            <a:xfrm>
              <a:off x="7331553" y="4415142"/>
              <a:ext cx="1195348" cy="461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G (6+</a:t>
              </a:r>
              <a:r>
                <a:rPr lang="en-US" sz="2400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0</a:t>
              </a: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)</a:t>
              </a:r>
              <a:endParaRPr/>
            </a:p>
          </p:txBody>
        </p:sp>
        <p:cxnSp>
          <p:nvCxnSpPr>
            <p:cNvPr id="1651" name="Google Shape;1651;p64"/>
            <p:cNvCxnSpPr>
              <a:stCxn id="1647" idx="2"/>
              <a:endCxn id="1650" idx="0"/>
            </p:cNvCxnSpPr>
            <p:nvPr/>
          </p:nvCxnSpPr>
          <p:spPr>
            <a:xfrm>
              <a:off x="7920891" y="3962569"/>
              <a:ext cx="8400" cy="452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1652" name="Google Shape;1652;p64"/>
          <p:cNvSpPr txBox="1"/>
          <p:nvPr/>
        </p:nvSpPr>
        <p:spPr>
          <a:xfrm>
            <a:off x="2125499" y="1295400"/>
            <a:ext cx="2963267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State space graph</a:t>
            </a:r>
            <a:endParaRPr/>
          </a:p>
        </p:txBody>
      </p:sp>
      <p:sp>
        <p:nvSpPr>
          <p:cNvPr id="1653" name="Google Shape;1653;p64"/>
          <p:cNvSpPr txBox="1"/>
          <p:nvPr/>
        </p:nvSpPr>
        <p:spPr>
          <a:xfrm>
            <a:off x="7543800" y="1311833"/>
            <a:ext cx="1915905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Search tree</a:t>
            </a:r>
            <a:endParaRPr sz="2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54" name="Google Shape;1654;p64"/>
          <p:cNvSpPr txBox="1"/>
          <p:nvPr/>
        </p:nvSpPr>
        <p:spPr>
          <a:xfrm>
            <a:off x="6096000" y="5943851"/>
            <a:ext cx="1940401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Closed Set:</a:t>
            </a:r>
            <a:endParaRPr/>
          </a:p>
        </p:txBody>
      </p:sp>
      <p:sp>
        <p:nvSpPr>
          <p:cNvPr id="1655" name="Google Shape;1655;p64"/>
          <p:cNvSpPr txBox="1"/>
          <p:nvPr/>
        </p:nvSpPr>
        <p:spPr>
          <a:xfrm>
            <a:off x="7851785" y="5943851"/>
            <a:ext cx="373140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</a:t>
            </a:r>
            <a:endParaRPr/>
          </a:p>
        </p:txBody>
      </p:sp>
      <p:sp>
        <p:nvSpPr>
          <p:cNvPr id="1656" name="Google Shape;1656;p64"/>
          <p:cNvSpPr txBox="1"/>
          <p:nvPr/>
        </p:nvSpPr>
        <p:spPr>
          <a:xfrm>
            <a:off x="8193164" y="5943851"/>
            <a:ext cx="403998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</a:t>
            </a:r>
            <a:endParaRPr/>
          </a:p>
        </p:txBody>
      </p:sp>
      <p:sp>
        <p:nvSpPr>
          <p:cNvPr id="1657" name="Google Shape;1657;p64"/>
          <p:cNvSpPr txBox="1"/>
          <p:nvPr/>
        </p:nvSpPr>
        <p:spPr>
          <a:xfrm>
            <a:off x="8564999" y="5943851"/>
            <a:ext cx="439239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</a:t>
            </a:r>
            <a:endParaRPr/>
          </a:p>
        </p:txBody>
      </p:sp>
      <p:sp>
        <p:nvSpPr>
          <p:cNvPr id="1658" name="Google Shape;1658;p64"/>
          <p:cNvSpPr txBox="1"/>
          <p:nvPr/>
        </p:nvSpPr>
        <p:spPr>
          <a:xfrm>
            <a:off x="8932026" y="5943851"/>
            <a:ext cx="466790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endParaRPr/>
          </a:p>
        </p:txBody>
      </p:sp>
      <p:cxnSp>
        <p:nvCxnSpPr>
          <p:cNvPr id="1659" name="Google Shape;1659;p64"/>
          <p:cNvCxnSpPr/>
          <p:nvPr/>
        </p:nvCxnSpPr>
        <p:spPr>
          <a:xfrm>
            <a:off x="8001000" y="2288231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0" name="Google Shape;1660;p64"/>
          <p:cNvCxnSpPr/>
          <p:nvPr/>
        </p:nvCxnSpPr>
        <p:spPr>
          <a:xfrm>
            <a:off x="8915400" y="3207510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1" name="Google Shape;1661;p64"/>
          <p:cNvCxnSpPr/>
          <p:nvPr/>
        </p:nvCxnSpPr>
        <p:spPr>
          <a:xfrm>
            <a:off x="8858587" y="4117491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2" name="Google Shape;1662;p64"/>
          <p:cNvCxnSpPr/>
          <p:nvPr/>
        </p:nvCxnSpPr>
        <p:spPr>
          <a:xfrm>
            <a:off x="7010400" y="3218961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3" name="Google Shape;1663;p64"/>
          <p:cNvCxnSpPr/>
          <p:nvPr/>
        </p:nvCxnSpPr>
        <p:spPr>
          <a:xfrm>
            <a:off x="6953422" y="4130044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6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Consistency of Heuristics</a:t>
            </a:r>
            <a:endParaRPr/>
          </a:p>
        </p:txBody>
      </p:sp>
      <p:sp>
        <p:nvSpPr>
          <p:cNvPr id="1670" name="Google Shape;1670;p65"/>
          <p:cNvSpPr txBox="1">
            <a:spLocks noGrp="1"/>
          </p:cNvSpPr>
          <p:nvPr>
            <p:ph type="body" idx="1"/>
          </p:nvPr>
        </p:nvSpPr>
        <p:spPr>
          <a:xfrm>
            <a:off x="4876800" y="1295400"/>
            <a:ext cx="73152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Main idea: estimated heuristic costs ≤ actual costs</a:t>
            </a:r>
            <a:endParaRPr/>
          </a:p>
          <a:p>
            <a:pPr marL="742913" lvl="1" indent="-285736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Admissibility: heuristic cost ≤ actual cost to goal</a:t>
            </a:r>
            <a:endParaRPr/>
          </a:p>
          <a:p>
            <a:pPr marL="742913" lvl="1" indent="-285736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		</a:t>
            </a:r>
            <a:r>
              <a:rPr lang="en-US" sz="2000">
                <a:solidFill>
                  <a:srgbClr val="C00000"/>
                </a:solidFill>
              </a:rPr>
              <a:t>h(A) </a:t>
            </a:r>
            <a:r>
              <a:rPr lang="en-US" sz="2000"/>
              <a:t>≤</a:t>
            </a:r>
            <a:r>
              <a:rPr lang="en-US" sz="2000">
                <a:solidFill>
                  <a:srgbClr val="C00000"/>
                </a:solidFill>
              </a:rPr>
              <a:t> </a:t>
            </a:r>
            <a:r>
              <a:rPr lang="en-US" sz="2000">
                <a:solidFill>
                  <a:srgbClr val="008000"/>
                </a:solidFill>
              </a:rPr>
              <a:t>actual cost from A to G</a:t>
            </a:r>
            <a:endParaRPr/>
          </a:p>
          <a:p>
            <a:pPr marL="742913" lvl="1" indent="-285736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Consistency: heuristic “arc” cost ≤ actual cost for each arc</a:t>
            </a:r>
            <a:endParaRPr/>
          </a:p>
          <a:p>
            <a:pPr marL="742913" lvl="1" indent="-285736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rgbClr val="C00000"/>
                </a:solidFill>
              </a:rPr>
              <a:t>		h(A) – h(C)</a:t>
            </a:r>
            <a:r>
              <a:rPr lang="en-US" sz="2000">
                <a:solidFill>
                  <a:srgbClr val="008000"/>
                </a:solidFill>
              </a:rPr>
              <a:t> </a:t>
            </a:r>
            <a:r>
              <a:rPr lang="en-US" sz="2000"/>
              <a:t>≤ </a:t>
            </a:r>
            <a:r>
              <a:rPr lang="en-US" sz="2000">
                <a:solidFill>
                  <a:srgbClr val="008000"/>
                </a:solidFill>
              </a:rPr>
              <a:t>cost(A to C)</a:t>
            </a:r>
            <a:endParaRPr sz="1000">
              <a:solidFill>
                <a:srgbClr val="333399"/>
              </a:solidFill>
            </a:endParaRPr>
          </a:p>
          <a:p>
            <a:pPr marL="342882" lvl="0" indent="-342882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333399"/>
              </a:buClr>
              <a:buSzPts val="2400"/>
              <a:buChar char="o"/>
            </a:pPr>
            <a:r>
              <a:rPr lang="en-US" sz="2400">
                <a:solidFill>
                  <a:srgbClr val="333399"/>
                </a:solidFill>
              </a:rPr>
              <a:t>Consequences of consistency:</a:t>
            </a:r>
            <a:endParaRPr/>
          </a:p>
          <a:p>
            <a:pPr marL="742913" lvl="1" indent="-285736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33399"/>
              </a:buClr>
              <a:buSzPts val="2000"/>
              <a:buChar char="o"/>
            </a:pPr>
            <a:r>
              <a:rPr lang="en-US" sz="2000"/>
              <a:t>The f value along a path never decreases</a:t>
            </a:r>
            <a:endParaRPr/>
          </a:p>
          <a:p>
            <a:pPr marL="742913" lvl="1" indent="-285736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33399"/>
              </a:buClr>
              <a:buSzPts val="2000"/>
              <a:buNone/>
            </a:pPr>
            <a:r>
              <a:rPr lang="en-US" sz="2000"/>
              <a:t>		</a:t>
            </a:r>
            <a:r>
              <a:rPr lang="en-US" sz="2000">
                <a:solidFill>
                  <a:srgbClr val="C00000"/>
                </a:solidFill>
              </a:rPr>
              <a:t> h(A) </a:t>
            </a:r>
            <a:r>
              <a:rPr lang="en-US" sz="2000"/>
              <a:t>≤ </a:t>
            </a:r>
            <a:r>
              <a:rPr lang="en-US" sz="2000">
                <a:solidFill>
                  <a:srgbClr val="008000"/>
                </a:solidFill>
              </a:rPr>
              <a:t>cost(A to C) </a:t>
            </a:r>
            <a:r>
              <a:rPr lang="en-US" sz="2000"/>
              <a:t>+</a:t>
            </a:r>
            <a:r>
              <a:rPr lang="en-US" sz="2000">
                <a:solidFill>
                  <a:srgbClr val="008000"/>
                </a:solidFill>
              </a:rPr>
              <a:t> </a:t>
            </a:r>
            <a:r>
              <a:rPr lang="en-US" sz="2000">
                <a:solidFill>
                  <a:srgbClr val="C00000"/>
                </a:solidFill>
              </a:rPr>
              <a:t>h(C)</a:t>
            </a:r>
            <a:endParaRPr sz="2000"/>
          </a:p>
          <a:p>
            <a:pPr marL="742913" lvl="1" indent="-285736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33399"/>
              </a:buClr>
              <a:buSzPts val="2000"/>
              <a:buChar char="o"/>
            </a:pPr>
            <a:r>
              <a:rPr lang="en-US" sz="2000"/>
              <a:t>A* graph search is optimal</a:t>
            </a:r>
            <a:endParaRPr/>
          </a:p>
          <a:p>
            <a:pPr marL="342882" lvl="0" indent="-215882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cxnSp>
        <p:nvCxnSpPr>
          <p:cNvPr id="1671" name="Google Shape;1671;p65"/>
          <p:cNvCxnSpPr>
            <a:endCxn id="1672" idx="1"/>
          </p:cNvCxnSpPr>
          <p:nvPr/>
        </p:nvCxnSpPr>
        <p:spPr>
          <a:xfrm>
            <a:off x="1676511" y="2281350"/>
            <a:ext cx="1124400" cy="4386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73" name="Google Shape;1673;p65"/>
          <p:cNvCxnSpPr>
            <a:stCxn id="1672" idx="4"/>
            <a:endCxn id="1674" idx="0"/>
          </p:cNvCxnSpPr>
          <p:nvPr/>
        </p:nvCxnSpPr>
        <p:spPr>
          <a:xfrm>
            <a:off x="3124200" y="3500439"/>
            <a:ext cx="0" cy="15288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675" name="Google Shape;1675;p65"/>
          <p:cNvSpPr txBox="1"/>
          <p:nvPr/>
        </p:nvSpPr>
        <p:spPr>
          <a:xfrm>
            <a:off x="3276600" y="3886200"/>
            <a:ext cx="340654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3</a:t>
            </a:r>
            <a:endParaRPr/>
          </a:p>
        </p:txBody>
      </p:sp>
      <p:sp>
        <p:nvSpPr>
          <p:cNvPr id="1676" name="Google Shape;1676;p65"/>
          <p:cNvSpPr/>
          <p:nvPr/>
        </p:nvSpPr>
        <p:spPr>
          <a:xfrm>
            <a:off x="762000" y="1824039"/>
            <a:ext cx="914400" cy="9144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endParaRPr/>
          </a:p>
        </p:txBody>
      </p:sp>
      <p:sp>
        <p:nvSpPr>
          <p:cNvPr id="1672" name="Google Shape;1672;p65"/>
          <p:cNvSpPr/>
          <p:nvPr/>
        </p:nvSpPr>
        <p:spPr>
          <a:xfrm>
            <a:off x="2667000" y="2586039"/>
            <a:ext cx="914400" cy="9144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</a:t>
            </a:r>
            <a:endParaRPr/>
          </a:p>
        </p:txBody>
      </p:sp>
      <p:sp>
        <p:nvSpPr>
          <p:cNvPr id="1674" name="Google Shape;1674;p65"/>
          <p:cNvSpPr/>
          <p:nvPr/>
        </p:nvSpPr>
        <p:spPr>
          <a:xfrm>
            <a:off x="2667000" y="5029200"/>
            <a:ext cx="914400" cy="9144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</a:t>
            </a:r>
            <a:endParaRPr/>
          </a:p>
        </p:txBody>
      </p:sp>
      <p:sp>
        <p:nvSpPr>
          <p:cNvPr id="1677" name="Google Shape;1677;p65"/>
          <p:cNvSpPr txBox="1"/>
          <p:nvPr/>
        </p:nvSpPr>
        <p:spPr>
          <a:xfrm>
            <a:off x="609600" y="2819400"/>
            <a:ext cx="769764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C00000"/>
                </a:solidFill>
                <a:latin typeface="Palatino"/>
                <a:ea typeface="Palatino"/>
                <a:cs typeface="Palatino"/>
                <a:sym typeface="Palatino"/>
              </a:rPr>
              <a:t>h=4</a:t>
            </a:r>
            <a:endParaRPr/>
          </a:p>
        </p:txBody>
      </p:sp>
      <p:sp>
        <p:nvSpPr>
          <p:cNvPr id="1678" name="Google Shape;1678;p65"/>
          <p:cNvSpPr txBox="1"/>
          <p:nvPr/>
        </p:nvSpPr>
        <p:spPr>
          <a:xfrm>
            <a:off x="3657600" y="2819400"/>
            <a:ext cx="769764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C00000"/>
                </a:solidFill>
                <a:latin typeface="Palatino"/>
                <a:ea typeface="Palatino"/>
                <a:cs typeface="Palatino"/>
                <a:sym typeface="Palatino"/>
              </a:rPr>
              <a:t>h=1</a:t>
            </a:r>
            <a:endParaRPr/>
          </a:p>
        </p:txBody>
      </p:sp>
      <p:sp>
        <p:nvSpPr>
          <p:cNvPr id="1679" name="Google Shape;1679;p65"/>
          <p:cNvSpPr txBox="1"/>
          <p:nvPr/>
        </p:nvSpPr>
        <p:spPr>
          <a:xfrm>
            <a:off x="1905000" y="2509837"/>
            <a:ext cx="340654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endParaRPr/>
          </a:p>
        </p:txBody>
      </p:sp>
      <p:cxnSp>
        <p:nvCxnSpPr>
          <p:cNvPr id="1680" name="Google Shape;1680;p65"/>
          <p:cNvCxnSpPr>
            <a:stCxn id="1676" idx="5"/>
            <a:endCxn id="1674" idx="1"/>
          </p:cNvCxnSpPr>
          <p:nvPr/>
        </p:nvCxnSpPr>
        <p:spPr>
          <a:xfrm>
            <a:off x="1542489" y="2604528"/>
            <a:ext cx="1258500" cy="255870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dot"/>
            <a:round/>
            <a:headEnd type="none" w="sm" len="sm"/>
            <a:tailEnd type="triangle" w="lg" len="lg"/>
          </a:ln>
        </p:spPr>
      </p:cxnSp>
      <p:cxnSp>
        <p:nvCxnSpPr>
          <p:cNvPr id="1681" name="Google Shape;1681;p65"/>
          <p:cNvCxnSpPr>
            <a:stCxn id="1676" idx="6"/>
            <a:endCxn id="1672" idx="1"/>
          </p:cNvCxnSpPr>
          <p:nvPr/>
        </p:nvCxnSpPr>
        <p:spPr>
          <a:xfrm>
            <a:off x="1676400" y="2281239"/>
            <a:ext cx="1124400" cy="438600"/>
          </a:xfrm>
          <a:prstGeom prst="straightConnector1">
            <a:avLst/>
          </a:prstGeom>
          <a:noFill/>
          <a:ln w="57150" cap="flat" cmpd="sng">
            <a:solidFill>
              <a:srgbClr val="00800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682" name="Google Shape;1682;p65"/>
          <p:cNvSpPr txBox="1"/>
          <p:nvPr/>
        </p:nvSpPr>
        <p:spPr>
          <a:xfrm>
            <a:off x="609600" y="3200400"/>
            <a:ext cx="769764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C00000"/>
                </a:solidFill>
                <a:latin typeface="Palatino"/>
                <a:ea typeface="Palatino"/>
                <a:cs typeface="Palatino"/>
                <a:sym typeface="Palatino"/>
              </a:rPr>
              <a:t>h=2</a:t>
            </a:r>
            <a:endParaRPr/>
          </a:p>
        </p:txBody>
      </p:sp>
      <p:cxnSp>
        <p:nvCxnSpPr>
          <p:cNvPr id="1683" name="Google Shape;1683;p65"/>
          <p:cNvCxnSpPr/>
          <p:nvPr/>
        </p:nvCxnSpPr>
        <p:spPr>
          <a:xfrm>
            <a:off x="609600" y="3019425"/>
            <a:ext cx="838200" cy="63808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6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 of A* Search</a:t>
            </a:r>
            <a:endParaRPr/>
          </a:p>
        </p:txBody>
      </p:sp>
      <p:sp>
        <p:nvSpPr>
          <p:cNvPr id="1690" name="Google Shape;1690;p66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With a admissible heuristic, Tree A* is optimal.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With a consistent heuristic, Graph A* is optimal.</a:t>
            </a: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See slides, also video lecture from past years for details.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With h=0, the same proof shows that UCS is optimal.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6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 of A* Graph Search</a:t>
            </a:r>
            <a:endParaRPr/>
          </a:p>
        </p:txBody>
      </p:sp>
      <p:pic>
        <p:nvPicPr>
          <p:cNvPr id="1697" name="Google Shape;1697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6501" y="1753559"/>
            <a:ext cx="5862797" cy="422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8" name="Google Shape;1698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8901" y="1905959"/>
            <a:ext cx="5862797" cy="4222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68"/>
          <p:cNvSpPr/>
          <p:nvPr/>
        </p:nvSpPr>
        <p:spPr>
          <a:xfrm>
            <a:off x="8518525" y="2362200"/>
            <a:ext cx="1616075" cy="2381251"/>
          </a:xfrm>
          <a:custGeom>
            <a:avLst/>
            <a:gdLst/>
            <a:ahLst/>
            <a:cxnLst/>
            <a:rect l="l" t="t" r="r" b="b"/>
            <a:pathLst>
              <a:path w="1018" h="1500" extrusionOk="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4" name="Google Shape;1704;p6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Optimality of A* Graph Search</a:t>
            </a:r>
            <a:endParaRPr/>
          </a:p>
        </p:txBody>
      </p:sp>
      <p:sp>
        <p:nvSpPr>
          <p:cNvPr id="1705" name="Google Shape;1705;p68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6248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Sketch: consider what A* does with a consistent heuristic:</a:t>
            </a:r>
            <a:endParaRPr/>
          </a:p>
          <a:p>
            <a:pPr marL="742913" lvl="1" indent="-196836" algn="l" rtl="0"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Fact 1: In tree search, A* expands nodes in increasing total f value (f-contours)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Fact 2: For every state s, nodes that reach s optimally are expanded before nodes that reach s suboptimally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742913" lvl="1" indent="-196836" algn="l" rtl="0"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Result: A* graph search is optimal</a:t>
            </a:r>
            <a:endParaRPr/>
          </a:p>
        </p:txBody>
      </p:sp>
      <p:sp>
        <p:nvSpPr>
          <p:cNvPr id="1706" name="Google Shape;1706;p68"/>
          <p:cNvSpPr/>
          <p:nvPr/>
        </p:nvSpPr>
        <p:spPr>
          <a:xfrm>
            <a:off x="8001000" y="2533651"/>
            <a:ext cx="2927351" cy="2554287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7" name="Google Shape;1707;p68"/>
          <p:cNvSpPr/>
          <p:nvPr/>
        </p:nvSpPr>
        <p:spPr>
          <a:xfrm>
            <a:off x="9123363" y="2889250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68"/>
          <p:cNvSpPr/>
          <p:nvPr/>
        </p:nvSpPr>
        <p:spPr>
          <a:xfrm>
            <a:off x="9599613" y="2879726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68"/>
          <p:cNvSpPr txBox="1"/>
          <p:nvPr/>
        </p:nvSpPr>
        <p:spPr>
          <a:xfrm>
            <a:off x="9253538" y="2740026"/>
            <a:ext cx="274637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1710" name="Google Shape;1710;p68"/>
          <p:cNvSpPr/>
          <p:nvPr/>
        </p:nvSpPr>
        <p:spPr>
          <a:xfrm>
            <a:off x="9847263" y="3929063"/>
            <a:ext cx="179387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68"/>
          <p:cNvSpPr/>
          <p:nvPr/>
        </p:nvSpPr>
        <p:spPr>
          <a:xfrm>
            <a:off x="9367838" y="4484688"/>
            <a:ext cx="179387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68"/>
          <p:cNvSpPr/>
          <p:nvPr/>
        </p:nvSpPr>
        <p:spPr>
          <a:xfrm>
            <a:off x="9321800" y="3275014"/>
            <a:ext cx="179388" cy="1196975"/>
          </a:xfrm>
          <a:custGeom>
            <a:avLst/>
            <a:gdLst/>
            <a:ahLst/>
            <a:cxnLst/>
            <a:rect l="l" t="t" r="r" b="b"/>
            <a:pathLst>
              <a:path w="113" h="754" extrusionOk="0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68"/>
          <p:cNvSpPr/>
          <p:nvPr/>
        </p:nvSpPr>
        <p:spPr>
          <a:xfrm>
            <a:off x="9739311" y="3471862"/>
            <a:ext cx="222251" cy="436563"/>
          </a:xfrm>
          <a:custGeom>
            <a:avLst/>
            <a:gdLst/>
            <a:ahLst/>
            <a:cxnLst/>
            <a:rect l="l" t="t" r="r" b="b"/>
            <a:pathLst>
              <a:path w="140" h="275" extrusionOk="0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68"/>
          <p:cNvSpPr/>
          <p:nvPr/>
        </p:nvSpPr>
        <p:spPr>
          <a:xfrm>
            <a:off x="9355138" y="2463801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68"/>
          <p:cNvSpPr/>
          <p:nvPr/>
        </p:nvSpPr>
        <p:spPr>
          <a:xfrm>
            <a:off x="8783637" y="3368676"/>
            <a:ext cx="1181100" cy="557212"/>
          </a:xfrm>
          <a:custGeom>
            <a:avLst/>
            <a:gdLst/>
            <a:ahLst/>
            <a:cxnLst/>
            <a:rect l="l" t="t" r="r" b="b"/>
            <a:pathLst>
              <a:path w="744" h="351" extrusionOk="0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68"/>
          <p:cNvSpPr/>
          <p:nvPr/>
        </p:nvSpPr>
        <p:spPr>
          <a:xfrm>
            <a:off x="9039226" y="3100388"/>
            <a:ext cx="747713" cy="293688"/>
          </a:xfrm>
          <a:custGeom>
            <a:avLst/>
            <a:gdLst/>
            <a:ahLst/>
            <a:cxnLst/>
            <a:rect l="l" t="t" r="r" b="b"/>
            <a:pathLst>
              <a:path w="471" h="185" extrusionOk="0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68"/>
          <p:cNvSpPr txBox="1"/>
          <p:nvPr/>
        </p:nvSpPr>
        <p:spPr>
          <a:xfrm>
            <a:off x="10277475" y="3468689"/>
            <a:ext cx="8255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≤ 3</a:t>
            </a:r>
            <a:endParaRPr/>
          </a:p>
        </p:txBody>
      </p:sp>
      <p:sp>
        <p:nvSpPr>
          <p:cNvPr id="1718" name="Google Shape;1718;p68"/>
          <p:cNvSpPr txBox="1"/>
          <p:nvPr/>
        </p:nvSpPr>
        <p:spPr>
          <a:xfrm>
            <a:off x="10150475" y="3073401"/>
            <a:ext cx="8255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≤ 2</a:t>
            </a:r>
            <a:endParaRPr/>
          </a:p>
        </p:txBody>
      </p:sp>
      <p:sp>
        <p:nvSpPr>
          <p:cNvPr id="1719" name="Google Shape;1719;p68"/>
          <p:cNvSpPr txBox="1"/>
          <p:nvPr/>
        </p:nvSpPr>
        <p:spPr>
          <a:xfrm>
            <a:off x="9950449" y="2695577"/>
            <a:ext cx="8255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≤ 1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6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</a:t>
            </a:r>
            <a:endParaRPr/>
          </a:p>
        </p:txBody>
      </p:sp>
      <p:sp>
        <p:nvSpPr>
          <p:cNvPr id="1725" name="Google Shape;1725;p69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63754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Tree search:</a:t>
            </a:r>
            <a:endParaRPr/>
          </a:p>
          <a:p>
            <a:pPr marL="742913" lvl="1" indent="-2857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A* is optimal if heuristic is admissible</a:t>
            </a:r>
            <a:endParaRPr/>
          </a:p>
          <a:p>
            <a:pPr marL="742913" lvl="1" indent="-2857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UCS is a special case (h = 0)</a:t>
            </a:r>
            <a:endParaRPr/>
          </a:p>
          <a:p>
            <a:pPr marL="342882" lvl="0" indent="-19048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Graph search:</a:t>
            </a:r>
            <a:endParaRPr/>
          </a:p>
          <a:p>
            <a:pPr marL="742913" lvl="1" indent="-2857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A* optimal if heuristic is consistent</a:t>
            </a:r>
            <a:endParaRPr/>
          </a:p>
          <a:p>
            <a:pPr marL="742913" lvl="1" indent="-2857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UCS optimal (h = 0 is consistent)</a:t>
            </a:r>
            <a:endParaRPr/>
          </a:p>
          <a:p>
            <a:pPr marL="742913" lvl="1" indent="-1587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882" lvl="0" indent="-34288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Consistency implies admissibility</a:t>
            </a:r>
            <a:endParaRPr/>
          </a:p>
          <a:p>
            <a:pPr marL="742913" lvl="1" indent="-1587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882" lvl="0" indent="-34288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In general, most natural admissible heuristics tend to be consistent, especially if from relaxed problems</a:t>
            </a:r>
            <a:endParaRPr/>
          </a:p>
        </p:txBody>
      </p:sp>
      <p:pic>
        <p:nvPicPr>
          <p:cNvPr id="1726" name="Google Shape;1726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9853" y="2009404"/>
            <a:ext cx="4720694" cy="3400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7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 Gone Wrong?</a:t>
            </a:r>
            <a:endParaRPr/>
          </a:p>
        </p:txBody>
      </p:sp>
      <p:sp>
        <p:nvSpPr>
          <p:cNvPr id="1733" name="Google Shape;1733;p70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734" name="Google Shape;1734;p70" descr="A Dead E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676400"/>
            <a:ext cx="4800600" cy="383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5" name="Google Shape;1735;p70" descr="msn-navigation-trondheim-haugesund"/>
          <p:cNvPicPr preferRelativeResize="0"/>
          <p:nvPr/>
        </p:nvPicPr>
        <p:blipFill rotWithShape="1">
          <a:blip r:embed="rId4">
            <a:alphaModFix/>
          </a:blip>
          <a:srcRect t="53905"/>
          <a:stretch/>
        </p:blipFill>
        <p:spPr>
          <a:xfrm>
            <a:off x="6934200" y="1371600"/>
            <a:ext cx="43815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6" name="Google Shape;1736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6997" y="2134187"/>
            <a:ext cx="6474205" cy="2711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7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A*: Summary</a:t>
            </a:r>
            <a:endParaRPr/>
          </a:p>
        </p:txBody>
      </p:sp>
      <p:pic>
        <p:nvPicPr>
          <p:cNvPr id="1742" name="Google Shape;1742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9590" y="1553037"/>
            <a:ext cx="4865218" cy="453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"/>
          <p:cNvSpPr/>
          <p:nvPr/>
        </p:nvSpPr>
        <p:spPr>
          <a:xfrm>
            <a:off x="9250359" y="2112965"/>
            <a:ext cx="965200" cy="828675"/>
          </a:xfrm>
          <a:custGeom>
            <a:avLst/>
            <a:gdLst/>
            <a:ahLst/>
            <a:cxnLst/>
            <a:rect l="l" t="t" r="r" b="b"/>
            <a:pathLst>
              <a:path w="1087" h="926" extrusionOk="0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7"/>
          <p:cNvSpPr/>
          <p:nvPr/>
        </p:nvSpPr>
        <p:spPr>
          <a:xfrm>
            <a:off x="8866184" y="2112968"/>
            <a:ext cx="1725613" cy="1470025"/>
          </a:xfrm>
          <a:custGeom>
            <a:avLst/>
            <a:gdLst/>
            <a:ahLst/>
            <a:cxnLst/>
            <a:rect l="l" t="t" r="r" b="b"/>
            <a:pathLst>
              <a:path w="1087" h="926" extrusionOk="0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7"/>
          <p:cNvSpPr/>
          <p:nvPr/>
        </p:nvSpPr>
        <p:spPr>
          <a:xfrm>
            <a:off x="9070978" y="2119313"/>
            <a:ext cx="1323975" cy="1162051"/>
          </a:xfrm>
          <a:custGeom>
            <a:avLst/>
            <a:gdLst/>
            <a:ahLst/>
            <a:cxnLst/>
            <a:rect l="l" t="t" r="r" b="b"/>
            <a:pathLst>
              <a:path w="1087" h="926" extrusionOk="0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Iterative Deepening</a:t>
            </a:r>
            <a:endParaRPr/>
          </a:p>
        </p:txBody>
      </p:sp>
      <p:sp>
        <p:nvSpPr>
          <p:cNvPr id="442" name="Google Shape;442;p7"/>
          <p:cNvSpPr txBox="1">
            <a:spLocks noGrp="1"/>
          </p:cNvSpPr>
          <p:nvPr>
            <p:ph type="body" idx="1"/>
          </p:nvPr>
        </p:nvSpPr>
        <p:spPr>
          <a:xfrm>
            <a:off x="406400" y="1397003"/>
            <a:ext cx="69088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Idea: get DFS’s space advantage with BFS’s time / shallow-solution advantages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Run a DFS with depth limit 1.  If no solution…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Run a DFS with depth limit 2.  If no solution…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Run a DFS with depth limit 3.  …..</a:t>
            </a:r>
            <a:endParaRPr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>
                <a:solidFill>
                  <a:srgbClr val="008000"/>
                </a:solidFill>
              </a:rPr>
              <a:t>Isn’t that wastefully redundant?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Generally most work happens in the lowest level searched, so not so bad!</a:t>
            </a:r>
            <a:endParaRPr/>
          </a:p>
        </p:txBody>
      </p:sp>
      <p:sp>
        <p:nvSpPr>
          <p:cNvPr id="443" name="Google Shape;443;p7"/>
          <p:cNvSpPr/>
          <p:nvPr/>
        </p:nvSpPr>
        <p:spPr>
          <a:xfrm>
            <a:off x="8274051" y="2093912"/>
            <a:ext cx="2927351" cy="2554288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7"/>
          <p:cNvSpPr/>
          <p:nvPr/>
        </p:nvSpPr>
        <p:spPr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"/>
          <p:cNvSpPr/>
          <p:nvPr/>
        </p:nvSpPr>
        <p:spPr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7"/>
          <p:cNvSpPr/>
          <p:nvPr/>
        </p:nvSpPr>
        <p:spPr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7"/>
          <p:cNvSpPr txBox="1"/>
          <p:nvPr/>
        </p:nvSpPr>
        <p:spPr>
          <a:xfrm>
            <a:off x="9526589" y="2300291"/>
            <a:ext cx="274639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48" name="Google Shape;448;p7"/>
          <p:cNvSpPr/>
          <p:nvPr/>
        </p:nvSpPr>
        <p:spPr>
          <a:xfrm>
            <a:off x="9509123" y="2254251"/>
            <a:ext cx="444500" cy="88900"/>
          </a:xfrm>
          <a:custGeom>
            <a:avLst/>
            <a:gdLst/>
            <a:ahLst/>
            <a:cxnLst/>
            <a:rect l="l" t="t" r="r" b="b"/>
            <a:pathLst>
              <a:path w="280" h="56" extrusionOk="0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"/>
          <p:cNvSpPr txBox="1"/>
          <p:nvPr/>
        </p:nvSpPr>
        <p:spPr>
          <a:xfrm>
            <a:off x="9910761" y="2052639"/>
            <a:ext cx="298451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50" name="Google Shape;450;p7"/>
          <p:cNvSpPr/>
          <p:nvPr/>
        </p:nvSpPr>
        <p:spPr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"/>
          <p:cNvSpPr/>
          <p:nvPr/>
        </p:nvSpPr>
        <p:spPr>
          <a:xfrm>
            <a:off x="9472614" y="2119315"/>
            <a:ext cx="511175" cy="419100"/>
          </a:xfrm>
          <a:custGeom>
            <a:avLst/>
            <a:gdLst/>
            <a:ahLst/>
            <a:cxnLst/>
            <a:rect l="l" t="t" r="r" b="b"/>
            <a:pathLst>
              <a:path w="1087" h="926" extrusionOk="0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7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A*: Summary</a:t>
            </a:r>
            <a:endParaRPr/>
          </a:p>
        </p:txBody>
      </p:sp>
      <p:sp>
        <p:nvSpPr>
          <p:cNvPr id="1749" name="Google Shape;1749;p72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A* uses both backward costs and (estimates of) forward costs</a:t>
            </a:r>
            <a:endParaRPr/>
          </a:p>
          <a:p>
            <a:pPr marL="2057298" lvl="4" indent="-126989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A* is optimal with admissible / consistent heuristics</a:t>
            </a:r>
            <a:endParaRPr/>
          </a:p>
          <a:p>
            <a:pPr marL="2057298" lvl="4" indent="-126989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Heuristic design is key: often use relaxed problems</a:t>
            </a:r>
            <a:endParaRPr/>
          </a:p>
        </p:txBody>
      </p:sp>
      <p:pic>
        <p:nvPicPr>
          <p:cNvPr id="1750" name="Google Shape;1750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4365994"/>
            <a:ext cx="8077197" cy="2487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7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Tree Search Pseudo-Code</a:t>
            </a:r>
            <a:endParaRPr/>
          </a:p>
        </p:txBody>
      </p:sp>
      <p:pic>
        <p:nvPicPr>
          <p:cNvPr id="1756" name="Google Shape;1756;p73" descr="tree-search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981200"/>
            <a:ext cx="11665629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7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Graph Search Pseudo-Code</a:t>
            </a:r>
            <a:endParaRPr/>
          </a:p>
        </p:txBody>
      </p:sp>
      <p:pic>
        <p:nvPicPr>
          <p:cNvPr id="1763" name="Google Shape;1763;p74" descr="graph-search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752600"/>
            <a:ext cx="11406469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75"/>
          <p:cNvSpPr/>
          <p:nvPr/>
        </p:nvSpPr>
        <p:spPr>
          <a:xfrm>
            <a:off x="5873751" y="3598863"/>
            <a:ext cx="1616075" cy="2381251"/>
          </a:xfrm>
          <a:custGeom>
            <a:avLst/>
            <a:gdLst/>
            <a:ahLst/>
            <a:cxnLst/>
            <a:rect l="l" t="t" r="r" b="b"/>
            <a:pathLst>
              <a:path w="1018" h="1500" extrusionOk="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7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 of A* Graph Search</a:t>
            </a:r>
            <a:endParaRPr/>
          </a:p>
        </p:txBody>
      </p:sp>
      <p:sp>
        <p:nvSpPr>
          <p:cNvPr id="1770" name="Google Shape;1770;p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Consider what A* does: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Expands nodes in increasing total f value (f-contours)</a:t>
            </a:r>
            <a:br>
              <a:rPr lang="en-US" sz="2400"/>
            </a:br>
            <a:r>
              <a:rPr lang="en-US" sz="2400"/>
              <a:t>Reminder: f(n) = g(n) + h(n) = cost to n + heuristic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Proof idea: the optimal goal(s) have the lowest f value, so it must get expanded first</a:t>
            </a:r>
            <a:endParaRPr/>
          </a:p>
        </p:txBody>
      </p:sp>
      <p:sp>
        <p:nvSpPr>
          <p:cNvPr id="1771" name="Google Shape;1771;p75"/>
          <p:cNvSpPr/>
          <p:nvPr/>
        </p:nvSpPr>
        <p:spPr>
          <a:xfrm>
            <a:off x="5356226" y="3770314"/>
            <a:ext cx="2927351" cy="2554287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75"/>
          <p:cNvSpPr/>
          <p:nvPr/>
        </p:nvSpPr>
        <p:spPr>
          <a:xfrm>
            <a:off x="6478589" y="4125913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75"/>
          <p:cNvSpPr/>
          <p:nvPr/>
        </p:nvSpPr>
        <p:spPr>
          <a:xfrm>
            <a:off x="6954839" y="4116389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75"/>
          <p:cNvSpPr txBox="1"/>
          <p:nvPr/>
        </p:nvSpPr>
        <p:spPr>
          <a:xfrm>
            <a:off x="6608764" y="3976689"/>
            <a:ext cx="274637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1775" name="Google Shape;1775;p75"/>
          <p:cNvSpPr/>
          <p:nvPr/>
        </p:nvSpPr>
        <p:spPr>
          <a:xfrm>
            <a:off x="7202489" y="5165726"/>
            <a:ext cx="179387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75"/>
          <p:cNvSpPr/>
          <p:nvPr/>
        </p:nvSpPr>
        <p:spPr>
          <a:xfrm>
            <a:off x="6723064" y="5721351"/>
            <a:ext cx="179387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75"/>
          <p:cNvSpPr/>
          <p:nvPr/>
        </p:nvSpPr>
        <p:spPr>
          <a:xfrm>
            <a:off x="6677026" y="4511677"/>
            <a:ext cx="179388" cy="1196975"/>
          </a:xfrm>
          <a:custGeom>
            <a:avLst/>
            <a:gdLst/>
            <a:ahLst/>
            <a:cxnLst/>
            <a:rect l="l" t="t" r="r" b="b"/>
            <a:pathLst>
              <a:path w="113" h="754" extrusionOk="0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75"/>
          <p:cNvSpPr/>
          <p:nvPr/>
        </p:nvSpPr>
        <p:spPr>
          <a:xfrm>
            <a:off x="7094537" y="4708525"/>
            <a:ext cx="222251" cy="436563"/>
          </a:xfrm>
          <a:custGeom>
            <a:avLst/>
            <a:gdLst/>
            <a:ahLst/>
            <a:cxnLst/>
            <a:rect l="l" t="t" r="r" b="b"/>
            <a:pathLst>
              <a:path w="140" h="275" extrusionOk="0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75"/>
          <p:cNvSpPr/>
          <p:nvPr/>
        </p:nvSpPr>
        <p:spPr>
          <a:xfrm>
            <a:off x="6710364" y="3700464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75"/>
          <p:cNvSpPr/>
          <p:nvPr/>
        </p:nvSpPr>
        <p:spPr>
          <a:xfrm>
            <a:off x="6138863" y="4605339"/>
            <a:ext cx="1181100" cy="557212"/>
          </a:xfrm>
          <a:custGeom>
            <a:avLst/>
            <a:gdLst/>
            <a:ahLst/>
            <a:cxnLst/>
            <a:rect l="l" t="t" r="r" b="b"/>
            <a:pathLst>
              <a:path w="744" h="351" extrusionOk="0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75"/>
          <p:cNvSpPr/>
          <p:nvPr/>
        </p:nvSpPr>
        <p:spPr>
          <a:xfrm>
            <a:off x="6394452" y="4337051"/>
            <a:ext cx="747713" cy="293688"/>
          </a:xfrm>
          <a:custGeom>
            <a:avLst/>
            <a:gdLst/>
            <a:ahLst/>
            <a:cxnLst/>
            <a:rect l="l" t="t" r="r" b="b"/>
            <a:pathLst>
              <a:path w="471" h="185" extrusionOk="0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75"/>
          <p:cNvSpPr txBox="1"/>
          <p:nvPr/>
        </p:nvSpPr>
        <p:spPr>
          <a:xfrm>
            <a:off x="7632701" y="4705352"/>
            <a:ext cx="8255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 ≤ 3</a:t>
            </a:r>
            <a:endParaRPr/>
          </a:p>
        </p:txBody>
      </p:sp>
      <p:sp>
        <p:nvSpPr>
          <p:cNvPr id="1783" name="Google Shape;1783;p75"/>
          <p:cNvSpPr txBox="1"/>
          <p:nvPr/>
        </p:nvSpPr>
        <p:spPr>
          <a:xfrm>
            <a:off x="7505701" y="4310064"/>
            <a:ext cx="8255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 ≤ 2</a:t>
            </a:r>
            <a:endParaRPr/>
          </a:p>
        </p:txBody>
      </p:sp>
      <p:sp>
        <p:nvSpPr>
          <p:cNvPr id="1784" name="Google Shape;1784;p75"/>
          <p:cNvSpPr txBox="1"/>
          <p:nvPr/>
        </p:nvSpPr>
        <p:spPr>
          <a:xfrm>
            <a:off x="7305675" y="3932240"/>
            <a:ext cx="8255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 ≤ 1</a:t>
            </a:r>
            <a:endParaRPr/>
          </a:p>
        </p:txBody>
      </p:sp>
      <p:sp>
        <p:nvSpPr>
          <p:cNvPr id="1785" name="Google Shape;1785;p75"/>
          <p:cNvSpPr txBox="1"/>
          <p:nvPr/>
        </p:nvSpPr>
        <p:spPr>
          <a:xfrm>
            <a:off x="1295400" y="4286250"/>
            <a:ext cx="3886200" cy="9233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There’s a problem with this argument.  What are we assuming is true?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76"/>
          <p:cNvSpPr/>
          <p:nvPr/>
        </p:nvSpPr>
        <p:spPr>
          <a:xfrm>
            <a:off x="7610475" y="1690688"/>
            <a:ext cx="1931988" cy="2371725"/>
          </a:xfrm>
          <a:custGeom>
            <a:avLst/>
            <a:gdLst/>
            <a:ahLst/>
            <a:cxnLst/>
            <a:rect l="l" t="t" r="r" b="b"/>
            <a:pathLst>
              <a:path w="1217" h="1494" extrusionOk="0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7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 of A* Graph Search</a:t>
            </a:r>
            <a:endParaRPr/>
          </a:p>
        </p:txBody>
      </p:sp>
      <p:sp>
        <p:nvSpPr>
          <p:cNvPr id="1792" name="Google Shape;1792;p76"/>
          <p:cNvSpPr txBox="1">
            <a:spLocks noGrp="1"/>
          </p:cNvSpPr>
          <p:nvPr>
            <p:ph type="body" idx="1"/>
          </p:nvPr>
        </p:nvSpPr>
        <p:spPr>
          <a:xfrm>
            <a:off x="1447800" y="1600201"/>
            <a:ext cx="5334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000"/>
              <a:t>Proof:</a:t>
            </a:r>
            <a:endParaRPr/>
          </a:p>
          <a:p>
            <a:pPr marL="342882" lvl="0" indent="-342882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New possible problem: some </a:t>
            </a:r>
            <a:r>
              <a:rPr lang="en-US" sz="2000" i="1"/>
              <a:t>n</a:t>
            </a:r>
            <a:r>
              <a:rPr lang="en-US" sz="2000"/>
              <a:t> on path to G* isn’t in queue when we need it, because some worse </a:t>
            </a:r>
            <a:r>
              <a:rPr lang="en-US" sz="2000" i="1"/>
              <a:t>n’</a:t>
            </a:r>
            <a:r>
              <a:rPr lang="en-US" sz="2000"/>
              <a:t> for the same state dequeued and expanded first (disaster!)</a:t>
            </a:r>
            <a:endParaRPr/>
          </a:p>
          <a:p>
            <a:pPr marL="342882" lvl="0" indent="-342882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Take the highest such </a:t>
            </a:r>
            <a:r>
              <a:rPr lang="en-US" sz="2000" i="1"/>
              <a:t>n </a:t>
            </a:r>
            <a:r>
              <a:rPr lang="en-US" sz="2000"/>
              <a:t>in tree</a:t>
            </a:r>
            <a:endParaRPr/>
          </a:p>
          <a:p>
            <a:pPr marL="342882" lvl="0" indent="-342882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Let </a:t>
            </a:r>
            <a:r>
              <a:rPr lang="en-US" sz="2000" i="1"/>
              <a:t>p</a:t>
            </a:r>
            <a:r>
              <a:rPr lang="en-US" sz="2000"/>
              <a:t> be the ancestor of </a:t>
            </a:r>
            <a:r>
              <a:rPr lang="en-US" sz="2000" i="1"/>
              <a:t>n </a:t>
            </a:r>
            <a:r>
              <a:rPr lang="en-US" sz="2000"/>
              <a:t>that was on the queue when </a:t>
            </a:r>
            <a:r>
              <a:rPr lang="en-US" sz="2000" i="1"/>
              <a:t>n</a:t>
            </a:r>
            <a:r>
              <a:rPr lang="en-US" sz="2000"/>
              <a:t>’ was popped</a:t>
            </a:r>
            <a:endParaRPr/>
          </a:p>
          <a:p>
            <a:pPr marL="342882" lvl="0" indent="-342882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 i="1"/>
              <a:t>f(p) &lt; f(n)</a:t>
            </a:r>
            <a:r>
              <a:rPr lang="en-US" sz="2000"/>
              <a:t> because of </a:t>
            </a:r>
            <a:r>
              <a:rPr lang="en-US" sz="2000">
                <a:solidFill>
                  <a:srgbClr val="008000"/>
                </a:solidFill>
              </a:rPr>
              <a:t>consistency</a:t>
            </a:r>
            <a:endParaRPr sz="2000" i="1">
              <a:solidFill>
                <a:srgbClr val="008000"/>
              </a:solidFill>
            </a:endParaRPr>
          </a:p>
          <a:p>
            <a:pPr marL="342882" lvl="0" indent="-342882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 i="1"/>
              <a:t>f(n) &lt; f(n’) </a:t>
            </a:r>
            <a:r>
              <a:rPr lang="en-US" sz="2000"/>
              <a:t>because </a:t>
            </a:r>
            <a:r>
              <a:rPr lang="en-US" sz="2000" i="1"/>
              <a:t>n’</a:t>
            </a:r>
            <a:r>
              <a:rPr lang="en-US" sz="2000"/>
              <a:t> is suboptimal</a:t>
            </a:r>
            <a:endParaRPr sz="2000" i="1"/>
          </a:p>
          <a:p>
            <a:pPr marL="342882" lvl="0" indent="-342882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 i="1"/>
              <a:t>p</a:t>
            </a:r>
            <a:r>
              <a:rPr lang="en-US" sz="2000"/>
              <a:t> would have been expanded before </a:t>
            </a:r>
            <a:r>
              <a:rPr lang="en-US" sz="2000" i="1"/>
              <a:t>n</a:t>
            </a:r>
            <a:r>
              <a:rPr lang="en-US" sz="2000"/>
              <a:t>’</a:t>
            </a:r>
            <a:endParaRPr/>
          </a:p>
          <a:p>
            <a:pPr marL="342882" lvl="0" indent="-342882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Contradiction!</a:t>
            </a:r>
            <a:endParaRPr/>
          </a:p>
          <a:p>
            <a:pPr marL="342882" lvl="0" indent="-215882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1793" name="Google Shape;1793;p76"/>
          <p:cNvSpPr/>
          <p:nvPr/>
        </p:nvSpPr>
        <p:spPr>
          <a:xfrm>
            <a:off x="6794500" y="1670051"/>
            <a:ext cx="2927351" cy="2554288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76"/>
          <p:cNvSpPr/>
          <p:nvPr/>
        </p:nvSpPr>
        <p:spPr>
          <a:xfrm>
            <a:off x="9399589" y="3713164"/>
            <a:ext cx="179387" cy="179387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76"/>
          <p:cNvSpPr/>
          <p:nvPr/>
        </p:nvSpPr>
        <p:spPr>
          <a:xfrm>
            <a:off x="7113589" y="3408364"/>
            <a:ext cx="179387" cy="179387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76"/>
          <p:cNvSpPr/>
          <p:nvPr/>
        </p:nvSpPr>
        <p:spPr>
          <a:xfrm>
            <a:off x="8148638" y="1600201"/>
            <a:ext cx="179387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76"/>
          <p:cNvSpPr/>
          <p:nvPr/>
        </p:nvSpPr>
        <p:spPr>
          <a:xfrm>
            <a:off x="7669213" y="2438401"/>
            <a:ext cx="179387" cy="17938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8" name="Google Shape;1798;p76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2362200"/>
            <a:ext cx="192088" cy="16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9" name="Google Shape;1799;p76" descr="txp_f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4077" y="3636963"/>
            <a:ext cx="257175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0" name="Google Shape;1800;p76" descr="txp_fi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9401" y="3363913"/>
            <a:ext cx="385763" cy="2730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1" name="Google Shape;1801;p76"/>
          <p:cNvGrpSpPr/>
          <p:nvPr/>
        </p:nvGrpSpPr>
        <p:grpSpPr>
          <a:xfrm>
            <a:off x="8256587" y="2493963"/>
            <a:ext cx="441325" cy="533400"/>
            <a:chOff x="7189787" y="2493962"/>
            <a:chExt cx="440532" cy="533400"/>
          </a:xfrm>
        </p:grpSpPr>
        <p:sp>
          <p:nvSpPr>
            <p:cNvPr id="1802" name="Google Shape;1802;p76"/>
            <p:cNvSpPr/>
            <p:nvPr/>
          </p:nvSpPr>
          <p:spPr>
            <a:xfrm>
              <a:off x="7189787" y="2847974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03" name="Google Shape;1803;p76" descr="txp_fi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342187" y="2493962"/>
              <a:ext cx="288132" cy="3044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04" name="Google Shape;1804;p76"/>
          <p:cNvGrpSpPr/>
          <p:nvPr/>
        </p:nvGrpSpPr>
        <p:grpSpPr>
          <a:xfrm>
            <a:off x="7620000" y="1905000"/>
            <a:ext cx="476251" cy="300039"/>
            <a:chOff x="6553200" y="1905000"/>
            <a:chExt cx="476250" cy="300037"/>
          </a:xfrm>
        </p:grpSpPr>
        <p:sp>
          <p:nvSpPr>
            <p:cNvPr id="1805" name="Google Shape;1805;p76"/>
            <p:cNvSpPr/>
            <p:nvPr/>
          </p:nvSpPr>
          <p:spPr>
            <a:xfrm>
              <a:off x="6850062" y="2025650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06" name="Google Shape;1806;p76" descr="txp_fi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553200" y="1905000"/>
              <a:ext cx="192087" cy="2237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7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One Queue</a:t>
            </a:r>
            <a:endParaRPr/>
          </a:p>
        </p:txBody>
      </p:sp>
      <p:sp>
        <p:nvSpPr>
          <p:cNvPr id="1812" name="Google Shape;1812;p77"/>
          <p:cNvSpPr txBox="1">
            <a:spLocks noGrp="1"/>
          </p:cNvSpPr>
          <p:nvPr>
            <p:ph type="body" idx="1"/>
          </p:nvPr>
        </p:nvSpPr>
        <p:spPr>
          <a:xfrm>
            <a:off x="381000" y="1443036"/>
            <a:ext cx="58420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All these search algorithms are the same except for fringe strategies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Conceptually, all fringes are priority queues (i.e. collections of nodes with attached priorities)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Practically, for DFS and BFS, you can avoid the log(n) overhead from an actual priority queue, by using stacks and queues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Can even code one implementation that takes a variable queuing object</a:t>
            </a:r>
            <a:endParaRPr/>
          </a:p>
        </p:txBody>
      </p:sp>
      <p:pic>
        <p:nvPicPr>
          <p:cNvPr id="1813" name="Google Shape;1813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7900" y="1296458"/>
            <a:ext cx="5753099" cy="447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7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 and Models</a:t>
            </a:r>
            <a:endParaRPr/>
          </a:p>
        </p:txBody>
      </p:sp>
      <p:sp>
        <p:nvSpPr>
          <p:cNvPr id="1820" name="Google Shape;1820;p78"/>
          <p:cNvSpPr txBox="1">
            <a:spLocks noGrp="1"/>
          </p:cNvSpPr>
          <p:nvPr>
            <p:ph type="body" idx="1"/>
          </p:nvPr>
        </p:nvSpPr>
        <p:spPr>
          <a:xfrm>
            <a:off x="406400" y="1524000"/>
            <a:ext cx="46990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Search operates over models of the world</a:t>
            </a: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The agent doesn’t actually try all the plans out in the real world!</a:t>
            </a: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Planning is all “in simulation”</a:t>
            </a: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Your search is only as good as your models…</a:t>
            </a:r>
            <a:endParaRPr/>
          </a:p>
        </p:txBody>
      </p:sp>
      <p:pic>
        <p:nvPicPr>
          <p:cNvPr id="1821" name="Google Shape;1821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5391" y="1532614"/>
            <a:ext cx="6552150" cy="455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7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 Gone Wrong?</a:t>
            </a:r>
            <a:endParaRPr/>
          </a:p>
        </p:txBody>
      </p:sp>
      <p:sp>
        <p:nvSpPr>
          <p:cNvPr id="1828" name="Google Shape;1828;p79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829" name="Google Shape;1829;p79" descr="A Dead E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676400"/>
            <a:ext cx="4800600" cy="383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0" name="Google Shape;1830;p79" descr="msn-navigation-trondheim-haugesund"/>
          <p:cNvPicPr preferRelativeResize="0"/>
          <p:nvPr/>
        </p:nvPicPr>
        <p:blipFill rotWithShape="1">
          <a:blip r:embed="rId4">
            <a:alphaModFix/>
          </a:blip>
          <a:srcRect t="53905"/>
          <a:stretch/>
        </p:blipFill>
        <p:spPr>
          <a:xfrm>
            <a:off x="6934200" y="1371600"/>
            <a:ext cx="43815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1" name="Google Shape;1831;p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6997" y="2134187"/>
            <a:ext cx="6474205" cy="2711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Cost-Sensitive Search</a:t>
            </a:r>
            <a:endParaRPr/>
          </a:p>
        </p:txBody>
      </p:sp>
      <p:grpSp>
        <p:nvGrpSpPr>
          <p:cNvPr id="458" name="Google Shape;458;p8"/>
          <p:cNvGrpSpPr/>
          <p:nvPr/>
        </p:nvGrpSpPr>
        <p:grpSpPr>
          <a:xfrm>
            <a:off x="2597149" y="1371603"/>
            <a:ext cx="6699251" cy="3840163"/>
            <a:chOff x="768" y="720"/>
            <a:chExt cx="4176" cy="2304"/>
          </a:xfrm>
        </p:grpSpPr>
        <p:grpSp>
          <p:nvGrpSpPr>
            <p:cNvPr id="459" name="Google Shape;459;p8"/>
            <p:cNvGrpSpPr/>
            <p:nvPr/>
          </p:nvGrpSpPr>
          <p:grpSpPr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460" name="Google Shape;460;p8"/>
              <p:cNvSpPr/>
              <p:nvPr/>
            </p:nvSpPr>
            <p:spPr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START</a:t>
                </a:r>
                <a:endParaRPr/>
              </a:p>
            </p:txBody>
          </p:sp>
          <p:sp>
            <p:nvSpPr>
              <p:cNvPr id="461" name="Google Shape;461;p8"/>
              <p:cNvSpPr/>
              <p:nvPr/>
            </p:nvSpPr>
            <p:spPr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GOAL</a:t>
                </a: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</a:t>
                </a: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cxnSp>
            <p:nvCxnSpPr>
              <p:cNvPr id="472" name="Google Shape;472;p8"/>
              <p:cNvCxnSpPr>
                <a:stCxn id="460" idx="5"/>
                <a:endCxn id="464" idx="2"/>
              </p:cNvCxnSpPr>
              <p:nvPr/>
            </p:nvCxnSpPr>
            <p:spPr>
              <a:xfrm>
                <a:off x="746" y="2618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73" name="Google Shape;473;p8"/>
              <p:cNvCxnSpPr>
                <a:stCxn id="464" idx="5"/>
                <a:endCxn id="465" idx="2"/>
              </p:cNvCxnSpPr>
              <p:nvPr/>
            </p:nvCxnSpPr>
            <p:spPr>
              <a:xfrm>
                <a:off x="1610" y="3146"/>
                <a:ext cx="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74" name="Google Shape;474;p8"/>
              <p:cNvCxnSpPr>
                <a:stCxn id="468" idx="3"/>
                <a:endCxn id="465" idx="7"/>
              </p:cNvCxnSpPr>
              <p:nvPr/>
            </p:nvCxnSpPr>
            <p:spPr>
              <a:xfrm flipH="1">
                <a:off x="2638" y="2666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75" name="Google Shape;475;p8"/>
              <p:cNvCxnSpPr>
                <a:stCxn id="468" idx="2"/>
                <a:endCxn id="464" idx="6"/>
              </p:cNvCxnSpPr>
              <p:nvPr/>
            </p:nvCxnSpPr>
            <p:spPr>
              <a:xfrm flipH="1">
                <a:off x="1668" y="2496"/>
                <a:ext cx="1500" cy="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76" name="Google Shape;476;p8"/>
              <p:cNvCxnSpPr>
                <a:stCxn id="467" idx="4"/>
                <a:endCxn id="468" idx="7"/>
              </p:cNvCxnSpPr>
              <p:nvPr/>
            </p:nvCxnSpPr>
            <p:spPr>
              <a:xfrm flipH="1">
                <a:off x="3492" y="2064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77" name="Google Shape;477;p8"/>
              <p:cNvCxnSpPr>
                <a:stCxn id="467" idx="5"/>
                <a:endCxn id="471" idx="1"/>
              </p:cNvCxnSpPr>
              <p:nvPr/>
            </p:nvCxnSpPr>
            <p:spPr>
              <a:xfrm>
                <a:off x="3962" y="1994"/>
                <a:ext cx="600" cy="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78" name="Google Shape;478;p8"/>
              <p:cNvCxnSpPr>
                <a:stCxn id="471" idx="0"/>
                <a:endCxn id="470" idx="4"/>
              </p:cNvCxnSpPr>
              <p:nvPr/>
            </p:nvCxnSpPr>
            <p:spPr>
              <a:xfrm rot="10800000" flipH="1">
                <a:off x="4608" y="2436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79" name="Google Shape;479;p8"/>
              <p:cNvCxnSpPr>
                <a:stCxn id="470" idx="0"/>
                <a:endCxn id="461" idx="4"/>
              </p:cNvCxnSpPr>
              <p:nvPr/>
            </p:nvCxnSpPr>
            <p:spPr>
              <a:xfrm rot="10800000">
                <a:off x="4800" y="972"/>
                <a:ext cx="0" cy="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80" name="Google Shape;480;p8"/>
              <p:cNvCxnSpPr>
                <a:stCxn id="460" idx="7"/>
              </p:cNvCxnSpPr>
              <p:nvPr/>
            </p:nvCxnSpPr>
            <p:spPr>
              <a:xfrm rot="10800000" flipH="1">
                <a:off x="746" y="1978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81" name="Google Shape;481;p8"/>
              <p:cNvCxnSpPr>
                <a:stCxn id="462" idx="1"/>
                <a:endCxn id="463" idx="5"/>
              </p:cNvCxnSpPr>
              <p:nvPr/>
            </p:nvCxnSpPr>
            <p:spPr>
              <a:xfrm rot="10800000">
                <a:off x="1198" y="1546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82" name="Google Shape;482;p8"/>
              <p:cNvCxnSpPr>
                <a:endCxn id="469" idx="2"/>
              </p:cNvCxnSpPr>
              <p:nvPr/>
            </p:nvCxnSpPr>
            <p:spPr>
              <a:xfrm rot="10800000" flipH="1">
                <a:off x="1284" y="864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83" name="Google Shape;483;p8"/>
              <p:cNvCxnSpPr>
                <a:stCxn id="466" idx="2"/>
                <a:endCxn id="469" idx="6"/>
              </p:cNvCxnSpPr>
              <p:nvPr/>
            </p:nvCxnSpPr>
            <p:spPr>
              <a:xfrm rot="10800000">
                <a:off x="1980" y="948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84" name="Google Shape;484;p8"/>
              <p:cNvCxnSpPr>
                <a:stCxn id="462" idx="7"/>
                <a:endCxn id="466" idx="3"/>
              </p:cNvCxnSpPr>
              <p:nvPr/>
            </p:nvCxnSpPr>
            <p:spPr>
              <a:xfrm rot="10800000" flipH="1">
                <a:off x="2138" y="1546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85" name="Google Shape;485;p8"/>
              <p:cNvCxnSpPr>
                <a:stCxn id="462" idx="6"/>
                <a:endCxn id="467" idx="2"/>
              </p:cNvCxnSpPr>
              <p:nvPr/>
            </p:nvCxnSpPr>
            <p:spPr>
              <a:xfrm rot="10800000" flipH="1">
                <a:off x="2208" y="1716"/>
                <a:ext cx="12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86" name="Google Shape;486;p8"/>
              <p:cNvCxnSpPr>
                <a:stCxn id="470" idx="1"/>
                <a:endCxn id="466" idx="6"/>
              </p:cNvCxnSpPr>
              <p:nvPr/>
            </p:nvCxnSpPr>
            <p:spPr>
              <a:xfrm rot="5400000" flipH="1">
                <a:off x="3730" y="1042"/>
                <a:ext cx="600" cy="12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87" name="Google Shape;487;p8"/>
              <p:cNvCxnSpPr>
                <a:stCxn id="460" idx="6"/>
                <a:endCxn id="467" idx="3"/>
              </p:cNvCxnSpPr>
              <p:nvPr/>
            </p:nvCxnSpPr>
            <p:spPr>
              <a:xfrm rot="10800000" flipH="1">
                <a:off x="816" y="1848"/>
                <a:ext cx="2700" cy="6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488" name="Google Shape;488;p8"/>
            <p:cNvSpPr txBox="1"/>
            <p:nvPr/>
          </p:nvSpPr>
          <p:spPr>
            <a:xfrm>
              <a:off x="3600" y="2544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9" name="Google Shape;489;p8"/>
            <p:cNvCxnSpPr>
              <a:stCxn id="465" idx="6"/>
              <a:endCxn id="471" idx="2"/>
            </p:cNvCxnSpPr>
            <p:nvPr/>
          </p:nvCxnSpPr>
          <p:spPr>
            <a:xfrm>
              <a:off x="2918" y="2825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Cost-Sensitive Search</a:t>
            </a:r>
            <a:endParaRPr/>
          </a:p>
        </p:txBody>
      </p:sp>
      <p:sp>
        <p:nvSpPr>
          <p:cNvPr id="496" name="Google Shape;496;p9"/>
          <p:cNvSpPr txBox="1">
            <a:spLocks noGrp="1"/>
          </p:cNvSpPr>
          <p:nvPr>
            <p:ph type="body" idx="4294967295"/>
          </p:nvPr>
        </p:nvSpPr>
        <p:spPr>
          <a:xfrm>
            <a:off x="0" y="5486400"/>
            <a:ext cx="12192000" cy="122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BFS finds the shortest path in terms of number of actions.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It does not find the least-cost path.  We will now cover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a similar algorithm which does find the least-cost path.  </a:t>
            </a:r>
            <a:endParaRPr/>
          </a:p>
        </p:txBody>
      </p:sp>
      <p:grpSp>
        <p:nvGrpSpPr>
          <p:cNvPr id="497" name="Google Shape;497;p9"/>
          <p:cNvGrpSpPr/>
          <p:nvPr/>
        </p:nvGrpSpPr>
        <p:grpSpPr>
          <a:xfrm>
            <a:off x="2597149" y="1371603"/>
            <a:ext cx="6699251" cy="3840163"/>
            <a:chOff x="768" y="720"/>
            <a:chExt cx="4176" cy="2304"/>
          </a:xfrm>
        </p:grpSpPr>
        <p:grpSp>
          <p:nvGrpSpPr>
            <p:cNvPr id="498" name="Google Shape;498;p9"/>
            <p:cNvGrpSpPr/>
            <p:nvPr/>
          </p:nvGrpSpPr>
          <p:grpSpPr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499" name="Google Shape;499;p9"/>
              <p:cNvSpPr/>
              <p:nvPr/>
            </p:nvSpPr>
            <p:spPr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START</a:t>
                </a:r>
                <a:endParaRPr/>
              </a:p>
            </p:txBody>
          </p:sp>
          <p:sp>
            <p:nvSpPr>
              <p:cNvPr id="500" name="Google Shape;500;p9"/>
              <p:cNvSpPr/>
              <p:nvPr/>
            </p:nvSpPr>
            <p:spPr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GOAL</a:t>
                </a:r>
                <a:endParaRPr/>
              </a:p>
            </p:txBody>
          </p:sp>
          <p:sp>
            <p:nvSpPr>
              <p:cNvPr id="501" name="Google Shape;501;p9"/>
              <p:cNvSpPr/>
              <p:nvPr/>
            </p:nvSpPr>
            <p:spPr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</a:t>
                </a:r>
                <a:endParaRPr/>
              </a:p>
            </p:txBody>
          </p:sp>
          <p:sp>
            <p:nvSpPr>
              <p:cNvPr id="502" name="Google Shape;502;p9"/>
              <p:cNvSpPr/>
              <p:nvPr/>
            </p:nvSpPr>
            <p:spPr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/>
              </a:p>
            </p:txBody>
          </p:sp>
          <p:sp>
            <p:nvSpPr>
              <p:cNvPr id="503" name="Google Shape;503;p9"/>
              <p:cNvSpPr/>
              <p:nvPr/>
            </p:nvSpPr>
            <p:spPr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504" name="Google Shape;504;p9"/>
              <p:cNvSpPr/>
              <p:nvPr/>
            </p:nvSpPr>
            <p:spPr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505" name="Google Shape;505;p9"/>
              <p:cNvSpPr/>
              <p:nvPr/>
            </p:nvSpPr>
            <p:spPr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508" name="Google Shape;508;p9"/>
              <p:cNvSpPr/>
              <p:nvPr/>
            </p:nvSpPr>
            <p:spPr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sp>
            <p:nvSpPr>
              <p:cNvPr id="509" name="Google Shape;509;p9"/>
              <p:cNvSpPr/>
              <p:nvPr/>
            </p:nvSpPr>
            <p:spPr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cxnSp>
            <p:nvCxnSpPr>
              <p:cNvPr id="511" name="Google Shape;511;p9"/>
              <p:cNvCxnSpPr>
                <a:stCxn id="499" idx="5"/>
                <a:endCxn id="503" idx="2"/>
              </p:cNvCxnSpPr>
              <p:nvPr/>
            </p:nvCxnSpPr>
            <p:spPr>
              <a:xfrm>
                <a:off x="746" y="2618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12" name="Google Shape;512;p9"/>
              <p:cNvCxnSpPr>
                <a:stCxn id="503" idx="5"/>
                <a:endCxn id="504" idx="2"/>
              </p:cNvCxnSpPr>
              <p:nvPr/>
            </p:nvCxnSpPr>
            <p:spPr>
              <a:xfrm>
                <a:off x="1610" y="3146"/>
                <a:ext cx="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13" name="Google Shape;513;p9"/>
              <p:cNvCxnSpPr>
                <a:stCxn id="507" idx="3"/>
                <a:endCxn id="504" idx="7"/>
              </p:cNvCxnSpPr>
              <p:nvPr/>
            </p:nvCxnSpPr>
            <p:spPr>
              <a:xfrm flipH="1">
                <a:off x="2638" y="2666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14" name="Google Shape;514;p9"/>
              <p:cNvCxnSpPr>
                <a:stCxn id="507" idx="2"/>
                <a:endCxn id="503" idx="6"/>
              </p:cNvCxnSpPr>
              <p:nvPr/>
            </p:nvCxnSpPr>
            <p:spPr>
              <a:xfrm flipH="1">
                <a:off x="1668" y="2496"/>
                <a:ext cx="1500" cy="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15" name="Google Shape;515;p9"/>
              <p:cNvCxnSpPr>
                <a:stCxn id="506" idx="4"/>
                <a:endCxn id="507" idx="7"/>
              </p:cNvCxnSpPr>
              <p:nvPr/>
            </p:nvCxnSpPr>
            <p:spPr>
              <a:xfrm flipH="1">
                <a:off x="3492" y="2064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16" name="Google Shape;516;p9"/>
              <p:cNvCxnSpPr>
                <a:stCxn id="506" idx="5"/>
                <a:endCxn id="510" idx="1"/>
              </p:cNvCxnSpPr>
              <p:nvPr/>
            </p:nvCxnSpPr>
            <p:spPr>
              <a:xfrm>
                <a:off x="3962" y="1994"/>
                <a:ext cx="600" cy="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17" name="Google Shape;517;p9"/>
              <p:cNvCxnSpPr>
                <a:stCxn id="510" idx="0"/>
                <a:endCxn id="509" idx="4"/>
              </p:cNvCxnSpPr>
              <p:nvPr/>
            </p:nvCxnSpPr>
            <p:spPr>
              <a:xfrm rot="10800000" flipH="1">
                <a:off x="4608" y="2436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18" name="Google Shape;518;p9"/>
              <p:cNvCxnSpPr>
                <a:stCxn id="509" idx="0"/>
                <a:endCxn id="500" idx="4"/>
              </p:cNvCxnSpPr>
              <p:nvPr/>
            </p:nvCxnSpPr>
            <p:spPr>
              <a:xfrm rot="10800000">
                <a:off x="4800" y="972"/>
                <a:ext cx="0" cy="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19" name="Google Shape;519;p9"/>
              <p:cNvCxnSpPr>
                <a:stCxn id="499" idx="7"/>
              </p:cNvCxnSpPr>
              <p:nvPr/>
            </p:nvCxnSpPr>
            <p:spPr>
              <a:xfrm rot="10800000" flipH="1">
                <a:off x="746" y="1978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20" name="Google Shape;520;p9"/>
              <p:cNvCxnSpPr>
                <a:stCxn id="501" idx="1"/>
                <a:endCxn id="502" idx="5"/>
              </p:cNvCxnSpPr>
              <p:nvPr/>
            </p:nvCxnSpPr>
            <p:spPr>
              <a:xfrm rot="10800000">
                <a:off x="1198" y="1546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21" name="Google Shape;521;p9"/>
              <p:cNvCxnSpPr>
                <a:endCxn id="508" idx="2"/>
              </p:cNvCxnSpPr>
              <p:nvPr/>
            </p:nvCxnSpPr>
            <p:spPr>
              <a:xfrm rot="10800000" flipH="1">
                <a:off x="1284" y="864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22" name="Google Shape;522;p9"/>
              <p:cNvCxnSpPr>
                <a:stCxn id="505" idx="2"/>
                <a:endCxn id="508" idx="6"/>
              </p:cNvCxnSpPr>
              <p:nvPr/>
            </p:nvCxnSpPr>
            <p:spPr>
              <a:xfrm rot="10800000">
                <a:off x="1980" y="948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23" name="Google Shape;523;p9"/>
              <p:cNvCxnSpPr>
                <a:stCxn id="501" idx="7"/>
                <a:endCxn id="505" idx="3"/>
              </p:cNvCxnSpPr>
              <p:nvPr/>
            </p:nvCxnSpPr>
            <p:spPr>
              <a:xfrm rot="10800000" flipH="1">
                <a:off x="2138" y="1546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24" name="Google Shape;524;p9"/>
              <p:cNvCxnSpPr>
                <a:stCxn id="501" idx="6"/>
                <a:endCxn id="506" idx="2"/>
              </p:cNvCxnSpPr>
              <p:nvPr/>
            </p:nvCxnSpPr>
            <p:spPr>
              <a:xfrm rot="10800000" flipH="1">
                <a:off x="2208" y="1716"/>
                <a:ext cx="12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25" name="Google Shape;525;p9"/>
              <p:cNvCxnSpPr>
                <a:stCxn id="509" idx="1"/>
                <a:endCxn id="505" idx="6"/>
              </p:cNvCxnSpPr>
              <p:nvPr/>
            </p:nvCxnSpPr>
            <p:spPr>
              <a:xfrm rot="5400000" flipH="1">
                <a:off x="3730" y="1042"/>
                <a:ext cx="600" cy="12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26" name="Google Shape;526;p9"/>
              <p:cNvCxnSpPr>
                <a:stCxn id="499" idx="6"/>
                <a:endCxn id="506" idx="3"/>
              </p:cNvCxnSpPr>
              <p:nvPr/>
            </p:nvCxnSpPr>
            <p:spPr>
              <a:xfrm rot="10800000" flipH="1">
                <a:off x="816" y="1848"/>
                <a:ext cx="2700" cy="6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527" name="Google Shape;527;p9"/>
            <p:cNvSpPr txBox="1"/>
            <p:nvPr/>
          </p:nvSpPr>
          <p:spPr>
            <a:xfrm>
              <a:off x="1440" y="912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528" name="Google Shape;528;p9"/>
            <p:cNvSpPr txBox="1"/>
            <p:nvPr/>
          </p:nvSpPr>
          <p:spPr>
            <a:xfrm>
              <a:off x="2544" y="1968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529" name="Google Shape;529;p9"/>
            <p:cNvSpPr txBox="1"/>
            <p:nvPr/>
          </p:nvSpPr>
          <p:spPr>
            <a:xfrm>
              <a:off x="4032" y="2016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530" name="Google Shape;530;p9"/>
            <p:cNvSpPr txBox="1"/>
            <p:nvPr/>
          </p:nvSpPr>
          <p:spPr>
            <a:xfrm>
              <a:off x="2449" y="1440"/>
              <a:ext cx="191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531" name="Google Shape;531;p9"/>
            <p:cNvSpPr txBox="1"/>
            <p:nvPr/>
          </p:nvSpPr>
          <p:spPr>
            <a:xfrm>
              <a:off x="1728" y="1440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532" name="Google Shape;532;p9"/>
            <p:cNvSpPr txBox="1"/>
            <p:nvPr/>
          </p:nvSpPr>
          <p:spPr>
            <a:xfrm>
              <a:off x="3648" y="1968"/>
              <a:ext cx="193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533" name="Google Shape;533;p9"/>
            <p:cNvSpPr txBox="1"/>
            <p:nvPr/>
          </p:nvSpPr>
          <p:spPr>
            <a:xfrm>
              <a:off x="2592" y="960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534" name="Google Shape;534;p9"/>
            <p:cNvSpPr txBox="1"/>
            <p:nvPr/>
          </p:nvSpPr>
          <p:spPr>
            <a:xfrm>
              <a:off x="1344" y="1824"/>
              <a:ext cx="193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535" name="Google Shape;535;p9"/>
            <p:cNvSpPr txBox="1"/>
            <p:nvPr/>
          </p:nvSpPr>
          <p:spPr>
            <a:xfrm>
              <a:off x="4512" y="2304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536" name="Google Shape;536;p9"/>
            <p:cNvSpPr txBox="1"/>
            <p:nvPr/>
          </p:nvSpPr>
          <p:spPr>
            <a:xfrm>
              <a:off x="3600" y="2544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9"/>
            <p:cNvSpPr txBox="1"/>
            <p:nvPr/>
          </p:nvSpPr>
          <p:spPr>
            <a:xfrm>
              <a:off x="3024" y="2544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538" name="Google Shape;538;p9"/>
            <p:cNvSpPr txBox="1"/>
            <p:nvPr/>
          </p:nvSpPr>
          <p:spPr>
            <a:xfrm>
              <a:off x="2352" y="2304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539" name="Google Shape;539;p9"/>
            <p:cNvSpPr txBox="1"/>
            <p:nvPr/>
          </p:nvSpPr>
          <p:spPr>
            <a:xfrm>
              <a:off x="2208" y="2640"/>
              <a:ext cx="288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  <a:endParaRPr/>
            </a:p>
          </p:txBody>
        </p:sp>
        <p:sp>
          <p:nvSpPr>
            <p:cNvPr id="540" name="Google Shape;540;p9"/>
            <p:cNvSpPr txBox="1"/>
            <p:nvPr/>
          </p:nvSpPr>
          <p:spPr>
            <a:xfrm>
              <a:off x="1248" y="2352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541" name="Google Shape;541;p9"/>
            <p:cNvSpPr txBox="1"/>
            <p:nvPr/>
          </p:nvSpPr>
          <p:spPr>
            <a:xfrm>
              <a:off x="4080" y="1248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542" name="Google Shape;542;p9"/>
            <p:cNvSpPr txBox="1"/>
            <p:nvPr/>
          </p:nvSpPr>
          <p:spPr>
            <a:xfrm>
              <a:off x="4704" y="1344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cxnSp>
          <p:nvCxnSpPr>
            <p:cNvPr id="543" name="Google Shape;543;p9"/>
            <p:cNvCxnSpPr>
              <a:stCxn id="504" idx="6"/>
              <a:endCxn id="510" idx="2"/>
            </p:cNvCxnSpPr>
            <p:nvPr/>
          </p:nvCxnSpPr>
          <p:spPr>
            <a:xfrm>
              <a:off x="2918" y="2825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44" name="Google Shape;544;p9"/>
            <p:cNvSpPr txBox="1"/>
            <p:nvPr/>
          </p:nvSpPr>
          <p:spPr>
            <a:xfrm>
              <a:off x="2929" y="1632"/>
              <a:ext cx="191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545" name="Google Shape;545;p9"/>
          <p:cNvSpPr txBox="1"/>
          <p:nvPr/>
        </p:nvSpPr>
        <p:spPr>
          <a:xfrm>
            <a:off x="10636469" y="5730637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8000"/>
                </a:solidFill>
                <a:latin typeface="Palatino"/>
                <a:ea typeface="Palatino"/>
                <a:cs typeface="Palatino"/>
                <a:sym typeface="Palatino"/>
              </a:rPr>
              <a:t>How?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88_anca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4674</Words>
  <Application>Microsoft Macintosh PowerPoint</Application>
  <PresentationFormat>Widescreen</PresentationFormat>
  <Paragraphs>1037</Paragraphs>
  <Slides>77</Slides>
  <Notes>77</Notes>
  <HiddenSlides>12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Calibri</vt:lpstr>
      <vt:lpstr>Courier New</vt:lpstr>
      <vt:lpstr>Noto Sans Symbols</vt:lpstr>
      <vt:lpstr>Palatino</vt:lpstr>
      <vt:lpstr>Times New Roman</vt:lpstr>
      <vt:lpstr>188_anca</vt:lpstr>
      <vt:lpstr>CS 188: Artificial Intelligence </vt:lpstr>
      <vt:lpstr>Recap: Search</vt:lpstr>
      <vt:lpstr>Depth-First (Tree) Search</vt:lpstr>
      <vt:lpstr>Depth-First Search</vt:lpstr>
      <vt:lpstr>Breadth-First (Tree) Search</vt:lpstr>
      <vt:lpstr>Breadth-First Search</vt:lpstr>
      <vt:lpstr>Iterative Deepening</vt:lpstr>
      <vt:lpstr>Cost-Sensitive Search</vt:lpstr>
      <vt:lpstr>Cost-Sensitive Search</vt:lpstr>
      <vt:lpstr>Uniform Cost Search</vt:lpstr>
      <vt:lpstr>Uniform Cost Search</vt:lpstr>
      <vt:lpstr>Uniform Cost Search (UCS) Properties</vt:lpstr>
      <vt:lpstr>Uniform Cost Issues</vt:lpstr>
      <vt:lpstr>Video of Demo Empty UCS</vt:lpstr>
      <vt:lpstr>Video of Demo Maze with Deep/Shallow Water --- DFS, BFS, or UCS? (part 1)</vt:lpstr>
      <vt:lpstr>Video of Demo Maze with Deep/Shallow Water --- DFS, BFS, or UCS? (part 2)</vt:lpstr>
      <vt:lpstr>Video of Demo Maze with Deep/Shallow Water --- DFS, BFS, or UCS? (part 3)</vt:lpstr>
      <vt:lpstr>The One Queue</vt:lpstr>
      <vt:lpstr>Up next: Informed Search</vt:lpstr>
      <vt:lpstr>Search Heuristics</vt:lpstr>
      <vt:lpstr>Example: Heuristic Function</vt:lpstr>
      <vt:lpstr>Example: Heuristic Function</vt:lpstr>
      <vt:lpstr>Greedy Search</vt:lpstr>
      <vt:lpstr>Greedy Search</vt:lpstr>
      <vt:lpstr>Greedy Search</vt:lpstr>
      <vt:lpstr>A* Search</vt:lpstr>
      <vt:lpstr>A* Search</vt:lpstr>
      <vt:lpstr>Combining UCS and Greedy</vt:lpstr>
      <vt:lpstr>When should A* terminate?</vt:lpstr>
      <vt:lpstr>Is A* Optimal?</vt:lpstr>
      <vt:lpstr>Admissible Heuristics</vt:lpstr>
      <vt:lpstr>Idea: Admissibility</vt:lpstr>
      <vt:lpstr>Admissible Heuristics</vt:lpstr>
      <vt:lpstr>Optimality of A* Tree Search</vt:lpstr>
      <vt:lpstr>Optimality of A* Tree Search</vt:lpstr>
      <vt:lpstr>Optimality of A* Tree Search: Blocking</vt:lpstr>
      <vt:lpstr>Optimality of A* Tree Search: Blocking</vt:lpstr>
      <vt:lpstr>Optimality of A* Tree Search: Blocking</vt:lpstr>
      <vt:lpstr>Properties of A*</vt:lpstr>
      <vt:lpstr>UCS vs A* Contours</vt:lpstr>
      <vt:lpstr>Video of Demo Contours (Empty) -- UCS</vt:lpstr>
      <vt:lpstr>Video of Demo Contours (Empty) -- Greedy</vt:lpstr>
      <vt:lpstr>Video of Demo Contours (Empty) – A*</vt:lpstr>
      <vt:lpstr>Video of Demo Contours (Pacman Small Maze) – A*</vt:lpstr>
      <vt:lpstr>Comparison</vt:lpstr>
      <vt:lpstr>A* Applications</vt:lpstr>
      <vt:lpstr>A* Applications</vt:lpstr>
      <vt:lpstr>Video of Demo Pacman (Tiny Maze) – UCS / A*</vt:lpstr>
      <vt:lpstr>Video of Demo Empty Water Shallow/Deep  – Guess Algorithm</vt:lpstr>
      <vt:lpstr>Creating Heuristics</vt:lpstr>
      <vt:lpstr>Creating Admissible Heuristics</vt:lpstr>
      <vt:lpstr>Example: 8 Puzzle</vt:lpstr>
      <vt:lpstr>8 Puzzle I</vt:lpstr>
      <vt:lpstr>8 Puzzle II</vt:lpstr>
      <vt:lpstr>8 Puzzle III</vt:lpstr>
      <vt:lpstr>Semi-Lattice of Heuristics</vt:lpstr>
      <vt:lpstr>Trivial Heuristics, Dominance</vt:lpstr>
      <vt:lpstr>Graph Search</vt:lpstr>
      <vt:lpstr>Tree Search: Extra Work!</vt:lpstr>
      <vt:lpstr>Graph Search</vt:lpstr>
      <vt:lpstr>Graph Search</vt:lpstr>
      <vt:lpstr>A* Graph Search Gone Wrong?</vt:lpstr>
      <vt:lpstr>Consistency of Heuristics</vt:lpstr>
      <vt:lpstr>Optimality of A* Search</vt:lpstr>
      <vt:lpstr>Optimality of A* Graph Search</vt:lpstr>
      <vt:lpstr>Optimality of A* Graph Search</vt:lpstr>
      <vt:lpstr>Optimality</vt:lpstr>
      <vt:lpstr>Search Gone Wrong?</vt:lpstr>
      <vt:lpstr>A*: Summary</vt:lpstr>
      <vt:lpstr>A*: Summary</vt:lpstr>
      <vt:lpstr>Tree Search Pseudo-Code</vt:lpstr>
      <vt:lpstr>Graph Search Pseudo-Code</vt:lpstr>
      <vt:lpstr>Optimality of A* Graph Search</vt:lpstr>
      <vt:lpstr>Optimality of A* Graph Search</vt:lpstr>
      <vt:lpstr>The One Queue</vt:lpstr>
      <vt:lpstr>Search and Models</vt:lpstr>
      <vt:lpstr>Search Gone Wrong?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188: Artificial Intelligence </dc:title>
  <dc:creator>Preferred Customer</dc:creator>
  <cp:lastModifiedBy>Anca Dragan</cp:lastModifiedBy>
  <cp:revision>1</cp:revision>
  <dcterms:created xsi:type="dcterms:W3CDTF">2004-08-27T04:16:05Z</dcterms:created>
  <dcterms:modified xsi:type="dcterms:W3CDTF">2020-09-04T00:02:03Z</dcterms:modified>
</cp:coreProperties>
</file>