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8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9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1"/>
  </p:sldMasterIdLst>
  <p:notesMasterIdLst>
    <p:notesMasterId r:id="rId44"/>
  </p:notesMasterIdLst>
  <p:handoutMasterIdLst>
    <p:handoutMasterId r:id="rId45"/>
  </p:handoutMasterIdLst>
  <p:sldIdLst>
    <p:sldId id="585" r:id="rId2"/>
    <p:sldId id="575" r:id="rId3"/>
    <p:sldId id="560" r:id="rId4"/>
    <p:sldId id="513" r:id="rId5"/>
    <p:sldId id="576" r:id="rId6"/>
    <p:sldId id="574" r:id="rId7"/>
    <p:sldId id="577" r:id="rId8"/>
    <p:sldId id="517" r:id="rId9"/>
    <p:sldId id="514" r:id="rId10"/>
    <p:sldId id="559" r:id="rId11"/>
    <p:sldId id="586" r:id="rId12"/>
    <p:sldId id="521" r:id="rId13"/>
    <p:sldId id="553" r:id="rId14"/>
    <p:sldId id="518" r:id="rId15"/>
    <p:sldId id="584" r:id="rId16"/>
    <p:sldId id="578" r:id="rId17"/>
    <p:sldId id="522" r:id="rId18"/>
    <p:sldId id="523" r:id="rId19"/>
    <p:sldId id="524" r:id="rId20"/>
    <p:sldId id="571" r:id="rId21"/>
    <p:sldId id="525" r:id="rId22"/>
    <p:sldId id="526" r:id="rId23"/>
    <p:sldId id="594" r:id="rId24"/>
    <p:sldId id="587" r:id="rId25"/>
    <p:sldId id="579" r:id="rId26"/>
    <p:sldId id="527" r:id="rId27"/>
    <p:sldId id="529" r:id="rId28"/>
    <p:sldId id="588" r:id="rId29"/>
    <p:sldId id="568" r:id="rId30"/>
    <p:sldId id="622" r:id="rId31"/>
    <p:sldId id="623" r:id="rId32"/>
    <p:sldId id="624" r:id="rId33"/>
    <p:sldId id="625" r:id="rId34"/>
    <p:sldId id="626" r:id="rId35"/>
    <p:sldId id="627" r:id="rId36"/>
    <p:sldId id="628" r:id="rId37"/>
    <p:sldId id="629" r:id="rId38"/>
    <p:sldId id="631" r:id="rId39"/>
    <p:sldId id="632" r:id="rId40"/>
    <p:sldId id="633" r:id="rId41"/>
    <p:sldId id="634" r:id="rId42"/>
    <p:sldId id="635" r:id="rId43"/>
  </p:sldIdLst>
  <p:sldSz cx="12192000" cy="6858000"/>
  <p:notesSz cx="7315200" cy="9601200"/>
  <p:custDataLst>
    <p:tags r:id="rId4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17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35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53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709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5886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062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240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418" algn="l" defTabSz="914354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DB4210"/>
    <a:srgbClr val="CC6600"/>
    <a:srgbClr val="996600"/>
    <a:srgbClr val="663300"/>
    <a:srgbClr val="2D2D8A"/>
    <a:srgbClr val="CC9900"/>
    <a:srgbClr val="3333FF"/>
    <a:srgbClr val="FF33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6" autoAdjust="0"/>
    <p:restoredTop sz="82313" autoAdjust="0"/>
  </p:normalViewPr>
  <p:slideViewPr>
    <p:cSldViewPr>
      <p:cViewPr varScale="1">
        <p:scale>
          <a:sx n="99" d="100"/>
          <a:sy n="99" d="100"/>
        </p:scale>
        <p:origin x="18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393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20C6108-B344-48B3-B893-0983A3B538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83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427" y="0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194" y="4561576"/>
            <a:ext cx="5852814" cy="4318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427" y="9120172"/>
            <a:ext cx="3170138" cy="479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08DD6487-14A9-49B8-972D-88A1CCAF3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3250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178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3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53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70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5886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2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0612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>
                <a:latin typeface="Arial" charset="0"/>
              </a:rPr>
              <a:t>0=7, R=4, W=6, U=2, T=8, F=1; 867 + 867 = 1734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5D9CA2C-7D38-4F9B-A2C1-D1432DE939B2}" type="slidenum">
              <a:rPr lang="en-US" smtClean="0">
                <a:latin typeface="Arial" charset="0"/>
              </a:rPr>
              <a:pPr>
                <a:defRPr/>
              </a:pPr>
              <a:t>12</a:t>
            </a:fld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07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961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413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Where is the goal? If BFS</a:t>
            </a:r>
            <a:r>
              <a:rPr lang="en-US" baseline="0" dirty="0"/>
              <a:t> were a person, this is what would keep it up at night.</a:t>
            </a:r>
            <a:endParaRPr lang="en-US" dirty="0"/>
          </a:p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Naïve Search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None</a:t>
            </a:r>
          </a:p>
          <a:p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106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Incremental</a:t>
            </a:r>
            <a:r>
              <a:rPr lang="en-US" baseline="0" dirty="0"/>
              <a:t> goal test possible because we have the </a:t>
            </a:r>
            <a:r>
              <a:rPr lang="en-US" baseline="0" dirty="0" err="1"/>
              <a:t>csp</a:t>
            </a:r>
            <a:r>
              <a:rPr lang="en-US" baseline="0" dirty="0"/>
              <a:t> structure and the goal test is not a black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8597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it backtrack?</a:t>
            </a:r>
            <a:r>
              <a:rPr lang="en-US" baseline="0" dirty="0"/>
              <a:t> Yes.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0393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We </a:t>
            </a:r>
            <a:r>
              <a:rPr lang="en-US" baseline="0" dirty="0" err="1"/>
              <a:t>havent</a:t>
            </a:r>
            <a:r>
              <a:rPr lang="en-US" baseline="0" dirty="0"/>
              <a:t> talked about the ordering, so lets just assume its some random ordering for now.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294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Simple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18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We’ve already failed, but forward checking does not detect that.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90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is a </a:t>
            </a:r>
            <a:r>
              <a:rPr lang="en-US" dirty="0" err="1"/>
              <a:t>csp</a:t>
            </a:r>
            <a:r>
              <a:rPr lang="en-US" dirty="0"/>
              <a:t>? guess</a:t>
            </a:r>
          </a:p>
          <a:p>
            <a:r>
              <a:rPr lang="en-US" dirty="0"/>
              <a:t>coloring</a:t>
            </a:r>
            <a:r>
              <a:rPr lang="en-US" baseline="0" dirty="0"/>
              <a:t> problem; why does this make sense as problem? silly but good representation for real world problems, e.g. scheduling tasks that need resources – can’t run 2 tasks at the same time if they need the same resource</a:t>
            </a:r>
          </a:p>
          <a:p>
            <a:r>
              <a:rPr lang="en-US" baseline="0" dirty="0"/>
              <a:t>CSPs as a search problem?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3681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Mnemonic</a:t>
            </a:r>
            <a:r>
              <a:rPr lang="en-US" baseline="0" dirty="0"/>
              <a:t> – </a:t>
            </a:r>
            <a:r>
              <a:rPr lang="en-US" baseline="0" dirty="0" err="1"/>
              <a:t>csp</a:t>
            </a:r>
            <a:r>
              <a:rPr lang="en-US" baseline="0" dirty="0"/>
              <a:t> police checks my trunk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089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remids</a:t>
            </a:r>
            <a:r>
              <a:rPr lang="en-US" baseline="0" dirty="0"/>
              <a:t> you of a* - heuristic takes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726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Auto-consistency (note</a:t>
            </a:r>
            <a:r>
              <a:rPr lang="en-US" baseline="0" dirty="0"/>
              <a:t> initially nothing gets deleted/pruned since there are consistent options for all constraints for initial variable domains)</a:t>
            </a:r>
          </a:p>
          <a:p>
            <a:endParaRPr lang="en-US" baseline="0" dirty="0"/>
          </a:p>
          <a:p>
            <a:r>
              <a:rPr lang="en-US" baseline="0" dirty="0"/>
              <a:t>Flashes whenever something needs to be re-checked</a:t>
            </a:r>
          </a:p>
          <a:p>
            <a:r>
              <a:rPr lang="en-US" baseline="0" dirty="0"/>
              <a:t>n^2*d*d^2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460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Demo: </a:t>
            </a:r>
          </a:p>
          <a:p>
            <a:endParaRPr lang="en-US" dirty="0"/>
          </a:p>
          <a:p>
            <a:r>
              <a:rPr lang="en-US" dirty="0"/>
              <a:t>CS188 </a:t>
            </a:r>
            <a:r>
              <a:rPr lang="en-US" dirty="0" err="1"/>
              <a:t>javascript</a:t>
            </a:r>
            <a:r>
              <a:rPr lang="en-US" dirty="0"/>
              <a:t> demos -&gt; source -&gt; exercises -&gt; </a:t>
            </a:r>
            <a:r>
              <a:rPr lang="en-US" dirty="0" err="1"/>
              <a:t>csps</a:t>
            </a:r>
            <a:r>
              <a:rPr lang="en-US" dirty="0"/>
              <a:t> -&gt; CSPs demos -&gt; CSPs </a:t>
            </a:r>
            <a:r>
              <a:rPr lang="en-US" dirty="0" err="1"/>
              <a:t>demos.html</a:t>
            </a:r>
            <a:endParaRPr lang="en-US" dirty="0"/>
          </a:p>
          <a:p>
            <a:endParaRPr lang="en-US" dirty="0"/>
          </a:p>
          <a:p>
            <a:r>
              <a:rPr lang="en-US" dirty="0"/>
              <a:t>Settings:</a:t>
            </a:r>
          </a:p>
          <a:p>
            <a:r>
              <a:rPr lang="en-US" dirty="0"/>
              <a:t>Graph =</a:t>
            </a:r>
            <a:r>
              <a:rPr lang="en-US" baseline="0" dirty="0"/>
              <a:t> Complex</a:t>
            </a:r>
          </a:p>
          <a:p>
            <a:r>
              <a:rPr lang="en-US" baseline="0" dirty="0"/>
              <a:t>Algorithm = Backtracking</a:t>
            </a:r>
          </a:p>
          <a:p>
            <a:r>
              <a:rPr lang="en-US" baseline="0" dirty="0"/>
              <a:t>Ordering = None</a:t>
            </a:r>
          </a:p>
          <a:p>
            <a:r>
              <a:rPr lang="en-US" baseline="0" dirty="0"/>
              <a:t>Filtering = Forward Checking  (first) / Arc Consistency (second)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121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365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81376-9A36-40B0-85E2-52E3358E90D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029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 back –</a:t>
            </a:r>
            <a:r>
              <a:rPr lang="en-US" baseline="0" dirty="0"/>
              <a:t> these are search problems, so we can now take a look at different problems we can use search for</a:t>
            </a:r>
          </a:p>
          <a:p>
            <a:r>
              <a:rPr lang="en-US" baseline="0" dirty="0"/>
              <a:t>Before we had planning; </a:t>
            </a:r>
          </a:p>
          <a:p>
            <a:r>
              <a:rPr lang="en-US" baseline="0" dirty="0"/>
              <a:t>Ninja robot knows where the gem is, but not how to get there</a:t>
            </a:r>
          </a:p>
          <a:p>
            <a:r>
              <a:rPr lang="en-US" baseline="0" dirty="0"/>
              <a:t>Identification; detective robot wants to know where the gem is – the goal is important, not the path; what is the depth?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26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Before: states were nodes, no</a:t>
            </a:r>
            <a:r>
              <a:rPr lang="en-US" baseline="0" dirty="0"/>
              <a:t> structure, just a set, they could be anything</a:t>
            </a:r>
            <a:endParaRPr lang="en-US" dirty="0"/>
          </a:p>
          <a:p>
            <a:r>
              <a:rPr lang="en-US" dirty="0"/>
              <a:t>Goal test</a:t>
            </a:r>
            <a:r>
              <a:rPr lang="en-US" baseline="0" dirty="0"/>
              <a:t> – like a judge; just makes decisions; you don’t know how; </a:t>
            </a:r>
            <a:endParaRPr lang="en-US" dirty="0"/>
          </a:p>
          <a:p>
            <a:r>
              <a:rPr lang="en-US" dirty="0"/>
              <a:t>Now: Goal test has structure, it ‘s more like a manual describing a</a:t>
            </a:r>
            <a:r>
              <a:rPr lang="en-US" baseline="0" dirty="0"/>
              <a:t> set of constraints that have to hold true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47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want you to practice</a:t>
            </a:r>
            <a:r>
              <a:rPr lang="en-US" baseline="0" dirty="0"/>
              <a:t> formalizing real problems as search/</a:t>
            </a:r>
            <a:r>
              <a:rPr lang="en-US" baseline="0" dirty="0" err="1"/>
              <a:t>csp</a:t>
            </a:r>
            <a:r>
              <a:rPr lang="en-US" baseline="0" dirty="0"/>
              <a:t>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49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specify constraints in code/math? Implicit vs explicit. What might be explicit?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0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Demo:</a:t>
            </a:r>
          </a:p>
          <a:p>
            <a:endParaRPr lang="en-US" baseline="0" dirty="0"/>
          </a:p>
          <a:p>
            <a:r>
              <a:rPr lang="en-US" baseline="0" dirty="0"/>
              <a:t>Run </a:t>
            </a:r>
            <a:r>
              <a:rPr lang="en-US" baseline="0" dirty="0" err="1"/>
              <a:t>constraint.jar</a:t>
            </a:r>
            <a:r>
              <a:rPr lang="en-US" baseline="0" dirty="0"/>
              <a:t> or </a:t>
            </a:r>
            <a:r>
              <a:rPr lang="en-US" baseline="0" dirty="0" err="1"/>
              <a:t>constraint.exe</a:t>
            </a:r>
            <a:r>
              <a:rPr lang="en-US" baseline="0" dirty="0"/>
              <a:t>, load the 5 queens problem.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Demo is just showing the n-queens applet as</a:t>
            </a:r>
            <a:r>
              <a:rPr lang="en-US" baseline="0" dirty="0"/>
              <a:t> illustration of constraint graph, but later in lecture we’ll interact with the applet.</a:t>
            </a:r>
          </a:p>
          <a:p>
            <a:r>
              <a:rPr lang="en-US" dirty="0" err="1"/>
              <a:t>aispace.org</a:t>
            </a:r>
            <a:r>
              <a:rPr lang="en-US" dirty="0"/>
              <a:t> will have the latest version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042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Are these</a:t>
            </a:r>
            <a:r>
              <a:rPr lang="en-US" baseline="0" dirty="0"/>
              <a:t> constraints enough? No, there should be N queens there.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55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the n-queens demo is used later as a demo; at this stage in lecture</a:t>
            </a:r>
            <a:r>
              <a:rPr lang="en-US" baseline="0" dirty="0"/>
              <a:t> just the above is shown and talked about without engaging in any interaction with the applet.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DD6487-14A9-49B8-972D-88A1CCAF324D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859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B039D5-275B-4A42-9DA6-D22E6DB5F35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886EB-61D6-4887-8014-0AD8743EA19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C484AB-0E1D-492A-AE0D-24B7131CB0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8B0A2-D928-43B3-898A-E5B176FEDE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1AF2F-4CEE-4004-B96A-AF75E50B2E8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254D69-0A2A-4D82-92F5-6566037E015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3F3699-33B4-4046-A8C0-1E5BF91EE49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65258-A7B0-4F44-AD94-A478DFDD650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0972F-AC02-4B9F-93B0-511030A361B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5C1DF-81AF-4DF4-BCE2-0F605F1BC4C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57F8EA-D214-4032-BF2B-062C28AE1B2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>
                <a:latin typeface="Palatino"/>
                <a:cs typeface="Palatino"/>
              </a:defRPr>
            </a:lvl1pPr>
          </a:lstStyle>
          <a:p>
            <a:pPr>
              <a:defRPr/>
            </a:pPr>
            <a:fld id="{6F9CEA6C-9676-4610-9E76-A9EBD51544B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cxnSp>
        <p:nvCxnSpPr>
          <p:cNvPr id="3" name="Straight Connector 2"/>
          <p:cNvCxnSpPr/>
          <p:nvPr/>
        </p:nvCxnSpPr>
        <p:spPr>
          <a:xfrm>
            <a:off x="304800" y="1092200"/>
            <a:ext cx="11379200" cy="0"/>
          </a:xfrm>
          <a:prstGeom prst="line">
            <a:avLst/>
          </a:prstGeom>
          <a:ln w="12700" cmpd="sng">
            <a:solidFill>
              <a:schemeClr val="accent6">
                <a:lumMod val="40000"/>
                <a:lumOff val="6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Palatino"/>
          <a:ea typeface="+mj-ea"/>
          <a:cs typeface="Palatino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3200">
          <a:solidFill>
            <a:schemeClr val="tx1"/>
          </a:solidFill>
          <a:latin typeface="Palatino"/>
          <a:ea typeface="+mn-ea"/>
          <a:cs typeface="Palatino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8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4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Courier New"/>
        <a:buChar char="o"/>
        <a:defRPr sz="2000">
          <a:solidFill>
            <a:schemeClr val="tx1">
              <a:lumMod val="75000"/>
              <a:lumOff val="25000"/>
            </a:schemeClr>
          </a:solidFill>
          <a:latin typeface="Palatino"/>
          <a:cs typeface="Palatino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9.xml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openxmlformats.org/officeDocument/2006/relationships/tags" Target="../tags/tag14.xml"/><Relationship Id="rId7" Type="http://schemas.openxmlformats.org/officeDocument/2006/relationships/tags" Target="../tags/tag18.xml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tags" Target="../tags/tag13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1" Type="http://schemas.openxmlformats.org/officeDocument/2006/relationships/tags" Target="../tags/tag12.xml"/><Relationship Id="rId6" Type="http://schemas.openxmlformats.org/officeDocument/2006/relationships/tags" Target="../tags/tag17.xml"/><Relationship Id="rId11" Type="http://schemas.openxmlformats.org/officeDocument/2006/relationships/image" Target="../media/image23.png"/><Relationship Id="rId5" Type="http://schemas.openxmlformats.org/officeDocument/2006/relationships/tags" Target="../tags/tag16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2.xml"/><Relationship Id="rId19" Type="http://schemas.openxmlformats.org/officeDocument/2006/relationships/image" Target="../media/image30.png"/><Relationship Id="rId4" Type="http://schemas.openxmlformats.org/officeDocument/2006/relationships/tags" Target="../tags/tag15.xml"/><Relationship Id="rId9" Type="http://schemas.openxmlformats.org/officeDocument/2006/relationships/tags" Target="../tags/tag20.xml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image" Target="../media/image38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10.xml"/><Relationship Id="rId12" Type="http://schemas.openxmlformats.org/officeDocument/2006/relationships/image" Target="../media/image37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36.png"/><Relationship Id="rId5" Type="http://schemas.openxmlformats.org/officeDocument/2006/relationships/tags" Target="../tags/tag25.xml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tags" Target="../tags/tag24.xml"/><Relationship Id="rId9" Type="http://schemas.openxmlformats.org/officeDocument/2006/relationships/image" Target="../media/image34.wmf"/><Relationship Id="rId1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4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3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image" Target="../media/image13.png"/><Relationship Id="rId3" Type="http://schemas.openxmlformats.org/officeDocument/2006/relationships/tags" Target="../tags/tag4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1.png"/><Relationship Id="rId5" Type="http://schemas.openxmlformats.org/officeDocument/2006/relationships/tags" Target="../tags/tag6.xml"/><Relationship Id="rId10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tags" Target="../tags/tag9.xml"/><Relationship Id="rId7" Type="http://schemas.openxmlformats.org/officeDocument/2006/relationships/notesSlide" Target="../notesSlides/notesSlide8.xml"/><Relationship Id="rId12" Type="http://schemas.openxmlformats.org/officeDocument/2006/relationships/image" Target="../media/image2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9.png"/><Relationship Id="rId5" Type="http://schemas.openxmlformats.org/officeDocument/2006/relationships/tags" Target="../tags/tag11.xml"/><Relationship Id="rId10" Type="http://schemas.openxmlformats.org/officeDocument/2006/relationships/image" Target="../media/image18.png"/><Relationship Id="rId4" Type="http://schemas.openxmlformats.org/officeDocument/2006/relationships/tags" Target="../tags/tag10.xml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2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dirty="0"/>
              <a:t>Constraint Satisfaction Problems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2" tIns="45718" rIns="9140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128693" y="1680828"/>
            <a:ext cx="5734497" cy="38007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9955809" y="1983007"/>
            <a:ext cx="2312391" cy="3474671"/>
          </a:xfrm>
          <a:prstGeom prst="rect">
            <a:avLst/>
          </a:prstGeom>
          <a:noFill/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Instructor: Anca Dragan</a:t>
            </a:r>
          </a:p>
          <a:p>
            <a:pPr algn="ctr">
              <a:spcBef>
                <a:spcPct val="50000"/>
              </a:spcBef>
            </a:pPr>
            <a:r>
              <a:rPr lang="en-US" sz="2400" dirty="0">
                <a:latin typeface="Palatino"/>
                <a:cs typeface="Palatino"/>
              </a:rPr>
              <a:t>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Palatino"/>
                <a:cs typeface="Palatino"/>
              </a:rPr>
              <a:t>[These slides adapted from Dan Klein and Pieter </a:t>
            </a:r>
            <a:r>
              <a:rPr lang="en-US" sz="1400" dirty="0" err="1">
                <a:latin typeface="Palatino"/>
                <a:cs typeface="Palatino"/>
              </a:rPr>
              <a:t>Abbeel</a:t>
            </a:r>
            <a:r>
              <a:rPr lang="en-US" sz="1400" dirty="0">
                <a:latin typeface="Palatino"/>
                <a:cs typeface="Palatino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953569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17637"/>
            <a:ext cx="8229600" cy="4525963"/>
          </a:xfrm>
        </p:spPr>
        <p:txBody>
          <a:bodyPr/>
          <a:lstStyle/>
          <a:p>
            <a:pPr eaLnBrk="1" hangingPunct="1"/>
            <a:r>
              <a:rPr lang="en-US" dirty="0"/>
              <a:t>Formulation 2: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Domains:</a:t>
            </a:r>
          </a:p>
          <a:p>
            <a:pPr lvl="4"/>
            <a:endParaRPr lang="en-US" dirty="0"/>
          </a:p>
          <a:p>
            <a:pPr lvl="1" eaLnBrk="1" hangingPunct="1"/>
            <a:r>
              <a:rPr lang="en-US" dirty="0"/>
              <a:t>Constraints:</a:t>
            </a:r>
          </a:p>
        </p:txBody>
      </p:sp>
      <p:pic>
        <p:nvPicPr>
          <p:cNvPr id="9220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95600" y="2133601"/>
            <a:ext cx="395288" cy="31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5410202"/>
            <a:ext cx="4394200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8304" name="Picture 1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4700" y="4572001"/>
            <a:ext cx="45212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9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2" y="3022134"/>
            <a:ext cx="197008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2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9937" y="16002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11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7" y="1752602"/>
            <a:ext cx="395288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13" descr="txp_fi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1" y="2209802"/>
            <a:ext cx="411163" cy="30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15" descr="txp_fi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9" y="2667002"/>
            <a:ext cx="411163" cy="300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8" name="Picture 17" descr="txp_fi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2739" y="3128964"/>
            <a:ext cx="411163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9" name="TextBox 19"/>
          <p:cNvSpPr txBox="1">
            <a:spLocks noChangeArrowheads="1"/>
          </p:cNvSpPr>
          <p:nvPr/>
        </p:nvSpPr>
        <p:spPr bwMode="auto">
          <a:xfrm>
            <a:off x="1752600" y="4491338"/>
            <a:ext cx="19050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Implicit:</a:t>
            </a:r>
          </a:p>
        </p:txBody>
      </p:sp>
      <p:sp>
        <p:nvSpPr>
          <p:cNvPr id="9230" name="TextBox 20"/>
          <p:cNvSpPr txBox="1">
            <a:spLocks noChangeArrowheads="1"/>
          </p:cNvSpPr>
          <p:nvPr/>
        </p:nvSpPr>
        <p:spPr bwMode="auto">
          <a:xfrm>
            <a:off x="1752600" y="5345114"/>
            <a:ext cx="13716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latin typeface="Calibri" pitchFamily="34" charset="0"/>
              </a:rPr>
              <a:t>Explicit:</a:t>
            </a:r>
          </a:p>
        </p:txBody>
      </p:sp>
      <p:pic>
        <p:nvPicPr>
          <p:cNvPr id="23" name="Picture 22" descr="txp_fi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7400" y="6019800"/>
            <a:ext cx="5588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  <p:bldP spid="92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Screenshot of Demo N-Queens</a:t>
            </a:r>
          </a:p>
        </p:txBody>
      </p:sp>
      <p:pic>
        <p:nvPicPr>
          <p:cNvPr id="4" name="Picture 3" descr="Screen Shot 2014-08-10 at 12.13.01 PM (2)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1140278"/>
            <a:ext cx="10896600" cy="571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87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Cryptarithmetic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48768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Variables: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Domains: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Constraints:</a:t>
            </a:r>
          </a:p>
          <a:p>
            <a:pPr eaLnBrk="1" hangingPunct="1"/>
            <a:endParaRPr lang="en-US" sz="2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3" t="1076"/>
          <a:stretch>
            <a:fillRect/>
          </a:stretch>
        </p:blipFill>
        <p:spPr bwMode="auto">
          <a:xfrm>
            <a:off x="6598024" y="3684495"/>
            <a:ext cx="3993776" cy="2473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4" t="2845"/>
          <a:stretch>
            <a:fillRect/>
          </a:stretch>
        </p:blipFill>
        <p:spPr bwMode="auto">
          <a:xfrm>
            <a:off x="6069106" y="1864661"/>
            <a:ext cx="1703295" cy="122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2281237"/>
            <a:ext cx="41148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7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1715" y="3238502"/>
            <a:ext cx="3722687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702" y="5021264"/>
            <a:ext cx="3314700" cy="30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1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5715000"/>
            <a:ext cx="547688" cy="7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2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590" y="4344990"/>
            <a:ext cx="347821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458200" y="1359186"/>
            <a:ext cx="3378200" cy="2057630"/>
          </a:xfrm>
          <a:prstGeom prst="rect">
            <a:avLst/>
          </a:prstGeom>
          <a:noFill/>
        </p:spPr>
      </p:pic>
      <p:sp>
        <p:nvSpPr>
          <p:cNvPr id="2" name="Rounded Rectangle 1"/>
          <p:cNvSpPr/>
          <p:nvPr/>
        </p:nvSpPr>
        <p:spPr>
          <a:xfrm>
            <a:off x="7391400" y="1676400"/>
            <a:ext cx="457200" cy="15240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91400" y="1219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982200" y="4876800"/>
            <a:ext cx="6096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457200" y="4800600"/>
            <a:ext cx="41148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8229600" y="3581400"/>
            <a:ext cx="6096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457200" y="4038600"/>
            <a:ext cx="41148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3" grpId="1"/>
      <p:bldP spid="14" grpId="0" animBg="1"/>
      <p:bldP spid="15" grpId="0" animBg="1"/>
      <p:bldP spid="1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Sudoku</a:t>
            </a:r>
          </a:p>
        </p:txBody>
      </p:sp>
      <p:pic>
        <p:nvPicPr>
          <p:cNvPr id="12291" name="Picture 2" descr="C:\Documents and Settings\Administrator\My Documents\My Pictures\Sudoku_Board_Fig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2702" y="2227859"/>
            <a:ext cx="40513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6477000" y="1524000"/>
            <a:ext cx="411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/>
          <a:lstStyle/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Variables: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Each (open) square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Domains: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{1,2,…,9}</a:t>
            </a: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Constraints:</a:t>
            </a:r>
          </a:p>
          <a:p>
            <a:pPr marL="800060" lvl="1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  <a:p>
            <a:pPr marL="342882" indent="-342882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1752600" y="1503959"/>
            <a:ext cx="2743200" cy="1144588"/>
            <a:chOff x="838200" y="1600200"/>
            <a:chExt cx="2743200" cy="1143794"/>
          </a:xfrm>
        </p:grpSpPr>
        <p:sp>
          <p:nvSpPr>
            <p:cNvPr id="6" name="Rectangle 5"/>
            <p:cNvSpPr/>
            <p:nvPr/>
          </p:nvSpPr>
          <p:spPr>
            <a:xfrm>
              <a:off x="2209800" y="1600200"/>
              <a:ext cx="457200" cy="38073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8" name="Straight Connector 7"/>
            <p:cNvCxnSpPr>
              <a:stCxn id="6" idx="2"/>
            </p:cNvCxnSpPr>
            <p:nvPr/>
          </p:nvCxnSpPr>
          <p:spPr>
            <a:xfrm rot="5400000">
              <a:off x="1257564" y="1561571"/>
              <a:ext cx="761471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6" idx="2"/>
            </p:cNvCxnSpPr>
            <p:nvPr/>
          </p:nvCxnSpPr>
          <p:spPr>
            <a:xfrm rot="5400000">
              <a:off x="1448064" y="1752071"/>
              <a:ext cx="761471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6" idx="2"/>
            </p:cNvCxnSpPr>
            <p:nvPr/>
          </p:nvCxnSpPr>
          <p:spPr>
            <a:xfrm rot="5400000">
              <a:off x="1638564" y="1942571"/>
              <a:ext cx="761471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6" idx="2"/>
            </p:cNvCxnSpPr>
            <p:nvPr/>
          </p:nvCxnSpPr>
          <p:spPr>
            <a:xfrm rot="5400000">
              <a:off x="1829064" y="2133071"/>
              <a:ext cx="761471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6" idx="2"/>
            </p:cNvCxnSpPr>
            <p:nvPr/>
          </p:nvCxnSpPr>
          <p:spPr>
            <a:xfrm rot="5400000">
              <a:off x="2057665" y="2361670"/>
              <a:ext cx="761471" cy="3175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6" idx="2"/>
            </p:cNvCxnSpPr>
            <p:nvPr/>
          </p:nvCxnSpPr>
          <p:spPr>
            <a:xfrm rot="16200000" flipH="1">
              <a:off x="2438664" y="1980671"/>
              <a:ext cx="761471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6" idx="2"/>
            </p:cNvCxnSpPr>
            <p:nvPr/>
          </p:nvCxnSpPr>
          <p:spPr>
            <a:xfrm rot="16200000" flipH="1">
              <a:off x="2629164" y="1790171"/>
              <a:ext cx="761471" cy="1143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4951413" y="3104159"/>
            <a:ext cx="915987" cy="2819400"/>
            <a:chOff x="4037806" y="3200400"/>
            <a:chExt cx="915194" cy="2819400"/>
          </a:xfrm>
        </p:grpSpPr>
        <p:sp>
          <p:nvSpPr>
            <p:cNvPr id="21" name="Rectangle 20"/>
            <p:cNvSpPr/>
            <p:nvPr/>
          </p:nvSpPr>
          <p:spPr>
            <a:xfrm rot="5400000">
              <a:off x="4534065" y="4229265"/>
              <a:ext cx="457200" cy="38067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23" name="Straight Connector 22"/>
            <p:cNvCxnSpPr>
              <a:stCxn id="21" idx="2"/>
            </p:cNvCxnSpPr>
            <p:nvPr/>
          </p:nvCxnSpPr>
          <p:spPr>
            <a:xfrm rot="10800000">
              <a:off x="4037806" y="32004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21" idx="2"/>
            </p:cNvCxnSpPr>
            <p:nvPr/>
          </p:nvCxnSpPr>
          <p:spPr>
            <a:xfrm rot="10800000">
              <a:off x="4037806" y="3581400"/>
              <a:ext cx="534524" cy="838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21" idx="2"/>
            </p:cNvCxnSpPr>
            <p:nvPr/>
          </p:nvCxnSpPr>
          <p:spPr>
            <a:xfrm rot="10800000">
              <a:off x="4037806" y="3962400"/>
              <a:ext cx="534524" cy="457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600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21" idx="2"/>
            </p:cNvCxnSpPr>
            <p:nvPr/>
          </p:nvCxnSpPr>
          <p:spPr>
            <a:xfrm flipH="1">
              <a:off x="4037806" y="4419600"/>
              <a:ext cx="534524" cy="7620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21" idx="2"/>
            </p:cNvCxnSpPr>
            <p:nvPr/>
          </p:nvCxnSpPr>
          <p:spPr>
            <a:xfrm rot="10800000" flipV="1">
              <a:off x="4037806" y="4419600"/>
              <a:ext cx="534524" cy="12192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" name="Group 48"/>
          <p:cNvGrpSpPr>
            <a:grpSpLocks/>
          </p:cNvGrpSpPr>
          <p:nvPr/>
        </p:nvGrpSpPr>
        <p:grpSpPr bwMode="auto">
          <a:xfrm>
            <a:off x="4191000" y="1580159"/>
            <a:ext cx="1524000" cy="1828800"/>
            <a:chOff x="3276600" y="1676400"/>
            <a:chExt cx="1524000" cy="1828800"/>
          </a:xfrm>
        </p:grpSpPr>
        <p:sp>
          <p:nvSpPr>
            <p:cNvPr id="33" name="Rectangle 32"/>
            <p:cNvSpPr/>
            <p:nvPr/>
          </p:nvSpPr>
          <p:spPr>
            <a:xfrm rot="5400000">
              <a:off x="4419600" y="1676400"/>
              <a:ext cx="381000" cy="381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34" name="Straight Connector 33"/>
            <p:cNvCxnSpPr>
              <a:stCxn id="33" idx="3"/>
            </p:cNvCxnSpPr>
            <p:nvPr/>
          </p:nvCxnSpPr>
          <p:spPr>
            <a:xfrm rot="5400000">
              <a:off x="3600450" y="1733550"/>
              <a:ext cx="685800" cy="1333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0800000" flipV="1">
              <a:off x="3581400" y="2057400"/>
              <a:ext cx="1028700" cy="685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0800000" flipV="1">
              <a:off x="3276600" y="2057400"/>
              <a:ext cx="1333500" cy="10668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3600450" y="2114550"/>
              <a:ext cx="1066800" cy="952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3829050" y="2266950"/>
              <a:ext cx="9906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3429000" y="2362200"/>
              <a:ext cx="1371600" cy="9144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5400000">
              <a:off x="3600450" y="2495550"/>
              <a:ext cx="1447800" cy="57150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7166495" y="4261247"/>
            <a:ext cx="2823399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9-way </a:t>
            </a:r>
            <a:r>
              <a:rPr lang="en-US" sz="2000" dirty="0" err="1">
                <a:latin typeface="Calibri" pitchFamily="34" charset="0"/>
              </a:rPr>
              <a:t>alldiff</a:t>
            </a:r>
            <a:r>
              <a:rPr lang="en-US" sz="2000" dirty="0">
                <a:latin typeface="Calibri" pitchFamily="34" charset="0"/>
              </a:rPr>
              <a:t> for each row</a:t>
            </a:r>
          </a:p>
        </p:txBody>
      </p:sp>
      <p:sp>
        <p:nvSpPr>
          <p:cNvPr id="53" name="TextBox 52"/>
          <p:cNvSpPr txBox="1">
            <a:spLocks noChangeArrowheads="1"/>
          </p:cNvSpPr>
          <p:nvPr/>
        </p:nvSpPr>
        <p:spPr bwMode="auto">
          <a:xfrm>
            <a:off x="7166497" y="3784006"/>
            <a:ext cx="319670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column</a:t>
            </a:r>
          </a:p>
        </p:txBody>
      </p:sp>
      <p:sp>
        <p:nvSpPr>
          <p:cNvPr id="54" name="TextBox 53"/>
          <p:cNvSpPr txBox="1">
            <a:spLocks noChangeArrowheads="1"/>
          </p:cNvSpPr>
          <p:nvPr/>
        </p:nvSpPr>
        <p:spPr bwMode="auto">
          <a:xfrm>
            <a:off x="7166498" y="4718447"/>
            <a:ext cx="3084815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9-way alldiff for each region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166495" y="5175647"/>
            <a:ext cx="2971800" cy="10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>
                <a:latin typeface="Calibri" pitchFamily="34" charset="0"/>
              </a:rPr>
              <a:t>(or can have a bunch of pairwise inequality constraints)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1600200"/>
            <a:ext cx="5029200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317" name="Group 5"/>
          <p:cNvGrpSpPr>
            <a:grpSpLocks/>
          </p:cNvGrpSpPr>
          <p:nvPr/>
        </p:nvGrpSpPr>
        <p:grpSpPr bwMode="auto">
          <a:xfrm>
            <a:off x="8991600" y="3657600"/>
            <a:ext cx="762000" cy="609600"/>
            <a:chOff x="1296" y="2736"/>
            <a:chExt cx="480" cy="528"/>
          </a:xfrm>
        </p:grpSpPr>
        <p:sp>
          <p:nvSpPr>
            <p:cNvPr id="13322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18" name="Line 9"/>
          <p:cNvSpPr>
            <a:spLocks noChangeShapeType="1"/>
          </p:cNvSpPr>
          <p:nvPr/>
        </p:nvSpPr>
        <p:spPr bwMode="auto">
          <a:xfrm flipH="1" flipV="1">
            <a:off x="7543800" y="2286000"/>
            <a:ext cx="1447800" cy="1524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19" name="Line 10"/>
          <p:cNvSpPr>
            <a:spLocks noChangeShapeType="1"/>
          </p:cNvSpPr>
          <p:nvPr/>
        </p:nvSpPr>
        <p:spPr bwMode="auto">
          <a:xfrm flipV="1">
            <a:off x="9677400" y="2819400"/>
            <a:ext cx="10668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3320" name="Text Box 11"/>
          <p:cNvSpPr txBox="1">
            <a:spLocks noChangeArrowheads="1"/>
          </p:cNvSpPr>
          <p:nvPr/>
        </p:nvSpPr>
        <p:spPr bwMode="auto">
          <a:xfrm>
            <a:off x="9906000" y="3778251"/>
            <a:ext cx="533400" cy="641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/>
              <a:t>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The Waltz Algorithm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5486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The Waltz algorithm is for interpreting line drawings of solid </a:t>
            </a:r>
            <a:r>
              <a:rPr lang="en-US" sz="2400" dirty="0" err="1"/>
              <a:t>polyhedra</a:t>
            </a:r>
            <a:r>
              <a:rPr lang="en-US" sz="2400" dirty="0"/>
              <a:t> as 3D objects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An early example of an AI computation posed as a CSP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4758" y="3237460"/>
            <a:ext cx="5879840" cy="3252824"/>
          </a:xfrm>
          <a:prstGeom prst="rect">
            <a:avLst/>
          </a:prstGeom>
          <a:noFill/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6553200" y="4572000"/>
            <a:ext cx="54864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4" tIns="45718" rIns="91434" bIns="45718" numCol="1" anchor="t" anchorCtr="0" compatLnSpc="1">
            <a:prstTxWarp prst="textNoShape">
              <a:avLst/>
            </a:prstTxWarp>
          </a:bodyPr>
          <a:lstStyle/>
          <a:p>
            <a:pPr marL="342874" indent="-342874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kern="0" dirty="0">
                <a:solidFill>
                  <a:schemeClr val="accent2"/>
                </a:solidFill>
                <a:latin typeface="Calibri" pitchFamily="34" charset="0"/>
                <a:cs typeface="+mn-cs"/>
              </a:rPr>
              <a:t>Approach: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Each intersection is a variable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Adjacent intersections impose constraints on each other</a:t>
            </a:r>
          </a:p>
          <a:p>
            <a:pPr marL="800051" lvl="1" indent="-342874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§"/>
            </a:pPr>
            <a:r>
              <a:rPr lang="en-US" sz="2000" kern="0" dirty="0">
                <a:latin typeface="Calibri" pitchFamily="34" charset="0"/>
                <a:cs typeface="+mn-cs"/>
              </a:rPr>
              <a:t>Solutions are physically realizable 3D interpretations</a:t>
            </a:r>
            <a:endParaRPr lang="en-US" sz="2000" kern="0" dirty="0">
              <a:solidFill>
                <a:schemeClr val="accent2"/>
              </a:solidFill>
              <a:latin typeface="Calibri" pitchFamily="34" charset="0"/>
              <a:cs typeface="+mn-cs"/>
            </a:endParaRPr>
          </a:p>
        </p:txBody>
      </p:sp>
      <p:grpSp>
        <p:nvGrpSpPr>
          <p:cNvPr id="15" name="Group 5"/>
          <p:cNvGrpSpPr>
            <a:grpSpLocks/>
          </p:cNvGrpSpPr>
          <p:nvPr/>
        </p:nvGrpSpPr>
        <p:grpSpPr bwMode="auto">
          <a:xfrm>
            <a:off x="8702675" y="3482975"/>
            <a:ext cx="762000" cy="609600"/>
            <a:chOff x="1296" y="2736"/>
            <a:chExt cx="480" cy="528"/>
          </a:xfrm>
        </p:grpSpPr>
        <p:sp>
          <p:nvSpPr>
            <p:cNvPr id="16" name="Line 6"/>
            <p:cNvSpPr>
              <a:spLocks noChangeShapeType="1"/>
            </p:cNvSpPr>
            <p:nvPr/>
          </p:nvSpPr>
          <p:spPr bwMode="auto">
            <a:xfrm>
              <a:off x="1536" y="2736"/>
              <a:ext cx="0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>
              <a:off x="1536" y="3024"/>
              <a:ext cx="240" cy="19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H="1">
              <a:off x="1296" y="3024"/>
              <a:ext cx="24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9388475" y="3482975"/>
            <a:ext cx="533400" cy="64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/>
              <a:t>?</a:t>
            </a:r>
          </a:p>
        </p:txBody>
      </p:sp>
      <p:pic>
        <p:nvPicPr>
          <p:cNvPr id="20" name="Picture 19" descr="Waltz-fu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1" y="1600201"/>
            <a:ext cx="1885951" cy="178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4" descr="Waltz-parti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02665" y="2111375"/>
            <a:ext cx="809625" cy="706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0908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Varieties of CSPs and Constraints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1" y="1372103"/>
            <a:ext cx="7316459" cy="49519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9654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CSPs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97002"/>
            <a:ext cx="7442200" cy="4729164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Discrete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Finite domains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Size </a:t>
            </a:r>
            <a:r>
              <a:rPr lang="en-US" sz="2000" i="1" dirty="0">
                <a:latin typeface="Times New Roman" pitchFamily="18" charset="0"/>
              </a:rPr>
              <a:t>d</a:t>
            </a:r>
            <a:r>
              <a:rPr lang="en-US" sz="1900" dirty="0"/>
              <a:t> means </a:t>
            </a:r>
            <a:r>
              <a:rPr lang="en-US" sz="2000" dirty="0">
                <a:latin typeface="Times New Roman" pitchFamily="18" charset="0"/>
              </a:rPr>
              <a:t>O(</a:t>
            </a:r>
            <a:r>
              <a:rPr lang="en-US" sz="2000" i="1" dirty="0" err="1">
                <a:latin typeface="Times New Roman" pitchFamily="18" charset="0"/>
              </a:rPr>
              <a:t>d</a:t>
            </a:r>
            <a:r>
              <a:rPr lang="en-US" sz="2000" i="1" baseline="30000" dirty="0" err="1">
                <a:latin typeface="Times New Roman" pitchFamily="18" charset="0"/>
              </a:rPr>
              <a:t>n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900" dirty="0"/>
              <a:t> complete assignments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Boolean CSPs, including Boolean </a:t>
            </a:r>
            <a:r>
              <a:rPr lang="en-US" sz="1900" dirty="0" err="1"/>
              <a:t>satisfiability</a:t>
            </a:r>
            <a:r>
              <a:rPr lang="en-US" sz="1900" dirty="0"/>
              <a:t> (NP-complete)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Infinite domains (integers, strings, etc.)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E.g., job scheduling, variables are start/end times for each job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1900" dirty="0"/>
              <a:t>Linear constraints solvable, nonlinear </a:t>
            </a:r>
            <a:r>
              <a:rPr lang="en-US" sz="1900" dirty="0" err="1"/>
              <a:t>undecidable</a:t>
            </a:r>
            <a:endParaRPr lang="en-US" sz="19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Continuous variables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E.g., start/end times for Hubble Telescope observations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Linear constraints solvable in polynomial time by LP methods (see cs170 for a bit of this theory)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89993" y="1364304"/>
            <a:ext cx="2813015" cy="236949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686800" y="3840355"/>
            <a:ext cx="2817740" cy="22941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Varieties of Constraints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9342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Varieties of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Unary constraints involve a single variable (equivalent to reducing domains), e.g.: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000" dirty="0"/>
              <a:t>	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Binary constraints involve pairs of variables, e.g.: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Higher-order constraints involve 3 or more variables:</a:t>
            </a:r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	   e.g., </a:t>
            </a:r>
            <a:r>
              <a:rPr lang="en-US" sz="1900" dirty="0" err="1"/>
              <a:t>cryptarithmetic</a:t>
            </a:r>
            <a:r>
              <a:rPr lang="en-US" sz="1900" dirty="0"/>
              <a:t> column constraints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Preferences (soft constraints):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E.g., red is better than green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Often </a:t>
            </a:r>
            <a:r>
              <a:rPr lang="en-US" sz="1900" dirty="0" err="1"/>
              <a:t>representable</a:t>
            </a:r>
            <a:r>
              <a:rPr lang="en-US" sz="1900" dirty="0"/>
              <a:t> by a cost for each variable assignment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Gives constrained optimization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(We’ll ignore these until we get to </a:t>
            </a:r>
            <a:r>
              <a:rPr lang="en-US" sz="1900" dirty="0" err="1"/>
              <a:t>Bayes</a:t>
            </a:r>
            <a:r>
              <a:rPr lang="en-US" sz="1900" dirty="0"/>
              <a:t>’ nets)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19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02494" y="2617786"/>
            <a:ext cx="1665615" cy="277895"/>
          </a:xfrm>
          <a:prstGeom prst="rect">
            <a:avLst/>
          </a:prstGeom>
          <a:noFill/>
          <a:ln/>
          <a:effectLst/>
        </p:spPr>
      </p:pic>
      <p:pic>
        <p:nvPicPr>
          <p:cNvPr id="9" name="Picture 8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24261" y="3455987"/>
            <a:ext cx="1417292" cy="277848"/>
          </a:xfrm>
          <a:prstGeom prst="rect">
            <a:avLst/>
          </a:prstGeom>
          <a:noFill/>
          <a:ln/>
          <a:effectLst/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4520" y="1448142"/>
            <a:ext cx="4952679" cy="33521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Real-World CSPs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Assignment problems: e.g., who teaches what class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Timetabling problems: e.g., which class is offered when and where?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Hardware configuration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Transportation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Factory scheduling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Circuit layout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Fault diagnosis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… lots more!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Many real-world problems involve real-valued variables…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800601" y="2591009"/>
            <a:ext cx="6248398" cy="2777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86002" y="1905000"/>
            <a:ext cx="7736292" cy="3581399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28600" y="15240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N variables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48000" y="35052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1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30480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x</a:t>
            </a:r>
            <a:r>
              <a:rPr lang="en-US" i="1" baseline="-25000" dirty="0">
                <a:solidFill>
                  <a:srgbClr val="DB4210"/>
                </a:solidFill>
                <a:latin typeface="Palatino"/>
                <a:cs typeface="Palatino"/>
              </a:rPr>
              <a:t>2</a:t>
            </a:r>
            <a:endParaRPr lang="en-US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" y="19812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domain 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28600" y="243840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constraints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states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482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goal test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43800" y="5638800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DB4210"/>
                </a:solidFill>
                <a:latin typeface="Palatino"/>
                <a:cs typeface="Palatino"/>
              </a:rPr>
              <a:t>successor function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0200" y="60960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partial assignment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86200" y="60960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complete; satisfies constraints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0" y="609600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DB4210"/>
                </a:solidFill>
                <a:latin typeface="Palatino"/>
                <a:cs typeface="Palatino"/>
              </a:rPr>
              <a:t>assign an unassigned variable</a:t>
            </a:r>
          </a:p>
        </p:txBody>
      </p:sp>
    </p:spTree>
    <p:extLst>
      <p:ext uri="{BB962C8B-B14F-4D97-AF65-F5344CB8AC3E}">
        <p14:creationId xmlns:p14="http://schemas.microsoft.com/office/powerpoint/2010/main" val="1943947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Solving CSPs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828801" y="1524416"/>
            <a:ext cx="8866186" cy="4628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Standard Search Formulation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447800"/>
            <a:ext cx="6400800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800" dirty="0"/>
              <a:t>Standard search formulation of CSPs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States defined by the values assigned so far (partial assignments)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Initial state: the empty assignment, {}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Successor function: assign a value to an unassigned variable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400" dirty="0"/>
              <a:t>Goal test: the current assignment is complete and satisfies all constraints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eaLnBrk="1" hangingPunct="1">
              <a:lnSpc>
                <a:spcPct val="80000"/>
              </a:lnSpc>
            </a:pPr>
            <a:r>
              <a:rPr lang="en-US" sz="2800" dirty="0"/>
              <a:t>We’ll start with the straightforward, naïve approach, then improve it</a:t>
            </a:r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80024" y="1545125"/>
            <a:ext cx="5359576" cy="416939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52800" y="2133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{WA=g}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526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{WA=r}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386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>
                <a:solidFill>
                  <a:srgbClr val="DB4210"/>
                </a:solidFill>
                <a:latin typeface="Palatino"/>
                <a:cs typeface="Palatino"/>
              </a:rPr>
              <a:t>{NT=g}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194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i="1" dirty="0">
                <a:solidFill>
                  <a:srgbClr val="DB4210"/>
                </a:solidFill>
                <a:latin typeface="Palatino"/>
                <a:cs typeface="Palatino"/>
              </a:rPr>
              <a:t>…</a:t>
            </a:r>
            <a:endParaRPr lang="en-US" sz="2800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2743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800" i="1" dirty="0">
                <a:solidFill>
                  <a:srgbClr val="DB4210"/>
                </a:solidFill>
                <a:latin typeface="Palatino"/>
                <a:cs typeface="Palatino"/>
              </a:rPr>
              <a:t>…</a:t>
            </a:r>
            <a:endParaRPr lang="en-US" sz="2800" i="1" dirty="0">
              <a:solidFill>
                <a:srgbClr val="DB4210"/>
              </a:solidFill>
              <a:latin typeface="Palatino"/>
              <a:cs typeface="Palatino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81000" y="2743200"/>
            <a:ext cx="61722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228600" y="3962400"/>
            <a:ext cx="7010400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/>
          <p:cNvSpPr/>
          <p:nvPr/>
        </p:nvSpPr>
        <p:spPr>
          <a:xfrm>
            <a:off x="-2164" y="6172200"/>
            <a:ext cx="9679563" cy="685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382000" y="1905000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  <p:bldP spid="13" grpId="0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Search Methods</a:t>
            </a:r>
          </a:p>
        </p:txBody>
      </p:sp>
      <p:sp>
        <p:nvSpPr>
          <p:cNvPr id="919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BFS do?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would DFS do?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let’s see! </a:t>
            </a:r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endParaRPr lang="en-US" sz="28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What problems does naïve search have?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9372600" y="6400802"/>
            <a:ext cx="27432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</a:t>
            </a:r>
            <a:r>
              <a:rPr lang="en-US" sz="2000" dirty="0" err="1">
                <a:solidFill>
                  <a:srgbClr val="C00000"/>
                </a:solidFill>
                <a:latin typeface="Calibri" pitchFamily="34" charset="0"/>
              </a:rPr>
              <a:t>dfs</a:t>
            </a:r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]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382000" y="1905000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186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95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-- DFS</a:t>
            </a:r>
          </a:p>
        </p:txBody>
      </p:sp>
      <p:pic>
        <p:nvPicPr>
          <p:cNvPr id="4" name="Coloring--d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6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752602"/>
            <a:ext cx="7315199" cy="42782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0770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10439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Backtracking search is the basic uninformed algorithm for solving CSPs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1: One variable at a time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Variable assignments are commutative, so fix ordering -&gt; better branching factor!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I.e., [WA = red then NT = green] same as [NT = green then WA = red]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Only need to consider assignments to a single variable at each step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Idea 2: Check constraints as you go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I.e. consider only values which do not conflict previous assignments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Might have to do some computation to check the constraints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“Incremental goal test”</a:t>
            </a:r>
          </a:p>
          <a:p>
            <a:pPr lvl="3">
              <a:lnSpc>
                <a:spcPct val="80000"/>
              </a:lnSpc>
            </a:pPr>
            <a:endParaRPr lang="en-US" sz="12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Depth-first search with these two improvements</a:t>
            </a:r>
          </a:p>
          <a:p>
            <a:pPr eaLnBrk="1" hangingPunct="1">
              <a:lnSpc>
                <a:spcPct val="80000"/>
              </a:lnSpc>
              <a:buNone/>
            </a:pPr>
            <a:r>
              <a:rPr lang="en-US" sz="2400" dirty="0"/>
              <a:t>	is called </a:t>
            </a:r>
            <a:r>
              <a:rPr lang="en-US" sz="2400" i="1" dirty="0"/>
              <a:t>backtracking search </a:t>
            </a:r>
            <a:r>
              <a:rPr lang="en-US" sz="2400" dirty="0"/>
              <a:t>(not the best name)</a:t>
            </a:r>
            <a:endParaRPr lang="en-US" sz="2400" i="1" dirty="0"/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solve n-queens for n </a:t>
            </a:r>
            <a:r>
              <a:rPr lang="en-US" sz="2400" dirty="0">
                <a:sym typeface="Symbol" pitchFamily="18" charset="2"/>
              </a:rPr>
              <a:t></a:t>
            </a:r>
            <a:r>
              <a:rPr lang="en-US" sz="2400" dirty="0"/>
              <a:t> 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Example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0981" y="1447800"/>
            <a:ext cx="1165225" cy="96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83" t="1931"/>
          <a:stretch>
            <a:fillRect/>
          </a:stretch>
        </p:blipFill>
        <p:spPr bwMode="auto">
          <a:xfrm>
            <a:off x="4535581" y="1474413"/>
            <a:ext cx="3846420" cy="2048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5" t="615"/>
          <a:stretch>
            <a:fillRect/>
          </a:stretch>
        </p:blipFill>
        <p:spPr bwMode="auto">
          <a:xfrm>
            <a:off x="3692899" y="1474413"/>
            <a:ext cx="4534647" cy="33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07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8" t="520"/>
          <a:stretch>
            <a:fillRect/>
          </a:stretch>
        </p:blipFill>
        <p:spPr bwMode="auto">
          <a:xfrm>
            <a:off x="2823322" y="1483377"/>
            <a:ext cx="5401049" cy="4684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3962400"/>
            <a:ext cx="4571999" cy="2673903"/>
          </a:xfrm>
          <a:prstGeom prst="rect">
            <a:avLst/>
          </a:prstGeom>
          <a:noFill/>
        </p:spPr>
      </p:pic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8534400" y="6400801"/>
            <a:ext cx="3581400" cy="400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r"/>
            <a:r>
              <a:rPr lang="en-US" sz="2000" dirty="0">
                <a:solidFill>
                  <a:srgbClr val="C00000"/>
                </a:solidFill>
                <a:latin typeface="Calibri" pitchFamily="34" charset="0"/>
              </a:rPr>
              <a:t>[Demo: coloring -- backtracking]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Coloring – Backtracking</a:t>
            </a:r>
          </a:p>
        </p:txBody>
      </p:sp>
      <p:pic>
        <p:nvPicPr>
          <p:cNvPr id="4" name="Coloring--backtra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89761" y="1143000"/>
            <a:ext cx="841247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Backtracking Search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5334001"/>
            <a:ext cx="8229600" cy="639763"/>
          </a:xfrm>
        </p:spPr>
        <p:txBody>
          <a:bodyPr/>
          <a:lstStyle/>
          <a:p>
            <a:pPr eaLnBrk="1" hangingPunct="1"/>
            <a:r>
              <a:rPr lang="en-US" sz="2400" dirty="0"/>
              <a:t>Backtracking = DFS + variable-ordering + fail-on-violation</a:t>
            </a:r>
          </a:p>
          <a:p>
            <a:pPr eaLnBrk="1" hangingPunct="1"/>
            <a:r>
              <a:rPr lang="en-US" sz="2400" dirty="0"/>
              <a:t>What are the choice points?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9800" y="1295401"/>
            <a:ext cx="7848600" cy="383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6172200" y="1524000"/>
            <a:ext cx="533400" cy="609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2667000" y="2590800"/>
            <a:ext cx="37338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2667000" y="2895600"/>
            <a:ext cx="41910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3276600" y="3200400"/>
            <a:ext cx="3200400" cy="3048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What is Search For?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Assumptions about the world: a single agent, deterministic actions, fully observed state, discrete state space</a:t>
            </a:r>
          </a:p>
          <a:p>
            <a:pPr lvl="1"/>
            <a:endParaRPr lang="en-US" sz="2000" dirty="0"/>
          </a:p>
          <a:p>
            <a:pPr eaLnBrk="1" hangingPunct="1"/>
            <a:r>
              <a:rPr lang="en-US" sz="2400" dirty="0"/>
              <a:t>Planning: sequences of actions</a:t>
            </a:r>
          </a:p>
          <a:p>
            <a:pPr lvl="1" eaLnBrk="1" hangingPunct="1"/>
            <a:r>
              <a:rPr lang="en-US" sz="2000" dirty="0"/>
              <a:t>The path to the goal is the important thing</a:t>
            </a:r>
          </a:p>
          <a:p>
            <a:pPr lvl="1" eaLnBrk="1" hangingPunct="1"/>
            <a:r>
              <a:rPr lang="en-US" sz="2000" dirty="0"/>
              <a:t>Paths have various costs, depths</a:t>
            </a:r>
          </a:p>
          <a:p>
            <a:pPr lvl="1" eaLnBrk="1" hangingPunct="1"/>
            <a:r>
              <a:rPr lang="en-US" sz="2000" dirty="0"/>
              <a:t>Heuristics give problem-specific guidance</a:t>
            </a:r>
          </a:p>
          <a:p>
            <a:pPr lvl="1" eaLnBrk="1" hangingPunct="1"/>
            <a:endParaRPr lang="en-US" sz="2000" dirty="0"/>
          </a:p>
          <a:p>
            <a:pPr eaLnBrk="1" hangingPunct="1"/>
            <a:r>
              <a:rPr lang="en-US" sz="2400" dirty="0"/>
              <a:t>Identification: assignments to variables</a:t>
            </a:r>
          </a:p>
          <a:p>
            <a:pPr lvl="1" eaLnBrk="1" hangingPunct="1"/>
            <a:r>
              <a:rPr lang="en-US" sz="2000" dirty="0"/>
              <a:t>The goal itself is important, not the path</a:t>
            </a:r>
          </a:p>
          <a:p>
            <a:pPr lvl="1" eaLnBrk="1" hangingPunct="1"/>
            <a:r>
              <a:rPr lang="en-US" sz="2000" dirty="0">
                <a:solidFill>
                  <a:srgbClr val="008000"/>
                </a:solidFill>
              </a:rPr>
              <a:t>All paths at the same depth (for some formulations)</a:t>
            </a:r>
          </a:p>
          <a:p>
            <a:pPr lvl="1" eaLnBrk="1" hangingPunct="1"/>
            <a:r>
              <a:rPr lang="en-US" sz="2000" dirty="0"/>
              <a:t>CSPs are specialized for identification problems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622021" y="3810795"/>
            <a:ext cx="3067051" cy="2665413"/>
          </a:xfrm>
          <a:prstGeom prst="rect">
            <a:avLst/>
          </a:prstGeom>
          <a:noFill/>
        </p:spPr>
      </p:pic>
      <p:grpSp>
        <p:nvGrpSpPr>
          <p:cNvPr id="9" name="Group 8"/>
          <p:cNvGrpSpPr/>
          <p:nvPr/>
        </p:nvGrpSpPr>
        <p:grpSpPr>
          <a:xfrm>
            <a:off x="7596188" y="1882124"/>
            <a:ext cx="3376612" cy="2228563"/>
            <a:chOff x="7596188" y="1882124"/>
            <a:chExt cx="3376612" cy="2228563"/>
          </a:xfrm>
        </p:grpSpPr>
        <p:sp>
          <p:nvSpPr>
            <p:cNvPr id="7" name="Rectangle 6"/>
            <p:cNvSpPr/>
            <p:nvPr/>
          </p:nvSpPr>
          <p:spPr>
            <a:xfrm>
              <a:off x="7772401" y="1905001"/>
              <a:ext cx="152400" cy="762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7596188" y="1882124"/>
              <a:ext cx="3376612" cy="2228563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924800" y="2743200"/>
            <a:ext cx="4110079" cy="2960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Improving Backtracking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646237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General-purpose ideas give huge gains in speed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Ordering:</a:t>
            </a:r>
          </a:p>
          <a:p>
            <a:pPr lvl="1" eaLnBrk="1" hangingPunct="1"/>
            <a:r>
              <a:rPr lang="en-US" sz="2400" dirty="0"/>
              <a:t>Which variable should be assigned next?</a:t>
            </a:r>
          </a:p>
          <a:p>
            <a:pPr lvl="1" eaLnBrk="1" hangingPunct="1"/>
            <a:r>
              <a:rPr lang="en-US" sz="2400" dirty="0"/>
              <a:t>In what order should its values be tried?</a:t>
            </a:r>
          </a:p>
          <a:p>
            <a:pPr lvl="1" eaLnBrk="1" hangingPunct="1"/>
            <a:endParaRPr lang="en-US" sz="2400" dirty="0"/>
          </a:p>
          <a:p>
            <a:pPr eaLnBrk="1" hangingPunct="1"/>
            <a:r>
              <a:rPr lang="en-US" sz="2800" dirty="0"/>
              <a:t>Filtering: Can we detect inevitable failure early?</a:t>
            </a:r>
          </a:p>
          <a:p>
            <a:pPr lvl="1" eaLnBrk="1" hangingPunct="1"/>
            <a:endParaRPr lang="en-US" sz="2400" dirty="0"/>
          </a:p>
          <a:p>
            <a:pPr lvl="1" eaLnBrk="1" hangingPunct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397562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Filtering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438402" y="1600646"/>
            <a:ext cx="7237410" cy="405675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6172200"/>
            <a:ext cx="1135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Palatino"/>
                <a:cs typeface="Palatino"/>
              </a:rPr>
              <a:t>Keep track of domains for unassigned variables and cross off bad options</a:t>
            </a:r>
          </a:p>
        </p:txBody>
      </p:sp>
    </p:spTree>
    <p:extLst>
      <p:ext uri="{BB962C8B-B14F-4D97-AF65-F5344CB8AC3E}">
        <p14:creationId xmlns:p14="http://schemas.microsoft.com/office/powerpoint/2010/main" val="1902340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Forward Checking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19201"/>
            <a:ext cx="11379200" cy="4729164"/>
          </a:xfrm>
        </p:spPr>
        <p:txBody>
          <a:bodyPr/>
          <a:lstStyle/>
          <a:p>
            <a:pPr eaLnBrk="1" hangingPunct="1"/>
            <a:r>
              <a:rPr lang="en-US" sz="2400" dirty="0"/>
              <a:t>Filtering: Keep track of domains for unassigned variables and cross off bad options</a:t>
            </a:r>
          </a:p>
          <a:p>
            <a:pPr eaLnBrk="1" hangingPunct="1"/>
            <a:r>
              <a:rPr lang="en-US" sz="2400" dirty="0"/>
              <a:t>Forward checking: Cross off values that violate a constraint when added to the existing assignment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9502" b="67024"/>
          <a:stretch>
            <a:fillRect/>
          </a:stretch>
        </p:blipFill>
        <p:spPr bwMode="auto">
          <a:xfrm>
            <a:off x="1828800" y="2895600"/>
            <a:ext cx="7543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36" r="14557"/>
          <a:stretch>
            <a:fillRect/>
          </a:stretch>
        </p:blipFill>
        <p:spPr bwMode="auto">
          <a:xfrm>
            <a:off x="2514601" y="4114801"/>
            <a:ext cx="7122459" cy="2401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9" name="Text Box 23"/>
          <p:cNvSpPr txBox="1">
            <a:spLocks noChangeArrowheads="1"/>
          </p:cNvSpPr>
          <p:nvPr/>
        </p:nvSpPr>
        <p:spPr bwMode="auto">
          <a:xfrm>
            <a:off x="2729755" y="3213849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26640" name="Text Box 24"/>
          <p:cNvSpPr txBox="1">
            <a:spLocks noChangeArrowheads="1"/>
          </p:cNvSpPr>
          <p:nvPr/>
        </p:nvSpPr>
        <p:spPr bwMode="auto">
          <a:xfrm>
            <a:off x="3177990" y="3348320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26641" name="Text Box 25"/>
          <p:cNvSpPr txBox="1">
            <a:spLocks noChangeArrowheads="1"/>
          </p:cNvSpPr>
          <p:nvPr/>
        </p:nvSpPr>
        <p:spPr bwMode="auto">
          <a:xfrm>
            <a:off x="3119721" y="310066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26642" name="Text Box 26"/>
          <p:cNvSpPr txBox="1">
            <a:spLocks noChangeArrowheads="1"/>
          </p:cNvSpPr>
          <p:nvPr/>
        </p:nvSpPr>
        <p:spPr bwMode="auto">
          <a:xfrm>
            <a:off x="3491755" y="31376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26643" name="Text Box 27"/>
          <p:cNvSpPr txBox="1">
            <a:spLocks noChangeArrowheads="1"/>
          </p:cNvSpPr>
          <p:nvPr/>
        </p:nvSpPr>
        <p:spPr bwMode="auto">
          <a:xfrm>
            <a:off x="3496235" y="3442452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26644" name="Text Box 28"/>
          <p:cNvSpPr txBox="1">
            <a:spLocks noChangeArrowheads="1"/>
          </p:cNvSpPr>
          <p:nvPr/>
        </p:nvSpPr>
        <p:spPr bwMode="auto">
          <a:xfrm>
            <a:off x="3523131" y="3635189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925725" name="Rectangle 29"/>
          <p:cNvSpPr>
            <a:spLocks noChangeArrowheads="1"/>
          </p:cNvSpPr>
          <p:nvPr/>
        </p:nvSpPr>
        <p:spPr bwMode="auto">
          <a:xfrm>
            <a:off x="2286000" y="5105400"/>
            <a:ext cx="83820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6" name="Rectangle 30"/>
          <p:cNvSpPr>
            <a:spLocks noChangeArrowheads="1"/>
          </p:cNvSpPr>
          <p:nvPr/>
        </p:nvSpPr>
        <p:spPr bwMode="auto">
          <a:xfrm>
            <a:off x="2286000" y="5562600"/>
            <a:ext cx="8382000" cy="1066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7" name="Rectangle 31"/>
          <p:cNvSpPr>
            <a:spLocks noChangeArrowheads="1"/>
          </p:cNvSpPr>
          <p:nvPr/>
        </p:nvSpPr>
        <p:spPr bwMode="auto">
          <a:xfrm>
            <a:off x="2286000" y="6087035"/>
            <a:ext cx="83820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8" name="Rectangle 32"/>
          <p:cNvSpPr>
            <a:spLocks noChangeArrowheads="1"/>
          </p:cNvSpPr>
          <p:nvPr/>
        </p:nvSpPr>
        <p:spPr bwMode="auto">
          <a:xfrm>
            <a:off x="3962400" y="2743200"/>
            <a:ext cx="54864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29" name="Rectangle 33"/>
          <p:cNvSpPr>
            <a:spLocks noChangeArrowheads="1"/>
          </p:cNvSpPr>
          <p:nvPr/>
        </p:nvSpPr>
        <p:spPr bwMode="auto">
          <a:xfrm>
            <a:off x="5715000" y="2743200"/>
            <a:ext cx="3886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925730" name="Rectangle 34"/>
          <p:cNvSpPr>
            <a:spLocks noChangeArrowheads="1"/>
          </p:cNvSpPr>
          <p:nvPr/>
        </p:nvSpPr>
        <p:spPr bwMode="auto">
          <a:xfrm>
            <a:off x="7485531" y="2743200"/>
            <a:ext cx="2286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26637" name="TextBox 19"/>
          <p:cNvSpPr txBox="1">
            <a:spLocks noChangeArrowheads="1"/>
          </p:cNvSpPr>
          <p:nvPr/>
        </p:nvSpPr>
        <p:spPr bwMode="auto">
          <a:xfrm>
            <a:off x="8610600" y="6477001"/>
            <a:ext cx="3615117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</p:spTree>
    <p:extLst>
      <p:ext uri="{BB962C8B-B14F-4D97-AF65-F5344CB8AC3E}">
        <p14:creationId xmlns:p14="http://schemas.microsoft.com/office/powerpoint/2010/main" val="90695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725" grpId="0" animBg="1"/>
      <p:bldP spid="925726" grpId="0" animBg="1"/>
      <p:bldP spid="925727" grpId="0" animBg="1"/>
      <p:bldP spid="925728" grpId="0" animBg="1"/>
      <p:bldP spid="925729" grpId="0" animBg="1"/>
      <p:bldP spid="92573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21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</a:t>
            </a:r>
          </a:p>
        </p:txBody>
      </p:sp>
      <p:pic>
        <p:nvPicPr>
          <p:cNvPr id="3" name="Coloring--backtracking with forward check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6588" y="1139826"/>
            <a:ext cx="8378824" cy="523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2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Filtering: Constraint Propagation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Forward checking propagates information from assigned to unassigned variables, but doesn't provide early detection for all failures: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NT and SA cannot both be blue!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Why didn’t we detect this yet?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i="1" dirty="0"/>
              <a:t>Constraint propagation: </a:t>
            </a:r>
            <a:r>
              <a:rPr lang="en-US" sz="2400" dirty="0"/>
              <a:t>reason from constraint to constraint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" t="42619" r="14586"/>
          <a:stretch>
            <a:fillRect/>
          </a:stretch>
        </p:blipFill>
        <p:spPr bwMode="auto">
          <a:xfrm>
            <a:off x="4038600" y="2438401"/>
            <a:ext cx="637390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061" t="470" r="31633" b="65372"/>
          <a:stretch>
            <a:fillRect/>
          </a:stretch>
        </p:blipFill>
        <p:spPr bwMode="auto">
          <a:xfrm>
            <a:off x="1219200" y="2667000"/>
            <a:ext cx="1752600" cy="1498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Text Box 23"/>
          <p:cNvSpPr txBox="1">
            <a:spLocks noChangeArrowheads="1"/>
          </p:cNvSpPr>
          <p:nvPr/>
        </p:nvSpPr>
        <p:spPr bwMode="auto">
          <a:xfrm>
            <a:off x="1312861" y="3146752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43" name="Text Box 24"/>
          <p:cNvSpPr txBox="1">
            <a:spLocks noChangeArrowheads="1"/>
          </p:cNvSpPr>
          <p:nvPr/>
        </p:nvSpPr>
        <p:spPr bwMode="auto">
          <a:xfrm>
            <a:off x="1905001" y="32575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1828800" y="29181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5" name="Text Box 26"/>
          <p:cNvSpPr txBox="1">
            <a:spLocks noChangeArrowheads="1"/>
          </p:cNvSpPr>
          <p:nvPr/>
        </p:nvSpPr>
        <p:spPr bwMode="auto">
          <a:xfrm>
            <a:off x="2286001" y="2994352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6" name="Text Box 27"/>
          <p:cNvSpPr txBox="1">
            <a:spLocks noChangeArrowheads="1"/>
          </p:cNvSpPr>
          <p:nvPr/>
        </p:nvSpPr>
        <p:spPr bwMode="auto">
          <a:xfrm>
            <a:off x="2362201" y="3402106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7" name="Text Box 28"/>
          <p:cNvSpPr txBox="1">
            <a:spLocks noChangeArrowheads="1"/>
          </p:cNvSpPr>
          <p:nvPr/>
        </p:nvSpPr>
        <p:spPr bwMode="auto">
          <a:xfrm>
            <a:off x="2367431" y="3639812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7150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9982200" y="3657600"/>
            <a:ext cx="457200" cy="5334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7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Consistency of A Single Arc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3716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An arc X </a:t>
            </a:r>
            <a:r>
              <a:rPr lang="en-US" sz="2400" dirty="0">
                <a:sym typeface="Symbol" pitchFamily="18" charset="2"/>
              </a:rPr>
              <a:t> </a:t>
            </a:r>
            <a:r>
              <a:rPr lang="en-US" sz="2400" dirty="0"/>
              <a:t>Y is </a:t>
            </a:r>
            <a:r>
              <a:rPr lang="en-US" sz="2400" dirty="0">
                <a:solidFill>
                  <a:srgbClr val="C00000"/>
                </a:solidFill>
              </a:rPr>
              <a:t>consistent</a:t>
            </a:r>
            <a:r>
              <a:rPr lang="en-US" sz="2400" i="1" dirty="0"/>
              <a:t> </a:t>
            </a:r>
            <a:r>
              <a:rPr lang="en-US" sz="2400" dirty="0" err="1"/>
              <a:t>iff</a:t>
            </a:r>
            <a:r>
              <a:rPr lang="en-US" sz="2400" dirty="0"/>
              <a:t> for </a:t>
            </a:r>
            <a:r>
              <a:rPr lang="en-US" sz="2400" i="1" dirty="0"/>
              <a:t>every </a:t>
            </a:r>
            <a:r>
              <a:rPr lang="en-US" sz="2400" dirty="0"/>
              <a:t>x in the tail there is </a:t>
            </a:r>
            <a:r>
              <a:rPr lang="en-US" sz="2400" i="1" dirty="0"/>
              <a:t>some </a:t>
            </a:r>
            <a:r>
              <a:rPr lang="en-US" sz="2400" dirty="0"/>
              <a:t>y in the head which could be assigned without violating a constraint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800" dirty="0"/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>
                <a:solidFill>
                  <a:srgbClr val="008000"/>
                </a:solidFill>
              </a:rPr>
              <a:t>Forward checking?</a:t>
            </a:r>
          </a:p>
          <a:p>
            <a:pPr marL="0" indent="0" eaLnBrk="1" hangingPunct="1">
              <a:lnSpc>
                <a:spcPct val="80000"/>
              </a:lnSpc>
              <a:buNone/>
            </a:pPr>
            <a:r>
              <a:rPr lang="en-US" sz="2400" dirty="0"/>
              <a:t>Enforcing consistency of arcs pointing to each new assignment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086" t="992" r="53169" b="49403"/>
          <a:stretch>
            <a:fillRect/>
          </a:stretch>
        </p:blipFill>
        <p:spPr bwMode="auto">
          <a:xfrm>
            <a:off x="1371600" y="2209800"/>
            <a:ext cx="1676400" cy="153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 flipH="1">
            <a:off x="4569759" y="3192288"/>
            <a:ext cx="1219199" cy="83836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4455459" y="3200400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943600" y="5562602"/>
            <a:ext cx="3200400" cy="36932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Delete from the tail!</a:t>
            </a:r>
          </a:p>
        </p:txBody>
      </p:sp>
      <p:pic>
        <p:nvPicPr>
          <p:cNvPr id="2868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" t="44061" r="14766" b="29301"/>
          <a:stretch>
            <a:fillRect/>
          </a:stretch>
        </p:blipFill>
        <p:spPr bwMode="auto">
          <a:xfrm>
            <a:off x="4016189" y="2362200"/>
            <a:ext cx="63470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42" t="89345" r="86736" b="2664"/>
          <a:stretch>
            <a:fillRect/>
          </a:stretch>
        </p:blipFill>
        <p:spPr bwMode="auto">
          <a:xfrm>
            <a:off x="4150659" y="2819400"/>
            <a:ext cx="838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029470" y="3810137"/>
            <a:ext cx="4200129" cy="1747096"/>
          </a:xfrm>
          <a:prstGeom prst="rect">
            <a:avLst/>
          </a:prstGeom>
          <a:noFill/>
        </p:spPr>
      </p:pic>
      <p:sp>
        <p:nvSpPr>
          <p:cNvPr id="38" name="Text Box 23"/>
          <p:cNvSpPr txBox="1">
            <a:spLocks noChangeArrowheads="1"/>
          </p:cNvSpPr>
          <p:nvPr/>
        </p:nvSpPr>
        <p:spPr bwMode="auto">
          <a:xfrm>
            <a:off x="1465261" y="2698376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9" name="Text Box 24"/>
          <p:cNvSpPr txBox="1">
            <a:spLocks noChangeArrowheads="1"/>
          </p:cNvSpPr>
          <p:nvPr/>
        </p:nvSpPr>
        <p:spPr bwMode="auto">
          <a:xfrm>
            <a:off x="2057401" y="2800349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40" name="Text Box 25"/>
          <p:cNvSpPr txBox="1">
            <a:spLocks noChangeArrowheads="1"/>
          </p:cNvSpPr>
          <p:nvPr/>
        </p:nvSpPr>
        <p:spPr bwMode="auto">
          <a:xfrm>
            <a:off x="1981201" y="24697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41" name="Text Box 26"/>
          <p:cNvSpPr txBox="1">
            <a:spLocks noChangeArrowheads="1"/>
          </p:cNvSpPr>
          <p:nvPr/>
        </p:nvSpPr>
        <p:spPr bwMode="auto">
          <a:xfrm>
            <a:off x="2438401" y="2545976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42" name="Text Box 27"/>
          <p:cNvSpPr txBox="1">
            <a:spLocks noChangeArrowheads="1"/>
          </p:cNvSpPr>
          <p:nvPr/>
        </p:nvSpPr>
        <p:spPr bwMode="auto">
          <a:xfrm>
            <a:off x="2487706" y="2944908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43" name="Text Box 28"/>
          <p:cNvSpPr txBox="1">
            <a:spLocks noChangeArrowheads="1"/>
          </p:cNvSpPr>
          <p:nvPr/>
        </p:nvSpPr>
        <p:spPr bwMode="auto">
          <a:xfrm>
            <a:off x="2483971" y="3200401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A94FDA2-8380-824D-A039-CDDFD0903D1F}"/>
              </a:ext>
            </a:extLst>
          </p:cNvPr>
          <p:cNvSpPr/>
          <p:nvPr/>
        </p:nvSpPr>
        <p:spPr>
          <a:xfrm>
            <a:off x="5114633" y="2809691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33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60" grpId="0" animBg="1"/>
      <p:bldP spid="927760" grpId="1" animBg="1"/>
      <p:bldP spid="18" grpId="0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170" r="31245" b="49403"/>
          <a:stretch>
            <a:fillRect/>
          </a:stretch>
        </p:blipFill>
        <p:spPr bwMode="auto">
          <a:xfrm>
            <a:off x="914400" y="2339789"/>
            <a:ext cx="1752600" cy="15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Arc Consistency of an Entire CSP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295401"/>
            <a:ext cx="11379200" cy="4729164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A simple form of propagation makes sure </a:t>
            </a:r>
            <a:r>
              <a:rPr lang="en-US" sz="2400" dirty="0">
                <a:solidFill>
                  <a:srgbClr val="C00000"/>
                </a:solidFill>
              </a:rPr>
              <a:t>all </a:t>
            </a:r>
            <a:r>
              <a:rPr lang="en-US" sz="2400" dirty="0"/>
              <a:t>arcs are consistent: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Important: If X loses a value, neighbors of X need to be rechecked!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Arc consistency detects failure earlier than forward checking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Can be run as a preprocessor or after each assignment 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dirty="0">
                <a:solidFill>
                  <a:srgbClr val="008000"/>
                </a:solidFill>
              </a:rPr>
              <a:t>What’s the downside of enforcing arc consistency?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0" t="60717" r="14474"/>
          <a:stretch>
            <a:fillRect/>
          </a:stretch>
        </p:blipFill>
        <p:spPr bwMode="auto">
          <a:xfrm>
            <a:off x="3505200" y="2492188"/>
            <a:ext cx="7086600" cy="88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7757" name="Freeform 13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58" name="Freeform 14"/>
          <p:cNvSpPr>
            <a:spLocks/>
          </p:cNvSpPr>
          <p:nvPr/>
        </p:nvSpPr>
        <p:spPr bwMode="auto">
          <a:xfrm>
            <a:off x="7756339" y="3482788"/>
            <a:ext cx="2286000" cy="3048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 type="triangle" w="lg" len="med"/>
            <a:tailEnd type="non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0" name="Freeform 16"/>
          <p:cNvSpPr>
            <a:spLocks/>
          </p:cNvSpPr>
          <p:nvPr/>
        </p:nvSpPr>
        <p:spPr bwMode="auto">
          <a:xfrm>
            <a:off x="7756339" y="3482788"/>
            <a:ext cx="1219200" cy="1524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927761" name="Freeform 17"/>
          <p:cNvSpPr>
            <a:spLocks/>
          </p:cNvSpPr>
          <p:nvPr/>
        </p:nvSpPr>
        <p:spPr bwMode="auto">
          <a:xfrm>
            <a:off x="5394139" y="3482788"/>
            <a:ext cx="4648200" cy="381000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chemeClr val="tx1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9707" name="TextBox 17"/>
          <p:cNvSpPr txBox="1">
            <a:spLocks noChangeArrowheads="1"/>
          </p:cNvSpPr>
          <p:nvPr/>
        </p:nvSpPr>
        <p:spPr bwMode="auto">
          <a:xfrm>
            <a:off x="9372600" y="5257802"/>
            <a:ext cx="1905000" cy="646327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i="1" dirty="0">
                <a:latin typeface="Calibri" pitchFamily="34" charset="0"/>
              </a:rPr>
              <a:t>Remember: Delete from  the tail!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1438792" y="0"/>
            <a:ext cx="753208" cy="1661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30" name="Text Box 23"/>
          <p:cNvSpPr txBox="1">
            <a:spLocks noChangeArrowheads="1"/>
          </p:cNvSpPr>
          <p:nvPr/>
        </p:nvSpPr>
        <p:spPr bwMode="auto">
          <a:xfrm>
            <a:off x="1008061" y="2873188"/>
            <a:ext cx="5921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WA</a:t>
            </a:r>
          </a:p>
        </p:txBody>
      </p:sp>
      <p:sp>
        <p:nvSpPr>
          <p:cNvPr id="31" name="Text Box 24"/>
          <p:cNvSpPr txBox="1">
            <a:spLocks noChangeArrowheads="1"/>
          </p:cNvSpPr>
          <p:nvPr/>
        </p:nvSpPr>
        <p:spPr bwMode="auto">
          <a:xfrm>
            <a:off x="1600201" y="29493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SA</a:t>
            </a:r>
          </a:p>
        </p:txBody>
      </p:sp>
      <p:sp>
        <p:nvSpPr>
          <p:cNvPr id="32" name="Text Box 25"/>
          <p:cNvSpPr txBox="1">
            <a:spLocks noChangeArrowheads="1"/>
          </p:cNvSpPr>
          <p:nvPr/>
        </p:nvSpPr>
        <p:spPr bwMode="auto">
          <a:xfrm>
            <a:off x="1524001" y="2644588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NT</a:t>
            </a:r>
          </a:p>
        </p:txBody>
      </p:sp>
      <p:sp>
        <p:nvSpPr>
          <p:cNvPr id="33" name="Text Box 26"/>
          <p:cNvSpPr txBox="1">
            <a:spLocks noChangeArrowheads="1"/>
          </p:cNvSpPr>
          <p:nvPr/>
        </p:nvSpPr>
        <p:spPr bwMode="auto">
          <a:xfrm>
            <a:off x="2017061" y="2711823"/>
            <a:ext cx="452439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Q</a:t>
            </a:r>
          </a:p>
        </p:txBody>
      </p:sp>
      <p:sp>
        <p:nvSpPr>
          <p:cNvPr id="34" name="Text Box 27"/>
          <p:cNvSpPr txBox="1">
            <a:spLocks noChangeArrowheads="1"/>
          </p:cNvSpPr>
          <p:nvPr/>
        </p:nvSpPr>
        <p:spPr bwMode="auto">
          <a:xfrm>
            <a:off x="2048435" y="3119720"/>
            <a:ext cx="6223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Calibri" pitchFamily="34" charset="0"/>
              </a:rPr>
              <a:t>NSW</a:t>
            </a: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2044701" y="3348317"/>
            <a:ext cx="622300" cy="323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8" tIns="45719" rIns="91438" bIns="45719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500" dirty="0">
                <a:latin typeface="Calibri" pitchFamily="34" charset="0"/>
              </a:rPr>
              <a:t>V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8486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305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0210800" y="3048000"/>
            <a:ext cx="304800" cy="19812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01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57" grpId="0" animBg="1"/>
      <p:bldP spid="927757" grpId="1" animBg="1"/>
      <p:bldP spid="927758" grpId="0" animBg="1"/>
      <p:bldP spid="927758" grpId="1" animBg="1"/>
      <p:bldP spid="927760" grpId="0" animBg="1"/>
      <p:bldP spid="927760" grpId="1" animBg="1"/>
      <p:bldP spid="927760" grpId="2" animBg="1"/>
      <p:bldP spid="927760" grpId="3" animBg="1"/>
      <p:bldP spid="927761" grpId="0" animBg="1"/>
      <p:bldP spid="19" grpId="0" animBg="1"/>
      <p:bldP spid="20" grpId="0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Enforcing Arc Consistency in a CSP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>
          <a:xfrm>
            <a:off x="2590800" y="5638800"/>
            <a:ext cx="8229600" cy="838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Runtime: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3</a:t>
            </a:r>
            <a:r>
              <a:rPr lang="en-US" sz="2000" dirty="0"/>
              <a:t>), can be reduced to O(n</a:t>
            </a:r>
            <a:r>
              <a:rPr lang="en-US" sz="2000" baseline="30000" dirty="0"/>
              <a:t>2</a:t>
            </a:r>
            <a:r>
              <a:rPr lang="en-US" sz="2000" dirty="0"/>
              <a:t>d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2000" dirty="0">
                <a:solidFill>
                  <a:srgbClr val="008000"/>
                </a:solidFill>
              </a:rPr>
              <a:t>… but detecting all possible future problems is NP-hard – why?</a:t>
            </a:r>
          </a:p>
        </p:txBody>
      </p:sp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1371601"/>
            <a:ext cx="6883400" cy="409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ounded Rectangle 5"/>
          <p:cNvSpPr/>
          <p:nvPr/>
        </p:nvSpPr>
        <p:spPr>
          <a:xfrm>
            <a:off x="4419600" y="1981200"/>
            <a:ext cx="7620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3505200" y="2819400"/>
            <a:ext cx="3505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4038600" y="3276600"/>
            <a:ext cx="838200" cy="228600"/>
          </a:xfrm>
          <a:prstGeom prst="roundRect">
            <a:avLst/>
          </a:prstGeom>
          <a:noFill/>
          <a:ln w="28575" cmpd="sng">
            <a:solidFill>
              <a:srgbClr val="DB421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35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Limitations of Arc Consistency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600201"/>
            <a:ext cx="5791200" cy="4525963"/>
          </a:xfrm>
        </p:spPr>
        <p:txBody>
          <a:bodyPr/>
          <a:lstStyle/>
          <a:p>
            <a:pPr eaLnBrk="1" hangingPunct="1"/>
            <a:r>
              <a:rPr lang="en-US" dirty="0"/>
              <a:t>After enforcing arc consistency:</a:t>
            </a:r>
          </a:p>
          <a:p>
            <a:pPr lvl="1" eaLnBrk="1" hangingPunct="1"/>
            <a:r>
              <a:rPr lang="en-US" dirty="0"/>
              <a:t>Can have one solution left</a:t>
            </a:r>
          </a:p>
          <a:p>
            <a:pPr lvl="1" eaLnBrk="1" hangingPunct="1"/>
            <a:r>
              <a:rPr lang="en-US" dirty="0"/>
              <a:t>Can have multiple solutions left</a:t>
            </a:r>
          </a:p>
          <a:p>
            <a:pPr lvl="1" eaLnBrk="1" hangingPunct="1"/>
            <a:r>
              <a:rPr lang="en-US" dirty="0"/>
              <a:t>Can have no solutions left (and not know it)</a:t>
            </a:r>
          </a:p>
          <a:p>
            <a:pPr lvl="1"/>
            <a:endParaRPr lang="en-US" dirty="0"/>
          </a:p>
          <a:p>
            <a:r>
              <a:rPr lang="en-US" dirty="0"/>
              <a:t>Arc consistency still runs inside a backtracking search!</a:t>
            </a:r>
          </a:p>
        </p:txBody>
      </p:sp>
      <p:grpSp>
        <p:nvGrpSpPr>
          <p:cNvPr id="31748" name="Group 4"/>
          <p:cNvGrpSpPr>
            <a:grpSpLocks/>
          </p:cNvGrpSpPr>
          <p:nvPr/>
        </p:nvGrpSpPr>
        <p:grpSpPr bwMode="auto">
          <a:xfrm>
            <a:off x="7543800" y="1524000"/>
            <a:ext cx="3124200" cy="1524000"/>
            <a:chOff x="3552" y="1056"/>
            <a:chExt cx="2016" cy="1056"/>
          </a:xfrm>
        </p:grpSpPr>
        <p:grpSp>
          <p:nvGrpSpPr>
            <p:cNvPr id="31775" name="Group 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85" name="Oval 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6" name="Text Box 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6" name="Group 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83" name="Oval 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4" name="Text Box 1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77" name="Group 1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81" name="Oval 1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82" name="Text Box 1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78" name="Line 1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79" name="Line 1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80" name="Line 1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49" name="Rectangle 18"/>
          <p:cNvSpPr>
            <a:spLocks noChangeArrowheads="1"/>
          </p:cNvSpPr>
          <p:nvPr/>
        </p:nvSpPr>
        <p:spPr bwMode="auto">
          <a:xfrm>
            <a:off x="80010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0" name="Rectangle 19"/>
          <p:cNvSpPr>
            <a:spLocks noChangeArrowheads="1"/>
          </p:cNvSpPr>
          <p:nvPr/>
        </p:nvSpPr>
        <p:spPr bwMode="auto">
          <a:xfrm>
            <a:off x="83058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1" name="Rectangle 21"/>
          <p:cNvSpPr>
            <a:spLocks noChangeArrowheads="1"/>
          </p:cNvSpPr>
          <p:nvPr/>
        </p:nvSpPr>
        <p:spPr bwMode="auto">
          <a:xfrm>
            <a:off x="9982200" y="2667000"/>
            <a:ext cx="228600" cy="2286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2" name="Rectangle 22"/>
          <p:cNvSpPr>
            <a:spLocks noChangeArrowheads="1"/>
          </p:cNvSpPr>
          <p:nvPr/>
        </p:nvSpPr>
        <p:spPr bwMode="auto">
          <a:xfrm>
            <a:off x="8686800" y="1676400"/>
            <a:ext cx="8382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3" name="Rectangle 23"/>
          <p:cNvSpPr>
            <a:spLocks noChangeArrowheads="1"/>
          </p:cNvSpPr>
          <p:nvPr/>
        </p:nvSpPr>
        <p:spPr bwMode="auto">
          <a:xfrm>
            <a:off x="10287000" y="26670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grpSp>
        <p:nvGrpSpPr>
          <p:cNvPr id="31754" name="Group 24"/>
          <p:cNvGrpSpPr>
            <a:grpSpLocks/>
          </p:cNvGrpSpPr>
          <p:nvPr/>
        </p:nvGrpSpPr>
        <p:grpSpPr bwMode="auto">
          <a:xfrm>
            <a:off x="7543800" y="3581400"/>
            <a:ext cx="3124200" cy="1524000"/>
            <a:chOff x="3552" y="1056"/>
            <a:chExt cx="2016" cy="1056"/>
          </a:xfrm>
        </p:grpSpPr>
        <p:grpSp>
          <p:nvGrpSpPr>
            <p:cNvPr id="31763" name="Group 25"/>
            <p:cNvGrpSpPr>
              <a:grpSpLocks/>
            </p:cNvGrpSpPr>
            <p:nvPr/>
          </p:nvGrpSpPr>
          <p:grpSpPr bwMode="auto">
            <a:xfrm>
              <a:off x="4176" y="1056"/>
              <a:ext cx="768" cy="384"/>
              <a:chOff x="2448" y="2736"/>
              <a:chExt cx="768" cy="384"/>
            </a:xfrm>
          </p:grpSpPr>
          <p:sp>
            <p:nvSpPr>
              <p:cNvPr id="31773" name="Oval 26"/>
              <p:cNvSpPr>
                <a:spLocks noChangeArrowheads="1"/>
              </p:cNvSpPr>
              <p:nvPr/>
            </p:nvSpPr>
            <p:spPr bwMode="auto">
              <a:xfrm>
                <a:off x="2448" y="2736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Text Box 27"/>
              <p:cNvSpPr txBox="1">
                <a:spLocks noChangeArrowheads="1"/>
              </p:cNvSpPr>
              <p:nvPr/>
            </p:nvSpPr>
            <p:spPr bwMode="auto">
              <a:xfrm>
                <a:off x="2772" y="2800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4" name="Group 28"/>
            <p:cNvGrpSpPr>
              <a:grpSpLocks/>
            </p:cNvGrpSpPr>
            <p:nvPr/>
          </p:nvGrpSpPr>
          <p:grpSpPr bwMode="auto">
            <a:xfrm>
              <a:off x="4800" y="1728"/>
              <a:ext cx="768" cy="384"/>
              <a:chOff x="3072" y="3408"/>
              <a:chExt cx="768" cy="384"/>
            </a:xfrm>
          </p:grpSpPr>
          <p:sp>
            <p:nvSpPr>
              <p:cNvPr id="31771" name="Oval 29"/>
              <p:cNvSpPr>
                <a:spLocks noChangeArrowheads="1"/>
              </p:cNvSpPr>
              <p:nvPr/>
            </p:nvSpPr>
            <p:spPr bwMode="auto">
              <a:xfrm>
                <a:off x="3072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Text Box 30"/>
              <p:cNvSpPr txBox="1">
                <a:spLocks noChangeArrowheads="1"/>
              </p:cNvSpPr>
              <p:nvPr/>
            </p:nvSpPr>
            <p:spPr bwMode="auto">
              <a:xfrm>
                <a:off x="3396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grpSp>
          <p:nvGrpSpPr>
            <p:cNvPr id="31765" name="Group 31"/>
            <p:cNvGrpSpPr>
              <a:grpSpLocks/>
            </p:cNvGrpSpPr>
            <p:nvPr/>
          </p:nvGrpSpPr>
          <p:grpSpPr bwMode="auto">
            <a:xfrm>
              <a:off x="3552" y="1728"/>
              <a:ext cx="768" cy="384"/>
              <a:chOff x="1824" y="3408"/>
              <a:chExt cx="768" cy="384"/>
            </a:xfrm>
          </p:grpSpPr>
          <p:sp>
            <p:nvSpPr>
              <p:cNvPr id="31769" name="Oval 32"/>
              <p:cNvSpPr>
                <a:spLocks noChangeArrowheads="1"/>
              </p:cNvSpPr>
              <p:nvPr/>
            </p:nvSpPr>
            <p:spPr bwMode="auto">
              <a:xfrm>
                <a:off x="1824" y="3408"/>
                <a:ext cx="768" cy="384"/>
              </a:xfrm>
              <a:prstGeom prst="ellips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Text Box 33"/>
              <p:cNvSpPr txBox="1">
                <a:spLocks noChangeArrowheads="1"/>
              </p:cNvSpPr>
              <p:nvPr/>
            </p:nvSpPr>
            <p:spPr bwMode="auto">
              <a:xfrm>
                <a:off x="2148" y="3472"/>
                <a:ext cx="117" cy="2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 anchor="ctr">
                <a:spAutoFit/>
              </a:bodyPr>
              <a:lstStyle/>
              <a:p>
                <a:pPr algn="ctr" eaLnBrk="0" hangingPunct="0">
                  <a:buClr>
                    <a:srgbClr val="000000"/>
                  </a:buClr>
                  <a:buSzPct val="100000"/>
                  <a:tabLst>
                    <a:tab pos="0" algn="l"/>
                    <a:tab pos="914354" algn="l"/>
                    <a:tab pos="1828709" algn="l"/>
                    <a:tab pos="2743062" algn="l"/>
                    <a:tab pos="3657418" algn="l"/>
                    <a:tab pos="4571772" algn="l"/>
                    <a:tab pos="5486126" algn="l"/>
                    <a:tab pos="6400480" algn="l"/>
                    <a:tab pos="7314834" algn="l"/>
                    <a:tab pos="8229189" algn="l"/>
                    <a:tab pos="9143542" algn="l"/>
                    <a:tab pos="10057898" algn="l"/>
                  </a:tabLst>
                </a:pPr>
                <a:endParaRPr lang="en-GB" dirty="0">
                  <a:latin typeface="Times New Roman" pitchFamily="18" charset="0"/>
                </a:endParaRPr>
              </a:p>
            </p:txBody>
          </p:sp>
        </p:grpSp>
        <p:sp>
          <p:nvSpPr>
            <p:cNvPr id="31766" name="Line 34"/>
            <p:cNvSpPr>
              <a:spLocks noChangeShapeType="1"/>
            </p:cNvSpPr>
            <p:nvPr/>
          </p:nvSpPr>
          <p:spPr bwMode="auto">
            <a:xfrm flipH="1">
              <a:off x="3983" y="1440"/>
              <a:ext cx="57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7" name="Line 35"/>
            <p:cNvSpPr>
              <a:spLocks noChangeShapeType="1"/>
            </p:cNvSpPr>
            <p:nvPr/>
          </p:nvSpPr>
          <p:spPr bwMode="auto">
            <a:xfrm>
              <a:off x="4560" y="1440"/>
              <a:ext cx="528" cy="2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8" name="Line 36"/>
            <p:cNvSpPr>
              <a:spLocks noChangeShapeType="1"/>
            </p:cNvSpPr>
            <p:nvPr/>
          </p:nvSpPr>
          <p:spPr bwMode="auto">
            <a:xfrm>
              <a:off x="4320" y="1920"/>
              <a:ext cx="480" cy="1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755" name="Rectangle 37"/>
          <p:cNvSpPr>
            <a:spLocks noChangeArrowheads="1"/>
          </p:cNvSpPr>
          <p:nvPr/>
        </p:nvSpPr>
        <p:spPr bwMode="auto">
          <a:xfrm>
            <a:off x="76962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6" name="Rectangle 40"/>
          <p:cNvSpPr>
            <a:spLocks noChangeArrowheads="1"/>
          </p:cNvSpPr>
          <p:nvPr/>
        </p:nvSpPr>
        <p:spPr bwMode="auto">
          <a:xfrm>
            <a:off x="9677400" y="47244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7" name="Rectangle 43"/>
          <p:cNvSpPr>
            <a:spLocks noChangeArrowheads="1"/>
          </p:cNvSpPr>
          <p:nvPr/>
        </p:nvSpPr>
        <p:spPr bwMode="auto">
          <a:xfrm>
            <a:off x="8686800" y="3733800"/>
            <a:ext cx="228600" cy="228600"/>
          </a:xfrm>
          <a:prstGeom prst="rect">
            <a:avLst/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8" name="Rectangle 45"/>
          <p:cNvSpPr>
            <a:spLocks noChangeArrowheads="1"/>
          </p:cNvSpPr>
          <p:nvPr/>
        </p:nvSpPr>
        <p:spPr bwMode="auto">
          <a:xfrm>
            <a:off x="9296400" y="37338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59" name="Rectangle 46"/>
          <p:cNvSpPr>
            <a:spLocks noChangeArrowheads="1"/>
          </p:cNvSpPr>
          <p:nvPr/>
        </p:nvSpPr>
        <p:spPr bwMode="auto">
          <a:xfrm>
            <a:off x="83058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31760" name="Rectangle 47"/>
          <p:cNvSpPr>
            <a:spLocks noChangeArrowheads="1"/>
          </p:cNvSpPr>
          <p:nvPr/>
        </p:nvSpPr>
        <p:spPr bwMode="auto">
          <a:xfrm>
            <a:off x="10287000" y="4724400"/>
            <a:ext cx="228600" cy="228600"/>
          </a:xfrm>
          <a:prstGeom prst="rect">
            <a:avLst/>
          </a:prstGeom>
          <a:solidFill>
            <a:srgbClr val="33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42" name="TextBox 19"/>
          <p:cNvSpPr txBox="1">
            <a:spLocks noChangeArrowheads="1"/>
          </p:cNvSpPr>
          <p:nvPr/>
        </p:nvSpPr>
        <p:spPr bwMode="auto">
          <a:xfrm>
            <a:off x="8382000" y="6477001"/>
            <a:ext cx="365289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arc consistency]</a:t>
            </a:r>
          </a:p>
        </p:txBody>
      </p:sp>
      <p:sp>
        <p:nvSpPr>
          <p:cNvPr id="43" name="TextBox 19"/>
          <p:cNvSpPr txBox="1">
            <a:spLocks noChangeArrowheads="1"/>
          </p:cNvSpPr>
          <p:nvPr/>
        </p:nvSpPr>
        <p:spPr bwMode="auto">
          <a:xfrm>
            <a:off x="8382000" y="6172200"/>
            <a:ext cx="3843716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Calibri" pitchFamily="34" charset="0"/>
              </a:rPr>
              <a:t>[Demo: coloring -- forward checking]</a:t>
            </a:r>
          </a:p>
        </p:txBody>
      </p:sp>
      <p:sp>
        <p:nvSpPr>
          <p:cNvPr id="44" name="Freeform 17"/>
          <p:cNvSpPr>
            <a:spLocks/>
          </p:cNvSpPr>
          <p:nvPr/>
        </p:nvSpPr>
        <p:spPr bwMode="auto">
          <a:xfrm rot="19921456">
            <a:off x="8363538" y="23308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sp>
        <p:nvSpPr>
          <p:cNvPr id="45" name="Freeform 17"/>
          <p:cNvSpPr>
            <a:spLocks/>
          </p:cNvSpPr>
          <p:nvPr/>
        </p:nvSpPr>
        <p:spPr bwMode="auto">
          <a:xfrm rot="8645891">
            <a:off x="7856474" y="2090014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1600200"/>
            <a:ext cx="933641" cy="990600"/>
          </a:xfrm>
          <a:prstGeom prst="rect">
            <a:avLst/>
          </a:prstGeom>
        </p:spPr>
      </p:pic>
      <p:sp>
        <p:nvSpPr>
          <p:cNvPr id="47" name="Freeform 17"/>
          <p:cNvSpPr>
            <a:spLocks/>
          </p:cNvSpPr>
          <p:nvPr/>
        </p:nvSpPr>
        <p:spPr bwMode="auto">
          <a:xfrm rot="10591576">
            <a:off x="8690220" y="261720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1800" y="3810000"/>
            <a:ext cx="685800" cy="685800"/>
          </a:xfrm>
          <a:prstGeom prst="rect">
            <a:avLst/>
          </a:prstGeom>
        </p:spPr>
      </p:pic>
      <p:sp>
        <p:nvSpPr>
          <p:cNvPr id="49" name="Freeform 17"/>
          <p:cNvSpPr>
            <a:spLocks/>
          </p:cNvSpPr>
          <p:nvPr/>
        </p:nvSpPr>
        <p:spPr bwMode="auto">
          <a:xfrm rot="19921456">
            <a:off x="8287339" y="4388251"/>
            <a:ext cx="875716" cy="139435"/>
          </a:xfrm>
          <a:custGeom>
            <a:avLst/>
            <a:gdLst>
              <a:gd name="T0" fmla="*/ 2147483647 w 1440"/>
              <a:gd name="T1" fmla="*/ 0 h 192"/>
              <a:gd name="T2" fmla="*/ 2147483647 w 1440"/>
              <a:gd name="T3" fmla="*/ 2147483647 h 192"/>
              <a:gd name="T4" fmla="*/ 0 w 1440"/>
              <a:gd name="T5" fmla="*/ 0 h 192"/>
              <a:gd name="T6" fmla="*/ 0 60000 65536"/>
              <a:gd name="T7" fmla="*/ 0 60000 65536"/>
              <a:gd name="T8" fmla="*/ 0 60000 65536"/>
              <a:gd name="T9" fmla="*/ 0 w 1440"/>
              <a:gd name="T10" fmla="*/ 0 h 192"/>
              <a:gd name="T11" fmla="*/ 1440 w 1440"/>
              <a:gd name="T12" fmla="*/ 192 h 1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40" h="192">
                <a:moveTo>
                  <a:pt x="1440" y="0"/>
                </a:moveTo>
                <a:cubicBezTo>
                  <a:pt x="1176" y="96"/>
                  <a:pt x="912" y="192"/>
                  <a:pt x="672" y="192"/>
                </a:cubicBezTo>
                <a:cubicBezTo>
                  <a:pt x="432" y="192"/>
                  <a:pt x="216" y="96"/>
                  <a:pt x="0" y="0"/>
                </a:cubicBezTo>
              </a:path>
            </a:pathLst>
          </a:custGeom>
          <a:noFill/>
          <a:ln w="38100">
            <a:solidFill>
              <a:srgbClr val="DB4210"/>
            </a:solidFill>
            <a:round/>
            <a:headEnd/>
            <a:tailEnd type="triangle" w="lg" len="med"/>
          </a:ln>
        </p:spPr>
        <p:txBody>
          <a:bodyPr lIns="91436" tIns="45718" rIns="91436" bIns="45718"/>
          <a:lstStyle/>
          <a:p>
            <a:endParaRPr lang="en-US">
              <a:solidFill>
                <a:srgbClr val="DB421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527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Forward Checking – Complex Graph</a:t>
            </a:r>
          </a:p>
        </p:txBody>
      </p:sp>
      <p:pic>
        <p:nvPicPr>
          <p:cNvPr id="3" name="Coloring--backtracking with forward checking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4369" y="1143000"/>
            <a:ext cx="8323263" cy="520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261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Constraint Satisfaction Problems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096000" cy="50292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000" dirty="0"/>
              <a:t>Standard search problems: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a “black box”: arbitrary data structure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can be any function over states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Successor function can also be anything</a:t>
            </a:r>
          </a:p>
          <a:p>
            <a:pPr lvl="1" eaLnBrk="1" hangingPunct="1">
              <a:lnSpc>
                <a:spcPct val="80000"/>
              </a:lnSpc>
            </a:pPr>
            <a:endParaRPr lang="en-US" sz="1900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Constraint satisfaction problems (CSPs):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A special subset of search problems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State is defined by </a:t>
            </a:r>
            <a:r>
              <a:rPr lang="en-US" sz="1900" dirty="0">
                <a:solidFill>
                  <a:srgbClr val="CC0000"/>
                </a:solidFill>
              </a:rPr>
              <a:t>variables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X</a:t>
            </a:r>
            <a:r>
              <a:rPr lang="en-US" sz="2000" b="1" i="1" baseline="-25000" dirty="0">
                <a:solidFill>
                  <a:srgbClr val="CC0000"/>
                </a:solidFill>
                <a:latin typeface="Times New Roman" pitchFamily="18" charset="0"/>
              </a:rPr>
              <a:t>i</a:t>
            </a:r>
            <a:r>
              <a:rPr lang="en-US" sz="1900" dirty="0"/>
              <a:t>  with values from a </a:t>
            </a:r>
            <a:r>
              <a:rPr lang="en-US" sz="1900" dirty="0">
                <a:solidFill>
                  <a:srgbClr val="CC0000"/>
                </a:solidFill>
              </a:rPr>
              <a:t>domain </a:t>
            </a:r>
            <a:r>
              <a:rPr lang="en-US" sz="2000" b="1" i="1" dirty="0">
                <a:solidFill>
                  <a:srgbClr val="CC0000"/>
                </a:solidFill>
                <a:latin typeface="Times New Roman" pitchFamily="18" charset="0"/>
              </a:rPr>
              <a:t>D </a:t>
            </a:r>
            <a:r>
              <a:rPr lang="en-US" sz="1900" dirty="0"/>
              <a:t>(sometimes </a:t>
            </a:r>
            <a:r>
              <a:rPr lang="en-US" sz="2000" b="1" i="1" dirty="0">
                <a:latin typeface="Times New Roman" pitchFamily="18" charset="0"/>
              </a:rPr>
              <a:t>D</a:t>
            </a:r>
            <a:r>
              <a:rPr lang="en-US" sz="1900" dirty="0"/>
              <a:t> depends on </a:t>
            </a:r>
            <a:r>
              <a:rPr lang="en-US" sz="2000" b="1" i="1" dirty="0" err="1">
                <a:latin typeface="Times New Roman" pitchFamily="18" charset="0"/>
              </a:rPr>
              <a:t>i</a:t>
            </a:r>
            <a:r>
              <a:rPr lang="en-US" sz="1900" dirty="0"/>
              <a:t>)</a:t>
            </a:r>
            <a:endParaRPr lang="en-US" sz="1900" i="1" baseline="-25000" dirty="0">
              <a:solidFill>
                <a:srgbClr val="CC0000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900" dirty="0"/>
              <a:t>Goal test is a </a:t>
            </a:r>
            <a:r>
              <a:rPr lang="en-US" sz="1900" dirty="0">
                <a:solidFill>
                  <a:srgbClr val="CC0000"/>
                </a:solidFill>
              </a:rPr>
              <a:t>set of constraints </a:t>
            </a:r>
            <a:r>
              <a:rPr lang="en-US" sz="1900" dirty="0"/>
              <a:t>specifying allowable combinations of values for subsets of variables</a:t>
            </a:r>
          </a:p>
          <a:p>
            <a:pPr eaLnBrk="1" hangingPunct="1">
              <a:lnSpc>
                <a:spcPct val="80000"/>
              </a:lnSpc>
            </a:pPr>
            <a:endParaRPr lang="en-US" sz="2000" i="1" dirty="0"/>
          </a:p>
          <a:p>
            <a:pPr eaLnBrk="1" hangingPunct="1">
              <a:lnSpc>
                <a:spcPct val="80000"/>
              </a:lnSpc>
            </a:pPr>
            <a:r>
              <a:rPr lang="en-US" sz="2000" dirty="0"/>
              <a:t>Allows useful general-purpose algorithms with more power than standard search algorithms</a:t>
            </a:r>
          </a:p>
          <a:p>
            <a:pPr eaLnBrk="1" hangingPunct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72400" y="1159072"/>
            <a:ext cx="3505200" cy="2726810"/>
          </a:xfrm>
          <a:prstGeom prst="rect">
            <a:avLst/>
          </a:prstGeom>
          <a:noFill/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7602" y="4267201"/>
            <a:ext cx="4320801" cy="20002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12192000" cy="1143000"/>
          </a:xfrm>
        </p:spPr>
        <p:txBody>
          <a:bodyPr/>
          <a:lstStyle/>
          <a:p>
            <a:r>
              <a:rPr lang="en-US" sz="3600" dirty="0"/>
              <a:t>Video of Demo Coloring – Backtracking with Arc Consistency – Complex Graph</a:t>
            </a:r>
          </a:p>
        </p:txBody>
      </p:sp>
      <p:pic>
        <p:nvPicPr>
          <p:cNvPr id="3" name="Coloring--backtracking with arc consistency -- complex grap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5950" y="1143000"/>
            <a:ext cx="8420100" cy="526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381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K-Consistency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153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Increasing degrees of consistency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1-Consistency (Node Consistency): Each single node’s domain has a value which meets that node’s unary constraints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2-Consistency (Arc Consistency): For each pair of nodes, any consistent assignment to one can be extended to the other</a:t>
            </a:r>
          </a:p>
          <a:p>
            <a:pPr lvl="2">
              <a:lnSpc>
                <a:spcPct val="80000"/>
              </a:lnSpc>
            </a:pPr>
            <a:endParaRPr lang="en-US" sz="1600" dirty="0"/>
          </a:p>
          <a:p>
            <a:pPr lvl="1" eaLnBrk="1" hangingPunct="1">
              <a:lnSpc>
                <a:spcPct val="80000"/>
              </a:lnSpc>
            </a:pPr>
            <a:r>
              <a:rPr lang="en-US" sz="2000" dirty="0"/>
              <a:t>K-Consistency: For each k nodes, any consistent assignment to k-1 can be extended to the </a:t>
            </a:r>
            <a:r>
              <a:rPr lang="en-US" sz="2000" dirty="0" err="1"/>
              <a:t>k</a:t>
            </a:r>
            <a:r>
              <a:rPr lang="en-US" sz="2000" baseline="30000" dirty="0" err="1"/>
              <a:t>th</a:t>
            </a:r>
            <a:r>
              <a:rPr lang="en-US" sz="2000" dirty="0"/>
              <a:t> node.</a:t>
            </a:r>
          </a:p>
          <a:p>
            <a:pPr lvl="2">
              <a:lnSpc>
                <a:spcPct val="80000"/>
              </a:lnSpc>
            </a:pPr>
            <a:endParaRPr lang="en-US" sz="1900" dirty="0"/>
          </a:p>
          <a:p>
            <a:pPr lvl="1" eaLnBrk="1" hangingPunct="1">
              <a:lnSpc>
                <a:spcPct val="80000"/>
              </a:lnSpc>
            </a:pPr>
            <a:endParaRPr lang="en-US" sz="23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Higher k more expensive to compute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(You need to know the k=2 case: arc consistency)</a:t>
            </a:r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  <a:p>
            <a:pPr lvl="1" eaLnBrk="1" hangingPunct="1">
              <a:lnSpc>
                <a:spcPct val="80000"/>
              </a:lnSpc>
            </a:pPr>
            <a:endParaRPr lang="en-US" sz="2400" dirty="0"/>
          </a:p>
        </p:txBody>
      </p:sp>
      <p:grpSp>
        <p:nvGrpSpPr>
          <p:cNvPr id="14340" name="Group 39"/>
          <p:cNvGrpSpPr>
            <a:grpSpLocks/>
          </p:cNvGrpSpPr>
          <p:nvPr/>
        </p:nvGrpSpPr>
        <p:grpSpPr bwMode="auto">
          <a:xfrm>
            <a:off x="9448803" y="1981200"/>
            <a:ext cx="1577975" cy="2895600"/>
            <a:chOff x="4066" y="1296"/>
            <a:chExt cx="994" cy="1824"/>
          </a:xfrm>
        </p:grpSpPr>
        <p:sp>
          <p:nvSpPr>
            <p:cNvPr id="14362" name="Oval 4"/>
            <p:cNvSpPr>
              <a:spLocks noChangeArrowheads="1"/>
            </p:cNvSpPr>
            <p:nvPr/>
          </p:nvSpPr>
          <p:spPr bwMode="auto">
            <a:xfrm>
              <a:off x="4857" y="1296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Oval 5"/>
            <p:cNvSpPr>
              <a:spLocks noChangeArrowheads="1"/>
            </p:cNvSpPr>
            <p:nvPr/>
          </p:nvSpPr>
          <p:spPr bwMode="auto">
            <a:xfrm>
              <a:off x="4857" y="1782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Oval 6"/>
            <p:cNvSpPr>
              <a:spLocks noChangeArrowheads="1"/>
            </p:cNvSpPr>
            <p:nvPr/>
          </p:nvSpPr>
          <p:spPr bwMode="auto">
            <a:xfrm>
              <a:off x="4188" y="1782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AutoShape 7"/>
            <p:cNvSpPr>
              <a:spLocks noChangeArrowheads="1"/>
            </p:cNvSpPr>
            <p:nvPr/>
          </p:nvSpPr>
          <p:spPr bwMode="auto">
            <a:xfrm>
              <a:off x="4560" y="1823"/>
              <a:ext cx="162" cy="122"/>
            </a:xfrm>
            <a:prstGeom prst="rightArrow">
              <a:avLst>
                <a:gd name="adj1" fmla="val 50000"/>
                <a:gd name="adj2" fmla="val 3319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Oval 8"/>
            <p:cNvSpPr>
              <a:spLocks noChangeArrowheads="1"/>
            </p:cNvSpPr>
            <p:nvPr/>
          </p:nvSpPr>
          <p:spPr bwMode="auto">
            <a:xfrm>
              <a:off x="4857" y="2593"/>
              <a:ext cx="203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Oval 9"/>
            <p:cNvSpPr>
              <a:spLocks noChangeArrowheads="1"/>
            </p:cNvSpPr>
            <p:nvPr/>
          </p:nvSpPr>
          <p:spPr bwMode="auto">
            <a:xfrm>
              <a:off x="4188" y="2593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8" name="AutoShape 10"/>
            <p:cNvSpPr>
              <a:spLocks noChangeArrowheads="1"/>
            </p:cNvSpPr>
            <p:nvPr/>
          </p:nvSpPr>
          <p:spPr bwMode="auto">
            <a:xfrm>
              <a:off x="4560" y="2634"/>
              <a:ext cx="162" cy="121"/>
            </a:xfrm>
            <a:prstGeom prst="rightArrow">
              <a:avLst>
                <a:gd name="adj1" fmla="val 50000"/>
                <a:gd name="adj2" fmla="val 334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9" name="Oval 11"/>
            <p:cNvSpPr>
              <a:spLocks noChangeArrowheads="1"/>
            </p:cNvSpPr>
            <p:nvPr/>
          </p:nvSpPr>
          <p:spPr bwMode="auto">
            <a:xfrm>
              <a:off x="4188" y="2877"/>
              <a:ext cx="202" cy="20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12"/>
            <p:cNvSpPr>
              <a:spLocks noChangeArrowheads="1"/>
            </p:cNvSpPr>
            <p:nvPr/>
          </p:nvSpPr>
          <p:spPr bwMode="auto">
            <a:xfrm>
              <a:off x="4188" y="2309"/>
              <a:ext cx="202" cy="20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AutoShape 13"/>
            <p:cNvSpPr>
              <a:spLocks/>
            </p:cNvSpPr>
            <p:nvPr/>
          </p:nvSpPr>
          <p:spPr bwMode="auto">
            <a:xfrm>
              <a:off x="4350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2" name="AutoShape 14"/>
            <p:cNvSpPr>
              <a:spLocks/>
            </p:cNvSpPr>
            <p:nvPr/>
          </p:nvSpPr>
          <p:spPr bwMode="auto">
            <a:xfrm flipH="1">
              <a:off x="4066" y="2269"/>
              <a:ext cx="162" cy="851"/>
            </a:xfrm>
            <a:prstGeom prst="rightBrace">
              <a:avLst>
                <a:gd name="adj1" fmla="val 43776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41" name="Group 36"/>
          <p:cNvGrpSpPr>
            <a:grpSpLocks/>
          </p:cNvGrpSpPr>
          <p:nvPr/>
        </p:nvGrpSpPr>
        <p:grpSpPr bwMode="auto">
          <a:xfrm>
            <a:off x="9144000" y="5371980"/>
            <a:ext cx="2133600" cy="1040487"/>
            <a:chOff x="2640" y="3264"/>
            <a:chExt cx="1968" cy="959"/>
          </a:xfrm>
        </p:grpSpPr>
        <p:grpSp>
          <p:nvGrpSpPr>
            <p:cNvPr id="14343" name="Group 17"/>
            <p:cNvGrpSpPr>
              <a:grpSpLocks/>
            </p:cNvGrpSpPr>
            <p:nvPr/>
          </p:nvGrpSpPr>
          <p:grpSpPr bwMode="auto">
            <a:xfrm>
              <a:off x="2640" y="3264"/>
              <a:ext cx="1968" cy="959"/>
              <a:chOff x="3552" y="1056"/>
              <a:chExt cx="2016" cy="1056"/>
            </a:xfrm>
          </p:grpSpPr>
          <p:grpSp>
            <p:nvGrpSpPr>
              <p:cNvPr id="14350" name="Group 18"/>
              <p:cNvGrpSpPr>
                <a:grpSpLocks/>
              </p:cNvGrpSpPr>
              <p:nvPr/>
            </p:nvGrpSpPr>
            <p:grpSpPr bwMode="auto">
              <a:xfrm>
                <a:off x="4176" y="1056"/>
                <a:ext cx="768" cy="384"/>
                <a:chOff x="2448" y="2736"/>
                <a:chExt cx="768" cy="384"/>
              </a:xfrm>
            </p:grpSpPr>
            <p:sp>
              <p:nvSpPr>
                <p:cNvPr id="14360" name="Oval 19"/>
                <p:cNvSpPr>
                  <a:spLocks noChangeArrowheads="1"/>
                </p:cNvSpPr>
                <p:nvPr/>
              </p:nvSpPr>
              <p:spPr bwMode="auto">
                <a:xfrm>
                  <a:off x="2448" y="2736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61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2748" y="2740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1" name="Group 21"/>
              <p:cNvGrpSpPr>
                <a:grpSpLocks/>
              </p:cNvGrpSpPr>
              <p:nvPr/>
            </p:nvGrpSpPr>
            <p:grpSpPr bwMode="auto">
              <a:xfrm>
                <a:off x="4800" y="1728"/>
                <a:ext cx="768" cy="384"/>
                <a:chOff x="3072" y="3408"/>
                <a:chExt cx="768" cy="384"/>
              </a:xfrm>
            </p:grpSpPr>
            <p:sp>
              <p:nvSpPr>
                <p:cNvPr id="14358" name="Oval 22"/>
                <p:cNvSpPr>
                  <a:spLocks noChangeArrowheads="1"/>
                </p:cNvSpPr>
                <p:nvPr/>
              </p:nvSpPr>
              <p:spPr bwMode="auto">
                <a:xfrm>
                  <a:off x="3072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9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3372" y="3414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grpSp>
            <p:nvGrpSpPr>
              <p:cNvPr id="14352" name="Group 24"/>
              <p:cNvGrpSpPr>
                <a:grpSpLocks/>
              </p:cNvGrpSpPr>
              <p:nvPr/>
            </p:nvGrpSpPr>
            <p:grpSpPr bwMode="auto">
              <a:xfrm>
                <a:off x="3552" y="1728"/>
                <a:ext cx="768" cy="384"/>
                <a:chOff x="1824" y="3408"/>
                <a:chExt cx="768" cy="384"/>
              </a:xfrm>
            </p:grpSpPr>
            <p:sp>
              <p:nvSpPr>
                <p:cNvPr id="14356" name="Oval 25"/>
                <p:cNvSpPr>
                  <a:spLocks noChangeArrowheads="1"/>
                </p:cNvSpPr>
                <p:nvPr/>
              </p:nvSpPr>
              <p:spPr bwMode="auto">
                <a:xfrm>
                  <a:off x="1824" y="3408"/>
                  <a:ext cx="768" cy="384"/>
                </a:xfrm>
                <a:prstGeom prst="ellipse">
                  <a:avLst/>
                </a:prstGeom>
                <a:noFill/>
                <a:ln w="936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124" y="3413"/>
                  <a:ext cx="172" cy="3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lIns="90000" tIns="46800" rIns="90000" bIns="46800" anchor="ctr">
                  <a:spAutoFit/>
                </a:bodyPr>
                <a:lstStyle/>
                <a:p>
                  <a:pPr algn="ctr" eaLnBrk="0" hangingPunct="0">
                    <a:buClr>
                      <a:srgbClr val="000000"/>
                    </a:buClr>
                    <a:buSzPct val="100000"/>
                    <a:tabLst>
                      <a:tab pos="0" algn="l"/>
                      <a:tab pos="914354" algn="l"/>
                      <a:tab pos="1828709" algn="l"/>
                      <a:tab pos="2743062" algn="l"/>
                      <a:tab pos="3657418" algn="l"/>
                      <a:tab pos="4571772" algn="l"/>
                      <a:tab pos="5486126" algn="l"/>
                      <a:tab pos="6400480" algn="l"/>
                      <a:tab pos="7314834" algn="l"/>
                      <a:tab pos="8229189" algn="l"/>
                      <a:tab pos="9143542" algn="l"/>
                      <a:tab pos="10057898" algn="l"/>
                    </a:tabLst>
                  </a:pPr>
                  <a:endParaRPr lang="en-GB" dirty="0"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14353" name="Line 27"/>
              <p:cNvSpPr>
                <a:spLocks noChangeShapeType="1"/>
              </p:cNvSpPr>
              <p:nvPr/>
            </p:nvSpPr>
            <p:spPr bwMode="auto">
              <a:xfrm flipH="1">
                <a:off x="3983" y="1440"/>
                <a:ext cx="57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4" name="Line 28"/>
              <p:cNvSpPr>
                <a:spLocks noChangeShapeType="1"/>
              </p:cNvSpPr>
              <p:nvPr/>
            </p:nvSpPr>
            <p:spPr bwMode="auto">
              <a:xfrm>
                <a:off x="4560" y="1440"/>
                <a:ext cx="528" cy="2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355" name="Line 29"/>
              <p:cNvSpPr>
                <a:spLocks noChangeShapeType="1"/>
              </p:cNvSpPr>
              <p:nvPr/>
            </p:nvSpPr>
            <p:spPr bwMode="auto">
              <a:xfrm>
                <a:off x="4320" y="1920"/>
                <a:ext cx="480" cy="1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4344" name="Rectangle 30"/>
            <p:cNvSpPr>
              <a:spLocks noChangeArrowheads="1"/>
            </p:cNvSpPr>
            <p:nvPr/>
          </p:nvSpPr>
          <p:spPr bwMode="auto">
            <a:xfrm>
              <a:off x="2736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5" name="Rectangle 31"/>
            <p:cNvSpPr>
              <a:spLocks noChangeArrowheads="1"/>
            </p:cNvSpPr>
            <p:nvPr/>
          </p:nvSpPr>
          <p:spPr bwMode="auto">
            <a:xfrm>
              <a:off x="3984" y="3984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6" name="Rectangle 32"/>
            <p:cNvSpPr>
              <a:spLocks noChangeArrowheads="1"/>
            </p:cNvSpPr>
            <p:nvPr/>
          </p:nvSpPr>
          <p:spPr bwMode="auto">
            <a:xfrm>
              <a:off x="3360" y="3360"/>
              <a:ext cx="144" cy="144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7" name="Rectangle 33"/>
            <p:cNvSpPr>
              <a:spLocks noChangeArrowheads="1"/>
            </p:cNvSpPr>
            <p:nvPr/>
          </p:nvSpPr>
          <p:spPr bwMode="auto">
            <a:xfrm>
              <a:off x="3744" y="3360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8" name="Rectangle 34"/>
            <p:cNvSpPr>
              <a:spLocks noChangeArrowheads="1"/>
            </p:cNvSpPr>
            <p:nvPr/>
          </p:nvSpPr>
          <p:spPr bwMode="auto">
            <a:xfrm>
              <a:off x="3120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49" name="Rectangle 35"/>
            <p:cNvSpPr>
              <a:spLocks noChangeArrowheads="1"/>
            </p:cNvSpPr>
            <p:nvPr/>
          </p:nvSpPr>
          <p:spPr bwMode="auto">
            <a:xfrm>
              <a:off x="4368" y="3984"/>
              <a:ext cx="144" cy="144"/>
            </a:xfrm>
            <a:prstGeom prst="rect">
              <a:avLst/>
            </a:prstGeom>
            <a:solidFill>
              <a:srgbClr val="33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73919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Strong K-Consistency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Strong k-consistency: also k-1, k-2, … 1 consistent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Claim: strong n-consistency means we can solve without backtracking!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Why?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any assignment to any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2-consistency, there is a choice consistent with the first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Choose a new variable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By 3-consistency, there is a choice consistent with the first 2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/>
              <a:t>…</a:t>
            </a:r>
          </a:p>
          <a:p>
            <a:pPr lvl="4">
              <a:lnSpc>
                <a:spcPct val="90000"/>
              </a:lnSpc>
            </a:pPr>
            <a:endParaRPr lang="en-US" sz="12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Lots of middle ground between arc consistency and n-consistency!  (e.g. k=3, called path consistency)</a:t>
            </a:r>
          </a:p>
        </p:txBody>
      </p:sp>
    </p:spTree>
    <p:extLst>
      <p:ext uri="{BB962C8B-B14F-4D97-AF65-F5344CB8AC3E}">
        <p14:creationId xmlns:p14="http://schemas.microsoft.com/office/powerpoint/2010/main" val="143623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CSP Examples</a:t>
            </a: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3124200" y="1331917"/>
            <a:ext cx="6019800" cy="4992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9407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Map Coloring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6705600" cy="47244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dirty="0"/>
              <a:t>Variables: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Domains: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Constraints: adjacent regions must have different colors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eaLnBrk="1" hangingPunct="1">
              <a:lnSpc>
                <a:spcPct val="80000"/>
              </a:lnSpc>
            </a:pPr>
            <a:r>
              <a:rPr lang="en-US" sz="2400" dirty="0"/>
              <a:t>Solutions are assignments satisfying all constraints, e.g.: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</a:pPr>
            <a:r>
              <a:rPr lang="en-US" sz="2400" dirty="0"/>
              <a:t> </a:t>
            </a:r>
          </a:p>
          <a:p>
            <a:pPr eaLnBrk="1" hangingPunct="1"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0" t="1105"/>
          <a:stretch>
            <a:fillRect/>
          </a:stretch>
        </p:blipFill>
        <p:spPr bwMode="auto">
          <a:xfrm>
            <a:off x="8408893" y="1228165"/>
            <a:ext cx="3021107" cy="2505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02609" y="1417801"/>
            <a:ext cx="4281583" cy="258601"/>
          </a:xfrm>
          <a:prstGeom prst="rect">
            <a:avLst/>
          </a:prstGeom>
          <a:noFill/>
          <a:ln/>
          <a:effectLst/>
        </p:spPr>
      </p:pic>
      <p:pic>
        <p:nvPicPr>
          <p:cNvPr id="14" name="Picture 13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234281" y="2141729"/>
            <a:ext cx="3023521" cy="296673"/>
          </a:xfrm>
          <a:prstGeom prst="rect">
            <a:avLst/>
          </a:prstGeom>
          <a:noFill/>
          <a:ln/>
          <a:effectLst/>
        </p:spPr>
      </p:pic>
      <p:pic>
        <p:nvPicPr>
          <p:cNvPr id="22" name="Picture 21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31725" y="5695209"/>
            <a:ext cx="5983475" cy="629393"/>
          </a:xfrm>
          <a:prstGeom prst="rect">
            <a:avLst/>
          </a:prstGeom>
          <a:noFill/>
          <a:ln/>
          <a:effectLst/>
        </p:spPr>
      </p:pic>
      <p:pic>
        <p:nvPicPr>
          <p:cNvPr id="15" name="Picture 14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380322" y="3675531"/>
            <a:ext cx="1201079" cy="223965"/>
          </a:xfrm>
          <a:prstGeom prst="rect">
            <a:avLst/>
          </a:prstGeom>
          <a:noFill/>
          <a:ln/>
          <a:effectLst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2358455" y="4217897"/>
            <a:ext cx="4759520" cy="259431"/>
          </a:xfrm>
          <a:prstGeom prst="rect">
            <a:avLst/>
          </a:prstGeom>
          <a:noFill/>
          <a:ln/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05019" y="4178525"/>
            <a:ext cx="3929781" cy="2069651"/>
          </a:xfrm>
          <a:prstGeom prst="rect">
            <a:avLst/>
          </a:prstGeom>
          <a:noFill/>
        </p:spPr>
      </p:pic>
      <p:sp>
        <p:nvSpPr>
          <p:cNvPr id="17" name="TextBox 19"/>
          <p:cNvSpPr txBox="1">
            <a:spLocks noChangeArrowheads="1"/>
          </p:cNvSpPr>
          <p:nvPr/>
        </p:nvSpPr>
        <p:spPr bwMode="auto">
          <a:xfrm>
            <a:off x="1219200" y="3562293"/>
            <a:ext cx="19050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Implicit:</a:t>
            </a:r>
          </a:p>
        </p:txBody>
      </p:sp>
      <p:sp>
        <p:nvSpPr>
          <p:cNvPr id="18" name="TextBox 20"/>
          <p:cNvSpPr txBox="1">
            <a:spLocks noChangeArrowheads="1"/>
          </p:cNvSpPr>
          <p:nvPr/>
        </p:nvSpPr>
        <p:spPr bwMode="auto">
          <a:xfrm>
            <a:off x="1219200" y="4114801"/>
            <a:ext cx="1371600" cy="4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6" tIns="45718" rIns="91436" bIns="45718">
            <a:spAutoFit/>
          </a:bodyPr>
          <a:lstStyle/>
          <a:p>
            <a:r>
              <a:rPr lang="en-US" sz="2000" dirty="0">
                <a:latin typeface="Calibri" pitchFamily="34" charset="0"/>
              </a:rPr>
              <a:t>Explicit: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1" y="1600200"/>
            <a:ext cx="4802809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3537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Constraint Graphs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1"/>
            <a:ext cx="70104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/>
              <a:t>Binary CSP: each constraint relates (at most) two variables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Binary constraint graph: nodes are variables, arcs show constraints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General-purpose CSP algorithms use the graph structure to speed up search. E.g., Tasmania is an independent </a:t>
            </a:r>
            <a:r>
              <a:rPr lang="en-US" sz="2400" dirty="0" err="1"/>
              <a:t>subproblem</a:t>
            </a:r>
            <a:r>
              <a:rPr lang="en-US" sz="2400" dirty="0"/>
              <a:t>!</a:t>
            </a: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1600201"/>
            <a:ext cx="3327400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Example: N-Queens</a:t>
            </a:r>
          </a:p>
        </p:txBody>
      </p:sp>
      <p:sp>
        <p:nvSpPr>
          <p:cNvPr id="902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Formulation 1:</a:t>
            </a:r>
          </a:p>
          <a:p>
            <a:pPr lvl="1" eaLnBrk="1" hangingPunct="1"/>
            <a:r>
              <a:rPr lang="en-US" dirty="0"/>
              <a:t>Variables:</a:t>
            </a:r>
          </a:p>
          <a:p>
            <a:pPr lvl="1" eaLnBrk="1" hangingPunct="1"/>
            <a:r>
              <a:rPr lang="en-US" dirty="0"/>
              <a:t>Domains:</a:t>
            </a:r>
          </a:p>
          <a:p>
            <a:pPr lvl="1" eaLnBrk="1" hangingPunct="1"/>
            <a:r>
              <a:rPr lang="en-US" dirty="0"/>
              <a:t>Constraints</a:t>
            </a: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1524000"/>
            <a:ext cx="2046288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3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3870" y="2635626"/>
            <a:ext cx="854075" cy="33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4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9037" y="2135563"/>
            <a:ext cx="490537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2157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5288" y="4572001"/>
            <a:ext cx="1763712" cy="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60489" y="4132557"/>
            <a:ext cx="6148585" cy="363244"/>
          </a:xfrm>
          <a:prstGeom prst="rect">
            <a:avLst/>
          </a:prstGeom>
          <a:noFill/>
          <a:ln/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813379" y="1479838"/>
            <a:ext cx="4150020" cy="1948241"/>
          </a:xfrm>
          <a:prstGeom prst="rect">
            <a:avLst/>
          </a:prstGeom>
          <a:noFill/>
        </p:spPr>
      </p:pic>
      <p:pic>
        <p:nvPicPr>
          <p:cNvPr id="13" name="Picture 12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360488" y="4572002"/>
            <a:ext cx="7002160" cy="1264239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i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89"/>
  <p:tag name="PICTUREFILESIZE" val="2144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forall i,j,k \;\; (X_{ij}, X_{kj}) \in \{(0,0), (0,1), (1,0)\}$\\&#10;$\forall i,j,k \;\; (X_{ij}, X_{i+k,j+k}) \in \{(0,0), (0,1), (1,0)\}$\\&#10;$\forall i,j,k \;\; (X_{ij}, X_{i+k,j-k}) \in \{(0,0), (0,1), (1,0)\}$\\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43"/>
  <p:tag name="PICTUREFILESIZE" val="6969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Q_{k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"/>
  <p:tag name="PICTUREFILESIZE" val="219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Q_1, Q_2) \in \{(1, 3), (1, 4), \ldots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78"/>
  <p:tag name="PICTUREFILESIZE" val="1404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forall i,j \;\; \mbox{non-threatening}(Q_i, Q_j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86"/>
  <p:tag name="PICTUREFILESIZE" val="1531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{1, 2, 3, \ldots N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32"/>
  <p:tag name="PICTUREFILESIZE" val="563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1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"/>
  <p:tag name="PICTUREFILESIZE" val="174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2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5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3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218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Q_{4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6"/>
  <p:tag name="PICTUREFILESIZE" val="19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$, $\mathrm{NT}$, $\mathrm{Q}$, $\mathrm{NSW}$, $\mathrm{V}$, $\mathrm{SA}$, $\mathrm{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98"/>
  <p:tag name="PICTUREFILESIZE" val="1363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ldots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2"/>
  <p:tag name="PICTUREFILESIZE" val="30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F\ T\ U\ W\ R\ O\ X_1\ X_2\ X_3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52"/>
  <p:tag name="PICTUREFILESIZE" val="11774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,2,3,4,5,6,7,8,9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8"/>
  <p:tag name="PICTUREFILESIZE" val="1051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O + O = R + 10\cdot X_1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3"/>
  <p:tag name="PICTUREFILESIZE" val="735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ldots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2"/>
  <p:tag name="PICTUREFILESIZE" val="30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mbox{alldiff}(F,T,U,W,R,O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3"/>
  <p:tag name="PICTUREFILESIZE" val="1087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green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4"/>
  <p:tag name="PICTUREFILESIZE" val="572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SA}\neq \mathrm{WA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97"/>
  <p:tag name="PICTUREFILESIZE" val="573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D} = \{\mathrm{red},\mathrm{green},\mathrm{blue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14"/>
  <p:tag name="PICTUREFILESIZE" val="93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def\eq{=}&#10;$\{\mathrm{WA}$=$\mathrm{red}$, $\mathrm{NT}$=$\mathrm{green}$, $\mathrm{Q}$=$\mathrm{red}$, $\mathrm{NSW}$=$\mathrm{green}$, $\mathrm{V}$=$\mathrm{red}$, $\mathrm{SA}$=$\mathrm{blue}$, $\mathrm{T}$=$\mathrm{green}\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66"/>
  <p:tag name="PICTUREFILESIZE" val="3346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\mathrm{WA}\neq \mathrm{NT}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02"/>
  <p:tag name="PICTUREFILESIZE" val="485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(\mathrm{WA},\mathrm{NT}) \in \{(\mathrm{red},\mathrm{green}),(\mathrm{red},\mathrm{blue}),\ldots\}$&#10;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404"/>
  <p:tag name="PICTUREFILESIZE" val="1981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{0,1\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54"/>
  <p:tag name="PICTUREFILESIZE" val="238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X_{ij}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31"/>
  <p:tag name="PICTUREFILESIZE" val="237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\sum_{i,j} X_{ij} = N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10"/>
  <p:tag name="PICTUREFILESIZE" val="7658"/>
</p:tagLst>
</file>

<file path=ppt/theme/theme1.xml><?xml version="1.0" encoding="utf-8"?>
<a:theme xmlns:a="http://schemas.openxmlformats.org/drawingml/2006/main" name="188_anca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188_anca.thmx</Template>
  <TotalTime>36771</TotalTime>
  <Words>2247</Words>
  <Application>Microsoft Macintosh PowerPoint</Application>
  <PresentationFormat>Widescreen</PresentationFormat>
  <Paragraphs>440</Paragraphs>
  <Slides>42</Slides>
  <Notes>25</Notes>
  <HiddenSlides>9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Courier New</vt:lpstr>
      <vt:lpstr>Palatino</vt:lpstr>
      <vt:lpstr>Times New Roman</vt:lpstr>
      <vt:lpstr>Wingdings</vt:lpstr>
      <vt:lpstr>188_anca</vt:lpstr>
      <vt:lpstr>CS 188: Artificial Intelligence </vt:lpstr>
      <vt:lpstr>Constraint Satisfaction Problems</vt:lpstr>
      <vt:lpstr>What is Search For?</vt:lpstr>
      <vt:lpstr>Constraint Satisfaction Problems</vt:lpstr>
      <vt:lpstr>CSP Examples</vt:lpstr>
      <vt:lpstr>Example: Map Coloring</vt:lpstr>
      <vt:lpstr>Constraint Graphs</vt:lpstr>
      <vt:lpstr>Constraint Graphs</vt:lpstr>
      <vt:lpstr>Example: N-Queens</vt:lpstr>
      <vt:lpstr>Example: N-Queens</vt:lpstr>
      <vt:lpstr>Screenshot of Demo N-Queens</vt:lpstr>
      <vt:lpstr>Example: Cryptarithmetic</vt:lpstr>
      <vt:lpstr>Example: Sudoku</vt:lpstr>
      <vt:lpstr>Example: The Waltz Algorithm</vt:lpstr>
      <vt:lpstr>Example: The Waltz Algorithm</vt:lpstr>
      <vt:lpstr>Varieties of CSPs and Constraints</vt:lpstr>
      <vt:lpstr>Varieties of CSPs</vt:lpstr>
      <vt:lpstr>Varieties of Constraints</vt:lpstr>
      <vt:lpstr>Real-World CSPs</vt:lpstr>
      <vt:lpstr>Solving CSPs</vt:lpstr>
      <vt:lpstr>Standard Search Formulation</vt:lpstr>
      <vt:lpstr>Search Methods</vt:lpstr>
      <vt:lpstr>Search Methods</vt:lpstr>
      <vt:lpstr>Video of Demo Coloring -- DFS</vt:lpstr>
      <vt:lpstr>Backtracking Search</vt:lpstr>
      <vt:lpstr>Backtracking Search</vt:lpstr>
      <vt:lpstr>Backtracking Example</vt:lpstr>
      <vt:lpstr>Video of Demo Coloring – Backtracking</vt:lpstr>
      <vt:lpstr>Backtracking Search</vt:lpstr>
      <vt:lpstr>Improving Backtracking</vt:lpstr>
      <vt:lpstr>Filtering</vt:lpstr>
      <vt:lpstr>Filtering: Forward Checking</vt:lpstr>
      <vt:lpstr>Video of Demo Coloring – Backtracking with Forward Checking</vt:lpstr>
      <vt:lpstr>Filtering: Constraint Propagation</vt:lpstr>
      <vt:lpstr>Consistency of A Single Arc</vt:lpstr>
      <vt:lpstr>Arc Consistency of an Entire CSP</vt:lpstr>
      <vt:lpstr>Enforcing Arc Consistency in a CSP</vt:lpstr>
      <vt:lpstr>Limitations of Arc Consistency</vt:lpstr>
      <vt:lpstr>Video of Demo Coloring – Backtracking with Forward Checking – Complex Graph</vt:lpstr>
      <vt:lpstr>Video of Demo Coloring – Backtracking with Arc Consistency – Complex Graph</vt:lpstr>
      <vt:lpstr>K-Consistency</vt:lpstr>
      <vt:lpstr>Strong K-Consistency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Anca Dragan</cp:lastModifiedBy>
  <cp:revision>2230</cp:revision>
  <cp:lastPrinted>2015-01-29T16:29:33Z</cp:lastPrinted>
  <dcterms:created xsi:type="dcterms:W3CDTF">2004-08-27T04:16:05Z</dcterms:created>
  <dcterms:modified xsi:type="dcterms:W3CDTF">2020-09-09T00:05:13Z</dcterms:modified>
</cp:coreProperties>
</file>