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3"/>
  </p:notesMasterIdLst>
  <p:handoutMasterIdLst>
    <p:handoutMasterId r:id="rId54"/>
  </p:handoutMasterIdLst>
  <p:sldIdLst>
    <p:sldId id="729" r:id="rId2"/>
    <p:sldId id="731" r:id="rId3"/>
    <p:sldId id="757" r:id="rId4"/>
    <p:sldId id="792" r:id="rId5"/>
    <p:sldId id="790" r:id="rId6"/>
    <p:sldId id="662" r:id="rId7"/>
    <p:sldId id="791" r:id="rId8"/>
    <p:sldId id="794" r:id="rId9"/>
    <p:sldId id="661" r:id="rId10"/>
    <p:sldId id="767" r:id="rId11"/>
    <p:sldId id="694" r:id="rId12"/>
    <p:sldId id="660" r:id="rId13"/>
    <p:sldId id="733" r:id="rId14"/>
    <p:sldId id="768" r:id="rId15"/>
    <p:sldId id="741" r:id="rId16"/>
    <p:sldId id="742" r:id="rId17"/>
    <p:sldId id="734" r:id="rId18"/>
    <p:sldId id="743" r:id="rId19"/>
    <p:sldId id="667" r:id="rId20"/>
    <p:sldId id="716" r:id="rId21"/>
    <p:sldId id="717" r:id="rId22"/>
    <p:sldId id="744" r:id="rId23"/>
    <p:sldId id="735" r:id="rId24"/>
    <p:sldId id="746" r:id="rId25"/>
    <p:sldId id="758" r:id="rId26"/>
    <p:sldId id="759" r:id="rId27"/>
    <p:sldId id="749" r:id="rId28"/>
    <p:sldId id="779" r:id="rId29"/>
    <p:sldId id="780" r:id="rId30"/>
    <p:sldId id="789" r:id="rId31"/>
    <p:sldId id="783" r:id="rId32"/>
    <p:sldId id="784" r:id="rId33"/>
    <p:sldId id="785" r:id="rId34"/>
    <p:sldId id="786" r:id="rId35"/>
    <p:sldId id="793" r:id="rId36"/>
    <p:sldId id="787" r:id="rId37"/>
    <p:sldId id="788" r:id="rId38"/>
    <p:sldId id="648" r:id="rId39"/>
    <p:sldId id="752" r:id="rId40"/>
    <p:sldId id="760" r:id="rId41"/>
    <p:sldId id="762" r:id="rId42"/>
    <p:sldId id="751" r:id="rId43"/>
    <p:sldId id="649" r:id="rId44"/>
    <p:sldId id="682" r:id="rId45"/>
    <p:sldId id="763" r:id="rId46"/>
    <p:sldId id="715" r:id="rId47"/>
    <p:sldId id="764" r:id="rId48"/>
    <p:sldId id="765" r:id="rId49"/>
    <p:sldId id="766" r:id="rId50"/>
    <p:sldId id="714" r:id="rId51"/>
    <p:sldId id="720" r:id="rId52"/>
  </p:sldIdLst>
  <p:sldSz cx="12192000" cy="6858000"/>
  <p:notesSz cx="7315200" cy="9601200"/>
  <p:custDataLst>
    <p:tags r:id="rId5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30" autoAdjust="0"/>
    <p:restoredTop sz="96208" autoAdjust="0"/>
  </p:normalViewPr>
  <p:slideViewPr>
    <p:cSldViewPr>
      <p:cViewPr varScale="1">
        <p:scale>
          <a:sx n="121" d="100"/>
          <a:sy n="121" d="100"/>
        </p:scale>
        <p:origin x="192"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agent:</a:t>
            </a:r>
            <a:r>
              <a:rPr lang="en-US" baseline="0" dirty="0"/>
              <a:t> I can pick any leaf I want; e.g. here I go right twice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15</a:t>
            </a:fld>
            <a:endParaRPr lang="en-US"/>
          </a:p>
        </p:txBody>
      </p:sp>
    </p:spTree>
    <p:extLst>
      <p:ext uri="{BB962C8B-B14F-4D97-AF65-F5344CB8AC3E}">
        <p14:creationId xmlns:p14="http://schemas.microsoft.com/office/powerpoint/2010/main" val="87110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this for me is 8, because I’ll be optimal.</a:t>
            </a:r>
            <a:r>
              <a:rPr lang="en-US" baseline="0" dirty="0"/>
              <a:t> How do we get to know that? Clear at terminal nodes.</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16</a:t>
            </a:fld>
            <a:endParaRPr lang="en-US"/>
          </a:p>
        </p:txBody>
      </p:sp>
    </p:spTree>
    <p:extLst>
      <p:ext uri="{BB962C8B-B14F-4D97-AF65-F5344CB8AC3E}">
        <p14:creationId xmlns:p14="http://schemas.microsoft.com/office/powerpoint/2010/main" val="132263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the exact same kind of branching, everyone is in agreement about what might happen</a:t>
            </a:r>
          </a:p>
          <a:p>
            <a:r>
              <a:rPr lang="en-US" baseline="0" dirty="0"/>
              <a:t>But we don</a:t>
            </a:r>
            <a:r>
              <a:rPr lang="uk-UA" baseline="0" dirty="0"/>
              <a:t>’</a:t>
            </a:r>
            <a:r>
              <a:rPr lang="en-US" baseline="0" dirty="0"/>
              <a:t>t control the other agent, and in fact we disagree with them on what we would like to do </a:t>
            </a:r>
          </a:p>
          <a:p>
            <a:r>
              <a:rPr lang="en-US" baseline="0" dirty="0"/>
              <a:t>We can’t just dictate “I want the 8” – the other agent won’t let us get to it</a:t>
            </a:r>
          </a:p>
          <a:p>
            <a:r>
              <a:rPr lang="en-US" baseline="0" dirty="0"/>
              <a:t>Need another definition of value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17</a:t>
            </a:fld>
            <a:endParaRPr lang="en-US"/>
          </a:p>
        </p:txBody>
      </p:sp>
    </p:spTree>
    <p:extLst>
      <p:ext uri="{BB962C8B-B14F-4D97-AF65-F5344CB8AC3E}">
        <p14:creationId xmlns:p14="http://schemas.microsoft.com/office/powerpoint/2010/main" val="131282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great, love to have it – but it’s just not going to happen;</a:t>
            </a:r>
            <a:r>
              <a:rPr lang="en-US" baseline="0" dirty="0"/>
              <a:t> and if I’m smart, I accept that and account for it </a:t>
            </a:r>
          </a:p>
          <a:p>
            <a:r>
              <a:rPr lang="en-US" baseline="0" dirty="0"/>
              <a:t>I’m really choosing between -8 and -10; </a:t>
            </a:r>
          </a:p>
          <a:p>
            <a:r>
              <a:rPr lang="en-US" baseline="0" dirty="0"/>
              <a:t>life is much worse when there is an adversary</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18</a:t>
            </a:fld>
            <a:endParaRPr lang="en-US"/>
          </a:p>
        </p:txBody>
      </p:sp>
    </p:spTree>
    <p:extLst>
      <p:ext uri="{BB962C8B-B14F-4D97-AF65-F5344CB8AC3E}">
        <p14:creationId xmlns:p14="http://schemas.microsoft.com/office/powerpoint/2010/main" val="181308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19</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2</a:t>
            </a:r>
            <a:r>
              <a:rPr lang="en-US" baseline="30000" dirty="0">
                <a:latin typeface="Arial" charset="0"/>
              </a:rPr>
              <a:t>nd</a:t>
            </a:r>
            <a:r>
              <a:rPr lang="en-US" dirty="0">
                <a:latin typeface="Arial" charset="0"/>
              </a:rPr>
              <a:t> player is going to force a draw</a:t>
            </a:r>
          </a:p>
          <a:p>
            <a:pPr eaLnBrk="1" hangingPunct="1"/>
            <a:r>
              <a:rPr lang="en-US" dirty="0">
                <a:latin typeface="Arial" charset="0"/>
              </a:rPr>
              <a:t>The value</a:t>
            </a:r>
            <a:r>
              <a:rPr lang="en-US" baseline="0" dirty="0">
                <a:latin typeface="Arial" charset="0"/>
              </a:rPr>
              <a:t> of the root is 0 </a:t>
            </a:r>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20</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The algorithm you run propagates things up the tree</a:t>
            </a:r>
          </a:p>
          <a:p>
            <a:pPr eaLnBrk="1" hangingPunct="1"/>
            <a:endParaRPr 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21</a:t>
            </a:fld>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Max: start high, keep a current estimate of the max, update it as you see more children – important later</a:t>
            </a:r>
          </a:p>
          <a:p>
            <a:r>
              <a:rPr lang="en-US" dirty="0">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22</a:t>
            </a:fld>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23</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against evil</a:t>
            </a:r>
            <a:r>
              <a:rPr lang="en-US" baseline="0" dirty="0"/>
              <a:t> mastermind; they won’t let you take the 100</a:t>
            </a:r>
          </a:p>
          <a:p>
            <a:r>
              <a:rPr lang="en-US" baseline="0" dirty="0"/>
              <a:t>What if we don’t have a perfect player? What if we have this guy? Maybe with this guy you should go for 100. </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24</a:t>
            </a:fld>
            <a:endParaRPr lang="en-US"/>
          </a:p>
        </p:txBody>
      </p:sp>
    </p:spTree>
    <p:extLst>
      <p:ext uri="{BB962C8B-B14F-4D97-AF65-F5344CB8AC3E}">
        <p14:creationId xmlns:p14="http://schemas.microsoft.com/office/powerpoint/2010/main" val="164050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thing we try to do: computation</a:t>
            </a:r>
            <a:r>
              <a:rPr lang="en-US" baseline="0" dirty="0"/>
              <a:t> that gives rise to the right behavior automatically</a:t>
            </a:r>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a:t>
            </a:fld>
            <a:endParaRPr lang="en-US"/>
          </a:p>
        </p:txBody>
      </p:sp>
    </p:spTree>
    <p:extLst>
      <p:ext uri="{BB962C8B-B14F-4D97-AF65-F5344CB8AC3E}">
        <p14:creationId xmlns:p14="http://schemas.microsoft.com/office/powerpoint/2010/main" val="1130812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Sorry </a:t>
            </a:r>
            <a:r>
              <a:rPr lang="en-US" dirty="0" err="1"/>
              <a:t>pacman</a:t>
            </a:r>
            <a:endParaRPr lang="en-US" dirty="0"/>
          </a:p>
          <a:p>
            <a:r>
              <a:rPr lang="en-US" dirty="0"/>
              <a:t>Dive bomb</a:t>
            </a:r>
            <a:r>
              <a:rPr lang="en-US" baseline="0" dirty="0"/>
              <a:t> the ghost is optimal, die as quickly as possible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25</a:t>
            </a:fld>
            <a:endParaRPr lang="en-US"/>
          </a:p>
        </p:txBody>
      </p:sp>
    </p:spTree>
    <p:extLst>
      <p:ext uri="{BB962C8B-B14F-4D97-AF65-F5344CB8AC3E}">
        <p14:creationId xmlns:p14="http://schemas.microsoft.com/office/powerpoint/2010/main" val="196155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those ghost are not</a:t>
            </a:r>
            <a:r>
              <a:rPr lang="en-US" baseline="0" dirty="0"/>
              <a:t> adversarial? They don’t look like masterminds.</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26</a:t>
            </a:fld>
            <a:endParaRPr lang="en-US"/>
          </a:p>
        </p:txBody>
      </p:sp>
    </p:spTree>
    <p:extLst>
      <p:ext uri="{BB962C8B-B14F-4D97-AF65-F5344CB8AC3E}">
        <p14:creationId xmlns:p14="http://schemas.microsoft.com/office/powerpoint/2010/main" val="1753812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could brute force your way, chess would be solved. It would probably be a draw.</a:t>
            </a:r>
          </a:p>
          <a:p>
            <a:r>
              <a:rPr lang="en-US" dirty="0"/>
              <a:t>Don’t play chess, just say eh,</a:t>
            </a:r>
            <a:r>
              <a:rPr lang="en-US" baseline="0" dirty="0"/>
              <a:t> it’s a draw.</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27</a:t>
            </a:fld>
            <a:endParaRPr lang="en-US"/>
          </a:p>
        </p:txBody>
      </p:sp>
    </p:spTree>
    <p:extLst>
      <p:ext uri="{BB962C8B-B14F-4D97-AF65-F5344CB8AC3E}">
        <p14:creationId xmlns:p14="http://schemas.microsoft.com/office/powerpoint/2010/main" val="363393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28</a:t>
            </a:fld>
            <a:endParaRPr lang="en-US"/>
          </a:p>
        </p:txBody>
      </p:sp>
    </p:spTree>
    <p:extLst>
      <p:ext uri="{BB962C8B-B14F-4D97-AF65-F5344CB8AC3E}">
        <p14:creationId xmlns:p14="http://schemas.microsoft.com/office/powerpoint/2010/main" val="190802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85688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31</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If we’re min, we are evaluating</a:t>
            </a:r>
            <a:r>
              <a:rPr lang="en-US" baseline="0" dirty="0">
                <a:latin typeface="Arial" charset="0"/>
              </a:rPr>
              <a:t> our options, and the best we can do keeps decreasing as we see more children</a:t>
            </a:r>
          </a:p>
          <a:p>
            <a:r>
              <a:rPr lang="en-US" baseline="0" dirty="0">
                <a:latin typeface="Arial" charset="0"/>
              </a:rPr>
              <a:t>If we ever reach a value where we would force something smaller than a choice that max can force, alpha, then we just give up and return that -- we don’t bother going further; max is never going to let us get here, max is going to force the path to alpha instead</a:t>
            </a:r>
          </a:p>
          <a:p>
            <a:r>
              <a:rPr lang="en-US" baseline="0" dirty="0">
                <a:latin typeface="Arial" charset="0"/>
              </a:rPr>
              <a:t>if however we find that this is an option that </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32</a:t>
            </a:fld>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33</a:t>
            </a:fld>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34</a:t>
            </a:fld>
            <a:endParaRPr lang="en-US"/>
          </a:p>
        </p:txBody>
      </p:sp>
    </p:spTree>
    <p:extLst>
      <p:ext uri="{BB962C8B-B14F-4D97-AF65-F5344CB8AC3E}">
        <p14:creationId xmlns:p14="http://schemas.microsoft.com/office/powerpoint/2010/main" val="4169944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a:t>
            </a:r>
            <a:r>
              <a:rPr lang="en-US" dirty="0" err="1"/>
              <a:t>m,n</a:t>
            </a:r>
            <a:r>
              <a:rPr lang="en-US" dirty="0"/>
              <a:t> </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35</a:t>
            </a:fld>
            <a:endParaRPr lang="en-US"/>
          </a:p>
        </p:txBody>
      </p:sp>
    </p:spTree>
    <p:extLst>
      <p:ext uri="{BB962C8B-B14F-4D97-AF65-F5344CB8AC3E}">
        <p14:creationId xmlns:p14="http://schemas.microsoft.com/office/powerpoint/2010/main" val="251379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kinds of computations must be happening here in order to give rise to this behavior</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3</a:t>
            </a:fld>
            <a:endParaRPr lang="en-US"/>
          </a:p>
        </p:txBody>
      </p:sp>
    </p:spTree>
    <p:extLst>
      <p:ext uri="{BB962C8B-B14F-4D97-AF65-F5344CB8AC3E}">
        <p14:creationId xmlns:p14="http://schemas.microsoft.com/office/powerpoint/2010/main" val="2010708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a:t>
            </a:r>
            <a:r>
              <a:rPr lang="en-US" dirty="0" err="1"/>
              <a:t>m,n</a:t>
            </a:r>
            <a:r>
              <a:rPr lang="en-US" dirty="0"/>
              <a:t> </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36</a:t>
            </a:fld>
            <a:endParaRPr lang="en-US"/>
          </a:p>
        </p:txBody>
      </p:sp>
    </p:spTree>
    <p:extLst>
      <p:ext uri="{BB962C8B-B14F-4D97-AF65-F5344CB8AC3E}">
        <p14:creationId xmlns:p14="http://schemas.microsoft.com/office/powerpoint/2010/main" val="48975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6</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Not poker – imperfect information,</a:t>
            </a:r>
            <a:r>
              <a:rPr lang="en-US" baseline="0" dirty="0">
                <a:latin typeface="Arial" charset="0"/>
              </a:rPr>
              <a:t> stochastic</a:t>
            </a:r>
          </a:p>
          <a:p>
            <a:pPr eaLnBrk="1" hangingPunct="1"/>
            <a:r>
              <a:rPr lang="en-US" baseline="0" dirty="0">
                <a:latin typeface="Arial" charset="0"/>
              </a:rPr>
              <a:t>Just two players; for today, 0 sum</a:t>
            </a:r>
          </a:p>
          <a:p>
            <a:pPr eaLnBrk="1" hangingPunct="1"/>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7</a:t>
            </a:fld>
            <a:endParaRPr lang="en-US"/>
          </a:p>
        </p:txBody>
      </p:sp>
    </p:spTree>
    <p:extLst>
      <p:ext uri="{BB962C8B-B14F-4D97-AF65-F5344CB8AC3E}">
        <p14:creationId xmlns:p14="http://schemas.microsoft.com/office/powerpoint/2010/main" val="30460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8</a:t>
            </a:fld>
            <a:endParaRPr lang="en-US"/>
          </a:p>
        </p:txBody>
      </p:sp>
    </p:spTree>
    <p:extLst>
      <p:ext uri="{BB962C8B-B14F-4D97-AF65-F5344CB8AC3E}">
        <p14:creationId xmlns:p14="http://schemas.microsoft.com/office/powerpoint/2010/main" val="380564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9</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10</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a:t>
            </a:r>
            <a:r>
              <a:rPr lang="en-US" baseline="0" dirty="0"/>
              <a:t> of my actions; except instead of the traditional way, I am going to imagine I take an action, and then, what’s interesting is that my </a:t>
            </a:r>
            <a:r>
              <a:rPr lang="en-US" baseline="0" dirty="0" err="1"/>
              <a:t>oponent</a:t>
            </a:r>
            <a:r>
              <a:rPr lang="en-US" baseline="0" dirty="0"/>
              <a:t> will get to take an action, so I have to think about what they will think and what action they will pick; the way they do that is they think about </a:t>
            </a:r>
            <a:r>
              <a:rPr lang="en-US" baseline="0" dirty="0" err="1"/>
              <a:t>me..and</a:t>
            </a:r>
            <a:r>
              <a:rPr lang="en-US" baseline="0" dirty="0"/>
              <a:t> so on </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13</a:t>
            </a:fld>
            <a:endParaRPr lang="en-US"/>
          </a:p>
        </p:txBody>
      </p:sp>
    </p:spTree>
    <p:extLst>
      <p:ext uri="{BB962C8B-B14F-4D97-AF65-F5344CB8AC3E}">
        <p14:creationId xmlns:p14="http://schemas.microsoft.com/office/powerpoint/2010/main" val="206173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pPr>
              <a:defRPr/>
            </a:pPr>
            <a:fld id="{6DD5B9B9-0596-4755-A407-4C3F5264CB69}" type="slidenum">
              <a:rPr lang="en-US" smtClean="0"/>
              <a:pPr>
                <a:defRPr/>
              </a:pPr>
              <a:t>‹#›</a:t>
            </a:fld>
            <a:endParaRPr lang="en-US" dirty="0"/>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6.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13.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7.wmf"/></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oleObject" Target="../embeddings/oleObject2.bin"/><Relationship Id="rId9"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Search with Other Agents</a:t>
            </a:r>
          </a:p>
        </p:txBody>
      </p:sp>
      <p:sp>
        <p:nvSpPr>
          <p:cNvPr id="8"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02" tIns="45718" rIns="91402" bIns="45718">
            <a:spAutoFit/>
          </a:bodyPr>
          <a:lstStyle/>
          <a:p>
            <a:pPr>
              <a:spcBef>
                <a:spcPct val="50000"/>
              </a:spcBef>
            </a:pPr>
            <a:endParaRPr lang="en-US"/>
          </a:p>
        </p:txBody>
      </p:sp>
      <p:sp>
        <p:nvSpPr>
          <p:cNvPr id="9" name="Text Box 8"/>
          <p:cNvSpPr txBox="1">
            <a:spLocks noChangeArrowheads="1"/>
          </p:cNvSpPr>
          <p:nvPr/>
        </p:nvSpPr>
        <p:spPr bwMode="auto">
          <a:xfrm>
            <a:off x="0" y="54864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solidFill>
                  <a:schemeClr val="bg1"/>
                </a:solidFill>
                <a:latin typeface="Palatino"/>
                <a:cs typeface="Palatino"/>
              </a:rPr>
              <a:t>Instructor: Anca Dragan</a:t>
            </a:r>
          </a:p>
          <a:p>
            <a:pPr algn="ctr">
              <a:spcBef>
                <a:spcPct val="50000"/>
              </a:spcBef>
            </a:pPr>
            <a:r>
              <a:rPr lang="en-US" sz="2000" dirty="0">
                <a:solidFill>
                  <a:schemeClr val="bg1"/>
                </a:solidFill>
                <a:latin typeface="Palatino"/>
                <a:cs typeface="Palatino"/>
              </a:rPr>
              <a:t>University of California, Berkeley</a:t>
            </a:r>
          </a:p>
          <a:p>
            <a:pPr algn="ctr">
              <a:spcBef>
                <a:spcPct val="50000"/>
              </a:spcBef>
            </a:pPr>
            <a:r>
              <a:rPr lang="en-US" sz="1400" dirty="0">
                <a:latin typeface="Palatino"/>
                <a:cs typeface="Palatino"/>
              </a:rPr>
              <a:t>[These slides adapted from Dan Klein and Pieter </a:t>
            </a:r>
            <a:r>
              <a:rPr lang="en-US" sz="1400" dirty="0" err="1">
                <a:latin typeface="Palatino"/>
                <a:cs typeface="Palatino"/>
              </a:rPr>
              <a:t>Abbeel</a:t>
            </a:r>
            <a:r>
              <a:rPr lang="en-US" sz="1400" dirty="0">
                <a:latin typeface="Palatino"/>
                <a:cs typeface="Palatino"/>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Zero-Sum Game Games </a:t>
            </a:r>
            <a:r>
              <a:rPr lang="en-US" dirty="0">
                <a:sym typeface="Wingdings" pitchFamily="2" charset="2"/>
              </a:rPr>
              <a:t></a:t>
            </a:r>
            <a:endParaRPr lang="en-US" dirty="0"/>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a:t>Go :</a:t>
            </a:r>
            <a:r>
              <a:rPr lang="en-US" sz="1900" b="1" dirty="0"/>
              <a:t>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Title 1"/>
          <p:cNvSpPr>
            <a:spLocks noGrp="1"/>
          </p:cNvSpPr>
          <p:nvPr>
            <p:ph type="title"/>
          </p:nvPr>
        </p:nvSpPr>
        <p:spPr/>
        <p:txBody>
          <a:bodyPr/>
          <a:lstStyle/>
          <a:p>
            <a:r>
              <a:rPr lang="en-US" dirty="0"/>
              <a:t>Deterministic Games with Terminal Utilities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xmlns="">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188 News: Cost -&gt; Utility! </a:t>
            </a:r>
          </a:p>
        </p:txBody>
      </p:sp>
      <p:sp>
        <p:nvSpPr>
          <p:cNvPr id="3" name="Content Placeholder 2"/>
          <p:cNvSpPr>
            <a:spLocks noGrp="1"/>
          </p:cNvSpPr>
          <p:nvPr>
            <p:ph idx="1"/>
          </p:nvPr>
        </p:nvSpPr>
        <p:spPr/>
        <p:txBody>
          <a:bodyPr/>
          <a:lstStyle/>
          <a:p>
            <a:r>
              <a:rPr lang="en-US" dirty="0"/>
              <a:t>no longer minimizing cost! </a:t>
            </a:r>
          </a:p>
          <a:p>
            <a:r>
              <a:rPr lang="en-US" dirty="0"/>
              <a:t>agent now wants to maximize its score/utility! </a:t>
            </a:r>
          </a:p>
          <a:p>
            <a:endParaRPr lang="en-US" dirty="0"/>
          </a:p>
        </p:txBody>
      </p:sp>
    </p:spTree>
    <p:extLst>
      <p:ext uri="{BB962C8B-B14F-4D97-AF65-F5344CB8AC3E}">
        <p14:creationId xmlns:p14="http://schemas.microsoft.com/office/powerpoint/2010/main" val="425854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6"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7"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4"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4"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4"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4"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4"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4"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4"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7"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7"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7"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7"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7"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7"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7"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8"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9"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10"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92" name="Photo Editor Photo" r:id="rId4" imgW="4519052" imgH="2461473" progId="MSPhotoEd.3">
                  <p:embed/>
                </p:oleObj>
              </mc:Choice>
              <mc:Fallback>
                <p:oleObj name="Photo Editor Photo" r:id="rId4" imgW="4519052" imgH="2461473"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xmlns="">
                <a:solidFill>
                  <a:srgbClr val="FFFFFF"/>
                </a:solidFill>
              </a14:hiddenFill>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63754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89016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140843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193050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242704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718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1786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3982226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
        <p:nvSpPr>
          <p:cNvPr id="9" name="TextBox 8">
            <a:extLst>
              <a:ext uri="{FF2B5EF4-FFF2-40B4-BE49-F238E27FC236}">
                <a16:creationId xmlns:a16="http://schemas.microsoft.com/office/drawing/2014/main" id="{D66BBC5C-58AA-D340-A32F-09A40DF5B4BC}"/>
              </a:ext>
            </a:extLst>
          </p:cNvPr>
          <p:cNvSpPr txBox="1"/>
          <p:nvPr/>
        </p:nvSpPr>
        <p:spPr>
          <a:xfrm>
            <a:off x="6610350" y="4724400"/>
            <a:ext cx="914400" cy="369332"/>
          </a:xfrm>
          <a:prstGeom prst="rect">
            <a:avLst/>
          </a:prstGeom>
          <a:noFill/>
        </p:spPr>
        <p:txBody>
          <a:bodyPr wrap="square" rtlCol="0">
            <a:spAutoFit/>
          </a:bodyPr>
          <a:lstStyle/>
          <a:p>
            <a:r>
              <a:rPr lang="en-US" dirty="0">
                <a:latin typeface="Calibri"/>
                <a:cs typeface="Calibri"/>
              </a:rPr>
              <a:t>2</a:t>
            </a:r>
          </a:p>
        </p:txBody>
      </p:sp>
    </p:spTree>
    <p:extLst>
      <p:ext uri="{BB962C8B-B14F-4D97-AF65-F5344CB8AC3E}">
        <p14:creationId xmlns:p14="http://schemas.microsoft.com/office/powerpoint/2010/main" val="460767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
        <p:nvSpPr>
          <p:cNvPr id="3" name="TextBox 2">
            <a:extLst>
              <a:ext uri="{FF2B5EF4-FFF2-40B4-BE49-F238E27FC236}">
                <a16:creationId xmlns:a16="http://schemas.microsoft.com/office/drawing/2014/main" id="{8C8A32B7-6FA9-3D4C-B7F6-E44B10F7859A}"/>
              </a:ext>
            </a:extLst>
          </p:cNvPr>
          <p:cNvSpPr txBox="1"/>
          <p:nvPr/>
        </p:nvSpPr>
        <p:spPr>
          <a:xfrm>
            <a:off x="1409700" y="4800600"/>
            <a:ext cx="914400" cy="369332"/>
          </a:xfrm>
          <a:prstGeom prst="rect">
            <a:avLst/>
          </a:prstGeom>
          <a:noFill/>
        </p:spPr>
        <p:txBody>
          <a:bodyPr wrap="square" rtlCol="0">
            <a:spAutoFit/>
          </a:bodyPr>
          <a:lstStyle/>
          <a:p>
            <a:r>
              <a:rPr lang="en-US" dirty="0">
                <a:latin typeface="Calibri"/>
                <a:cs typeface="Calibri"/>
              </a:rPr>
              <a:t>10</a:t>
            </a:r>
          </a:p>
        </p:txBody>
      </p:sp>
      <p:sp>
        <p:nvSpPr>
          <p:cNvPr id="6" name="TextBox 5">
            <a:extLst>
              <a:ext uri="{FF2B5EF4-FFF2-40B4-BE49-F238E27FC236}">
                <a16:creationId xmlns:a16="http://schemas.microsoft.com/office/drawing/2014/main" id="{E3833E5A-ED2C-E14B-995F-03DC0EAC1D6C}"/>
              </a:ext>
            </a:extLst>
          </p:cNvPr>
          <p:cNvSpPr txBox="1"/>
          <p:nvPr/>
        </p:nvSpPr>
        <p:spPr>
          <a:xfrm>
            <a:off x="2971800" y="2774434"/>
            <a:ext cx="914400" cy="369332"/>
          </a:xfrm>
          <a:prstGeom prst="rect">
            <a:avLst/>
          </a:prstGeom>
          <a:noFill/>
        </p:spPr>
        <p:txBody>
          <a:bodyPr wrap="square" rtlCol="0">
            <a:spAutoFit/>
          </a:bodyPr>
          <a:lstStyle/>
          <a:p>
            <a:r>
              <a:rPr lang="en-US" dirty="0">
                <a:latin typeface="Calibri"/>
                <a:cs typeface="Calibri"/>
              </a:rPr>
              <a:t>10</a:t>
            </a:r>
          </a:p>
        </p:txBody>
      </p:sp>
      <p:sp>
        <p:nvSpPr>
          <p:cNvPr id="7" name="TextBox 6">
            <a:extLst>
              <a:ext uri="{FF2B5EF4-FFF2-40B4-BE49-F238E27FC236}">
                <a16:creationId xmlns:a16="http://schemas.microsoft.com/office/drawing/2014/main" id="{13EBA96B-BF48-DE42-BAA5-E732BB229AD7}"/>
              </a:ext>
            </a:extLst>
          </p:cNvPr>
          <p:cNvSpPr txBox="1"/>
          <p:nvPr/>
        </p:nvSpPr>
        <p:spPr>
          <a:xfrm>
            <a:off x="5353050" y="4615934"/>
            <a:ext cx="914400" cy="369332"/>
          </a:xfrm>
          <a:prstGeom prst="rect">
            <a:avLst/>
          </a:prstGeom>
          <a:noFill/>
        </p:spPr>
        <p:txBody>
          <a:bodyPr wrap="square" rtlCol="0">
            <a:spAutoFit/>
          </a:bodyPr>
          <a:lstStyle/>
          <a:p>
            <a:r>
              <a:rPr lang="en-US" dirty="0">
                <a:latin typeface="Calibri"/>
                <a:cs typeface="Calibri"/>
              </a:rPr>
              <a:t>&gt;=100</a:t>
            </a:r>
          </a:p>
        </p:txBody>
      </p:sp>
      <p:cxnSp>
        <p:nvCxnSpPr>
          <p:cNvPr id="8" name="Straight Connector 7">
            <a:extLst>
              <a:ext uri="{FF2B5EF4-FFF2-40B4-BE49-F238E27FC236}">
                <a16:creationId xmlns:a16="http://schemas.microsoft.com/office/drawing/2014/main" id="{A87567EB-43DC-D641-B448-DE609134FBA2}"/>
              </a:ext>
            </a:extLst>
          </p:cNvPr>
          <p:cNvCxnSpPr/>
          <p:nvPr/>
        </p:nvCxnSpPr>
        <p:spPr>
          <a:xfrm flipV="1">
            <a:off x="51816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6BBC5C-58AA-D340-A32F-09A40DF5B4BC}"/>
              </a:ext>
            </a:extLst>
          </p:cNvPr>
          <p:cNvSpPr txBox="1"/>
          <p:nvPr/>
        </p:nvSpPr>
        <p:spPr>
          <a:xfrm>
            <a:off x="6610350" y="4724400"/>
            <a:ext cx="914400" cy="369332"/>
          </a:xfrm>
          <a:prstGeom prst="rect">
            <a:avLst/>
          </a:prstGeom>
          <a:noFill/>
        </p:spPr>
        <p:txBody>
          <a:bodyPr wrap="square" rtlCol="0">
            <a:spAutoFit/>
          </a:bodyPr>
          <a:lstStyle/>
          <a:p>
            <a:r>
              <a:rPr lang="en-US" dirty="0">
                <a:latin typeface="Calibri"/>
                <a:cs typeface="Calibri"/>
              </a:rPr>
              <a:t>2</a:t>
            </a:r>
          </a:p>
        </p:txBody>
      </p:sp>
      <p:sp>
        <p:nvSpPr>
          <p:cNvPr id="10" name="TextBox 9">
            <a:extLst>
              <a:ext uri="{FF2B5EF4-FFF2-40B4-BE49-F238E27FC236}">
                <a16:creationId xmlns:a16="http://schemas.microsoft.com/office/drawing/2014/main" id="{0773BE9F-AE30-DB48-9166-FEDC65B3E80A}"/>
              </a:ext>
            </a:extLst>
          </p:cNvPr>
          <p:cNvSpPr txBox="1"/>
          <p:nvPr/>
        </p:nvSpPr>
        <p:spPr>
          <a:xfrm>
            <a:off x="7620002" y="2959100"/>
            <a:ext cx="914400" cy="369332"/>
          </a:xfrm>
          <a:prstGeom prst="rect">
            <a:avLst/>
          </a:prstGeom>
          <a:noFill/>
        </p:spPr>
        <p:txBody>
          <a:bodyPr wrap="square" rtlCol="0">
            <a:spAutoFit/>
          </a:bodyPr>
          <a:lstStyle/>
          <a:p>
            <a:r>
              <a:rPr lang="en-US" dirty="0">
                <a:latin typeface="Calibri"/>
                <a:cs typeface="Calibri"/>
              </a:rPr>
              <a:t>&lt;=2</a:t>
            </a:r>
          </a:p>
        </p:txBody>
      </p:sp>
      <p:cxnSp>
        <p:nvCxnSpPr>
          <p:cNvPr id="11" name="Straight Connector 10">
            <a:extLst>
              <a:ext uri="{FF2B5EF4-FFF2-40B4-BE49-F238E27FC236}">
                <a16:creationId xmlns:a16="http://schemas.microsoft.com/office/drawing/2014/main" id="{44342779-5684-4847-9748-980EA1877C21}"/>
              </a:ext>
            </a:extLst>
          </p:cNvPr>
          <p:cNvCxnSpPr/>
          <p:nvPr/>
        </p:nvCxnSpPr>
        <p:spPr>
          <a:xfrm flipV="1">
            <a:off x="8763000" y="35052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02FFF9-44E8-514C-AFBF-5024E65B3AAB}"/>
              </a:ext>
            </a:extLst>
          </p:cNvPr>
          <p:cNvCxnSpPr/>
          <p:nvPr/>
        </p:nvCxnSpPr>
        <p:spPr>
          <a:xfrm flipV="1">
            <a:off x="89154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B20FAB-2DC0-6149-925C-D532492D0B4B}"/>
              </a:ext>
            </a:extLst>
          </p:cNvPr>
          <p:cNvCxnSpPr/>
          <p:nvPr/>
        </p:nvCxnSpPr>
        <p:spPr>
          <a:xfrm flipV="1">
            <a:off x="988695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10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504386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80010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t>
            </a:r>
            <a:r>
              <a:rPr lang="en-US" sz="2000" dirty="0">
                <a:solidFill>
                  <a:srgbClr val="FF0000"/>
                </a:solidFill>
              </a:rPr>
              <a:t>an evaluation function </a:t>
            </a:r>
            <a:r>
              <a:rPr lang="en-US" sz="2000" dirty="0"/>
              <a:t>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84F5-B928-C34A-980C-AA8C19D6395D}"/>
              </a:ext>
            </a:extLst>
          </p:cNvPr>
          <p:cNvSpPr>
            <a:spLocks noGrp="1"/>
          </p:cNvSpPr>
          <p:nvPr>
            <p:ph type="title"/>
          </p:nvPr>
        </p:nvSpPr>
        <p:spPr/>
        <p:txBody>
          <a:bodyPr/>
          <a:lstStyle/>
          <a:p>
            <a:r>
              <a:rPr lang="en-US" dirty="0"/>
              <a:t>Agents Getting Along with Other Agents</a:t>
            </a:r>
          </a:p>
        </p:txBody>
      </p:sp>
      <p:pic>
        <p:nvPicPr>
          <p:cNvPr id="6" name="Picture 5">
            <a:extLst>
              <a:ext uri="{FF2B5EF4-FFF2-40B4-BE49-F238E27FC236}">
                <a16:creationId xmlns:a16="http://schemas.microsoft.com/office/drawing/2014/main" id="{8541A84E-0A04-CD44-BFF3-FBFC298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69" y="1825534"/>
            <a:ext cx="2749731" cy="2749731"/>
          </a:xfrm>
          <a:prstGeom prst="rect">
            <a:avLst/>
          </a:prstGeom>
        </p:spPr>
      </p:pic>
      <p:pic>
        <p:nvPicPr>
          <p:cNvPr id="4" name="Picture 3">
            <a:extLst>
              <a:ext uri="{FF2B5EF4-FFF2-40B4-BE49-F238E27FC236}">
                <a16:creationId xmlns:a16="http://schemas.microsoft.com/office/drawing/2014/main" id="{8B5100D5-0849-764E-A263-B3357F18A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513908"/>
            <a:ext cx="2971800" cy="2971800"/>
          </a:xfrm>
          <a:prstGeom prst="rect">
            <a:avLst/>
          </a:prstGeom>
        </p:spPr>
      </p:pic>
    </p:spTree>
    <p:extLst>
      <p:ext uri="{BB962C8B-B14F-4D97-AF65-F5344CB8AC3E}">
        <p14:creationId xmlns:p14="http://schemas.microsoft.com/office/powerpoint/2010/main" val="329058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263"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264"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265"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84F5-B928-C34A-980C-AA8C19D6395D}"/>
              </a:ext>
            </a:extLst>
          </p:cNvPr>
          <p:cNvSpPr>
            <a:spLocks noGrp="1"/>
          </p:cNvSpPr>
          <p:nvPr>
            <p:ph type="title"/>
          </p:nvPr>
        </p:nvSpPr>
        <p:spPr/>
        <p:txBody>
          <a:bodyPr/>
          <a:lstStyle/>
          <a:p>
            <a:r>
              <a:rPr lang="en-US" dirty="0"/>
              <a:t>Agents Getting Along with Humans</a:t>
            </a:r>
          </a:p>
        </p:txBody>
      </p:sp>
      <p:pic>
        <p:nvPicPr>
          <p:cNvPr id="6" name="Picture 5">
            <a:extLst>
              <a:ext uri="{FF2B5EF4-FFF2-40B4-BE49-F238E27FC236}">
                <a16:creationId xmlns:a16="http://schemas.microsoft.com/office/drawing/2014/main" id="{8541A84E-0A04-CD44-BFF3-FBFC298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69" y="1825534"/>
            <a:ext cx="2749731" cy="2749731"/>
          </a:xfrm>
          <a:prstGeom prst="rect">
            <a:avLst/>
          </a:prstGeom>
        </p:spPr>
      </p:pic>
      <p:pic>
        <p:nvPicPr>
          <p:cNvPr id="8" name="Picture 7">
            <a:extLst>
              <a:ext uri="{FF2B5EF4-FFF2-40B4-BE49-F238E27FC236}">
                <a16:creationId xmlns:a16="http://schemas.microsoft.com/office/drawing/2014/main" id="{D2180B36-CCD1-8D4C-BF65-3A84DEDEA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111499"/>
            <a:ext cx="4343400" cy="4343400"/>
          </a:xfrm>
          <a:prstGeom prst="rect">
            <a:avLst/>
          </a:prstGeom>
        </p:spPr>
      </p:pic>
    </p:spTree>
    <p:extLst>
      <p:ext uri="{BB962C8B-B14F-4D97-AF65-F5344CB8AC3E}">
        <p14:creationId xmlns:p14="http://schemas.microsoft.com/office/powerpoint/2010/main" val="414457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a:t>Iterative deepening uses DFS as a subroutine:</a:t>
            </a:r>
          </a:p>
          <a:p>
            <a:pPr marL="349250" indent="-349250" defTabSz="228600" eaLnBrk="1" hangingPunct="1">
              <a:buFont typeface="Wingdings" pitchFamily="2" charset="2"/>
              <a:buNone/>
            </a:pPr>
            <a:endParaRPr lang="en-US" sz="900" dirty="0"/>
          </a:p>
          <a:p>
            <a:pPr marL="349250" indent="-349250" defTabSz="228600" eaLnBrk="1" hangingPunct="1">
              <a:buFontTx/>
              <a:buAutoNum type="arabicPeriod"/>
            </a:pPr>
            <a:r>
              <a:rPr lang="en-US" sz="1800" dirty="0"/>
              <a:t>Do a DFS which only searches for paths of length 1 or less.  (DFS 	gives up on any path of length 2)</a:t>
            </a:r>
          </a:p>
          <a:p>
            <a:pPr marL="349250" indent="-349250" defTabSz="228600" eaLnBrk="1" hangingPunct="1">
              <a:buFontTx/>
              <a:buAutoNum type="arabicPeriod"/>
            </a:pPr>
            <a:r>
              <a:rPr lang="en-US" sz="1800" dirty="0"/>
              <a:t>If “1” failed, do a DFS which only searches paths of length 2 or less.</a:t>
            </a:r>
          </a:p>
          <a:p>
            <a:pPr marL="349250" indent="-349250" defTabSz="228600" eaLnBrk="1" hangingPunct="1">
              <a:buFontTx/>
              <a:buAutoNum type="arabicPeriod"/>
            </a:pPr>
            <a:r>
              <a:rPr lang="en-US" sz="1800" dirty="0"/>
              <a:t>If “2” failed, do a DFS which only searches paths of length 3 or less.</a:t>
            </a:r>
          </a:p>
          <a:p>
            <a:pPr marL="349250" indent="-349250" defTabSz="228600" eaLnBrk="1" hangingPunct="1">
              <a:buFont typeface="Wingdings" pitchFamily="2" charset="2"/>
              <a:buNone/>
            </a:pPr>
            <a:r>
              <a:rPr lang="en-US" sz="1800" dirty="0"/>
              <a:t>				….and so on.</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Why do we want to do this for multiplayer games?</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Note: wrongness of </a:t>
            </a:r>
            <a:r>
              <a:rPr lang="en-US" sz="1800" dirty="0" err="1"/>
              <a:t>eval</a:t>
            </a:r>
            <a:r>
              <a:rPr lang="en-US" sz="1800" dirty="0"/>
              <a:t> functions matters less and less the deeper the search goes!</a:t>
            </a:r>
            <a:endParaRPr lang="en-US" sz="900" dirty="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xmlns="">
                <a:solidFill>
                  <a:srgbClr val="FFFFFF"/>
                </a:solidFill>
              </a14:hiddenFill>
            </a:ext>
          </a:extLst>
        </p:spPr>
      </p:pic>
      <p:sp>
        <p:nvSpPr>
          <p:cNvPr id="9218" name="Rectangle 2"/>
          <p:cNvSpPr>
            <a:spLocks noGrp="1" noChangeArrowheads="1"/>
          </p:cNvSpPr>
          <p:nvPr>
            <p:ph type="title"/>
          </p:nvPr>
        </p:nvSpPr>
        <p:spPr/>
        <p:txBody>
          <a:bodyPr/>
          <a:lstStyle/>
          <a:p>
            <a:pPr eaLnBrk="1" hangingPunct="1"/>
            <a:r>
              <a:rPr lang="en-US" dirty="0"/>
              <a:t>Types of Games</a:t>
            </a:r>
          </a:p>
        </p:txBody>
      </p:sp>
      <p:sp>
        <p:nvSpPr>
          <p:cNvPr id="9219" name="Rectangle 3"/>
          <p:cNvSpPr>
            <a:spLocks noGrp="1" noChangeArrowheads="1"/>
          </p:cNvSpPr>
          <p:nvPr>
            <p:ph idx="1"/>
          </p:nvPr>
        </p:nvSpPr>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115741"/>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91400" y="1404936"/>
            <a:ext cx="410812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Types of Games</a:t>
            </a:r>
          </a:p>
        </p:txBody>
      </p:sp>
      <p:sp>
        <p:nvSpPr>
          <p:cNvPr id="8" name="Content Placeholder 7"/>
          <p:cNvSpPr>
            <a:spLocks noGrp="1"/>
          </p:cNvSpPr>
          <p:nvPr>
            <p:ph sz="half" idx="1"/>
          </p:nvPr>
        </p:nvSpPr>
        <p:spPr>
          <a:xfrm>
            <a:off x="6455229" y="4008436"/>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533400" y="4008436"/>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2"/>
            <a:r>
              <a:rPr lang="en-US" sz="1600" dirty="0"/>
              <a:t>We don’t make AI to act in isolation, it should a) work around people and b) help people</a:t>
            </a:r>
          </a:p>
          <a:p>
            <a:pPr lvl="2"/>
            <a:r>
              <a:rPr lang="en-US" sz="1600" dirty="0"/>
              <a:t>That means that every AI agent needs to solve a game</a:t>
            </a:r>
          </a:p>
          <a:p>
            <a:pPr lvl="1"/>
            <a:endParaRPr lang="en-US" sz="2000" dirty="0"/>
          </a:p>
        </p:txBody>
      </p:sp>
    </p:spTree>
    <p:extLst>
      <p:ext uri="{BB962C8B-B14F-4D97-AF65-F5344CB8AC3E}">
        <p14:creationId xmlns:p14="http://schemas.microsoft.com/office/powerpoint/2010/main" val="25413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Games</a:t>
            </a:r>
          </a:p>
        </p:txBody>
      </p:sp>
      <p:sp>
        <p:nvSpPr>
          <p:cNvPr id="9" name="Content Placeholder 8"/>
          <p:cNvSpPr>
            <a:spLocks noGrp="1"/>
          </p:cNvSpPr>
          <p:nvPr>
            <p:ph sz="half" idx="2"/>
          </p:nvPr>
        </p:nvSpPr>
        <p:spPr>
          <a:xfrm>
            <a:off x="533400" y="4008436"/>
            <a:ext cx="5562600" cy="1706564"/>
          </a:xfrm>
        </p:spPr>
        <p:txBody>
          <a:bodyPr/>
          <a:lstStyle/>
          <a:p>
            <a:r>
              <a:rPr lang="en-US" sz="2400" dirty="0"/>
              <a:t>Common payoff games</a:t>
            </a:r>
          </a:p>
          <a:p>
            <a:pPr lvl="1"/>
            <a:r>
              <a:rPr lang="en-US" sz="1200" dirty="0"/>
              <a:t>Discussion: Use a technique you’ve learned so far to solve one! </a:t>
            </a:r>
          </a:p>
          <a:p>
            <a:pPr lvl="1"/>
            <a:endParaRPr lang="en-US" sz="2000" dirty="0"/>
          </a:p>
        </p:txBody>
      </p:sp>
      <p:pic>
        <p:nvPicPr>
          <p:cNvPr id="10" name="Picture 5">
            <a:extLst>
              <a:ext uri="{FF2B5EF4-FFF2-40B4-BE49-F238E27FC236}">
                <a16:creationId xmlns:a16="http://schemas.microsoft.com/office/drawing/2014/main" id="{9A35973E-2E1E-4646-BEAA-3F0287983C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115741"/>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D461A6CF-2114-0C47-B066-BDEB5065FEAA}"/>
              </a:ext>
            </a:extLst>
          </p:cNvPr>
          <p:cNvPicPr>
            <a:picLocks noChangeAspect="1"/>
          </p:cNvPicPr>
          <p:nvPr/>
        </p:nvPicPr>
        <p:blipFill>
          <a:blip r:embed="rId4"/>
          <a:stretch>
            <a:fillRect/>
          </a:stretch>
        </p:blipFill>
        <p:spPr>
          <a:xfrm>
            <a:off x="5486400" y="3034722"/>
            <a:ext cx="1231900" cy="605853"/>
          </a:xfrm>
          <a:prstGeom prst="rect">
            <a:avLst/>
          </a:prstGeom>
        </p:spPr>
      </p:pic>
      <p:pic>
        <p:nvPicPr>
          <p:cNvPr id="11" name="Picture 10">
            <a:extLst>
              <a:ext uri="{FF2B5EF4-FFF2-40B4-BE49-F238E27FC236}">
                <a16:creationId xmlns:a16="http://schemas.microsoft.com/office/drawing/2014/main" id="{004A2582-7F92-894A-848C-336870B14DD7}"/>
              </a:ext>
            </a:extLst>
          </p:cNvPr>
          <p:cNvPicPr>
            <a:picLocks noChangeAspect="1"/>
          </p:cNvPicPr>
          <p:nvPr/>
        </p:nvPicPr>
        <p:blipFill>
          <a:blip r:embed="rId5"/>
          <a:stretch>
            <a:fillRect/>
          </a:stretch>
        </p:blipFill>
        <p:spPr>
          <a:xfrm>
            <a:off x="5749159" y="1961449"/>
            <a:ext cx="346841" cy="297292"/>
          </a:xfrm>
          <a:prstGeom prst="rect">
            <a:avLst/>
          </a:prstGeom>
        </p:spPr>
      </p:pic>
    </p:spTree>
    <p:extLst>
      <p:ext uri="{BB962C8B-B14F-4D97-AF65-F5344CB8AC3E}">
        <p14:creationId xmlns:p14="http://schemas.microsoft.com/office/powerpoint/2010/main" val="31150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Zero-Sum Game Games </a:t>
            </a:r>
            <a:r>
              <a:rPr lang="en-US" dirty="0">
                <a:sym typeface="Wingdings" pitchFamily="2" charset="2"/>
              </a:rPr>
              <a:t></a:t>
            </a:r>
            <a:endParaRPr lang="en-US" dirty="0"/>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37724</TotalTime>
  <Words>2422</Words>
  <Application>Microsoft Macintosh PowerPoint</Application>
  <PresentationFormat>Widescreen</PresentationFormat>
  <Paragraphs>409</Paragraphs>
  <Slides>51</Slides>
  <Notes>30</Notes>
  <HiddenSlides>2</HiddenSlides>
  <MMClips>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Calibri</vt:lpstr>
      <vt:lpstr>Courier New</vt:lpstr>
      <vt:lpstr>Palatino</vt:lpstr>
      <vt:lpstr>Times New Roman</vt:lpstr>
      <vt:lpstr>Wingdings</vt:lpstr>
      <vt:lpstr>188_anca</vt:lpstr>
      <vt:lpstr>Photo Editor Photo</vt:lpstr>
      <vt:lpstr>CS 188: Artificial Intelligence </vt:lpstr>
      <vt:lpstr>Behavior from Computation</vt:lpstr>
      <vt:lpstr>Video of Demo Mystery Pacman</vt:lpstr>
      <vt:lpstr>Agents Getting Along with Other Agents</vt:lpstr>
      <vt:lpstr>Agents Getting Along with Humans</vt:lpstr>
      <vt:lpstr>Types of Games</vt:lpstr>
      <vt:lpstr>Types of Games</vt:lpstr>
      <vt:lpstr>Types of Games</vt:lpstr>
      <vt:lpstr>Zero-Sum Game Games </vt:lpstr>
      <vt:lpstr>Zero-Sum Game Games </vt:lpstr>
      <vt:lpstr>Deterministic Games with Terminal Utilities</vt:lpstr>
      <vt:lpstr>Adversarial Games</vt:lpstr>
      <vt:lpstr>Adversarial Search</vt:lpstr>
      <vt:lpstr>188 News: Cost -&gt; Utility! </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Game Tree Pruning</vt:lpstr>
      <vt:lpstr>Minimax Example</vt:lpstr>
      <vt:lpstr>Alpha-Beta Pruning</vt:lpstr>
      <vt:lpstr>Alpha-Beta Implementation</vt:lpstr>
      <vt:lpstr>Alpha-Beta Pruning Properties</vt:lpstr>
      <vt:lpstr>Alpha-Beta Quiz</vt:lpstr>
      <vt:lpstr>Alpha-Beta Quiz 2</vt:lpstr>
      <vt:lpstr>Alpha-Beta Quiz 2</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Next Time: Uncertainty!</vt:lpstr>
      <vt:lpstr>Iterative Deepening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Anca Dragan</cp:lastModifiedBy>
  <cp:revision>2142</cp:revision>
  <cp:lastPrinted>2015-02-05T08:41:38Z</cp:lastPrinted>
  <dcterms:created xsi:type="dcterms:W3CDTF">2004-08-27T04:16:05Z</dcterms:created>
  <dcterms:modified xsi:type="dcterms:W3CDTF">2020-09-15T18:14:55Z</dcterms:modified>
</cp:coreProperties>
</file>