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7"/>
  </p:notesMasterIdLst>
  <p:handoutMasterIdLst>
    <p:handoutMasterId r:id="rId58"/>
  </p:handoutMasterIdLst>
  <p:sldIdLst>
    <p:sldId id="795" r:id="rId2"/>
    <p:sldId id="887" r:id="rId3"/>
    <p:sldId id="888" r:id="rId4"/>
    <p:sldId id="932" r:id="rId5"/>
    <p:sldId id="933" r:id="rId6"/>
    <p:sldId id="889" r:id="rId7"/>
    <p:sldId id="894" r:id="rId8"/>
    <p:sldId id="895" r:id="rId9"/>
    <p:sldId id="898" r:id="rId10"/>
    <p:sldId id="902" r:id="rId11"/>
    <p:sldId id="903" r:id="rId12"/>
    <p:sldId id="904" r:id="rId13"/>
    <p:sldId id="905" r:id="rId14"/>
    <p:sldId id="906" r:id="rId15"/>
    <p:sldId id="907" r:id="rId16"/>
    <p:sldId id="908" r:id="rId17"/>
    <p:sldId id="909" r:id="rId18"/>
    <p:sldId id="910" r:id="rId19"/>
    <p:sldId id="911" r:id="rId20"/>
    <p:sldId id="912" r:id="rId21"/>
    <p:sldId id="913" r:id="rId22"/>
    <p:sldId id="914" r:id="rId23"/>
    <p:sldId id="915" r:id="rId24"/>
    <p:sldId id="916" r:id="rId25"/>
    <p:sldId id="917" r:id="rId26"/>
    <p:sldId id="918" r:id="rId27"/>
    <p:sldId id="919" r:id="rId28"/>
    <p:sldId id="920" r:id="rId29"/>
    <p:sldId id="936" r:id="rId30"/>
    <p:sldId id="937" r:id="rId31"/>
    <p:sldId id="938" r:id="rId32"/>
    <p:sldId id="939" r:id="rId33"/>
    <p:sldId id="921" r:id="rId34"/>
    <p:sldId id="922" r:id="rId35"/>
    <p:sldId id="923" r:id="rId36"/>
    <p:sldId id="924" r:id="rId37"/>
    <p:sldId id="940" r:id="rId38"/>
    <p:sldId id="856" r:id="rId39"/>
    <p:sldId id="849" r:id="rId40"/>
    <p:sldId id="885" r:id="rId41"/>
    <p:sldId id="886" r:id="rId42"/>
    <p:sldId id="749" r:id="rId43"/>
    <p:sldId id="925" r:id="rId44"/>
    <p:sldId id="926" r:id="rId45"/>
    <p:sldId id="927" r:id="rId46"/>
    <p:sldId id="930" r:id="rId47"/>
    <p:sldId id="928" r:id="rId48"/>
    <p:sldId id="929" r:id="rId49"/>
    <p:sldId id="931" r:id="rId50"/>
    <p:sldId id="750" r:id="rId51"/>
    <p:sldId id="770" r:id="rId52"/>
    <p:sldId id="848" r:id="rId53"/>
    <p:sldId id="798" r:id="rId54"/>
    <p:sldId id="865" r:id="rId55"/>
    <p:sldId id="771" r:id="rId56"/>
  </p:sldIdLst>
  <p:sldSz cx="12192000" cy="6858000"/>
  <p:notesSz cx="7099300" cy="10234613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85323" autoAdjust="0"/>
  </p:normalViewPr>
  <p:slideViewPr>
    <p:cSldViewPr>
      <p:cViewPr varScale="1">
        <p:scale>
          <a:sx n="108" d="100"/>
          <a:sy n="108" d="100"/>
        </p:scale>
        <p:origin x="1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9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8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4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9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8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8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1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3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  <a:p>
            <a:r>
              <a:rPr lang="en-US" dirty="0"/>
              <a:t>Next: .8*.9=.72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6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7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  <a:p>
            <a:r>
              <a:rPr lang="en-US" dirty="0"/>
              <a:t>Just went up – because you can try to get back now if you get carried out by the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9.png"/><Relationship Id="rId26" Type="http://schemas.openxmlformats.org/officeDocument/2006/relationships/image" Target="../media/image30.png"/><Relationship Id="rId3" Type="http://schemas.openxmlformats.org/officeDocument/2006/relationships/tags" Target="../tags/tag5.xml"/><Relationship Id="rId21" Type="http://schemas.openxmlformats.org/officeDocument/2006/relationships/image" Target="../media/image4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8.png"/><Relationship Id="rId25" Type="http://schemas.openxmlformats.org/officeDocument/2006/relationships/image" Target="../media/image46.pn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.png"/><Relationship Id="rId29" Type="http://schemas.openxmlformats.org/officeDocument/2006/relationships/image" Target="../media/image4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2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9.png"/><Relationship Id="rId28" Type="http://schemas.openxmlformats.org/officeDocument/2006/relationships/image" Target="../media/image48.png"/><Relationship Id="rId10" Type="http://schemas.openxmlformats.org/officeDocument/2006/relationships/tags" Target="../tags/tag12.xml"/><Relationship Id="rId19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7.png"/><Relationship Id="rId27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21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22.xml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25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26.xml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29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30.xml"/><Relationship Id="rId9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33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34.xml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37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38.xml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5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990600"/>
            <a:ext cx="7415212" cy="49434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Instructor: Anca Dragan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University of California, Berkeley</a:t>
            </a:r>
            <a:endParaRPr lang="en-US" sz="20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Dan Klein and Pieter </a:t>
            </a:r>
            <a:r>
              <a:rPr lang="en-US" sz="1400" dirty="0" err="1">
                <a:latin typeface="Palatino"/>
                <a:cs typeface="Palatino"/>
              </a:rPr>
              <a:t>Abbeel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9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8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7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02523" y="4719801"/>
            <a:ext cx="3594100" cy="1168400"/>
            <a:chOff x="3352800" y="3505200"/>
            <a:chExt cx="3594100" cy="1168400"/>
          </a:xfrm>
        </p:grpSpPr>
        <p:pic>
          <p:nvPicPr>
            <p:cNvPr id="24" name="Picture 23" descr="discount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1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5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165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9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71600" y="3564988"/>
            <a:ext cx="709069" cy="39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S: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1371600" y="3917327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.5*2+.5*2=2</a:t>
            </a:r>
          </a:p>
        </p:txBody>
      </p:sp>
    </p:spTree>
    <p:extLst>
      <p:ext uri="{BB962C8B-B14F-4D97-AF65-F5344CB8AC3E}">
        <p14:creationId xmlns:p14="http://schemas.microsoft.com/office/powerpoint/2010/main" val="2575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2106181" y="3595137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</a:t>
            </a:r>
            <a:r>
              <a:rPr lang="en-US" sz="2000">
                <a:latin typeface="Palatino"/>
                <a:cs typeface="Palatino"/>
              </a:rPr>
              <a:t>: .5*1+.5*1=1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6180" y="3960633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-10</a:t>
            </a:r>
          </a:p>
        </p:txBody>
      </p:sp>
    </p:spTree>
    <p:extLst>
      <p:ext uri="{BB962C8B-B14F-4D97-AF65-F5344CB8AC3E}">
        <p14:creationId xmlns:p14="http://schemas.microsoft.com/office/powerpoint/2010/main" val="1616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149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29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4440" y="2223496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S: 1+2=3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200" y="2544365"/>
            <a:ext cx="275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.5*(2+2)+.5*(2+1)=3.5</a:t>
            </a:r>
          </a:p>
        </p:txBody>
      </p:sp>
    </p:spTree>
    <p:extLst>
      <p:ext uri="{BB962C8B-B14F-4D97-AF65-F5344CB8AC3E}">
        <p14:creationId xmlns:p14="http://schemas.microsoft.com/office/powerpoint/2010/main" val="16486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7800" y="2376112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3.5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9931" y="237238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1530" y="23597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65161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/>
              <a:t>How do we know the </a:t>
            </a:r>
            <a:r>
              <a:rPr lang="en-US" sz="2000" dirty="0" err="1"/>
              <a:t>V</a:t>
            </a:r>
            <a:r>
              <a:rPr lang="en-US" sz="2000" baseline="-25000" dirty="0" err="1"/>
              <a:t>k</a:t>
            </a:r>
            <a:r>
              <a:rPr lang="en-US" sz="2000" dirty="0"/>
              <a:t> vectors are going to converge?</a:t>
            </a:r>
          </a:p>
          <a:p>
            <a:pPr lvl="1"/>
            <a:endParaRPr lang="en-US" sz="1600" dirty="0"/>
          </a:p>
          <a:p>
            <a:r>
              <a:rPr lang="en-US" sz="2000" dirty="0"/>
              <a:t>Case 1: If the tree has maximum depth M, then V</a:t>
            </a:r>
            <a:r>
              <a:rPr lang="en-US" sz="2000" baseline="-25000" dirty="0"/>
              <a:t>M</a:t>
            </a:r>
            <a:r>
              <a:rPr lang="en-US" sz="2000" dirty="0"/>
              <a:t> holds the actual </a:t>
            </a:r>
            <a:r>
              <a:rPr lang="en-US" sz="2000" dirty="0" err="1"/>
              <a:t>untruncated</a:t>
            </a:r>
            <a:r>
              <a:rPr lang="en-US" sz="2000" dirty="0"/>
              <a:t> values</a:t>
            </a:r>
          </a:p>
          <a:p>
            <a:pPr lvl="1"/>
            <a:endParaRPr lang="en-US" sz="1600" dirty="0"/>
          </a:p>
          <a:p>
            <a:r>
              <a:rPr lang="en-US" sz="2000" dirty="0"/>
              <a:t>Case 2: If the discount is less than 1</a:t>
            </a:r>
          </a:p>
          <a:p>
            <a:pPr lvl="1"/>
            <a:r>
              <a:rPr lang="en-US" sz="1800" dirty="0"/>
              <a:t>Sketch: For any state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and V</a:t>
            </a:r>
            <a:r>
              <a:rPr lang="en-US" sz="1800" baseline="-25000" dirty="0"/>
              <a:t>k+1</a:t>
            </a:r>
            <a:r>
              <a:rPr lang="en-US" sz="1800" dirty="0"/>
              <a:t> can be viewed as depth k+1 </a:t>
            </a:r>
            <a:r>
              <a:rPr lang="en-US" sz="1800" dirty="0" err="1"/>
              <a:t>expectimax</a:t>
            </a:r>
            <a:r>
              <a:rPr lang="en-US" sz="1800" dirty="0"/>
              <a:t> results in nearly identical search trees</a:t>
            </a:r>
          </a:p>
          <a:p>
            <a:pPr lvl="1"/>
            <a:r>
              <a:rPr lang="en-US" sz="1800" dirty="0"/>
              <a:t>The difference is that on the bottom layer, V</a:t>
            </a:r>
            <a:r>
              <a:rPr lang="en-US" sz="1800" baseline="-25000" dirty="0"/>
              <a:t>k+1</a:t>
            </a:r>
            <a:r>
              <a:rPr lang="en-US" sz="1800" dirty="0"/>
              <a:t> has actual rewards while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has zeros</a:t>
            </a:r>
          </a:p>
          <a:p>
            <a:pPr lvl="1"/>
            <a:r>
              <a:rPr lang="en-US" sz="1800" dirty="0"/>
              <a:t>That last layer is at best all R</a:t>
            </a:r>
            <a:r>
              <a:rPr lang="en-US" sz="1800" baseline="-25000" dirty="0"/>
              <a:t>MAX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It is at worst R</a:t>
            </a:r>
            <a:r>
              <a:rPr lang="en-US" sz="1800" baseline="-25000" dirty="0"/>
              <a:t>MIN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But everything is discounted by </a:t>
            </a:r>
            <a:r>
              <a:rPr lang="el-GR" sz="1800" dirty="0"/>
              <a:t>γ</a:t>
            </a:r>
            <a:r>
              <a:rPr lang="en-US" sz="1800" baseline="30000" dirty="0"/>
              <a:t>k</a:t>
            </a:r>
            <a:r>
              <a:rPr lang="en-US" sz="1800" dirty="0"/>
              <a:t> that far out</a:t>
            </a:r>
          </a:p>
          <a:p>
            <a:pPr lvl="1"/>
            <a:r>
              <a:rPr lang="en-US" sz="1800" dirty="0"/>
              <a:t>So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and V</a:t>
            </a:r>
            <a:r>
              <a:rPr lang="en-US" sz="1800" baseline="-25000" dirty="0"/>
              <a:t>k+1</a:t>
            </a:r>
            <a:r>
              <a:rPr lang="en-US" sz="1800" dirty="0"/>
              <a:t> are at most </a:t>
            </a:r>
            <a:r>
              <a:rPr lang="el-GR" sz="1800" dirty="0"/>
              <a:t>γ</a:t>
            </a:r>
            <a:r>
              <a:rPr lang="en-US" sz="1800" baseline="30000" dirty="0"/>
              <a:t>k</a:t>
            </a:r>
            <a:r>
              <a:rPr lang="en-US" sz="1800" dirty="0"/>
              <a:t> </a:t>
            </a:r>
            <a:r>
              <a:rPr lang="en-US" sz="1800" dirty="0" err="1"/>
              <a:t>max|R</a:t>
            </a:r>
            <a:r>
              <a:rPr lang="en-US" sz="1800" dirty="0"/>
              <a:t>| different</a:t>
            </a:r>
          </a:p>
          <a:p>
            <a:pPr lvl="1"/>
            <a:r>
              <a:rPr lang="en-US" sz="1800" dirty="0"/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702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45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9017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</a:t>
            </a:r>
          </a:p>
          <a:p>
            <a:pPr marL="0" indent="0">
              <a:buNone/>
            </a:pPr>
            <a:r>
              <a:rPr lang="en-US" sz="2800" dirty="0"/>
              <a:t>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pPr marL="457176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409377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408144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5561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think.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minute, think about value iteration.</a:t>
            </a:r>
          </a:p>
          <a:p>
            <a:r>
              <a:rPr lang="en-US" dirty="0"/>
              <a:t>Write down the biggest question you have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2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Value iteration repeats the Bellman updates: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Problem 1: It’s slow – O(S</a:t>
            </a:r>
            <a:r>
              <a:rPr lang="en-US" sz="2800" baseline="30000" dirty="0"/>
              <a:t>2</a:t>
            </a:r>
            <a:r>
              <a:rPr lang="en-US" sz="2800" dirty="0"/>
              <a:t>A) per iteration</a:t>
            </a:r>
          </a:p>
          <a:p>
            <a:endParaRPr lang="en-US" sz="2800" dirty="0"/>
          </a:p>
          <a:p>
            <a:r>
              <a:rPr lang="en-US" sz="2800" dirty="0"/>
              <a:t>Problem 2: The “max” at each state rarely changes</a:t>
            </a:r>
          </a:p>
          <a:p>
            <a:endParaRPr lang="en-US" sz="2800" dirty="0"/>
          </a:p>
          <a:p>
            <a:r>
              <a:rPr lang="en-US" sz="2800" dirty="0"/>
              <a:t>Problem 3: The policy often converges long before the values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8305800" y="6411913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Palatino"/>
                <a:cs typeface="Palatino"/>
              </a:rPr>
              <a:t>[Demo: value iteration (L9D2)]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8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911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/>
              <a:t>Expectimax</a:t>
            </a:r>
            <a:r>
              <a:rPr lang="en-US" sz="2400" dirty="0"/>
              <a:t> trees max over all actions to compute the optimal values</a:t>
            </a:r>
          </a:p>
          <a:p>
            <a:pPr lvl="5"/>
            <a:endParaRPr lang="en-US" sz="800" dirty="0">
              <a:latin typeface="Palatino"/>
              <a:cs typeface="Palatino"/>
            </a:endParaRPr>
          </a:p>
          <a:p>
            <a:r>
              <a:rPr lang="en-US" sz="2400" dirty="0"/>
              <a:t>If we fixed some policy </a:t>
            </a:r>
            <a:r>
              <a:rPr lang="en-US" sz="2400" dirty="0">
                <a:sym typeface="Symbol" pitchFamily="18" charset="2"/>
              </a:rPr>
              <a:t>(s</a:t>
            </a:r>
            <a:r>
              <a:rPr lang="en-US" sz="2400" dirty="0"/>
              <a:t>), then the tree would be simpler – only one action per state</a:t>
            </a:r>
          </a:p>
          <a:p>
            <a:pPr lvl="1"/>
            <a:r>
              <a:rPr lang="en-US" sz="2000" dirty="0"/>
              <a:t>… though the tree’s value would depend on which policy we fixed</a:t>
            </a:r>
          </a:p>
          <a:p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what </a:t>
            </a:r>
            <a:r>
              <a:rPr lang="en-US" sz="2400" dirty="0">
                <a:latin typeface="Palatino"/>
                <a:cs typeface="Palatino"/>
                <a:sym typeface="Symbol" pitchFamily="18" charset="2"/>
              </a:rPr>
              <a:t></a:t>
            </a:r>
            <a:r>
              <a:rPr lang="en-US" sz="2400" dirty="0">
                <a:latin typeface="Palatino"/>
                <a:cs typeface="Palatino"/>
              </a:rPr>
              <a:t> says to do</a:t>
            </a:r>
          </a:p>
        </p:txBody>
      </p:sp>
    </p:spTree>
    <p:extLst>
      <p:ext uri="{BB962C8B-B14F-4D97-AF65-F5344CB8AC3E}">
        <p14:creationId xmlns:p14="http://schemas.microsoft.com/office/powerpoint/2010/main" val="12040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3" y="-12222"/>
            <a:ext cx="12192000" cy="1143000"/>
          </a:xfrm>
        </p:spPr>
        <p:txBody>
          <a:bodyPr/>
          <a:lstStyle/>
          <a:p>
            <a:r>
              <a:rPr lang="en-US"/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69283" y="1460978"/>
            <a:ext cx="8229600" cy="4525963"/>
          </a:xfrm>
        </p:spPr>
        <p:txBody>
          <a:bodyPr/>
          <a:lstStyle/>
          <a:p>
            <a:r>
              <a:rPr lang="en-US" sz="2400" dirty="0"/>
              <a:t>Another basic operation: compute the utility of a state s under a fixed (generally non-optimal) policy</a:t>
            </a:r>
          </a:p>
          <a:p>
            <a:endParaRPr lang="en-US" sz="2400" dirty="0"/>
          </a:p>
          <a:p>
            <a:r>
              <a:rPr lang="en-US" sz="2400" dirty="0"/>
              <a:t>Define the utility of a state s, under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V</a:t>
            </a:r>
            <a:r>
              <a:rPr lang="en-US" sz="2000" baseline="30000" dirty="0">
                <a:sym typeface="Symbol" pitchFamily="18" charset="2"/>
              </a:rPr>
              <a:t></a:t>
            </a:r>
            <a:r>
              <a:rPr lang="en-US" sz="2000" dirty="0"/>
              <a:t>(s) = expected total discounted rewards starting in s and following </a:t>
            </a:r>
            <a:r>
              <a:rPr lang="en-US" sz="2000" dirty="0">
                <a:sym typeface="Symbol" pitchFamily="18" charset="2"/>
              </a:rPr>
              <a:t>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0" y="56388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80321" y="1613378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1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do we calculate the V’s for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Efficiency: O(S</a:t>
            </a:r>
            <a:r>
              <a:rPr lang="en-US" sz="2400" baseline="30000" dirty="0"/>
              <a:t>2</a:t>
            </a:r>
            <a:r>
              <a:rPr lang="en-US" sz="2400" dirty="0"/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Solve with </a:t>
            </a:r>
            <a:r>
              <a:rPr lang="en-US" sz="2000" dirty="0" err="1"/>
              <a:t>Matlab</a:t>
            </a:r>
            <a:r>
              <a:rPr lang="en-US" sz="2000" dirty="0"/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3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6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62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9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45" name="Picture 44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5803005" cy="282226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9821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9253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11963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Calibri"/>
                <a:cs typeface="Calibri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000" i="1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</p:spTree>
    <p:extLst>
      <p:ext uri="{BB962C8B-B14F-4D97-AF65-F5344CB8AC3E}">
        <p14:creationId xmlns:p14="http://schemas.microsoft.com/office/powerpoint/2010/main" val="208156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6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definition of value: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991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1" y="2413604"/>
            <a:ext cx="15875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305" y="2364608"/>
            <a:ext cx="14986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737" y="2493797"/>
            <a:ext cx="8509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41" y="3662200"/>
            <a:ext cx="2019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179" y="3643150"/>
            <a:ext cx="17653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869" y="3719402"/>
            <a:ext cx="3302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666" y="3643150"/>
            <a:ext cx="1206500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226" y="3689185"/>
            <a:ext cx="2794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9301" y="3619751"/>
            <a:ext cx="76200" cy="48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7800" y="3619751"/>
            <a:ext cx="76200" cy="48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281" y="3581400"/>
            <a:ext cx="2324100" cy="927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927" y="5276494"/>
            <a:ext cx="9245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heme/theme1.xml><?xml version="1.0" encoding="utf-8"?>
<a:theme xmlns:a="http://schemas.openxmlformats.org/drawingml/2006/main" name="188theme2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62191</TotalTime>
  <Words>1921</Words>
  <Application>Microsoft Macintosh PowerPoint</Application>
  <PresentationFormat>Widescreen</PresentationFormat>
  <Paragraphs>406</Paragraphs>
  <Slides>55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Courier New</vt:lpstr>
      <vt:lpstr>Palatino</vt:lpstr>
      <vt:lpstr>Wingdings</vt:lpstr>
      <vt:lpstr>188theme2</vt:lpstr>
      <vt:lpstr>CS 188: Artificial Intelligence </vt:lpstr>
      <vt:lpstr>Recap: Defining MDPs</vt:lpstr>
      <vt:lpstr>Solving MDPs</vt:lpstr>
      <vt:lpstr>Racing Search Tree</vt:lpstr>
      <vt:lpstr>Racing Search Tree</vt:lpstr>
      <vt:lpstr>Optimal Quantities</vt:lpstr>
      <vt:lpstr>Snapshot of Demo – Gridworld V Values</vt:lpstr>
      <vt:lpstr>Snapshot of Demo – Gridworld Q Values</vt:lpstr>
      <vt:lpstr>Values of States</vt:lpstr>
      <vt:lpstr>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Computing Time-Limited Values</vt:lpstr>
      <vt:lpstr>Value Iteration</vt:lpstr>
      <vt:lpstr>Value Iteration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Convergence*</vt:lpstr>
      <vt:lpstr>Policy Extraction</vt:lpstr>
      <vt:lpstr>Computing Actions from Values</vt:lpstr>
      <vt:lpstr>Computing Actions from Q-Values</vt:lpstr>
      <vt:lpstr>Let’s think.</vt:lpstr>
      <vt:lpstr>Policy Methods</vt:lpstr>
      <vt:lpstr>Problems with Value Iteration</vt:lpstr>
      <vt:lpstr>k=12</vt:lpstr>
      <vt:lpstr>k=100</vt:lpstr>
      <vt:lpstr>Policy Iteration</vt:lpstr>
      <vt:lpstr>Policy Evaluation</vt:lpstr>
      <vt:lpstr>Fixed Policies</vt:lpstr>
      <vt:lpstr>Utilities for a Fixed Policy</vt:lpstr>
      <vt:lpstr>Policy Evaluation</vt:lpstr>
      <vt:lpstr>Example: Policy Evaluation</vt:lpstr>
      <vt:lpstr>Example: Policy Evaluation</vt:lpstr>
      <vt:lpstr>Policy Iteration</vt:lpstr>
      <vt:lpstr>Policy Iteration</vt:lpstr>
      <vt:lpstr>Comparison</vt:lpstr>
      <vt:lpstr>Summary: MDP Algorithms</vt:lpstr>
      <vt:lpstr>The Bellman Equations</vt:lpstr>
      <vt:lpstr>Next Time: Reinforcement Learning!</vt:lpstr>
      <vt:lpstr>Asynchronous Value Iteration*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2705</cp:revision>
  <cp:lastPrinted>2014-02-18T19:00:09Z</cp:lastPrinted>
  <dcterms:created xsi:type="dcterms:W3CDTF">2004-08-27T04:16:05Z</dcterms:created>
  <dcterms:modified xsi:type="dcterms:W3CDTF">2019-09-26T23:15:44Z</dcterms:modified>
</cp:coreProperties>
</file>