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45"/>
  </p:notesMasterIdLst>
  <p:handoutMasterIdLst>
    <p:handoutMasterId r:id="rId46"/>
  </p:handoutMasterIdLst>
  <p:sldIdLst>
    <p:sldId id="883" r:id="rId2"/>
    <p:sldId id="835" r:id="rId3"/>
    <p:sldId id="869" r:id="rId4"/>
    <p:sldId id="812" r:id="rId5"/>
    <p:sldId id="857" r:id="rId6"/>
    <p:sldId id="877" r:id="rId7"/>
    <p:sldId id="878" r:id="rId8"/>
    <p:sldId id="863" r:id="rId9"/>
    <p:sldId id="848" r:id="rId10"/>
    <p:sldId id="813" r:id="rId11"/>
    <p:sldId id="875" r:id="rId12"/>
    <p:sldId id="876" r:id="rId13"/>
    <p:sldId id="881" r:id="rId14"/>
    <p:sldId id="880" r:id="rId15"/>
    <p:sldId id="817" r:id="rId16"/>
    <p:sldId id="845" r:id="rId17"/>
    <p:sldId id="849" r:id="rId18"/>
    <p:sldId id="821" r:id="rId19"/>
    <p:sldId id="841" r:id="rId20"/>
    <p:sldId id="842" r:id="rId21"/>
    <p:sldId id="843" r:id="rId22"/>
    <p:sldId id="840" r:id="rId23"/>
    <p:sldId id="836" r:id="rId24"/>
    <p:sldId id="829" r:id="rId25"/>
    <p:sldId id="819" r:id="rId26"/>
    <p:sldId id="822" r:id="rId27"/>
    <p:sldId id="825" r:id="rId28"/>
    <p:sldId id="823" r:id="rId29"/>
    <p:sldId id="806" r:id="rId30"/>
    <p:sldId id="804" r:id="rId31"/>
    <p:sldId id="798" r:id="rId32"/>
    <p:sldId id="879" r:id="rId33"/>
    <p:sldId id="833" r:id="rId34"/>
    <p:sldId id="866" r:id="rId35"/>
    <p:sldId id="768" r:id="rId36"/>
    <p:sldId id="734" r:id="rId37"/>
    <p:sldId id="770" r:id="rId38"/>
    <p:sldId id="846" r:id="rId39"/>
    <p:sldId id="847" r:id="rId40"/>
    <p:sldId id="868" r:id="rId41"/>
    <p:sldId id="771" r:id="rId42"/>
    <p:sldId id="871" r:id="rId43"/>
    <p:sldId id="872" r:id="rId44"/>
  </p:sldIdLst>
  <p:sldSz cx="12192000" cy="6858000"/>
  <p:notesSz cx="7099300" cy="10234613"/>
  <p:custDataLst>
    <p:tags r:id="rId4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5E3C8"/>
    <a:srgbClr val="008000"/>
    <a:srgbClr val="CCECFF"/>
    <a:srgbClr val="3333FF"/>
    <a:srgbClr val="FFFF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5" autoAdjust="0"/>
    <p:restoredTop sz="89544" autoAdjust="0"/>
  </p:normalViewPr>
  <p:slideViewPr>
    <p:cSldViewPr>
      <p:cViewPr varScale="1">
        <p:scale>
          <a:sx n="98" d="100"/>
          <a:sy n="98" d="100"/>
        </p:scale>
        <p:origin x="1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Hard</a:t>
            </a:r>
            <a:r>
              <a:rPr lang="en-US" baseline="0" dirty="0"/>
              <a:t> because at times it gets not reward as it is repositioning its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29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Hard</a:t>
            </a:r>
            <a:r>
              <a:rPr lang="en-US" baseline="0" dirty="0"/>
              <a:t> because at times it gets not reward as it is repositioning its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1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we could do this, we would be implementing the policy</a:t>
            </a:r>
            <a:r>
              <a:rPr lang="en-US" baseline="0" dirty="0"/>
              <a:t> evaluation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70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Work\Presentations\talks\arm_farm.wmv" TargetMode="External"/><Relationship Id="rId1" Type="http://schemas.microsoft.com/office/2007/relationships/media" Target="file:///C:\Work\Presentations\talks\arm_farm.wmv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8.xml"/><Relationship Id="rId7" Type="http://schemas.openxmlformats.org/officeDocument/2006/relationships/image" Target="../media/image2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5" Type="http://schemas.openxmlformats.org/officeDocument/2006/relationships/tags" Target="../tags/tag10.xml"/><Relationship Id="rId10" Type="http://schemas.openxmlformats.org/officeDocument/2006/relationships/image" Target="../media/image31.png"/><Relationship Id="rId4" Type="http://schemas.openxmlformats.org/officeDocument/2006/relationships/tags" Target="../tags/tag9.xml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43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41.png"/><Relationship Id="rId5" Type="http://schemas.openxmlformats.org/officeDocument/2006/relationships/tags" Target="../tags/tag17.xml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tags" Target="../tags/tag16.xml"/><Relationship Id="rId9" Type="http://schemas.openxmlformats.org/officeDocument/2006/relationships/image" Target="../media/image39.png"/><Relationship Id="rId1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4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28.xml"/><Relationship Id="rId7" Type="http://schemas.openxmlformats.org/officeDocument/2006/relationships/image" Target="../media/image58.png"/><Relationship Id="rId12" Type="http://schemas.openxmlformats.org/officeDocument/2006/relationships/image" Target="../media/image57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30.xml"/><Relationship Id="rId10" Type="http://schemas.openxmlformats.org/officeDocument/2006/relationships/image" Target="../media/image56.png"/><Relationship Id="rId4" Type="http://schemas.openxmlformats.org/officeDocument/2006/relationships/tags" Target="../tags/tag29.xml"/><Relationship Id="rId9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B8DBF0-4046-4EDE-B5D9-D85081FBC3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1295400"/>
            <a:ext cx="9067800" cy="5334000"/>
          </a:xfrm>
        </p:spPr>
        <p:txBody>
          <a:bodyPr/>
          <a:lstStyle/>
          <a:p>
            <a:pPr lvl="6"/>
            <a:endParaRPr lang="en-US" sz="500" dirty="0">
              <a:latin typeface="Calibri"/>
              <a:cs typeface="Calibri"/>
            </a:endParaRPr>
          </a:p>
          <a:p>
            <a:pPr lvl="4"/>
            <a:endParaRPr lang="en-US" sz="5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Homework 3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Due 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2/18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at 11:59pm</a:t>
            </a:r>
            <a:endParaRPr lang="en-US" sz="2000" dirty="0">
              <a:latin typeface="Calibri"/>
              <a:cs typeface="Calibri"/>
            </a:endParaRPr>
          </a:p>
          <a:p>
            <a:pPr lvl="3"/>
            <a:endParaRPr lang="en-US" sz="1200" dirty="0">
              <a:latin typeface="Calibri"/>
              <a:cs typeface="Calibri"/>
            </a:endParaRPr>
          </a:p>
          <a:p>
            <a:pPr lvl="3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Project 2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Due 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2/22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at 4:00pm</a:t>
            </a:r>
          </a:p>
          <a:p>
            <a:pPr lvl="1"/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Tutoring: read @260 on Piazza, we now have 1:1 tutoring available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57176" lvl="1" indent="0">
              <a:buNone/>
            </a:pPr>
            <a:r>
              <a:rPr lang="en-US" sz="1200" dirty="0">
                <a:latin typeface="Calibri"/>
                <a:cs typeface="Calibri"/>
              </a:rPr>
              <a:t>		</a:t>
            </a:r>
          </a:p>
          <a:p>
            <a:pPr lvl="3"/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04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76798" y="1781003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96198" y="2009602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857018" cy="1143000"/>
          </a:xfrm>
        </p:spPr>
        <p:txBody>
          <a:bodyPr/>
          <a:lstStyle/>
          <a:p>
            <a:r>
              <a:rPr lang="en-US" sz="400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8392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Receive feedback in the form of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Agent’</a:t>
            </a:r>
            <a:r>
              <a:rPr lang="en-US" altLang="ja-JP" sz="2000" dirty="0">
                <a:ea typeface="ＭＳ Ｐゴシック" pitchFamily="34" charset="-128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Must (learn to) act so as to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249978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249978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500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8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8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State: 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Palatino"/>
                <a:cs typeface="Palatino"/>
              </a:rPr>
              <a:t>Reward: 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Cheetah</a:t>
            </a:r>
          </a:p>
        </p:txBody>
      </p:sp>
      <p:pic>
        <p:nvPicPr>
          <p:cNvPr id="4" name="super-cheetah-sac-final-01-worst.mp4" descr="super-cheetah-sac-final-01-worst.mp4">
            <a:extLst>
              <a:ext uri="{FF2B5EF4-FFF2-40B4-BE49-F238E27FC236}">
                <a16:creationId xmlns:a16="http://schemas.microsoft.com/office/drawing/2014/main" id="{08AE40F2-FB5B-4A8A-9998-AD66D8F82ED3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467100" y="1295400"/>
            <a:ext cx="5257800" cy="5410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09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Atari</a:t>
            </a:r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E52A1-754C-46EC-A88E-5A165ED7D4AB}"/>
              </a:ext>
            </a:extLst>
          </p:cNvPr>
          <p:cNvSpPr txBox="1"/>
          <p:nvPr/>
        </p:nvSpPr>
        <p:spPr>
          <a:xfrm>
            <a:off x="0" y="6483350"/>
            <a:ext cx="248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©Two Minute Lectures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7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</a:t>
            </a:r>
          </a:p>
        </p:txBody>
      </p:sp>
      <p:pic>
        <p:nvPicPr>
          <p:cNvPr id="6" name="pigps_many_doors">
            <a:hlinkClick r:id="" action="ppaction://media"/>
            <a:extLst>
              <a:ext uri="{FF2B5EF4-FFF2-40B4-BE49-F238E27FC236}">
                <a16:creationId xmlns:a16="http://schemas.microsoft.com/office/drawing/2014/main" id="{6027DF25-AC14-450A-AE81-4A59B3FC8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820" y="1295400"/>
            <a:ext cx="9254360" cy="516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</a:t>
            </a:r>
          </a:p>
        </p:txBody>
      </p:sp>
      <p:pic>
        <p:nvPicPr>
          <p:cNvPr id="8" name="arm_farm.wmv">
            <a:hlinkClick r:id="" action="ppaction://media"/>
            <a:extLst>
              <a:ext uri="{FF2B5EF4-FFF2-40B4-BE49-F238E27FC236}">
                <a16:creationId xmlns:a16="http://schemas.microsoft.com/office/drawing/2014/main" id="{840FEF41-5C3D-46E3-B87B-01CC80D985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60" y="1248467"/>
            <a:ext cx="9347200" cy="525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6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9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08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Sergey Levine &amp;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Anca Dragan, Sergey Levine.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375594" y="3561904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89677" y="3886200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9B2843-5700-45C7-B680-176BEC8B20BD}"/>
              </a:ext>
            </a:extLst>
          </p:cNvPr>
          <p:cNvSpPr/>
          <p:nvPr/>
        </p:nvSpPr>
        <p:spPr>
          <a:xfrm>
            <a:off x="10860329" y="2640624"/>
            <a:ext cx="644768" cy="940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8038E2C-A6D3-4CCE-935E-F804D1288488}"/>
              </a:ext>
            </a:extLst>
          </p:cNvPr>
          <p:cNvSpPr/>
          <p:nvPr/>
        </p:nvSpPr>
        <p:spPr>
          <a:xfrm>
            <a:off x="10820400" y="4735250"/>
            <a:ext cx="644768" cy="940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  <p:bldP spid="3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447800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6708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Episodes (Training)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227346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A, -1</a:t>
            </a:r>
          </a:p>
          <a:p>
            <a:r>
              <a:rPr lang="en-US" sz="2000" dirty="0">
                <a:latin typeface="Palatino"/>
                <a:cs typeface="Palatino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776540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/>
              <a:t>What’s good about direct evaluation?</a:t>
            </a:r>
          </a:p>
          <a:p>
            <a:pPr lvl="1"/>
            <a:r>
              <a:rPr lang="en-US" sz="2400" dirty="0"/>
              <a:t>It’s easy to understand</a:t>
            </a:r>
          </a:p>
          <a:p>
            <a:pPr lvl="1"/>
            <a:r>
              <a:rPr lang="en-US" sz="2400" dirty="0"/>
              <a:t>It doesn’t require any knowledge of T, R</a:t>
            </a:r>
          </a:p>
          <a:p>
            <a:pPr lvl="1"/>
            <a:r>
              <a:rPr lang="en-US" sz="2400" dirty="0"/>
              <a:t>It eventually computes the correct average values, using just sample transitions</a:t>
            </a:r>
          </a:p>
          <a:p>
            <a:pPr lvl="1"/>
            <a:endParaRPr lang="en-US" sz="2400" dirty="0"/>
          </a:p>
          <a:p>
            <a:r>
              <a:rPr lang="en-US" sz="2800" dirty="0"/>
              <a:t>What bad about it?</a:t>
            </a:r>
          </a:p>
          <a:p>
            <a:pPr lvl="1"/>
            <a:r>
              <a:rPr lang="en-US" sz="2400" dirty="0"/>
              <a:t>It wastes information about state connections</a:t>
            </a:r>
          </a:p>
          <a:p>
            <a:pPr lvl="1"/>
            <a:r>
              <a:rPr lang="en-US" sz="2400" dirty="0"/>
              <a:t>Each state must be learned separately</a:t>
            </a:r>
          </a:p>
          <a:p>
            <a:pPr lvl="1"/>
            <a:r>
              <a:rPr lang="en-US" sz="2400" dirty="0"/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45336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other words, how to we take a weighted average without knowing the weights?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95294" y="3129944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5185" y="2367944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s,</a:t>
              </a: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 (s</a:t>
              </a:r>
              <a:r>
                <a:rPr lang="en-US" sz="2400" dirty="0">
                  <a:latin typeface="Palatino"/>
                  <a:cs typeface="Palatino"/>
                </a:rPr>
                <a:t>),s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Before: Markov Decision Processes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074F5-5E6B-445C-9F1A-8D3DCD141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1700" y="3429000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2F309BA-5355-4D2A-AC75-B6C8AB008E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F94677-AEA0-4458-856B-91F2ED32E61C}"/>
              </a:ext>
            </a:extLst>
          </p:cNvPr>
          <p:cNvGrpSpPr/>
          <p:nvPr/>
        </p:nvGrpSpPr>
        <p:grpSpPr>
          <a:xfrm>
            <a:off x="5865632" y="3235840"/>
            <a:ext cx="5181600" cy="2446215"/>
            <a:chOff x="5920155" y="2133600"/>
            <a:chExt cx="5181600" cy="244621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E3D2D9-955E-4B8E-8906-BB3BC595530A}"/>
                </a:ext>
              </a:extLst>
            </p:cNvPr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B33845-BF2D-444D-B0E6-44B3396B6F42}"/>
                </a:ext>
              </a:extLst>
            </p:cNvPr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FD9632-6B65-4062-8E38-ACA805919CD9}"/>
                </a:ext>
              </a:extLst>
            </p:cNvPr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73E6A7-D81A-4E12-A754-9D504DB3D6F7}"/>
                </a:ext>
              </a:extLst>
            </p:cNvPr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alatino"/>
                <a:cs typeface="Palatin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FD0844-119F-4D67-A0F5-4E2B22D090AB}"/>
                </a:ext>
              </a:extLst>
            </p:cNvPr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1413A5-ADAE-4FDA-920B-3C3EB788CC2B}"/>
                </a:ext>
              </a:extLst>
            </p:cNvPr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55D25618-A3ED-4061-8780-FAEC85C38AE9}"/>
                </a:ext>
              </a:extLst>
            </p:cNvPr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D33BE4-43C6-449C-B366-D18DC7C0583B}"/>
                </a:ext>
              </a:extLst>
            </p:cNvPr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79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  <a:sym typeface="Symbol" pitchFamily="18" charset="2"/>
              </a:rPr>
              <a:t>(s)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Palatino"/>
                <a:cs typeface="Palatino"/>
              </a:rPr>
              <a:t>s, </a:t>
            </a:r>
            <a:r>
              <a:rPr lang="en-US" dirty="0">
                <a:solidFill>
                  <a:srgbClr val="008000"/>
                </a:solidFill>
                <a:latin typeface="Palatino"/>
                <a:cs typeface="Palatino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Palatino"/>
                  <a:cs typeface="Palatino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2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3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Palatino"/>
                  <a:cs typeface="Palatino"/>
                </a:rPr>
                <a:t>s,</a:t>
              </a:r>
              <a:r>
                <a:rPr lang="en-US" dirty="0">
                  <a:latin typeface="Palatino"/>
                  <a:cs typeface="Palatino"/>
                  <a:sym typeface="Symbol" pitchFamily="18" charset="2"/>
                </a:rPr>
                <a:t> (s)</a:t>
              </a:r>
              <a:r>
                <a:rPr lang="en-US" dirty="0">
                  <a:latin typeface="Palatino"/>
                  <a:cs typeface="Palatino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Palatino"/>
                <a:cs typeface="Palatino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/>
              <a:t>Big idea: learn from every experience!</a:t>
            </a:r>
          </a:p>
          <a:p>
            <a:pPr lvl="1"/>
            <a:r>
              <a:rPr lang="en-US" sz="2000" dirty="0"/>
              <a:t>Update V(s) each time we experience a transition (s, a, s’, r)</a:t>
            </a:r>
          </a:p>
          <a:p>
            <a:pPr lvl="1"/>
            <a:r>
              <a:rPr lang="en-US" sz="2000" dirty="0"/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Policy still fixed, still doing evaluation!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20334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48400" y="1919582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02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97755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90327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1, </a:t>
            </a:r>
            <a:r>
              <a:rPr lang="el-GR" sz="1600" dirty="0">
                <a:latin typeface="Palatino"/>
                <a:cs typeface="Palatino"/>
                <a:sym typeface="Symbol" pitchFamily="18" charset="2"/>
              </a:rPr>
              <a:t>α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 = 1/2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Transitions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33002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37236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33171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42541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States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6642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/>
              <a:t>TD value leaning is a model-free way to do policy evaluation, mimicking Bellman updates with running sample averages</a:t>
            </a:r>
          </a:p>
          <a:p>
            <a:r>
              <a:rPr lang="en-US" sz="2800" dirty="0"/>
              <a:t>However, if we want to turn values into a (new) policy, we’re sunk: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Idea: learn Q-values, not values</a:t>
            </a:r>
          </a:p>
          <a:p>
            <a:r>
              <a:rPr lang="en-US" sz="2800" dirty="0"/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Palatino"/>
                  <a:cs typeface="Palatino"/>
                </a:rPr>
                <a:t>s,a,s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V</a:t>
            </a:r>
            <a:r>
              <a:rPr lang="en-US" sz="2000" baseline="-25000" dirty="0"/>
              <a:t>0</a:t>
            </a:r>
            <a:r>
              <a:rPr lang="en-US" sz="2000" dirty="0"/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Q</a:t>
            </a:r>
            <a:r>
              <a:rPr lang="en-US" sz="2000" baseline="-25000" dirty="0"/>
              <a:t>0</a:t>
            </a:r>
            <a:r>
              <a:rPr lang="en-US" sz="2000" dirty="0"/>
              <a:t>(</a:t>
            </a:r>
            <a:r>
              <a:rPr lang="en-US" sz="2000" dirty="0" err="1"/>
              <a:t>s,a</a:t>
            </a:r>
            <a:r>
              <a:rPr lang="en-US" sz="2000" dirty="0"/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Q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q-values for all q-states:</a:t>
            </a:r>
            <a:endParaRPr lang="en-US" sz="2400" dirty="0"/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871671"/>
              </p:ext>
            </p:extLst>
          </p:nvPr>
        </p:nvGraphicFramePr>
        <p:xfrm>
          <a:off x="8839200" y="2895600"/>
          <a:ext cx="3049195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3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0" y="2895600"/>
                        <a:ext cx="3049195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Q-Learning: </a:t>
            </a:r>
            <a:br>
              <a:rPr lang="en-US" sz="3600" dirty="0"/>
            </a:br>
            <a:r>
              <a:rPr lang="en-US" sz="3600" dirty="0"/>
              <a:t>act according to current policy (and also explore</a:t>
            </a:r>
            <a:r>
              <a:rPr lang="is-IS" sz="3600" dirty="0"/>
              <a:t>…)</a:t>
            </a:r>
            <a:endParaRPr lang="en-US" sz="36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927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118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74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Prescription Problem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3962400"/>
            <a:ext cx="1988866" cy="2469974"/>
          </a:xfrm>
          <a:prstGeom prst="rect">
            <a:avLst/>
          </a:prstGeom>
          <a:noFill/>
        </p:spPr>
      </p:pic>
      <p:pic>
        <p:nvPicPr>
          <p:cNvPr id="36866" name="Picture 2" descr="Image result for syringe">
            <a:extLst>
              <a:ext uri="{FF2B5EF4-FFF2-40B4-BE49-F238E27FC236}">
                <a16:creationId xmlns:a16="http://schemas.microsoft.com/office/drawing/2014/main" id="{8339237F-8857-4041-AFCA-AB67243C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9900"/>
            <a:ext cx="242239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Image result for pills">
            <a:extLst>
              <a:ext uri="{FF2B5EF4-FFF2-40B4-BE49-F238E27FC236}">
                <a16:creationId xmlns:a16="http://schemas.microsoft.com/office/drawing/2014/main" id="{BC9E424A-9669-49B3-86D5-FF8CB7A7D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22179"/>
            <a:ext cx="193173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Image result for iv bag">
            <a:extLst>
              <a:ext uri="{FF2B5EF4-FFF2-40B4-BE49-F238E27FC236}">
                <a16:creationId xmlns:a16="http://schemas.microsoft.com/office/drawing/2014/main" id="{59740BBC-F9C1-4002-9B75-878D64A5F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296582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Image result for drugs">
            <a:extLst>
              <a:ext uri="{FF2B5EF4-FFF2-40B4-BE49-F238E27FC236}">
                <a16:creationId xmlns:a16="http://schemas.microsoft.com/office/drawing/2014/main" id="{50173419-8422-4FE3-8763-F502910C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684337"/>
            <a:ext cx="2541416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548E39-A8F7-44E7-9412-64073FB356D2}"/>
              </a:ext>
            </a:extLst>
          </p:cNvPr>
          <p:cNvSpPr txBox="1"/>
          <p:nvPr/>
        </p:nvSpPr>
        <p:spPr>
          <a:xfrm>
            <a:off x="1364660" y="3012558"/>
            <a:ext cx="13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0.2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247A67-E24A-4496-8DE6-0245FAE1A7AC}"/>
              </a:ext>
            </a:extLst>
          </p:cNvPr>
          <p:cNvSpPr txBox="1"/>
          <p:nvPr/>
        </p:nvSpPr>
        <p:spPr>
          <a:xfrm>
            <a:off x="4136620" y="3012558"/>
            <a:ext cx="13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0.4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1435E-C47E-4752-B6FB-F60D2083AEFC}"/>
              </a:ext>
            </a:extLst>
          </p:cNvPr>
          <p:cNvSpPr txBox="1"/>
          <p:nvPr/>
        </p:nvSpPr>
        <p:spPr>
          <a:xfrm>
            <a:off x="6782860" y="3015734"/>
            <a:ext cx="13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0.9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3EE4B0-E8A4-4109-AA6E-6FED648738FE}"/>
              </a:ext>
            </a:extLst>
          </p:cNvPr>
          <p:cNvSpPr txBox="1"/>
          <p:nvPr/>
        </p:nvSpPr>
        <p:spPr>
          <a:xfrm>
            <a:off x="9552742" y="3034859"/>
            <a:ext cx="13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0.1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605FFD-A1F0-4F34-800F-0A3DD9492A43}"/>
              </a:ext>
            </a:extLst>
          </p:cNvPr>
          <p:cNvSpPr/>
          <p:nvPr/>
        </p:nvSpPr>
        <p:spPr>
          <a:xfrm>
            <a:off x="609600" y="4985540"/>
            <a:ext cx="914400" cy="44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47499E-7ACE-4416-AC8B-44ADC646DED4}"/>
              </a:ext>
            </a:extLst>
          </p:cNvPr>
          <p:cNvSpPr/>
          <p:nvPr/>
        </p:nvSpPr>
        <p:spPr>
          <a:xfrm>
            <a:off x="3352800" y="4230856"/>
            <a:ext cx="1143000" cy="44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cured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8BF2CE-1FA0-443C-A6DF-B932EE4BA79D}"/>
              </a:ext>
            </a:extLst>
          </p:cNvPr>
          <p:cNvSpPr/>
          <p:nvPr/>
        </p:nvSpPr>
        <p:spPr>
          <a:xfrm>
            <a:off x="3352800" y="5664839"/>
            <a:ext cx="1143000" cy="44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43B71-C072-4A02-ADAB-316B9E520056}"/>
              </a:ext>
            </a:extLst>
          </p:cNvPr>
          <p:cNvSpPr txBox="1"/>
          <p:nvPr/>
        </p:nvSpPr>
        <p:spPr>
          <a:xfrm>
            <a:off x="4207731" y="3962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+1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9E3EE5-097D-43CB-8804-B0B592116291}"/>
              </a:ext>
            </a:extLst>
          </p:cNvPr>
          <p:cNvSpPr txBox="1"/>
          <p:nvPr/>
        </p:nvSpPr>
        <p:spPr>
          <a:xfrm>
            <a:off x="4207731" y="536034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-1</a:t>
            </a:r>
          </a:p>
        </p:txBody>
      </p:sp>
      <p:pic>
        <p:nvPicPr>
          <p:cNvPr id="19" name="Picture 2" descr="Image result for syringe">
            <a:extLst>
              <a:ext uri="{FF2B5EF4-FFF2-40B4-BE49-F238E27FC236}">
                <a16:creationId xmlns:a16="http://schemas.microsoft.com/office/drawing/2014/main" id="{2F1171E1-6899-4B88-8AD7-456AA2F95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57" y="3999812"/>
            <a:ext cx="1143001" cy="6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pills">
            <a:extLst>
              <a:ext uri="{FF2B5EF4-FFF2-40B4-BE49-F238E27FC236}">
                <a16:creationId xmlns:a16="http://schemas.microsoft.com/office/drawing/2014/main" id="{D8EED87C-7D92-4BD2-8720-A9D378DDD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09" y="4581005"/>
            <a:ext cx="942582" cy="6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result for iv bag">
            <a:extLst>
              <a:ext uri="{FF2B5EF4-FFF2-40B4-BE49-F238E27FC236}">
                <a16:creationId xmlns:a16="http://schemas.microsoft.com/office/drawing/2014/main" id="{7EFAF5CF-62A6-4A6E-AA63-73500F751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2785" y="5157137"/>
            <a:ext cx="775744" cy="77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mage result for drugs">
            <a:extLst>
              <a:ext uri="{FF2B5EF4-FFF2-40B4-BE49-F238E27FC236}">
                <a16:creationId xmlns:a16="http://schemas.microsoft.com/office/drawing/2014/main" id="{3C35775B-8004-41B1-BD41-45FA0E75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750" y="5827930"/>
            <a:ext cx="1047150" cy="55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91F101A-1195-4D9E-970A-E19B6EE9B871}"/>
              </a:ext>
            </a:extLst>
          </p:cNvPr>
          <p:cNvGrpSpPr/>
          <p:nvPr/>
        </p:nvGrpSpPr>
        <p:grpSpPr>
          <a:xfrm>
            <a:off x="1368056" y="4319848"/>
            <a:ext cx="2154865" cy="1847355"/>
            <a:chOff x="1368056" y="4319848"/>
            <a:chExt cx="2154865" cy="184735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C98A8AC-59E4-46BC-BDFE-1F13E6CCF4B6}"/>
                </a:ext>
              </a:extLst>
            </p:cNvPr>
            <p:cNvSpPr/>
            <p:nvPr/>
          </p:nvSpPr>
          <p:spPr>
            <a:xfrm>
              <a:off x="1368056" y="4319848"/>
              <a:ext cx="1984744" cy="642012"/>
            </a:xfrm>
            <a:custGeom>
              <a:avLst/>
              <a:gdLst>
                <a:gd name="connsiteX0" fmla="*/ 0 w 1984744"/>
                <a:gd name="connsiteY0" fmla="*/ 642012 h 642012"/>
                <a:gd name="connsiteX1" fmla="*/ 971107 w 1984744"/>
                <a:gd name="connsiteY1" fmla="*/ 60766 h 642012"/>
                <a:gd name="connsiteX2" fmla="*/ 1984744 w 1984744"/>
                <a:gd name="connsiteY2" fmla="*/ 46589 h 64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4744" h="642012">
                  <a:moveTo>
                    <a:pt x="0" y="642012"/>
                  </a:moveTo>
                  <a:cubicBezTo>
                    <a:pt x="320158" y="401007"/>
                    <a:pt x="640316" y="160003"/>
                    <a:pt x="971107" y="60766"/>
                  </a:cubicBezTo>
                  <a:cubicBezTo>
                    <a:pt x="1301898" y="-38471"/>
                    <a:pt x="1643321" y="4059"/>
                    <a:pt x="1984744" y="4658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6988F1A-F8BE-45A3-8007-A62A576DF37F}"/>
                </a:ext>
              </a:extLst>
            </p:cNvPr>
            <p:cNvSpPr/>
            <p:nvPr/>
          </p:nvSpPr>
          <p:spPr>
            <a:xfrm>
              <a:off x="2176186" y="4451562"/>
              <a:ext cx="1325525" cy="1197999"/>
            </a:xfrm>
            <a:custGeom>
              <a:avLst/>
              <a:gdLst>
                <a:gd name="connsiteX0" fmla="*/ 0 w 1325525"/>
                <a:gd name="connsiteY0" fmla="*/ 64 h 1197999"/>
                <a:gd name="connsiteX1" fmla="*/ 850604 w 1325525"/>
                <a:gd name="connsiteY1" fmla="*/ 198538 h 1197999"/>
                <a:gd name="connsiteX2" fmla="*/ 1325525 w 1325525"/>
                <a:gd name="connsiteY2" fmla="*/ 1197999 h 119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5525" h="1197999">
                  <a:moveTo>
                    <a:pt x="0" y="64"/>
                  </a:moveTo>
                  <a:cubicBezTo>
                    <a:pt x="314841" y="-527"/>
                    <a:pt x="629683" y="-1118"/>
                    <a:pt x="850604" y="198538"/>
                  </a:cubicBezTo>
                  <a:cubicBezTo>
                    <a:pt x="1071525" y="398194"/>
                    <a:pt x="1198525" y="798096"/>
                    <a:pt x="1325525" y="119799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CFF2C21-6D8C-4D55-9004-96362B9DBEFE}"/>
                </a:ext>
              </a:extLst>
            </p:cNvPr>
            <p:cNvSpPr/>
            <p:nvPr/>
          </p:nvSpPr>
          <p:spPr>
            <a:xfrm>
              <a:off x="1601972" y="4572000"/>
              <a:ext cx="1715386" cy="524540"/>
            </a:xfrm>
            <a:custGeom>
              <a:avLst/>
              <a:gdLst>
                <a:gd name="connsiteX0" fmla="*/ 0 w 1715386"/>
                <a:gd name="connsiteY0" fmla="*/ 524540 h 524540"/>
                <a:gd name="connsiteX1" fmla="*/ 871870 w 1715386"/>
                <a:gd name="connsiteY1" fmla="*/ 361507 h 524540"/>
                <a:gd name="connsiteX2" fmla="*/ 1715386 w 1715386"/>
                <a:gd name="connsiteY2" fmla="*/ 0 h 52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5386" h="524540">
                  <a:moveTo>
                    <a:pt x="0" y="524540"/>
                  </a:moveTo>
                  <a:cubicBezTo>
                    <a:pt x="292986" y="486735"/>
                    <a:pt x="585972" y="448930"/>
                    <a:pt x="871870" y="361507"/>
                  </a:cubicBezTo>
                  <a:cubicBezTo>
                    <a:pt x="1157768" y="274084"/>
                    <a:pt x="1436577" y="137042"/>
                    <a:pt x="1715386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969DCC-06B5-49C3-AFBD-6CC7909721E2}"/>
                </a:ext>
              </a:extLst>
            </p:cNvPr>
            <p:cNvSpPr/>
            <p:nvPr/>
          </p:nvSpPr>
          <p:spPr>
            <a:xfrm>
              <a:off x="2199081" y="5004294"/>
              <a:ext cx="1274221" cy="666404"/>
            </a:xfrm>
            <a:custGeom>
              <a:avLst/>
              <a:gdLst>
                <a:gd name="connsiteX0" fmla="*/ 5403 w 1274221"/>
                <a:gd name="connsiteY0" fmla="*/ 97 h 666404"/>
                <a:gd name="connsiteX1" fmla="*/ 97552 w 1274221"/>
                <a:gd name="connsiteY1" fmla="*/ 21362 h 666404"/>
                <a:gd name="connsiteX2" fmla="*/ 948156 w 1274221"/>
                <a:gd name="connsiteY2" fmla="*/ 148953 h 666404"/>
                <a:gd name="connsiteX3" fmla="*/ 1274221 w 1274221"/>
                <a:gd name="connsiteY3" fmla="*/ 666404 h 66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4221" h="666404">
                  <a:moveTo>
                    <a:pt x="5403" y="97"/>
                  </a:moveTo>
                  <a:cubicBezTo>
                    <a:pt x="-27086" y="-1675"/>
                    <a:pt x="97552" y="21362"/>
                    <a:pt x="97552" y="21362"/>
                  </a:cubicBezTo>
                  <a:cubicBezTo>
                    <a:pt x="254678" y="46171"/>
                    <a:pt x="752044" y="41446"/>
                    <a:pt x="948156" y="148953"/>
                  </a:cubicBezTo>
                  <a:cubicBezTo>
                    <a:pt x="1144268" y="256460"/>
                    <a:pt x="1209244" y="461432"/>
                    <a:pt x="1274221" y="666404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18E5E1-EBBB-4E82-944B-2D60CE1DA05C}"/>
                </a:ext>
              </a:extLst>
            </p:cNvPr>
            <p:cNvSpPr/>
            <p:nvPr/>
          </p:nvSpPr>
          <p:spPr>
            <a:xfrm>
              <a:off x="1573619" y="4649972"/>
              <a:ext cx="1779181" cy="902922"/>
            </a:xfrm>
            <a:custGeom>
              <a:avLst/>
              <a:gdLst>
                <a:gd name="connsiteX0" fmla="*/ 0 w 1779181"/>
                <a:gd name="connsiteY0" fmla="*/ 623777 h 902922"/>
                <a:gd name="connsiteX1" fmla="*/ 928576 w 1779181"/>
                <a:gd name="connsiteY1" fmla="*/ 871870 h 902922"/>
                <a:gd name="connsiteX2" fmla="*/ 1779181 w 1779181"/>
                <a:gd name="connsiteY2" fmla="*/ 0 h 90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181" h="902922">
                  <a:moveTo>
                    <a:pt x="0" y="623777"/>
                  </a:moveTo>
                  <a:cubicBezTo>
                    <a:pt x="316023" y="799805"/>
                    <a:pt x="632046" y="975833"/>
                    <a:pt x="928576" y="871870"/>
                  </a:cubicBezTo>
                  <a:cubicBezTo>
                    <a:pt x="1225106" y="767907"/>
                    <a:pt x="1502143" y="383953"/>
                    <a:pt x="1779181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E3A6EBB-E7B3-42ED-9077-985A83EFAE1E}"/>
                </a:ext>
              </a:extLst>
            </p:cNvPr>
            <p:cNvSpPr/>
            <p:nvPr/>
          </p:nvSpPr>
          <p:spPr>
            <a:xfrm>
              <a:off x="2083926" y="5514754"/>
              <a:ext cx="1240465" cy="311888"/>
            </a:xfrm>
            <a:custGeom>
              <a:avLst/>
              <a:gdLst>
                <a:gd name="connsiteX0" fmla="*/ 0 w 1240465"/>
                <a:gd name="connsiteY0" fmla="*/ 0 h 311888"/>
                <a:gd name="connsiteX1" fmla="*/ 1027814 w 1240465"/>
                <a:gd name="connsiteY1" fmla="*/ 248093 h 311888"/>
                <a:gd name="connsiteX2" fmla="*/ 1240465 w 1240465"/>
                <a:gd name="connsiteY2" fmla="*/ 311888 h 31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0465" h="311888">
                  <a:moveTo>
                    <a:pt x="0" y="0"/>
                  </a:moveTo>
                  <a:lnTo>
                    <a:pt x="1027814" y="248093"/>
                  </a:lnTo>
                  <a:cubicBezTo>
                    <a:pt x="1234558" y="300074"/>
                    <a:pt x="1237511" y="305981"/>
                    <a:pt x="1240465" y="311888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5AB88BA-B9F7-43A2-AF16-8BC4564E1153}"/>
                </a:ext>
              </a:extLst>
            </p:cNvPr>
            <p:cNvSpPr/>
            <p:nvPr/>
          </p:nvSpPr>
          <p:spPr>
            <a:xfrm>
              <a:off x="1431851" y="4742121"/>
              <a:ext cx="2091070" cy="1305464"/>
            </a:xfrm>
            <a:custGeom>
              <a:avLst/>
              <a:gdLst>
                <a:gd name="connsiteX0" fmla="*/ 0 w 2091070"/>
                <a:gd name="connsiteY0" fmla="*/ 694660 h 1305464"/>
                <a:gd name="connsiteX1" fmla="*/ 843516 w 2091070"/>
                <a:gd name="connsiteY1" fmla="*/ 1282995 h 1305464"/>
                <a:gd name="connsiteX2" fmla="*/ 2091070 w 2091070"/>
                <a:gd name="connsiteY2" fmla="*/ 0 h 130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1070" h="1305464">
                  <a:moveTo>
                    <a:pt x="0" y="694660"/>
                  </a:moveTo>
                  <a:cubicBezTo>
                    <a:pt x="247502" y="1046716"/>
                    <a:pt x="495004" y="1398772"/>
                    <a:pt x="843516" y="1282995"/>
                  </a:cubicBezTo>
                  <a:cubicBezTo>
                    <a:pt x="1192028" y="1167218"/>
                    <a:pt x="1641549" y="583609"/>
                    <a:pt x="209107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D4C6CC9-B6B7-4930-9249-284BF028D24F}"/>
                </a:ext>
              </a:extLst>
            </p:cNvPr>
            <p:cNvSpPr/>
            <p:nvPr/>
          </p:nvSpPr>
          <p:spPr>
            <a:xfrm>
              <a:off x="2098158" y="6046381"/>
              <a:ext cx="1339702" cy="120822"/>
            </a:xfrm>
            <a:custGeom>
              <a:avLst/>
              <a:gdLst>
                <a:gd name="connsiteX0" fmla="*/ 0 w 1339702"/>
                <a:gd name="connsiteY0" fmla="*/ 0 h 120822"/>
                <a:gd name="connsiteX1" fmla="*/ 878958 w 1339702"/>
                <a:gd name="connsiteY1" fmla="*/ 120503 h 120822"/>
                <a:gd name="connsiteX2" fmla="*/ 1339702 w 1339702"/>
                <a:gd name="connsiteY2" fmla="*/ 28354 h 12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9702" h="120822">
                  <a:moveTo>
                    <a:pt x="0" y="0"/>
                  </a:moveTo>
                  <a:cubicBezTo>
                    <a:pt x="327837" y="57888"/>
                    <a:pt x="655674" y="115777"/>
                    <a:pt x="878958" y="120503"/>
                  </a:cubicBezTo>
                  <a:cubicBezTo>
                    <a:pt x="1102242" y="125229"/>
                    <a:pt x="1220972" y="76791"/>
                    <a:pt x="1339702" y="28354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87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4" grpId="0" animBg="1"/>
      <p:bldP spid="15" grpId="0" animBg="1"/>
      <p:bldP spid="16" grpId="0" animBg="1"/>
      <p:bldP spid="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Prescription Problem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3962400"/>
            <a:ext cx="1988866" cy="2469974"/>
          </a:xfrm>
          <a:prstGeom prst="rect">
            <a:avLst/>
          </a:prstGeom>
          <a:noFill/>
        </p:spPr>
      </p:pic>
      <p:pic>
        <p:nvPicPr>
          <p:cNvPr id="36866" name="Picture 2" descr="Image result for syringe">
            <a:extLst>
              <a:ext uri="{FF2B5EF4-FFF2-40B4-BE49-F238E27FC236}">
                <a16:creationId xmlns:a16="http://schemas.microsoft.com/office/drawing/2014/main" id="{8339237F-8857-4041-AFCA-AB67243C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9900"/>
            <a:ext cx="242239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Image result for pills">
            <a:extLst>
              <a:ext uri="{FF2B5EF4-FFF2-40B4-BE49-F238E27FC236}">
                <a16:creationId xmlns:a16="http://schemas.microsoft.com/office/drawing/2014/main" id="{BC9E424A-9669-49B3-86D5-FF8CB7A7D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22179"/>
            <a:ext cx="193173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Image result for iv bag">
            <a:extLst>
              <a:ext uri="{FF2B5EF4-FFF2-40B4-BE49-F238E27FC236}">
                <a16:creationId xmlns:a16="http://schemas.microsoft.com/office/drawing/2014/main" id="{59740BBC-F9C1-4002-9B75-878D64A5F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296582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Image result for drugs">
            <a:extLst>
              <a:ext uri="{FF2B5EF4-FFF2-40B4-BE49-F238E27FC236}">
                <a16:creationId xmlns:a16="http://schemas.microsoft.com/office/drawing/2014/main" id="{50173419-8422-4FE3-8763-F502910C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684337"/>
            <a:ext cx="2541416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548E39-A8F7-44E7-9412-64073FB356D2}"/>
              </a:ext>
            </a:extLst>
          </p:cNvPr>
          <p:cNvSpPr txBox="1"/>
          <p:nvPr/>
        </p:nvSpPr>
        <p:spPr>
          <a:xfrm>
            <a:off x="1364660" y="3012558"/>
            <a:ext cx="11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247A67-E24A-4496-8DE6-0245FAE1A7AC}"/>
              </a:ext>
            </a:extLst>
          </p:cNvPr>
          <p:cNvSpPr txBox="1"/>
          <p:nvPr/>
        </p:nvSpPr>
        <p:spPr>
          <a:xfrm>
            <a:off x="4136620" y="3012558"/>
            <a:ext cx="11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1435E-C47E-4752-B6FB-F60D2083AEFC}"/>
              </a:ext>
            </a:extLst>
          </p:cNvPr>
          <p:cNvSpPr txBox="1"/>
          <p:nvPr/>
        </p:nvSpPr>
        <p:spPr>
          <a:xfrm>
            <a:off x="6782860" y="3015734"/>
            <a:ext cx="11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3EE4B0-E8A4-4109-AA6E-6FED648738FE}"/>
              </a:ext>
            </a:extLst>
          </p:cNvPr>
          <p:cNvSpPr txBox="1"/>
          <p:nvPr/>
        </p:nvSpPr>
        <p:spPr>
          <a:xfrm>
            <a:off x="9552742" y="3034859"/>
            <a:ext cx="11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605FFD-A1F0-4F34-800F-0A3DD9492A43}"/>
              </a:ext>
            </a:extLst>
          </p:cNvPr>
          <p:cNvSpPr/>
          <p:nvPr/>
        </p:nvSpPr>
        <p:spPr>
          <a:xfrm>
            <a:off x="609600" y="4985540"/>
            <a:ext cx="914400" cy="44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47499E-7ACE-4416-AC8B-44ADC646DED4}"/>
              </a:ext>
            </a:extLst>
          </p:cNvPr>
          <p:cNvSpPr/>
          <p:nvPr/>
        </p:nvSpPr>
        <p:spPr>
          <a:xfrm>
            <a:off x="3352800" y="4230856"/>
            <a:ext cx="1143000" cy="44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cured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8BF2CE-1FA0-443C-A6DF-B932EE4BA79D}"/>
              </a:ext>
            </a:extLst>
          </p:cNvPr>
          <p:cNvSpPr/>
          <p:nvPr/>
        </p:nvSpPr>
        <p:spPr>
          <a:xfrm>
            <a:off x="3352800" y="5664839"/>
            <a:ext cx="1143000" cy="441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43B71-C072-4A02-ADAB-316B9E520056}"/>
              </a:ext>
            </a:extLst>
          </p:cNvPr>
          <p:cNvSpPr txBox="1"/>
          <p:nvPr/>
        </p:nvSpPr>
        <p:spPr>
          <a:xfrm>
            <a:off x="4207731" y="39624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+1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9E3EE5-097D-43CB-8804-B0B592116291}"/>
              </a:ext>
            </a:extLst>
          </p:cNvPr>
          <p:cNvSpPr txBox="1"/>
          <p:nvPr/>
        </p:nvSpPr>
        <p:spPr>
          <a:xfrm>
            <a:off x="4207731" y="536034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-1</a:t>
            </a:r>
          </a:p>
        </p:txBody>
      </p:sp>
      <p:pic>
        <p:nvPicPr>
          <p:cNvPr id="19" name="Picture 2" descr="Image result for syringe">
            <a:extLst>
              <a:ext uri="{FF2B5EF4-FFF2-40B4-BE49-F238E27FC236}">
                <a16:creationId xmlns:a16="http://schemas.microsoft.com/office/drawing/2014/main" id="{2F1171E1-6899-4B88-8AD7-456AA2F95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57" y="3999812"/>
            <a:ext cx="1143001" cy="61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pills">
            <a:extLst>
              <a:ext uri="{FF2B5EF4-FFF2-40B4-BE49-F238E27FC236}">
                <a16:creationId xmlns:a16="http://schemas.microsoft.com/office/drawing/2014/main" id="{D8EED87C-7D92-4BD2-8720-A9D378DDD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09" y="4581005"/>
            <a:ext cx="942582" cy="6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result for iv bag">
            <a:extLst>
              <a:ext uri="{FF2B5EF4-FFF2-40B4-BE49-F238E27FC236}">
                <a16:creationId xmlns:a16="http://schemas.microsoft.com/office/drawing/2014/main" id="{7EFAF5CF-62A6-4A6E-AA63-73500F751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2785" y="5157137"/>
            <a:ext cx="775744" cy="77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mage result for drugs">
            <a:extLst>
              <a:ext uri="{FF2B5EF4-FFF2-40B4-BE49-F238E27FC236}">
                <a16:creationId xmlns:a16="http://schemas.microsoft.com/office/drawing/2014/main" id="{3C35775B-8004-41B1-BD41-45FA0E75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750" y="5827930"/>
            <a:ext cx="1047150" cy="55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91F101A-1195-4D9E-970A-E19B6EE9B871}"/>
              </a:ext>
            </a:extLst>
          </p:cNvPr>
          <p:cNvGrpSpPr/>
          <p:nvPr/>
        </p:nvGrpSpPr>
        <p:grpSpPr>
          <a:xfrm>
            <a:off x="1368056" y="4319848"/>
            <a:ext cx="2154865" cy="1847355"/>
            <a:chOff x="1368056" y="4319848"/>
            <a:chExt cx="2154865" cy="184735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C98A8AC-59E4-46BC-BDFE-1F13E6CCF4B6}"/>
                </a:ext>
              </a:extLst>
            </p:cNvPr>
            <p:cNvSpPr/>
            <p:nvPr/>
          </p:nvSpPr>
          <p:spPr>
            <a:xfrm>
              <a:off x="1368056" y="4319848"/>
              <a:ext cx="1984744" cy="642012"/>
            </a:xfrm>
            <a:custGeom>
              <a:avLst/>
              <a:gdLst>
                <a:gd name="connsiteX0" fmla="*/ 0 w 1984744"/>
                <a:gd name="connsiteY0" fmla="*/ 642012 h 642012"/>
                <a:gd name="connsiteX1" fmla="*/ 971107 w 1984744"/>
                <a:gd name="connsiteY1" fmla="*/ 60766 h 642012"/>
                <a:gd name="connsiteX2" fmla="*/ 1984744 w 1984744"/>
                <a:gd name="connsiteY2" fmla="*/ 46589 h 64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4744" h="642012">
                  <a:moveTo>
                    <a:pt x="0" y="642012"/>
                  </a:moveTo>
                  <a:cubicBezTo>
                    <a:pt x="320158" y="401007"/>
                    <a:pt x="640316" y="160003"/>
                    <a:pt x="971107" y="60766"/>
                  </a:cubicBezTo>
                  <a:cubicBezTo>
                    <a:pt x="1301898" y="-38471"/>
                    <a:pt x="1643321" y="4059"/>
                    <a:pt x="1984744" y="4658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6988F1A-F8BE-45A3-8007-A62A576DF37F}"/>
                </a:ext>
              </a:extLst>
            </p:cNvPr>
            <p:cNvSpPr/>
            <p:nvPr/>
          </p:nvSpPr>
          <p:spPr>
            <a:xfrm>
              <a:off x="2176186" y="4451562"/>
              <a:ext cx="1325525" cy="1197999"/>
            </a:xfrm>
            <a:custGeom>
              <a:avLst/>
              <a:gdLst>
                <a:gd name="connsiteX0" fmla="*/ 0 w 1325525"/>
                <a:gd name="connsiteY0" fmla="*/ 64 h 1197999"/>
                <a:gd name="connsiteX1" fmla="*/ 850604 w 1325525"/>
                <a:gd name="connsiteY1" fmla="*/ 198538 h 1197999"/>
                <a:gd name="connsiteX2" fmla="*/ 1325525 w 1325525"/>
                <a:gd name="connsiteY2" fmla="*/ 1197999 h 119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5525" h="1197999">
                  <a:moveTo>
                    <a:pt x="0" y="64"/>
                  </a:moveTo>
                  <a:cubicBezTo>
                    <a:pt x="314841" y="-527"/>
                    <a:pt x="629683" y="-1118"/>
                    <a:pt x="850604" y="198538"/>
                  </a:cubicBezTo>
                  <a:cubicBezTo>
                    <a:pt x="1071525" y="398194"/>
                    <a:pt x="1198525" y="798096"/>
                    <a:pt x="1325525" y="119799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CFF2C21-6D8C-4D55-9004-96362B9DBEFE}"/>
                </a:ext>
              </a:extLst>
            </p:cNvPr>
            <p:cNvSpPr/>
            <p:nvPr/>
          </p:nvSpPr>
          <p:spPr>
            <a:xfrm>
              <a:off x="1601972" y="4572000"/>
              <a:ext cx="1715386" cy="524540"/>
            </a:xfrm>
            <a:custGeom>
              <a:avLst/>
              <a:gdLst>
                <a:gd name="connsiteX0" fmla="*/ 0 w 1715386"/>
                <a:gd name="connsiteY0" fmla="*/ 524540 h 524540"/>
                <a:gd name="connsiteX1" fmla="*/ 871870 w 1715386"/>
                <a:gd name="connsiteY1" fmla="*/ 361507 h 524540"/>
                <a:gd name="connsiteX2" fmla="*/ 1715386 w 1715386"/>
                <a:gd name="connsiteY2" fmla="*/ 0 h 52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5386" h="524540">
                  <a:moveTo>
                    <a:pt x="0" y="524540"/>
                  </a:moveTo>
                  <a:cubicBezTo>
                    <a:pt x="292986" y="486735"/>
                    <a:pt x="585972" y="448930"/>
                    <a:pt x="871870" y="361507"/>
                  </a:cubicBezTo>
                  <a:cubicBezTo>
                    <a:pt x="1157768" y="274084"/>
                    <a:pt x="1436577" y="137042"/>
                    <a:pt x="1715386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969DCC-06B5-49C3-AFBD-6CC7909721E2}"/>
                </a:ext>
              </a:extLst>
            </p:cNvPr>
            <p:cNvSpPr/>
            <p:nvPr/>
          </p:nvSpPr>
          <p:spPr>
            <a:xfrm>
              <a:off x="2199081" y="5004294"/>
              <a:ext cx="1274221" cy="666404"/>
            </a:xfrm>
            <a:custGeom>
              <a:avLst/>
              <a:gdLst>
                <a:gd name="connsiteX0" fmla="*/ 5403 w 1274221"/>
                <a:gd name="connsiteY0" fmla="*/ 97 h 666404"/>
                <a:gd name="connsiteX1" fmla="*/ 97552 w 1274221"/>
                <a:gd name="connsiteY1" fmla="*/ 21362 h 666404"/>
                <a:gd name="connsiteX2" fmla="*/ 948156 w 1274221"/>
                <a:gd name="connsiteY2" fmla="*/ 148953 h 666404"/>
                <a:gd name="connsiteX3" fmla="*/ 1274221 w 1274221"/>
                <a:gd name="connsiteY3" fmla="*/ 666404 h 66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4221" h="666404">
                  <a:moveTo>
                    <a:pt x="5403" y="97"/>
                  </a:moveTo>
                  <a:cubicBezTo>
                    <a:pt x="-27086" y="-1675"/>
                    <a:pt x="97552" y="21362"/>
                    <a:pt x="97552" y="21362"/>
                  </a:cubicBezTo>
                  <a:cubicBezTo>
                    <a:pt x="254678" y="46171"/>
                    <a:pt x="752044" y="41446"/>
                    <a:pt x="948156" y="148953"/>
                  </a:cubicBezTo>
                  <a:cubicBezTo>
                    <a:pt x="1144268" y="256460"/>
                    <a:pt x="1209244" y="461432"/>
                    <a:pt x="1274221" y="666404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18E5E1-EBBB-4E82-944B-2D60CE1DA05C}"/>
                </a:ext>
              </a:extLst>
            </p:cNvPr>
            <p:cNvSpPr/>
            <p:nvPr/>
          </p:nvSpPr>
          <p:spPr>
            <a:xfrm>
              <a:off x="1573619" y="4649972"/>
              <a:ext cx="1779181" cy="902922"/>
            </a:xfrm>
            <a:custGeom>
              <a:avLst/>
              <a:gdLst>
                <a:gd name="connsiteX0" fmla="*/ 0 w 1779181"/>
                <a:gd name="connsiteY0" fmla="*/ 623777 h 902922"/>
                <a:gd name="connsiteX1" fmla="*/ 928576 w 1779181"/>
                <a:gd name="connsiteY1" fmla="*/ 871870 h 902922"/>
                <a:gd name="connsiteX2" fmla="*/ 1779181 w 1779181"/>
                <a:gd name="connsiteY2" fmla="*/ 0 h 90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181" h="902922">
                  <a:moveTo>
                    <a:pt x="0" y="623777"/>
                  </a:moveTo>
                  <a:cubicBezTo>
                    <a:pt x="316023" y="799805"/>
                    <a:pt x="632046" y="975833"/>
                    <a:pt x="928576" y="871870"/>
                  </a:cubicBezTo>
                  <a:cubicBezTo>
                    <a:pt x="1225106" y="767907"/>
                    <a:pt x="1502143" y="383953"/>
                    <a:pt x="1779181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E3A6EBB-E7B3-42ED-9077-985A83EFAE1E}"/>
                </a:ext>
              </a:extLst>
            </p:cNvPr>
            <p:cNvSpPr/>
            <p:nvPr/>
          </p:nvSpPr>
          <p:spPr>
            <a:xfrm>
              <a:off x="2083926" y="5514754"/>
              <a:ext cx="1240465" cy="311888"/>
            </a:xfrm>
            <a:custGeom>
              <a:avLst/>
              <a:gdLst>
                <a:gd name="connsiteX0" fmla="*/ 0 w 1240465"/>
                <a:gd name="connsiteY0" fmla="*/ 0 h 311888"/>
                <a:gd name="connsiteX1" fmla="*/ 1027814 w 1240465"/>
                <a:gd name="connsiteY1" fmla="*/ 248093 h 311888"/>
                <a:gd name="connsiteX2" fmla="*/ 1240465 w 1240465"/>
                <a:gd name="connsiteY2" fmla="*/ 311888 h 311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0465" h="311888">
                  <a:moveTo>
                    <a:pt x="0" y="0"/>
                  </a:moveTo>
                  <a:lnTo>
                    <a:pt x="1027814" y="248093"/>
                  </a:lnTo>
                  <a:cubicBezTo>
                    <a:pt x="1234558" y="300074"/>
                    <a:pt x="1237511" y="305981"/>
                    <a:pt x="1240465" y="311888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5AB88BA-B9F7-43A2-AF16-8BC4564E1153}"/>
                </a:ext>
              </a:extLst>
            </p:cNvPr>
            <p:cNvSpPr/>
            <p:nvPr/>
          </p:nvSpPr>
          <p:spPr>
            <a:xfrm>
              <a:off x="1431851" y="4742121"/>
              <a:ext cx="2091070" cy="1305464"/>
            </a:xfrm>
            <a:custGeom>
              <a:avLst/>
              <a:gdLst>
                <a:gd name="connsiteX0" fmla="*/ 0 w 2091070"/>
                <a:gd name="connsiteY0" fmla="*/ 694660 h 1305464"/>
                <a:gd name="connsiteX1" fmla="*/ 843516 w 2091070"/>
                <a:gd name="connsiteY1" fmla="*/ 1282995 h 1305464"/>
                <a:gd name="connsiteX2" fmla="*/ 2091070 w 2091070"/>
                <a:gd name="connsiteY2" fmla="*/ 0 h 130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1070" h="1305464">
                  <a:moveTo>
                    <a:pt x="0" y="694660"/>
                  </a:moveTo>
                  <a:cubicBezTo>
                    <a:pt x="247502" y="1046716"/>
                    <a:pt x="495004" y="1398772"/>
                    <a:pt x="843516" y="1282995"/>
                  </a:cubicBezTo>
                  <a:cubicBezTo>
                    <a:pt x="1192028" y="1167218"/>
                    <a:pt x="1641549" y="583609"/>
                    <a:pt x="209107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D4C6CC9-B6B7-4930-9249-284BF028D24F}"/>
                </a:ext>
              </a:extLst>
            </p:cNvPr>
            <p:cNvSpPr/>
            <p:nvPr/>
          </p:nvSpPr>
          <p:spPr>
            <a:xfrm>
              <a:off x="2098158" y="6046381"/>
              <a:ext cx="1339702" cy="120822"/>
            </a:xfrm>
            <a:custGeom>
              <a:avLst/>
              <a:gdLst>
                <a:gd name="connsiteX0" fmla="*/ 0 w 1339702"/>
                <a:gd name="connsiteY0" fmla="*/ 0 h 120822"/>
                <a:gd name="connsiteX1" fmla="*/ 878958 w 1339702"/>
                <a:gd name="connsiteY1" fmla="*/ 120503 h 120822"/>
                <a:gd name="connsiteX2" fmla="*/ 1339702 w 1339702"/>
                <a:gd name="connsiteY2" fmla="*/ 28354 h 12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9702" h="120822">
                  <a:moveTo>
                    <a:pt x="0" y="0"/>
                  </a:moveTo>
                  <a:cubicBezTo>
                    <a:pt x="327837" y="57888"/>
                    <a:pt x="655674" y="115777"/>
                    <a:pt x="878958" y="120503"/>
                  </a:cubicBezTo>
                  <a:cubicBezTo>
                    <a:pt x="1102242" y="125229"/>
                    <a:pt x="1220972" y="76791"/>
                    <a:pt x="1339702" y="28354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000B963A-F2C4-48C5-911B-6B5C773C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1" y="4442638"/>
            <a:ext cx="1603744" cy="1603744"/>
          </a:xfrm>
          <a:prstGeom prst="rect">
            <a:avLst/>
          </a:prstGeom>
          <a:noFill/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EA4BA526-B5B8-4BB9-9997-7F94C698E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8666" y="4447694"/>
            <a:ext cx="137160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697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25D4A441-147B-479C-8674-437F3583D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599" y="3483777"/>
            <a:ext cx="1988866" cy="2469974"/>
          </a:xfrm>
          <a:prstGeom prst="rect">
            <a:avLst/>
          </a:prstGeom>
          <a:noFill/>
        </p:spPr>
      </p:pic>
      <p:pic>
        <p:nvPicPr>
          <p:cNvPr id="33" name="Picture 2" descr="Image result for syringe">
            <a:extLst>
              <a:ext uri="{FF2B5EF4-FFF2-40B4-BE49-F238E27FC236}">
                <a16:creationId xmlns:a16="http://schemas.microsoft.com/office/drawing/2014/main" id="{8230EA84-B237-4288-879E-C8C45FBB6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9900"/>
            <a:ext cx="242239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Image result for pills">
            <a:extLst>
              <a:ext uri="{FF2B5EF4-FFF2-40B4-BE49-F238E27FC236}">
                <a16:creationId xmlns:a16="http://schemas.microsoft.com/office/drawing/2014/main" id="{46BDDF50-745E-4C8E-94B4-6799FBBD8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22179"/>
            <a:ext cx="193173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mage result for iv bag">
            <a:extLst>
              <a:ext uri="{FF2B5EF4-FFF2-40B4-BE49-F238E27FC236}">
                <a16:creationId xmlns:a16="http://schemas.microsoft.com/office/drawing/2014/main" id="{14CA9915-D28F-4B55-85D8-D051D5C20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296582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Image result for drugs">
            <a:extLst>
              <a:ext uri="{FF2B5EF4-FFF2-40B4-BE49-F238E27FC236}">
                <a16:creationId xmlns:a16="http://schemas.microsoft.com/office/drawing/2014/main" id="{F97FB662-341B-404B-829C-DA5A577A3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684337"/>
            <a:ext cx="2541416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5549DD-3317-4D44-B3F4-F6BB8F00B297}"/>
              </a:ext>
            </a:extLst>
          </p:cNvPr>
          <p:cNvSpPr txBox="1"/>
          <p:nvPr/>
        </p:nvSpPr>
        <p:spPr>
          <a:xfrm>
            <a:off x="1364660" y="3012558"/>
            <a:ext cx="11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05C81E-FDCC-42AC-A1F1-DA644377795F}"/>
              </a:ext>
            </a:extLst>
          </p:cNvPr>
          <p:cNvSpPr txBox="1"/>
          <p:nvPr/>
        </p:nvSpPr>
        <p:spPr>
          <a:xfrm>
            <a:off x="4136620" y="3012558"/>
            <a:ext cx="11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CD249A-5C12-4F4F-A883-924AE08F7157}"/>
              </a:ext>
            </a:extLst>
          </p:cNvPr>
          <p:cNvSpPr txBox="1"/>
          <p:nvPr/>
        </p:nvSpPr>
        <p:spPr>
          <a:xfrm>
            <a:off x="6782860" y="3015734"/>
            <a:ext cx="11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877CE4-DD85-4E23-BA4D-45A2A13312AD}"/>
              </a:ext>
            </a:extLst>
          </p:cNvPr>
          <p:cNvSpPr txBox="1"/>
          <p:nvPr/>
        </p:nvSpPr>
        <p:spPr>
          <a:xfrm>
            <a:off x="9552742" y="3034859"/>
            <a:ext cx="118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P(cure) = 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E21037-D615-4F01-BB05-990F3689AA7A}"/>
              </a:ext>
            </a:extLst>
          </p:cNvPr>
          <p:cNvSpPr txBox="1"/>
          <p:nvPr/>
        </p:nvSpPr>
        <p:spPr>
          <a:xfrm>
            <a:off x="1944821" y="6158339"/>
            <a:ext cx="8813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http://iosband.github.io/2015/07/28/Beat-the-bandit.html</a:t>
            </a:r>
          </a:p>
        </p:txBody>
      </p:sp>
    </p:spTree>
    <p:extLst>
      <p:ext uri="{BB962C8B-B14F-4D97-AF65-F5344CB8AC3E}">
        <p14:creationId xmlns:p14="http://schemas.microsoft.com/office/powerpoint/2010/main" val="623247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400" dirty="0"/>
              <a:t>Specifically, reinforcement learning</a:t>
            </a:r>
          </a:p>
          <a:p>
            <a:pPr lvl="1"/>
            <a:r>
              <a:rPr lang="en-US" sz="2400" dirty="0"/>
              <a:t>There was an MDP, but you couldn’t solve it with just computation</a:t>
            </a:r>
          </a:p>
          <a:p>
            <a:pPr lvl="1"/>
            <a:r>
              <a:rPr lang="en-US" sz="2400" dirty="0"/>
              <a:t>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400" dirty="0"/>
              <a:t>Exploration: you have to try unknown actions to get information</a:t>
            </a:r>
          </a:p>
          <a:p>
            <a:pPr lvl="1"/>
            <a:r>
              <a:rPr lang="en-US" sz="2400" dirty="0"/>
              <a:t>Exploitation: eventually, you have to use what you know</a:t>
            </a:r>
          </a:p>
          <a:p>
            <a:pPr lvl="1"/>
            <a:r>
              <a:rPr lang="en-US" sz="2400" dirty="0"/>
              <a:t>Regret: even if you learn intelligently, you make mistakes</a:t>
            </a:r>
          </a:p>
          <a:p>
            <a:pPr lvl="1"/>
            <a:r>
              <a:rPr lang="en-US" sz="2400" dirty="0"/>
              <a:t>Sampling: because of chance, you have to try things repeatedly</a:t>
            </a:r>
          </a:p>
          <a:p>
            <a:pPr lvl="1"/>
            <a:r>
              <a:rPr lang="en-US" sz="2400" dirty="0"/>
              <a:t>Difficulty: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4591" y="1331394"/>
            <a:ext cx="1752600" cy="175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3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3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55613</TotalTime>
  <Words>2223</Words>
  <Application>Microsoft Office PowerPoint</Application>
  <PresentationFormat>Widescreen</PresentationFormat>
  <Paragraphs>440</Paragraphs>
  <Slides>43</Slides>
  <Notes>6</Notes>
  <HiddenSlides>0</HiddenSlides>
  <MMClips>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Courier New</vt:lpstr>
      <vt:lpstr>Palatino</vt:lpstr>
      <vt:lpstr>Wingdings</vt:lpstr>
      <vt:lpstr>188_anca</vt:lpstr>
      <vt:lpstr>Photo Editor Photo</vt:lpstr>
      <vt:lpstr>Announcements</vt:lpstr>
      <vt:lpstr>CS 188: Artificial Intelligence </vt:lpstr>
      <vt:lpstr>Before: Markov Decision Processes</vt:lpstr>
      <vt:lpstr>Reinforcement Learning</vt:lpstr>
      <vt:lpstr>Example: Prescription Problem</vt:lpstr>
      <vt:lpstr>Example: Prescription Problem</vt:lpstr>
      <vt:lpstr>Let’s Play!</vt:lpstr>
      <vt:lpstr>What Just Happened?</vt:lpstr>
      <vt:lpstr>Reinforcement Learning</vt:lpstr>
      <vt:lpstr>Reinforcement Learning</vt:lpstr>
      <vt:lpstr>Cheetah</vt:lpstr>
      <vt:lpstr>Atari</vt:lpstr>
      <vt:lpstr>Robots</vt:lpstr>
      <vt:lpstr>Robots</vt:lpstr>
      <vt:lpstr>The Crawler!</vt:lpstr>
      <vt:lpstr>Video of 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Expected Age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Exponential Moving Average</vt:lpstr>
      <vt:lpstr>Example: Temporal Difference Learning</vt:lpstr>
      <vt:lpstr>Active Reinforcement Learning</vt:lpstr>
      <vt:lpstr>Problems with TD Value Learning</vt:lpstr>
      <vt:lpstr>Detour: Q-Value Iteration</vt:lpstr>
      <vt:lpstr>Q-Learning</vt:lpstr>
      <vt:lpstr>Video of Demo Q-Learning -- Gridworld</vt:lpstr>
      <vt:lpstr>Video of Demo Q-Learning -- Crawler</vt:lpstr>
      <vt:lpstr>Q-Learning:  act according to current policy (and also explore…)</vt:lpstr>
      <vt:lpstr>Q-Learning Properties</vt:lpstr>
      <vt:lpstr>Exploration vs. Exploitation</vt:lpstr>
      <vt:lpstr>How to Explore?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svlevine</cp:lastModifiedBy>
  <cp:revision>3034</cp:revision>
  <cp:lastPrinted>2014-02-20T19:34:11Z</cp:lastPrinted>
  <dcterms:created xsi:type="dcterms:W3CDTF">2004-08-27T04:16:05Z</dcterms:created>
  <dcterms:modified xsi:type="dcterms:W3CDTF">2019-02-13T05:43:56Z</dcterms:modified>
</cp:coreProperties>
</file>