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7"/>
  </p:notesMasterIdLst>
  <p:handoutMasterIdLst>
    <p:handoutMasterId r:id="rId48"/>
  </p:handoutMasterIdLst>
  <p:sldIdLst>
    <p:sldId id="835" r:id="rId2"/>
    <p:sldId id="936" r:id="rId3"/>
    <p:sldId id="940" r:id="rId4"/>
    <p:sldId id="939" r:id="rId5"/>
    <p:sldId id="941" r:id="rId6"/>
    <p:sldId id="937" r:id="rId7"/>
    <p:sldId id="812" r:id="rId8"/>
    <p:sldId id="857" r:id="rId9"/>
    <p:sldId id="861" r:id="rId10"/>
    <p:sldId id="862" r:id="rId11"/>
    <p:sldId id="863" r:id="rId12"/>
    <p:sldId id="848" r:id="rId13"/>
    <p:sldId id="813" r:id="rId14"/>
    <p:sldId id="815" r:id="rId15"/>
    <p:sldId id="816" r:id="rId16"/>
    <p:sldId id="817" r:id="rId17"/>
    <p:sldId id="845" r:id="rId18"/>
    <p:sldId id="849" r:id="rId19"/>
    <p:sldId id="821" r:id="rId20"/>
    <p:sldId id="841" r:id="rId21"/>
    <p:sldId id="842" r:id="rId22"/>
    <p:sldId id="843" r:id="rId23"/>
    <p:sldId id="934" r:id="rId24"/>
    <p:sldId id="840" r:id="rId25"/>
    <p:sldId id="836" r:id="rId26"/>
    <p:sldId id="829" r:id="rId27"/>
    <p:sldId id="819" r:id="rId28"/>
    <p:sldId id="822" r:id="rId29"/>
    <p:sldId id="825" r:id="rId30"/>
    <p:sldId id="823" r:id="rId31"/>
    <p:sldId id="806" r:id="rId32"/>
    <p:sldId id="804" r:id="rId33"/>
    <p:sldId id="827" r:id="rId34"/>
    <p:sldId id="798" r:id="rId35"/>
    <p:sldId id="799" r:id="rId36"/>
    <p:sldId id="833" r:id="rId37"/>
    <p:sldId id="768" r:id="rId38"/>
    <p:sldId id="734" r:id="rId39"/>
    <p:sldId id="770" r:id="rId40"/>
    <p:sldId id="846" r:id="rId41"/>
    <p:sldId id="847" r:id="rId42"/>
    <p:sldId id="868" r:id="rId43"/>
    <p:sldId id="771" r:id="rId44"/>
    <p:sldId id="866" r:id="rId45"/>
    <p:sldId id="865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4" autoAdjust="0"/>
    <p:restoredTop sz="90023" autoAdjust="0"/>
  </p:normalViewPr>
  <p:slideViewPr>
    <p:cSldViewPr>
      <p:cViewPr varScale="1">
        <p:scale>
          <a:sx n="131" d="100"/>
          <a:sy n="131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8T21:02:2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81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4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Abel </a:t>
            </a:r>
            <a:r>
              <a:rPr lang="en-US" dirty="0" err="1"/>
              <a:t>Yagubyan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8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 Yokota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4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Ethan Guo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Whats</a:t>
            </a:r>
            <a:r>
              <a:rPr lang="en-US" baseline="0" dirty="0"/>
              <a:t> the optimal policy? We don</a:t>
            </a:r>
            <a:r>
              <a:rPr lang="uk-UA" baseline="0" dirty="0"/>
              <a:t>’</a:t>
            </a:r>
            <a:r>
              <a:rPr lang="en-US" baseline="0" dirty="0"/>
              <a:t>t know the </a:t>
            </a:r>
            <a:r>
              <a:rPr lang="en-US" baseline="0" dirty="0" err="1"/>
              <a:t>mdp</a:t>
            </a:r>
            <a:r>
              <a:rPr lang="en-US" baseline="0" dirty="0"/>
              <a:t> so no offline planning. What do we do? Give up and go home?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2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to spend money to figure out what’s optimal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520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.xml"/><Relationship Id="rId7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0.xml"/><Relationship Id="rId10" Type="http://schemas.openxmlformats.org/officeDocument/2006/relationships/image" Target="../media/image26.png"/><Relationship Id="rId4" Type="http://schemas.openxmlformats.org/officeDocument/2006/relationships/tags" Target="../tags/tag9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files.slack.com/files-pri/TQSL8SJR3-FU9LKNUSZ/image.pn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37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5.png"/><Relationship Id="rId5" Type="http://schemas.openxmlformats.org/officeDocument/2006/relationships/tags" Target="../tags/tag17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image" Target="../media/image33.png"/><Relationship Id="rId1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8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0.xml"/><Relationship Id="rId7" Type="http://schemas.openxmlformats.org/officeDocument/2006/relationships/image" Target="../media/image50.png"/><Relationship Id="rId12" Type="http://schemas.openxmlformats.org/officeDocument/2006/relationships/image" Target="../media/image49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2.xml"/><Relationship Id="rId10" Type="http://schemas.openxmlformats.org/officeDocument/2006/relationships/image" Target="../media/image48.png"/><Relationship Id="rId4" Type="http://schemas.openxmlformats.org/officeDocument/2006/relationships/tags" Target="../tags/tag31.xm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" pitchFamily="2" charset="0"/>
                <a:cs typeface="Calibri"/>
              </a:rPr>
              <a:t>Instructor: Nathan Lambert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Times" pitchFamily="2" charset="0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Times" pitchFamily="2" charset="0"/>
                <a:cs typeface="Calibri"/>
              </a:rPr>
              <a:t>[Slides by Dan Klein, Pieter </a:t>
            </a:r>
            <a:r>
              <a:rPr lang="en-US" sz="1400" dirty="0" err="1">
                <a:latin typeface="Times" pitchFamily="2" charset="0"/>
                <a:cs typeface="Calibri"/>
              </a:rPr>
              <a:t>Abbeel</a:t>
            </a:r>
            <a:r>
              <a:rPr lang="en-US" sz="1400" dirty="0">
                <a:latin typeface="Times" pitchFamily="2" charset="0"/>
                <a:cs typeface="Calibri"/>
              </a:rPr>
              <a:t>, Anca </a:t>
            </a:r>
            <a:r>
              <a:rPr lang="en-US" sz="1400" dirty="0" err="1">
                <a:latin typeface="Times" pitchFamily="2" charset="0"/>
                <a:cs typeface="Calibri"/>
              </a:rPr>
              <a:t>Dragan</a:t>
            </a:r>
            <a:r>
              <a:rPr lang="en-US" sz="1400" dirty="0">
                <a:latin typeface="Times" pitchFamily="2" charset="0"/>
                <a:cs typeface="Calibri"/>
              </a:rPr>
              <a:t>. http://</a:t>
            </a:r>
            <a:r>
              <a:rPr lang="en-US" sz="1400" dirty="0" err="1">
                <a:latin typeface="Times" pitchFamily="2" charset="0"/>
                <a:cs typeface="Calibri"/>
              </a:rPr>
              <a:t>ai.berkeley.edu</a:t>
            </a:r>
            <a:r>
              <a:rPr lang="en-US" sz="1400" dirty="0">
                <a:latin typeface="Times" pitchFamily="2" charset="0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1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359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6046" y="463802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5013" y="514859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</p:spTree>
    <p:extLst>
      <p:ext uri="{BB962C8B-B14F-4D97-AF65-F5344CB8AC3E}">
        <p14:creationId xmlns:p14="http://schemas.microsoft.com/office/powerpoint/2010/main" val="35928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800" y="3166253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Get ‘measurement’ of R at each step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8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295D-2D0D-F745-B5A2-40408DF0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1!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988E-A5C2-3C45-BFB5-ADACC90D0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Rank      |      Name      |      	Team name     |    Score</a:t>
            </a:r>
          </a:p>
          <a:p>
            <a:pPr marL="0" indent="0">
              <a:buNone/>
            </a:pPr>
            <a:r>
              <a:rPr lang="en-US" dirty="0"/>
              <a:t>     1             Ethan Guo       	Simplicity XIII      	1327.6064 </a:t>
            </a:r>
          </a:p>
          <a:p>
            <a:pPr marL="0" indent="0">
              <a:buNone/>
            </a:pPr>
            <a:r>
              <a:rPr lang="en-US" dirty="0"/>
              <a:t>     2            Justin Yokota      	</a:t>
            </a:r>
            <a:r>
              <a:rPr lang="en-US" dirty="0" err="1"/>
              <a:t>Ursa</a:t>
            </a:r>
            <a:r>
              <a:rPr lang="en-US" dirty="0"/>
              <a:t> Calliope.       	1266.1881</a:t>
            </a:r>
          </a:p>
          <a:p>
            <a:pPr marL="0" indent="0">
              <a:buNone/>
            </a:pPr>
            <a:r>
              <a:rPr lang="en-US" dirty="0"/>
              <a:t>     3.           Abel </a:t>
            </a:r>
            <a:r>
              <a:rPr lang="en-US" dirty="0" err="1"/>
              <a:t>Yagubyan</a:t>
            </a:r>
            <a:r>
              <a:rPr lang="en-US" dirty="0"/>
              <a:t>  pls give points k thank 1180.3719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3812-370A-E448-968B-50C38C6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24200" y="3886200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Fly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175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quad-fly]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687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[Lambert et. al, RA-L 2019]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39832F-2CBC-E544-B8DE-6E7C0EC19E72}"/>
                  </a:ext>
                </a:extLst>
              </p14:cNvPr>
              <p14:cNvContentPartPr/>
              <p14:nvPr/>
            </p14:nvContentPartPr>
            <p14:xfrm>
              <a:off x="5238141" y="47858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39832F-2CBC-E544-B8DE-6E7C0EC19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141" y="4695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lec12vid" descr="lec12vid">
            <a:hlinkClick r:id="" action="ppaction://media"/>
            <a:extLst>
              <a:ext uri="{FF2B5EF4-FFF2-40B4-BE49-F238E27FC236}">
                <a16:creationId xmlns:a16="http://schemas.microsoft.com/office/drawing/2014/main" id="{DAEE99E6-911C-864F-AEFC-A7BF72657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047" y="1117600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371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880" y="1448143"/>
            <a:ext cx="5212920" cy="3047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5184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FFC8-8BD2-F740-8519-93A023A8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1!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2258-D515-8C4E-B316-43D2617E3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3D120-D5DC-584D-95A1-337A6F8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A screenshot of a tree&#10;&#10;Description automatically generated">
            <a:extLst>
              <a:ext uri="{FF2B5EF4-FFF2-40B4-BE49-F238E27FC236}">
                <a16:creationId xmlns:a16="http://schemas.microsoft.com/office/drawing/2014/main" id="{98DD8988-B48A-474A-9C78-7B1C9E4D7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606550"/>
            <a:ext cx="91694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1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6325" y="32766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81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82436"/>
              </p:ext>
            </p:extLst>
          </p:nvPr>
        </p:nvGraphicFramePr>
        <p:xfrm>
          <a:off x="8534400" y="25908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5908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295D-2D0D-F745-B5A2-40408DF0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1! – 3</a:t>
            </a:r>
            <a:r>
              <a:rPr lang="en-US" baseline="30000" dirty="0"/>
              <a:t>rd</a:t>
            </a:r>
            <a:r>
              <a:rPr lang="en-US" dirty="0"/>
              <a:t> pls give points k thank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3812-370A-E448-968B-50C38C6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Content Placeholder 7" descr="A picture containing black, photo, sitting, light&#10;&#10;Description automatically generated">
            <a:extLst>
              <a:ext uri="{FF2B5EF4-FFF2-40B4-BE49-F238E27FC236}">
                <a16:creationId xmlns:a16="http://schemas.microsoft.com/office/drawing/2014/main" id="{5EECE67E-DBE5-774C-9960-0C2F0C9CF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104231"/>
            <a:ext cx="6134100" cy="3314700"/>
          </a:xfrm>
        </p:spPr>
      </p:pic>
    </p:spTree>
    <p:extLst>
      <p:ext uri="{BB962C8B-B14F-4D97-AF65-F5344CB8AC3E}">
        <p14:creationId xmlns:p14="http://schemas.microsoft.com/office/powerpoint/2010/main" val="2648213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optimal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27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68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295D-2D0D-F745-B5A2-40408DF0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1! – 2</a:t>
            </a:r>
            <a:r>
              <a:rPr lang="en-US" baseline="30000" dirty="0"/>
              <a:t>nd</a:t>
            </a:r>
            <a:r>
              <a:rPr lang="en-US" dirty="0"/>
              <a:t>   </a:t>
            </a:r>
            <a:r>
              <a:rPr lang="en-US" dirty="0" err="1"/>
              <a:t>Ursa</a:t>
            </a:r>
            <a:r>
              <a:rPr lang="en-US" dirty="0"/>
              <a:t> Calliope</a:t>
            </a:r>
          </a:p>
        </p:txBody>
      </p:sp>
      <p:pic>
        <p:nvPicPr>
          <p:cNvPr id="6" name="Content Placeholder 5" descr="A picture containing black, photo, sitting, light&#10;&#10;Description automatically generated">
            <a:extLst>
              <a:ext uri="{FF2B5EF4-FFF2-40B4-BE49-F238E27FC236}">
                <a16:creationId xmlns:a16="http://schemas.microsoft.com/office/drawing/2014/main" id="{9D1B3788-2818-6040-8C8F-6A1A4C380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104231"/>
            <a:ext cx="6134100" cy="3314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3812-370A-E448-968B-50C38C6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295D-2D0D-F745-B5A2-40408DF0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1! – 1</a:t>
            </a:r>
            <a:r>
              <a:rPr lang="en-US" baseline="30000" dirty="0"/>
              <a:t>st</a:t>
            </a:r>
            <a:r>
              <a:rPr lang="en-US" dirty="0"/>
              <a:t> Simplicity XIII</a:t>
            </a:r>
          </a:p>
        </p:txBody>
      </p:sp>
      <p:pic>
        <p:nvPicPr>
          <p:cNvPr id="6" name="Content Placeholder 5" descr="A picture containing black, photo, sitting, light&#10;&#10;Description automatically generated">
            <a:extLst>
              <a:ext uri="{FF2B5EF4-FFF2-40B4-BE49-F238E27FC236}">
                <a16:creationId xmlns:a16="http://schemas.microsoft.com/office/drawing/2014/main" id="{4D48681E-7403-9643-B4C3-2CCE0608D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104231"/>
            <a:ext cx="6134100" cy="3314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3812-370A-E448-968B-50C38C6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72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77976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57399</TotalTime>
  <Words>2240</Words>
  <Application>Microsoft Macintosh PowerPoint</Application>
  <PresentationFormat>Widescreen</PresentationFormat>
  <Paragraphs>447</Paragraphs>
  <Slides>45</Slides>
  <Notes>17</Notes>
  <HiddenSlides>2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Palatino</vt:lpstr>
      <vt:lpstr>Times</vt:lpstr>
      <vt:lpstr>Wingdings</vt:lpstr>
      <vt:lpstr>188_anca</vt:lpstr>
      <vt:lpstr>Photo Editor Photo</vt:lpstr>
      <vt:lpstr>CS 188: Artificial Intelligence </vt:lpstr>
      <vt:lpstr>Contest 1!</vt:lpstr>
      <vt:lpstr>Contest 1!</vt:lpstr>
      <vt:lpstr>Contest 1! – 3rd pls give points k thank </vt:lpstr>
      <vt:lpstr>Contest 1! – 2nd   Ursa Calliope</vt:lpstr>
      <vt:lpstr>Contest 1! – 1st Simplicity XIII</vt:lpstr>
      <vt:lpstr>Reinforcement Learning</vt:lpstr>
      <vt:lpstr>Double Bandits</vt:lpstr>
      <vt:lpstr>Online Planning</vt:lpstr>
      <vt:lpstr>Let’s Play!</vt:lpstr>
      <vt:lpstr>What Just Happened?</vt:lpstr>
      <vt:lpstr>Reinforcement Learning</vt:lpstr>
      <vt:lpstr>Reinforcement Learning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Learning to Fly</vt:lpstr>
      <vt:lpstr>Analogy: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Detour: Q-Value Iteration</vt:lpstr>
      <vt:lpstr>Q-Learning</vt:lpstr>
      <vt:lpstr>Video of Demo Q-Learning -- Gridworld</vt:lpstr>
      <vt:lpstr>Video of Demo Q-Learning -- Crawler</vt:lpstr>
      <vt:lpstr>Q-Learning:  act according to current optimal (and also explore…)</vt:lpstr>
      <vt:lpstr>Q-Learning Properties</vt:lpstr>
      <vt:lpstr>Active Reinforcement Learning</vt:lpstr>
      <vt:lpstr>Discussion: Model-Based vs Model-Free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Nathan Owen Lambert</cp:lastModifiedBy>
  <cp:revision>3036</cp:revision>
  <cp:lastPrinted>2014-02-20T19:34:11Z</cp:lastPrinted>
  <dcterms:created xsi:type="dcterms:W3CDTF">2004-08-27T04:16:05Z</dcterms:created>
  <dcterms:modified xsi:type="dcterms:W3CDTF">2020-02-21T16:25:31Z</dcterms:modified>
</cp:coreProperties>
</file>