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47"/>
  </p:notesMasterIdLst>
  <p:handoutMasterIdLst>
    <p:handoutMasterId r:id="rId48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09" r:id="rId13"/>
    <p:sldId id="441" r:id="rId14"/>
    <p:sldId id="411" r:id="rId15"/>
    <p:sldId id="439" r:id="rId16"/>
    <p:sldId id="415" r:id="rId17"/>
    <p:sldId id="451" r:id="rId18"/>
    <p:sldId id="470" r:id="rId19"/>
    <p:sldId id="450" r:id="rId20"/>
    <p:sldId id="472" r:id="rId21"/>
    <p:sldId id="454" r:id="rId22"/>
    <p:sldId id="446" r:id="rId23"/>
    <p:sldId id="416" r:id="rId24"/>
    <p:sldId id="417" r:id="rId25"/>
    <p:sldId id="456" r:id="rId26"/>
    <p:sldId id="458" r:id="rId27"/>
    <p:sldId id="474" r:id="rId28"/>
    <p:sldId id="475" r:id="rId29"/>
    <p:sldId id="476" r:id="rId30"/>
    <p:sldId id="477" r:id="rId31"/>
    <p:sldId id="466" r:id="rId32"/>
    <p:sldId id="460" r:id="rId33"/>
    <p:sldId id="461" r:id="rId34"/>
    <p:sldId id="462" r:id="rId35"/>
    <p:sldId id="463" r:id="rId36"/>
    <p:sldId id="422" r:id="rId37"/>
    <p:sldId id="423" r:id="rId38"/>
    <p:sldId id="467" r:id="rId39"/>
    <p:sldId id="424" r:id="rId40"/>
    <p:sldId id="468" r:id="rId41"/>
    <p:sldId id="431" r:id="rId42"/>
    <p:sldId id="432" r:id="rId43"/>
    <p:sldId id="413" r:id="rId44"/>
    <p:sldId id="428" r:id="rId45"/>
    <p:sldId id="433" r:id="rId46"/>
  </p:sldIdLst>
  <p:sldSz cx="12192000" cy="6858000"/>
  <p:notesSz cx="7099300" cy="10234613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737" autoAdjust="0"/>
    <p:restoredTop sz="94606" autoAdjust="0"/>
  </p:normalViewPr>
  <p:slideViewPr>
    <p:cSldViewPr>
      <p:cViewPr varScale="1">
        <p:scale>
          <a:sx n="122" d="100"/>
          <a:sy n="122" d="100"/>
        </p:scale>
        <p:origin x="232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3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5.png"/><Relationship Id="rId26" Type="http://schemas.openxmlformats.org/officeDocument/2006/relationships/image" Target="../media/image38.png"/><Relationship Id="rId3" Type="http://schemas.openxmlformats.org/officeDocument/2006/relationships/tags" Target="../tags/tag27.xml"/><Relationship Id="rId21" Type="http://schemas.openxmlformats.org/officeDocument/2006/relationships/image" Target="../media/image48.png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tags" Target="../tags/tag26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24" Type="http://schemas.openxmlformats.org/officeDocument/2006/relationships/image" Target="../media/image51.png"/><Relationship Id="rId5" Type="http://schemas.openxmlformats.org/officeDocument/2006/relationships/tags" Target="../tags/tag29.xml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tags" Target="../tags/tag34.xml"/><Relationship Id="rId19" Type="http://schemas.openxmlformats.org/officeDocument/2006/relationships/image" Target="../media/image46.png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40.xml"/><Relationship Id="rId16" Type="http://schemas.openxmlformats.org/officeDocument/2006/relationships/image" Target="../media/image62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57.png"/><Relationship Id="rId5" Type="http://schemas.openxmlformats.org/officeDocument/2006/relationships/tags" Target="../tags/tag43.xml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tags" Target="../tags/tag4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8.png"/><Relationship Id="rId5" Type="http://schemas.openxmlformats.org/officeDocument/2006/relationships/image" Target="../media/image69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em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72.emf"/><Relationship Id="rId11" Type="http://schemas.openxmlformats.org/officeDocument/2006/relationships/image" Target="../media/image77.png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png"/><Relationship Id="rId9" Type="http://schemas.openxmlformats.org/officeDocument/2006/relationships/image" Target="../media/image7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3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2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81.png"/><Relationship Id="rId5" Type="http://schemas.openxmlformats.org/officeDocument/2006/relationships/tags" Target="../tags/tag57.xml"/><Relationship Id="rId10" Type="http://schemas.openxmlformats.org/officeDocument/2006/relationships/image" Target="../media/image80.png"/><Relationship Id="rId4" Type="http://schemas.openxmlformats.org/officeDocument/2006/relationships/tags" Target="../tags/tag56.xml"/><Relationship Id="rId9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61.xml"/><Relationship Id="rId7" Type="http://schemas.openxmlformats.org/officeDocument/2006/relationships/image" Target="../media/image87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8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9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tags" Target="../tags/tag65.xml"/><Relationship Id="rId7" Type="http://schemas.openxmlformats.org/officeDocument/2006/relationships/image" Target="../media/image90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4.png"/><Relationship Id="rId5" Type="http://schemas.openxmlformats.org/officeDocument/2006/relationships/tags" Target="../tags/tag67.xml"/><Relationship Id="rId10" Type="http://schemas.openxmlformats.org/officeDocument/2006/relationships/image" Target="../media/image93.png"/><Relationship Id="rId4" Type="http://schemas.openxmlformats.org/officeDocument/2006/relationships/tags" Target="../tags/tag66.xml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tags" Target="../tags/tag73.xml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1.png"/><Relationship Id="rId5" Type="http://schemas.openxmlformats.org/officeDocument/2006/relationships/tags" Target="../tags/tag75.xml"/><Relationship Id="rId10" Type="http://schemas.openxmlformats.org/officeDocument/2006/relationships/image" Target="../media/image100.png"/><Relationship Id="rId4" Type="http://schemas.openxmlformats.org/officeDocument/2006/relationships/tags" Target="../tags/tag74.xml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98.png"/><Relationship Id="rId5" Type="http://schemas.openxmlformats.org/officeDocument/2006/relationships/tags" Target="../tags/tag80.xml"/><Relationship Id="rId10" Type="http://schemas.openxmlformats.org/officeDocument/2006/relationships/image" Target="../media/image108.png"/><Relationship Id="rId4" Type="http://schemas.openxmlformats.org/officeDocument/2006/relationships/tags" Target="../tags/tag79.xml"/><Relationship Id="rId9" Type="http://schemas.openxmlformats.org/officeDocument/2006/relationships/image" Target="../media/image10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Nathan Lambert--- 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created by Dan Klein,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, Sergey Levine, with some materials from A. </a:t>
            </a:r>
            <a:r>
              <a:rPr lang="en-US" sz="1400" dirty="0" err="1">
                <a:latin typeface="Calibri"/>
                <a:cs typeface="Calibri"/>
              </a:rPr>
              <a:t>Farhadi</a:t>
            </a:r>
            <a:r>
              <a:rPr lang="en-US" sz="1400" dirty="0">
                <a:latin typeface="Calibri"/>
                <a:cs typeface="Calibri"/>
              </a:rPr>
              <a:t>.  All CS188 materials are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Spam Filter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22438"/>
            <a:ext cx="38862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Naïve Bayes spam filter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Data: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Collection of emails, labeled spam or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Split into training, held-out, test sets</a:t>
            </a:r>
          </a:p>
          <a:p>
            <a:pPr lvl="1"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Learn on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(Tune it on a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Test it on new emails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Dear Sir.</a:t>
            </a:r>
          </a:p>
          <a:p>
            <a:endParaRPr lang="en-US" sz="1400"/>
          </a:p>
          <a:p>
            <a:r>
              <a:rPr lang="en-US" sz="1400"/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57800" y="32004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TO BE REMOVED FROM FUTURE MAILINGS, SIMPLY REPLY TO THIS MESSAGE AND PUT "REMOVE" IN THE SUBJECT.</a:t>
            </a:r>
          </a:p>
          <a:p>
            <a:endParaRPr lang="en-US" sz="1400"/>
          </a:p>
          <a:p>
            <a:r>
              <a:rPr lang="en-US" sz="1400"/>
              <a:t>99  MILLION EMAIL ADDRESSES</a:t>
            </a:r>
          </a:p>
          <a:p>
            <a:r>
              <a:rPr lang="en-US" sz="1400"/>
              <a:t>  FOR ONLY $99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257800" y="5029200"/>
            <a:ext cx="3505200" cy="1590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318000" y="54864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422775" y="20574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4419600" y="36576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825" y="4847716"/>
            <a:ext cx="6403975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When the lecture is over, remember to wake up the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person sitting next to you in the lecture room.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4848096"/>
            <a:ext cx="67008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in is lecture lecture next over person remember room </a:t>
            </a:r>
          </a:p>
          <a:p>
            <a:pPr algn="ctr"/>
            <a:r>
              <a:rPr lang="en-US" sz="2000" b="1" dirty="0">
                <a:solidFill>
                  <a:srgbClr val="009900"/>
                </a:solidFill>
              </a:rPr>
              <a:t>sitting the the the to to up wake when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F1665-340A-4DDF-983D-72185C5C0EDA}"/>
              </a:ext>
            </a:extLst>
          </p:cNvPr>
          <p:cNvSpPr txBox="1"/>
          <p:nvPr/>
        </p:nvSpPr>
        <p:spPr>
          <a:xfrm>
            <a:off x="5791200" y="1610050"/>
            <a:ext cx="2630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how many variables are there?</a:t>
            </a:r>
          </a:p>
          <a:p>
            <a:r>
              <a:rPr lang="en-US" sz="1400" dirty="0"/>
              <a:t>how many values?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9" grpId="0" animBg="1"/>
      <p:bldP spid="10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/>
              <a:t>Model: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What are the parameters?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Where do these tables come from?</a:t>
            </a:r>
          </a:p>
          <a:p>
            <a:pPr eaLnBrk="1" hangingPunct="1"/>
            <a:endParaRPr lang="en-US" sz="240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Spam Example</a:t>
            </a:r>
          </a:p>
        </p:txBody>
      </p:sp>
      <p:graphicFrame>
        <p:nvGraphicFramePr>
          <p:cNvPr id="1298436" name="Group 4"/>
          <p:cNvGraphicFramePr>
            <a:graphicFrameLocks noGrp="1"/>
          </p:cNvGraphicFramePr>
          <p:nvPr/>
        </p:nvGraphicFramePr>
        <p:xfrm>
          <a:off x="2590800" y="1600200"/>
          <a:ext cx="6858000" cy="402336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Word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P(w|spam)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P(w|ham)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Spam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 Ham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(prior)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0.33333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0.66666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-0.4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Gary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would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0.00069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</a:rPr>
                        <a:t>0.00084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-19.1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-23.8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-21.8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like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0.00083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-30.9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-28.9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0.01517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0.01339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-35.1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lose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-44.0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weight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0.00016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-53.3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-55.0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while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0.00027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-61.5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-63.2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you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0.00881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0.00304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-66.2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-69.0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sleep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Verdana" pitchFamily="34" charset="0"/>
                        </a:rPr>
                        <a:t>0.00001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-76.0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-80.5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98513" name="Line 81"/>
          <p:cNvSpPr>
            <a:spLocks noChangeShapeType="1"/>
          </p:cNvSpPr>
          <p:nvPr/>
        </p:nvSpPr>
        <p:spPr bwMode="auto">
          <a:xfrm>
            <a:off x="7315200" y="5791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514" name="Rectangle 82"/>
          <p:cNvSpPr>
            <a:spLocks noChangeArrowheads="1"/>
          </p:cNvSpPr>
          <p:nvPr/>
        </p:nvSpPr>
        <p:spPr bwMode="auto">
          <a:xfrm>
            <a:off x="2590800" y="3352800"/>
            <a:ext cx="6858000" cy="228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5" name="Rectangle 83"/>
          <p:cNvSpPr>
            <a:spLocks noChangeArrowheads="1"/>
          </p:cNvSpPr>
          <p:nvPr/>
        </p:nvSpPr>
        <p:spPr bwMode="auto">
          <a:xfrm>
            <a:off x="2590800" y="2971800"/>
            <a:ext cx="6858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6" name="Rectangle 84"/>
          <p:cNvSpPr>
            <a:spLocks noChangeArrowheads="1"/>
          </p:cNvSpPr>
          <p:nvPr/>
        </p:nvSpPr>
        <p:spPr bwMode="auto">
          <a:xfrm>
            <a:off x="2590800" y="2667000"/>
            <a:ext cx="68580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8517" name="Rectangle 85"/>
          <p:cNvSpPr>
            <a:spLocks noChangeArrowheads="1"/>
          </p:cNvSpPr>
          <p:nvPr/>
        </p:nvSpPr>
        <p:spPr bwMode="auto">
          <a:xfrm>
            <a:off x="2590800" y="2286000"/>
            <a:ext cx="68580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542BF-E07B-4525-A6EA-A8C76CC2BF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45604"/>
            <a:ext cx="562435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66D7D0-D9C6-4A3A-A988-59FB5781D2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286000"/>
            <a:ext cx="986166" cy="25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55746-C9AB-49D0-88C6-AA6C59AE529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69" y="2663952"/>
            <a:ext cx="986166" cy="25301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8A55AD-91C5-407F-92FB-77950D9F7CBF}"/>
              </a:ext>
            </a:extLst>
          </p:cNvPr>
          <p:cNvCxnSpPr>
            <a:cxnSpLocks/>
          </p:cNvCxnSpPr>
          <p:nvPr/>
        </p:nvCxnSpPr>
        <p:spPr>
          <a:xfrm>
            <a:off x="1752600" y="3051048"/>
            <a:ext cx="0" cy="2587752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8513" grpId="0" animBg="1"/>
      <p:bldP spid="1298514" grpId="0" animBg="1"/>
      <p:bldP spid="1298515" grpId="0" animBg="1"/>
      <p:bldP spid="1298516" grpId="0" animBg="1"/>
      <p:bldP spid="12985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945" y="2235200"/>
            <a:ext cx="3579510" cy="294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6514" y="2340708"/>
            <a:ext cx="3842741" cy="21550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7424" y="2209800"/>
            <a:ext cx="3804752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Important Concepts</a:t>
            </a:r>
          </a:p>
        </p:txBody>
      </p:sp>
      <p:sp>
        <p:nvSpPr>
          <p:cNvPr id="128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Underfitting: fits the training set poorly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7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Underfitting and Overfitting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352800" y="2667000"/>
            <a:ext cx="2438400" cy="2438400"/>
            <a:chOff x="3168" y="1584"/>
            <a:chExt cx="1536" cy="1536"/>
          </a:xfrm>
        </p:grpSpPr>
        <p:sp>
          <p:nvSpPr>
            <p:cNvPr id="23586" name="Rectangle 5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Rectangle 6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Rectangle 7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Rectangle 8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Rectangle 9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Rectangle 10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Rectangle 11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Rectangle 12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Rectangle 13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Rectangle 14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Rectangle 15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Rectangle 16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Rectangle 17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Rectangle 18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Rectangle 19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Rectangle 20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Rectangle 21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Rectangle 22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Rectangle 23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Rectangle 24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6" name="Rectangle 25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Rectangle 26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Rectangle 27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Rectangle 28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0" name="Rectangle 29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Rectangle 30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Rectangle 31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3" name="Rectangle 32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4" name="Rectangle 33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Rectangle 34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Rectangle 35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Rectangle 36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8" name="Rectangle 37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38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0" name="Rectangle 39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1" name="Rectangle 40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2" name="Rectangle 41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3" name="Rectangle 42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4" name="Rectangle 43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5" name="Rectangle 44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6" name="Rectangle 45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Rectangle 46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8" name="Rectangle 47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Rectangle 48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0" name="Rectangle 49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1" name="Rectangle 50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2" name="Rectangle 51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52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4" name="Rectangle 53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Rectangle 54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6" name="Rectangle 55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Rectangle 56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8" name="Rectangle 57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9" name="Rectangle 58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0" name="Rectangle 59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Rectangle 60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2" name="Rectangle 61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Rectangle 62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Rectangle 63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ectangle 64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ectangle 65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7" name="Rectangle 66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8" name="Rectangle 67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Rectangle 68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57" name="Picture 18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713" y="175895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8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15113" y="1752600"/>
            <a:ext cx="19954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420688" y="2971800"/>
            <a:ext cx="8221662" cy="304800"/>
            <a:chOff x="265" y="1872"/>
            <a:chExt cx="5179" cy="192"/>
          </a:xfrm>
        </p:grpSpPr>
        <p:sp>
          <p:nvSpPr>
            <p:cNvPr id="23581" name="Line 106"/>
            <p:cNvSpPr>
              <a:spLocks noChangeShapeType="1"/>
            </p:cNvSpPr>
            <p:nvPr/>
          </p:nvSpPr>
          <p:spPr bwMode="auto">
            <a:xfrm>
              <a:off x="1680" y="1968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Rectangle 107"/>
            <p:cNvSpPr>
              <a:spLocks noChangeArrowheads="1"/>
            </p:cNvSpPr>
            <p:nvPr/>
          </p:nvSpPr>
          <p:spPr bwMode="auto">
            <a:xfrm>
              <a:off x="2304" y="1872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83" name="Picture 20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65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4" name="Picture 20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166" y="1920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5" name="Line 214"/>
            <p:cNvSpPr>
              <a:spLocks noChangeShapeType="1"/>
            </p:cNvSpPr>
            <p:nvPr/>
          </p:nvSpPr>
          <p:spPr bwMode="auto">
            <a:xfrm>
              <a:off x="2496" y="1968"/>
              <a:ext cx="15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9"/>
          <p:cNvGrpSpPr>
            <a:grpSpLocks/>
          </p:cNvGrpSpPr>
          <p:nvPr/>
        </p:nvGrpSpPr>
        <p:grpSpPr bwMode="auto">
          <a:xfrm>
            <a:off x="420688" y="3581400"/>
            <a:ext cx="8204200" cy="304800"/>
            <a:chOff x="265" y="2256"/>
            <a:chExt cx="5168" cy="192"/>
          </a:xfrm>
        </p:grpSpPr>
        <p:sp>
          <p:nvSpPr>
            <p:cNvPr id="23576" name="Line 105"/>
            <p:cNvSpPr>
              <a:spLocks noChangeShapeType="1"/>
            </p:cNvSpPr>
            <p:nvPr/>
          </p:nvSpPr>
          <p:spPr bwMode="auto">
            <a:xfrm flipH="1">
              <a:off x="1680" y="2352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Rectangle 108"/>
            <p:cNvSpPr>
              <a:spLocks noChangeArrowheads="1"/>
            </p:cNvSpPr>
            <p:nvPr/>
          </p:nvSpPr>
          <p:spPr bwMode="auto">
            <a:xfrm>
              <a:off x="2688" y="2256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578" name="Picture 201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5" y="2304"/>
              <a:ext cx="127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Picture 2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155" y="2304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0" name="Line 215"/>
            <p:cNvSpPr>
              <a:spLocks noChangeShapeType="1"/>
            </p:cNvSpPr>
            <p:nvPr/>
          </p:nvSpPr>
          <p:spPr bwMode="auto">
            <a:xfrm flipH="1">
              <a:off x="2880" y="2352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9" name="Text Box 222"/>
          <p:cNvSpPr txBox="1">
            <a:spLocks noChangeArrowheads="1"/>
          </p:cNvSpPr>
          <p:nvPr/>
        </p:nvSpPr>
        <p:spPr bwMode="auto">
          <a:xfrm>
            <a:off x="3886200" y="5791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/>
                <a:cs typeface="Calibri"/>
              </a:rPr>
              <a:t>2 wins!!</a:t>
            </a:r>
          </a:p>
        </p:txBody>
      </p:sp>
      <p:grpSp>
        <p:nvGrpSpPr>
          <p:cNvPr id="5" name="Group 225"/>
          <p:cNvGrpSpPr>
            <a:grpSpLocks/>
          </p:cNvGrpSpPr>
          <p:nvPr/>
        </p:nvGrpSpPr>
        <p:grpSpPr bwMode="auto">
          <a:xfrm>
            <a:off x="385763" y="4191000"/>
            <a:ext cx="8250237" cy="304800"/>
            <a:chOff x="243" y="2640"/>
            <a:chExt cx="5197" cy="192"/>
          </a:xfrm>
        </p:grpSpPr>
        <p:sp>
          <p:nvSpPr>
            <p:cNvPr id="23571" name="Rectangle 188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89"/>
            <p:cNvSpPr>
              <a:spLocks noChangeShapeType="1"/>
            </p:cNvSpPr>
            <p:nvPr/>
          </p:nvSpPr>
          <p:spPr bwMode="auto">
            <a:xfrm flipH="1">
              <a:off x="1680" y="2736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3" name="Picture 20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" y="2688"/>
              <a:ext cx="129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Line 216"/>
            <p:cNvSpPr>
              <a:spLocks noChangeShapeType="1"/>
            </p:cNvSpPr>
            <p:nvPr/>
          </p:nvSpPr>
          <p:spPr bwMode="auto">
            <a:xfrm flipH="1">
              <a:off x="2688" y="2736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5" name="Picture 22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35" y="2688"/>
              <a:ext cx="13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6"/>
          <p:cNvGrpSpPr>
            <a:grpSpLocks/>
          </p:cNvGrpSpPr>
          <p:nvPr/>
        </p:nvGrpSpPr>
        <p:grpSpPr bwMode="auto">
          <a:xfrm>
            <a:off x="325438" y="4800600"/>
            <a:ext cx="8286750" cy="304800"/>
            <a:chOff x="205" y="3024"/>
            <a:chExt cx="5220" cy="192"/>
          </a:xfrm>
        </p:grpSpPr>
        <p:sp>
          <p:nvSpPr>
            <p:cNvPr id="23566" name="Rectangle 187"/>
            <p:cNvSpPr>
              <a:spLocks noChangeArrowheads="1"/>
            </p:cNvSpPr>
            <p:nvPr/>
          </p:nvSpPr>
          <p:spPr bwMode="auto">
            <a:xfrm>
              <a:off x="3456" y="3024"/>
              <a:ext cx="192" cy="1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90"/>
            <p:cNvSpPr>
              <a:spLocks noChangeShapeType="1"/>
            </p:cNvSpPr>
            <p:nvPr/>
          </p:nvSpPr>
          <p:spPr bwMode="auto">
            <a:xfrm flipH="1" flipV="1">
              <a:off x="1680" y="3120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68" name="Picture 20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05" y="3072"/>
              <a:ext cx="13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Line 217"/>
            <p:cNvSpPr>
              <a:spLocks noChangeShapeType="1"/>
            </p:cNvSpPr>
            <p:nvPr/>
          </p:nvSpPr>
          <p:spPr bwMode="auto">
            <a:xfrm flipH="1" flipV="1">
              <a:off x="3648" y="312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3570" name="Picture 22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147" y="3072"/>
              <a:ext cx="127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2" name="Picture 10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95313" y="2362200"/>
            <a:ext cx="1690687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0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781800" y="2297113"/>
            <a:ext cx="169068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Overfitting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Posteriors determined by </a:t>
            </a:r>
            <a:r>
              <a:rPr lang="en-US" sz="2000" i="1" dirty="0"/>
              <a:t>relative </a:t>
            </a:r>
            <a:r>
              <a:rPr lang="en-US" sz="2000" dirty="0"/>
              <a:t>probabilities (odds ratios):</a:t>
            </a:r>
          </a:p>
          <a:p>
            <a:pPr eaLnBrk="1" hangingPunct="1"/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3316288"/>
            <a:ext cx="25146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south-west : inf</a:t>
            </a:r>
          </a:p>
          <a:p>
            <a:r>
              <a:rPr lang="en-US">
                <a:latin typeface="Courier New" pitchFamily="49" charset="0"/>
              </a:rPr>
              <a:t>nation     : inf</a:t>
            </a:r>
          </a:p>
          <a:p>
            <a:r>
              <a:rPr lang="en-US">
                <a:latin typeface="Courier New" pitchFamily="49" charset="0"/>
              </a:rPr>
              <a:t>morally    : inf</a:t>
            </a:r>
          </a:p>
          <a:p>
            <a:r>
              <a:rPr lang="en-US">
                <a:latin typeface="Courier New" pitchFamily="49" charset="0"/>
              </a:rPr>
              <a:t>nicely     : inf</a:t>
            </a:r>
          </a:p>
          <a:p>
            <a:r>
              <a:rPr lang="en-US">
                <a:latin typeface="Courier New" pitchFamily="49" charset="0"/>
              </a:rPr>
              <a:t>extent     : inf</a:t>
            </a:r>
          </a:p>
          <a:p>
            <a:r>
              <a:rPr lang="en-US">
                <a:latin typeface="Courier New" pitchFamily="49" charset="0"/>
              </a:rPr>
              <a:t>seriously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43200" y="572135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876800" y="3316288"/>
            <a:ext cx="2438400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screens    : inf</a:t>
            </a:r>
          </a:p>
          <a:p>
            <a:r>
              <a:rPr lang="en-US">
                <a:latin typeface="Courier New" pitchFamily="49" charset="0"/>
              </a:rPr>
              <a:t>minute     : inf</a:t>
            </a:r>
          </a:p>
          <a:p>
            <a:r>
              <a:rPr lang="en-US">
                <a:latin typeface="Courier New" pitchFamily="49" charset="0"/>
              </a:rPr>
              <a:t>guaranteed : inf</a:t>
            </a:r>
          </a:p>
          <a:p>
            <a:r>
              <a:rPr lang="en-US">
                <a:latin typeface="Courier New" pitchFamily="49" charset="0"/>
              </a:rPr>
              <a:t>$205.00    : inf</a:t>
            </a:r>
          </a:p>
          <a:p>
            <a:r>
              <a:rPr lang="en-US">
                <a:latin typeface="Courier New" pitchFamily="49" charset="0"/>
              </a:rPr>
              <a:t>delivery   : inf</a:t>
            </a:r>
          </a:p>
          <a:p>
            <a:r>
              <a:rPr lang="en-US">
                <a:latin typeface="Courier New" pitchFamily="49" charset="0"/>
              </a:rPr>
              <a:t>signature  : inf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458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3876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36220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/>
      <p:bldP spid="266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Generalization and Overfitting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Relative frequency parameters will </a:t>
            </a:r>
            <a:r>
              <a:rPr lang="en-US" sz="2000" dirty="0" err="1">
                <a:solidFill>
                  <a:srgbClr val="C00000"/>
                </a:solidFill>
              </a:rPr>
              <a:t>overfit</a:t>
            </a:r>
            <a:r>
              <a:rPr lang="en-US" sz="2000" dirty="0"/>
              <a:t> the training data!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because we never saw a 3 with pixel (15,15) on during training doesn’t mean we won’t see it at test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“minute” is 100% spam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Unlikely that every occurrence of “seriously” is 100% ham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What about all the words that don’t occur in the training set at all?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In general, we can’t go around giving unseen events zero probability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As an extreme case, imagine using the entire email as the only feature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 get the training data perfect (if deterministic labeling)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Wouldn’t </a:t>
            </a:r>
            <a:r>
              <a:rPr lang="en-US" sz="1800" i="1" dirty="0"/>
              <a:t>generalize</a:t>
            </a:r>
            <a:r>
              <a:rPr lang="en-US" sz="1800" dirty="0"/>
              <a:t> at 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Just making the bag-of-words assumption gives us some generalization, but isn’t enough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To generalize better: we need to </a:t>
            </a:r>
            <a:r>
              <a:rPr lang="en-US" sz="2000" dirty="0">
                <a:solidFill>
                  <a:srgbClr val="CC0000"/>
                </a:solidFill>
              </a:rPr>
              <a:t>smooth </a:t>
            </a:r>
            <a:r>
              <a:rPr lang="en-US" sz="2000" dirty="0"/>
              <a:t>or </a:t>
            </a:r>
            <a:r>
              <a:rPr lang="en-US" sz="2000" dirty="0">
                <a:solidFill>
                  <a:srgbClr val="CC0000"/>
                </a:solidFill>
              </a:rPr>
              <a:t>regularize </a:t>
            </a:r>
            <a:r>
              <a:rPr lang="en-US" sz="2000" dirty="0"/>
              <a:t>the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Parameter Estimation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BD3E869C-3C04-48C6-B803-F41377566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billionaire tech entrepreneur asks you a question: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He says: </a:t>
            </a:r>
            <a:r>
              <a:rPr lang="en-US" dirty="0"/>
              <a:t>I have thumbtack, if I flip it, what’s the probability it will fall with the nail up?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Please flip it a few times: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The probability is:</a:t>
            </a:r>
          </a:p>
          <a:p>
            <a:pPr lvl="2"/>
            <a:r>
              <a:rPr lang="en-US" dirty="0"/>
              <a:t>P(H) = 3/5</a:t>
            </a:r>
          </a:p>
          <a:p>
            <a:pPr lvl="1"/>
            <a:r>
              <a:rPr lang="en-US" sz="3200" b="1" dirty="0">
                <a:solidFill>
                  <a:srgbClr val="000090"/>
                </a:solidFill>
              </a:rPr>
              <a:t>He says: </a:t>
            </a:r>
            <a:r>
              <a:rPr lang="en-US" sz="3200" b="1" dirty="0">
                <a:solidFill>
                  <a:srgbClr val="FF0000"/>
                </a:solidFill>
              </a:rPr>
              <a:t>Why???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You say: </a:t>
            </a:r>
            <a:r>
              <a:rPr lang="en-US" dirty="0"/>
              <a:t>Because…</a:t>
            </a:r>
          </a:p>
        </p:txBody>
      </p:sp>
      <p:pic>
        <p:nvPicPr>
          <p:cNvPr id="35" name="Picture 34" descr="thumbtacks.jpg">
            <a:extLst>
              <a:ext uri="{FF2B5EF4-FFF2-40B4-BE49-F238E27FC236}">
                <a16:creationId xmlns:a16="http://schemas.microsoft.com/office/drawing/2014/main" id="{40DB07F4-A58C-481D-AB85-0B3EAC13C4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311" y="3429001"/>
            <a:ext cx="845889" cy="838200"/>
          </a:xfrm>
          <a:prstGeom prst="rect">
            <a:avLst/>
          </a:prstGeom>
        </p:spPr>
      </p:pic>
      <p:pic>
        <p:nvPicPr>
          <p:cNvPr id="36" name="Picture 35" descr="thumbtacks.jpg">
            <a:extLst>
              <a:ext uri="{FF2B5EF4-FFF2-40B4-BE49-F238E27FC236}">
                <a16:creationId xmlns:a16="http://schemas.microsoft.com/office/drawing/2014/main" id="{94BCBA1E-81FE-4C11-A499-3D123D6FBF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6311" y="3429000"/>
            <a:ext cx="845889" cy="838200"/>
          </a:xfrm>
          <a:prstGeom prst="rect">
            <a:avLst/>
          </a:prstGeom>
        </p:spPr>
      </p:pic>
      <p:pic>
        <p:nvPicPr>
          <p:cNvPr id="37" name="Picture 36" descr="thumbtacks.jpg">
            <a:extLst>
              <a:ext uri="{FF2B5EF4-FFF2-40B4-BE49-F238E27FC236}">
                <a16:creationId xmlns:a16="http://schemas.microsoft.com/office/drawing/2014/main" id="{40422710-1578-4969-8557-A8D8A4816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000" y="3429000"/>
            <a:ext cx="845889" cy="838200"/>
          </a:xfrm>
          <a:prstGeom prst="rect">
            <a:avLst/>
          </a:prstGeom>
        </p:spPr>
      </p:pic>
      <p:pic>
        <p:nvPicPr>
          <p:cNvPr id="38" name="Picture 37" descr="thumbtacks.jpg">
            <a:extLst>
              <a:ext uri="{FF2B5EF4-FFF2-40B4-BE49-F238E27FC236}">
                <a16:creationId xmlns:a16="http://schemas.microsoft.com/office/drawing/2014/main" id="{4682307A-41A9-4F96-B422-7275244023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800" y="3429000"/>
            <a:ext cx="845889" cy="838200"/>
          </a:xfrm>
          <a:prstGeom prst="rect">
            <a:avLst/>
          </a:prstGeom>
        </p:spPr>
      </p:pic>
      <p:pic>
        <p:nvPicPr>
          <p:cNvPr id="39" name="Picture 38" descr="thumbtacks.jpg">
            <a:extLst>
              <a:ext uri="{FF2B5EF4-FFF2-40B4-BE49-F238E27FC236}">
                <a16:creationId xmlns:a16="http://schemas.microsoft.com/office/drawing/2014/main" id="{BC88BEC6-EDAB-496B-A8BE-073C378A97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3429000"/>
            <a:ext cx="84588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First Consulting Job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A2DE98E-7C16-4732-B673-7AADCC8D03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P(Heads) =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  <a:r>
              <a:rPr lang="en-US" dirty="0"/>
              <a:t>,  P(Tails) = 1-</a:t>
            </a:r>
            <a:r>
              <a:rPr lang="en-US" dirty="0">
                <a:latin typeface="Symbol" pitchFamily="48" charset="2"/>
                <a:sym typeface="Symbol" pitchFamily="48" charset="2"/>
              </a:rPr>
              <a:t>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0090"/>
                </a:solidFill>
              </a:rPr>
              <a:t>Flips are </a:t>
            </a:r>
            <a:r>
              <a:rPr lang="en-US" i="1" dirty="0" err="1">
                <a:solidFill>
                  <a:srgbClr val="000090"/>
                </a:solidFill>
              </a:rPr>
              <a:t>i.i.d</a:t>
            </a:r>
            <a:r>
              <a:rPr lang="en-US" i="1" dirty="0">
                <a:solidFill>
                  <a:srgbClr val="000090"/>
                </a:solidFill>
              </a:rPr>
              <a:t>.</a:t>
            </a:r>
            <a:r>
              <a:rPr lang="en-US" sz="3000" dirty="0">
                <a:solidFill>
                  <a:srgbClr val="000090"/>
                </a:solidFill>
              </a:rPr>
              <a:t>: </a:t>
            </a:r>
          </a:p>
          <a:p>
            <a:pPr lvl="1"/>
            <a:r>
              <a:rPr lang="en-US" dirty="0"/>
              <a:t>Independent events</a:t>
            </a:r>
          </a:p>
          <a:p>
            <a:pPr lvl="1"/>
            <a:r>
              <a:rPr lang="en-US" dirty="0"/>
              <a:t>Identically distributed according to unknown distribution</a:t>
            </a:r>
          </a:p>
          <a:p>
            <a:r>
              <a:rPr lang="en-US" dirty="0">
                <a:solidFill>
                  <a:srgbClr val="000090"/>
                </a:solidFill>
              </a:rPr>
              <a:t>Sequence </a:t>
            </a:r>
            <a:r>
              <a:rPr lang="en-US" i="1" dirty="0">
                <a:solidFill>
                  <a:srgbClr val="000090"/>
                </a:solidFill>
              </a:rPr>
              <a:t>D</a:t>
            </a:r>
            <a:r>
              <a:rPr lang="en-US" dirty="0">
                <a:solidFill>
                  <a:srgbClr val="000090"/>
                </a:solidFill>
              </a:rPr>
              <a:t> of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H</a:t>
            </a:r>
            <a:r>
              <a:rPr lang="en-US" dirty="0">
                <a:solidFill>
                  <a:srgbClr val="000090"/>
                </a:solidFill>
              </a:rPr>
              <a:t> Heads and </a:t>
            </a:r>
            <a:r>
              <a:rPr lang="en-US" dirty="0">
                <a:solidFill>
                  <a:srgbClr val="000090"/>
                </a:solidFill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olidFill>
                  <a:srgbClr val="000090"/>
                </a:solidFill>
                <a:sym typeface="Symbol" pitchFamily="48" charset="2"/>
              </a:rPr>
              <a:t>T</a:t>
            </a:r>
            <a:r>
              <a:rPr lang="en-US" dirty="0">
                <a:solidFill>
                  <a:srgbClr val="000090"/>
                </a:solidFill>
              </a:rPr>
              <a:t> Tails  </a:t>
            </a:r>
          </a:p>
        </p:txBody>
      </p:sp>
      <p:pic>
        <p:nvPicPr>
          <p:cNvPr id="12" name="Picture 11" descr="thumbtacks.jpg">
            <a:extLst>
              <a:ext uri="{FF2B5EF4-FFF2-40B4-BE49-F238E27FC236}">
                <a16:creationId xmlns:a16="http://schemas.microsoft.com/office/drawing/2014/main" id="{E1B3D6E4-4BA3-484D-84BB-753C8A11FE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2163763"/>
            <a:ext cx="845889" cy="838200"/>
          </a:xfrm>
          <a:prstGeom prst="rect">
            <a:avLst/>
          </a:prstGeom>
        </p:spPr>
      </p:pic>
      <p:pic>
        <p:nvPicPr>
          <p:cNvPr id="13" name="Picture 12" descr="thumbtacks.jpg">
            <a:extLst>
              <a:ext uri="{FF2B5EF4-FFF2-40B4-BE49-F238E27FC236}">
                <a16:creationId xmlns:a16="http://schemas.microsoft.com/office/drawing/2014/main" id="{1D6E06B0-16B5-433A-B7F4-60A4526EE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2163762"/>
            <a:ext cx="845889" cy="838200"/>
          </a:xfrm>
          <a:prstGeom prst="rect">
            <a:avLst/>
          </a:prstGeom>
        </p:spPr>
      </p:pic>
      <p:pic>
        <p:nvPicPr>
          <p:cNvPr id="14" name="Picture 13" descr="thumbtacks.jpg">
            <a:extLst>
              <a:ext uri="{FF2B5EF4-FFF2-40B4-BE49-F238E27FC236}">
                <a16:creationId xmlns:a16="http://schemas.microsoft.com/office/drawing/2014/main" id="{BD9DFB0F-3EB7-4CB3-BB37-8DB8BF7C55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889" y="2163762"/>
            <a:ext cx="845889" cy="838200"/>
          </a:xfrm>
          <a:prstGeom prst="rect">
            <a:avLst/>
          </a:prstGeom>
        </p:spPr>
      </p:pic>
      <p:pic>
        <p:nvPicPr>
          <p:cNvPr id="15" name="Picture 14" descr="thumbtacks.jpg">
            <a:extLst>
              <a:ext uri="{FF2B5EF4-FFF2-40B4-BE49-F238E27FC236}">
                <a16:creationId xmlns:a16="http://schemas.microsoft.com/office/drawing/2014/main" id="{6AF6BF17-ADB4-45B8-A167-9A76BCF49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7200" y="2163763"/>
            <a:ext cx="845889" cy="838200"/>
          </a:xfrm>
          <a:prstGeom prst="rect">
            <a:avLst/>
          </a:prstGeom>
        </p:spPr>
      </p:pic>
      <p:pic>
        <p:nvPicPr>
          <p:cNvPr id="16" name="Picture 15" descr="thumbtacks.jpg">
            <a:extLst>
              <a:ext uri="{FF2B5EF4-FFF2-40B4-BE49-F238E27FC236}">
                <a16:creationId xmlns:a16="http://schemas.microsoft.com/office/drawing/2014/main" id="{DE1EDD90-D6A0-4A5D-A7BA-F6A69B275E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89" y="2163762"/>
            <a:ext cx="845889" cy="838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97E9EB-8ADE-4D9C-B304-3714F5F18A6D}"/>
              </a:ext>
            </a:extLst>
          </p:cNvPr>
          <p:cNvSpPr txBox="1"/>
          <p:nvPr/>
        </p:nvSpPr>
        <p:spPr>
          <a:xfrm>
            <a:off x="7086600" y="216376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18" name="Picture 4" descr="txp_fig">
            <a:extLst>
              <a:ext uri="{FF2B5EF4-FFF2-40B4-BE49-F238E27FC236}">
                <a16:creationId xmlns:a16="http://schemas.microsoft.com/office/drawing/2014/main" id="{B30CF0CE-B927-4F14-A007-2BD965E0150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849938"/>
            <a:ext cx="5410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F668E9-6642-476C-BDCF-3B7F99EF2544}"/>
              </a:ext>
            </a:extLst>
          </p:cNvPr>
          <p:cNvSpPr/>
          <p:nvPr/>
        </p:nvSpPr>
        <p:spPr>
          <a:xfrm>
            <a:off x="4608731" y="3098087"/>
            <a:ext cx="56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dirty="0">
                <a:latin typeface="Times New Roman"/>
                <a:cs typeface="Times New Roman"/>
              </a:rPr>
              <a:t>={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</a:t>
            </a:r>
            <a:r>
              <a:rPr lang="en-US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i</a:t>
            </a:r>
            <a:r>
              <a:rPr lang="en-US" sz="2800" dirty="0">
                <a:latin typeface="Times New Roman"/>
                <a:cs typeface="Times New Roman"/>
              </a:rPr>
              <a:t>=1</a:t>
            </a:r>
            <a:r>
              <a:rPr lang="en-US" sz="2800" i="1" dirty="0">
                <a:latin typeface="Times New Roman"/>
                <a:cs typeface="Times New Roman"/>
              </a:rPr>
              <a:t>…n</a:t>
            </a:r>
            <a:r>
              <a:rPr lang="en-US" sz="2800" dirty="0">
                <a:latin typeface="Times New Roman"/>
                <a:cs typeface="Times New Roman"/>
              </a:rPr>
              <a:t>},  </a:t>
            </a:r>
            <a:r>
              <a:rPr lang="en-US" sz="2800" i="1" dirty="0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D</a:t>
            </a:r>
            <a:r>
              <a:rPr lang="en-US" sz="2800" i="1" baseline="-25000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 = </a:t>
            </a:r>
            <a:r>
              <a:rPr lang="en-US" sz="2800" dirty="0" err="1">
                <a:latin typeface="Times New Roman"/>
                <a:cs typeface="Times New Roman"/>
              </a:rPr>
              <a:t>Π</a:t>
            </a:r>
            <a:r>
              <a:rPr lang="en-US" sz="2800" i="1" baseline="-25000" dirty="0" err="1">
                <a:latin typeface="Times New Roman"/>
                <a:cs typeface="Times New Roman"/>
              </a:rPr>
              <a:t>i</a:t>
            </a:r>
            <a:r>
              <a:rPr lang="en-US" sz="2800" i="1" dirty="0" err="1">
                <a:latin typeface="Times New Roman"/>
                <a:cs typeface="Times New Roman"/>
              </a:rPr>
              <a:t>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i="1" dirty="0">
                <a:latin typeface="Times New Roman"/>
                <a:cs typeface="Times New Roman"/>
              </a:rPr>
              <a:t>x</a:t>
            </a:r>
            <a:r>
              <a:rPr lang="en-US" sz="2800" i="1" baseline="-25000" dirty="0">
                <a:latin typeface="Times New Roman"/>
                <a:cs typeface="Times New Roman"/>
              </a:rPr>
              <a:t>i </a:t>
            </a:r>
            <a:r>
              <a:rPr lang="en-US" sz="2800" dirty="0">
                <a:latin typeface="Times New Roman"/>
                <a:cs typeface="Times New Roman"/>
              </a:rPr>
              <a:t>|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800" i="1" dirty="0" err="1">
                <a:latin typeface="Times New Roman"/>
                <a:cs typeface="Times New Roman"/>
              </a:rPr>
              <a:t>θ</a:t>
            </a:r>
            <a:r>
              <a:rPr lang="en-US" sz="1100" i="1" dirty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)</a:t>
            </a:r>
            <a:endParaRPr lang="en-US" sz="2800" baseline="-25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84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46771-BAC1-E442-BAFF-6A9A4E842610}"/>
              </a:ext>
            </a:extLst>
          </p:cNvPr>
          <p:cNvSpPr txBox="1"/>
          <p:nvPr/>
        </p:nvSpPr>
        <p:spPr>
          <a:xfrm>
            <a:off x="777766" y="158706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bit.ly</a:t>
            </a:r>
            <a:r>
              <a:rPr lang="en-US" dirty="0"/>
              <a:t>/cs188lec27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 Estimation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3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29135"/>
            <a:ext cx="10171112" cy="524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Maximum Likelihood?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Relative frequencies are the maximum likelihood estimates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Another option is to consider the most likely parameter value given the data</a:t>
            </a: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7526" y="2209800"/>
            <a:ext cx="3105151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2" y="2133601"/>
            <a:ext cx="2847975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1977" y="2746377"/>
            <a:ext cx="25114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9200" y="4419601"/>
            <a:ext cx="3041651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8" name="AutoShape 8"/>
          <p:cNvSpPr>
            <a:spLocks noChangeArrowheads="1"/>
          </p:cNvSpPr>
          <p:nvPr/>
        </p:nvSpPr>
        <p:spPr bwMode="auto">
          <a:xfrm>
            <a:off x="4876800" y="2362200"/>
            <a:ext cx="381000" cy="304800"/>
          </a:xfrm>
          <a:prstGeom prst="rightArrow">
            <a:avLst>
              <a:gd name="adj1" fmla="val 50000"/>
              <a:gd name="adj2" fmla="val 421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29024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2637" y="5081588"/>
            <a:ext cx="36623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5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5718175"/>
            <a:ext cx="2833688" cy="42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51" name="AutoShape 11"/>
          <p:cNvSpPr>
            <a:spLocks noChangeArrowheads="1"/>
          </p:cNvSpPr>
          <p:nvPr/>
        </p:nvSpPr>
        <p:spPr bwMode="auto">
          <a:xfrm>
            <a:off x="6096000" y="4876800"/>
            <a:ext cx="609600" cy="533400"/>
          </a:xfrm>
          <a:prstGeom prst="rightArrow">
            <a:avLst>
              <a:gd name="adj1" fmla="val 50000"/>
              <a:gd name="adj2" fmla="val 3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290252" name="Text Box 12"/>
          <p:cNvSpPr txBox="1">
            <a:spLocks noChangeArrowheads="1"/>
          </p:cNvSpPr>
          <p:nvPr/>
        </p:nvSpPr>
        <p:spPr bwMode="auto">
          <a:xfrm>
            <a:off x="7162800" y="4953001"/>
            <a:ext cx="16002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8" grpId="0" animBg="1"/>
      <p:bldP spid="1290251" grpId="0" animBg="1"/>
      <p:bldP spid="12902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Unseen Events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2287797"/>
            <a:ext cx="3524960" cy="2739606"/>
          </a:xfrm>
          <a:prstGeom prst="rect">
            <a:avLst/>
          </a:prstGeom>
          <a:noFill/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44" y="2244725"/>
            <a:ext cx="4760049" cy="301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876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Laplace’s estimate: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Pretend you saw every outcome once more than you actually did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Can derive this estimate with </a:t>
            </a:r>
            <a:r>
              <a:rPr lang="en-US" sz="2000" i="1" dirty="0" err="1">
                <a:latin typeface="Calibri"/>
                <a:cs typeface="Calibri"/>
              </a:rPr>
              <a:t>Dirichlet</a:t>
            </a:r>
            <a:r>
              <a:rPr lang="en-US" sz="2000" i="1" dirty="0">
                <a:latin typeface="Calibri"/>
                <a:cs typeface="Calibri"/>
              </a:rPr>
              <a:t> priors</a:t>
            </a:r>
            <a:r>
              <a:rPr lang="en-US" sz="2000" dirty="0">
                <a:latin typeface="Calibri"/>
                <a:cs typeface="Calibri"/>
              </a:rPr>
              <a:t> (see cs281a)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2970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6338" y="4116389"/>
            <a:ext cx="16430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294065"/>
            <a:ext cx="2690813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7725" y="4437065"/>
            <a:ext cx="2813051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4738" y="3049589"/>
            <a:ext cx="364966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1275" name="Rectangle 11"/>
          <p:cNvSpPr>
            <a:spLocks noChangeArrowheads="1"/>
          </p:cNvSpPr>
          <p:nvPr/>
        </p:nvSpPr>
        <p:spPr bwMode="auto">
          <a:xfrm>
            <a:off x="7696200" y="32004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1276" name="Rectangle 12"/>
          <p:cNvSpPr>
            <a:spLocks noChangeArrowheads="1"/>
          </p:cNvSpPr>
          <p:nvPr/>
        </p:nvSpPr>
        <p:spPr bwMode="auto">
          <a:xfrm>
            <a:off x="7696200" y="42672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629400" y="1905000"/>
            <a:ext cx="2606040" cy="685800"/>
            <a:chOff x="6629400" y="1905000"/>
            <a:chExt cx="1447800" cy="381000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75" grpId="0" animBg="1"/>
      <p:bldP spid="12912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Laplace Smoothing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5791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Laplace’s estimate (extended):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Pretend you saw every outcome k extra times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What’s Laplace with k = 0?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k is the 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strength</a:t>
            </a:r>
            <a:r>
              <a:rPr lang="en-US" sz="2000" dirty="0">
                <a:latin typeface="Calibri"/>
                <a:cs typeface="Calibri"/>
              </a:rPr>
              <a:t> of the prior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Laplace for conditionals: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Smooth each condition independently: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2" y="3962401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1" y="4876801"/>
            <a:ext cx="3617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2" y="3103563"/>
            <a:ext cx="26701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229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9114" y="5570538"/>
            <a:ext cx="34686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2" y="2667000"/>
            <a:ext cx="276066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2300" name="Rectangle 12"/>
          <p:cNvSpPr>
            <a:spLocks noChangeArrowheads="1"/>
          </p:cNvSpPr>
          <p:nvPr/>
        </p:nvSpPr>
        <p:spPr bwMode="auto">
          <a:xfrm>
            <a:off x="9372600" y="28956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1" name="Rectangle 13"/>
          <p:cNvSpPr>
            <a:spLocks noChangeArrowheads="1"/>
          </p:cNvSpPr>
          <p:nvPr/>
        </p:nvSpPr>
        <p:spPr bwMode="auto">
          <a:xfrm>
            <a:off x="9372600" y="3733800"/>
            <a:ext cx="1143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92302" name="Rectangle 14"/>
          <p:cNvSpPr>
            <a:spLocks noChangeArrowheads="1"/>
          </p:cNvSpPr>
          <p:nvPr/>
        </p:nvSpPr>
        <p:spPr bwMode="auto">
          <a:xfrm>
            <a:off x="9296400" y="4724400"/>
            <a:ext cx="16764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7620000" y="1828800"/>
            <a:ext cx="2606040" cy="685800"/>
            <a:chOff x="6629400" y="1905000"/>
            <a:chExt cx="1447800" cy="38100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6294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7162800" y="1905000"/>
              <a:ext cx="381000" cy="381000"/>
            </a:xfrm>
            <a:prstGeom prst="ellipse">
              <a:avLst/>
            </a:prstGeom>
            <a:solidFill>
              <a:srgbClr val="FF9999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r</a:t>
              </a: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7696200" y="1905000"/>
              <a:ext cx="381000" cy="381000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dirty="0">
                  <a:latin typeface="Calibri"/>
                  <a:cs typeface="Calibri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300" grpId="0" animBg="1"/>
      <p:bldP spid="1292301" grpId="0" animBg="1"/>
      <p:bldP spid="129230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Estimation: Linear Interpolation* 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447800"/>
            <a:ext cx="89154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 practice, Laplace can perform poorly for P(X|Y):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|X| is very large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When |Y| is very large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Another option: linear interpolation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Also get the empirical P(X) from the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Make sure the estimate of P(X|Y) isn’t too different from the empirical P(X)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What if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/>
              <a:t>is 0?  1?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even better ways to estimate parameters, as well as details of the math, see cs281a, cs288</a:t>
            </a:r>
          </a:p>
        </p:txBody>
      </p:sp>
      <p:pic>
        <p:nvPicPr>
          <p:cNvPr id="12933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4024313"/>
            <a:ext cx="637063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9B5F996-8D5F-4577-9FCC-86B1EC68EAC0}"/>
              </a:ext>
            </a:extLst>
          </p:cNvPr>
          <p:cNvGrpSpPr>
            <a:grpSpLocks/>
          </p:cNvGrpSpPr>
          <p:nvPr/>
        </p:nvGrpSpPr>
        <p:grpSpPr bwMode="auto">
          <a:xfrm>
            <a:off x="9563100" y="1600200"/>
            <a:ext cx="1600200" cy="1454944"/>
            <a:chOff x="3168" y="1584"/>
            <a:chExt cx="1536" cy="153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EAA93F-1F75-4F8F-9578-46CB5CF0E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8E8FA-D6D7-4BD9-A830-C96792CE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10832B-896B-4030-9612-FE6F6AAA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18F911-78D3-4FF3-BD62-D5399957B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D86289-4019-4A27-9C4D-A22C53409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F0FF24-886A-48A6-85B8-3870374FF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244785-18FD-46D9-973F-02947E442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006B40-118F-4B42-8AE3-1E52F9204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6CAEA0-1F1D-4AE0-AFC4-26CB5ED25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6A75AD-2536-4279-B26C-DA3DCF14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9F6145E-65AF-448C-8CEB-E3DC50B7A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01997F-4B87-47C5-98CA-E5FD679C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F9786E-8F75-49CD-A965-1EA95F0F7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2AC772-82D6-4280-8B4D-4217032BC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162E968-1C5E-422E-809B-652242A01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1A6E74-3026-4D37-9A78-235AB9DE5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4324C3-1C42-4F7A-8E00-E52D22C67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C6E171-4A6C-4507-AA7E-CC93FC1BB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9D71BE-7D03-49AE-9A03-7F6B6C723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E36AD55-2DF6-4F0E-A0CA-8A00BA95A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ADB9B3-9B95-4152-8E15-82D8B002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1FA07D-E4B5-4B45-9F3F-53AAB8C8E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67D8EA-F232-41A4-9B86-C5DDBD613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B869D66-0A0D-4A17-8FCA-58940361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8983714-2B48-49FC-BD0A-358435B3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E15AA73-85CD-4E4A-8824-DE50E2EBB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A11D925-7DC6-4909-BD33-D2C2F9C41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D6EC1A-4BE6-4277-A242-66A44CF19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686F254-D9D7-4661-8C8A-B719F2F30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407BCB-A115-43E4-94BC-0224E0DA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2300F2-E094-46E6-957C-2BD405277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423741D-16A4-4D90-BA27-13B08F7B1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DE9953-712C-4279-A90A-3E22AC16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6F82C4-A803-480E-BD02-7AF213EB2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985E91-8BA2-4583-B19E-B744D0D7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BCE55C4-42E4-4FA1-94F5-DCBD82F62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AFACF7-EAE1-4F2C-BE3B-085B77FB2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8C7B8D1-9993-4040-8886-F66673DF1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824561-2C47-44F1-8A87-C35E42DC0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E11F5E5-DE42-41CA-8518-4E0A3648E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FC8167-1F5A-418A-8DAF-F4FF55A6B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CF0F732-88C3-46EC-8BF5-C77DAAA9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63DDA-0856-4B50-B0BF-C36D43749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69F877-BE22-437A-9F4E-FCFE3B1A6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963054C-B0E6-441C-AC35-693D48C1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2291E3-8B6B-411C-85CC-A15FFBF7F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7E36055-0B75-48C0-B22D-B44CA605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158D01B-F642-4CA8-8BF1-F3940D5B8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9C68CFF-A992-4846-936A-53152E365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26D23C1-7EE2-42B1-8FB0-4B31852E2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4D0CF6-530D-4FDD-8B93-EFC18408C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3C8E0C-3D8B-415A-B944-FC8FE9E45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CD02AEB-A31E-44E7-B569-CD86240D9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67AA3D-6B6A-4B54-8C8B-87DFCB1ED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083F1F0-F9F3-4D33-B74D-5C62035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BF99197-B3E2-4C8A-B739-AE20C907B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A3D6E1B-E94A-4E03-AC60-96AAA3BD1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98D4678-4E92-4644-B7C7-5B8BB412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8BF20E-7EA3-4E42-B8EA-D54628B7E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99D2E59-3B13-4D60-AF8C-139100955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166B268-C30E-413C-8858-2DF4FBE1B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B0BC048-EF47-454F-BFD9-3FD017D15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E965482-DDF8-4EEC-8170-DB201B827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FCEE5CD-B0EC-4A59-9882-D53691F6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Real NB: Smoothing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For real classification problems, smoothing is critical</a:t>
            </a:r>
          </a:p>
          <a:p>
            <a:pPr eaLnBrk="1" hangingPunct="1"/>
            <a:r>
              <a:rPr lang="en-US" sz="2400" dirty="0"/>
              <a:t>New odds ratios: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00200" y="3690938"/>
            <a:ext cx="2514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helvetica : 11.4</a:t>
            </a:r>
          </a:p>
          <a:p>
            <a:r>
              <a:rPr lang="en-US">
                <a:latin typeface="Courier New" pitchFamily="49" charset="0"/>
              </a:rPr>
              <a:t>seems     : 10.8</a:t>
            </a:r>
          </a:p>
          <a:p>
            <a:r>
              <a:rPr lang="en-US">
                <a:latin typeface="Courier New" pitchFamily="49" charset="0"/>
              </a:rPr>
              <a:t>group     : 10.2</a:t>
            </a:r>
          </a:p>
          <a:p>
            <a:r>
              <a:rPr lang="en-US">
                <a:latin typeface="Courier New" pitchFamily="49" charset="0"/>
              </a:rPr>
              <a:t>ago       :  8.4</a:t>
            </a:r>
          </a:p>
          <a:p>
            <a:r>
              <a:rPr lang="en-US">
                <a:latin typeface="Courier New" pitchFamily="49" charset="0"/>
              </a:rPr>
              <a:t>areas     :  8.3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76800" y="3690938"/>
            <a:ext cx="2438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verdana : 28.8</a:t>
            </a:r>
          </a:p>
          <a:p>
            <a:r>
              <a:rPr lang="en-US">
                <a:latin typeface="Courier New" pitchFamily="49" charset="0"/>
              </a:rPr>
              <a:t>Credit  : 28.4</a:t>
            </a:r>
          </a:p>
          <a:p>
            <a:r>
              <a:rPr lang="en-US">
                <a:latin typeface="Courier New" pitchFamily="49" charset="0"/>
              </a:rPr>
              <a:t>ORDER   : 27.2</a:t>
            </a:r>
          </a:p>
          <a:p>
            <a:r>
              <a:rPr lang="en-US">
                <a:latin typeface="Courier New" pitchFamily="49" charset="0"/>
              </a:rPr>
              <a:t>&lt;FONT&gt;  : 26.9</a:t>
            </a:r>
          </a:p>
          <a:p>
            <a:r>
              <a:rPr lang="en-US">
                <a:latin typeface="Courier New" pitchFamily="49" charset="0"/>
              </a:rPr>
              <a:t>money   : 26.5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307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622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88" y="2736850"/>
            <a:ext cx="16478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57912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latin typeface="Calibri" pitchFamily="34" charset="0"/>
              </a:rPr>
              <a:t>Do these make more sense?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63" y="1295400"/>
            <a:ext cx="3352874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143596"/>
            <a:ext cx="7199313" cy="5409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Tuning on Held-Out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4770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Now we’ve got two kinds of unknowns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Parameters: the probabilities P(X|Y), P(Y)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>
                <a:latin typeface="Calibri"/>
                <a:cs typeface="Calibri"/>
              </a:rPr>
              <a:t>Hyperparameters</a:t>
            </a:r>
            <a:r>
              <a:rPr lang="en-US" sz="2400" dirty="0">
                <a:latin typeface="Calibri"/>
                <a:cs typeface="Calibri"/>
              </a:rPr>
              <a:t>: e.g. the amount / type of smoothing to do, k, 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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Symbol" pitchFamily="18" charset="2"/>
              </a:rPr>
              <a:t>What should we learn where?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Learn parameters from training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Tune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 on different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  <a:sym typeface="Symbol" pitchFamily="18" charset="2"/>
              </a:rPr>
              <a:t>Why?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For each value of the </a:t>
            </a:r>
            <a:r>
              <a:rPr lang="en-US" sz="2400" dirty="0" err="1">
                <a:latin typeface="Calibri"/>
                <a:cs typeface="Calibri"/>
                <a:sym typeface="Symbol" pitchFamily="18" charset="2"/>
              </a:rPr>
              <a:t>hyperparameters</a:t>
            </a:r>
            <a:r>
              <a:rPr lang="en-US" sz="2400" dirty="0">
                <a:latin typeface="Calibri"/>
                <a:cs typeface="Calibri"/>
                <a:sym typeface="Symbol" pitchFamily="18" charset="2"/>
              </a:rPr>
              <a:t>, train and test on the held-out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Choose the best value and do a final test on the test data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8129587" y="3933825"/>
            <a:ext cx="2165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8129587" y="2093913"/>
            <a:ext cx="0" cy="1839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0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0825" y="4149725"/>
            <a:ext cx="1508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4137" y="2306638"/>
            <a:ext cx="2095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Freeform 8"/>
          <p:cNvSpPr>
            <a:spLocks/>
          </p:cNvSpPr>
          <p:nvPr/>
        </p:nvSpPr>
        <p:spPr bwMode="auto">
          <a:xfrm>
            <a:off x="8161337" y="2128838"/>
            <a:ext cx="2133600" cy="1752600"/>
          </a:xfrm>
          <a:custGeom>
            <a:avLst/>
            <a:gdLst>
              <a:gd name="T0" fmla="*/ 0 w 1344"/>
              <a:gd name="T1" fmla="*/ 0 h 1104"/>
              <a:gd name="T2" fmla="*/ 2147483647 w 1344"/>
              <a:gd name="T3" fmla="*/ 2147483647 h 1104"/>
              <a:gd name="T4" fmla="*/ 2147483647 w 1344"/>
              <a:gd name="T5" fmla="*/ 2147483647 h 1104"/>
              <a:gd name="T6" fmla="*/ 2147483647 w 1344"/>
              <a:gd name="T7" fmla="*/ 2147483647 h 1104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1104"/>
              <a:gd name="T14" fmla="*/ 1344 w 1344"/>
              <a:gd name="T15" fmla="*/ 1104 h 1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1104">
                <a:moveTo>
                  <a:pt x="0" y="0"/>
                </a:moveTo>
                <a:cubicBezTo>
                  <a:pt x="132" y="0"/>
                  <a:pt x="264" y="0"/>
                  <a:pt x="432" y="48"/>
                </a:cubicBezTo>
                <a:cubicBezTo>
                  <a:pt x="600" y="96"/>
                  <a:pt x="856" y="112"/>
                  <a:pt x="1008" y="288"/>
                </a:cubicBezTo>
                <a:cubicBezTo>
                  <a:pt x="1160" y="464"/>
                  <a:pt x="1252" y="784"/>
                  <a:pt x="1344" y="1104"/>
                </a:cubicBezTo>
              </a:path>
            </a:pathLst>
          </a:custGeom>
          <a:noFill/>
          <a:ln w="38100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51937" y="1900238"/>
            <a:ext cx="11366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Freeform 10"/>
          <p:cNvSpPr>
            <a:spLocks/>
          </p:cNvSpPr>
          <p:nvPr/>
        </p:nvSpPr>
        <p:spPr bwMode="auto">
          <a:xfrm>
            <a:off x="8164512" y="2430463"/>
            <a:ext cx="2130425" cy="1450975"/>
          </a:xfrm>
          <a:custGeom>
            <a:avLst/>
            <a:gdLst>
              <a:gd name="T0" fmla="*/ 0 w 1342"/>
              <a:gd name="T1" fmla="*/ 2147483647 h 914"/>
              <a:gd name="T2" fmla="*/ 2147483647 w 1342"/>
              <a:gd name="T3" fmla="*/ 2147483647 h 914"/>
              <a:gd name="T4" fmla="*/ 2147483647 w 1342"/>
              <a:gd name="T5" fmla="*/ 2147483647 h 914"/>
              <a:gd name="T6" fmla="*/ 2147483647 w 1342"/>
              <a:gd name="T7" fmla="*/ 2147483647 h 914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14"/>
              <a:gd name="T14" fmla="*/ 1342 w 1342"/>
              <a:gd name="T15" fmla="*/ 914 h 9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14">
                <a:moveTo>
                  <a:pt x="0" y="235"/>
                </a:moveTo>
                <a:cubicBezTo>
                  <a:pt x="64" y="197"/>
                  <a:pt x="228" y="8"/>
                  <a:pt x="388" y="4"/>
                </a:cubicBezTo>
                <a:cubicBezTo>
                  <a:pt x="548" y="0"/>
                  <a:pt x="799" y="62"/>
                  <a:pt x="958" y="214"/>
                </a:cubicBezTo>
                <a:cubicBezTo>
                  <a:pt x="1117" y="366"/>
                  <a:pt x="1262" y="768"/>
                  <a:pt x="1342" y="914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3175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29600" y="3124200"/>
            <a:ext cx="1227137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28137" y="3424238"/>
            <a:ext cx="584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Freeform 13"/>
          <p:cNvSpPr>
            <a:spLocks/>
          </p:cNvSpPr>
          <p:nvPr/>
        </p:nvSpPr>
        <p:spPr bwMode="auto">
          <a:xfrm>
            <a:off x="8161337" y="2420938"/>
            <a:ext cx="2130425" cy="1463675"/>
          </a:xfrm>
          <a:custGeom>
            <a:avLst/>
            <a:gdLst>
              <a:gd name="T0" fmla="*/ 0 w 1342"/>
              <a:gd name="T1" fmla="*/ 2147483647 h 922"/>
              <a:gd name="T2" fmla="*/ 2147483647 w 1342"/>
              <a:gd name="T3" fmla="*/ 2147483647 h 922"/>
              <a:gd name="T4" fmla="*/ 2147483647 w 1342"/>
              <a:gd name="T5" fmla="*/ 2147483647 h 922"/>
              <a:gd name="T6" fmla="*/ 2147483647 w 1342"/>
              <a:gd name="T7" fmla="*/ 2147483647 h 922"/>
              <a:gd name="T8" fmla="*/ 0 60000 65536"/>
              <a:gd name="T9" fmla="*/ 0 60000 65536"/>
              <a:gd name="T10" fmla="*/ 0 60000 65536"/>
              <a:gd name="T11" fmla="*/ 0 60000 65536"/>
              <a:gd name="T12" fmla="*/ 0 w 1342"/>
              <a:gd name="T13" fmla="*/ 0 h 922"/>
              <a:gd name="T14" fmla="*/ 1342 w 1342"/>
              <a:gd name="T15" fmla="*/ 922 h 9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2" h="922">
                <a:moveTo>
                  <a:pt x="0" y="243"/>
                </a:moveTo>
                <a:cubicBezTo>
                  <a:pt x="93" y="203"/>
                  <a:pt x="406" y="8"/>
                  <a:pt x="557" y="4"/>
                </a:cubicBezTo>
                <a:cubicBezTo>
                  <a:pt x="708" y="0"/>
                  <a:pt x="776" y="67"/>
                  <a:pt x="907" y="220"/>
                </a:cubicBezTo>
                <a:cubicBezTo>
                  <a:pt x="1038" y="373"/>
                  <a:pt x="1252" y="776"/>
                  <a:pt x="1342" y="92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3298" y="4375150"/>
            <a:ext cx="1032052" cy="1543050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8537" y="4451367"/>
            <a:ext cx="1108477" cy="1543016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6596" y="4400550"/>
            <a:ext cx="1410271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371600"/>
            <a:ext cx="7500937" cy="4585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Errors, and What to Do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447800"/>
            <a:ext cx="8229600" cy="4800600"/>
          </a:xfrm>
        </p:spPr>
        <p:txBody>
          <a:bodyPr/>
          <a:lstStyle/>
          <a:p>
            <a:pPr eaLnBrk="1" hangingPunct="1"/>
            <a:r>
              <a:rPr lang="en-US" sz="2400" dirty="0"/>
              <a:t>Examples of errors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2082800"/>
            <a:ext cx="6781800" cy="169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Dear GlobalSCAPE Customer, 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GlobalSCAPE has partnered with ScanSoft to offer you the latest version of OmniPage Pro, for just $99.99* - the regular list price is $499! The most common question we've received about this offer is - Is this genuine? We would like to assure you that this offer is authorized by ScanSoft, is genuine and valid. You can get the . . 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987800"/>
            <a:ext cx="67818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. . . To receive your $30 Amazon.com promotional certificate, click through to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  http://www.amazon.com/apparel</a:t>
            </a:r>
          </a:p>
          <a:p>
            <a:pPr>
              <a:spcBef>
                <a:spcPct val="50000"/>
              </a:spcBef>
            </a:pPr>
            <a:r>
              <a:rPr lang="en-US" sz="1400">
                <a:latin typeface="Courier New" pitchFamily="49" charset="0"/>
              </a:rPr>
              <a:t>and see the prominent link for the $30 offer. All details are there. We hope you enjoyed receiving this message. However, if you'd rather not receive future e-mails announcing new store launches, please click . . .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to Do About Errors?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4516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Need more features– words aren’t enough!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you emailed the sender before?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Have 1K other people just gotten the same email?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sending information consistent?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Is the email in ALL CAPS?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 inline URLs point where they say they point?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Does the email address you by (your) name?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Can add these information sources as new variables in the NB model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Next class we’ll talk about classifiers which let you easily add arbitrary features more easily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1371722"/>
            <a:ext cx="3233737" cy="458569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848600" y="1447800"/>
            <a:ext cx="304800" cy="4648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7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Baselines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First step: get a </a:t>
            </a:r>
            <a:r>
              <a:rPr lang="en-US" sz="2400" dirty="0">
                <a:solidFill>
                  <a:srgbClr val="CC0000"/>
                </a:solidFill>
              </a:rPr>
              <a:t>baseline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Baselines are very simple “straw man”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determine how hard the task 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Help know what a “good” accuracy is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Weak baseline: most frequent label classifier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Gives all test instances whatever label was most common in the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for spam filtering, might label everything as 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Accuracy might be very high if the problem is skewed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 calling everything “ham” gets 66%, so a classifier that gets 70% isn’t very good…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For real research, usually use previous work as a (strong) baseline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Confidences from a Classifier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410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The </a:t>
            </a:r>
            <a:r>
              <a:rPr lang="en-US" sz="2000">
                <a:solidFill>
                  <a:srgbClr val="CC0000"/>
                </a:solidFill>
              </a:rPr>
              <a:t>confidence </a:t>
            </a:r>
            <a:r>
              <a:rPr lang="en-US" sz="2000"/>
              <a:t>of a probabilistic classifier: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Posterior over the top label</a:t>
            </a:r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endParaRPr lang="en-US" sz="1800"/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Represents how sure the classifier is of the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Any probabilistic model will have confidences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No guarantee confidence is correct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Calibration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Weak calibration: higher confidences mean higher accuracy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Strong calibration: confidence predicts accuracy rate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What’s the value of calibration?</a:t>
            </a:r>
          </a:p>
        </p:txBody>
      </p:sp>
      <p:pic>
        <p:nvPicPr>
          <p:cNvPr id="36868" name="Picture 3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384425"/>
            <a:ext cx="3654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705600" y="1611313"/>
            <a:ext cx="1600200" cy="1538287"/>
            <a:chOff x="4179" y="1008"/>
            <a:chExt cx="1149" cy="1104"/>
          </a:xfrm>
        </p:grpSpPr>
        <p:sp>
          <p:nvSpPr>
            <p:cNvPr id="36890" name="Line 6"/>
            <p:cNvSpPr>
              <a:spLocks noChangeShapeType="1"/>
            </p:cNvSpPr>
            <p:nvPr/>
          </p:nvSpPr>
          <p:spPr bwMode="auto">
            <a:xfrm>
              <a:off x="4368" y="1842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91" name="Picture 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1938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2" name="Picture 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1122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93" name="Line 9"/>
            <p:cNvSpPr>
              <a:spLocks noChangeShapeType="1"/>
            </p:cNvSpPr>
            <p:nvPr/>
          </p:nvSpPr>
          <p:spPr bwMode="auto">
            <a:xfrm flipV="1">
              <a:off x="4368" y="102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4" name="Rectangle 10"/>
            <p:cNvSpPr>
              <a:spLocks noChangeArrowheads="1"/>
            </p:cNvSpPr>
            <p:nvPr/>
          </p:nvSpPr>
          <p:spPr bwMode="auto">
            <a:xfrm>
              <a:off x="4416" y="1776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11"/>
            <p:cNvSpPr>
              <a:spLocks noChangeArrowheads="1"/>
            </p:cNvSpPr>
            <p:nvPr/>
          </p:nvSpPr>
          <p:spPr bwMode="auto">
            <a:xfrm>
              <a:off x="4608" y="1632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Rectangle 12"/>
            <p:cNvSpPr>
              <a:spLocks noChangeArrowheads="1"/>
            </p:cNvSpPr>
            <p:nvPr/>
          </p:nvSpPr>
          <p:spPr bwMode="auto">
            <a:xfrm>
              <a:off x="4800" y="1488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7" name="Rectangle 13"/>
            <p:cNvSpPr>
              <a:spLocks noChangeArrowheads="1"/>
            </p:cNvSpPr>
            <p:nvPr/>
          </p:nvSpPr>
          <p:spPr bwMode="auto">
            <a:xfrm>
              <a:off x="4992" y="1248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8" name="Rectangle 14"/>
            <p:cNvSpPr>
              <a:spLocks noChangeArrowheads="1"/>
            </p:cNvSpPr>
            <p:nvPr/>
          </p:nvSpPr>
          <p:spPr bwMode="auto">
            <a:xfrm>
              <a:off x="5184" y="1008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5"/>
          <p:cNvGrpSpPr>
            <a:grpSpLocks/>
          </p:cNvGrpSpPr>
          <p:nvPr/>
        </p:nvGrpSpPr>
        <p:grpSpPr bwMode="auto">
          <a:xfrm>
            <a:off x="6705600" y="3363913"/>
            <a:ext cx="1600200" cy="1538287"/>
            <a:chOff x="4179" y="2304"/>
            <a:chExt cx="1149" cy="1104"/>
          </a:xfrm>
        </p:grpSpPr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368" y="31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82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32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24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4" name="Line 19"/>
            <p:cNvSpPr>
              <a:spLocks noChangeShapeType="1"/>
            </p:cNvSpPr>
            <p:nvPr/>
          </p:nvSpPr>
          <p:spPr bwMode="auto">
            <a:xfrm flipV="1">
              <a:off x="4368" y="23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5" name="Rectangle 20"/>
            <p:cNvSpPr>
              <a:spLocks noChangeArrowheads="1"/>
            </p:cNvSpPr>
            <p:nvPr/>
          </p:nvSpPr>
          <p:spPr bwMode="auto">
            <a:xfrm>
              <a:off x="4416" y="30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Rectangle 21"/>
            <p:cNvSpPr>
              <a:spLocks noChangeArrowheads="1"/>
            </p:cNvSpPr>
            <p:nvPr/>
          </p:nvSpPr>
          <p:spPr bwMode="auto">
            <a:xfrm>
              <a:off x="4608" y="297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Rectangle 22"/>
            <p:cNvSpPr>
              <a:spLocks noChangeArrowheads="1"/>
            </p:cNvSpPr>
            <p:nvPr/>
          </p:nvSpPr>
          <p:spPr bwMode="auto">
            <a:xfrm>
              <a:off x="4800" y="2928"/>
              <a:ext cx="14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8" name="Rectangle 23"/>
            <p:cNvSpPr>
              <a:spLocks noChangeArrowheads="1"/>
            </p:cNvSpPr>
            <p:nvPr/>
          </p:nvSpPr>
          <p:spPr bwMode="auto">
            <a:xfrm>
              <a:off x="4992" y="27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24"/>
            <p:cNvSpPr>
              <a:spLocks noChangeArrowheads="1"/>
            </p:cNvSpPr>
            <p:nvPr/>
          </p:nvSpPr>
          <p:spPr bwMode="auto">
            <a:xfrm>
              <a:off x="5184" y="2304"/>
              <a:ext cx="144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1" name="Group 25"/>
          <p:cNvGrpSpPr>
            <a:grpSpLocks/>
          </p:cNvGrpSpPr>
          <p:nvPr/>
        </p:nvGrpSpPr>
        <p:grpSpPr bwMode="auto">
          <a:xfrm>
            <a:off x="6705600" y="5116513"/>
            <a:ext cx="1600200" cy="1512887"/>
            <a:chOff x="4179" y="3522"/>
            <a:chExt cx="1149" cy="1086"/>
          </a:xfrm>
        </p:grpSpPr>
        <p:sp>
          <p:nvSpPr>
            <p:cNvPr id="36872" name="Line 26"/>
            <p:cNvSpPr>
              <a:spLocks noChangeShapeType="1"/>
            </p:cNvSpPr>
            <p:nvPr/>
          </p:nvSpPr>
          <p:spPr bwMode="auto">
            <a:xfrm>
              <a:off x="4368" y="4338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6873" name="Picture 2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08" y="4434"/>
              <a:ext cx="52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4" name="Picture 2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179" y="3618"/>
              <a:ext cx="93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Line 29"/>
            <p:cNvSpPr>
              <a:spLocks noChangeShapeType="1"/>
            </p:cNvSpPr>
            <p:nvPr/>
          </p:nvSpPr>
          <p:spPr bwMode="auto">
            <a:xfrm flipV="1">
              <a:off x="4368" y="3522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6" name="Rectangle 30"/>
            <p:cNvSpPr>
              <a:spLocks noChangeArrowheads="1"/>
            </p:cNvSpPr>
            <p:nvPr/>
          </p:nvSpPr>
          <p:spPr bwMode="auto">
            <a:xfrm>
              <a:off x="4416" y="4272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Rectangle 31"/>
            <p:cNvSpPr>
              <a:spLocks noChangeArrowheads="1"/>
            </p:cNvSpPr>
            <p:nvPr/>
          </p:nvSpPr>
          <p:spPr bwMode="auto">
            <a:xfrm>
              <a:off x="4608" y="3792"/>
              <a:ext cx="144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Rectangle 32"/>
            <p:cNvSpPr>
              <a:spLocks noChangeArrowheads="1"/>
            </p:cNvSpPr>
            <p:nvPr/>
          </p:nvSpPr>
          <p:spPr bwMode="auto">
            <a:xfrm>
              <a:off x="4800" y="3984"/>
              <a:ext cx="144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Rectangle 33"/>
            <p:cNvSpPr>
              <a:spLocks noChangeArrowheads="1"/>
            </p:cNvSpPr>
            <p:nvPr/>
          </p:nvSpPr>
          <p:spPr bwMode="auto">
            <a:xfrm>
              <a:off x="4992" y="3600"/>
              <a:ext cx="14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Rectangle 34"/>
            <p:cNvSpPr>
              <a:spLocks noChangeArrowheads="1"/>
            </p:cNvSpPr>
            <p:nvPr/>
          </p:nvSpPr>
          <p:spPr bwMode="auto">
            <a:xfrm>
              <a:off x="5184" y="3744"/>
              <a:ext cx="144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Bayes rule lets us do diagnostic queries with causal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naïve Bayes assumption takes all features to be independent given the class label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We can build classifiers out of a naïve Bayes model using training data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Smoothing estimates is important in real systems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Classifier confidences are useful, when you can get them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EF210F4F-1441-4339-AE97-AD89E5A0FB94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1366266"/>
            <a:ext cx="1676400" cy="1570038"/>
            <a:chOff x="3168" y="1584"/>
            <a:chExt cx="1536" cy="1536"/>
          </a:xfrm>
        </p:grpSpPr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84D7CBED-68BD-4231-A286-A646AC38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ADFDF1F-F4A9-4832-8B20-BE1DB4179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C797BD7A-2D63-4D9F-878E-D9474926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1CA132FC-EB4C-4403-B222-DFA5A0F5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72D260AA-066C-4B6E-804E-EB894AC9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039C553F-9182-4943-91AF-E34E1ACB1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0C596E0-34DF-45AF-990C-604511552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7256F86-BA65-467F-B115-63F1BFF09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7CAF1456-40CD-43E8-AD20-169F39F90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3D2691A8-FADD-4F36-9F66-7662EB9C1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CE740500-5C12-4BB7-A883-0022CF15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9E77C68B-AB84-4C59-83AB-08772A338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E4593704-2C75-473E-8A65-A1C3A1816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05789372-5DA0-42C3-A4C5-4A159116E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E5CBDF6E-B268-45D4-AEF2-C78E8A238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BCCBE5AD-8373-4F61-B71F-DBF217AC3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DE0A6A24-2151-4917-8D8B-BAB3DACF3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7AD4A51E-AE78-410A-9FD9-A0BE464F1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D8503096-A3BC-4EDC-852A-715CFB936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475068EC-44EF-4320-8AA8-223C46F19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9D17EDEE-B2A6-435F-A5E9-983B211E6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48ECD17B-E290-4A8C-9410-E02B6E72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7A7C39B9-BFB6-4B7A-9B08-2D57BB90B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1E670FD8-50E0-4963-AB8E-12B7C6D8F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D577CA98-130F-401F-9CF4-BBE944377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384B8271-AD97-4873-A2A1-8B091D69D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31A4F751-266E-4296-930B-9A31F6C5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622C22C8-C1A2-4E8C-B34D-19DADA6FA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2112B400-254A-4ECE-B7F2-FF29F3DC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ED668D83-C237-48B5-A721-45A50FC02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11A86099-CC05-4B70-BC5E-253F082A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A3312D9A-AFF7-4FB1-8497-C3A44F7BB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6154A3EF-6922-4CF4-AF95-A16B25FEF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935D8057-3E99-482E-8606-FFC6DD77D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2CE3ADA-BE14-4375-BFC1-FD189F5AF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D4400713-CEE5-4F50-98D1-FA6E909E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6A58E971-5EB9-4F17-A1C0-1FBCD3386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3DFB318F-FD76-47C0-895A-403AC4F61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D163EAC5-7B9E-48D8-99C4-CA4F156EB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F1475F16-AADA-49B7-ADD1-B5A45B9B3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05A48A9D-1D3E-437C-A322-CD1639AF4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2EC5682D-245C-4D77-AE77-E0CD9EB7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7DD13990-533A-45D8-A44C-1C1EDE84F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B0F782ED-6335-4642-89C9-E510E77C5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A88FF1B2-3335-4F67-8A1E-A2C282D5A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5BDF9A43-F367-4D01-9FE7-5F25C99C8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EC40FA1C-A3F3-417A-9CAB-4E6228CD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E69E5BE4-BC66-46FB-BAE3-0C04969D3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504569BC-17AE-4CFD-9CDF-EC0B54527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7986BFAF-D08A-4B32-A335-1E89D9A3C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A77882A8-959A-48CF-B586-FCD1AC58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4F80AEBB-9EF9-4C92-893C-AFBC31726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AFA2CCB6-8A18-4809-8869-5EBD88D58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1EDEACD6-C616-44F0-8F0D-BC17E535D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6347E5DF-29F1-4460-98EB-B0465BC5D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69080E82-5CE1-417B-8CC9-28AA6F0CF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8D8DF37-80B0-4C77-9761-E0DC4DAA6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E8AB61F5-2CDE-48B2-9EC9-78136300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55A49F1C-F1F4-4FD7-86DB-706E1463A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67D6D279-C274-4519-9723-27D979CE1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39E42C4C-C8E6-4A66-A6AD-71FACEE6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A13A094A-5C5A-4BE8-92A5-45CAFDE69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1D31E464-7D75-457E-9B05-13F27AD10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9E0D0393-8DD9-4869-A3E9-93661BDC7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276.788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Y)&#10;\]&#10;&#10;\end{document}"/>
  <p:tag name="IGUANATEXSIZE" val="20"/>
  <p:tag name="IGUANATEXCURSOR" val="205"/>
  <p:tag name="TRANSPARENCY" val="True"/>
  <p:tag name="FILENAME" val=""/>
  <p:tag name="INPUTTYPE" val="0"/>
  <p:tag name="LATEXENGINEID" val="1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1|Y)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485.317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(W_2|Y)&#10;\]&#10;&#10;\end{document}"/>
  <p:tag name="IGUANATEXSIZE" val="20"/>
  <p:tag name="IGUANATEXCURSOR" val="206"/>
  <p:tag name="TRANSPARENCY" val="True"/>
  <p:tag name="FILENAME" val=""/>
  <p:tag name="INPUTTYPE" val="0"/>
  <p:tag name="LATEXENGINEID" val="1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77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box{features}, C=3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3"/>
  <p:tag name="PICTUREFILESIZE" val="88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2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59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=3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5"/>
  <p:tag name="PICTUREFILESIZE" val="61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0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9"/>
  <p:tag name="PICTUREFILESIZE" val="8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07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9"/>
  <p:tag name="PICTUREFILESIZE" val="767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ff}| C=3) = 0.7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81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1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75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2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3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\mathrm{on}| C=3) = 0.8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86"/>
  <p:tag name="PICTUREFILESIZE" val="85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L} = \argmax_\theta P({\bf X}|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0"/>
  <p:tag name="PICTUREFILESIZE" val="133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L}} = \argmax_\theta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94"/>
  <p:tag name="PICTUREFILESIZE" val="1244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theta_{MAP} = \argmax_\theta P(\theta | 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35"/>
  <p:tag name="PICTUREFILESIZE" val="142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 / P({\bf X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3"/>
  <p:tag name="PICTUREFILESIZE" val="168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\phantom{\theta_{MAP}} = \argmax_\theta P({\bf X} | \theta) P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19"/>
  <p:tag name="PICTUREFILESIZE" val="1305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frac{c(x)+1}{N + 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75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ML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77"/>
  <p:tag name="PICTUREFILESIZE" val="126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1320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}(x) = \frac{c(x)+1}{\sum_x [ c(x) + 1]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1602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}(X) = \left\langle \frac{3}{5}, \frac{2}{5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8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100}(X) = \left\langle \frac{102}{203}, \frac{101}{20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67"/>
  <p:tag name="PICTUREFILESIZE" val="181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0}(X) = \left\langle \frac{2}{3}, \frac{1}{3} \right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97"/>
  <p:tag name="PICTUREFILESIZE" val="1391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|y) = \frac{c(x,y)+k}{c(y)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2096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AP,k}(x) = \frac{c(x)+k}{N + k|X|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8"/>
  <p:tag name="PICTUREFILESIZE" val="162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_{LIN}(x|y) = \alpha \hat{P}(x|y) + (1.0 - \alpha)\hat{P}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1"/>
  <p:tag name="PICTUREFILESIZE" val="1895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ham})}{P(W | \mbox{sp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P(W | \mbox{spam})}{P(W | \mbox{ham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8"/>
  <p:tag name="PICTUREFILESIZE" val="129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graphicx}&#10;\begin{document}&#10;\def\argmax{\mathop{\rm arg\,max}}&#10;\rotatebox{0}{$k$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91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{color}&#10;\begin{document}&#10;\def\argmax{\mathop{\rm arg\,max}}&#10;\textcolor{blue}{training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76"/>
  <p:tag name="PICTUREFILESIZE" val="56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OliveGreen}{held-ou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82"/>
  <p:tag name="PICTUREFILESIZE" val="562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usepackage[usenames]{color}&#10;\begin{document}&#10;\def\argmax{\mathop{\rm arg\,max}}&#10;\textcolor{BrickRed}{test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9"/>
  <p:tag name="PICTUREFILESIZE" val="360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mbox{confidence}(x) = \max_y P(y|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7"/>
  <p:tag name="PICTUREFILESIZE" val="1578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argmax{\mathop{\rm arg\,max}}&#10;\[&#10;P(y|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3"/>
  <p:tag name="PICTUREFILESIZE" val="415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graphicx}&#10;\begin{document}&#10;\def\argmax{\mathop{\rm arg\,max}}&#10;\rotatebox{90}{accurac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28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50712</TotalTime>
  <Words>2925</Words>
  <Application>Microsoft Macintosh PowerPoint</Application>
  <PresentationFormat>Widescreen</PresentationFormat>
  <Paragraphs>645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Helvetica</vt:lpstr>
      <vt:lpstr>Symbol</vt:lpstr>
      <vt:lpstr>Times New Roman</vt:lpstr>
      <vt:lpstr>Verdana</vt:lpstr>
      <vt:lpstr>Wingdings</vt:lpstr>
      <vt:lpstr>dan-berkeley-nlp-v1</vt:lpstr>
      <vt:lpstr>CS 188: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General Naïve Bayes</vt:lpstr>
      <vt:lpstr>Example: Conditional Probabilities</vt:lpstr>
      <vt:lpstr>A Spam Filter</vt:lpstr>
      <vt:lpstr>Naïve Bayes for Text</vt:lpstr>
      <vt:lpstr>Example: Spam Filtering</vt:lpstr>
      <vt:lpstr>Spam Example</vt:lpstr>
      <vt:lpstr>Training and Testing</vt:lpstr>
      <vt:lpstr>Important Concepts</vt:lpstr>
      <vt:lpstr>Underfitting and Overfitting</vt:lpstr>
      <vt:lpstr>Overfitting</vt:lpstr>
      <vt:lpstr>Example: Overfitting</vt:lpstr>
      <vt:lpstr>Example: Overfitting</vt:lpstr>
      <vt:lpstr>Generalization and Overfitting</vt:lpstr>
      <vt:lpstr>Parameter Estimation</vt:lpstr>
      <vt:lpstr>Parameter Estimation</vt:lpstr>
      <vt:lpstr>Your First Consulting Job</vt:lpstr>
      <vt:lpstr>Your First Consulting Job</vt:lpstr>
      <vt:lpstr>Maximum Likelihood Estimation</vt:lpstr>
      <vt:lpstr>Maximum Likelihood Estimation</vt:lpstr>
      <vt:lpstr>Smoothing</vt:lpstr>
      <vt:lpstr>Maximum Likelihood?</vt:lpstr>
      <vt:lpstr>Unseen Events</vt:lpstr>
      <vt:lpstr>Laplace Smoothing</vt:lpstr>
      <vt:lpstr>Laplace Smoothing</vt:lpstr>
      <vt:lpstr>Estimation: Linear Interpolation* </vt:lpstr>
      <vt:lpstr>Real NB: Smoothing</vt:lpstr>
      <vt:lpstr>Tuning</vt:lpstr>
      <vt:lpstr>Tuning on Held-Out Data</vt:lpstr>
      <vt:lpstr>Features</vt:lpstr>
      <vt:lpstr>Errors, and What to Do</vt:lpstr>
      <vt:lpstr>What to Do About Errors?</vt:lpstr>
      <vt:lpstr>Baselines</vt:lpstr>
      <vt:lpstr>Confidences from a Classifier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Nathan Owen Lambert</cp:lastModifiedBy>
  <cp:revision>2702</cp:revision>
  <dcterms:created xsi:type="dcterms:W3CDTF">2004-08-27T04:16:05Z</dcterms:created>
  <dcterms:modified xsi:type="dcterms:W3CDTF">2020-04-03T04:07:27Z</dcterms:modified>
</cp:coreProperties>
</file>