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0"/>
  </p:notesMasterIdLst>
  <p:handoutMasterIdLst>
    <p:handoutMasterId r:id="rId41"/>
  </p:handoutMasterIdLst>
  <p:sldIdLst>
    <p:sldId id="420" r:id="rId2"/>
    <p:sldId id="425" r:id="rId3"/>
    <p:sldId id="551" r:id="rId4"/>
    <p:sldId id="593" r:id="rId5"/>
    <p:sldId id="912" r:id="rId6"/>
    <p:sldId id="882" r:id="rId7"/>
    <p:sldId id="916" r:id="rId8"/>
    <p:sldId id="424" r:id="rId9"/>
    <p:sldId id="1977" r:id="rId10"/>
    <p:sldId id="1979" r:id="rId11"/>
    <p:sldId id="1955" r:id="rId12"/>
    <p:sldId id="592" r:id="rId13"/>
    <p:sldId id="439" r:id="rId14"/>
    <p:sldId id="1959" r:id="rId15"/>
    <p:sldId id="1957" r:id="rId16"/>
    <p:sldId id="908" r:id="rId17"/>
    <p:sldId id="1973" r:id="rId18"/>
    <p:sldId id="1975" r:id="rId19"/>
    <p:sldId id="1974" r:id="rId20"/>
    <p:sldId id="438" r:id="rId21"/>
    <p:sldId id="1981" r:id="rId22"/>
    <p:sldId id="260" r:id="rId23"/>
    <p:sldId id="261" r:id="rId24"/>
    <p:sldId id="262" r:id="rId25"/>
    <p:sldId id="263" r:id="rId26"/>
    <p:sldId id="264" r:id="rId27"/>
    <p:sldId id="986" r:id="rId28"/>
    <p:sldId id="987" r:id="rId29"/>
    <p:sldId id="988" r:id="rId30"/>
    <p:sldId id="989" r:id="rId31"/>
    <p:sldId id="990" r:id="rId32"/>
    <p:sldId id="1017" r:id="rId33"/>
    <p:sldId id="1019" r:id="rId34"/>
    <p:sldId id="991" r:id="rId35"/>
    <p:sldId id="1082" r:id="rId36"/>
    <p:sldId id="1982" r:id="rId37"/>
    <p:sldId id="1983" r:id="rId38"/>
    <p:sldId id="1984" r:id="rId39"/>
  </p:sldIdLst>
  <p:sldSz cx="12192000" cy="6858000"/>
  <p:notesSz cx="7315200" cy="9601200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FF00"/>
    <a:srgbClr val="3333FF"/>
    <a:srgbClr val="FF3300"/>
    <a:srgbClr val="CC00CC"/>
    <a:srgbClr val="FFCC00"/>
    <a:srgbClr val="FF5050"/>
    <a:srgbClr val="CC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 autoAdjust="0"/>
    <p:restoredTop sz="91415" autoAdjust="0"/>
  </p:normalViewPr>
  <p:slideViewPr>
    <p:cSldViewPr>
      <p:cViewPr varScale="1">
        <p:scale>
          <a:sx n="134" d="100"/>
          <a:sy n="134" d="100"/>
        </p:scale>
        <p:origin x="8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5575B08-46AD-4D8B-930A-A5E4BB2BBD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5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173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F016E5B8-84E2-41A6-BF9C-3B5D6FF8B3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08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6E5B8-84E2-41A6-BF9C-3B5D6FF8B3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78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783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027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0" name="Shape 6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747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research.googleblog.com</a:t>
            </a:r>
            <a:r>
              <a:rPr lang="en-US" dirty="0"/>
              <a:t>/2016/09/a-neural-network-for-</a:t>
            </a:r>
            <a:r>
              <a:rPr lang="en-US" dirty="0" err="1"/>
              <a:t>machine.html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870AE8-7DA4-C043-8B95-CAFF91AE57A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5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5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B222A82-AB77-4773-B2AF-5D719283838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22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5232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7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EFD564BC-E58F-466B-ADB2-1C93ADE96B33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23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1170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9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F030AAEC-A5E2-43BB-B7A8-F2AD1FAFFC9E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24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1133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1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AC9387D-7F13-47EF-9362-36CA855F6F6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25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63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HoG, SIFT, Daisy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Deformable part models</a:t>
            </a:r>
          </a:p>
        </p:txBody>
      </p:sp>
      <p:sp>
        <p:nvSpPr>
          <p:cNvPr id="1303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9943F624-2C9E-4C01-A742-85106BCDC024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26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6234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46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038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51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86540-E7E5-4035-B3A9-619E9CD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279E1E-EA53-4C52-A513-12A0AFC72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93BC6-8BD3-4307-B7BA-0EC52950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78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C9B28-9F47-4DDC-BFFB-AA4E94F3C8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EDE7A-BE37-4525-8BB8-DC7A59BCFF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A3ABF-B740-4DA3-9529-16126B0F8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255E7F-2680-4FC9-9372-7AE6CC7ED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319E3-2F30-4D52-AA10-F8F0BCA2C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33E5C-B52E-485F-9E01-581EEDAEA0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D5A28-0464-4A2D-827A-E78B00E72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80A26-0864-467B-9F79-81BF5CC30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0B6F0654-B567-45D8-9F83-E7FA56350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5.emf"/><Relationship Id="rId18" Type="http://schemas.openxmlformats.org/officeDocument/2006/relationships/image" Target="../media/image30.emf"/><Relationship Id="rId3" Type="http://schemas.openxmlformats.org/officeDocument/2006/relationships/image" Target="../media/image15.emf"/><Relationship Id="rId21" Type="http://schemas.openxmlformats.org/officeDocument/2006/relationships/image" Target="../media/image33.emf"/><Relationship Id="rId7" Type="http://schemas.openxmlformats.org/officeDocument/2006/relationships/image" Target="../media/image19.emf"/><Relationship Id="rId12" Type="http://schemas.openxmlformats.org/officeDocument/2006/relationships/image" Target="../media/image24.emf"/><Relationship Id="rId17" Type="http://schemas.openxmlformats.org/officeDocument/2006/relationships/image" Target="../media/image29.emf"/><Relationship Id="rId2" Type="http://schemas.openxmlformats.org/officeDocument/2006/relationships/image" Target="../media/image14.emf"/><Relationship Id="rId16" Type="http://schemas.openxmlformats.org/officeDocument/2006/relationships/image" Target="../media/image28.emf"/><Relationship Id="rId20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11" Type="http://schemas.openxmlformats.org/officeDocument/2006/relationships/image" Target="../media/image23.emf"/><Relationship Id="rId24" Type="http://schemas.openxmlformats.org/officeDocument/2006/relationships/image" Target="../media/image36.emf"/><Relationship Id="rId5" Type="http://schemas.openxmlformats.org/officeDocument/2006/relationships/image" Target="../media/image17.emf"/><Relationship Id="rId15" Type="http://schemas.openxmlformats.org/officeDocument/2006/relationships/image" Target="../media/image27.emf"/><Relationship Id="rId23" Type="http://schemas.openxmlformats.org/officeDocument/2006/relationships/image" Target="../media/image35.emf"/><Relationship Id="rId10" Type="http://schemas.openxmlformats.org/officeDocument/2006/relationships/image" Target="../media/image22.emf"/><Relationship Id="rId19" Type="http://schemas.openxmlformats.org/officeDocument/2006/relationships/image" Target="../media/image31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Relationship Id="rId14" Type="http://schemas.openxmlformats.org/officeDocument/2006/relationships/image" Target="../media/image26.emf"/><Relationship Id="rId22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playground.tensorflow.org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Neural Nets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Nathan Lambert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  <p:pic>
        <p:nvPicPr>
          <p:cNvPr id="8" name="Picture 7" descr="NeuralNets2.png">
            <a:extLst>
              <a:ext uri="{FF2B5EF4-FFF2-40B4-BE49-F238E27FC236}">
                <a16:creationId xmlns:a16="http://schemas.microsoft.com/office/drawing/2014/main" id="{4049D18A-760C-3E4F-99EF-4C11599E0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02" y="2133600"/>
            <a:ext cx="4908174" cy="356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94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D8C7955-1B4B-AD4D-A686-20CD5A764F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4255941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Activation Functions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495E8-752A-154F-931A-209CF0CA3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145"/>
            <a:ext cx="12192000" cy="4455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3BCB90-6880-0B47-B165-5AFA4A9C74AD}"/>
              </a:ext>
            </a:extLst>
          </p:cNvPr>
          <p:cNvSpPr txBox="1"/>
          <p:nvPr/>
        </p:nvSpPr>
        <p:spPr>
          <a:xfrm>
            <a:off x="-76200" y="6596390"/>
            <a:ext cx="548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[source: MIT 6.S191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introtodeeplearning.com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942404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Network: Also Learn the Features!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3218-AF12-B84B-9173-EA96ED271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099800" cy="1574799"/>
          </a:xfrm>
        </p:spPr>
        <p:txBody>
          <a:bodyPr/>
          <a:lstStyle/>
          <a:p>
            <a:r>
              <a:rPr lang="en-US" dirty="0"/>
              <a:t>Training the deep neural network is just like logistic regression: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3"/>
            <a:endParaRPr lang="en-US" dirty="0"/>
          </a:p>
          <a:p>
            <a:pPr marL="457176" lvl="1" indent="0">
              <a:buNone/>
            </a:pPr>
            <a:r>
              <a:rPr lang="en-US" dirty="0"/>
              <a:t>		just w tends to be a much, much larger vector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marL="457176" lvl="1" indent="0">
              <a:buNone/>
            </a:pPr>
            <a:endParaRPr lang="en-US" dirty="0"/>
          </a:p>
          <a:p>
            <a:pPr lvl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just run gradient ascent </a:t>
            </a:r>
          </a:p>
          <a:p>
            <a:pPr marL="457176" lvl="1" indent="0">
              <a:buNone/>
            </a:pPr>
            <a:r>
              <a:rPr lang="en-US" dirty="0">
                <a:sym typeface="Wingdings" pitchFamily="2" charset="2"/>
              </a:rPr>
              <a:t> + stop when log likelihood of hold-out data starts to decrease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FCAC2-35AB-E548-8455-357E85BFE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0" y="2933700"/>
            <a:ext cx="8140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0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Theorem (Universal Function </a:t>
            </a:r>
            <a:r>
              <a:rPr lang="en-US" dirty="0" err="1"/>
              <a:t>Approximators</a:t>
            </a:r>
            <a:r>
              <a:rPr lang="en-US" dirty="0"/>
              <a:t>).  A two-layer neural network with a sufficient number of neurons can approximate any continuous function to any desired accuracy.</a:t>
            </a:r>
          </a:p>
          <a:p>
            <a:pPr lvl="4"/>
            <a:endParaRPr lang="en-US" dirty="0"/>
          </a:p>
          <a:p>
            <a:r>
              <a:rPr lang="en-US" dirty="0"/>
              <a:t>Practical considerations</a:t>
            </a:r>
          </a:p>
          <a:p>
            <a:pPr lvl="1"/>
            <a:r>
              <a:rPr lang="en-US" dirty="0"/>
              <a:t>Can be seen as learning the features 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2"/>
            <a:r>
              <a:rPr lang="en-US" dirty="0"/>
              <a:t>Danger for overfitting</a:t>
            </a:r>
          </a:p>
          <a:p>
            <a:pPr lvl="2"/>
            <a:r>
              <a:rPr lang="en-US" dirty="0"/>
              <a:t>(hence early stopping!)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9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Universal Function Approximation Theorem*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15B9AF-ADCC-2B4D-B2DB-B7077E0A1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1" y="4492618"/>
            <a:ext cx="11117913" cy="1476383"/>
          </a:xfrm>
        </p:spPr>
        <p:txBody>
          <a:bodyPr/>
          <a:lstStyle/>
          <a:p>
            <a:r>
              <a:rPr lang="en-US" u="sng" dirty="0"/>
              <a:t>In words:</a:t>
            </a:r>
            <a:r>
              <a:rPr lang="en-US" dirty="0"/>
              <a:t> Given any continuous function f(x), if a 2-layer neural network has enough hidden units, then there is a choice of weights that allow it to closely approximate f(x).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3442B-E9A1-EF4F-A541-211C8B8FF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65" y="1130363"/>
            <a:ext cx="7570273" cy="33654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FB391-0700-0A4D-87A4-2EAFC578FB7F}"/>
              </a:ext>
            </a:extLst>
          </p:cNvPr>
          <p:cNvSpPr txBox="1"/>
          <p:nvPr/>
        </p:nvSpPr>
        <p:spPr>
          <a:xfrm>
            <a:off x="124157" y="6070601"/>
            <a:ext cx="627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alibri"/>
                <a:cs typeface="Calibri"/>
              </a:rPr>
              <a:t>Cybenko</a:t>
            </a:r>
            <a:r>
              <a:rPr lang="en-US" sz="1200" dirty="0">
                <a:latin typeface="Calibri"/>
                <a:cs typeface="Calibri"/>
              </a:rPr>
              <a:t> (1989) “Approximations by superpositions of sigmoidal functions”</a:t>
            </a:r>
          </a:p>
          <a:p>
            <a:r>
              <a:rPr lang="en-US" sz="1200" dirty="0" err="1">
                <a:latin typeface="Calibri"/>
                <a:cs typeface="Calibri"/>
              </a:rPr>
              <a:t>Hornik</a:t>
            </a:r>
            <a:r>
              <a:rPr lang="en-US" sz="1200" dirty="0">
                <a:latin typeface="Calibri"/>
                <a:cs typeface="Calibri"/>
              </a:rPr>
              <a:t> (1991) “Approximation Capabilities of Multilayer Feedforward Networks”</a:t>
            </a:r>
          </a:p>
          <a:p>
            <a:r>
              <a:rPr lang="en-US" sz="1200" dirty="0" err="1">
                <a:latin typeface="Calibri"/>
                <a:cs typeface="Calibri"/>
              </a:rPr>
              <a:t>Leshno</a:t>
            </a:r>
            <a:r>
              <a:rPr lang="en-US" sz="1200" dirty="0">
                <a:latin typeface="Calibri"/>
                <a:cs typeface="Calibri"/>
              </a:rPr>
              <a:t> and </a:t>
            </a:r>
            <a:r>
              <a:rPr lang="en-US" sz="1200" dirty="0" err="1">
                <a:latin typeface="Calibri"/>
                <a:cs typeface="Calibri"/>
              </a:rPr>
              <a:t>Schocken</a:t>
            </a:r>
            <a:r>
              <a:rPr lang="en-US" sz="1200" dirty="0">
                <a:latin typeface="Calibri"/>
                <a:cs typeface="Calibri"/>
              </a:rPr>
              <a:t> (1991) ”Multilayer Feedforward Networks with Non-Polynomial Activation Functions Can Approximate Any Function”</a:t>
            </a:r>
          </a:p>
        </p:txBody>
      </p:sp>
    </p:spTree>
    <p:extLst>
      <p:ext uri="{BB962C8B-B14F-4D97-AF65-F5344CB8AC3E}">
        <p14:creationId xmlns:p14="http://schemas.microsoft.com/office/powerpoint/2010/main" val="3910537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Universal Function Approximation Theorem*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A90ECB-9064-C746-AAC9-52F3A0456CB0}"/>
              </a:ext>
            </a:extLst>
          </p:cNvPr>
          <p:cNvSpPr txBox="1"/>
          <p:nvPr/>
        </p:nvSpPr>
        <p:spPr>
          <a:xfrm>
            <a:off x="124157" y="6070601"/>
            <a:ext cx="627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alibri"/>
                <a:cs typeface="Calibri"/>
              </a:rPr>
              <a:t>Cybenko</a:t>
            </a:r>
            <a:r>
              <a:rPr lang="en-US" sz="1200" dirty="0">
                <a:latin typeface="Calibri"/>
                <a:cs typeface="Calibri"/>
              </a:rPr>
              <a:t> (1989) “Approximations by superpositions of sigmoidal functions”</a:t>
            </a:r>
          </a:p>
          <a:p>
            <a:r>
              <a:rPr lang="en-US" sz="1200" dirty="0" err="1">
                <a:latin typeface="Calibri"/>
                <a:cs typeface="Calibri"/>
              </a:rPr>
              <a:t>Hornik</a:t>
            </a:r>
            <a:r>
              <a:rPr lang="en-US" sz="1200" dirty="0">
                <a:latin typeface="Calibri"/>
                <a:cs typeface="Calibri"/>
              </a:rPr>
              <a:t> (1991) “Approximation Capabilities of Multilayer Feedforward Networks”</a:t>
            </a:r>
          </a:p>
          <a:p>
            <a:r>
              <a:rPr lang="en-US" sz="1200" dirty="0" err="1">
                <a:latin typeface="Calibri"/>
                <a:cs typeface="Calibri"/>
              </a:rPr>
              <a:t>Leshno</a:t>
            </a:r>
            <a:r>
              <a:rPr lang="en-US" sz="1200" dirty="0">
                <a:latin typeface="Calibri"/>
                <a:cs typeface="Calibri"/>
              </a:rPr>
              <a:t> and </a:t>
            </a:r>
            <a:r>
              <a:rPr lang="en-US" sz="1200" dirty="0" err="1">
                <a:latin typeface="Calibri"/>
                <a:cs typeface="Calibri"/>
              </a:rPr>
              <a:t>Schocken</a:t>
            </a:r>
            <a:r>
              <a:rPr lang="en-US" sz="1200" dirty="0">
                <a:latin typeface="Calibri"/>
                <a:cs typeface="Calibri"/>
              </a:rPr>
              <a:t> (1991) ”Multilayer Feedforward Networks with Non-Polynomial Activation Functions Can Approximate Any Function”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60DF1D-54B0-5347-B490-2E5392627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85" y="1052124"/>
            <a:ext cx="4253748" cy="488833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9A3E1E-C1EC-6A4F-A2E4-4F74D61F5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74" y="1052124"/>
            <a:ext cx="3777988" cy="48883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E0C107-F34E-0B49-900E-6CC8D9CFF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1" y="1052125"/>
            <a:ext cx="3184393" cy="492814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2935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Neural Net Demo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Demo-site:</a:t>
            </a:r>
          </a:p>
          <a:p>
            <a:pPr lvl="1"/>
            <a:r>
              <a:rPr lang="en-US" dirty="0">
                <a:hlinkClick r:id="rId2"/>
              </a:rPr>
              <a:t>http://playground.tensorflow.org/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025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77F508-AA63-9F4B-9D5D-5A3BFD36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71286"/>
            <a:ext cx="5486401" cy="5486713"/>
          </a:xfrm>
        </p:spPr>
        <p:txBody>
          <a:bodyPr/>
          <a:lstStyle/>
          <a:p>
            <a:r>
              <a:rPr lang="en-US" dirty="0"/>
              <a:t>Derivatives tables: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D0A7E-2721-5A4D-89BB-F01EC98D2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524000"/>
            <a:ext cx="4582475" cy="4987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2E512-5EA4-E248-BF0F-AE2CA17A5889}"/>
              </a:ext>
            </a:extLst>
          </p:cNvPr>
          <p:cNvSpPr txBox="1"/>
          <p:nvPr/>
        </p:nvSpPr>
        <p:spPr>
          <a:xfrm>
            <a:off x="-76200" y="6604084"/>
            <a:ext cx="42033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alibri"/>
                <a:cs typeface="Calibri"/>
              </a:rPr>
              <a:t>[source:  http://</a:t>
            </a:r>
            <a:r>
              <a:rPr lang="en-US" sz="1050" dirty="0" err="1">
                <a:latin typeface="Calibri"/>
                <a:cs typeface="Calibri"/>
              </a:rPr>
              <a:t>hyperphysics.phy-astr.gsu.edu</a:t>
            </a:r>
            <a:r>
              <a:rPr lang="en-US" sz="1050" dirty="0">
                <a:latin typeface="Calibri"/>
                <a:cs typeface="Calibri"/>
              </a:rPr>
              <a:t>/</a:t>
            </a:r>
            <a:r>
              <a:rPr lang="en-US" sz="1050" dirty="0" err="1">
                <a:latin typeface="Calibri"/>
                <a:cs typeface="Calibri"/>
              </a:rPr>
              <a:t>hbase</a:t>
            </a:r>
            <a:r>
              <a:rPr lang="en-US" sz="1050" dirty="0">
                <a:latin typeface="Calibri"/>
                <a:cs typeface="Calibri"/>
              </a:rPr>
              <a:t>/Math/</a:t>
            </a:r>
            <a:r>
              <a:rPr lang="en-US" sz="1050" dirty="0" err="1">
                <a:latin typeface="Calibri"/>
                <a:cs typeface="Calibri"/>
              </a:rPr>
              <a:t>derfunc.html</a:t>
            </a:r>
            <a:endParaRPr lang="en-US" sz="10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6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F68F69E-30C4-0C47-B8FC-5D3604570466}"/>
              </a:ext>
            </a:extLst>
          </p:cNvPr>
          <p:cNvSpPr txBox="1">
            <a:spLocks/>
          </p:cNvSpPr>
          <p:nvPr/>
        </p:nvSpPr>
        <p:spPr bwMode="auto">
          <a:xfrm>
            <a:off x="1219200" y="1344788"/>
            <a:ext cx="10439400" cy="355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676"/>
              </a:spcBef>
              <a:spcAft>
                <a:spcPts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ts val="1176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kern="0" dirty="0"/>
              <a:t>But neural net f is never one of those?</a:t>
            </a:r>
          </a:p>
          <a:p>
            <a:pPr lvl="1"/>
            <a:r>
              <a:rPr lang="en-US" sz="2667" kern="0" dirty="0"/>
              <a:t>No problem: CHAIN RULE: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r>
              <a:rPr lang="en-US" sz="2400" kern="0" dirty="0"/>
              <a:t>If 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r>
              <a:rPr lang="en-US" sz="2400" kern="0" dirty="0"/>
              <a:t>Then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endParaRPr lang="en-US" sz="2400" kern="0" dirty="0">
              <a:sym typeface="Wingdings" pitchFamily="2" charset="2"/>
            </a:endParaRPr>
          </a:p>
          <a:p>
            <a:pPr marL="1219170" lvl="2" indent="0">
              <a:buNone/>
            </a:pPr>
            <a:r>
              <a:rPr lang="en-US" sz="2400" b="1" kern="0" dirty="0">
                <a:sym typeface="Wingdings" pitchFamily="2" charset="2"/>
              </a:rPr>
              <a:t> Derivatives can be computed by following well-defined procedures</a:t>
            </a:r>
            <a:endParaRPr lang="en-US" sz="2400" b="1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D0502A-BE16-C14A-942E-0C4E494AC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2902587"/>
            <a:ext cx="2743200" cy="443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12007-2E18-2849-81F7-6FC2178CE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65" y="4267200"/>
            <a:ext cx="3448680" cy="4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62330B-A916-C64E-8F2E-34BB9BD36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Automatic differentiation software </a:t>
            </a:r>
          </a:p>
          <a:p>
            <a:pPr lvl="1"/>
            <a:r>
              <a:rPr lang="en-US" dirty="0"/>
              <a:t>e.g. Theano, TensorFlow, </a:t>
            </a:r>
            <a:r>
              <a:rPr lang="en-US" dirty="0" err="1"/>
              <a:t>PyTorch</a:t>
            </a:r>
            <a:r>
              <a:rPr lang="en-US" dirty="0"/>
              <a:t>, </a:t>
            </a:r>
            <a:r>
              <a:rPr lang="en-US" dirty="0" err="1"/>
              <a:t>Chainer</a:t>
            </a:r>
            <a:endParaRPr lang="en-US" dirty="0"/>
          </a:p>
          <a:p>
            <a:pPr lvl="1"/>
            <a:r>
              <a:rPr lang="en-US" dirty="0"/>
              <a:t>Only need to program the function g(</a:t>
            </a:r>
            <a:r>
              <a:rPr lang="en-US" dirty="0" err="1"/>
              <a:t>x,y,w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Can automatically compute all derivatives </a:t>
            </a:r>
            <a:r>
              <a:rPr lang="en-US" dirty="0" err="1"/>
              <a:t>w.r.t</a:t>
            </a:r>
            <a:r>
              <a:rPr lang="en-US" dirty="0"/>
              <a:t>. all entries in w</a:t>
            </a:r>
          </a:p>
          <a:p>
            <a:pPr lvl="1"/>
            <a:r>
              <a:rPr lang="en-US" dirty="0"/>
              <a:t>This is typically done by caching info during forward computation pass of f, and then doing a backward pass = “backpropagation”</a:t>
            </a:r>
          </a:p>
          <a:p>
            <a:pPr lvl="1"/>
            <a:r>
              <a:rPr lang="en-US" dirty="0" err="1"/>
              <a:t>Autodiff</a:t>
            </a:r>
            <a:r>
              <a:rPr lang="en-US" dirty="0"/>
              <a:t> / Backpropagation can often be done at computational cost comparable to the forward pass</a:t>
            </a:r>
          </a:p>
          <a:p>
            <a:r>
              <a:rPr lang="en-US" dirty="0"/>
              <a:t>Need to know this exists</a:t>
            </a:r>
          </a:p>
          <a:p>
            <a:r>
              <a:rPr lang="en-US" dirty="0"/>
              <a:t>How this is done?  --  outside of scope of CS188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0C4691-0061-B24C-B242-45895D0C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2316110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Linear Classifiers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447800" y="1600200"/>
            <a:ext cx="8534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Inputs are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feature values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Each feature has a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weight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Sum is the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activation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If the activation is: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Positive, output +1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Negative, output -1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391400" y="5029200"/>
            <a:ext cx="6858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latin typeface="Calibri"/>
                <a:cs typeface="Calibri"/>
                <a:sym typeface="Symbol" charset="0"/>
              </a:rPr>
              <a:t>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6553200" y="5257800"/>
            <a:ext cx="8382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6553200" y="56388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6553200" y="6019800"/>
            <a:ext cx="838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72200" y="5105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72200" y="5486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172200" y="5867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705600" y="4876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1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705600" y="52720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2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705600" y="5638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3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458200" y="5334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&gt;0?</a:t>
            </a:r>
          </a:p>
        </p:txBody>
      </p:sp>
      <p:cxnSp>
        <p:nvCxnSpPr>
          <p:cNvPr id="17" name="AutoShape 16"/>
          <p:cNvCxnSpPr>
            <a:cxnSpLocks noChangeShapeType="1"/>
            <a:stCxn id="6" idx="3"/>
            <a:endCxn id="16" idx="1"/>
          </p:cNvCxnSpPr>
          <p:nvPr/>
        </p:nvCxnSpPr>
        <p:spPr bwMode="auto">
          <a:xfrm>
            <a:off x="8077200" y="5638800"/>
            <a:ext cx="3810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9144000" y="56388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9" name="Picture 1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3689350"/>
            <a:ext cx="7624762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Neur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524000"/>
            <a:ext cx="4419600" cy="166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6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Key Ideas</a:t>
            </a:r>
          </a:p>
        </p:txBody>
      </p:sp>
      <p:sp>
        <p:nvSpPr>
          <p:cNvPr id="1182723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219200"/>
            <a:ext cx="10337800" cy="599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Optimize probability of label given input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Continuous optimization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Gradient ascent: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Compute steepest uphill direction = gradient (= just vector of partial derivatives)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Take step in the gradient direction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Repeat (until held-out data accuracy starts to drop = “early stopping”)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Deep neural nets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Last layer = still logistic regression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Now also many more layers before this last layer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= computing the features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ym typeface="Wingdings" pitchFamily="2" charset="2"/>
              </a:rPr>
              <a:t> the features are learned rather than hand-designed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Universal function approximation theorem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Courier" pitchFamily="2" charset="0"/>
                <a:sym typeface="Wingdings" pitchFamily="2" charset="2"/>
              </a:rPr>
              <a:t>If</a:t>
            </a:r>
            <a:r>
              <a:rPr lang="en-US" sz="1600" dirty="0">
                <a:sym typeface="Wingdings" pitchFamily="2" charset="2"/>
              </a:rPr>
              <a:t>         neural net is large enough 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Courier" pitchFamily="2" charset="0"/>
                <a:sym typeface="Wingdings" pitchFamily="2" charset="2"/>
              </a:rPr>
              <a:t>Then</a:t>
            </a:r>
            <a:r>
              <a:rPr lang="en-US" sz="1600" dirty="0">
                <a:sym typeface="Wingdings" pitchFamily="2" charset="2"/>
              </a:rPr>
              <a:t>   neural net can represent any continuous mapping from input to output with arbitrary accuracy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ym typeface="Wingdings" pitchFamily="2" charset="2"/>
              </a:rPr>
              <a:t>But remember: need to avoid overfitting  / memorizing the training data  early stopping!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Automatic differentiation gives the derivatives efficiently (how? = outside of scope of 188)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85538-3717-5F48-9F25-666CFAB1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734" y="1219200"/>
            <a:ext cx="4177466" cy="5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8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9FA87-9A92-A44D-9271-6884A23C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AC97C-4751-614D-A250-C30A39CB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18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Computer Vision</a:t>
            </a:r>
          </a:p>
        </p:txBody>
      </p:sp>
      <p:pic>
        <p:nvPicPr>
          <p:cNvPr id="208" name="Picture 6"/>
          <p:cNvPicPr/>
          <p:nvPr/>
        </p:nvPicPr>
        <p:blipFill>
          <a:blip r:embed="rId3"/>
          <a:stretch/>
        </p:blipFill>
        <p:spPr>
          <a:xfrm>
            <a:off x="3733920" y="1219320"/>
            <a:ext cx="15773040" cy="10515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6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Object Detection</a:t>
            </a:r>
          </a:p>
        </p:txBody>
      </p:sp>
      <p:pic>
        <p:nvPicPr>
          <p:cNvPr id="210" name="Picture 4"/>
          <p:cNvPicPr/>
          <p:nvPr/>
        </p:nvPicPr>
        <p:blipFill>
          <a:blip r:embed="rId3"/>
          <a:stretch/>
        </p:blipFill>
        <p:spPr>
          <a:xfrm>
            <a:off x="4800600" y="1015920"/>
            <a:ext cx="10134360" cy="6756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56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Manual Feature Design</a:t>
            </a:r>
          </a:p>
        </p:txBody>
      </p:sp>
      <p:pic>
        <p:nvPicPr>
          <p:cNvPr id="212" name="Picture 5"/>
          <p:cNvPicPr/>
          <p:nvPr/>
        </p:nvPicPr>
        <p:blipFill>
          <a:blip r:embed="rId3"/>
          <a:stretch/>
        </p:blipFill>
        <p:spPr>
          <a:xfrm>
            <a:off x="838080" y="1600200"/>
            <a:ext cx="1676160" cy="1155240"/>
          </a:xfrm>
          <a:prstGeom prst="rect">
            <a:avLst/>
          </a:prstGeom>
          <a:ln>
            <a:noFill/>
          </a:ln>
        </p:spPr>
      </p:pic>
      <p:pic>
        <p:nvPicPr>
          <p:cNvPr id="213" name="Picture 6"/>
          <p:cNvPicPr/>
          <p:nvPr/>
        </p:nvPicPr>
        <p:blipFill>
          <a:blip r:embed="rId4"/>
          <a:stretch/>
        </p:blipFill>
        <p:spPr>
          <a:xfrm>
            <a:off x="3352680" y="2133720"/>
            <a:ext cx="3873600" cy="2608200"/>
          </a:xfrm>
          <a:prstGeom prst="rect">
            <a:avLst/>
          </a:prstGeom>
          <a:ln>
            <a:noFill/>
          </a:ln>
        </p:spPr>
      </p:pic>
      <p:pic>
        <p:nvPicPr>
          <p:cNvPr id="214" name="Picture 7"/>
          <p:cNvPicPr/>
          <p:nvPr/>
        </p:nvPicPr>
        <p:blipFill>
          <a:blip r:embed="rId5"/>
          <a:stretch/>
        </p:blipFill>
        <p:spPr>
          <a:xfrm>
            <a:off x="7391520" y="2971800"/>
            <a:ext cx="3047760" cy="3724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9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16" name="Picture 3"/>
          <p:cNvPicPr/>
          <p:nvPr/>
        </p:nvPicPr>
        <p:blipFill rotWithShape="1">
          <a:blip r:embed="rId3"/>
          <a:srcRect l="47590"/>
          <a:stretch/>
        </p:blipFill>
        <p:spPr>
          <a:xfrm>
            <a:off x="3276600" y="1802880"/>
            <a:ext cx="5674440" cy="3890880"/>
          </a:xfrm>
          <a:prstGeom prst="rect">
            <a:avLst/>
          </a:prstGeom>
          <a:ln>
            <a:noFill/>
          </a:ln>
        </p:spPr>
      </p:pic>
      <p:sp>
        <p:nvSpPr>
          <p:cNvPr id="218" name="CustomShape 3"/>
          <p:cNvSpPr/>
          <p:nvPr/>
        </p:nvSpPr>
        <p:spPr>
          <a:xfrm>
            <a:off x="9296400" y="6400800"/>
            <a:ext cx="2345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[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Dalal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and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Triggs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2005]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2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20" name="Picture 3"/>
          <p:cNvPicPr/>
          <p:nvPr/>
        </p:nvPicPr>
        <p:blipFill>
          <a:blip r:embed="rId3"/>
          <a:stretch/>
        </p:blipFill>
        <p:spPr>
          <a:xfrm>
            <a:off x="2133720" y="2209680"/>
            <a:ext cx="8480880" cy="3047760"/>
          </a:xfrm>
          <a:prstGeom prst="rect">
            <a:avLst/>
          </a:prstGeom>
          <a:ln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3587760" y="5562720"/>
            <a:ext cx="9399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Image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7929000" y="5562720"/>
            <a:ext cx="7236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21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01857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20240418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4217962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Optimization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Optimization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i.e., how do we solve: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888426"/>
            <a:ext cx="8140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10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0581042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400800" y="5257800"/>
            <a:ext cx="3454400" cy="508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</p:spTree>
    <p:extLst>
      <p:ext uri="{BB962C8B-B14F-4D97-AF65-F5344CB8AC3E}">
        <p14:creationId xmlns:p14="http://schemas.microsoft.com/office/powerpoint/2010/main" val="299222916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COCO Image Captioning Challenge</a:t>
            </a:r>
          </a:p>
        </p:txBody>
      </p:sp>
      <p:pic>
        <p:nvPicPr>
          <p:cNvPr id="4" name="Picture 3" descr="Screen Shot 2016-06-17 at 10.41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13" y="990600"/>
            <a:ext cx="8315987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1169" y="6172200"/>
            <a:ext cx="717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/>
                <a:cs typeface="Calibri"/>
              </a:rPr>
              <a:t>Karpathy</a:t>
            </a:r>
            <a:r>
              <a:rPr lang="en-US" dirty="0">
                <a:latin typeface="Calibri"/>
                <a:cs typeface="Calibri"/>
              </a:rPr>
              <a:t> &amp; </a:t>
            </a:r>
            <a:r>
              <a:rPr lang="en-US" dirty="0" err="1">
                <a:latin typeface="Calibri"/>
                <a:cs typeface="Calibri"/>
              </a:rPr>
              <a:t>Fei-Fei</a:t>
            </a:r>
            <a:r>
              <a:rPr lang="en-US" dirty="0">
                <a:latin typeface="Calibri"/>
                <a:cs typeface="Calibri"/>
              </a:rPr>
              <a:t>, 2015; Donahue et al., 2015; </a:t>
            </a:r>
            <a:r>
              <a:rPr lang="en-US" dirty="0" err="1">
                <a:latin typeface="Calibri"/>
                <a:cs typeface="Calibri"/>
              </a:rPr>
              <a:t>Xu</a:t>
            </a:r>
            <a:r>
              <a:rPr lang="en-US" dirty="0">
                <a:latin typeface="Calibri"/>
                <a:cs typeface="Calibri"/>
              </a:rPr>
              <a:t> et al, 2015; many more </a:t>
            </a:r>
          </a:p>
        </p:txBody>
      </p:sp>
    </p:spTree>
    <p:extLst>
      <p:ext uri="{BB962C8B-B14F-4D97-AF65-F5344CB8AC3E}">
        <p14:creationId xmlns:p14="http://schemas.microsoft.com/office/powerpoint/2010/main" val="612377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27000"/>
            <a:ext cx="12192000" cy="885419"/>
          </a:xfrm>
        </p:spPr>
        <p:txBody>
          <a:bodyPr/>
          <a:lstStyle/>
          <a:p>
            <a:r>
              <a:rPr lang="en-US" dirty="0"/>
              <a:t>Visual QA Challenge</a:t>
            </a:r>
          </a:p>
        </p:txBody>
      </p:sp>
      <p:pic>
        <p:nvPicPr>
          <p:cNvPr id="4" name="Picture 3" descr="Screen Shot 2016-06-17 at 10.49.4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10879869" cy="5558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0800" y="584201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Stanislaw </a:t>
            </a:r>
            <a:r>
              <a:rPr lang="en-US" sz="1600" dirty="0" err="1">
                <a:latin typeface="Calibri"/>
                <a:cs typeface="Calibri"/>
              </a:rPr>
              <a:t>Antol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Aishwarya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Agrawal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Jiasen</a:t>
            </a:r>
            <a:r>
              <a:rPr lang="en-US" sz="1600" dirty="0">
                <a:latin typeface="Calibri"/>
                <a:cs typeface="Calibri"/>
              </a:rPr>
              <a:t> Lu, Margaret Mitchell, </a:t>
            </a:r>
            <a:r>
              <a:rPr lang="en-US" sz="1600" dirty="0" err="1">
                <a:latin typeface="Calibri"/>
                <a:cs typeface="Calibri"/>
              </a:rPr>
              <a:t>Dhruv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Batra</a:t>
            </a:r>
            <a:r>
              <a:rPr lang="en-US" sz="1600" dirty="0">
                <a:latin typeface="Calibri"/>
                <a:cs typeface="Calibri"/>
              </a:rPr>
              <a:t>, C. Lawrence </a:t>
            </a:r>
            <a:r>
              <a:rPr lang="en-US" sz="1600" dirty="0" err="1">
                <a:latin typeface="Calibri"/>
                <a:cs typeface="Calibri"/>
              </a:rPr>
              <a:t>Zitnick</a:t>
            </a:r>
            <a:r>
              <a:rPr lang="en-US" sz="1600" dirty="0">
                <a:latin typeface="Calibri"/>
                <a:cs typeface="Calibri"/>
              </a:rPr>
              <a:t>, Devi Parikh </a:t>
            </a:r>
          </a:p>
        </p:txBody>
      </p:sp>
    </p:spTree>
    <p:extLst>
      <p:ext uri="{BB962C8B-B14F-4D97-AF65-F5344CB8AC3E}">
        <p14:creationId xmlns:p14="http://schemas.microsoft.com/office/powerpoint/2010/main" val="2656859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title"/>
          </p:nvPr>
        </p:nvSpPr>
        <p:spPr>
          <a:xfrm>
            <a:off x="609600" y="-2542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" b="0" dirty="0"/>
              <a:t>Speech Recognition</a:t>
            </a:r>
          </a:p>
        </p:txBody>
      </p:sp>
      <p:pic>
        <p:nvPicPr>
          <p:cNvPr id="654" name="Shape 6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68" y="1464589"/>
            <a:ext cx="7683365" cy="53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Shape 6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0467" y="1362967"/>
            <a:ext cx="387350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Shape 6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2867" y="4152900"/>
            <a:ext cx="37211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Shape 657"/>
          <p:cNvSpPr txBox="1"/>
          <p:nvPr/>
        </p:nvSpPr>
        <p:spPr>
          <a:xfrm>
            <a:off x="7855255" y="6413689"/>
            <a:ext cx="4157999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/>
              <a:t>graph credit Matt Zeiler, Clarifai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14400" y="4953000"/>
            <a:ext cx="6908800" cy="2032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92800" y="4953000"/>
            <a:ext cx="1422400" cy="1016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73114883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473200"/>
            <a:ext cx="10022871" cy="510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3037" y="901660"/>
            <a:ext cx="721005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latin typeface="Calibri"/>
                <a:cs typeface="Calibri"/>
              </a:rPr>
              <a:t>Google Neural Machine Translation (in production)</a:t>
            </a:r>
          </a:p>
        </p:txBody>
      </p:sp>
    </p:spTree>
    <p:extLst>
      <p:ext uri="{BB962C8B-B14F-4D97-AF65-F5344CB8AC3E}">
        <p14:creationId xmlns:p14="http://schemas.microsoft.com/office/powerpoint/2010/main" val="2743133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7B28-9D45-0E43-BA66-9CFF5865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still missing? – correlation \</a:t>
            </a:r>
            <a:r>
              <a:rPr lang="en-US" dirty="0" err="1"/>
              <a:t>neq</a:t>
            </a:r>
            <a:r>
              <a:rPr lang="en-US" dirty="0"/>
              <a:t> causation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1B7AE-63F1-C449-9BE8-3AAA6F0FA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A4C47-219F-134E-A667-EA4C8AEF5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701" y="1407887"/>
            <a:ext cx="4596598" cy="4176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C56C33-4311-C349-A111-1CA271E0783A}"/>
              </a:ext>
            </a:extLst>
          </p:cNvPr>
          <p:cNvSpPr txBox="1"/>
          <p:nvPr/>
        </p:nvSpPr>
        <p:spPr>
          <a:xfrm>
            <a:off x="304800" y="62209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[Ribeiro et al.]</a:t>
            </a:r>
          </a:p>
        </p:txBody>
      </p:sp>
    </p:spTree>
    <p:extLst>
      <p:ext uri="{BB962C8B-B14F-4D97-AF65-F5344CB8AC3E}">
        <p14:creationId xmlns:p14="http://schemas.microsoft.com/office/powerpoint/2010/main" val="893191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7B28-9D45-0E43-BA66-9CFF5865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still missing? – covariate shift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56C33-4311-C349-A111-1CA271E0783A}"/>
              </a:ext>
            </a:extLst>
          </p:cNvPr>
          <p:cNvSpPr txBox="1"/>
          <p:nvPr/>
        </p:nvSpPr>
        <p:spPr>
          <a:xfrm>
            <a:off x="304800" y="62209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[Carroll et al.]</a:t>
            </a:r>
          </a:p>
        </p:txBody>
      </p:sp>
      <p:pic>
        <p:nvPicPr>
          <p:cNvPr id="9" name="Online Media 8" descr="BC+BC on distribution">
            <a:hlinkClick r:id="" action="ppaction://media"/>
            <a:extLst>
              <a:ext uri="{FF2B5EF4-FFF2-40B4-BE49-F238E27FC236}">
                <a16:creationId xmlns:a16="http://schemas.microsoft.com/office/drawing/2014/main" id="{F21C2A37-BF77-AB43-80A6-727B8C36FF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388" y="1397000"/>
            <a:ext cx="8531225" cy="4729163"/>
          </a:xfrm>
        </p:spPr>
      </p:pic>
    </p:spTree>
    <p:extLst>
      <p:ext uri="{BB962C8B-B14F-4D97-AF65-F5344CB8AC3E}">
        <p14:creationId xmlns:p14="http://schemas.microsoft.com/office/powerpoint/2010/main" val="13770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7B28-9D45-0E43-BA66-9CFF5865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still missing? – covariate shift</a:t>
            </a:r>
          </a:p>
        </p:txBody>
      </p:sp>
      <p:pic>
        <p:nvPicPr>
          <p:cNvPr id="6" name="Online Media 5" descr="Failure_video">
            <a:hlinkClick r:id="" action="ppaction://media"/>
            <a:extLst>
              <a:ext uri="{FF2B5EF4-FFF2-40B4-BE49-F238E27FC236}">
                <a16:creationId xmlns:a16="http://schemas.microsoft.com/office/drawing/2014/main" id="{28C12936-15C1-5240-968C-93368D0DA7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4675" y="1397000"/>
            <a:ext cx="8501063" cy="47291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C56C33-4311-C349-A111-1CA271E0783A}"/>
              </a:ext>
            </a:extLst>
          </p:cNvPr>
          <p:cNvSpPr txBox="1"/>
          <p:nvPr/>
        </p:nvSpPr>
        <p:spPr>
          <a:xfrm>
            <a:off x="304800" y="62209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[Carroll et al.]</a:t>
            </a:r>
          </a:p>
        </p:txBody>
      </p:sp>
    </p:spTree>
    <p:extLst>
      <p:ext uri="{BB962C8B-B14F-4D97-AF65-F5344CB8AC3E}">
        <p14:creationId xmlns:p14="http://schemas.microsoft.com/office/powerpoint/2010/main" val="15222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0668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Recall from CSPs lecture: simple, general idea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If no neighbors better than current, quit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What’s particularly tricky when hill-climbing for multiclass logistic regression?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Optimization over a continuous space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Infinitely many neighbors!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How to do this efficiently?</a:t>
            </a:r>
          </a:p>
        </p:txBody>
      </p:sp>
      <p:pic>
        <p:nvPicPr>
          <p:cNvPr id="5" name="Picture 2" descr="C:\Users\Dan\Dropbox\Office\CS 188\Ketrina Art\CSPs 2\HillClimbi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1820" y="1144462"/>
            <a:ext cx="4996380" cy="3122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50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7D5CF-928F-E444-8F15-487153C60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Ascent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FE9A0-032E-4A49-B54E-78D599284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023600" cy="4729164"/>
          </a:xfrm>
        </p:spPr>
        <p:txBody>
          <a:bodyPr/>
          <a:lstStyle/>
          <a:p>
            <a:r>
              <a:rPr lang="en-US" sz="2800" dirty="0"/>
              <a:t>Perform update in uphill direction for each coordinate</a:t>
            </a:r>
          </a:p>
          <a:p>
            <a:r>
              <a:rPr lang="en-US" sz="2800" dirty="0"/>
              <a:t>The steeper the slope (i.e. the higher the derivative) the bigger the step for that coordinate</a:t>
            </a:r>
          </a:p>
          <a:p>
            <a:pPr lvl="4"/>
            <a:endParaRPr lang="en-US" sz="600" dirty="0"/>
          </a:p>
          <a:p>
            <a:r>
              <a:rPr lang="en-US" sz="2800" dirty="0"/>
              <a:t>E.g., consider: </a:t>
            </a:r>
          </a:p>
          <a:p>
            <a:pPr lvl="2"/>
            <a:endParaRPr lang="en-US" sz="2000" dirty="0"/>
          </a:p>
          <a:p>
            <a:pPr lvl="2"/>
            <a:r>
              <a:rPr lang="en-US" dirty="0"/>
              <a:t>  Updates:</a:t>
            </a:r>
          </a:p>
          <a:p>
            <a:pPr lvl="2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E52C4-0345-EE42-99F8-6B607D29F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3040653"/>
            <a:ext cx="1500909" cy="388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FE6BB1-4EEA-B04B-94F8-6BB997827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5323123"/>
            <a:ext cx="4150639" cy="772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FDA974-3857-CC46-A04C-A4109C245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560" y="4301683"/>
            <a:ext cx="4150639" cy="77287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F947A6-C2E1-DF4A-BB48-5148E0F6CBC4}"/>
              </a:ext>
            </a:extLst>
          </p:cNvPr>
          <p:cNvSpPr txBox="1">
            <a:spLocks/>
          </p:cNvSpPr>
          <p:nvPr/>
        </p:nvSpPr>
        <p:spPr bwMode="auto">
          <a:xfrm>
            <a:off x="6408345" y="3840278"/>
            <a:ext cx="5029200" cy="246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2400" kern="0" dirty="0"/>
              <a:t>Updates in vector notation:</a:t>
            </a:r>
          </a:p>
          <a:p>
            <a:pPr lvl="1"/>
            <a:endParaRPr lang="en-US" sz="2400" kern="0" dirty="0"/>
          </a:p>
          <a:p>
            <a:pPr lvl="1"/>
            <a:endParaRPr lang="en-US" sz="2400" kern="0" dirty="0"/>
          </a:p>
          <a:p>
            <a:pPr lvl="1"/>
            <a:endParaRPr lang="en-US" sz="2400" kern="0" dirty="0"/>
          </a:p>
          <a:p>
            <a:pPr marL="457176" lvl="1" indent="0">
              <a:buNone/>
            </a:pPr>
            <a:r>
              <a:rPr lang="en-US" sz="2400" kern="0" dirty="0"/>
              <a:t>	with:</a:t>
            </a:r>
            <a:endParaRPr lang="en-US" sz="2000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DEC55-5EE0-084E-909E-944474C06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4632052"/>
            <a:ext cx="2888532" cy="320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B0FEF9-D237-3B4C-A4A4-C83595184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456736"/>
            <a:ext cx="2294022" cy="781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DB8272-6D62-2845-BEF2-B1B77819EB4A}"/>
              </a:ext>
            </a:extLst>
          </p:cNvPr>
          <p:cNvSpPr txBox="1"/>
          <p:nvPr/>
        </p:nvSpPr>
        <p:spPr>
          <a:xfrm>
            <a:off x="10818449" y="5633315"/>
            <a:ext cx="125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= gradient</a:t>
            </a:r>
          </a:p>
        </p:txBody>
      </p:sp>
    </p:spTree>
    <p:extLst>
      <p:ext uri="{BB962C8B-B14F-4D97-AF65-F5344CB8AC3E}">
        <p14:creationId xmlns:p14="http://schemas.microsoft.com/office/powerpoint/2010/main" val="281129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91523" y="177800"/>
            <a:ext cx="10058400" cy="4930776"/>
          </a:xfrm>
        </p:spPr>
        <p:txBody>
          <a:bodyPr/>
          <a:lstStyle/>
          <a:p>
            <a:r>
              <a:rPr lang="en-US" sz="2400" dirty="0"/>
              <a:t>Idea: </a:t>
            </a:r>
          </a:p>
          <a:p>
            <a:pPr lvl="1"/>
            <a:r>
              <a:rPr lang="en-US" sz="2400" dirty="0"/>
              <a:t>Start somewhere</a:t>
            </a:r>
          </a:p>
          <a:p>
            <a:pPr lvl="1"/>
            <a:r>
              <a:rPr lang="en-US" sz="2400" dirty="0"/>
              <a:t>Repeat:  Take a step in the gradient direction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Ascent</a:t>
            </a:r>
          </a:p>
        </p:txBody>
      </p:sp>
      <p:pic>
        <p:nvPicPr>
          <p:cNvPr id="8" name="Picture 7" descr="grad_desc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9"/>
          <a:stretch/>
        </p:blipFill>
        <p:spPr>
          <a:xfrm>
            <a:off x="2769405" y="2743200"/>
            <a:ext cx="6069795" cy="393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43616" y="6539965"/>
            <a:ext cx="2397557" cy="3231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500" dirty="0"/>
              <a:t>Figure source: </a:t>
            </a:r>
            <a:r>
              <a:rPr lang="en-US" sz="1500" dirty="0" err="1"/>
              <a:t>Mathworks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439526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Mini-Batch Gradient Ascent on the Log Likelihood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4" y="1371600"/>
            <a:ext cx="7400636" cy="9005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D1863-7187-9F45-855D-460B7F9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3657600"/>
            <a:ext cx="8763000" cy="2514600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r>
              <a:rPr lang="is-IS" sz="2400" dirty="0">
                <a:latin typeface="Courier" pitchFamily="2" charset="0"/>
              </a:rPr>
              <a:t>pick random subset of training examples J</a:t>
            </a:r>
          </a:p>
          <a:p>
            <a:pPr lvl="1"/>
            <a:endParaRPr lang="en-US" sz="24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69FB3E6-3B02-3448-91B5-5A8CA39D0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32" y="3842327"/>
            <a:ext cx="288636" cy="196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24DD82-AD13-E043-B4EE-872F14DB2407}"/>
              </a:ext>
            </a:extLst>
          </p:cNvPr>
          <p:cNvSpPr txBox="1"/>
          <p:nvPr/>
        </p:nvSpPr>
        <p:spPr>
          <a:xfrm>
            <a:off x="1600200" y="2514600"/>
            <a:ext cx="929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Observation: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gradient over small set of training examples (=mini-batch) can be computed in parallel, might as well do that instead of a single one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C7F8AD-0D2C-C449-BAD2-CEA914E09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24" y="5257800"/>
            <a:ext cx="5486476" cy="7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7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 descr="NeuralNe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47800"/>
            <a:ext cx="6532779" cy="475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86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3254632" y="2590800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3254632" y="2590800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3254632" y="3327399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3254632" y="4063998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3254632" y="4802984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3254632" y="2590800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3254632" y="3913983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3254632" y="3022603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3254632" y="3022603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254632" y="3327399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3254632" y="3913983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3254632" y="3022603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312032" y="302260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5312032" y="391398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88" y="2794701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32" y="3700075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32" y="4545816"/>
            <a:ext cx="2612768" cy="45619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68DF3AB-456B-3447-A890-4CF3D0C6D2F5}"/>
              </a:ext>
            </a:extLst>
          </p:cNvPr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873775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92"/>
  <p:tag name="DEFAULTHEIGHT" val="4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mbox{activation}_w(x) = \sum_i w_i \cdot f_i(x) = w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91"/>
  <p:tag name="PICTUREFILESIZE" val="22311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35299</TotalTime>
  <Words>1119</Words>
  <Application>Microsoft Office PowerPoint</Application>
  <PresentationFormat>Widescreen</PresentationFormat>
  <Paragraphs>209</Paragraphs>
  <Slides>38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dan-berkeley-nlp-v1</vt:lpstr>
      <vt:lpstr>CS 188: Artificial Intelligence </vt:lpstr>
      <vt:lpstr>Reminder: Linear Classifiers</vt:lpstr>
      <vt:lpstr>Canonical Optimization</vt:lpstr>
      <vt:lpstr>Hill Climbing</vt:lpstr>
      <vt:lpstr>Gradient Ascent</vt:lpstr>
      <vt:lpstr>Gradient Ascent</vt:lpstr>
      <vt:lpstr>Mini-Batch Gradient Ascent on the Log Likelihood Objective</vt:lpstr>
      <vt:lpstr>Neural Networks</vt:lpstr>
      <vt:lpstr>Deep Neural Network = Also learn the features!</vt:lpstr>
      <vt:lpstr>Deep Neural Network = Also learn the features!</vt:lpstr>
      <vt:lpstr>Common Activation Functions</vt:lpstr>
      <vt:lpstr>Deep Neural Network: Also Learn the Features!</vt:lpstr>
      <vt:lpstr>Neural Networks Properties</vt:lpstr>
      <vt:lpstr>Universal Function Approximation Theorem*</vt:lpstr>
      <vt:lpstr>Universal Function Approximation Theorem*</vt:lpstr>
      <vt:lpstr>Fun Neural Net Demo Site</vt:lpstr>
      <vt:lpstr>How about computing all the derivatives?</vt:lpstr>
      <vt:lpstr>How about computing all the derivatives?</vt:lpstr>
      <vt:lpstr>Automatic Differentiation</vt:lpstr>
      <vt:lpstr>Summary of Key Ideas</vt:lpstr>
      <vt:lpstr>How well does it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</vt:lpstr>
      <vt:lpstr>Performance</vt:lpstr>
      <vt:lpstr>Performance</vt:lpstr>
      <vt:lpstr>Performance</vt:lpstr>
      <vt:lpstr>Performance</vt:lpstr>
      <vt:lpstr>MS COCO Image Captioning Challenge</vt:lpstr>
      <vt:lpstr>Visual QA Challenge</vt:lpstr>
      <vt:lpstr>Speech Recognition</vt:lpstr>
      <vt:lpstr>Machine Translation</vt:lpstr>
      <vt:lpstr>What’s still missing? – correlation \neq causation</vt:lpstr>
      <vt:lpstr>What’s still missing? – covariate shift</vt:lpstr>
      <vt:lpstr>What’s still missing? – covariate shift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Nathan Lambert</cp:lastModifiedBy>
  <cp:revision>2702</cp:revision>
  <cp:lastPrinted>2020-04-12T23:10:38Z</cp:lastPrinted>
  <dcterms:created xsi:type="dcterms:W3CDTF">2004-08-27T04:16:05Z</dcterms:created>
  <dcterms:modified xsi:type="dcterms:W3CDTF">2020-04-15T14:27:41Z</dcterms:modified>
</cp:coreProperties>
</file>