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5143500" cx="9144000"/>
  <p:notesSz cx="6858000" cy="9144000"/>
  <p:embeddedFontLst>
    <p:embeddedFont>
      <p:font typeface="Roboto"/>
      <p:regular r:id="rId59"/>
      <p:bold r:id="rId60"/>
      <p:italic r:id="rId61"/>
      <p:boldItalic r:id="rId62"/>
    </p:embeddedFont>
    <p:embeddedFont>
      <p:font typeface="Source Code Pro"/>
      <p:regular r:id="rId63"/>
      <p:bold r:id="rId64"/>
      <p:italic r:id="rId65"/>
      <p:boldItalic r:id="rId66"/>
    </p:embeddedFont>
    <p:embeddedFont>
      <p:font typeface="Helvetica Neue"/>
      <p:regular r:id="rId67"/>
      <p:bold r:id="rId68"/>
      <p:italic r:id="rId69"/>
      <p:boldItalic r:id="rId70"/>
    </p:embeddedFont>
    <p:embeddedFont>
      <p:font typeface="Oswald"/>
      <p:regular r:id="rId71"/>
      <p:bold r:id="rId72"/>
    </p:embeddedFont>
    <p:embeddedFont>
      <p:font typeface="Helvetica Neue Light"/>
      <p:regular r:id="rId73"/>
      <p:bold r:id="rId74"/>
      <p:italic r:id="rId75"/>
      <p:boldItalic r:id="rId76"/>
    </p:embeddedFont>
    <p:embeddedFont>
      <p:font typeface="Roboto Mono"/>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80A23F-9A4A-4E62-9FF8-D928997C9AB7}">
  <a:tblStyle styleId="{5D80A23F-9A4A-4E62-9FF8-D928997C9AB7}" styleName="Table_0">
    <a:wholeTbl>
      <a:tcTxStyle b="off" i="off">
        <a:font>
          <a:latin typeface="Verdana"/>
          <a:ea typeface="Verdana"/>
          <a:cs typeface="Verdana"/>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F1602C0-2BC3-4942-AA5F-7B52BEF8CB4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RobotoMon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HelveticaNeueLight-regular.fntdata"/><Relationship Id="rId72" Type="http://schemas.openxmlformats.org/officeDocument/2006/relationships/font" Target="fonts/Oswald-bold.fntdata"/><Relationship Id="rId31" Type="http://schemas.openxmlformats.org/officeDocument/2006/relationships/slide" Target="slides/slide25.xml"/><Relationship Id="rId75" Type="http://schemas.openxmlformats.org/officeDocument/2006/relationships/font" Target="fonts/HelveticaNeueLight-italic.fntdata"/><Relationship Id="rId30" Type="http://schemas.openxmlformats.org/officeDocument/2006/relationships/slide" Target="slides/slide24.xml"/><Relationship Id="rId74" Type="http://schemas.openxmlformats.org/officeDocument/2006/relationships/font" Target="fonts/HelveticaNeueLight-bold.fntdata"/><Relationship Id="rId33" Type="http://schemas.openxmlformats.org/officeDocument/2006/relationships/slide" Target="slides/slide27.xml"/><Relationship Id="rId77" Type="http://schemas.openxmlformats.org/officeDocument/2006/relationships/font" Target="fonts/RobotoMono-regular.fntdata"/><Relationship Id="rId32" Type="http://schemas.openxmlformats.org/officeDocument/2006/relationships/slide" Target="slides/slide26.xml"/><Relationship Id="rId76" Type="http://schemas.openxmlformats.org/officeDocument/2006/relationships/font" Target="fonts/HelveticaNeueLight-boldItalic.fntdata"/><Relationship Id="rId35" Type="http://schemas.openxmlformats.org/officeDocument/2006/relationships/slide" Target="slides/slide29.xml"/><Relationship Id="rId79" Type="http://schemas.openxmlformats.org/officeDocument/2006/relationships/font" Target="fonts/RobotoMono-italic.fntdata"/><Relationship Id="rId34" Type="http://schemas.openxmlformats.org/officeDocument/2006/relationships/slide" Target="slides/slide28.xml"/><Relationship Id="rId78" Type="http://schemas.openxmlformats.org/officeDocument/2006/relationships/font" Target="fonts/RobotoMono-bold.fntdata"/><Relationship Id="rId71" Type="http://schemas.openxmlformats.org/officeDocument/2006/relationships/font" Target="fonts/Oswald-regular.fntdata"/><Relationship Id="rId70" Type="http://schemas.openxmlformats.org/officeDocument/2006/relationships/font" Target="fonts/HelveticaNeue-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4.xml"/><Relationship Id="rId64" Type="http://schemas.openxmlformats.org/officeDocument/2006/relationships/font" Target="fonts/SourceCodePro-bold.fntdata"/><Relationship Id="rId63" Type="http://schemas.openxmlformats.org/officeDocument/2006/relationships/font" Target="fonts/SourceCodePro-regular.fntdata"/><Relationship Id="rId22" Type="http://schemas.openxmlformats.org/officeDocument/2006/relationships/slide" Target="slides/slide16.xml"/><Relationship Id="rId66" Type="http://schemas.openxmlformats.org/officeDocument/2006/relationships/font" Target="fonts/SourceCodePro-boldItalic.fntdata"/><Relationship Id="rId21" Type="http://schemas.openxmlformats.org/officeDocument/2006/relationships/slide" Target="slides/slide15.xml"/><Relationship Id="rId65" Type="http://schemas.openxmlformats.org/officeDocument/2006/relationships/font" Target="fonts/SourceCodePro-italic.fntdata"/><Relationship Id="rId24" Type="http://schemas.openxmlformats.org/officeDocument/2006/relationships/slide" Target="slides/slide18.xml"/><Relationship Id="rId68" Type="http://schemas.openxmlformats.org/officeDocument/2006/relationships/font" Target="fonts/HelveticaNeue-bold.fntdata"/><Relationship Id="rId23" Type="http://schemas.openxmlformats.org/officeDocument/2006/relationships/slide" Target="slides/slide17.xml"/><Relationship Id="rId67" Type="http://schemas.openxmlformats.org/officeDocument/2006/relationships/font" Target="fonts/HelveticaNeue-regular.fntdata"/><Relationship Id="rId60" Type="http://schemas.openxmlformats.org/officeDocument/2006/relationships/font" Target="fonts/Roboto-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HelveticaNeue-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Roboto-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ome_Owners%27_Loan_Corporation" TargetMode="External"/><Relationship Id="rId3" Type="http://schemas.openxmlformats.org/officeDocument/2006/relationships/hyperlink" Target="https://en.wikipedia.org/wiki/Home_Owners%27_Loan_Corporation" TargetMode="External"/><Relationship Id="rId4" Type="http://schemas.openxmlformats.org/officeDocument/2006/relationships/hyperlink" Target="https://en.wikipedia.org/wiki/Philadelphia" TargetMode="External"/><Relationship Id="rId5" Type="http://schemas.openxmlformats.org/officeDocument/2006/relationships/hyperlink" Target="https://en.wikipedia.org/wiki/Philadelphia" TargetMode="External"/><Relationship Id="rId6" Type="http://schemas.openxmlformats.org/officeDocument/2006/relationships/hyperlink" Target="https://en.wikipedia.org/wiki/Redlining#cite_note-1"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8a4a6fd71a_1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8a4a6fd71a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8a4a6fd71a_1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8a4a6fd71a_1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8a4a6fd71a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8a4a6fd71a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8a4a6fd71a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8a4a6fd71a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8a4a6fd71a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8a4a6fd71a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8a4a6fd71a_1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8a4a6fd71a_1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1936</a:t>
            </a:r>
            <a:r>
              <a:rPr lang="en">
                <a:uFill>
                  <a:noFill/>
                </a:uFill>
                <a:hlinkClick r:id="rId2"/>
              </a:rPr>
              <a:t> </a:t>
            </a:r>
            <a:r>
              <a:rPr lang="en" u="sng">
                <a:solidFill>
                  <a:schemeClr val="hlink"/>
                </a:solidFill>
                <a:hlinkClick r:id="rId3"/>
              </a:rPr>
              <a:t>HOLC</a:t>
            </a:r>
            <a:r>
              <a:rPr lang="en"/>
              <a:t> "residential security" map of</a:t>
            </a:r>
            <a:r>
              <a:rPr lang="en">
                <a:uFill>
                  <a:noFill/>
                </a:uFill>
                <a:hlinkClick r:id="rId4"/>
              </a:rPr>
              <a:t> </a:t>
            </a:r>
            <a:r>
              <a:rPr lang="en" u="sng">
                <a:solidFill>
                  <a:schemeClr val="hlink"/>
                </a:solidFill>
                <a:hlinkClick r:id="rId5"/>
              </a:rPr>
              <a:t>Philadelphia</a:t>
            </a:r>
            <a:r>
              <a:rPr lang="en"/>
              <a:t>, classifying various neighborhoods by estimated riskiness of mortgage loans.</a:t>
            </a:r>
            <a:r>
              <a:rPr baseline="30000" lang="en" u="sng">
                <a:solidFill>
                  <a:schemeClr val="hlink"/>
                </a:solidFill>
                <a:hlinkClick r:id="rId6"/>
              </a:rPr>
              <a:t>[1]</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8a4a6fd71a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8a4a6fd71a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8a4a6fd71a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a4a6fd71a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8a4a6fd71a_1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8a4a6fd71a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8a4a6fd71a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8a4a6fd71a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8a4a6fd71a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8a4a6fd71a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8a227a683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8a227a683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8a4a6fd71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8a4a6fd71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8a4a6fd71a_1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8a4a6fd71a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8a4a6fd71a_1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8a4a6fd71a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8a4a6fd71a_1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8a4a6fd71a_1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8a4a6fd71a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8a4a6fd71a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8a227a683f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8a227a683f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8a227a683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8a227a683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8a4a6fd71a_1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8a4a6fd71a_1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8a227a683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8a227a683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8a4a6fd71a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8a4a6fd71a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8a227a683f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8a227a683f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8a227a683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8a227a683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8a227a683f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8a227a683f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8a227a683f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8a227a683f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8a227a683f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8a227a683f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8a227a683f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8a227a683f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8a4a6fd71a_1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8a4a6fd71a_1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8a4a6fd71a_1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8a4a6fd71a_1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8a227a683f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8a227a683f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8a227a683f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8a227a683f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8a4a6fd71a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8a4a6fd71a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8a227a683f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8a227a683f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8a227a683f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8a227a683f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8a227a683f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8a227a683f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8a227a683f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8a227a683f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8a227a683f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8a227a683f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8a227a683f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8a227a683f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8a227a683f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8a227a683f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8a227a683f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8a227a683f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8a4a6fd71a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8a4a6fd71a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8a4a6fd71a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8a4a6fd71a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8a4a6fd71a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8a4a6fd71a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8a4a6fd71a_1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8a4a6fd71a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8a227a683f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8a227a683f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8a227a683f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8a227a683f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8a4a6fd71a_1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8a4a6fd71a_1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Practical irrelevance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8a4a6fd71a_1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8a4a6fd71a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8a4a6fd71a_1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8a4a6fd71a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8a4a6fd71a_1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8a4a6fd71a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noAutofit/>
          </a:bodyPr>
          <a:lstStyle>
            <a:lvl1pPr lvl="0" algn="ctr">
              <a:spcBef>
                <a:spcPts val="0"/>
              </a:spcBef>
              <a:spcAft>
                <a:spcPts val="0"/>
              </a:spcAft>
              <a:buSzPts val="6000"/>
              <a:buNone/>
              <a:defRPr b="1" sz="60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cxnSp>
        <p:nvCxnSpPr>
          <p:cNvPr id="50" name="Google Shape;50;p11"/>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51" name="Google Shape;51;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2" name="Google Shape;52;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3" name="Google Shape;53;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p:cSld name="TITLE_AND_BODY 2">
    <p:spTree>
      <p:nvGrpSpPr>
        <p:cNvPr id="56" name="Shape 56"/>
        <p:cNvGrpSpPr/>
        <p:nvPr/>
      </p:nvGrpSpPr>
      <p:grpSpPr>
        <a:xfrm>
          <a:off x="0" y="0"/>
          <a:ext cx="0" cy="0"/>
          <a:chOff x="0" y="0"/>
          <a:chExt cx="0" cy="0"/>
        </a:xfrm>
      </p:grpSpPr>
      <p:sp>
        <p:nvSpPr>
          <p:cNvPr id="57" name="Google Shape;57;p13"/>
          <p:cNvSpPr txBox="1"/>
          <p:nvPr>
            <p:ph type="title"/>
          </p:nvPr>
        </p:nvSpPr>
        <p:spPr>
          <a:xfrm>
            <a:off x="311699" y="445025"/>
            <a:ext cx="8520600" cy="572700"/>
          </a:xfrm>
          <a:prstGeom prst="rect">
            <a:avLst/>
          </a:prstGeom>
          <a:noFill/>
          <a:ln>
            <a:noFill/>
          </a:ln>
        </p:spPr>
        <p:txBody>
          <a:bodyPr anchorCtr="0" anchor="t" bIns="91400" lIns="91400" spcFirstLastPara="1" rIns="91400" wrap="square" tIns="91400">
            <a:noAutofit/>
          </a:bodyPr>
          <a:lstStyle>
            <a:lvl1pPr lvl="0" rtl="0" algn="l">
              <a:lnSpc>
                <a:spcPct val="100000"/>
              </a:lnSpc>
              <a:spcBef>
                <a:spcPts val="0"/>
              </a:spcBef>
              <a:spcAft>
                <a:spcPts val="0"/>
              </a:spcAft>
              <a:buClr>
                <a:srgbClr val="990000"/>
              </a:buClr>
              <a:buSzPts val="1800"/>
              <a:buNone/>
              <a:defRPr/>
            </a:lvl1pPr>
            <a:lvl2pPr lvl="1" rtl="0" algn="l">
              <a:lnSpc>
                <a:spcPct val="100000"/>
              </a:lnSpc>
              <a:spcBef>
                <a:spcPts val="0"/>
              </a:spcBef>
              <a:spcAft>
                <a:spcPts val="0"/>
              </a:spcAft>
              <a:buClr>
                <a:srgbClr val="990000"/>
              </a:buClr>
              <a:buSzPts val="1800"/>
              <a:buNone/>
              <a:defRPr/>
            </a:lvl2pPr>
            <a:lvl3pPr lvl="2" rtl="0" algn="l">
              <a:lnSpc>
                <a:spcPct val="100000"/>
              </a:lnSpc>
              <a:spcBef>
                <a:spcPts val="0"/>
              </a:spcBef>
              <a:spcAft>
                <a:spcPts val="0"/>
              </a:spcAft>
              <a:buClr>
                <a:srgbClr val="990000"/>
              </a:buClr>
              <a:buSzPts val="1800"/>
              <a:buNone/>
              <a:defRPr/>
            </a:lvl3pPr>
            <a:lvl4pPr lvl="3" rtl="0" algn="l">
              <a:lnSpc>
                <a:spcPct val="100000"/>
              </a:lnSpc>
              <a:spcBef>
                <a:spcPts val="0"/>
              </a:spcBef>
              <a:spcAft>
                <a:spcPts val="0"/>
              </a:spcAft>
              <a:buClr>
                <a:srgbClr val="990000"/>
              </a:buClr>
              <a:buSzPts val="1800"/>
              <a:buNone/>
              <a:defRPr/>
            </a:lvl4pPr>
            <a:lvl5pPr lvl="4" rtl="0" algn="l">
              <a:lnSpc>
                <a:spcPct val="100000"/>
              </a:lnSpc>
              <a:spcBef>
                <a:spcPts val="0"/>
              </a:spcBef>
              <a:spcAft>
                <a:spcPts val="0"/>
              </a:spcAft>
              <a:buClr>
                <a:srgbClr val="990000"/>
              </a:buClr>
              <a:buSzPts val="1800"/>
              <a:buNone/>
              <a:defRPr/>
            </a:lvl5pPr>
            <a:lvl6pPr lvl="5" rtl="0" algn="l">
              <a:lnSpc>
                <a:spcPct val="100000"/>
              </a:lnSpc>
              <a:spcBef>
                <a:spcPts val="0"/>
              </a:spcBef>
              <a:spcAft>
                <a:spcPts val="0"/>
              </a:spcAft>
              <a:buClr>
                <a:srgbClr val="990000"/>
              </a:buClr>
              <a:buSzPts val="1800"/>
              <a:buNone/>
              <a:defRPr/>
            </a:lvl6pPr>
            <a:lvl7pPr lvl="6" rtl="0" algn="l">
              <a:lnSpc>
                <a:spcPct val="100000"/>
              </a:lnSpc>
              <a:spcBef>
                <a:spcPts val="0"/>
              </a:spcBef>
              <a:spcAft>
                <a:spcPts val="0"/>
              </a:spcAft>
              <a:buClr>
                <a:srgbClr val="990000"/>
              </a:buClr>
              <a:buSzPts val="1800"/>
              <a:buNone/>
              <a:defRPr/>
            </a:lvl7pPr>
            <a:lvl8pPr lvl="7" rtl="0" algn="l">
              <a:lnSpc>
                <a:spcPct val="100000"/>
              </a:lnSpc>
              <a:spcBef>
                <a:spcPts val="0"/>
              </a:spcBef>
              <a:spcAft>
                <a:spcPts val="0"/>
              </a:spcAft>
              <a:buClr>
                <a:srgbClr val="990000"/>
              </a:buClr>
              <a:buSzPts val="1800"/>
              <a:buNone/>
              <a:defRPr/>
            </a:lvl8pPr>
            <a:lvl9pPr lvl="8" rtl="0" algn="l">
              <a:lnSpc>
                <a:spcPct val="100000"/>
              </a:lnSpc>
              <a:spcBef>
                <a:spcPts val="0"/>
              </a:spcBef>
              <a:spcAft>
                <a:spcPts val="0"/>
              </a:spcAft>
              <a:buClr>
                <a:srgbClr val="990000"/>
              </a:buClr>
              <a:buSzPts val="1800"/>
              <a:buNone/>
              <a:defRPr/>
            </a:lvl9pPr>
          </a:lstStyle>
          <a:p/>
        </p:txBody>
      </p:sp>
      <p:sp>
        <p:nvSpPr>
          <p:cNvPr id="58" name="Google Shape;58;p13"/>
          <p:cNvSpPr txBox="1"/>
          <p:nvPr>
            <p:ph idx="1" type="body"/>
          </p:nvPr>
        </p:nvSpPr>
        <p:spPr>
          <a:xfrm>
            <a:off x="311699" y="1152475"/>
            <a:ext cx="8520600" cy="3416400"/>
          </a:xfrm>
          <a:prstGeom prst="rect">
            <a:avLst/>
          </a:prstGeom>
          <a:noFill/>
          <a:ln>
            <a:noFill/>
          </a:ln>
        </p:spPr>
        <p:txBody>
          <a:bodyPr anchorCtr="0" anchor="t" bIns="91400" lIns="91400" spcFirstLastPara="1" rIns="91400" wrap="square" tIns="91400">
            <a:noAutofit/>
          </a:bodyPr>
          <a:lstStyle>
            <a:lvl1pPr indent="-342900" lvl="0" marL="457200" rtl="0" algn="l">
              <a:lnSpc>
                <a:spcPct val="115000"/>
              </a:lnSpc>
              <a:spcBef>
                <a:spcPts val="0"/>
              </a:spcBef>
              <a:spcAft>
                <a:spcPts val="0"/>
              </a:spcAft>
              <a:buSzPts val="1800"/>
              <a:buChar char="●"/>
              <a:defRPr/>
            </a:lvl1pPr>
            <a:lvl2pPr indent="-342900" lvl="1" marL="914400" rtl="0" algn="l">
              <a:lnSpc>
                <a:spcPct val="115000"/>
              </a:lnSpc>
              <a:spcBef>
                <a:spcPts val="0"/>
              </a:spcBef>
              <a:spcAft>
                <a:spcPts val="0"/>
              </a:spcAft>
              <a:buSzPts val="1800"/>
              <a:buChar char="○"/>
              <a:defRPr/>
            </a:lvl2pPr>
            <a:lvl3pPr indent="-342900" lvl="2" marL="1371600" rtl="0" algn="l">
              <a:lnSpc>
                <a:spcPct val="115000"/>
              </a:lnSpc>
              <a:spcBef>
                <a:spcPts val="0"/>
              </a:spcBef>
              <a:spcAft>
                <a:spcPts val="0"/>
              </a:spcAft>
              <a:buSzPts val="1800"/>
              <a:buChar char="■"/>
              <a:defRPr/>
            </a:lvl3pPr>
            <a:lvl4pPr indent="-342900" lvl="3" marL="1828800" rtl="0" algn="l">
              <a:lnSpc>
                <a:spcPct val="115000"/>
              </a:lnSpc>
              <a:spcBef>
                <a:spcPts val="0"/>
              </a:spcBef>
              <a:spcAft>
                <a:spcPts val="0"/>
              </a:spcAft>
              <a:buSzPts val="1800"/>
              <a:buChar char="●"/>
              <a:defRPr/>
            </a:lvl4pPr>
            <a:lvl5pPr indent="-342900" lvl="4" marL="2286000" rtl="0" algn="l">
              <a:lnSpc>
                <a:spcPct val="115000"/>
              </a:lnSpc>
              <a:spcBef>
                <a:spcPts val="0"/>
              </a:spcBef>
              <a:spcAft>
                <a:spcPts val="0"/>
              </a:spcAft>
              <a:buSzPts val="1800"/>
              <a:buChar char="○"/>
              <a:defRPr/>
            </a:lvl5pPr>
            <a:lvl6pPr indent="-342900" lvl="5" marL="2743200" rtl="0" algn="l">
              <a:lnSpc>
                <a:spcPct val="115000"/>
              </a:lnSpc>
              <a:spcBef>
                <a:spcPts val="0"/>
              </a:spcBef>
              <a:spcAft>
                <a:spcPts val="0"/>
              </a:spcAft>
              <a:buSzPts val="1800"/>
              <a:buChar char="■"/>
              <a:defRPr/>
            </a:lvl6pPr>
            <a:lvl7pPr indent="-342900" lvl="6" marL="3200400" rtl="0" algn="l">
              <a:lnSpc>
                <a:spcPct val="115000"/>
              </a:lnSpc>
              <a:spcBef>
                <a:spcPts val="0"/>
              </a:spcBef>
              <a:spcAft>
                <a:spcPts val="0"/>
              </a:spcAft>
              <a:buSzPts val="1800"/>
              <a:buChar char="●"/>
              <a:defRPr/>
            </a:lvl7pPr>
            <a:lvl8pPr indent="-342900" lvl="7" marL="3657600" rtl="0" algn="l">
              <a:lnSpc>
                <a:spcPct val="115000"/>
              </a:lnSpc>
              <a:spcBef>
                <a:spcPts val="0"/>
              </a:spcBef>
              <a:spcAft>
                <a:spcPts val="0"/>
              </a:spcAft>
              <a:buSzPts val="1800"/>
              <a:buChar char="○"/>
              <a:defRPr/>
            </a:lvl8pPr>
            <a:lvl9pPr indent="-342900" lvl="8" marL="4114800" rtl="0" algn="l">
              <a:lnSpc>
                <a:spcPct val="115000"/>
              </a:lnSpc>
              <a:spcBef>
                <a:spcPts val="0"/>
              </a:spcBef>
              <a:spcAft>
                <a:spcPts val="0"/>
              </a:spcAft>
              <a:buSzPts val="1800"/>
              <a:buChar char="■"/>
              <a:defRPr/>
            </a:lvl9pPr>
          </a:lstStyle>
          <a:p/>
        </p:txBody>
      </p:sp>
      <p:sp>
        <p:nvSpPr>
          <p:cNvPr id="59" name="Google Shape;59;p13"/>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Autofit/>
          </a:bodyPr>
          <a:lstStyle>
            <a:lvl1pPr indent="0" lvl="0" marL="0" rt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rt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rt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rt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rt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rt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rt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rt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rt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60" name="Shape 60"/>
        <p:cNvGrpSpPr/>
        <p:nvPr/>
      </p:nvGrpSpPr>
      <p:grpSpPr>
        <a:xfrm>
          <a:off x="0" y="0"/>
          <a:ext cx="0" cy="0"/>
          <a:chOff x="0" y="0"/>
          <a:chExt cx="0" cy="0"/>
        </a:xfrm>
      </p:grpSpPr>
      <p:sp>
        <p:nvSpPr>
          <p:cNvPr id="61" name="Google Shape;61;p14"/>
          <p:cNvSpPr txBox="1"/>
          <p:nvPr>
            <p:ph type="title"/>
          </p:nvPr>
        </p:nvSpPr>
        <p:spPr>
          <a:xfrm>
            <a:off x="1645294" y="133945"/>
            <a:ext cx="5853300" cy="1138500"/>
          </a:xfrm>
          <a:prstGeom prst="rect">
            <a:avLst/>
          </a:prstGeom>
          <a:noFill/>
          <a:ln>
            <a:noFill/>
          </a:ln>
        </p:spPr>
        <p:txBody>
          <a:bodyPr anchorCtr="0" anchor="ctr" bIns="26775" lIns="26775" spcFirstLastPara="1" rIns="26775" wrap="square" tIns="26775">
            <a:noAutofit/>
          </a:bodyPr>
          <a:lstStyle>
            <a:lvl1pPr lvl="0" rtl="0" algn="ctr">
              <a:lnSpc>
                <a:spcPct val="100000"/>
              </a:lnSpc>
              <a:spcBef>
                <a:spcPts val="0"/>
              </a:spcBef>
              <a:spcAft>
                <a:spcPts val="0"/>
              </a:spcAft>
              <a:buClr>
                <a:srgbClr val="000000"/>
              </a:buClr>
              <a:buSzPts val="4200"/>
              <a:buFont typeface="Helvetica Neue"/>
              <a:buNone/>
              <a:defRPr sz="4200">
                <a:solidFill>
                  <a:srgbClr val="000000"/>
                </a:solidFill>
                <a:latin typeface="Helvetica Neue"/>
                <a:ea typeface="Helvetica Neue"/>
                <a:cs typeface="Helvetica Neue"/>
                <a:sym typeface="Helvetica Neue"/>
              </a:defRPr>
            </a:lvl1pPr>
            <a:lvl2pPr lvl="1" rtl="0" algn="l">
              <a:lnSpc>
                <a:spcPct val="100000"/>
              </a:lnSpc>
              <a:spcBef>
                <a:spcPts val="0"/>
              </a:spcBef>
              <a:spcAft>
                <a:spcPts val="0"/>
              </a:spcAft>
              <a:buClr>
                <a:srgbClr val="990000"/>
              </a:buClr>
              <a:buSzPts val="1800"/>
              <a:buNone/>
              <a:defRPr/>
            </a:lvl2pPr>
            <a:lvl3pPr lvl="2" rtl="0" algn="l">
              <a:lnSpc>
                <a:spcPct val="100000"/>
              </a:lnSpc>
              <a:spcBef>
                <a:spcPts val="0"/>
              </a:spcBef>
              <a:spcAft>
                <a:spcPts val="0"/>
              </a:spcAft>
              <a:buClr>
                <a:srgbClr val="990000"/>
              </a:buClr>
              <a:buSzPts val="1800"/>
              <a:buNone/>
              <a:defRPr/>
            </a:lvl3pPr>
            <a:lvl4pPr lvl="3" rtl="0" algn="l">
              <a:lnSpc>
                <a:spcPct val="100000"/>
              </a:lnSpc>
              <a:spcBef>
                <a:spcPts val="0"/>
              </a:spcBef>
              <a:spcAft>
                <a:spcPts val="0"/>
              </a:spcAft>
              <a:buClr>
                <a:srgbClr val="990000"/>
              </a:buClr>
              <a:buSzPts val="1800"/>
              <a:buNone/>
              <a:defRPr/>
            </a:lvl4pPr>
            <a:lvl5pPr lvl="4" rtl="0" algn="l">
              <a:lnSpc>
                <a:spcPct val="100000"/>
              </a:lnSpc>
              <a:spcBef>
                <a:spcPts val="0"/>
              </a:spcBef>
              <a:spcAft>
                <a:spcPts val="0"/>
              </a:spcAft>
              <a:buClr>
                <a:srgbClr val="990000"/>
              </a:buClr>
              <a:buSzPts val="1800"/>
              <a:buNone/>
              <a:defRPr/>
            </a:lvl5pPr>
            <a:lvl6pPr lvl="5" rtl="0" algn="l">
              <a:lnSpc>
                <a:spcPct val="100000"/>
              </a:lnSpc>
              <a:spcBef>
                <a:spcPts val="0"/>
              </a:spcBef>
              <a:spcAft>
                <a:spcPts val="0"/>
              </a:spcAft>
              <a:buClr>
                <a:srgbClr val="990000"/>
              </a:buClr>
              <a:buSzPts val="1800"/>
              <a:buNone/>
              <a:defRPr/>
            </a:lvl6pPr>
            <a:lvl7pPr lvl="6" rtl="0" algn="l">
              <a:lnSpc>
                <a:spcPct val="100000"/>
              </a:lnSpc>
              <a:spcBef>
                <a:spcPts val="0"/>
              </a:spcBef>
              <a:spcAft>
                <a:spcPts val="0"/>
              </a:spcAft>
              <a:buClr>
                <a:srgbClr val="990000"/>
              </a:buClr>
              <a:buSzPts val="1800"/>
              <a:buNone/>
              <a:defRPr/>
            </a:lvl7pPr>
            <a:lvl8pPr lvl="7" rtl="0" algn="l">
              <a:lnSpc>
                <a:spcPct val="100000"/>
              </a:lnSpc>
              <a:spcBef>
                <a:spcPts val="0"/>
              </a:spcBef>
              <a:spcAft>
                <a:spcPts val="0"/>
              </a:spcAft>
              <a:buClr>
                <a:srgbClr val="990000"/>
              </a:buClr>
              <a:buSzPts val="1800"/>
              <a:buNone/>
              <a:defRPr/>
            </a:lvl8pPr>
            <a:lvl9pPr lvl="8" rtl="0" algn="l">
              <a:lnSpc>
                <a:spcPct val="100000"/>
              </a:lnSpc>
              <a:spcBef>
                <a:spcPts val="0"/>
              </a:spcBef>
              <a:spcAft>
                <a:spcPts val="0"/>
              </a:spcAft>
              <a:buClr>
                <a:srgbClr val="990000"/>
              </a:buClr>
              <a:buSzPts val="1800"/>
              <a:buNone/>
              <a:defRPr/>
            </a:lvl9pPr>
          </a:lstStyle>
          <a:p/>
        </p:txBody>
      </p:sp>
      <p:sp>
        <p:nvSpPr>
          <p:cNvPr id="62" name="Google Shape;62;p14"/>
          <p:cNvSpPr txBox="1"/>
          <p:nvPr>
            <p:ph idx="1" type="body"/>
          </p:nvPr>
        </p:nvSpPr>
        <p:spPr>
          <a:xfrm>
            <a:off x="1645294" y="1366242"/>
            <a:ext cx="5853300" cy="3315000"/>
          </a:xfrm>
          <a:prstGeom prst="rect">
            <a:avLst/>
          </a:prstGeom>
          <a:noFill/>
          <a:ln>
            <a:noFill/>
          </a:ln>
        </p:spPr>
        <p:txBody>
          <a:bodyPr anchorCtr="0" anchor="ctr" bIns="26775" lIns="26775" spcFirstLastPara="1" rIns="26775" wrap="square" tIns="26775">
            <a:noAutofit/>
          </a:bodyPr>
          <a:lstStyle>
            <a:lvl1pPr indent="-375920" lvl="0" marL="457200" rtl="0" algn="l">
              <a:lnSpc>
                <a:spcPct val="100000"/>
              </a:lnSpc>
              <a:spcBef>
                <a:spcPts val="2200"/>
              </a:spcBef>
              <a:spcAft>
                <a:spcPts val="0"/>
              </a:spcAft>
              <a:buClr>
                <a:srgbClr val="000000"/>
              </a:buClr>
              <a:buSzPts val="2320"/>
              <a:buFont typeface="Helvetica Neue"/>
              <a:buChar char="•"/>
              <a:defRPr sz="1600">
                <a:solidFill>
                  <a:srgbClr val="000000"/>
                </a:solidFill>
                <a:latin typeface="Helvetica Neue"/>
                <a:ea typeface="Helvetica Neue"/>
                <a:cs typeface="Helvetica Neue"/>
                <a:sym typeface="Helvetica Neue"/>
              </a:defRPr>
            </a:lvl1pPr>
            <a:lvl2pPr indent="-375919" lvl="1" marL="914400" rtl="0" algn="l">
              <a:lnSpc>
                <a:spcPct val="100000"/>
              </a:lnSpc>
              <a:spcBef>
                <a:spcPts val="2200"/>
              </a:spcBef>
              <a:spcAft>
                <a:spcPts val="0"/>
              </a:spcAft>
              <a:buClr>
                <a:srgbClr val="000000"/>
              </a:buClr>
              <a:buSzPts val="2320"/>
              <a:buFont typeface="Helvetica Neue"/>
              <a:buChar char="•"/>
              <a:defRPr sz="1600">
                <a:solidFill>
                  <a:srgbClr val="000000"/>
                </a:solidFill>
                <a:latin typeface="Helvetica Neue"/>
                <a:ea typeface="Helvetica Neue"/>
                <a:cs typeface="Helvetica Neue"/>
                <a:sym typeface="Helvetica Neue"/>
              </a:defRPr>
            </a:lvl2pPr>
            <a:lvl3pPr indent="-375919" lvl="2" marL="1371600" rtl="0" algn="l">
              <a:lnSpc>
                <a:spcPct val="100000"/>
              </a:lnSpc>
              <a:spcBef>
                <a:spcPts val="2200"/>
              </a:spcBef>
              <a:spcAft>
                <a:spcPts val="0"/>
              </a:spcAft>
              <a:buClr>
                <a:srgbClr val="000000"/>
              </a:buClr>
              <a:buSzPts val="2320"/>
              <a:buFont typeface="Helvetica Neue"/>
              <a:buChar char="•"/>
              <a:defRPr sz="1600">
                <a:solidFill>
                  <a:srgbClr val="000000"/>
                </a:solidFill>
                <a:latin typeface="Helvetica Neue"/>
                <a:ea typeface="Helvetica Neue"/>
                <a:cs typeface="Helvetica Neue"/>
                <a:sym typeface="Helvetica Neue"/>
              </a:defRPr>
            </a:lvl3pPr>
            <a:lvl4pPr indent="-375919" lvl="3" marL="1828800" rtl="0" algn="l">
              <a:lnSpc>
                <a:spcPct val="100000"/>
              </a:lnSpc>
              <a:spcBef>
                <a:spcPts val="2200"/>
              </a:spcBef>
              <a:spcAft>
                <a:spcPts val="0"/>
              </a:spcAft>
              <a:buClr>
                <a:srgbClr val="000000"/>
              </a:buClr>
              <a:buSzPts val="2320"/>
              <a:buFont typeface="Helvetica Neue"/>
              <a:buChar char="•"/>
              <a:defRPr sz="1600">
                <a:solidFill>
                  <a:srgbClr val="000000"/>
                </a:solidFill>
                <a:latin typeface="Helvetica Neue"/>
                <a:ea typeface="Helvetica Neue"/>
                <a:cs typeface="Helvetica Neue"/>
                <a:sym typeface="Helvetica Neue"/>
              </a:defRPr>
            </a:lvl4pPr>
            <a:lvl5pPr indent="-375920" lvl="4" marL="2286000" rtl="0" algn="l">
              <a:lnSpc>
                <a:spcPct val="100000"/>
              </a:lnSpc>
              <a:spcBef>
                <a:spcPts val="2200"/>
              </a:spcBef>
              <a:spcAft>
                <a:spcPts val="0"/>
              </a:spcAft>
              <a:buClr>
                <a:srgbClr val="000000"/>
              </a:buClr>
              <a:buSzPts val="2320"/>
              <a:buFont typeface="Helvetica Neue"/>
              <a:buChar char="•"/>
              <a:defRPr sz="1600">
                <a:solidFill>
                  <a:srgbClr val="000000"/>
                </a:solidFill>
                <a:latin typeface="Helvetica Neue"/>
                <a:ea typeface="Helvetica Neue"/>
                <a:cs typeface="Helvetica Neue"/>
                <a:sym typeface="Helvetica Neue"/>
              </a:defRPr>
            </a:lvl5pPr>
            <a:lvl6pPr indent="-342900" lvl="5" marL="2743200" rtl="0" algn="l">
              <a:lnSpc>
                <a:spcPct val="115000"/>
              </a:lnSpc>
              <a:spcBef>
                <a:spcPts val="0"/>
              </a:spcBef>
              <a:spcAft>
                <a:spcPts val="0"/>
              </a:spcAft>
              <a:buSzPts val="1800"/>
              <a:buChar char="■"/>
              <a:defRPr/>
            </a:lvl6pPr>
            <a:lvl7pPr indent="-342900" lvl="6" marL="3200400" rtl="0" algn="l">
              <a:lnSpc>
                <a:spcPct val="115000"/>
              </a:lnSpc>
              <a:spcBef>
                <a:spcPts val="0"/>
              </a:spcBef>
              <a:spcAft>
                <a:spcPts val="0"/>
              </a:spcAft>
              <a:buSzPts val="1800"/>
              <a:buChar char="●"/>
              <a:defRPr/>
            </a:lvl7pPr>
            <a:lvl8pPr indent="-342900" lvl="7" marL="3657600" rtl="0" algn="l">
              <a:lnSpc>
                <a:spcPct val="115000"/>
              </a:lnSpc>
              <a:spcBef>
                <a:spcPts val="0"/>
              </a:spcBef>
              <a:spcAft>
                <a:spcPts val="0"/>
              </a:spcAft>
              <a:buSzPts val="1800"/>
              <a:buChar char="○"/>
              <a:defRPr/>
            </a:lvl8pPr>
            <a:lvl9pPr indent="-342900" lvl="8" marL="4114800" rtl="0" algn="l">
              <a:lnSpc>
                <a:spcPct val="115000"/>
              </a:lnSpc>
              <a:spcBef>
                <a:spcPts val="0"/>
              </a:spcBef>
              <a:spcAft>
                <a:spcPts val="0"/>
              </a:spcAft>
              <a:buSzPts val="1800"/>
              <a:buChar char="■"/>
              <a:defRPr/>
            </a:lvl9pPr>
          </a:lstStyle>
          <a:p/>
        </p:txBody>
      </p:sp>
      <p:sp>
        <p:nvSpPr>
          <p:cNvPr id="63" name="Google Shape;63;p14"/>
          <p:cNvSpPr txBox="1"/>
          <p:nvPr>
            <p:ph idx="12" type="sldNum"/>
          </p:nvPr>
        </p:nvSpPr>
        <p:spPr>
          <a:xfrm>
            <a:off x="4480585" y="4902398"/>
            <a:ext cx="179400" cy="177600"/>
          </a:xfrm>
          <a:prstGeom prst="rect">
            <a:avLst/>
          </a:prstGeom>
          <a:noFill/>
          <a:ln>
            <a:noFill/>
          </a:ln>
        </p:spPr>
        <p:txBody>
          <a:bodyPr anchorCtr="0" anchor="t" bIns="26775" lIns="26775" spcFirstLastPara="1" rIns="26775" wrap="square" tIns="26775">
            <a:noAutofit/>
          </a:bodyPr>
          <a:lstStyle>
            <a:lvl1pPr indent="0" lvl="0" marL="0" marR="0" rtl="0" algn="ctr">
              <a:lnSpc>
                <a:spcPct val="100000"/>
              </a:lnSpc>
              <a:spcBef>
                <a:spcPts val="0"/>
              </a:spcBef>
              <a:spcAft>
                <a:spcPts val="0"/>
              </a:spcAft>
              <a:buClr>
                <a:srgbClr val="000000"/>
              </a:buClr>
              <a:buSzPts val="800"/>
              <a:buFont typeface="Helvetica Neue Light"/>
              <a:buNone/>
              <a:defRPr sz="800">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800"/>
              <a:buFont typeface="Helvetica Neue Light"/>
              <a:buNone/>
              <a:defRPr sz="800">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800"/>
              <a:buFont typeface="Helvetica Neue Light"/>
              <a:buNone/>
              <a:defRPr sz="800">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800"/>
              <a:buFont typeface="Helvetica Neue Light"/>
              <a:buNone/>
              <a:defRPr sz="800">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800"/>
              <a:buFont typeface="Helvetica Neue Light"/>
              <a:buNone/>
              <a:defRPr sz="800">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800"/>
              <a:buFont typeface="Helvetica Neue Light"/>
              <a:buNone/>
              <a:defRPr sz="800">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800"/>
              <a:buFont typeface="Helvetica Neue Light"/>
              <a:buNone/>
              <a:defRPr sz="800">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800"/>
              <a:buFont typeface="Helvetica Neue Light"/>
              <a:buNone/>
              <a:defRPr sz="800">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800"/>
              <a:buFont typeface="Helvetica Neue Light"/>
              <a:buNone/>
              <a:defRPr sz="800">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solidFill>
                <a:schemeClr val="dk2"/>
              </a:solidFill>
              <a:latin typeface="Source Code Pro"/>
              <a:ea typeface="Source Code Pro"/>
              <a:cs typeface="Source Code Pro"/>
              <a:sym typeface="Source Code Pr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p:cSld name="TITLE_AND_BODY_1">
    <p:bg>
      <p:bgPr>
        <a:solidFill>
          <a:srgbClr val="FFE599"/>
        </a:solidFill>
      </p:bgPr>
    </p:bg>
    <p:spTree>
      <p:nvGrpSpPr>
        <p:cNvPr id="64" name="Shape 64"/>
        <p:cNvGrpSpPr/>
        <p:nvPr/>
      </p:nvGrpSpPr>
      <p:grpSpPr>
        <a:xfrm>
          <a:off x="0" y="0"/>
          <a:ext cx="0" cy="0"/>
          <a:chOff x="0" y="0"/>
          <a:chExt cx="0" cy="0"/>
        </a:xfrm>
      </p:grpSpPr>
      <p:sp>
        <p:nvSpPr>
          <p:cNvPr id="65" name="Google Shape;65;p15"/>
          <p:cNvSpPr txBox="1"/>
          <p:nvPr>
            <p:ph type="title"/>
          </p:nvPr>
        </p:nvSpPr>
        <p:spPr>
          <a:xfrm>
            <a:off x="311699" y="2150849"/>
            <a:ext cx="8520600" cy="841800"/>
          </a:xfrm>
          <a:prstGeom prst="rect">
            <a:avLst/>
          </a:prstGeom>
          <a:noFill/>
          <a:ln>
            <a:noFill/>
          </a:ln>
        </p:spPr>
        <p:txBody>
          <a:bodyPr anchorCtr="0" anchor="ctr" bIns="91400" lIns="91400" spcFirstLastPara="1" rIns="91400" wrap="square" tIns="91400">
            <a:noAutofit/>
          </a:bodyPr>
          <a:lstStyle>
            <a:lvl1pPr lvl="0" rtl="0" algn="ctr">
              <a:lnSpc>
                <a:spcPct val="100000"/>
              </a:lnSpc>
              <a:spcBef>
                <a:spcPts val="0"/>
              </a:spcBef>
              <a:spcAft>
                <a:spcPts val="0"/>
              </a:spcAft>
              <a:buClr>
                <a:srgbClr val="000000"/>
              </a:buClr>
              <a:buSzPts val="3600"/>
              <a:buFont typeface="Roboto Mono"/>
              <a:buNone/>
              <a:defRPr sz="3600">
                <a:solidFill>
                  <a:srgbClr val="000000"/>
                </a:solidFill>
                <a:latin typeface="Roboto Mono"/>
                <a:ea typeface="Roboto Mono"/>
                <a:cs typeface="Roboto Mono"/>
                <a:sym typeface="Roboto Mono"/>
              </a:defRPr>
            </a:lvl1pPr>
            <a:lvl2pPr lvl="1" rtl="0" algn="l">
              <a:lnSpc>
                <a:spcPct val="100000"/>
              </a:lnSpc>
              <a:spcBef>
                <a:spcPts val="0"/>
              </a:spcBef>
              <a:spcAft>
                <a:spcPts val="0"/>
              </a:spcAft>
              <a:buClr>
                <a:srgbClr val="990000"/>
              </a:buClr>
              <a:buSzPts val="1800"/>
              <a:buNone/>
              <a:defRPr/>
            </a:lvl2pPr>
            <a:lvl3pPr lvl="2" rtl="0" algn="l">
              <a:lnSpc>
                <a:spcPct val="100000"/>
              </a:lnSpc>
              <a:spcBef>
                <a:spcPts val="0"/>
              </a:spcBef>
              <a:spcAft>
                <a:spcPts val="0"/>
              </a:spcAft>
              <a:buClr>
                <a:srgbClr val="990000"/>
              </a:buClr>
              <a:buSzPts val="1800"/>
              <a:buNone/>
              <a:defRPr/>
            </a:lvl3pPr>
            <a:lvl4pPr lvl="3" rtl="0" algn="l">
              <a:lnSpc>
                <a:spcPct val="100000"/>
              </a:lnSpc>
              <a:spcBef>
                <a:spcPts val="0"/>
              </a:spcBef>
              <a:spcAft>
                <a:spcPts val="0"/>
              </a:spcAft>
              <a:buClr>
                <a:srgbClr val="990000"/>
              </a:buClr>
              <a:buSzPts val="1800"/>
              <a:buNone/>
              <a:defRPr/>
            </a:lvl4pPr>
            <a:lvl5pPr lvl="4" rtl="0" algn="l">
              <a:lnSpc>
                <a:spcPct val="100000"/>
              </a:lnSpc>
              <a:spcBef>
                <a:spcPts val="0"/>
              </a:spcBef>
              <a:spcAft>
                <a:spcPts val="0"/>
              </a:spcAft>
              <a:buClr>
                <a:srgbClr val="990000"/>
              </a:buClr>
              <a:buSzPts val="1800"/>
              <a:buNone/>
              <a:defRPr/>
            </a:lvl5pPr>
            <a:lvl6pPr lvl="5" rtl="0" algn="l">
              <a:lnSpc>
                <a:spcPct val="100000"/>
              </a:lnSpc>
              <a:spcBef>
                <a:spcPts val="0"/>
              </a:spcBef>
              <a:spcAft>
                <a:spcPts val="0"/>
              </a:spcAft>
              <a:buClr>
                <a:srgbClr val="990000"/>
              </a:buClr>
              <a:buSzPts val="1800"/>
              <a:buNone/>
              <a:defRPr/>
            </a:lvl6pPr>
            <a:lvl7pPr lvl="6" rtl="0" algn="l">
              <a:lnSpc>
                <a:spcPct val="100000"/>
              </a:lnSpc>
              <a:spcBef>
                <a:spcPts val="0"/>
              </a:spcBef>
              <a:spcAft>
                <a:spcPts val="0"/>
              </a:spcAft>
              <a:buClr>
                <a:srgbClr val="990000"/>
              </a:buClr>
              <a:buSzPts val="1800"/>
              <a:buNone/>
              <a:defRPr/>
            </a:lvl7pPr>
            <a:lvl8pPr lvl="7" rtl="0" algn="l">
              <a:lnSpc>
                <a:spcPct val="100000"/>
              </a:lnSpc>
              <a:spcBef>
                <a:spcPts val="0"/>
              </a:spcBef>
              <a:spcAft>
                <a:spcPts val="0"/>
              </a:spcAft>
              <a:buClr>
                <a:srgbClr val="990000"/>
              </a:buClr>
              <a:buSzPts val="1800"/>
              <a:buNone/>
              <a:defRPr/>
            </a:lvl8pPr>
            <a:lvl9pPr lvl="8" rtl="0" algn="l">
              <a:lnSpc>
                <a:spcPct val="100000"/>
              </a:lnSpc>
              <a:spcBef>
                <a:spcPts val="0"/>
              </a:spcBef>
              <a:spcAft>
                <a:spcPts val="0"/>
              </a:spcAft>
              <a:buClr>
                <a:srgbClr val="990000"/>
              </a:buClr>
              <a:buSzPts val="1800"/>
              <a:buNone/>
              <a:defRPr/>
            </a:lvl9pPr>
          </a:lstStyle>
          <a:p/>
        </p:txBody>
      </p:sp>
      <p:sp>
        <p:nvSpPr>
          <p:cNvPr id="66" name="Google Shape;66;p15"/>
          <p:cNvSpPr txBox="1"/>
          <p:nvPr>
            <p:ph idx="12" type="sldNum"/>
          </p:nvPr>
        </p:nvSpPr>
        <p:spPr>
          <a:xfrm>
            <a:off x="8684345" y="4700819"/>
            <a:ext cx="336900" cy="318300"/>
          </a:xfrm>
          <a:prstGeom prst="rect">
            <a:avLst/>
          </a:prstGeom>
          <a:noFill/>
          <a:ln>
            <a:noFill/>
          </a:ln>
        </p:spPr>
        <p:txBody>
          <a:bodyPr anchorCtr="0" anchor="ctr" bIns="91400" lIns="91400" spcFirstLastPara="1" rIns="91400" wrap="square" tIns="91400">
            <a:noAutofit/>
          </a:bodyPr>
          <a:lstStyle>
            <a:lvl1pPr indent="0" lvl="0" marL="0" rtl="0" algn="r">
              <a:lnSpc>
                <a:spcPct val="100000"/>
              </a:lnSpc>
              <a:spcBef>
                <a:spcPts val="0"/>
              </a:spcBef>
              <a:spcAft>
                <a:spcPts val="0"/>
              </a:spcAft>
              <a:buClr>
                <a:srgbClr val="585858"/>
              </a:buClr>
              <a:buSzPts val="1000"/>
              <a:buFont typeface="Arial"/>
              <a:buNone/>
              <a:defRPr sz="1000">
                <a:solidFill>
                  <a:srgbClr val="585858"/>
                </a:solidFill>
              </a:defRPr>
            </a:lvl1pPr>
            <a:lvl2pPr indent="0" lvl="1" marL="0" rtl="0" algn="r">
              <a:lnSpc>
                <a:spcPct val="100000"/>
              </a:lnSpc>
              <a:spcBef>
                <a:spcPts val="0"/>
              </a:spcBef>
              <a:spcAft>
                <a:spcPts val="0"/>
              </a:spcAft>
              <a:buClr>
                <a:srgbClr val="585858"/>
              </a:buClr>
              <a:buSzPts val="1000"/>
              <a:buFont typeface="Arial"/>
              <a:buNone/>
              <a:defRPr sz="1000">
                <a:solidFill>
                  <a:srgbClr val="585858"/>
                </a:solidFill>
              </a:defRPr>
            </a:lvl2pPr>
            <a:lvl3pPr indent="0" lvl="2" marL="0" rtl="0" algn="r">
              <a:lnSpc>
                <a:spcPct val="100000"/>
              </a:lnSpc>
              <a:spcBef>
                <a:spcPts val="0"/>
              </a:spcBef>
              <a:spcAft>
                <a:spcPts val="0"/>
              </a:spcAft>
              <a:buClr>
                <a:srgbClr val="585858"/>
              </a:buClr>
              <a:buSzPts val="1000"/>
              <a:buFont typeface="Arial"/>
              <a:buNone/>
              <a:defRPr sz="1000">
                <a:solidFill>
                  <a:srgbClr val="585858"/>
                </a:solidFill>
              </a:defRPr>
            </a:lvl3pPr>
            <a:lvl4pPr indent="0" lvl="3" marL="0" rtl="0" algn="r">
              <a:lnSpc>
                <a:spcPct val="100000"/>
              </a:lnSpc>
              <a:spcBef>
                <a:spcPts val="0"/>
              </a:spcBef>
              <a:spcAft>
                <a:spcPts val="0"/>
              </a:spcAft>
              <a:buClr>
                <a:srgbClr val="585858"/>
              </a:buClr>
              <a:buSzPts val="1000"/>
              <a:buFont typeface="Arial"/>
              <a:buNone/>
              <a:defRPr sz="1000">
                <a:solidFill>
                  <a:srgbClr val="585858"/>
                </a:solidFill>
              </a:defRPr>
            </a:lvl4pPr>
            <a:lvl5pPr indent="0" lvl="4" marL="0" rtl="0" algn="r">
              <a:lnSpc>
                <a:spcPct val="100000"/>
              </a:lnSpc>
              <a:spcBef>
                <a:spcPts val="0"/>
              </a:spcBef>
              <a:spcAft>
                <a:spcPts val="0"/>
              </a:spcAft>
              <a:buClr>
                <a:srgbClr val="585858"/>
              </a:buClr>
              <a:buSzPts val="1000"/>
              <a:buFont typeface="Arial"/>
              <a:buNone/>
              <a:defRPr sz="1000">
                <a:solidFill>
                  <a:srgbClr val="585858"/>
                </a:solidFill>
              </a:defRPr>
            </a:lvl5pPr>
            <a:lvl6pPr indent="0" lvl="5" marL="0" rtl="0" algn="r">
              <a:lnSpc>
                <a:spcPct val="100000"/>
              </a:lnSpc>
              <a:spcBef>
                <a:spcPts val="0"/>
              </a:spcBef>
              <a:spcAft>
                <a:spcPts val="0"/>
              </a:spcAft>
              <a:buClr>
                <a:srgbClr val="585858"/>
              </a:buClr>
              <a:buSzPts val="1000"/>
              <a:buFont typeface="Arial"/>
              <a:buNone/>
              <a:defRPr sz="1000">
                <a:solidFill>
                  <a:srgbClr val="585858"/>
                </a:solidFill>
              </a:defRPr>
            </a:lvl6pPr>
            <a:lvl7pPr indent="0" lvl="6" marL="0" rtl="0" algn="r">
              <a:lnSpc>
                <a:spcPct val="100000"/>
              </a:lnSpc>
              <a:spcBef>
                <a:spcPts val="0"/>
              </a:spcBef>
              <a:spcAft>
                <a:spcPts val="0"/>
              </a:spcAft>
              <a:buClr>
                <a:srgbClr val="585858"/>
              </a:buClr>
              <a:buSzPts val="1000"/>
              <a:buFont typeface="Arial"/>
              <a:buNone/>
              <a:defRPr sz="1000">
                <a:solidFill>
                  <a:srgbClr val="585858"/>
                </a:solidFill>
              </a:defRPr>
            </a:lvl7pPr>
            <a:lvl8pPr indent="0" lvl="7" marL="0" rtl="0" algn="r">
              <a:lnSpc>
                <a:spcPct val="100000"/>
              </a:lnSpc>
              <a:spcBef>
                <a:spcPts val="0"/>
              </a:spcBef>
              <a:spcAft>
                <a:spcPts val="0"/>
              </a:spcAft>
              <a:buClr>
                <a:srgbClr val="585858"/>
              </a:buClr>
              <a:buSzPts val="1000"/>
              <a:buFont typeface="Arial"/>
              <a:buNone/>
              <a:defRPr sz="1000">
                <a:solidFill>
                  <a:srgbClr val="585858"/>
                </a:solidFill>
              </a:defRPr>
            </a:lvl8pPr>
            <a:lvl9pPr indent="0" lvl="8" marL="0" rtl="0" algn="r">
              <a:lnSpc>
                <a:spcPct val="100000"/>
              </a:lnSpc>
              <a:spcBef>
                <a:spcPts val="0"/>
              </a:spcBef>
              <a:spcAft>
                <a:spcPts val="0"/>
              </a:spcAft>
              <a:buClr>
                <a:srgbClr val="585858"/>
              </a:buClr>
              <a:buSzPts val="1000"/>
              <a:buFont typeface="Arial"/>
              <a:buNone/>
              <a:defRPr sz="1000">
                <a:solidFill>
                  <a:srgbClr val="58585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1">
  <p:cSld name="Title &amp; Bullets_1">
    <p:spTree>
      <p:nvGrpSpPr>
        <p:cNvPr id="67" name="Shape 67"/>
        <p:cNvGrpSpPr/>
        <p:nvPr/>
      </p:nvGrpSpPr>
      <p:grpSpPr>
        <a:xfrm>
          <a:off x="0" y="0"/>
          <a:ext cx="0" cy="0"/>
          <a:chOff x="0" y="0"/>
          <a:chExt cx="0" cy="0"/>
        </a:xfrm>
      </p:grpSpPr>
      <p:cxnSp>
        <p:nvCxnSpPr>
          <p:cNvPr id="68" name="Google Shape;68;p16"/>
          <p:cNvCxnSpPr/>
          <p:nvPr>
            <p:ph idx="1" type="body"/>
          </p:nvPr>
        </p:nvCxnSpPr>
        <p:spPr>
          <a:xfrm>
            <a:off x="381000" y="833438"/>
            <a:ext cx="8382000" cy="0"/>
          </a:xfrm>
          <a:prstGeom prst="straightConnector1">
            <a:avLst/>
          </a:prstGeom>
          <a:noFill/>
          <a:ln cap="rnd" cmpd="sng" w="38100">
            <a:solidFill>
              <a:srgbClr val="747676"/>
            </a:solidFill>
            <a:prstDash val="dashDot"/>
            <a:round/>
            <a:headEnd len="sm" w="sm" type="none"/>
            <a:tailEnd len="sm" w="sm" type="none"/>
          </a:ln>
        </p:spPr>
      </p:cxnSp>
      <p:sp>
        <p:nvSpPr>
          <p:cNvPr id="69" name="Google Shape;69;p16"/>
          <p:cNvSpPr txBox="1"/>
          <p:nvPr>
            <p:ph type="title"/>
          </p:nvPr>
        </p:nvSpPr>
        <p:spPr>
          <a:xfrm>
            <a:off x="381000" y="381000"/>
            <a:ext cx="8382000" cy="381000"/>
          </a:xfrm>
          <a:prstGeom prst="rect">
            <a:avLst/>
          </a:prstGeom>
          <a:noFill/>
          <a:ln>
            <a:noFill/>
          </a:ln>
        </p:spPr>
        <p:txBody>
          <a:bodyPr anchorCtr="0" anchor="t" bIns="19050" lIns="19050" spcFirstLastPara="1" rIns="19050" wrap="square" tIns="19050">
            <a:noAutofit/>
          </a:bodyPr>
          <a:lstStyle>
            <a:lvl1pPr lvl="0" rtl="0" algn="l">
              <a:lnSpc>
                <a:spcPct val="100000"/>
              </a:lnSpc>
              <a:spcBef>
                <a:spcPts val="1200"/>
              </a:spcBef>
              <a:spcAft>
                <a:spcPts val="0"/>
              </a:spcAft>
              <a:buClr>
                <a:srgbClr val="747676"/>
              </a:buClr>
              <a:buSzPts val="700"/>
              <a:buNone/>
              <a:defRPr/>
            </a:lvl1pPr>
            <a:lvl2pPr lvl="1" rtl="0" algn="l">
              <a:lnSpc>
                <a:spcPct val="100000"/>
              </a:lnSpc>
              <a:spcBef>
                <a:spcPts val="1200"/>
              </a:spcBef>
              <a:spcAft>
                <a:spcPts val="0"/>
              </a:spcAft>
              <a:buClr>
                <a:srgbClr val="747676"/>
              </a:buClr>
              <a:buSzPts val="700"/>
              <a:buNone/>
              <a:defRPr/>
            </a:lvl2pPr>
            <a:lvl3pPr lvl="2" rtl="0" algn="l">
              <a:lnSpc>
                <a:spcPct val="100000"/>
              </a:lnSpc>
              <a:spcBef>
                <a:spcPts val="1200"/>
              </a:spcBef>
              <a:spcAft>
                <a:spcPts val="0"/>
              </a:spcAft>
              <a:buClr>
                <a:srgbClr val="747676"/>
              </a:buClr>
              <a:buSzPts val="700"/>
              <a:buNone/>
              <a:defRPr/>
            </a:lvl3pPr>
            <a:lvl4pPr lvl="3" rtl="0" algn="l">
              <a:lnSpc>
                <a:spcPct val="100000"/>
              </a:lnSpc>
              <a:spcBef>
                <a:spcPts val="1200"/>
              </a:spcBef>
              <a:spcAft>
                <a:spcPts val="0"/>
              </a:spcAft>
              <a:buClr>
                <a:srgbClr val="747676"/>
              </a:buClr>
              <a:buSzPts val="700"/>
              <a:buNone/>
              <a:defRPr/>
            </a:lvl4pPr>
            <a:lvl5pPr lvl="4" rtl="0" algn="l">
              <a:lnSpc>
                <a:spcPct val="100000"/>
              </a:lnSpc>
              <a:spcBef>
                <a:spcPts val="1200"/>
              </a:spcBef>
              <a:spcAft>
                <a:spcPts val="0"/>
              </a:spcAft>
              <a:buClr>
                <a:srgbClr val="747676"/>
              </a:buClr>
              <a:buSzPts val="700"/>
              <a:buNone/>
              <a:defRPr/>
            </a:lvl5pPr>
            <a:lvl6pPr lvl="5" rtl="0" algn="l">
              <a:lnSpc>
                <a:spcPct val="100000"/>
              </a:lnSpc>
              <a:spcBef>
                <a:spcPts val="1200"/>
              </a:spcBef>
              <a:spcAft>
                <a:spcPts val="0"/>
              </a:spcAft>
              <a:buClr>
                <a:srgbClr val="747676"/>
              </a:buClr>
              <a:buSzPts val="700"/>
              <a:buNone/>
              <a:defRPr/>
            </a:lvl6pPr>
            <a:lvl7pPr lvl="6" rtl="0" algn="l">
              <a:lnSpc>
                <a:spcPct val="100000"/>
              </a:lnSpc>
              <a:spcBef>
                <a:spcPts val="1200"/>
              </a:spcBef>
              <a:spcAft>
                <a:spcPts val="0"/>
              </a:spcAft>
              <a:buClr>
                <a:srgbClr val="747676"/>
              </a:buClr>
              <a:buSzPts val="700"/>
              <a:buNone/>
              <a:defRPr/>
            </a:lvl7pPr>
            <a:lvl8pPr lvl="7" rtl="0" algn="l">
              <a:lnSpc>
                <a:spcPct val="100000"/>
              </a:lnSpc>
              <a:spcBef>
                <a:spcPts val="1200"/>
              </a:spcBef>
              <a:spcAft>
                <a:spcPts val="0"/>
              </a:spcAft>
              <a:buClr>
                <a:srgbClr val="747676"/>
              </a:buClr>
              <a:buSzPts val="700"/>
              <a:buNone/>
              <a:defRPr/>
            </a:lvl8pPr>
            <a:lvl9pPr lvl="8" rtl="0" algn="l">
              <a:lnSpc>
                <a:spcPct val="100000"/>
              </a:lnSpc>
              <a:spcBef>
                <a:spcPts val="1200"/>
              </a:spcBef>
              <a:spcAft>
                <a:spcPts val="0"/>
              </a:spcAft>
              <a:buClr>
                <a:srgbClr val="747676"/>
              </a:buClr>
              <a:buSzPts val="700"/>
              <a:buNone/>
              <a:defRPr/>
            </a:lvl9pPr>
          </a:lstStyle>
          <a:p/>
        </p:txBody>
      </p:sp>
      <p:sp>
        <p:nvSpPr>
          <p:cNvPr id="70" name="Google Shape;70;p16"/>
          <p:cNvSpPr txBox="1"/>
          <p:nvPr>
            <p:ph idx="2" type="body"/>
          </p:nvPr>
        </p:nvSpPr>
        <p:spPr>
          <a:xfrm>
            <a:off x="381000" y="952500"/>
            <a:ext cx="8382000" cy="3810000"/>
          </a:xfrm>
          <a:prstGeom prst="rect">
            <a:avLst/>
          </a:prstGeom>
          <a:noFill/>
          <a:ln>
            <a:noFill/>
          </a:ln>
        </p:spPr>
        <p:txBody>
          <a:bodyPr anchorCtr="0" anchor="t" bIns="19050" lIns="19050" spcFirstLastPara="1" rIns="19050" wrap="square" tIns="19050">
            <a:noAutofit/>
          </a:bodyPr>
          <a:lstStyle>
            <a:lvl1pPr indent="-260350" lvl="0" marL="457200" rtl="0" algn="l">
              <a:lnSpc>
                <a:spcPct val="100000"/>
              </a:lnSpc>
              <a:spcBef>
                <a:spcPts val="900"/>
              </a:spcBef>
              <a:spcAft>
                <a:spcPts val="0"/>
              </a:spcAft>
              <a:buClr>
                <a:srgbClr val="000000"/>
              </a:buClr>
              <a:buSzPts val="500"/>
              <a:buChar char="●"/>
              <a:defRPr/>
            </a:lvl1pPr>
            <a:lvl2pPr indent="-260350" lvl="1" marL="914400" rtl="0" algn="l">
              <a:lnSpc>
                <a:spcPct val="100000"/>
              </a:lnSpc>
              <a:spcBef>
                <a:spcPts val="900"/>
              </a:spcBef>
              <a:spcAft>
                <a:spcPts val="0"/>
              </a:spcAft>
              <a:buClr>
                <a:srgbClr val="000000"/>
              </a:buClr>
              <a:buSzPts val="500"/>
              <a:buChar char="○"/>
              <a:defRPr/>
            </a:lvl2pPr>
            <a:lvl3pPr indent="-260350" lvl="2" marL="1371600" rtl="0" algn="l">
              <a:lnSpc>
                <a:spcPct val="100000"/>
              </a:lnSpc>
              <a:spcBef>
                <a:spcPts val="900"/>
              </a:spcBef>
              <a:spcAft>
                <a:spcPts val="0"/>
              </a:spcAft>
              <a:buClr>
                <a:srgbClr val="000000"/>
              </a:buClr>
              <a:buSzPts val="500"/>
              <a:buChar char="■"/>
              <a:defRPr/>
            </a:lvl3pPr>
            <a:lvl4pPr indent="-260350" lvl="3" marL="1828800" rtl="0" algn="l">
              <a:lnSpc>
                <a:spcPct val="100000"/>
              </a:lnSpc>
              <a:spcBef>
                <a:spcPts val="900"/>
              </a:spcBef>
              <a:spcAft>
                <a:spcPts val="0"/>
              </a:spcAft>
              <a:buClr>
                <a:srgbClr val="000000"/>
              </a:buClr>
              <a:buSzPts val="500"/>
              <a:buChar char="●"/>
              <a:defRPr/>
            </a:lvl4pPr>
            <a:lvl5pPr indent="-260350" lvl="4" marL="2286000" rtl="0" algn="l">
              <a:lnSpc>
                <a:spcPct val="100000"/>
              </a:lnSpc>
              <a:spcBef>
                <a:spcPts val="900"/>
              </a:spcBef>
              <a:spcAft>
                <a:spcPts val="0"/>
              </a:spcAft>
              <a:buClr>
                <a:srgbClr val="000000"/>
              </a:buClr>
              <a:buSzPts val="500"/>
              <a:buChar char="○"/>
              <a:defRPr/>
            </a:lvl5pPr>
            <a:lvl6pPr indent="-260350" lvl="5" marL="2743200" rtl="0" algn="l">
              <a:lnSpc>
                <a:spcPct val="100000"/>
              </a:lnSpc>
              <a:spcBef>
                <a:spcPts val="900"/>
              </a:spcBef>
              <a:spcAft>
                <a:spcPts val="0"/>
              </a:spcAft>
              <a:buClr>
                <a:srgbClr val="000000"/>
              </a:buClr>
              <a:buSzPts val="500"/>
              <a:buChar char="■"/>
              <a:defRPr/>
            </a:lvl6pPr>
            <a:lvl7pPr indent="-260350" lvl="6" marL="3200400" rtl="0" algn="l">
              <a:lnSpc>
                <a:spcPct val="100000"/>
              </a:lnSpc>
              <a:spcBef>
                <a:spcPts val="900"/>
              </a:spcBef>
              <a:spcAft>
                <a:spcPts val="0"/>
              </a:spcAft>
              <a:buClr>
                <a:srgbClr val="000000"/>
              </a:buClr>
              <a:buSzPts val="500"/>
              <a:buChar char="●"/>
              <a:defRPr/>
            </a:lvl7pPr>
            <a:lvl8pPr indent="-260350" lvl="7" marL="3657600" rtl="0" algn="l">
              <a:lnSpc>
                <a:spcPct val="100000"/>
              </a:lnSpc>
              <a:spcBef>
                <a:spcPts val="900"/>
              </a:spcBef>
              <a:spcAft>
                <a:spcPts val="0"/>
              </a:spcAft>
              <a:buClr>
                <a:srgbClr val="000000"/>
              </a:buClr>
              <a:buSzPts val="500"/>
              <a:buChar char="○"/>
              <a:defRPr/>
            </a:lvl8pPr>
            <a:lvl9pPr indent="-260350" lvl="8" marL="4114800" rtl="0" algn="l">
              <a:lnSpc>
                <a:spcPct val="100000"/>
              </a:lnSpc>
              <a:spcBef>
                <a:spcPts val="900"/>
              </a:spcBef>
              <a:spcAft>
                <a:spcPts val="0"/>
              </a:spcAft>
              <a:buClr>
                <a:srgbClr val="000000"/>
              </a:buClr>
              <a:buSzPts val="500"/>
              <a:buChar char="■"/>
              <a:defRPr/>
            </a:lvl9pPr>
          </a:lstStyle>
          <a:p/>
        </p:txBody>
      </p:sp>
      <p:sp>
        <p:nvSpPr>
          <p:cNvPr id="71" name="Google Shape;71;p16"/>
          <p:cNvSpPr txBox="1"/>
          <p:nvPr>
            <p:ph idx="12" type="sldNum"/>
          </p:nvPr>
        </p:nvSpPr>
        <p:spPr>
          <a:xfrm>
            <a:off x="8605837" y="4848225"/>
            <a:ext cx="157200" cy="176100"/>
          </a:xfrm>
          <a:prstGeom prst="rect">
            <a:avLst/>
          </a:prstGeom>
          <a:noFill/>
          <a:ln>
            <a:noFill/>
          </a:ln>
        </p:spPr>
        <p:txBody>
          <a:bodyPr anchorCtr="0" anchor="t" bIns="19050" lIns="19050" spcFirstLastPara="1" rIns="19050" wrap="square" tIns="19050">
            <a:noAutofit/>
          </a:bodyPr>
          <a:lstStyle>
            <a:lvl1pPr indent="0" lvl="0" marL="0" rtl="0" algn="r">
              <a:lnSpc>
                <a:spcPct val="100000"/>
              </a:lnSpc>
              <a:spcBef>
                <a:spcPts val="0"/>
              </a:spcBef>
              <a:spcAft>
                <a:spcPts val="0"/>
              </a:spcAft>
              <a:buClr>
                <a:srgbClr val="747676"/>
              </a:buClr>
              <a:buSzPts val="900"/>
              <a:buFont typeface="Arial"/>
              <a:buNone/>
              <a:defRPr sz="900">
                <a:solidFill>
                  <a:srgbClr val="747676"/>
                </a:solidFill>
                <a:latin typeface="Arial"/>
                <a:ea typeface="Arial"/>
                <a:cs typeface="Arial"/>
                <a:sym typeface="Arial"/>
              </a:defRPr>
            </a:lvl1pPr>
            <a:lvl2pPr indent="0" lvl="1" marL="0" rtl="0" algn="r">
              <a:lnSpc>
                <a:spcPct val="100000"/>
              </a:lnSpc>
              <a:spcBef>
                <a:spcPts val="0"/>
              </a:spcBef>
              <a:spcAft>
                <a:spcPts val="0"/>
              </a:spcAft>
              <a:buClr>
                <a:srgbClr val="747676"/>
              </a:buClr>
              <a:buSzPts val="900"/>
              <a:buFont typeface="Arial"/>
              <a:buNone/>
              <a:defRPr sz="900">
                <a:solidFill>
                  <a:srgbClr val="747676"/>
                </a:solidFill>
                <a:latin typeface="Arial"/>
                <a:ea typeface="Arial"/>
                <a:cs typeface="Arial"/>
                <a:sym typeface="Arial"/>
              </a:defRPr>
            </a:lvl2pPr>
            <a:lvl3pPr indent="0" lvl="2" marL="0" rtl="0" algn="r">
              <a:lnSpc>
                <a:spcPct val="100000"/>
              </a:lnSpc>
              <a:spcBef>
                <a:spcPts val="0"/>
              </a:spcBef>
              <a:spcAft>
                <a:spcPts val="0"/>
              </a:spcAft>
              <a:buClr>
                <a:srgbClr val="747676"/>
              </a:buClr>
              <a:buSzPts val="900"/>
              <a:buFont typeface="Arial"/>
              <a:buNone/>
              <a:defRPr sz="900">
                <a:solidFill>
                  <a:srgbClr val="747676"/>
                </a:solidFill>
                <a:latin typeface="Arial"/>
                <a:ea typeface="Arial"/>
                <a:cs typeface="Arial"/>
                <a:sym typeface="Arial"/>
              </a:defRPr>
            </a:lvl3pPr>
            <a:lvl4pPr indent="0" lvl="3" marL="0" rtl="0" algn="r">
              <a:lnSpc>
                <a:spcPct val="100000"/>
              </a:lnSpc>
              <a:spcBef>
                <a:spcPts val="0"/>
              </a:spcBef>
              <a:spcAft>
                <a:spcPts val="0"/>
              </a:spcAft>
              <a:buClr>
                <a:srgbClr val="747676"/>
              </a:buClr>
              <a:buSzPts val="900"/>
              <a:buFont typeface="Arial"/>
              <a:buNone/>
              <a:defRPr sz="900">
                <a:solidFill>
                  <a:srgbClr val="747676"/>
                </a:solidFill>
                <a:latin typeface="Arial"/>
                <a:ea typeface="Arial"/>
                <a:cs typeface="Arial"/>
                <a:sym typeface="Arial"/>
              </a:defRPr>
            </a:lvl4pPr>
            <a:lvl5pPr indent="0" lvl="4" marL="0" rtl="0" algn="r">
              <a:lnSpc>
                <a:spcPct val="100000"/>
              </a:lnSpc>
              <a:spcBef>
                <a:spcPts val="0"/>
              </a:spcBef>
              <a:spcAft>
                <a:spcPts val="0"/>
              </a:spcAft>
              <a:buClr>
                <a:srgbClr val="747676"/>
              </a:buClr>
              <a:buSzPts val="900"/>
              <a:buFont typeface="Arial"/>
              <a:buNone/>
              <a:defRPr sz="900">
                <a:solidFill>
                  <a:srgbClr val="747676"/>
                </a:solidFill>
                <a:latin typeface="Arial"/>
                <a:ea typeface="Arial"/>
                <a:cs typeface="Arial"/>
                <a:sym typeface="Arial"/>
              </a:defRPr>
            </a:lvl5pPr>
            <a:lvl6pPr indent="0" lvl="5" marL="0" rtl="0" algn="r">
              <a:lnSpc>
                <a:spcPct val="100000"/>
              </a:lnSpc>
              <a:spcBef>
                <a:spcPts val="0"/>
              </a:spcBef>
              <a:spcAft>
                <a:spcPts val="0"/>
              </a:spcAft>
              <a:buClr>
                <a:srgbClr val="747676"/>
              </a:buClr>
              <a:buSzPts val="900"/>
              <a:buFont typeface="Arial"/>
              <a:buNone/>
              <a:defRPr sz="900">
                <a:solidFill>
                  <a:srgbClr val="747676"/>
                </a:solidFill>
                <a:latin typeface="Arial"/>
                <a:ea typeface="Arial"/>
                <a:cs typeface="Arial"/>
                <a:sym typeface="Arial"/>
              </a:defRPr>
            </a:lvl6pPr>
            <a:lvl7pPr indent="0" lvl="6" marL="0" rtl="0" algn="r">
              <a:lnSpc>
                <a:spcPct val="100000"/>
              </a:lnSpc>
              <a:spcBef>
                <a:spcPts val="0"/>
              </a:spcBef>
              <a:spcAft>
                <a:spcPts val="0"/>
              </a:spcAft>
              <a:buClr>
                <a:srgbClr val="747676"/>
              </a:buClr>
              <a:buSzPts val="900"/>
              <a:buFont typeface="Arial"/>
              <a:buNone/>
              <a:defRPr sz="900">
                <a:solidFill>
                  <a:srgbClr val="747676"/>
                </a:solidFill>
                <a:latin typeface="Arial"/>
                <a:ea typeface="Arial"/>
                <a:cs typeface="Arial"/>
                <a:sym typeface="Arial"/>
              </a:defRPr>
            </a:lvl7pPr>
            <a:lvl8pPr indent="0" lvl="7" marL="0" rtl="0" algn="r">
              <a:lnSpc>
                <a:spcPct val="100000"/>
              </a:lnSpc>
              <a:spcBef>
                <a:spcPts val="0"/>
              </a:spcBef>
              <a:spcAft>
                <a:spcPts val="0"/>
              </a:spcAft>
              <a:buClr>
                <a:srgbClr val="747676"/>
              </a:buClr>
              <a:buSzPts val="900"/>
              <a:buFont typeface="Arial"/>
              <a:buNone/>
              <a:defRPr sz="900">
                <a:solidFill>
                  <a:srgbClr val="747676"/>
                </a:solidFill>
                <a:latin typeface="Arial"/>
                <a:ea typeface="Arial"/>
                <a:cs typeface="Arial"/>
                <a:sym typeface="Arial"/>
              </a:defRPr>
            </a:lvl8pPr>
            <a:lvl9pPr indent="0" lvl="8" marL="0" rtl="0" algn="r">
              <a:lnSpc>
                <a:spcPct val="100000"/>
              </a:lnSpc>
              <a:spcBef>
                <a:spcPts val="0"/>
              </a:spcBef>
              <a:spcAft>
                <a:spcPts val="0"/>
              </a:spcAft>
              <a:buClr>
                <a:srgbClr val="747676"/>
              </a:buClr>
              <a:buSzPts val="900"/>
              <a:buFont typeface="Arial"/>
              <a:buNone/>
              <a:defRPr sz="900">
                <a:solidFill>
                  <a:srgbClr val="74767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Source Code Pro"/>
              <a:ea typeface="Source Code Pro"/>
              <a:cs typeface="Source Code Pro"/>
              <a:sym typeface="Source Code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cxnSp>
        <p:nvCxnSpPr>
          <p:cNvPr id="24" name="Google Shape;24;p5"/>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5" name="Google Shape;25;p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468825"/>
            <a:ext cx="3999900" cy="3099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468825"/>
            <a:ext cx="3999900" cy="3099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cxnSp>
        <p:nvCxnSpPr>
          <p:cNvPr id="33" name="Google Shape;33;p7"/>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34" name="Google Shape;34;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5" name="Google Shape;35;p7"/>
          <p:cNvSpPr txBox="1"/>
          <p:nvPr>
            <p:ph idx="1" type="body"/>
          </p:nvPr>
        </p:nvSpPr>
        <p:spPr>
          <a:xfrm>
            <a:off x="311700" y="1618204"/>
            <a:ext cx="2808000" cy="2950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FFFFFF"/>
        </a:solidFill>
      </p:bgPr>
    </p:bg>
    <p:spTree>
      <p:nvGrpSpPr>
        <p:cNvPr id="37" name="Shape 37"/>
        <p:cNvGrpSpPr/>
        <p:nvPr/>
      </p:nvGrpSpPr>
      <p:grpSpPr>
        <a:xfrm>
          <a:off x="0" y="0"/>
          <a:ext cx="0" cy="0"/>
          <a:chOff x="0" y="0"/>
          <a:chExt cx="0" cy="0"/>
        </a:xfrm>
      </p:grpSpPr>
      <p:sp>
        <p:nvSpPr>
          <p:cNvPr id="38" name="Google Shape;38;p8"/>
          <p:cNvSpPr txBox="1"/>
          <p:nvPr>
            <p:ph type="title"/>
          </p:nvPr>
        </p:nvSpPr>
        <p:spPr>
          <a:xfrm>
            <a:off x="490250" y="528900"/>
            <a:ext cx="5678100" cy="4085700"/>
          </a:xfrm>
          <a:prstGeom prst="rect">
            <a:avLst/>
          </a:prstGeom>
        </p:spPr>
        <p:txBody>
          <a:bodyPr anchorCtr="0" anchor="ctr" bIns="91425" lIns="91425" spcFirstLastPara="1" rIns="91425" wrap="square" tIns="91425">
            <a:noAutofit/>
          </a:bodyPr>
          <a:lstStyle>
            <a:lvl1pPr lvl="0">
              <a:spcBef>
                <a:spcPts val="0"/>
              </a:spcBef>
              <a:spcAft>
                <a:spcPts val="0"/>
              </a:spcAft>
              <a:buSzPts val="5400"/>
              <a:buNone/>
              <a:defRPr sz="5400"/>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FFFFFF"/>
        </a:solidFill>
      </p:bgPr>
    </p:bg>
    <p:spTree>
      <p:nvGrpSpPr>
        <p:cNvPr id="40" name="Shape 40"/>
        <p:cNvGrpSpPr/>
        <p:nvPr/>
      </p:nvGrpSpPr>
      <p:grpSpPr>
        <a:xfrm>
          <a:off x="0" y="0"/>
          <a:ext cx="0" cy="0"/>
          <a:chOff x="0" y="0"/>
          <a:chExt cx="0" cy="0"/>
        </a:xfrm>
      </p:grpSpPr>
      <p:sp>
        <p:nvSpPr>
          <p:cNvPr id="41" name="Google Shape;41;p9"/>
          <p:cNvSpPr/>
          <p:nvPr/>
        </p:nvSpPr>
        <p:spPr>
          <a:xfrm>
            <a:off x="4572000" y="175"/>
            <a:ext cx="4572000" cy="51435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9"/>
          <p:cNvSpPr txBox="1"/>
          <p:nvPr>
            <p:ph type="title"/>
          </p:nvPr>
        </p:nvSpPr>
        <p:spPr>
          <a:xfrm>
            <a:off x="265500" y="1078750"/>
            <a:ext cx="4045200" cy="1789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43" name="Google Shape;43;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7" name="Google Shape;7;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hyperlink" Target="https://www.bloomberg.com/graphics/2016-amazon-same-da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0.png"/><Relationship Id="rId4" Type="http://schemas.openxmlformats.org/officeDocument/2006/relationships/hyperlink" Target="https://arxiv.org/abs/1701.0823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www.houstonchronicle.com/news/houston-texas/houston/article/Proposed-bail-lawsuit-settlement-includes-child-13764225.php"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fairmlbook.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7"/>
          <p:cNvSpPr txBox="1"/>
          <p:nvPr>
            <p:ph type="ctrTitle"/>
          </p:nvPr>
        </p:nvSpPr>
        <p:spPr>
          <a:xfrm>
            <a:off x="411175" y="644300"/>
            <a:ext cx="8282400" cy="210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t>Fairness and Machine Learning: Limitations and Opportunities</a:t>
            </a:r>
            <a:endParaRPr sz="4000"/>
          </a:p>
        </p:txBody>
      </p:sp>
      <p:sp>
        <p:nvSpPr>
          <p:cNvPr id="77" name="Google Shape;77;p17"/>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Moritz Hardt</a:t>
            </a:r>
            <a:endParaRPr/>
          </a:p>
          <a:p>
            <a:pPr indent="0" lvl="0" marL="0" rtl="0" algn="ctr">
              <a:spcBef>
                <a:spcPts val="0"/>
              </a:spcBef>
              <a:spcAft>
                <a:spcPts val="0"/>
              </a:spcAft>
              <a:buNone/>
            </a:pPr>
            <a:r>
              <a:rPr lang="en" sz="3000">
                <a:solidFill>
                  <a:schemeClr val="lt2"/>
                </a:solidFill>
              </a:rPr>
              <a:t>UC Berkeley</a:t>
            </a:r>
            <a:endParaRPr sz="3000">
              <a:solidFill>
                <a:schemeClr val="l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6"/>
          <p:cNvPicPr preferRelativeResize="0"/>
          <p:nvPr/>
        </p:nvPicPr>
        <p:blipFill>
          <a:blip r:embed="rId3">
            <a:alphaModFix/>
          </a:blip>
          <a:stretch>
            <a:fillRect/>
          </a:stretch>
        </p:blipFill>
        <p:spPr>
          <a:xfrm>
            <a:off x="152400" y="152400"/>
            <a:ext cx="5986746" cy="4838699"/>
          </a:xfrm>
          <a:prstGeom prst="rect">
            <a:avLst/>
          </a:prstGeom>
          <a:noFill/>
          <a:ln>
            <a:noFill/>
          </a:ln>
        </p:spPr>
      </p:pic>
      <p:sp>
        <p:nvSpPr>
          <p:cNvPr id="131" name="Google Shape;131;p26"/>
          <p:cNvSpPr txBox="1"/>
          <p:nvPr/>
        </p:nvSpPr>
        <p:spPr>
          <a:xfrm>
            <a:off x="6362725" y="4457550"/>
            <a:ext cx="4143900" cy="48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Source: Washington Post</a:t>
            </a:r>
            <a:endParaRPr>
              <a:latin typeface="Roboto"/>
              <a:ea typeface="Roboto"/>
              <a:cs typeface="Roboto"/>
              <a:sym typeface="Roboto"/>
            </a:endParaRPr>
          </a:p>
          <a:p>
            <a:pPr indent="0" lvl="0" marL="0" rtl="0" algn="l">
              <a:spcBef>
                <a:spcPts val="0"/>
              </a:spcBef>
              <a:spcAft>
                <a:spcPts val="0"/>
              </a:spcAft>
              <a:buNone/>
            </a:pPr>
            <a:r>
              <a:rPr b="1" lang="en">
                <a:latin typeface="Roboto"/>
                <a:ea typeface="Roboto"/>
                <a:cs typeface="Roboto"/>
                <a:sym typeface="Roboto"/>
              </a:rPr>
              <a:t>June 15, 2020</a:t>
            </a:r>
            <a:endParaRPr b="1">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Two legal doctrines in the US</a:t>
            </a:r>
            <a:endParaRPr/>
          </a:p>
        </p:txBody>
      </p:sp>
      <p:sp>
        <p:nvSpPr>
          <p:cNvPr id="137" name="Google Shape;137;p27"/>
          <p:cNvSpPr txBox="1"/>
          <p:nvPr>
            <p:ph idx="1" type="body"/>
          </p:nvPr>
        </p:nvSpPr>
        <p:spPr>
          <a:xfrm>
            <a:off x="311700" y="1468825"/>
            <a:ext cx="3999900" cy="27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Disparate treatment</a:t>
            </a:r>
            <a:endParaRPr b="1"/>
          </a:p>
          <a:p>
            <a:pPr indent="0" lvl="0" marL="0" rtl="0" algn="l">
              <a:spcBef>
                <a:spcPts val="1600"/>
              </a:spcBef>
              <a:spcAft>
                <a:spcPts val="0"/>
              </a:spcAft>
              <a:buNone/>
            </a:pPr>
            <a:r>
              <a:rPr lang="en"/>
              <a:t>Purposeful consideration of group membership</a:t>
            </a:r>
            <a:endParaRPr/>
          </a:p>
          <a:p>
            <a:pPr indent="0" lvl="0" marL="0" rtl="0" algn="l">
              <a:spcBef>
                <a:spcPts val="1600"/>
              </a:spcBef>
              <a:spcAft>
                <a:spcPts val="0"/>
              </a:spcAft>
              <a:buNone/>
            </a:pPr>
            <a:r>
              <a:rPr lang="en"/>
              <a:t>Intentional discrimination without </a:t>
            </a:r>
            <a:r>
              <a:rPr lang="en"/>
              <a:t>consideration</a:t>
            </a:r>
            <a:r>
              <a:rPr lang="en"/>
              <a:t> of group membership</a:t>
            </a:r>
            <a:endParaRPr/>
          </a:p>
          <a:p>
            <a:pPr indent="0" lvl="0" marL="0" rtl="0" algn="l">
              <a:spcBef>
                <a:spcPts val="1600"/>
              </a:spcBef>
              <a:spcAft>
                <a:spcPts val="1600"/>
              </a:spcAft>
              <a:buNone/>
            </a:pPr>
            <a:r>
              <a:rPr i="1" lang="en"/>
              <a:t>Goal: </a:t>
            </a:r>
            <a:r>
              <a:rPr lang="en"/>
              <a:t>Procedural fairness</a:t>
            </a:r>
            <a:endParaRPr/>
          </a:p>
        </p:txBody>
      </p:sp>
      <p:sp>
        <p:nvSpPr>
          <p:cNvPr id="138" name="Google Shape;138;p27"/>
          <p:cNvSpPr txBox="1"/>
          <p:nvPr>
            <p:ph idx="4294967295" type="body"/>
          </p:nvPr>
        </p:nvSpPr>
        <p:spPr>
          <a:xfrm>
            <a:off x="4832400" y="1468825"/>
            <a:ext cx="3999900" cy="260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Disparate impact</a:t>
            </a:r>
            <a:endParaRPr b="1"/>
          </a:p>
          <a:p>
            <a:pPr indent="0" lvl="0" marL="0" rtl="0" algn="l">
              <a:spcBef>
                <a:spcPts val="1600"/>
              </a:spcBef>
              <a:spcAft>
                <a:spcPts val="0"/>
              </a:spcAft>
              <a:buNone/>
            </a:pPr>
            <a:r>
              <a:rPr lang="en"/>
              <a:t>Avoidable or unjustified harm, possibly indirect</a:t>
            </a:r>
            <a:endParaRPr/>
          </a:p>
          <a:p>
            <a:pPr indent="0" lvl="0" marL="0" rtl="0" algn="l">
              <a:spcBef>
                <a:spcPts val="1600"/>
              </a:spcBef>
              <a:spcAft>
                <a:spcPts val="1600"/>
              </a:spcAft>
              <a:buNone/>
            </a:pPr>
            <a:r>
              <a:rPr i="1" lang="en"/>
              <a:t>Goal: </a:t>
            </a:r>
            <a:r>
              <a:rPr lang="en"/>
              <a:t>Distributive justice, minimize differences in outcomes</a:t>
            </a:r>
            <a:endParaRPr/>
          </a:p>
        </p:txBody>
      </p:sp>
      <p:sp>
        <p:nvSpPr>
          <p:cNvPr id="139" name="Google Shape;139;p27"/>
          <p:cNvSpPr txBox="1"/>
          <p:nvPr/>
        </p:nvSpPr>
        <p:spPr>
          <a:xfrm>
            <a:off x="2534450" y="4427450"/>
            <a:ext cx="4143900" cy="48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Some well-recognized tension between the two.</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Some caveats about the law</a:t>
            </a:r>
            <a:endParaRPr/>
          </a:p>
        </p:txBody>
      </p:sp>
      <p:sp>
        <p:nvSpPr>
          <p:cNvPr id="145" name="Google Shape;145;p2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Anti-discrimination law does not reflect one moral theory</a:t>
            </a:r>
            <a:endParaRPr/>
          </a:p>
          <a:p>
            <a:pPr indent="0" lvl="0" marL="0" rtl="0" algn="l">
              <a:spcBef>
                <a:spcPts val="1600"/>
              </a:spcBef>
              <a:spcAft>
                <a:spcPts val="0"/>
              </a:spcAft>
              <a:buNone/>
            </a:pPr>
            <a:r>
              <a:rPr lang="en"/>
              <a:t>Legislations often were responses to civil rights movements, each hard fought through decades of activism</a:t>
            </a:r>
            <a:endParaRPr/>
          </a:p>
          <a:p>
            <a:pPr indent="0" lvl="0" marL="0" rtl="0" algn="l">
              <a:spcBef>
                <a:spcPts val="1600"/>
              </a:spcBef>
              <a:spcAft>
                <a:spcPts val="0"/>
              </a:spcAft>
              <a:buNone/>
            </a:pPr>
            <a:r>
              <a:rPr lang="en"/>
              <a:t>The law does not give us a “fairness definition” that we could readily formalize and operationalize</a:t>
            </a:r>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failure of </a:t>
            </a:r>
            <a:r>
              <a:rPr i="1" lang="en"/>
              <a:t>fairness through unawareness</a:t>
            </a:r>
            <a:endParaRPr i="1"/>
          </a:p>
        </p:txBody>
      </p:sp>
      <p:sp>
        <p:nvSpPr>
          <p:cNvPr id="151" name="Google Shape;151;p29"/>
          <p:cNvSpPr txBox="1"/>
          <p:nvPr>
            <p:ph idx="1" type="body"/>
          </p:nvPr>
        </p:nvSpPr>
        <p:spPr>
          <a:xfrm>
            <a:off x="311700" y="2338150"/>
            <a:ext cx="8520600" cy="2230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400"/>
              <a:t>Removing (or not including) “sensitive attributes” </a:t>
            </a:r>
            <a:r>
              <a:rPr lang="en" sz="2400"/>
              <a:t>is no cure for fairness concerns and can exacerbate them.</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Amazon same-day delivery coverage</a:t>
            </a:r>
            <a:endParaRPr/>
          </a:p>
        </p:txBody>
      </p:sp>
      <p:pic>
        <p:nvPicPr>
          <p:cNvPr id="157" name="Google Shape;157;p30"/>
          <p:cNvPicPr preferRelativeResize="0"/>
          <p:nvPr/>
        </p:nvPicPr>
        <p:blipFill>
          <a:blip r:embed="rId3">
            <a:alphaModFix/>
          </a:blip>
          <a:stretch>
            <a:fillRect/>
          </a:stretch>
        </p:blipFill>
        <p:spPr>
          <a:xfrm>
            <a:off x="1447800" y="1106000"/>
            <a:ext cx="6418568" cy="3732699"/>
          </a:xfrm>
          <a:prstGeom prst="rect">
            <a:avLst/>
          </a:prstGeom>
          <a:noFill/>
          <a:ln>
            <a:noFill/>
          </a:ln>
        </p:spPr>
      </p:pic>
      <p:sp>
        <p:nvSpPr>
          <p:cNvPr id="158" name="Google Shape;158;p30"/>
          <p:cNvSpPr txBox="1"/>
          <p:nvPr/>
        </p:nvSpPr>
        <p:spPr>
          <a:xfrm>
            <a:off x="4688100" y="4833075"/>
            <a:ext cx="44559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Source: </a:t>
            </a:r>
            <a:r>
              <a:rPr lang="en" sz="1000" u="sng">
                <a:solidFill>
                  <a:schemeClr val="hlink"/>
                </a:solidFill>
                <a:hlinkClick r:id="rId4"/>
              </a:rPr>
              <a:t>https://www.bloomberg.com/graphics/2016-amazon-same-day/</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31"/>
          <p:cNvPicPr preferRelativeResize="0"/>
          <p:nvPr/>
        </p:nvPicPr>
        <p:blipFill>
          <a:blip r:embed="rId3">
            <a:alphaModFix/>
          </a:blip>
          <a:stretch>
            <a:fillRect/>
          </a:stretch>
        </p:blipFill>
        <p:spPr>
          <a:xfrm>
            <a:off x="1295400" y="152400"/>
            <a:ext cx="6388796"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failure of fairness through </a:t>
            </a:r>
            <a:r>
              <a:rPr i="1" lang="en"/>
              <a:t>unawareness</a:t>
            </a:r>
            <a:endParaRPr i="1"/>
          </a:p>
        </p:txBody>
      </p:sp>
      <p:sp>
        <p:nvSpPr>
          <p:cNvPr id="169" name="Google Shape;169;p3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rPr lang="en"/>
              <a:t>Perhaps Amazon was just predicting </a:t>
            </a:r>
            <a:r>
              <a:rPr i="1" lang="en"/>
              <a:t>number of purchases</a:t>
            </a:r>
            <a:r>
              <a:rPr lang="en"/>
              <a:t>, which correlates with affluence, which correlates with race in the United States.</a:t>
            </a:r>
            <a:r>
              <a:rPr i="1" lang="en"/>
              <a:t> Amazon almost certainly  did not look at their customers’ race when they built this product.</a:t>
            </a:r>
            <a:endParaRPr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3"/>
          <p:cNvSpPr txBox="1"/>
          <p:nvPr>
            <p:ph type="title"/>
          </p:nvPr>
        </p:nvSpPr>
        <p:spPr>
          <a:xfrm>
            <a:off x="490250" y="528900"/>
            <a:ext cx="5928300" cy="408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sz="4800"/>
              <a:t>“We don’t consider that in our data</a:t>
            </a:r>
            <a:r>
              <a:rPr i="1" lang="en" sz="4800"/>
              <a:t>”</a:t>
            </a:r>
            <a:r>
              <a:rPr lang="en" sz="4800"/>
              <a:t> is </a:t>
            </a:r>
            <a:r>
              <a:rPr i="1" lang="en" sz="4800"/>
              <a:t>never</a:t>
            </a:r>
            <a:r>
              <a:rPr lang="en" sz="4800"/>
              <a:t> a valid argument.</a:t>
            </a:r>
            <a:endParaRPr sz="4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4"/>
          <p:cNvSpPr txBox="1"/>
          <p:nvPr>
            <p:ph type="title"/>
          </p:nvPr>
        </p:nvSpPr>
        <p:spPr>
          <a:xfrm>
            <a:off x="490250" y="528900"/>
            <a:ext cx="5928300" cy="408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So what should we do instead?</a:t>
            </a:r>
            <a:endParaRPr sz="4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Overview</a:t>
            </a:r>
            <a:endParaRPr/>
          </a:p>
        </p:txBody>
      </p:sp>
      <p:sp>
        <p:nvSpPr>
          <p:cNvPr id="185" name="Google Shape;185;p35"/>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Part I </a:t>
            </a:r>
            <a:r>
              <a:rPr lang="en"/>
              <a:t>(today): From a narrower perspective</a:t>
            </a:r>
            <a:endParaRPr/>
          </a:p>
          <a:p>
            <a:pPr indent="457200" lvl="0" marL="0" rtl="0" algn="l">
              <a:spcBef>
                <a:spcPts val="1600"/>
              </a:spcBef>
              <a:spcAft>
                <a:spcPts val="0"/>
              </a:spcAft>
              <a:buNone/>
            </a:pPr>
            <a:r>
              <a:rPr lang="en"/>
              <a:t>Fairness criteria in classification</a:t>
            </a:r>
            <a:endParaRPr/>
          </a:p>
          <a:p>
            <a:pPr indent="0" lvl="0" marL="0" rtl="0" algn="l">
              <a:spcBef>
                <a:spcPts val="1600"/>
              </a:spcBef>
              <a:spcAft>
                <a:spcPts val="0"/>
              </a:spcAft>
              <a:buNone/>
            </a:pPr>
            <a:r>
              <a:rPr b="1" lang="en"/>
              <a:t>Part II</a:t>
            </a:r>
            <a:r>
              <a:rPr lang="en"/>
              <a:t> (Thu): Toward a broader perspective</a:t>
            </a:r>
            <a:endParaRPr/>
          </a:p>
          <a:p>
            <a:pPr indent="457200" lvl="0" marL="0" rtl="0" algn="l">
              <a:spcBef>
                <a:spcPts val="1600"/>
              </a:spcBef>
              <a:spcAft>
                <a:spcPts val="0"/>
              </a:spcAft>
              <a:buNone/>
            </a:pPr>
            <a:r>
              <a:rPr lang="en"/>
              <a:t>Causal models of decision-making settings</a:t>
            </a:r>
            <a:endParaRPr/>
          </a:p>
          <a:p>
            <a:pPr indent="457200" lvl="0" marL="0" rtl="0" algn="l">
              <a:spcBef>
                <a:spcPts val="1600"/>
              </a:spcBef>
              <a:spcAft>
                <a:spcPts val="1600"/>
              </a:spcAft>
              <a:buNone/>
            </a:pPr>
            <a:r>
              <a:rPr lang="en"/>
              <a:t>Dynamic models of socio-technical systems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Where to start?</a:t>
            </a:r>
            <a:endParaRPr/>
          </a:p>
        </p:txBody>
      </p:sp>
      <p:sp>
        <p:nvSpPr>
          <p:cNvPr id="83" name="Google Shape;83;p1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live in a world of pervasive inequality, oppression, and discrimination.</a:t>
            </a:r>
            <a:endParaRPr/>
          </a:p>
          <a:p>
            <a:pPr indent="0" lvl="0" marL="0" rtl="0" algn="l">
              <a:spcBef>
                <a:spcPts val="1600"/>
              </a:spcBef>
              <a:spcAft>
                <a:spcPts val="0"/>
              </a:spcAft>
              <a:buNone/>
            </a:pPr>
            <a:r>
              <a:rPr lang="en"/>
              <a:t>As we use machine learning to formalize, scale, accelerate processes in this world, we run danger of perpetuating existing patterns of injustice.</a:t>
            </a:r>
            <a:endParaRPr/>
          </a:p>
          <a:p>
            <a:pPr indent="0" lvl="0" marL="0" rtl="0" algn="l">
              <a:spcBef>
                <a:spcPts val="1600"/>
              </a:spcBef>
              <a:spcAft>
                <a:spcPts val="1600"/>
              </a:spcAft>
              <a:buNone/>
            </a:pPr>
            <a:r>
              <a:rPr lang="en"/>
              <a:t>But there’s also a (somewhat fragile) opportunity to revisit decision making in various domains and reform existing processes for the better.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6"/>
          <p:cNvSpPr txBox="1"/>
          <p:nvPr>
            <p:ph type="title"/>
          </p:nvPr>
        </p:nvSpPr>
        <p:spPr>
          <a:xfrm>
            <a:off x="311699" y="2150849"/>
            <a:ext cx="8520600" cy="841800"/>
          </a:xfrm>
          <a:prstGeom prst="rect">
            <a:avLst/>
          </a:prstGeom>
        </p:spPr>
        <p:txBody>
          <a:bodyPr anchorCtr="0" anchor="ctr" bIns="91400" lIns="91400" spcFirstLastPara="1" rIns="91400" wrap="square" tIns="91400">
            <a:noAutofit/>
          </a:bodyPr>
          <a:lstStyle/>
          <a:p>
            <a:pPr indent="0" lvl="0" marL="0" rtl="0" algn="ctr">
              <a:spcBef>
                <a:spcPts val="0"/>
              </a:spcBef>
              <a:spcAft>
                <a:spcPts val="0"/>
              </a:spcAft>
              <a:buNone/>
            </a:pPr>
            <a:r>
              <a:rPr lang="en"/>
              <a:t>Part I</a:t>
            </a:r>
            <a:endParaRPr/>
          </a:p>
        </p:txBody>
      </p:sp>
      <p:sp>
        <p:nvSpPr>
          <p:cNvPr id="191" name="Google Shape;191;p36"/>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7"/>
          <p:cNvSpPr txBox="1"/>
          <p:nvPr>
            <p:ph type="title"/>
          </p:nvPr>
        </p:nvSpPr>
        <p:spPr>
          <a:xfrm>
            <a:off x="311700" y="372500"/>
            <a:ext cx="87111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Formal work on f</a:t>
            </a:r>
            <a:r>
              <a:rPr lang="en"/>
              <a:t>airness in classification and decision-making</a:t>
            </a:r>
            <a:endParaRPr/>
          </a:p>
        </p:txBody>
      </p:sp>
      <p:sp>
        <p:nvSpPr>
          <p:cNvPr id="197" name="Google Shape;197;p37"/>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Pioneering work in educational testing (Cleary 1968) and economics (Becker 1957, Phelps 1972, Arrow 1973) on the heels of civil rights movement.</a:t>
            </a:r>
            <a:endParaRPr/>
          </a:p>
          <a:p>
            <a:pPr indent="0" lvl="0" marL="0" rtl="0" algn="l">
              <a:spcBef>
                <a:spcPts val="1600"/>
              </a:spcBef>
              <a:spcAft>
                <a:spcPts val="0"/>
              </a:spcAft>
              <a:buNone/>
            </a:pPr>
            <a:r>
              <a:rPr lang="en"/>
              <a:t>Computer science: Mostly post 2010, explosive increase in work since 2016</a:t>
            </a:r>
            <a:endParaRPr/>
          </a:p>
          <a:p>
            <a:pPr indent="0" lvl="0" marL="0" rtl="0" algn="l">
              <a:spcBef>
                <a:spcPts val="1600"/>
              </a:spcBef>
              <a:spcAft>
                <a:spcPts val="0"/>
              </a:spcAft>
              <a:buNone/>
            </a:pPr>
            <a:r>
              <a:rPr b="1" lang="en"/>
              <a:t>Why today?</a:t>
            </a:r>
            <a:r>
              <a:rPr lang="en"/>
              <a:t> Urgency, scale, reach, and impact of algorithmic decisions</a:t>
            </a:r>
            <a:endParaRPr/>
          </a:p>
          <a:p>
            <a:pPr indent="0" lvl="0" marL="0" rtl="0" algn="l">
              <a:spcBef>
                <a:spcPts val="1600"/>
              </a:spcBef>
              <a:spcAft>
                <a:spcPts val="1600"/>
              </a:spcAft>
              <a:buNone/>
            </a:pPr>
            <a:r>
              <a:rPr lang="en"/>
              <a:t>Machine learning fuels adoption and motivates some new technical problems, but also forces us to revisit fundamental normative questions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Formal prediction and decision making setting</a:t>
            </a:r>
            <a:endParaRPr i="1"/>
          </a:p>
        </p:txBody>
      </p:sp>
      <p:sp>
        <p:nvSpPr>
          <p:cNvPr id="203" name="Google Shape;203;p38"/>
          <p:cNvSpPr txBox="1"/>
          <p:nvPr>
            <p:ph idx="1" type="body"/>
          </p:nvPr>
        </p:nvSpPr>
        <p:spPr>
          <a:xfrm>
            <a:off x="311700" y="1468825"/>
            <a:ext cx="8520600" cy="312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described by covariates </a:t>
            </a:r>
            <a:r>
              <a:rPr b="1" i="1" lang="en">
                <a:solidFill>
                  <a:srgbClr val="85200C"/>
                </a:solidFill>
              </a:rPr>
              <a:t>X</a:t>
            </a:r>
            <a:endParaRPr/>
          </a:p>
          <a:p>
            <a:pPr indent="0" lvl="0" marL="0" rtl="0" algn="l">
              <a:spcBef>
                <a:spcPts val="1600"/>
              </a:spcBef>
              <a:spcAft>
                <a:spcPts val="0"/>
              </a:spcAft>
              <a:buNone/>
            </a:pPr>
            <a:r>
              <a:rPr lang="en"/>
              <a:t>Outcome variable </a:t>
            </a:r>
            <a:r>
              <a:rPr b="1" i="1" lang="en">
                <a:solidFill>
                  <a:srgbClr val="85200C"/>
                </a:solidFill>
              </a:rPr>
              <a:t>Y </a:t>
            </a:r>
            <a:r>
              <a:rPr lang="en"/>
              <a:t>(often binary, sometimes called </a:t>
            </a:r>
            <a:r>
              <a:rPr i="1" lang="en"/>
              <a:t>target variable</a:t>
            </a:r>
            <a:r>
              <a:rPr lang="en"/>
              <a:t>) </a:t>
            </a:r>
            <a:endParaRPr/>
          </a:p>
          <a:p>
            <a:pPr indent="0" lvl="0" marL="0" rtl="0" algn="l">
              <a:spcBef>
                <a:spcPts val="1600"/>
              </a:spcBef>
              <a:spcAft>
                <a:spcPts val="0"/>
              </a:spcAft>
              <a:buNone/>
            </a:pPr>
            <a:r>
              <a:rPr lang="en"/>
              <a:t>Our goal is to </a:t>
            </a:r>
            <a:r>
              <a:rPr i="1" lang="en"/>
              <a:t>predict</a:t>
            </a:r>
            <a:r>
              <a:rPr lang="en"/>
              <a:t> </a:t>
            </a:r>
            <a:r>
              <a:rPr b="1" i="1" lang="en">
                <a:solidFill>
                  <a:srgbClr val="85200C"/>
                </a:solidFill>
              </a:rPr>
              <a:t>Y</a:t>
            </a:r>
            <a:r>
              <a:rPr lang="en"/>
              <a:t> from </a:t>
            </a:r>
            <a:r>
              <a:rPr b="1" i="1" lang="en">
                <a:solidFill>
                  <a:srgbClr val="85200C"/>
                </a:solidFill>
              </a:rPr>
              <a:t>X</a:t>
            </a:r>
            <a:endParaRPr/>
          </a:p>
          <a:p>
            <a:pPr indent="0" lvl="0" marL="0" rtl="0" algn="l">
              <a:spcBef>
                <a:spcPts val="1600"/>
              </a:spcBef>
              <a:spcAft>
                <a:spcPts val="0"/>
              </a:spcAft>
              <a:buNone/>
            </a:pPr>
            <a:r>
              <a:rPr lang="en"/>
              <a:t>Use supervised machine learning to produce a score function </a:t>
            </a:r>
            <a:r>
              <a:rPr b="1" i="1" lang="en">
                <a:solidFill>
                  <a:srgbClr val="85200C"/>
                </a:solidFill>
              </a:rPr>
              <a:t>R </a:t>
            </a:r>
            <a:r>
              <a:rPr b="1" lang="en">
                <a:solidFill>
                  <a:srgbClr val="85200C"/>
                </a:solidFill>
              </a:rPr>
              <a:t>=</a:t>
            </a:r>
            <a:r>
              <a:rPr b="1" i="1" lang="en">
                <a:solidFill>
                  <a:srgbClr val="85200C"/>
                </a:solidFill>
              </a:rPr>
              <a:t> r(X)</a:t>
            </a:r>
            <a:endParaRPr/>
          </a:p>
          <a:p>
            <a:pPr indent="0" lvl="0" marL="0" rtl="0" algn="l">
              <a:spcBef>
                <a:spcPts val="1600"/>
              </a:spcBef>
              <a:spcAft>
                <a:spcPts val="0"/>
              </a:spcAft>
              <a:buNone/>
            </a:pPr>
            <a:r>
              <a:rPr lang="en"/>
              <a:t>Make binary decisions according to threshold rule </a:t>
            </a:r>
            <a:r>
              <a:rPr b="1" i="1" lang="en">
                <a:solidFill>
                  <a:srgbClr val="85200C"/>
                </a:solidFill>
              </a:rPr>
              <a:t>D</a:t>
            </a:r>
            <a:r>
              <a:rPr lang="en"/>
              <a:t> = </a:t>
            </a:r>
            <a:r>
              <a:rPr b="1" lang="en"/>
              <a:t>1</a:t>
            </a:r>
            <a:r>
              <a:rPr lang="en"/>
              <a:t>{</a:t>
            </a:r>
            <a:r>
              <a:rPr b="1" i="1" lang="en">
                <a:solidFill>
                  <a:srgbClr val="85200C"/>
                </a:solidFill>
              </a:rPr>
              <a:t>R</a:t>
            </a:r>
            <a:r>
              <a:rPr lang="en"/>
              <a:t> &gt; </a:t>
            </a:r>
            <a:r>
              <a:rPr i="1" lang="en">
                <a:solidFill>
                  <a:srgbClr val="85200C"/>
                </a:solidFill>
              </a:rPr>
              <a:t>t</a:t>
            </a:r>
            <a:r>
              <a:rPr lang="en"/>
              <a:t>}</a:t>
            </a:r>
            <a:endParaRPr/>
          </a:p>
          <a:p>
            <a:pPr indent="0" lvl="0" marL="0" rtl="0" algn="l">
              <a:spcBef>
                <a:spcPts val="1600"/>
              </a:spcBef>
              <a:spcAft>
                <a:spcPts val="1600"/>
              </a:spcAft>
              <a:buNone/>
            </a:pPr>
            <a:r>
              <a:rPr lang="en"/>
              <a:t>Note: Think of these as random variables in the same probability space.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Where do score functions come from</a:t>
            </a:r>
            <a:endParaRPr/>
          </a:p>
        </p:txBody>
      </p:sp>
      <p:sp>
        <p:nvSpPr>
          <p:cNvPr id="209" name="Google Shape;209;p39"/>
          <p:cNvSpPr txBox="1"/>
          <p:nvPr>
            <p:ph idx="1" type="body"/>
          </p:nvPr>
        </p:nvSpPr>
        <p:spPr>
          <a:xfrm>
            <a:off x="311700" y="1201150"/>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Score </a:t>
            </a:r>
            <a:r>
              <a:rPr b="1" i="1" lang="en">
                <a:solidFill>
                  <a:srgbClr val="85200C"/>
                </a:solidFill>
              </a:rPr>
              <a:t>R</a:t>
            </a:r>
            <a:r>
              <a:rPr lang="en"/>
              <a:t> could be:</a:t>
            </a:r>
            <a:endParaRPr/>
          </a:p>
          <a:p>
            <a:pPr indent="-342900" lvl="0" marL="457200" rtl="0" algn="l">
              <a:spcBef>
                <a:spcPts val="1600"/>
              </a:spcBef>
              <a:spcAft>
                <a:spcPts val="0"/>
              </a:spcAft>
              <a:buSzPts val="1800"/>
              <a:buChar char="●"/>
            </a:pPr>
            <a:r>
              <a:rPr lang="en"/>
              <a:t>Based on parametric model of the data </a:t>
            </a:r>
            <a:r>
              <a:rPr b="1" lang="en">
                <a:solidFill>
                  <a:srgbClr val="85200C"/>
                </a:solidFill>
              </a:rPr>
              <a:t>(</a:t>
            </a:r>
            <a:r>
              <a:rPr b="1" i="1" lang="en">
                <a:solidFill>
                  <a:srgbClr val="85200C"/>
                </a:solidFill>
              </a:rPr>
              <a:t>X, Y</a:t>
            </a:r>
            <a:r>
              <a:rPr b="1" lang="en">
                <a:solidFill>
                  <a:srgbClr val="85200C"/>
                </a:solidFill>
              </a:rPr>
              <a:t>)</a:t>
            </a:r>
            <a:r>
              <a:rPr lang="en"/>
              <a:t>, e.g. </a:t>
            </a:r>
            <a:r>
              <a:rPr i="1" lang="en"/>
              <a:t>likelihood ratio test</a:t>
            </a:r>
            <a:r>
              <a:rPr lang="en"/>
              <a:t> </a:t>
            </a:r>
            <a:endParaRPr/>
          </a:p>
          <a:p>
            <a:pPr indent="-342900" lvl="0" marL="457200" rtl="0" algn="l">
              <a:spcBef>
                <a:spcPts val="0"/>
              </a:spcBef>
              <a:spcAft>
                <a:spcPts val="0"/>
              </a:spcAft>
              <a:buSzPts val="1800"/>
              <a:buChar char="●"/>
            </a:pPr>
            <a:r>
              <a:rPr lang="en"/>
              <a:t>Non-parametric score, such as, Bayes optimal score  </a:t>
            </a:r>
            <a:r>
              <a:rPr b="1" i="1" lang="en">
                <a:solidFill>
                  <a:srgbClr val="85200C"/>
                </a:solidFill>
              </a:rPr>
              <a:t>R </a:t>
            </a:r>
            <a:r>
              <a:rPr b="1" lang="en">
                <a:solidFill>
                  <a:srgbClr val="85200C"/>
                </a:solidFill>
              </a:rPr>
              <a:t>=</a:t>
            </a:r>
            <a:r>
              <a:rPr b="1" i="1" lang="en">
                <a:solidFill>
                  <a:srgbClr val="85200C"/>
                </a:solidFill>
              </a:rPr>
              <a:t> </a:t>
            </a:r>
            <a:r>
              <a:rPr b="1" lang="en">
                <a:solidFill>
                  <a:srgbClr val="85200C"/>
                </a:solidFill>
              </a:rPr>
              <a:t>E[</a:t>
            </a:r>
            <a:r>
              <a:rPr b="1" i="1" lang="en">
                <a:solidFill>
                  <a:srgbClr val="85200C"/>
                </a:solidFill>
              </a:rPr>
              <a:t> Y </a:t>
            </a:r>
            <a:r>
              <a:rPr b="1" lang="en">
                <a:solidFill>
                  <a:srgbClr val="85200C"/>
                </a:solidFill>
              </a:rPr>
              <a:t>|</a:t>
            </a:r>
            <a:r>
              <a:rPr b="1" i="1" lang="en">
                <a:solidFill>
                  <a:srgbClr val="85200C"/>
                </a:solidFill>
              </a:rPr>
              <a:t> X </a:t>
            </a:r>
            <a:r>
              <a:rPr b="1" lang="en">
                <a:solidFill>
                  <a:srgbClr val="85200C"/>
                </a:solidFill>
              </a:rPr>
              <a:t>]</a:t>
            </a:r>
            <a:endParaRPr/>
          </a:p>
          <a:p>
            <a:pPr indent="-342900" lvl="0" marL="457200" rtl="0" algn="l">
              <a:spcBef>
                <a:spcPts val="0"/>
              </a:spcBef>
              <a:spcAft>
                <a:spcPts val="0"/>
              </a:spcAft>
              <a:buSzPts val="1800"/>
              <a:buChar char="●"/>
            </a:pPr>
            <a:r>
              <a:rPr lang="en"/>
              <a:t>Most commonly, learned from labeled data using supervised learning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4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Decision theory 101</a:t>
            </a:r>
            <a:endParaRPr/>
          </a:p>
        </p:txBody>
      </p:sp>
      <p:graphicFrame>
        <p:nvGraphicFramePr>
          <p:cNvPr id="215" name="Google Shape;215;p40"/>
          <p:cNvGraphicFramePr/>
          <p:nvPr/>
        </p:nvGraphicFramePr>
        <p:xfrm>
          <a:off x="1542939" y="2379910"/>
          <a:ext cx="3000000" cy="3000000"/>
        </p:xfrm>
        <a:graphic>
          <a:graphicData uri="http://schemas.openxmlformats.org/drawingml/2006/table">
            <a:tbl>
              <a:tblPr bandRow="1" firstRow="1">
                <a:noFill/>
                <a:tableStyleId>{5D80A23F-9A4A-4E62-9FF8-D928997C9AB7}</a:tableStyleId>
              </a:tblPr>
              <a:tblGrid>
                <a:gridCol w="1071325"/>
                <a:gridCol w="1071325"/>
              </a:tblGrid>
              <a:tr h="989850">
                <a:tc>
                  <a:txBody>
                    <a:bodyPr/>
                    <a:lstStyle/>
                    <a:p>
                      <a:pPr indent="0" lvl="0" marL="0" marR="0" rtl="0" algn="ctr">
                        <a:spcBef>
                          <a:spcPts val="0"/>
                        </a:spcBef>
                        <a:spcAft>
                          <a:spcPts val="0"/>
                        </a:spcAft>
                        <a:buNone/>
                      </a:pPr>
                      <a:r>
                        <a:rPr i="1" lang="en" sz="1800">
                          <a:latin typeface="Roboto"/>
                          <a:ea typeface="Roboto"/>
                          <a:cs typeface="Roboto"/>
                          <a:sym typeface="Roboto"/>
                        </a:rPr>
                        <a:t>True negative</a:t>
                      </a:r>
                      <a:endParaRPr baseline="-25000">
                        <a:latin typeface="Roboto"/>
                        <a:ea typeface="Roboto"/>
                        <a:cs typeface="Roboto"/>
                        <a:sym typeface="Roboto"/>
                      </a:endParaRPr>
                    </a:p>
                  </a:txBody>
                  <a:tcPr marT="45725" marB="45725" marR="91450" marL="91450" anchor="ctr"/>
                </a:tc>
                <a:tc>
                  <a:txBody>
                    <a:bodyPr/>
                    <a:lstStyle/>
                    <a:p>
                      <a:pPr indent="0" lvl="0" marL="0" rtl="0" algn="ctr">
                        <a:spcBef>
                          <a:spcPts val="0"/>
                        </a:spcBef>
                        <a:spcAft>
                          <a:spcPts val="0"/>
                        </a:spcAft>
                        <a:buNone/>
                      </a:pPr>
                      <a:r>
                        <a:rPr i="1" lang="en" sz="1800">
                          <a:latin typeface="Roboto"/>
                          <a:ea typeface="Roboto"/>
                          <a:cs typeface="Roboto"/>
                          <a:sym typeface="Roboto"/>
                        </a:rPr>
                        <a:t>False positive</a:t>
                      </a:r>
                      <a:endParaRPr>
                        <a:latin typeface="Roboto"/>
                        <a:ea typeface="Roboto"/>
                        <a:cs typeface="Roboto"/>
                        <a:sym typeface="Roboto"/>
                      </a:endParaRPr>
                    </a:p>
                  </a:txBody>
                  <a:tcPr marT="45725" marB="45725" marR="91450" marL="91450" anchor="ctr"/>
                </a:tc>
              </a:tr>
              <a:tr h="797825">
                <a:tc>
                  <a:txBody>
                    <a:bodyPr/>
                    <a:lstStyle/>
                    <a:p>
                      <a:pPr indent="0" lvl="0" marL="0" rtl="0" algn="ctr">
                        <a:spcBef>
                          <a:spcPts val="0"/>
                        </a:spcBef>
                        <a:spcAft>
                          <a:spcPts val="0"/>
                        </a:spcAft>
                        <a:buNone/>
                      </a:pPr>
                      <a:r>
                        <a:rPr i="1" lang="en" sz="1800">
                          <a:latin typeface="Roboto"/>
                          <a:ea typeface="Roboto"/>
                          <a:cs typeface="Roboto"/>
                          <a:sym typeface="Roboto"/>
                        </a:rPr>
                        <a:t>False negative</a:t>
                      </a:r>
                      <a:endParaRPr>
                        <a:latin typeface="Roboto"/>
                        <a:ea typeface="Roboto"/>
                        <a:cs typeface="Roboto"/>
                        <a:sym typeface="Roboto"/>
                      </a:endParaRPr>
                    </a:p>
                  </a:txBody>
                  <a:tcPr marT="45725" marB="45725" marR="91450" marL="91450" anchor="ctr"/>
                </a:tc>
                <a:tc>
                  <a:txBody>
                    <a:bodyPr/>
                    <a:lstStyle/>
                    <a:p>
                      <a:pPr indent="0" lvl="0" marL="0" rtl="0" algn="ctr">
                        <a:spcBef>
                          <a:spcPts val="0"/>
                        </a:spcBef>
                        <a:spcAft>
                          <a:spcPts val="0"/>
                        </a:spcAft>
                        <a:buNone/>
                      </a:pPr>
                      <a:r>
                        <a:rPr i="1" lang="en" sz="1800">
                          <a:latin typeface="Roboto"/>
                          <a:ea typeface="Roboto"/>
                          <a:cs typeface="Roboto"/>
                          <a:sym typeface="Roboto"/>
                        </a:rPr>
                        <a:t>True positive</a:t>
                      </a:r>
                      <a:endParaRPr>
                        <a:latin typeface="Roboto"/>
                        <a:ea typeface="Roboto"/>
                        <a:cs typeface="Roboto"/>
                        <a:sym typeface="Roboto"/>
                      </a:endParaRPr>
                    </a:p>
                  </a:txBody>
                  <a:tcPr marT="45725" marB="45725" marR="91450" marL="91450" anchor="ctr"/>
                </a:tc>
              </a:tr>
            </a:tbl>
          </a:graphicData>
        </a:graphic>
      </p:graphicFrame>
      <p:sp>
        <p:nvSpPr>
          <p:cNvPr id="216" name="Google Shape;216;p40"/>
          <p:cNvSpPr txBox="1"/>
          <p:nvPr/>
        </p:nvSpPr>
        <p:spPr>
          <a:xfrm>
            <a:off x="1950875" y="1536750"/>
            <a:ext cx="13596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000000"/>
                </a:solidFill>
                <a:latin typeface="Roboto"/>
                <a:ea typeface="Roboto"/>
                <a:cs typeface="Roboto"/>
                <a:sym typeface="Roboto"/>
              </a:rPr>
              <a:t>Decision </a:t>
            </a:r>
            <a:r>
              <a:rPr i="1" lang="en" sz="1800">
                <a:solidFill>
                  <a:srgbClr val="000000"/>
                </a:solidFill>
                <a:latin typeface="Roboto"/>
                <a:ea typeface="Roboto"/>
                <a:cs typeface="Roboto"/>
                <a:sym typeface="Roboto"/>
              </a:rPr>
              <a:t>D</a:t>
            </a:r>
            <a:endParaRPr i="1">
              <a:latin typeface="Roboto"/>
              <a:ea typeface="Roboto"/>
              <a:cs typeface="Roboto"/>
              <a:sym typeface="Roboto"/>
            </a:endParaRPr>
          </a:p>
        </p:txBody>
      </p:sp>
      <p:sp>
        <p:nvSpPr>
          <p:cNvPr id="217" name="Google Shape;217;p40"/>
          <p:cNvSpPr txBox="1"/>
          <p:nvPr/>
        </p:nvSpPr>
        <p:spPr>
          <a:xfrm rot="-5400000">
            <a:off x="-45050" y="3042880"/>
            <a:ext cx="1519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latin typeface="Roboto"/>
                <a:ea typeface="Roboto"/>
                <a:cs typeface="Roboto"/>
                <a:sym typeface="Roboto"/>
              </a:rPr>
              <a:t>Outcome Y</a:t>
            </a:r>
            <a:endParaRPr>
              <a:latin typeface="Roboto"/>
              <a:ea typeface="Roboto"/>
              <a:cs typeface="Roboto"/>
              <a:sym typeface="Roboto"/>
            </a:endParaRPr>
          </a:p>
        </p:txBody>
      </p:sp>
      <p:sp>
        <p:nvSpPr>
          <p:cNvPr id="218" name="Google Shape;218;p40"/>
          <p:cNvSpPr txBox="1"/>
          <p:nvPr/>
        </p:nvSpPr>
        <p:spPr>
          <a:xfrm>
            <a:off x="1856361" y="2033264"/>
            <a:ext cx="3144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000000"/>
                </a:solidFill>
                <a:latin typeface="Roboto"/>
                <a:ea typeface="Roboto"/>
                <a:cs typeface="Roboto"/>
                <a:sym typeface="Roboto"/>
              </a:rPr>
              <a:t>0</a:t>
            </a:r>
            <a:endParaRPr>
              <a:latin typeface="Roboto"/>
              <a:ea typeface="Roboto"/>
              <a:cs typeface="Roboto"/>
              <a:sym typeface="Roboto"/>
            </a:endParaRPr>
          </a:p>
        </p:txBody>
      </p:sp>
      <p:sp>
        <p:nvSpPr>
          <p:cNvPr id="219" name="Google Shape;219;p40"/>
          <p:cNvSpPr txBox="1"/>
          <p:nvPr/>
        </p:nvSpPr>
        <p:spPr>
          <a:xfrm rot="-5400000">
            <a:off x="1173560" y="2785581"/>
            <a:ext cx="3144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000000"/>
                </a:solidFill>
                <a:latin typeface="Roboto"/>
                <a:ea typeface="Roboto"/>
                <a:cs typeface="Roboto"/>
                <a:sym typeface="Roboto"/>
              </a:rPr>
              <a:t>0</a:t>
            </a:r>
            <a:endParaRPr>
              <a:latin typeface="Roboto"/>
              <a:ea typeface="Roboto"/>
              <a:cs typeface="Roboto"/>
              <a:sym typeface="Roboto"/>
            </a:endParaRPr>
          </a:p>
        </p:txBody>
      </p:sp>
      <p:sp>
        <p:nvSpPr>
          <p:cNvPr id="220" name="Google Shape;220;p40"/>
          <p:cNvSpPr txBox="1"/>
          <p:nvPr/>
        </p:nvSpPr>
        <p:spPr>
          <a:xfrm rot="-5400000">
            <a:off x="1168852" y="3539927"/>
            <a:ext cx="3144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000000"/>
                </a:solidFill>
                <a:latin typeface="Roboto"/>
                <a:ea typeface="Roboto"/>
                <a:cs typeface="Roboto"/>
                <a:sym typeface="Roboto"/>
              </a:rPr>
              <a:t>1</a:t>
            </a:r>
            <a:endParaRPr>
              <a:latin typeface="Roboto"/>
              <a:ea typeface="Roboto"/>
              <a:cs typeface="Roboto"/>
              <a:sym typeface="Roboto"/>
            </a:endParaRPr>
          </a:p>
        </p:txBody>
      </p:sp>
      <p:sp>
        <p:nvSpPr>
          <p:cNvPr id="221" name="Google Shape;221;p40"/>
          <p:cNvSpPr txBox="1"/>
          <p:nvPr/>
        </p:nvSpPr>
        <p:spPr>
          <a:xfrm>
            <a:off x="2933428" y="2037590"/>
            <a:ext cx="3144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000000"/>
                </a:solidFill>
                <a:latin typeface="Roboto"/>
                <a:ea typeface="Roboto"/>
                <a:cs typeface="Roboto"/>
                <a:sym typeface="Roboto"/>
              </a:rPr>
              <a:t>1</a:t>
            </a:r>
            <a:endParaRPr>
              <a:latin typeface="Roboto"/>
              <a:ea typeface="Roboto"/>
              <a:cs typeface="Roboto"/>
              <a:sym typeface="Roboto"/>
            </a:endParaRPr>
          </a:p>
        </p:txBody>
      </p:sp>
      <p:sp>
        <p:nvSpPr>
          <p:cNvPr id="222" name="Google Shape;222;p40"/>
          <p:cNvSpPr txBox="1"/>
          <p:nvPr>
            <p:ph idx="4294967295" type="body"/>
          </p:nvPr>
        </p:nvSpPr>
        <p:spPr>
          <a:xfrm>
            <a:off x="4832400" y="1468825"/>
            <a:ext cx="3999900" cy="260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True positive rate = </a:t>
            </a:r>
            <a:r>
              <a:rPr lang="en">
                <a:solidFill>
                  <a:srgbClr val="85200C"/>
                </a:solidFill>
              </a:rPr>
              <a:t>Pr[</a:t>
            </a:r>
            <a:r>
              <a:rPr b="1" i="1" lang="en">
                <a:solidFill>
                  <a:srgbClr val="85200C"/>
                </a:solidFill>
              </a:rPr>
              <a:t>D</a:t>
            </a:r>
            <a:r>
              <a:rPr lang="en">
                <a:solidFill>
                  <a:srgbClr val="85200C"/>
                </a:solidFill>
              </a:rPr>
              <a:t> = 1 | </a:t>
            </a:r>
            <a:r>
              <a:rPr b="1" i="1" lang="en">
                <a:solidFill>
                  <a:srgbClr val="85200C"/>
                </a:solidFill>
              </a:rPr>
              <a:t>Y</a:t>
            </a:r>
            <a:r>
              <a:rPr lang="en">
                <a:solidFill>
                  <a:srgbClr val="85200C"/>
                </a:solidFill>
              </a:rPr>
              <a:t> = 1]</a:t>
            </a:r>
            <a:endParaRPr>
              <a:solidFill>
                <a:srgbClr val="85200C"/>
              </a:solidFill>
            </a:endParaRPr>
          </a:p>
          <a:p>
            <a:pPr indent="0" lvl="0" marL="0" rtl="0" algn="l">
              <a:spcBef>
                <a:spcPts val="1600"/>
              </a:spcBef>
              <a:spcAft>
                <a:spcPts val="0"/>
              </a:spcAft>
              <a:buNone/>
            </a:pPr>
            <a:r>
              <a:rPr lang="en"/>
              <a:t>False positive rate = </a:t>
            </a:r>
            <a:r>
              <a:rPr lang="en">
                <a:solidFill>
                  <a:srgbClr val="85200C"/>
                </a:solidFill>
              </a:rPr>
              <a:t>Pr[</a:t>
            </a:r>
            <a:r>
              <a:rPr b="1" i="1" lang="en">
                <a:solidFill>
                  <a:srgbClr val="85200C"/>
                </a:solidFill>
              </a:rPr>
              <a:t>D</a:t>
            </a:r>
            <a:r>
              <a:rPr lang="en">
                <a:solidFill>
                  <a:srgbClr val="85200C"/>
                </a:solidFill>
              </a:rPr>
              <a:t> = 1 | </a:t>
            </a:r>
            <a:r>
              <a:rPr b="1" i="1" lang="en">
                <a:solidFill>
                  <a:srgbClr val="85200C"/>
                </a:solidFill>
              </a:rPr>
              <a:t>Y</a:t>
            </a:r>
            <a:r>
              <a:rPr lang="en">
                <a:solidFill>
                  <a:srgbClr val="85200C"/>
                </a:solidFill>
              </a:rPr>
              <a:t> = 0]</a:t>
            </a:r>
            <a:endParaRPr>
              <a:solidFill>
                <a:srgbClr val="85200C"/>
              </a:solidFill>
            </a:endParaRPr>
          </a:p>
          <a:p>
            <a:pPr indent="0" lvl="0" marL="0" rtl="0" algn="l">
              <a:spcBef>
                <a:spcPts val="1600"/>
              </a:spcBef>
              <a:spcAft>
                <a:spcPts val="0"/>
              </a:spcAft>
              <a:buNone/>
            </a:pPr>
            <a:r>
              <a:rPr lang="en"/>
              <a:t>True negative rate = </a:t>
            </a:r>
            <a:r>
              <a:rPr lang="en">
                <a:solidFill>
                  <a:srgbClr val="85200C"/>
                </a:solidFill>
              </a:rPr>
              <a:t>Pr[</a:t>
            </a:r>
            <a:r>
              <a:rPr b="1" i="1" lang="en">
                <a:solidFill>
                  <a:srgbClr val="85200C"/>
                </a:solidFill>
              </a:rPr>
              <a:t>D</a:t>
            </a:r>
            <a:r>
              <a:rPr lang="en">
                <a:solidFill>
                  <a:srgbClr val="85200C"/>
                </a:solidFill>
              </a:rPr>
              <a:t> = 0 | </a:t>
            </a:r>
            <a:r>
              <a:rPr b="1" i="1" lang="en">
                <a:solidFill>
                  <a:srgbClr val="85200C"/>
                </a:solidFill>
              </a:rPr>
              <a:t>Y</a:t>
            </a:r>
            <a:r>
              <a:rPr lang="en">
                <a:solidFill>
                  <a:srgbClr val="85200C"/>
                </a:solidFill>
              </a:rPr>
              <a:t> = 0]</a:t>
            </a:r>
            <a:endParaRPr>
              <a:solidFill>
                <a:srgbClr val="85200C"/>
              </a:solidFill>
            </a:endParaRPr>
          </a:p>
          <a:p>
            <a:pPr indent="0" lvl="0" marL="0" rtl="0" algn="l">
              <a:spcBef>
                <a:spcPts val="1600"/>
              </a:spcBef>
              <a:spcAft>
                <a:spcPts val="1600"/>
              </a:spcAft>
              <a:buNone/>
            </a:pPr>
            <a:r>
              <a:rPr lang="en"/>
              <a:t>False negative rate = </a:t>
            </a:r>
            <a:r>
              <a:rPr lang="en">
                <a:solidFill>
                  <a:srgbClr val="85200C"/>
                </a:solidFill>
              </a:rPr>
              <a:t>Pr[</a:t>
            </a:r>
            <a:r>
              <a:rPr b="1" i="1" lang="en">
                <a:solidFill>
                  <a:srgbClr val="85200C"/>
                </a:solidFill>
              </a:rPr>
              <a:t>D</a:t>
            </a:r>
            <a:r>
              <a:rPr lang="en">
                <a:solidFill>
                  <a:srgbClr val="85200C"/>
                </a:solidFill>
              </a:rPr>
              <a:t> = 0 | </a:t>
            </a:r>
            <a:r>
              <a:rPr b="1" i="1" lang="en">
                <a:solidFill>
                  <a:srgbClr val="85200C"/>
                </a:solidFill>
              </a:rPr>
              <a:t>Y</a:t>
            </a:r>
            <a:r>
              <a:rPr lang="en">
                <a:solidFill>
                  <a:srgbClr val="85200C"/>
                </a:solidFill>
              </a:rPr>
              <a:t> = 1]</a:t>
            </a:r>
            <a:endParaRPr>
              <a:solidFill>
                <a:srgbClr val="85200C"/>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Statistical fairness criteria</a:t>
            </a:r>
            <a:endParaRPr/>
          </a:p>
        </p:txBody>
      </p:sp>
      <p:sp>
        <p:nvSpPr>
          <p:cNvPr id="228" name="Google Shape;228;p41"/>
          <p:cNvSpPr txBox="1"/>
          <p:nvPr>
            <p:ph idx="1" type="body"/>
          </p:nvPr>
        </p:nvSpPr>
        <p:spPr>
          <a:xfrm>
            <a:off x="311700" y="1468825"/>
            <a:ext cx="79755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Introduce additional random variable </a:t>
            </a:r>
            <a:r>
              <a:rPr b="1" i="1" lang="en">
                <a:solidFill>
                  <a:srgbClr val="85200C"/>
                </a:solidFill>
              </a:rPr>
              <a:t>A</a:t>
            </a:r>
            <a:r>
              <a:rPr lang="en"/>
              <a:t> encoding membership status in a protected class</a:t>
            </a:r>
            <a:endParaRPr/>
          </a:p>
          <a:p>
            <a:pPr indent="0" lvl="0" marL="0" rtl="0" algn="l">
              <a:spcBef>
                <a:spcPts val="1600"/>
              </a:spcBef>
              <a:spcAft>
                <a:spcPts val="0"/>
              </a:spcAft>
              <a:buNone/>
            </a:pPr>
            <a:r>
              <a:rPr lang="en"/>
              <a:t>Equalize different statistical quantities involving group membership </a:t>
            </a:r>
            <a:r>
              <a:rPr b="1" i="1" lang="en">
                <a:solidFill>
                  <a:srgbClr val="85200C"/>
                </a:solidFill>
              </a:rPr>
              <a:t>A</a:t>
            </a:r>
            <a:r>
              <a:rPr lang="en"/>
              <a:t> </a:t>
            </a:r>
            <a:endParaRPr/>
          </a:p>
          <a:p>
            <a:pPr indent="0" lvl="0" marL="0" rtl="0" algn="l">
              <a:spcBef>
                <a:spcPts val="1600"/>
              </a:spcBef>
              <a:spcAft>
                <a:spcPts val="0"/>
              </a:spcAft>
              <a:buNone/>
            </a:pPr>
            <a:r>
              <a:rPr lang="en"/>
              <a:t>Idea dates back at least to the 1960s with work of Anne Cleary about group differences in educational testing*</a:t>
            </a:r>
            <a:endParaRPr/>
          </a:p>
          <a:p>
            <a:pPr indent="0" lvl="0" marL="0" rtl="0" algn="l">
              <a:spcBef>
                <a:spcPts val="1600"/>
              </a:spcBef>
              <a:spcAft>
                <a:spcPts val="1600"/>
              </a:spcAft>
              <a:buNone/>
            </a:pPr>
            <a:r>
              <a:rPr lang="en"/>
              <a:t>We’ll review </a:t>
            </a:r>
            <a:r>
              <a:rPr i="1" lang="en"/>
              <a:t>three</a:t>
            </a:r>
            <a:r>
              <a:rPr lang="en"/>
              <a:t> common criteria</a:t>
            </a:r>
            <a:endParaRPr/>
          </a:p>
        </p:txBody>
      </p:sp>
      <p:sp>
        <p:nvSpPr>
          <p:cNvPr id="229" name="Google Shape;229;p41"/>
          <p:cNvSpPr txBox="1"/>
          <p:nvPr/>
        </p:nvSpPr>
        <p:spPr>
          <a:xfrm>
            <a:off x="6171850" y="4718800"/>
            <a:ext cx="3614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 See Hutchinson, Mitchell (2018).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Equalizing acceptance rate</a:t>
            </a:r>
            <a:endParaRPr/>
          </a:p>
        </p:txBody>
      </p:sp>
      <p:sp>
        <p:nvSpPr>
          <p:cNvPr id="235" name="Google Shape;235;p4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Equal positive rate: </a:t>
            </a:r>
            <a:r>
              <a:rPr lang="en"/>
              <a:t>For any two groups </a:t>
            </a:r>
            <a:r>
              <a:rPr i="1" lang="en"/>
              <a:t>a, b</a:t>
            </a:r>
            <a:r>
              <a:rPr lang="en"/>
              <a:t>, require</a:t>
            </a:r>
            <a:br>
              <a:rPr lang="en"/>
            </a:br>
            <a:r>
              <a:rPr lang="en">
                <a:solidFill>
                  <a:srgbClr val="85200C"/>
                </a:solidFill>
              </a:rPr>
              <a:t>Pr[</a:t>
            </a:r>
            <a:r>
              <a:rPr b="1" i="1" lang="en">
                <a:solidFill>
                  <a:srgbClr val="85200C"/>
                </a:solidFill>
              </a:rPr>
              <a:t>D</a:t>
            </a:r>
            <a:r>
              <a:rPr lang="en">
                <a:solidFill>
                  <a:srgbClr val="85200C"/>
                </a:solidFill>
              </a:rPr>
              <a:t> = 1 | </a:t>
            </a:r>
            <a:r>
              <a:rPr b="1" i="1" lang="en">
                <a:solidFill>
                  <a:srgbClr val="85200C"/>
                </a:solidFill>
              </a:rPr>
              <a:t>A</a:t>
            </a:r>
            <a:r>
              <a:rPr lang="en">
                <a:solidFill>
                  <a:srgbClr val="85200C"/>
                </a:solidFill>
              </a:rPr>
              <a:t> = </a:t>
            </a:r>
            <a:r>
              <a:rPr i="1" lang="en">
                <a:solidFill>
                  <a:srgbClr val="85200C"/>
                </a:solidFill>
              </a:rPr>
              <a:t>a</a:t>
            </a:r>
            <a:r>
              <a:rPr lang="en">
                <a:solidFill>
                  <a:srgbClr val="85200C"/>
                </a:solidFill>
              </a:rPr>
              <a:t>]</a:t>
            </a:r>
            <a:r>
              <a:rPr lang="en">
                <a:solidFill>
                  <a:srgbClr val="85200C"/>
                </a:solidFill>
              </a:rPr>
              <a:t>  = Pr[</a:t>
            </a:r>
            <a:r>
              <a:rPr b="1" i="1" lang="en">
                <a:solidFill>
                  <a:srgbClr val="85200C"/>
                </a:solidFill>
              </a:rPr>
              <a:t>D</a:t>
            </a:r>
            <a:r>
              <a:rPr lang="en">
                <a:solidFill>
                  <a:srgbClr val="85200C"/>
                </a:solidFill>
              </a:rPr>
              <a:t> = 1 | </a:t>
            </a:r>
            <a:r>
              <a:rPr b="1" i="1" lang="en">
                <a:solidFill>
                  <a:srgbClr val="85200C"/>
                </a:solidFill>
              </a:rPr>
              <a:t>A</a:t>
            </a:r>
            <a:r>
              <a:rPr lang="en">
                <a:solidFill>
                  <a:srgbClr val="85200C"/>
                </a:solidFill>
              </a:rPr>
              <a:t> = </a:t>
            </a:r>
            <a:r>
              <a:rPr i="1" lang="en">
                <a:solidFill>
                  <a:srgbClr val="85200C"/>
                </a:solidFill>
              </a:rPr>
              <a:t>b</a:t>
            </a:r>
            <a:r>
              <a:rPr lang="en">
                <a:solidFill>
                  <a:srgbClr val="85200C"/>
                </a:solidFill>
              </a:rPr>
              <a:t>]</a:t>
            </a:r>
            <a:endParaRPr>
              <a:solidFill>
                <a:srgbClr val="85200C"/>
              </a:solidFill>
            </a:endParaRPr>
          </a:p>
          <a:p>
            <a:pPr indent="0" lvl="0" marL="0" rtl="0" algn="l">
              <a:spcBef>
                <a:spcPts val="1600"/>
              </a:spcBef>
              <a:spcAft>
                <a:spcPts val="0"/>
              </a:spcAft>
              <a:buNone/>
            </a:pPr>
            <a:r>
              <a:rPr lang="en"/>
              <a:t>“Acceptance rate” equal in all groups</a:t>
            </a:r>
            <a:endParaRPr/>
          </a:p>
          <a:p>
            <a:pPr indent="0" lvl="0" marL="0" rtl="0" algn="l">
              <a:spcBef>
                <a:spcPts val="1600"/>
              </a:spcBef>
              <a:spcAft>
                <a:spcPts val="0"/>
              </a:spcAft>
              <a:buNone/>
            </a:pPr>
            <a:r>
              <a:rPr lang="en"/>
              <a:t>Generalization: Require </a:t>
            </a:r>
            <a:r>
              <a:rPr b="1" i="1" lang="en">
                <a:solidFill>
                  <a:srgbClr val="85200C"/>
                </a:solidFill>
              </a:rPr>
              <a:t>D</a:t>
            </a:r>
            <a:r>
              <a:rPr lang="en"/>
              <a:t> to be independent of </a:t>
            </a:r>
            <a:r>
              <a:rPr b="1" i="1" lang="en">
                <a:solidFill>
                  <a:srgbClr val="85200C"/>
                </a:solidFill>
              </a:rPr>
              <a:t>A</a:t>
            </a:r>
            <a:r>
              <a:rPr i="1" lang="en"/>
              <a:t> </a:t>
            </a:r>
            <a:r>
              <a:rPr lang="en"/>
              <a:t>(Independence)</a:t>
            </a:r>
            <a:endParaRPr/>
          </a:p>
          <a:p>
            <a:pPr indent="0" lvl="0" marL="0" rtl="0" algn="l">
              <a:spcBef>
                <a:spcPts val="1600"/>
              </a:spcBef>
              <a:spcAft>
                <a:spcPts val="1600"/>
              </a:spcAft>
              <a:buNone/>
            </a:pPr>
            <a:r>
              <a:rPr lang="en"/>
              <a:t>All sorts of variants, relaxations, equivalent formulations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Why this does not rule out </a:t>
            </a:r>
            <a:r>
              <a:rPr i="1" lang="en"/>
              <a:t>unfair</a:t>
            </a:r>
            <a:r>
              <a:rPr lang="en"/>
              <a:t> practices</a:t>
            </a:r>
            <a:endParaRPr/>
          </a:p>
        </p:txBody>
      </p:sp>
      <p:sp>
        <p:nvSpPr>
          <p:cNvPr id="241" name="Google Shape;241;p43"/>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unfair situation: Make good/informed decisions in one group, poor/arbitrary decisions in other groups. Equalize positive rate.</a:t>
            </a:r>
            <a:endParaRPr/>
          </a:p>
          <a:p>
            <a:pPr indent="0" lvl="0" marL="0" rtl="0" algn="l">
              <a:spcBef>
                <a:spcPts val="1600"/>
              </a:spcBef>
              <a:spcAft>
                <a:spcPts val="0"/>
              </a:spcAft>
              <a:buNone/>
            </a:pPr>
            <a:r>
              <a:rPr lang="en"/>
              <a:t>This can happen on its own if we have less data or poor data in one group.</a:t>
            </a:r>
            <a:endParaRPr/>
          </a:p>
          <a:p>
            <a:pPr indent="0" lvl="0" marL="0" rtl="0" algn="l">
              <a:spcBef>
                <a:spcPts val="1600"/>
              </a:spcBef>
              <a:spcAft>
                <a:spcPts val="0"/>
              </a:spcAft>
              <a:buNone/>
            </a:pPr>
            <a:r>
              <a:rPr lang="en"/>
              <a:t>Example: Old </a:t>
            </a:r>
            <a:r>
              <a:rPr i="1" lang="en"/>
              <a:t>Framingham risk score</a:t>
            </a:r>
            <a:r>
              <a:rPr lang="en"/>
              <a:t> for coronary heart disease was created on cohort of white men, then used for other patients.</a:t>
            </a:r>
            <a:endParaRPr/>
          </a:p>
          <a:p>
            <a:pPr indent="0" lvl="0" marL="0" rtl="0" algn="l">
              <a:spcBef>
                <a:spcPts val="1600"/>
              </a:spcBef>
              <a:spcAft>
                <a:spcPts val="1600"/>
              </a:spcAft>
              <a:buNone/>
            </a:pPr>
            <a:r>
              <a:rPr lang="en"/>
              <a:t>A </a:t>
            </a:r>
            <a:r>
              <a:rPr i="1" lang="en"/>
              <a:t>positive </a:t>
            </a:r>
            <a:r>
              <a:rPr lang="en"/>
              <a:t>call could be a false positive or a true positive. Moral intuition: You shouldn’t get to match true positives in one group with false positives in another.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Achieving independence through representation learning</a:t>
            </a:r>
            <a:endParaRPr/>
          </a:p>
        </p:txBody>
      </p:sp>
      <p:sp>
        <p:nvSpPr>
          <p:cNvPr id="247" name="Google Shape;247;p44"/>
          <p:cNvSpPr txBox="1"/>
          <p:nvPr>
            <p:ph idx="1" type="body"/>
          </p:nvPr>
        </p:nvSpPr>
        <p:spPr>
          <a:xfrm>
            <a:off x="311700" y="1468825"/>
            <a:ext cx="5394900" cy="361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Lots of work out there on “fair representation” starting with work by Zemel et al. (2015).</a:t>
            </a:r>
            <a:endParaRPr/>
          </a:p>
          <a:p>
            <a:pPr indent="0" lvl="0" marL="0" rtl="0" algn="l">
              <a:spcBef>
                <a:spcPts val="1600"/>
              </a:spcBef>
              <a:spcAft>
                <a:spcPts val="1600"/>
              </a:spcAft>
              <a:buNone/>
            </a:pPr>
            <a:r>
              <a:rPr lang="en"/>
              <a:t>General idea: Use deep learning tricks, such as adversarial learning, to train a representation of the data that is independent of group membership </a:t>
            </a:r>
            <a:r>
              <a:rPr b="1" i="1" lang="en">
                <a:solidFill>
                  <a:srgbClr val="85200C"/>
                </a:solidFill>
              </a:rPr>
              <a:t>A</a:t>
            </a:r>
            <a:r>
              <a:rPr lang="en"/>
              <a:t>, while representing original data as well as possible. </a:t>
            </a:r>
            <a:endParaRPr/>
          </a:p>
        </p:txBody>
      </p:sp>
      <p:sp>
        <p:nvSpPr>
          <p:cNvPr id="248" name="Google Shape;248;p44"/>
          <p:cNvSpPr/>
          <p:nvPr/>
        </p:nvSpPr>
        <p:spPr>
          <a:xfrm>
            <a:off x="6450700" y="2297775"/>
            <a:ext cx="630900" cy="15351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4"/>
          <p:cNvSpPr/>
          <p:nvPr/>
        </p:nvSpPr>
        <p:spPr>
          <a:xfrm>
            <a:off x="7825700" y="2399650"/>
            <a:ext cx="464700" cy="943500"/>
          </a:xfrm>
          <a:prstGeom prst="ellipse">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0" name="Google Shape;250;p44"/>
          <p:cNvCxnSpPr>
            <a:stCxn id="248" idx="6"/>
            <a:endCxn id="249" idx="2"/>
          </p:cNvCxnSpPr>
          <p:nvPr/>
        </p:nvCxnSpPr>
        <p:spPr>
          <a:xfrm flipH="1" rot="10800000">
            <a:off x="7081600" y="2871525"/>
            <a:ext cx="744000" cy="193800"/>
          </a:xfrm>
          <a:prstGeom prst="straightConnector1">
            <a:avLst/>
          </a:prstGeom>
          <a:noFill/>
          <a:ln cap="flat" cmpd="sng" w="28575">
            <a:solidFill>
              <a:schemeClr val="dk2"/>
            </a:solidFill>
            <a:prstDash val="solid"/>
            <a:round/>
            <a:headEnd len="med" w="med" type="none"/>
            <a:tailEnd len="med" w="med" type="triangle"/>
          </a:ln>
        </p:spPr>
      </p:cxnSp>
      <p:sp>
        <p:nvSpPr>
          <p:cNvPr id="251" name="Google Shape;251;p44"/>
          <p:cNvSpPr txBox="1"/>
          <p:nvPr/>
        </p:nvSpPr>
        <p:spPr>
          <a:xfrm>
            <a:off x="6573150" y="2949275"/>
            <a:ext cx="3012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800">
                <a:solidFill>
                  <a:srgbClr val="85200C"/>
                </a:solidFill>
                <a:latin typeface="Roboto"/>
                <a:ea typeface="Roboto"/>
                <a:cs typeface="Roboto"/>
                <a:sym typeface="Roboto"/>
              </a:rPr>
              <a:t>X</a:t>
            </a:r>
            <a:endParaRPr>
              <a:latin typeface="Roboto"/>
              <a:ea typeface="Roboto"/>
              <a:cs typeface="Roboto"/>
              <a:sym typeface="Roboto"/>
            </a:endParaRPr>
          </a:p>
        </p:txBody>
      </p:sp>
      <p:sp>
        <p:nvSpPr>
          <p:cNvPr id="252" name="Google Shape;252;p44"/>
          <p:cNvSpPr txBox="1"/>
          <p:nvPr/>
        </p:nvSpPr>
        <p:spPr>
          <a:xfrm>
            <a:off x="7868550" y="2644475"/>
            <a:ext cx="3012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800">
                <a:solidFill>
                  <a:srgbClr val="85200C"/>
                </a:solidFill>
                <a:latin typeface="Roboto"/>
                <a:ea typeface="Roboto"/>
                <a:cs typeface="Roboto"/>
                <a:sym typeface="Roboto"/>
              </a:rPr>
              <a:t>Z</a:t>
            </a:r>
            <a:endParaRPr>
              <a:latin typeface="Roboto"/>
              <a:ea typeface="Roboto"/>
              <a:cs typeface="Roboto"/>
              <a:sym typeface="Roboto"/>
            </a:endParaRPr>
          </a:p>
        </p:txBody>
      </p:sp>
      <p:sp>
        <p:nvSpPr>
          <p:cNvPr id="253" name="Google Shape;253;p44"/>
          <p:cNvSpPr txBox="1"/>
          <p:nvPr/>
        </p:nvSpPr>
        <p:spPr>
          <a:xfrm>
            <a:off x="7835025" y="3823350"/>
            <a:ext cx="5424300" cy="6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800">
                <a:solidFill>
                  <a:srgbClr val="85200C"/>
                </a:solidFill>
                <a:latin typeface="Roboto"/>
                <a:ea typeface="Roboto"/>
                <a:cs typeface="Roboto"/>
                <a:sym typeface="Roboto"/>
              </a:rPr>
              <a:t>Z</a:t>
            </a:r>
            <a:r>
              <a:rPr lang="en" sz="1800">
                <a:solidFill>
                  <a:srgbClr val="85200C"/>
                </a:solidFill>
                <a:latin typeface="Roboto"/>
                <a:ea typeface="Roboto"/>
                <a:cs typeface="Roboto"/>
                <a:sym typeface="Roboto"/>
              </a:rPr>
              <a:t> </a:t>
            </a:r>
            <a:r>
              <a:rPr b="1" lang="en" sz="1800">
                <a:solidFill>
                  <a:srgbClr val="85200C"/>
                </a:solidFill>
                <a:latin typeface="Roboto"/>
                <a:ea typeface="Roboto"/>
                <a:cs typeface="Roboto"/>
                <a:sym typeface="Roboto"/>
              </a:rPr>
              <a:t>⟂</a:t>
            </a:r>
            <a:r>
              <a:rPr lang="en" sz="1800">
                <a:solidFill>
                  <a:srgbClr val="85200C"/>
                </a:solidFill>
                <a:latin typeface="Roboto"/>
                <a:ea typeface="Roboto"/>
                <a:cs typeface="Roboto"/>
                <a:sym typeface="Roboto"/>
              </a:rPr>
              <a:t> </a:t>
            </a:r>
            <a:r>
              <a:rPr b="1" i="1" lang="en" sz="1800">
                <a:solidFill>
                  <a:srgbClr val="85200C"/>
                </a:solidFill>
                <a:latin typeface="Roboto"/>
                <a:ea typeface="Roboto"/>
                <a:cs typeface="Roboto"/>
                <a:sym typeface="Roboto"/>
              </a:rPr>
              <a:t>A</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Equalizing error rates</a:t>
            </a:r>
            <a:endParaRPr/>
          </a:p>
        </p:txBody>
      </p:sp>
      <p:sp>
        <p:nvSpPr>
          <p:cNvPr id="259" name="Google Shape;259;p45"/>
          <p:cNvSpPr txBox="1"/>
          <p:nvPr>
            <p:ph idx="1" type="body"/>
          </p:nvPr>
        </p:nvSpPr>
        <p:spPr>
          <a:xfrm>
            <a:off x="311700" y="1468825"/>
            <a:ext cx="8520600" cy="302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any two groups </a:t>
            </a:r>
            <a:r>
              <a:rPr i="1" lang="en"/>
              <a:t>a, b</a:t>
            </a:r>
            <a:r>
              <a:rPr lang="en"/>
              <a:t>, require</a:t>
            </a:r>
            <a:br>
              <a:rPr lang="en"/>
            </a:br>
            <a:r>
              <a:rPr lang="en">
                <a:solidFill>
                  <a:srgbClr val="85200C"/>
                </a:solidFill>
              </a:rPr>
              <a:t>Pr[</a:t>
            </a:r>
            <a:r>
              <a:rPr b="1" i="1" lang="en">
                <a:solidFill>
                  <a:srgbClr val="85200C"/>
                </a:solidFill>
              </a:rPr>
              <a:t>D</a:t>
            </a:r>
            <a:r>
              <a:rPr lang="en">
                <a:solidFill>
                  <a:srgbClr val="85200C"/>
                </a:solidFill>
              </a:rPr>
              <a:t> = 1 |  </a:t>
            </a:r>
            <a:r>
              <a:rPr b="1" i="1" lang="en">
                <a:solidFill>
                  <a:srgbClr val="85200C"/>
                </a:solidFill>
              </a:rPr>
              <a:t>Y</a:t>
            </a:r>
            <a:r>
              <a:rPr lang="en">
                <a:solidFill>
                  <a:srgbClr val="85200C"/>
                </a:solidFill>
              </a:rPr>
              <a:t> = 0, </a:t>
            </a:r>
            <a:r>
              <a:rPr b="1" i="1" lang="en">
                <a:solidFill>
                  <a:srgbClr val="85200C"/>
                </a:solidFill>
              </a:rPr>
              <a:t>A</a:t>
            </a:r>
            <a:r>
              <a:rPr lang="en">
                <a:solidFill>
                  <a:srgbClr val="85200C"/>
                </a:solidFill>
              </a:rPr>
              <a:t> = </a:t>
            </a:r>
            <a:r>
              <a:rPr i="1" lang="en">
                <a:solidFill>
                  <a:srgbClr val="85200C"/>
                </a:solidFill>
              </a:rPr>
              <a:t>a</a:t>
            </a:r>
            <a:r>
              <a:rPr lang="en">
                <a:solidFill>
                  <a:srgbClr val="85200C"/>
                </a:solidFill>
              </a:rPr>
              <a:t>]  = Pr[</a:t>
            </a:r>
            <a:r>
              <a:rPr b="1" i="1" lang="en">
                <a:solidFill>
                  <a:srgbClr val="85200C"/>
                </a:solidFill>
              </a:rPr>
              <a:t>D</a:t>
            </a:r>
            <a:r>
              <a:rPr lang="en">
                <a:solidFill>
                  <a:srgbClr val="85200C"/>
                </a:solidFill>
              </a:rPr>
              <a:t> = 1 | </a:t>
            </a:r>
            <a:r>
              <a:rPr b="1" i="1" lang="en">
                <a:solidFill>
                  <a:srgbClr val="85200C"/>
                </a:solidFill>
              </a:rPr>
              <a:t>Y</a:t>
            </a:r>
            <a:r>
              <a:rPr lang="en">
                <a:solidFill>
                  <a:srgbClr val="85200C"/>
                </a:solidFill>
              </a:rPr>
              <a:t> = 0</a:t>
            </a:r>
            <a:r>
              <a:rPr b="1" i="1" lang="en">
                <a:solidFill>
                  <a:srgbClr val="85200C"/>
                </a:solidFill>
              </a:rPr>
              <a:t>, A</a:t>
            </a:r>
            <a:r>
              <a:rPr lang="en">
                <a:solidFill>
                  <a:srgbClr val="85200C"/>
                </a:solidFill>
              </a:rPr>
              <a:t> = </a:t>
            </a:r>
            <a:r>
              <a:rPr i="1" lang="en">
                <a:solidFill>
                  <a:srgbClr val="85200C"/>
                </a:solidFill>
              </a:rPr>
              <a:t>b</a:t>
            </a:r>
            <a:r>
              <a:rPr lang="en">
                <a:solidFill>
                  <a:srgbClr val="85200C"/>
                </a:solidFill>
              </a:rPr>
              <a:t>]		</a:t>
            </a:r>
            <a:r>
              <a:rPr lang="en"/>
              <a:t>(equal false positive rate)</a:t>
            </a:r>
            <a:br>
              <a:rPr lang="en"/>
            </a:br>
            <a:r>
              <a:rPr lang="en">
                <a:solidFill>
                  <a:srgbClr val="85200C"/>
                </a:solidFill>
              </a:rPr>
              <a:t>Pr[</a:t>
            </a:r>
            <a:r>
              <a:rPr b="1" i="1" lang="en">
                <a:solidFill>
                  <a:srgbClr val="85200C"/>
                </a:solidFill>
              </a:rPr>
              <a:t>D</a:t>
            </a:r>
            <a:r>
              <a:rPr lang="en">
                <a:solidFill>
                  <a:srgbClr val="85200C"/>
                </a:solidFill>
              </a:rPr>
              <a:t> = 0 |  </a:t>
            </a:r>
            <a:r>
              <a:rPr b="1" i="1" lang="en">
                <a:solidFill>
                  <a:srgbClr val="85200C"/>
                </a:solidFill>
              </a:rPr>
              <a:t>Y</a:t>
            </a:r>
            <a:r>
              <a:rPr lang="en">
                <a:solidFill>
                  <a:srgbClr val="85200C"/>
                </a:solidFill>
              </a:rPr>
              <a:t> = 1, </a:t>
            </a:r>
            <a:r>
              <a:rPr b="1" i="1" lang="en">
                <a:solidFill>
                  <a:srgbClr val="85200C"/>
                </a:solidFill>
              </a:rPr>
              <a:t>A</a:t>
            </a:r>
            <a:r>
              <a:rPr lang="en">
                <a:solidFill>
                  <a:srgbClr val="85200C"/>
                </a:solidFill>
              </a:rPr>
              <a:t> = </a:t>
            </a:r>
            <a:r>
              <a:rPr i="1" lang="en">
                <a:solidFill>
                  <a:srgbClr val="85200C"/>
                </a:solidFill>
              </a:rPr>
              <a:t>a</a:t>
            </a:r>
            <a:r>
              <a:rPr lang="en">
                <a:solidFill>
                  <a:srgbClr val="85200C"/>
                </a:solidFill>
              </a:rPr>
              <a:t>]  = Pr[</a:t>
            </a:r>
            <a:r>
              <a:rPr b="1" i="1" lang="en">
                <a:solidFill>
                  <a:srgbClr val="85200C"/>
                </a:solidFill>
              </a:rPr>
              <a:t>D</a:t>
            </a:r>
            <a:r>
              <a:rPr lang="en">
                <a:solidFill>
                  <a:srgbClr val="85200C"/>
                </a:solidFill>
              </a:rPr>
              <a:t> = 0 | </a:t>
            </a:r>
            <a:r>
              <a:rPr b="1" i="1" lang="en">
                <a:solidFill>
                  <a:srgbClr val="85200C"/>
                </a:solidFill>
              </a:rPr>
              <a:t>Y</a:t>
            </a:r>
            <a:r>
              <a:rPr lang="en">
                <a:solidFill>
                  <a:srgbClr val="85200C"/>
                </a:solidFill>
              </a:rPr>
              <a:t> = 1</a:t>
            </a:r>
            <a:r>
              <a:rPr b="1" i="1" lang="en">
                <a:solidFill>
                  <a:srgbClr val="85200C"/>
                </a:solidFill>
              </a:rPr>
              <a:t>, A</a:t>
            </a:r>
            <a:r>
              <a:rPr lang="en">
                <a:solidFill>
                  <a:srgbClr val="85200C"/>
                </a:solidFill>
              </a:rPr>
              <a:t> = </a:t>
            </a:r>
            <a:r>
              <a:rPr i="1" lang="en">
                <a:solidFill>
                  <a:srgbClr val="85200C"/>
                </a:solidFill>
              </a:rPr>
              <a:t>b</a:t>
            </a:r>
            <a:r>
              <a:rPr lang="en">
                <a:solidFill>
                  <a:srgbClr val="85200C"/>
                </a:solidFill>
              </a:rPr>
              <a:t>]		</a:t>
            </a:r>
            <a:r>
              <a:rPr lang="en"/>
              <a:t>(equal false negative rate)</a:t>
            </a:r>
            <a:endParaRPr/>
          </a:p>
          <a:p>
            <a:pPr indent="0" lvl="0" marL="0" rtl="0" algn="l">
              <a:spcBef>
                <a:spcPts val="1600"/>
              </a:spcBef>
              <a:spcAft>
                <a:spcPts val="0"/>
              </a:spcAft>
              <a:buNone/>
            </a:pPr>
            <a:r>
              <a:rPr lang="en"/>
              <a:t>Generalization: Require </a:t>
            </a:r>
            <a:r>
              <a:rPr b="1" i="1" lang="en">
                <a:solidFill>
                  <a:srgbClr val="85200C"/>
                </a:solidFill>
              </a:rPr>
              <a:t>D</a:t>
            </a:r>
            <a:r>
              <a:rPr lang="en"/>
              <a:t> to be independent of </a:t>
            </a:r>
            <a:r>
              <a:rPr b="1" i="1" lang="en">
                <a:solidFill>
                  <a:srgbClr val="85200C"/>
                </a:solidFill>
              </a:rPr>
              <a:t>A</a:t>
            </a:r>
            <a:r>
              <a:rPr i="1" lang="en"/>
              <a:t> given </a:t>
            </a:r>
            <a:r>
              <a:rPr b="1" i="1" lang="en">
                <a:solidFill>
                  <a:srgbClr val="85200C"/>
                </a:solidFill>
              </a:rPr>
              <a:t>Y</a:t>
            </a:r>
            <a:endParaRPr b="1" i="1">
              <a:solidFill>
                <a:srgbClr val="85200C"/>
              </a:solidFill>
            </a:endParaRPr>
          </a:p>
          <a:p>
            <a:pPr indent="0" lvl="0" marL="0" rtl="0" algn="l">
              <a:spcBef>
                <a:spcPts val="1600"/>
              </a:spcBef>
              <a:spcAft>
                <a:spcPts val="0"/>
              </a:spcAft>
              <a:buNone/>
            </a:pPr>
            <a:r>
              <a:rPr lang="en"/>
              <a:t>Also makes sense for score: Require </a:t>
            </a:r>
            <a:r>
              <a:rPr b="1" i="1" lang="en">
                <a:solidFill>
                  <a:srgbClr val="85200C"/>
                </a:solidFill>
              </a:rPr>
              <a:t>R</a:t>
            </a:r>
            <a:r>
              <a:rPr lang="en"/>
              <a:t> to be independent of </a:t>
            </a:r>
            <a:r>
              <a:rPr b="1" i="1" lang="en">
                <a:solidFill>
                  <a:srgbClr val="85200C"/>
                </a:solidFill>
              </a:rPr>
              <a:t>A</a:t>
            </a:r>
            <a:r>
              <a:rPr i="1" lang="en"/>
              <a:t> given </a:t>
            </a:r>
            <a:r>
              <a:rPr b="1" i="1" lang="en">
                <a:solidFill>
                  <a:srgbClr val="85200C"/>
                </a:solidFill>
              </a:rPr>
              <a:t>Y</a:t>
            </a:r>
            <a:endParaRPr b="1" i="1">
              <a:solidFill>
                <a:srgbClr val="85200C"/>
              </a:solidFill>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Important work to start with</a:t>
            </a:r>
            <a:endParaRPr/>
          </a:p>
        </p:txBody>
      </p:sp>
      <p:sp>
        <p:nvSpPr>
          <p:cNvPr id="89" name="Google Shape;89;p19"/>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Ruha </a:t>
            </a:r>
            <a:r>
              <a:rPr b="1" lang="en" sz="1500"/>
              <a:t>Benjamin.</a:t>
            </a:r>
            <a:r>
              <a:rPr lang="en" sz="1500"/>
              <a:t> Race After Technology: Abolitionist Tools for the New Jim Code</a:t>
            </a:r>
            <a:endParaRPr sz="1500"/>
          </a:p>
          <a:p>
            <a:pPr indent="0" lvl="0" marL="0" rtl="0" algn="l">
              <a:spcBef>
                <a:spcPts val="1600"/>
              </a:spcBef>
              <a:spcAft>
                <a:spcPts val="0"/>
              </a:spcAft>
              <a:buNone/>
            </a:pPr>
            <a:r>
              <a:rPr b="1" lang="en" sz="1500"/>
              <a:t>Meredith Broussard.</a:t>
            </a:r>
            <a:r>
              <a:rPr lang="en" sz="1500"/>
              <a:t> Artificial Unintelligence: How Computers Misunderstand the World</a:t>
            </a:r>
            <a:endParaRPr sz="1500"/>
          </a:p>
          <a:p>
            <a:pPr indent="0" lvl="0" marL="0" rtl="0" algn="l">
              <a:spcBef>
                <a:spcPts val="1600"/>
              </a:spcBef>
              <a:spcAft>
                <a:spcPts val="0"/>
              </a:spcAft>
              <a:buNone/>
            </a:pPr>
            <a:r>
              <a:rPr b="1" lang="en" sz="1500"/>
              <a:t>Virginia Eubanks.</a:t>
            </a:r>
            <a:r>
              <a:rPr lang="en" sz="1500"/>
              <a:t> Automating Inequality: How High-Tech Tools Profile, Police, and Punish the Poor</a:t>
            </a:r>
            <a:endParaRPr sz="1500"/>
          </a:p>
          <a:p>
            <a:pPr indent="0" lvl="0" marL="0" rtl="0" algn="l">
              <a:spcBef>
                <a:spcPts val="1600"/>
              </a:spcBef>
              <a:spcAft>
                <a:spcPts val="0"/>
              </a:spcAft>
              <a:buNone/>
            </a:pPr>
            <a:r>
              <a:rPr b="1" lang="en" sz="1500"/>
              <a:t>Safiya Noble.</a:t>
            </a:r>
            <a:r>
              <a:rPr lang="en" sz="1500"/>
              <a:t> Algorithms of Oppression: How Search Engines Reinforce Racism</a:t>
            </a:r>
            <a:endParaRPr sz="1500"/>
          </a:p>
          <a:p>
            <a:pPr indent="0" lvl="0" marL="0" rtl="0" algn="l">
              <a:spcBef>
                <a:spcPts val="1600"/>
              </a:spcBef>
              <a:spcAft>
                <a:spcPts val="0"/>
              </a:spcAft>
              <a:buNone/>
            </a:pPr>
            <a:r>
              <a:rPr b="1" lang="en" sz="1500"/>
              <a:t>Cathy O’Neil.</a:t>
            </a:r>
            <a:r>
              <a:rPr lang="en" sz="1500"/>
              <a:t> Weapons of math destruction</a:t>
            </a:r>
            <a:endParaRPr sz="1500"/>
          </a:p>
          <a:p>
            <a:pPr indent="0" lvl="0" marL="0" rtl="0" algn="l">
              <a:spcBef>
                <a:spcPts val="1600"/>
              </a:spcBef>
              <a:spcAft>
                <a:spcPts val="1600"/>
              </a:spcAft>
              <a:buNone/>
            </a:pPr>
            <a:r>
              <a:rPr b="1" lang="en" sz="1500"/>
              <a:t>Joy Boulamwini, Kate Crawford, Timnit Gebru, Latanya Sweeney, Meredith Whitaker</a:t>
            </a:r>
            <a:r>
              <a:rPr lang="en" sz="1500"/>
              <a:t> and many others.</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Error rate parity is a </a:t>
            </a:r>
            <a:r>
              <a:rPr i="1" lang="en"/>
              <a:t>post-hoc</a:t>
            </a:r>
            <a:r>
              <a:rPr lang="en"/>
              <a:t> criterion</a:t>
            </a:r>
            <a:endParaRPr/>
          </a:p>
        </p:txBody>
      </p:sp>
      <p:sp>
        <p:nvSpPr>
          <p:cNvPr id="265" name="Google Shape;265;p46"/>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decision time, the decision maker doesn’t know who is a positive/negative instance</a:t>
            </a:r>
            <a:endParaRPr/>
          </a:p>
          <a:p>
            <a:pPr indent="0" lvl="0" marL="0" rtl="0" algn="l">
              <a:spcBef>
                <a:spcPts val="1600"/>
              </a:spcBef>
              <a:spcAft>
                <a:spcPts val="0"/>
              </a:spcAft>
              <a:buNone/>
            </a:pPr>
            <a:r>
              <a:rPr lang="en"/>
              <a:t>In hindsight, somebody can collect a group of positive instances and a group of negative instances and check how they were classified.</a:t>
            </a:r>
            <a:endParaRPr/>
          </a:p>
          <a:p>
            <a:pPr indent="0" lvl="0" marL="0" rtl="0" algn="l">
              <a:spcBef>
                <a:spcPts val="1600"/>
              </a:spcBef>
              <a:spcAft>
                <a:spcPts val="1600"/>
              </a:spcAft>
              <a:buNone/>
            </a:pPr>
            <a:r>
              <a:rPr lang="en"/>
              <a:t>Group differences in this kind of post-hoc “audit” often strike people as unfair.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Interpretation in terms of ROC curve</a:t>
            </a:r>
            <a:endParaRPr/>
          </a:p>
        </p:txBody>
      </p:sp>
      <p:cxnSp>
        <p:nvCxnSpPr>
          <p:cNvPr id="271" name="Google Shape;271;p47"/>
          <p:cNvCxnSpPr/>
          <p:nvPr/>
        </p:nvCxnSpPr>
        <p:spPr>
          <a:xfrm flipH="1">
            <a:off x="4660050" y="1556825"/>
            <a:ext cx="19800" cy="2532300"/>
          </a:xfrm>
          <a:prstGeom prst="straightConnector1">
            <a:avLst/>
          </a:prstGeom>
          <a:noFill/>
          <a:ln cap="flat" cmpd="sng" w="28575">
            <a:solidFill>
              <a:schemeClr val="dk2"/>
            </a:solidFill>
            <a:prstDash val="solid"/>
            <a:round/>
            <a:headEnd len="med" w="med" type="triangle"/>
            <a:tailEnd len="med" w="med" type="none"/>
          </a:ln>
        </p:spPr>
      </p:cxnSp>
      <p:cxnSp>
        <p:nvCxnSpPr>
          <p:cNvPr id="272" name="Google Shape;272;p47"/>
          <p:cNvCxnSpPr/>
          <p:nvPr/>
        </p:nvCxnSpPr>
        <p:spPr>
          <a:xfrm rot="10800000">
            <a:off x="4659950" y="4089100"/>
            <a:ext cx="3593100" cy="9300"/>
          </a:xfrm>
          <a:prstGeom prst="straightConnector1">
            <a:avLst/>
          </a:prstGeom>
          <a:noFill/>
          <a:ln cap="flat" cmpd="sng" w="28575">
            <a:solidFill>
              <a:schemeClr val="dk2"/>
            </a:solidFill>
            <a:prstDash val="solid"/>
            <a:round/>
            <a:headEnd len="med" w="med" type="triangle"/>
            <a:tailEnd len="med" w="med" type="none"/>
          </a:ln>
        </p:spPr>
      </p:cxnSp>
      <p:sp>
        <p:nvSpPr>
          <p:cNvPr id="273" name="Google Shape;273;p47"/>
          <p:cNvSpPr txBox="1"/>
          <p:nvPr/>
        </p:nvSpPr>
        <p:spPr>
          <a:xfrm>
            <a:off x="5235150" y="4141000"/>
            <a:ext cx="19884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False positive rate</a:t>
            </a:r>
            <a:endParaRPr>
              <a:latin typeface="Roboto"/>
              <a:ea typeface="Roboto"/>
              <a:cs typeface="Roboto"/>
              <a:sym typeface="Roboto"/>
            </a:endParaRPr>
          </a:p>
        </p:txBody>
      </p:sp>
      <p:sp>
        <p:nvSpPr>
          <p:cNvPr id="274" name="Google Shape;274;p47"/>
          <p:cNvSpPr txBox="1"/>
          <p:nvPr/>
        </p:nvSpPr>
        <p:spPr>
          <a:xfrm rot="-5400000">
            <a:off x="3699800" y="2559150"/>
            <a:ext cx="16881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True positive rate</a:t>
            </a:r>
            <a:endParaRPr>
              <a:latin typeface="Roboto"/>
              <a:ea typeface="Roboto"/>
              <a:cs typeface="Roboto"/>
              <a:sym typeface="Roboto"/>
            </a:endParaRPr>
          </a:p>
        </p:txBody>
      </p:sp>
      <p:cxnSp>
        <p:nvCxnSpPr>
          <p:cNvPr id="275" name="Google Shape;275;p47"/>
          <p:cNvCxnSpPr/>
          <p:nvPr/>
        </p:nvCxnSpPr>
        <p:spPr>
          <a:xfrm rot="10800000">
            <a:off x="4553550" y="1868475"/>
            <a:ext cx="131100" cy="0"/>
          </a:xfrm>
          <a:prstGeom prst="straightConnector1">
            <a:avLst/>
          </a:prstGeom>
          <a:noFill/>
          <a:ln cap="flat" cmpd="sng" w="9525">
            <a:solidFill>
              <a:schemeClr val="dk2"/>
            </a:solidFill>
            <a:prstDash val="solid"/>
            <a:round/>
            <a:headEnd len="med" w="med" type="none"/>
            <a:tailEnd len="med" w="med" type="none"/>
          </a:ln>
        </p:spPr>
      </p:cxnSp>
      <p:sp>
        <p:nvSpPr>
          <p:cNvPr id="276" name="Google Shape;276;p47"/>
          <p:cNvSpPr txBox="1"/>
          <p:nvPr/>
        </p:nvSpPr>
        <p:spPr>
          <a:xfrm>
            <a:off x="4228700" y="1680750"/>
            <a:ext cx="357600" cy="3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277" name="Google Shape;277;p47"/>
          <p:cNvSpPr txBox="1"/>
          <p:nvPr/>
        </p:nvSpPr>
        <p:spPr>
          <a:xfrm>
            <a:off x="7557775" y="4200575"/>
            <a:ext cx="357600" cy="3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cxnSp>
        <p:nvCxnSpPr>
          <p:cNvPr id="278" name="Google Shape;278;p47"/>
          <p:cNvCxnSpPr/>
          <p:nvPr/>
        </p:nvCxnSpPr>
        <p:spPr>
          <a:xfrm rot="10800000">
            <a:off x="7688875" y="4089100"/>
            <a:ext cx="4200" cy="128100"/>
          </a:xfrm>
          <a:prstGeom prst="straightConnector1">
            <a:avLst/>
          </a:prstGeom>
          <a:noFill/>
          <a:ln cap="flat" cmpd="sng" w="9525">
            <a:solidFill>
              <a:schemeClr val="dk2"/>
            </a:solidFill>
            <a:prstDash val="solid"/>
            <a:round/>
            <a:headEnd len="med" w="med" type="none"/>
            <a:tailEnd len="med" w="med" type="none"/>
          </a:ln>
        </p:spPr>
      </p:cxnSp>
      <p:sp>
        <p:nvSpPr>
          <p:cNvPr id="279" name="Google Shape;279;p47"/>
          <p:cNvSpPr txBox="1"/>
          <p:nvPr/>
        </p:nvSpPr>
        <p:spPr>
          <a:xfrm>
            <a:off x="4327050" y="4089100"/>
            <a:ext cx="357600" cy="3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0</a:t>
            </a:r>
            <a:endParaRPr>
              <a:latin typeface="Roboto"/>
              <a:ea typeface="Roboto"/>
              <a:cs typeface="Roboto"/>
              <a:sym typeface="Roboto"/>
            </a:endParaRPr>
          </a:p>
        </p:txBody>
      </p:sp>
      <p:sp>
        <p:nvSpPr>
          <p:cNvPr id="280" name="Google Shape;280;p47"/>
          <p:cNvSpPr/>
          <p:nvPr/>
        </p:nvSpPr>
        <p:spPr>
          <a:xfrm>
            <a:off x="7625425" y="1804425"/>
            <a:ext cx="131100" cy="128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7"/>
          <p:cNvSpPr/>
          <p:nvPr/>
        </p:nvSpPr>
        <p:spPr>
          <a:xfrm>
            <a:off x="4604400" y="4012900"/>
            <a:ext cx="131100" cy="128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2" name="Google Shape;282;p47"/>
          <p:cNvCxnSpPr>
            <a:stCxn id="281" idx="7"/>
            <a:endCxn id="280" idx="3"/>
          </p:cNvCxnSpPr>
          <p:nvPr/>
        </p:nvCxnSpPr>
        <p:spPr>
          <a:xfrm flipH="1" rot="10800000">
            <a:off x="4716301" y="1913660"/>
            <a:ext cx="2928300" cy="2118000"/>
          </a:xfrm>
          <a:prstGeom prst="straightConnector1">
            <a:avLst/>
          </a:prstGeom>
          <a:noFill/>
          <a:ln cap="flat" cmpd="sng" w="28575">
            <a:solidFill>
              <a:srgbClr val="B7B7B7"/>
            </a:solidFill>
            <a:prstDash val="dash"/>
            <a:round/>
            <a:headEnd len="med" w="med" type="none"/>
            <a:tailEnd len="med" w="med" type="none"/>
          </a:ln>
        </p:spPr>
      </p:cxnSp>
      <p:grpSp>
        <p:nvGrpSpPr>
          <p:cNvPr id="283" name="Google Shape;283;p47"/>
          <p:cNvGrpSpPr/>
          <p:nvPr/>
        </p:nvGrpSpPr>
        <p:grpSpPr>
          <a:xfrm>
            <a:off x="4699550" y="1897775"/>
            <a:ext cx="2920400" cy="2145600"/>
            <a:chOff x="4699550" y="1897775"/>
            <a:chExt cx="2920400" cy="2145600"/>
          </a:xfrm>
        </p:grpSpPr>
        <p:sp>
          <p:nvSpPr>
            <p:cNvPr id="284" name="Google Shape;284;p47"/>
            <p:cNvSpPr txBox="1"/>
            <p:nvPr/>
          </p:nvSpPr>
          <p:spPr>
            <a:xfrm>
              <a:off x="5863850" y="2347050"/>
              <a:ext cx="1335000" cy="4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B6D7A8"/>
                  </a:highlight>
                  <a:latin typeface="Roboto"/>
                  <a:ea typeface="Roboto"/>
                  <a:cs typeface="Roboto"/>
                  <a:sym typeface="Roboto"/>
                </a:rPr>
                <a:t>Group b</a:t>
              </a:r>
              <a:endParaRPr>
                <a:highlight>
                  <a:srgbClr val="B6D7A8"/>
                </a:highlight>
                <a:latin typeface="Roboto"/>
                <a:ea typeface="Roboto"/>
                <a:cs typeface="Roboto"/>
                <a:sym typeface="Roboto"/>
              </a:endParaRPr>
            </a:p>
          </p:txBody>
        </p:sp>
        <p:sp>
          <p:nvSpPr>
            <p:cNvPr id="285" name="Google Shape;285;p47"/>
            <p:cNvSpPr/>
            <p:nvPr/>
          </p:nvSpPr>
          <p:spPr>
            <a:xfrm>
              <a:off x="4699550" y="1897775"/>
              <a:ext cx="2920400" cy="2145600"/>
            </a:xfrm>
            <a:custGeom>
              <a:rect b="b" l="l" r="r" t="t"/>
              <a:pathLst>
                <a:path extrusionOk="0" h="85824" w="116816">
                  <a:moveTo>
                    <a:pt x="0" y="85824"/>
                  </a:moveTo>
                  <a:cubicBezTo>
                    <a:pt x="2543" y="78950"/>
                    <a:pt x="5880" y="55706"/>
                    <a:pt x="15257" y="44581"/>
                  </a:cubicBezTo>
                  <a:cubicBezTo>
                    <a:pt x="24634" y="33456"/>
                    <a:pt x="39336" y="26502"/>
                    <a:pt x="56262" y="19072"/>
                  </a:cubicBezTo>
                  <a:cubicBezTo>
                    <a:pt x="73189" y="11642"/>
                    <a:pt x="106724" y="3179"/>
                    <a:pt x="116816" y="0"/>
                  </a:cubicBezTo>
                </a:path>
              </a:pathLst>
            </a:custGeom>
            <a:noFill/>
            <a:ln cap="flat" cmpd="sng" w="28575">
              <a:solidFill>
                <a:srgbClr val="93C47D"/>
              </a:solidFill>
              <a:prstDash val="solid"/>
              <a:round/>
              <a:headEnd len="med" w="med" type="none"/>
              <a:tailEnd len="med" w="med" type="none"/>
            </a:ln>
          </p:spPr>
        </p:sp>
      </p:grpSp>
      <p:sp>
        <p:nvSpPr>
          <p:cNvPr id="286" name="Google Shape;286;p47"/>
          <p:cNvSpPr txBox="1"/>
          <p:nvPr/>
        </p:nvSpPr>
        <p:spPr>
          <a:xfrm>
            <a:off x="437100" y="1781100"/>
            <a:ext cx="32199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Suppose </a:t>
            </a:r>
            <a:r>
              <a:rPr b="1" i="1" lang="en" sz="1800">
                <a:solidFill>
                  <a:srgbClr val="85200C"/>
                </a:solidFill>
                <a:latin typeface="Roboto"/>
                <a:ea typeface="Roboto"/>
                <a:cs typeface="Roboto"/>
                <a:sym typeface="Roboto"/>
              </a:rPr>
              <a:t>D</a:t>
            </a:r>
            <a:r>
              <a:rPr lang="en" sz="1800">
                <a:solidFill>
                  <a:schemeClr val="dk2"/>
                </a:solidFill>
                <a:latin typeface="Roboto"/>
                <a:ea typeface="Roboto"/>
                <a:cs typeface="Roboto"/>
                <a:sym typeface="Roboto"/>
              </a:rPr>
              <a:t> is threshold of a score </a:t>
            </a:r>
            <a:r>
              <a:rPr b="1" i="1" lang="en" sz="1800">
                <a:solidFill>
                  <a:srgbClr val="85200C"/>
                </a:solidFill>
                <a:latin typeface="Roboto"/>
                <a:ea typeface="Roboto"/>
                <a:cs typeface="Roboto"/>
                <a:sym typeface="Roboto"/>
              </a:rPr>
              <a:t>R</a:t>
            </a:r>
            <a:endParaRPr sz="1800">
              <a:latin typeface="Roboto"/>
              <a:ea typeface="Roboto"/>
              <a:cs typeface="Roboto"/>
              <a:sym typeface="Roboto"/>
            </a:endParaRPr>
          </a:p>
        </p:txBody>
      </p:sp>
      <p:sp>
        <p:nvSpPr>
          <p:cNvPr id="287" name="Google Shape;287;p47"/>
          <p:cNvSpPr txBox="1"/>
          <p:nvPr/>
        </p:nvSpPr>
        <p:spPr>
          <a:xfrm>
            <a:off x="437100" y="2713800"/>
            <a:ext cx="32199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Error rate parity implies that ROC curve of score conditional on group must be under all curves.</a:t>
            </a:r>
            <a:endParaRPr sz="1800">
              <a:latin typeface="Roboto"/>
              <a:ea typeface="Roboto"/>
              <a:cs typeface="Roboto"/>
              <a:sym typeface="Roboto"/>
            </a:endParaRPr>
          </a:p>
        </p:txBody>
      </p:sp>
      <p:grpSp>
        <p:nvGrpSpPr>
          <p:cNvPr id="288" name="Google Shape;288;p47"/>
          <p:cNvGrpSpPr/>
          <p:nvPr/>
        </p:nvGrpSpPr>
        <p:grpSpPr>
          <a:xfrm>
            <a:off x="4750225" y="1456800"/>
            <a:ext cx="2920400" cy="2530125"/>
            <a:chOff x="4750225" y="1456800"/>
            <a:chExt cx="2920400" cy="2530125"/>
          </a:xfrm>
        </p:grpSpPr>
        <p:sp>
          <p:nvSpPr>
            <p:cNvPr id="289" name="Google Shape;289;p47"/>
            <p:cNvSpPr txBox="1"/>
            <p:nvPr/>
          </p:nvSpPr>
          <p:spPr>
            <a:xfrm>
              <a:off x="6284950" y="1456800"/>
              <a:ext cx="1335000" cy="4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9CB9C"/>
                  </a:highlight>
                  <a:latin typeface="Roboto"/>
                  <a:ea typeface="Roboto"/>
                  <a:cs typeface="Roboto"/>
                  <a:sym typeface="Roboto"/>
                </a:rPr>
                <a:t>Group a</a:t>
              </a:r>
              <a:endParaRPr>
                <a:highlight>
                  <a:srgbClr val="F9CB9C"/>
                </a:highlight>
                <a:latin typeface="Roboto"/>
                <a:ea typeface="Roboto"/>
                <a:cs typeface="Roboto"/>
                <a:sym typeface="Roboto"/>
              </a:endParaRPr>
            </a:p>
          </p:txBody>
        </p:sp>
        <p:sp>
          <p:nvSpPr>
            <p:cNvPr id="290" name="Google Shape;290;p47"/>
            <p:cNvSpPr/>
            <p:nvPr/>
          </p:nvSpPr>
          <p:spPr>
            <a:xfrm>
              <a:off x="4750225" y="1841325"/>
              <a:ext cx="2920400" cy="2145600"/>
            </a:xfrm>
            <a:custGeom>
              <a:rect b="b" l="l" r="r" t="t"/>
              <a:pathLst>
                <a:path extrusionOk="0" h="85824" w="116816">
                  <a:moveTo>
                    <a:pt x="0" y="85824"/>
                  </a:moveTo>
                  <a:cubicBezTo>
                    <a:pt x="4882" y="77297"/>
                    <a:pt x="18522" y="47868"/>
                    <a:pt x="29294" y="34661"/>
                  </a:cubicBezTo>
                  <a:cubicBezTo>
                    <a:pt x="40067" y="21454"/>
                    <a:pt x="50048" y="12357"/>
                    <a:pt x="64635" y="6580"/>
                  </a:cubicBezTo>
                  <a:cubicBezTo>
                    <a:pt x="79222" y="803"/>
                    <a:pt x="108119" y="1097"/>
                    <a:pt x="116816" y="0"/>
                  </a:cubicBezTo>
                </a:path>
              </a:pathLst>
            </a:custGeom>
            <a:noFill/>
            <a:ln cap="flat" cmpd="sng" w="28575">
              <a:solidFill>
                <a:srgbClr val="F6B26B"/>
              </a:solidFill>
              <a:prstDash val="solid"/>
              <a:round/>
              <a:headEnd len="med" w="med" type="none"/>
              <a:tailEnd len="med" w="med" type="none"/>
            </a:ln>
          </p:spPr>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8"/>
          <p:cNvSpPr/>
          <p:nvPr/>
        </p:nvSpPr>
        <p:spPr>
          <a:xfrm>
            <a:off x="4689375" y="1878625"/>
            <a:ext cx="3016325" cy="2175000"/>
          </a:xfrm>
          <a:custGeom>
            <a:rect b="b" l="l" r="r" t="t"/>
            <a:pathLst>
              <a:path extrusionOk="0" h="87000" w="120653">
                <a:moveTo>
                  <a:pt x="1912" y="86426"/>
                </a:moveTo>
                <a:lnTo>
                  <a:pt x="19503" y="51817"/>
                </a:lnTo>
                <a:lnTo>
                  <a:pt x="31550" y="32505"/>
                </a:lnTo>
                <a:lnTo>
                  <a:pt x="51435" y="21989"/>
                </a:lnTo>
                <a:lnTo>
                  <a:pt x="60422" y="18165"/>
                </a:lnTo>
                <a:lnTo>
                  <a:pt x="79160" y="11855"/>
                </a:lnTo>
                <a:lnTo>
                  <a:pt x="108989" y="3250"/>
                </a:lnTo>
                <a:lnTo>
                  <a:pt x="120653" y="0"/>
                </a:lnTo>
                <a:lnTo>
                  <a:pt x="0" y="87000"/>
                </a:lnTo>
              </a:path>
            </a:pathLst>
          </a:custGeom>
          <a:solidFill>
            <a:srgbClr val="FFF2CC"/>
          </a:solidFill>
          <a:ln cap="flat" cmpd="sng" w="9525">
            <a:solidFill>
              <a:schemeClr val="dk2"/>
            </a:solidFill>
            <a:prstDash val="solid"/>
            <a:round/>
            <a:headEnd len="med" w="med" type="none"/>
            <a:tailEnd len="med" w="med" type="none"/>
          </a:ln>
        </p:spPr>
      </p:sp>
      <p:sp>
        <p:nvSpPr>
          <p:cNvPr id="296" name="Google Shape;296;p4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Interpretation in terms of ROC curve</a:t>
            </a:r>
            <a:endParaRPr/>
          </a:p>
        </p:txBody>
      </p:sp>
      <p:cxnSp>
        <p:nvCxnSpPr>
          <p:cNvPr id="297" name="Google Shape;297;p48"/>
          <p:cNvCxnSpPr/>
          <p:nvPr/>
        </p:nvCxnSpPr>
        <p:spPr>
          <a:xfrm flipH="1">
            <a:off x="4660050" y="1556825"/>
            <a:ext cx="19800" cy="2532300"/>
          </a:xfrm>
          <a:prstGeom prst="straightConnector1">
            <a:avLst/>
          </a:prstGeom>
          <a:noFill/>
          <a:ln cap="flat" cmpd="sng" w="28575">
            <a:solidFill>
              <a:schemeClr val="dk2"/>
            </a:solidFill>
            <a:prstDash val="solid"/>
            <a:round/>
            <a:headEnd len="med" w="med" type="triangle"/>
            <a:tailEnd len="med" w="med" type="none"/>
          </a:ln>
        </p:spPr>
      </p:cxnSp>
      <p:cxnSp>
        <p:nvCxnSpPr>
          <p:cNvPr id="298" name="Google Shape;298;p48"/>
          <p:cNvCxnSpPr/>
          <p:nvPr/>
        </p:nvCxnSpPr>
        <p:spPr>
          <a:xfrm rot="10800000">
            <a:off x="4659950" y="4089100"/>
            <a:ext cx="3593100" cy="9300"/>
          </a:xfrm>
          <a:prstGeom prst="straightConnector1">
            <a:avLst/>
          </a:prstGeom>
          <a:noFill/>
          <a:ln cap="flat" cmpd="sng" w="28575">
            <a:solidFill>
              <a:schemeClr val="dk2"/>
            </a:solidFill>
            <a:prstDash val="solid"/>
            <a:round/>
            <a:headEnd len="med" w="med" type="triangle"/>
            <a:tailEnd len="med" w="med" type="none"/>
          </a:ln>
        </p:spPr>
      </p:cxnSp>
      <p:sp>
        <p:nvSpPr>
          <p:cNvPr id="299" name="Google Shape;299;p48"/>
          <p:cNvSpPr txBox="1"/>
          <p:nvPr/>
        </p:nvSpPr>
        <p:spPr>
          <a:xfrm>
            <a:off x="5235150" y="4141000"/>
            <a:ext cx="19884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False positive rate</a:t>
            </a:r>
            <a:endParaRPr>
              <a:latin typeface="Roboto"/>
              <a:ea typeface="Roboto"/>
              <a:cs typeface="Roboto"/>
              <a:sym typeface="Roboto"/>
            </a:endParaRPr>
          </a:p>
        </p:txBody>
      </p:sp>
      <p:sp>
        <p:nvSpPr>
          <p:cNvPr id="300" name="Google Shape;300;p48"/>
          <p:cNvSpPr txBox="1"/>
          <p:nvPr/>
        </p:nvSpPr>
        <p:spPr>
          <a:xfrm rot="-5400000">
            <a:off x="3699800" y="2559150"/>
            <a:ext cx="1688100" cy="63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True positive rate</a:t>
            </a:r>
            <a:endParaRPr>
              <a:latin typeface="Roboto"/>
              <a:ea typeface="Roboto"/>
              <a:cs typeface="Roboto"/>
              <a:sym typeface="Roboto"/>
            </a:endParaRPr>
          </a:p>
        </p:txBody>
      </p:sp>
      <p:cxnSp>
        <p:nvCxnSpPr>
          <p:cNvPr id="301" name="Google Shape;301;p48"/>
          <p:cNvCxnSpPr/>
          <p:nvPr/>
        </p:nvCxnSpPr>
        <p:spPr>
          <a:xfrm rot="10800000">
            <a:off x="4553550" y="1868475"/>
            <a:ext cx="131100" cy="0"/>
          </a:xfrm>
          <a:prstGeom prst="straightConnector1">
            <a:avLst/>
          </a:prstGeom>
          <a:noFill/>
          <a:ln cap="flat" cmpd="sng" w="9525">
            <a:solidFill>
              <a:schemeClr val="dk2"/>
            </a:solidFill>
            <a:prstDash val="solid"/>
            <a:round/>
            <a:headEnd len="med" w="med" type="none"/>
            <a:tailEnd len="med" w="med" type="none"/>
          </a:ln>
        </p:spPr>
      </p:cxnSp>
      <p:sp>
        <p:nvSpPr>
          <p:cNvPr id="302" name="Google Shape;302;p48"/>
          <p:cNvSpPr txBox="1"/>
          <p:nvPr/>
        </p:nvSpPr>
        <p:spPr>
          <a:xfrm>
            <a:off x="4228700" y="1680750"/>
            <a:ext cx="357600" cy="3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sp>
        <p:nvSpPr>
          <p:cNvPr id="303" name="Google Shape;303;p48"/>
          <p:cNvSpPr txBox="1"/>
          <p:nvPr/>
        </p:nvSpPr>
        <p:spPr>
          <a:xfrm>
            <a:off x="7557775" y="4200575"/>
            <a:ext cx="357600" cy="3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p:txBody>
      </p:sp>
      <p:cxnSp>
        <p:nvCxnSpPr>
          <p:cNvPr id="304" name="Google Shape;304;p48"/>
          <p:cNvCxnSpPr/>
          <p:nvPr/>
        </p:nvCxnSpPr>
        <p:spPr>
          <a:xfrm rot="10800000">
            <a:off x="7688875" y="4089100"/>
            <a:ext cx="4200" cy="128100"/>
          </a:xfrm>
          <a:prstGeom prst="straightConnector1">
            <a:avLst/>
          </a:prstGeom>
          <a:noFill/>
          <a:ln cap="flat" cmpd="sng" w="9525">
            <a:solidFill>
              <a:schemeClr val="dk2"/>
            </a:solidFill>
            <a:prstDash val="solid"/>
            <a:round/>
            <a:headEnd len="med" w="med" type="none"/>
            <a:tailEnd len="med" w="med" type="none"/>
          </a:ln>
        </p:spPr>
      </p:cxnSp>
      <p:sp>
        <p:nvSpPr>
          <p:cNvPr id="305" name="Google Shape;305;p48"/>
          <p:cNvSpPr txBox="1"/>
          <p:nvPr/>
        </p:nvSpPr>
        <p:spPr>
          <a:xfrm>
            <a:off x="4327050" y="4089100"/>
            <a:ext cx="357600" cy="30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0</a:t>
            </a:r>
            <a:endParaRPr>
              <a:latin typeface="Roboto"/>
              <a:ea typeface="Roboto"/>
              <a:cs typeface="Roboto"/>
              <a:sym typeface="Roboto"/>
            </a:endParaRPr>
          </a:p>
        </p:txBody>
      </p:sp>
      <p:sp>
        <p:nvSpPr>
          <p:cNvPr id="306" name="Google Shape;306;p48"/>
          <p:cNvSpPr/>
          <p:nvPr/>
        </p:nvSpPr>
        <p:spPr>
          <a:xfrm>
            <a:off x="7625425" y="1804425"/>
            <a:ext cx="131100" cy="128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8"/>
          <p:cNvSpPr/>
          <p:nvPr/>
        </p:nvSpPr>
        <p:spPr>
          <a:xfrm>
            <a:off x="4604400" y="4012900"/>
            <a:ext cx="131100" cy="128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8" name="Google Shape;308;p48"/>
          <p:cNvCxnSpPr>
            <a:stCxn id="307" idx="7"/>
            <a:endCxn id="306" idx="3"/>
          </p:cNvCxnSpPr>
          <p:nvPr/>
        </p:nvCxnSpPr>
        <p:spPr>
          <a:xfrm flipH="1" rot="10800000">
            <a:off x="4716301" y="1913660"/>
            <a:ext cx="2928300" cy="2118000"/>
          </a:xfrm>
          <a:prstGeom prst="straightConnector1">
            <a:avLst/>
          </a:prstGeom>
          <a:noFill/>
          <a:ln cap="flat" cmpd="sng" w="28575">
            <a:solidFill>
              <a:srgbClr val="B7B7B7"/>
            </a:solidFill>
            <a:prstDash val="dash"/>
            <a:round/>
            <a:headEnd len="med" w="med" type="none"/>
            <a:tailEnd len="med" w="med" type="none"/>
          </a:ln>
        </p:spPr>
      </p:cxnSp>
      <p:sp>
        <p:nvSpPr>
          <p:cNvPr id="309" name="Google Shape;309;p48"/>
          <p:cNvSpPr txBox="1"/>
          <p:nvPr/>
        </p:nvSpPr>
        <p:spPr>
          <a:xfrm>
            <a:off x="6284950" y="1456800"/>
            <a:ext cx="1335000" cy="4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9CB9C"/>
                </a:highlight>
                <a:latin typeface="Roboto"/>
                <a:ea typeface="Roboto"/>
                <a:cs typeface="Roboto"/>
                <a:sym typeface="Roboto"/>
              </a:rPr>
              <a:t>Group a</a:t>
            </a:r>
            <a:endParaRPr>
              <a:highlight>
                <a:srgbClr val="F9CB9C"/>
              </a:highlight>
              <a:latin typeface="Roboto"/>
              <a:ea typeface="Roboto"/>
              <a:cs typeface="Roboto"/>
              <a:sym typeface="Roboto"/>
            </a:endParaRPr>
          </a:p>
        </p:txBody>
      </p:sp>
      <p:sp>
        <p:nvSpPr>
          <p:cNvPr id="310" name="Google Shape;310;p48"/>
          <p:cNvSpPr txBox="1"/>
          <p:nvPr/>
        </p:nvSpPr>
        <p:spPr>
          <a:xfrm>
            <a:off x="5863850" y="2347050"/>
            <a:ext cx="1335000" cy="4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B6D7A8"/>
                </a:highlight>
                <a:latin typeface="Roboto"/>
                <a:ea typeface="Roboto"/>
                <a:cs typeface="Roboto"/>
                <a:sym typeface="Roboto"/>
              </a:rPr>
              <a:t>Group b</a:t>
            </a:r>
            <a:endParaRPr>
              <a:highlight>
                <a:srgbClr val="B6D7A8"/>
              </a:highlight>
              <a:latin typeface="Roboto"/>
              <a:ea typeface="Roboto"/>
              <a:cs typeface="Roboto"/>
              <a:sym typeface="Roboto"/>
            </a:endParaRPr>
          </a:p>
        </p:txBody>
      </p:sp>
      <p:sp>
        <p:nvSpPr>
          <p:cNvPr id="311" name="Google Shape;311;p48"/>
          <p:cNvSpPr/>
          <p:nvPr/>
        </p:nvSpPr>
        <p:spPr>
          <a:xfrm>
            <a:off x="4699550" y="1897775"/>
            <a:ext cx="2920400" cy="2145600"/>
          </a:xfrm>
          <a:custGeom>
            <a:rect b="b" l="l" r="r" t="t"/>
            <a:pathLst>
              <a:path extrusionOk="0" h="85824" w="116816">
                <a:moveTo>
                  <a:pt x="0" y="85824"/>
                </a:moveTo>
                <a:cubicBezTo>
                  <a:pt x="2543" y="78950"/>
                  <a:pt x="5880" y="55706"/>
                  <a:pt x="15257" y="44581"/>
                </a:cubicBezTo>
                <a:cubicBezTo>
                  <a:pt x="24634" y="33456"/>
                  <a:pt x="39336" y="26502"/>
                  <a:pt x="56262" y="19072"/>
                </a:cubicBezTo>
                <a:cubicBezTo>
                  <a:pt x="73189" y="11642"/>
                  <a:pt x="106724" y="3179"/>
                  <a:pt x="116816" y="0"/>
                </a:cubicBezTo>
              </a:path>
            </a:pathLst>
          </a:custGeom>
          <a:noFill/>
          <a:ln cap="flat" cmpd="sng" w="28575">
            <a:solidFill>
              <a:srgbClr val="93C47D"/>
            </a:solidFill>
            <a:prstDash val="solid"/>
            <a:round/>
            <a:headEnd len="med" w="med" type="none"/>
            <a:tailEnd len="med" w="med" type="none"/>
          </a:ln>
        </p:spPr>
      </p:sp>
      <p:sp>
        <p:nvSpPr>
          <p:cNvPr id="312" name="Google Shape;312;p48"/>
          <p:cNvSpPr txBox="1"/>
          <p:nvPr/>
        </p:nvSpPr>
        <p:spPr>
          <a:xfrm>
            <a:off x="437100" y="2713800"/>
            <a:ext cx="32199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Error rate parity implies that ROC curve of score conditional on group must be under all curves.</a:t>
            </a:r>
            <a:endParaRPr sz="1800">
              <a:latin typeface="Roboto"/>
              <a:ea typeface="Roboto"/>
              <a:cs typeface="Roboto"/>
              <a:sym typeface="Roboto"/>
            </a:endParaRPr>
          </a:p>
        </p:txBody>
      </p:sp>
      <p:sp>
        <p:nvSpPr>
          <p:cNvPr id="313" name="Google Shape;313;p48"/>
          <p:cNvSpPr txBox="1"/>
          <p:nvPr/>
        </p:nvSpPr>
        <p:spPr>
          <a:xfrm>
            <a:off x="5863850" y="3283625"/>
            <a:ext cx="2753400" cy="3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2CC"/>
                </a:highlight>
                <a:latin typeface="Roboto"/>
                <a:ea typeface="Roboto"/>
                <a:cs typeface="Roboto"/>
                <a:sym typeface="Roboto"/>
              </a:rPr>
              <a:t>Area under all curves</a:t>
            </a:r>
            <a:endParaRPr>
              <a:highlight>
                <a:srgbClr val="FFF2CC"/>
              </a:highlight>
              <a:latin typeface="Roboto"/>
              <a:ea typeface="Roboto"/>
              <a:cs typeface="Roboto"/>
              <a:sym typeface="Roboto"/>
            </a:endParaRPr>
          </a:p>
        </p:txBody>
      </p:sp>
      <p:cxnSp>
        <p:nvCxnSpPr>
          <p:cNvPr id="314" name="Google Shape;314;p48"/>
          <p:cNvCxnSpPr>
            <a:stCxn id="313" idx="1"/>
          </p:cNvCxnSpPr>
          <p:nvPr/>
        </p:nvCxnSpPr>
        <p:spPr>
          <a:xfrm rot="10800000">
            <a:off x="5578550" y="3145475"/>
            <a:ext cx="285300" cy="298800"/>
          </a:xfrm>
          <a:prstGeom prst="straightConnector1">
            <a:avLst/>
          </a:prstGeom>
          <a:noFill/>
          <a:ln cap="flat" cmpd="sng" w="9525">
            <a:solidFill>
              <a:schemeClr val="dk2"/>
            </a:solidFill>
            <a:prstDash val="solid"/>
            <a:round/>
            <a:headEnd len="med" w="med" type="none"/>
            <a:tailEnd len="med" w="med" type="triangle"/>
          </a:ln>
        </p:spPr>
      </p:cxnSp>
      <p:sp>
        <p:nvSpPr>
          <p:cNvPr id="315" name="Google Shape;315;p48"/>
          <p:cNvSpPr/>
          <p:nvPr/>
        </p:nvSpPr>
        <p:spPr>
          <a:xfrm>
            <a:off x="4750225" y="1841325"/>
            <a:ext cx="2920400" cy="2145600"/>
          </a:xfrm>
          <a:custGeom>
            <a:rect b="b" l="l" r="r" t="t"/>
            <a:pathLst>
              <a:path extrusionOk="0" h="85824" w="116816">
                <a:moveTo>
                  <a:pt x="0" y="85824"/>
                </a:moveTo>
                <a:cubicBezTo>
                  <a:pt x="4882" y="77297"/>
                  <a:pt x="18522" y="47868"/>
                  <a:pt x="29294" y="34661"/>
                </a:cubicBezTo>
                <a:cubicBezTo>
                  <a:pt x="40067" y="21454"/>
                  <a:pt x="50048" y="12357"/>
                  <a:pt x="64635" y="6580"/>
                </a:cubicBezTo>
                <a:cubicBezTo>
                  <a:pt x="79222" y="803"/>
                  <a:pt x="108119" y="1097"/>
                  <a:pt x="116816" y="0"/>
                </a:cubicBezTo>
              </a:path>
            </a:pathLst>
          </a:custGeom>
          <a:noFill/>
          <a:ln cap="flat" cmpd="sng" w="28575">
            <a:solidFill>
              <a:srgbClr val="F6B26B"/>
            </a:solidFill>
            <a:prstDash val="solid"/>
            <a:round/>
            <a:headEnd len="med" w="med" type="none"/>
            <a:tailEnd len="med" w="med" type="none"/>
          </a:ln>
        </p:spPr>
      </p:sp>
      <p:sp>
        <p:nvSpPr>
          <p:cNvPr id="316" name="Google Shape;316;p48"/>
          <p:cNvSpPr txBox="1"/>
          <p:nvPr/>
        </p:nvSpPr>
        <p:spPr>
          <a:xfrm>
            <a:off x="437100" y="1781100"/>
            <a:ext cx="32199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Suppose </a:t>
            </a:r>
            <a:r>
              <a:rPr b="1" i="1" lang="en" sz="1800">
                <a:solidFill>
                  <a:srgbClr val="85200C"/>
                </a:solidFill>
                <a:latin typeface="Roboto"/>
                <a:ea typeface="Roboto"/>
                <a:cs typeface="Roboto"/>
                <a:sym typeface="Roboto"/>
              </a:rPr>
              <a:t>D</a:t>
            </a:r>
            <a:r>
              <a:rPr lang="en" sz="1800">
                <a:solidFill>
                  <a:schemeClr val="dk2"/>
                </a:solidFill>
                <a:latin typeface="Roboto"/>
                <a:ea typeface="Roboto"/>
                <a:cs typeface="Roboto"/>
                <a:sym typeface="Roboto"/>
              </a:rPr>
              <a:t> is threshold of a score </a:t>
            </a:r>
            <a:r>
              <a:rPr b="1" i="1" lang="en" sz="1800">
                <a:solidFill>
                  <a:srgbClr val="85200C"/>
                </a:solidFill>
                <a:latin typeface="Roboto"/>
                <a:ea typeface="Roboto"/>
                <a:cs typeface="Roboto"/>
                <a:sym typeface="Roboto"/>
              </a:rPr>
              <a:t>R</a:t>
            </a:r>
            <a:endParaRPr sz="1800">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Column-wise criteria?</a:t>
            </a:r>
            <a:endParaRPr/>
          </a:p>
        </p:txBody>
      </p:sp>
      <p:sp>
        <p:nvSpPr>
          <p:cNvPr id="322" name="Google Shape;322;p49"/>
          <p:cNvSpPr txBox="1"/>
          <p:nvPr>
            <p:ph idx="1" type="body"/>
          </p:nvPr>
        </p:nvSpPr>
        <p:spPr>
          <a:xfrm>
            <a:off x="287800" y="1543050"/>
            <a:ext cx="49353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could equalize expressions of the form </a:t>
            </a:r>
            <a:r>
              <a:rPr lang="en">
                <a:solidFill>
                  <a:srgbClr val="85200C"/>
                </a:solidFill>
              </a:rPr>
              <a:t>Pr[</a:t>
            </a:r>
            <a:r>
              <a:rPr b="1" i="1" lang="en">
                <a:solidFill>
                  <a:srgbClr val="85200C"/>
                </a:solidFill>
              </a:rPr>
              <a:t>Y</a:t>
            </a:r>
            <a:r>
              <a:rPr lang="en">
                <a:solidFill>
                  <a:srgbClr val="85200C"/>
                </a:solidFill>
              </a:rPr>
              <a:t> = y |  </a:t>
            </a:r>
            <a:r>
              <a:rPr b="1" i="1" lang="en">
                <a:solidFill>
                  <a:srgbClr val="85200C"/>
                </a:solidFill>
              </a:rPr>
              <a:t>D</a:t>
            </a:r>
            <a:r>
              <a:rPr lang="en">
                <a:solidFill>
                  <a:srgbClr val="85200C"/>
                </a:solidFill>
              </a:rPr>
              <a:t> = d, </a:t>
            </a:r>
            <a:r>
              <a:rPr b="1" i="1" lang="en">
                <a:solidFill>
                  <a:srgbClr val="85200C"/>
                </a:solidFill>
              </a:rPr>
              <a:t>A</a:t>
            </a:r>
            <a:r>
              <a:rPr lang="en">
                <a:solidFill>
                  <a:srgbClr val="85200C"/>
                </a:solidFill>
              </a:rPr>
              <a:t> = </a:t>
            </a:r>
            <a:r>
              <a:rPr i="1" lang="en">
                <a:solidFill>
                  <a:srgbClr val="85200C"/>
                </a:solidFill>
              </a:rPr>
              <a:t>a</a:t>
            </a:r>
            <a:r>
              <a:rPr lang="en">
                <a:solidFill>
                  <a:srgbClr val="85200C"/>
                </a:solidFill>
              </a:rPr>
              <a:t>]</a:t>
            </a:r>
            <a:endParaRPr/>
          </a:p>
          <a:p>
            <a:pPr indent="0" lvl="0" marL="0" rtl="0" algn="l">
              <a:spcBef>
                <a:spcPts val="1600"/>
              </a:spcBef>
              <a:spcAft>
                <a:spcPts val="0"/>
              </a:spcAft>
              <a:buNone/>
            </a:pPr>
            <a:r>
              <a:rPr lang="en"/>
              <a:t>These are called “column-wise” rates</a:t>
            </a:r>
            <a:r>
              <a:rPr lang="en"/>
              <a:t>, i.e., false omission and false discovery rate.</a:t>
            </a:r>
            <a:endParaRPr/>
          </a:p>
          <a:p>
            <a:pPr indent="0" lvl="0" marL="0" rtl="0" algn="l">
              <a:spcBef>
                <a:spcPts val="1600"/>
              </a:spcBef>
              <a:spcAft>
                <a:spcPts val="1600"/>
              </a:spcAft>
              <a:buNone/>
            </a:pPr>
            <a:r>
              <a:rPr lang="en"/>
              <a:t>Nothing wrong with this, but something closely related but different is more common.</a:t>
            </a:r>
            <a:endParaRPr/>
          </a:p>
        </p:txBody>
      </p:sp>
      <p:sp>
        <p:nvSpPr>
          <p:cNvPr id="323" name="Google Shape;323;p49"/>
          <p:cNvSpPr/>
          <p:nvPr/>
        </p:nvSpPr>
        <p:spPr>
          <a:xfrm rot="1264">
            <a:off x="8132950" y="3290075"/>
            <a:ext cx="816000" cy="1896900"/>
          </a:xfrm>
          <a:prstGeom prst="ellipse">
            <a:avLst/>
          </a:prstGeom>
          <a:solidFill>
            <a:srgbClr val="6D9EEB"/>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24" name="Google Shape;324;p49"/>
          <p:cNvGraphicFramePr/>
          <p:nvPr/>
        </p:nvGraphicFramePr>
        <p:xfrm>
          <a:off x="7181739" y="3522910"/>
          <a:ext cx="3000000" cy="3000000"/>
        </p:xfrm>
        <a:graphic>
          <a:graphicData uri="http://schemas.openxmlformats.org/drawingml/2006/table">
            <a:tbl>
              <a:tblPr bandRow="1" firstRow="1">
                <a:noFill/>
                <a:tableStyleId>{5D80A23F-9A4A-4E62-9FF8-D928997C9AB7}</a:tableStyleId>
              </a:tblPr>
              <a:tblGrid>
                <a:gridCol w="950825"/>
                <a:gridCol w="950825"/>
              </a:tblGrid>
              <a:tr h="741625">
                <a:tc>
                  <a:txBody>
                    <a:bodyPr/>
                    <a:lstStyle/>
                    <a:p>
                      <a:pPr indent="0" lvl="0" marL="0" marR="0" rtl="0" algn="ctr">
                        <a:spcBef>
                          <a:spcPts val="0"/>
                        </a:spcBef>
                        <a:spcAft>
                          <a:spcPts val="0"/>
                        </a:spcAft>
                        <a:buNone/>
                      </a:pPr>
                      <a:r>
                        <a:rPr i="1" lang="en" sz="1800">
                          <a:latin typeface="Roboto"/>
                          <a:ea typeface="Roboto"/>
                          <a:cs typeface="Roboto"/>
                          <a:sym typeface="Roboto"/>
                        </a:rPr>
                        <a:t>n</a:t>
                      </a:r>
                      <a:r>
                        <a:rPr baseline="-25000" lang="en" sz="1800">
                          <a:latin typeface="Roboto"/>
                          <a:ea typeface="Roboto"/>
                          <a:cs typeface="Roboto"/>
                          <a:sym typeface="Roboto"/>
                        </a:rPr>
                        <a:t>00</a:t>
                      </a:r>
                      <a:endParaRPr baseline="-25000">
                        <a:latin typeface="Roboto"/>
                        <a:ea typeface="Roboto"/>
                        <a:cs typeface="Roboto"/>
                        <a:sym typeface="Roboto"/>
                      </a:endParaRPr>
                    </a:p>
                  </a:txBody>
                  <a:tcPr marT="45725" marB="45725" marR="91450" marL="91450" anchor="ctr"/>
                </a:tc>
                <a:tc>
                  <a:txBody>
                    <a:bodyPr/>
                    <a:lstStyle/>
                    <a:p>
                      <a:pPr indent="0" lvl="0" marL="0" rtl="0" algn="ctr">
                        <a:spcBef>
                          <a:spcPts val="0"/>
                        </a:spcBef>
                        <a:spcAft>
                          <a:spcPts val="0"/>
                        </a:spcAft>
                        <a:buNone/>
                      </a:pPr>
                      <a:r>
                        <a:rPr i="1" lang="en" sz="1800">
                          <a:latin typeface="Roboto"/>
                          <a:ea typeface="Roboto"/>
                          <a:cs typeface="Roboto"/>
                          <a:sym typeface="Roboto"/>
                        </a:rPr>
                        <a:t>n</a:t>
                      </a:r>
                      <a:r>
                        <a:rPr baseline="-25000" lang="en" sz="1800">
                          <a:latin typeface="Roboto"/>
                          <a:ea typeface="Roboto"/>
                          <a:cs typeface="Roboto"/>
                          <a:sym typeface="Roboto"/>
                        </a:rPr>
                        <a:t>01</a:t>
                      </a:r>
                      <a:endParaRPr>
                        <a:latin typeface="Roboto"/>
                        <a:ea typeface="Roboto"/>
                        <a:cs typeface="Roboto"/>
                        <a:sym typeface="Roboto"/>
                      </a:endParaRPr>
                    </a:p>
                  </a:txBody>
                  <a:tcPr marT="45725" marB="45725" marR="91450" marL="91450" anchor="ctr"/>
                </a:tc>
              </a:tr>
              <a:tr h="741625">
                <a:tc>
                  <a:txBody>
                    <a:bodyPr/>
                    <a:lstStyle/>
                    <a:p>
                      <a:pPr indent="0" lvl="0" marL="0" rtl="0" algn="ctr">
                        <a:spcBef>
                          <a:spcPts val="0"/>
                        </a:spcBef>
                        <a:spcAft>
                          <a:spcPts val="0"/>
                        </a:spcAft>
                        <a:buNone/>
                      </a:pPr>
                      <a:r>
                        <a:rPr i="1" lang="en" sz="1800">
                          <a:latin typeface="Roboto"/>
                          <a:ea typeface="Roboto"/>
                          <a:cs typeface="Roboto"/>
                          <a:sym typeface="Roboto"/>
                        </a:rPr>
                        <a:t>n</a:t>
                      </a:r>
                      <a:r>
                        <a:rPr baseline="-25000" lang="en" sz="1800">
                          <a:latin typeface="Roboto"/>
                          <a:ea typeface="Roboto"/>
                          <a:cs typeface="Roboto"/>
                          <a:sym typeface="Roboto"/>
                        </a:rPr>
                        <a:t>10</a:t>
                      </a:r>
                      <a:endParaRPr>
                        <a:latin typeface="Roboto"/>
                        <a:ea typeface="Roboto"/>
                        <a:cs typeface="Roboto"/>
                        <a:sym typeface="Roboto"/>
                      </a:endParaRPr>
                    </a:p>
                  </a:txBody>
                  <a:tcPr marT="45725" marB="45725" marR="91450" marL="91450" anchor="ctr"/>
                </a:tc>
                <a:tc>
                  <a:txBody>
                    <a:bodyPr/>
                    <a:lstStyle/>
                    <a:p>
                      <a:pPr indent="0" lvl="0" marL="0" rtl="0" algn="ctr">
                        <a:spcBef>
                          <a:spcPts val="0"/>
                        </a:spcBef>
                        <a:spcAft>
                          <a:spcPts val="0"/>
                        </a:spcAft>
                        <a:buNone/>
                      </a:pPr>
                      <a:r>
                        <a:rPr i="1" lang="en" sz="1800">
                          <a:latin typeface="Roboto"/>
                          <a:ea typeface="Roboto"/>
                          <a:cs typeface="Roboto"/>
                          <a:sym typeface="Roboto"/>
                        </a:rPr>
                        <a:t>n</a:t>
                      </a:r>
                      <a:r>
                        <a:rPr baseline="-25000" lang="en" sz="1800">
                          <a:latin typeface="Roboto"/>
                          <a:ea typeface="Roboto"/>
                          <a:cs typeface="Roboto"/>
                          <a:sym typeface="Roboto"/>
                        </a:rPr>
                        <a:t>11</a:t>
                      </a:r>
                      <a:endParaRPr>
                        <a:latin typeface="Roboto"/>
                        <a:ea typeface="Roboto"/>
                        <a:cs typeface="Roboto"/>
                        <a:sym typeface="Roboto"/>
                      </a:endParaRPr>
                    </a:p>
                  </a:txBody>
                  <a:tcPr marT="45725" marB="45725" marR="91450" marL="91450" anchor="ctr"/>
                </a:tc>
              </a:tr>
            </a:tbl>
          </a:graphicData>
        </a:graphic>
      </p:graphicFrame>
      <p:sp>
        <p:nvSpPr>
          <p:cNvPr id="325" name="Google Shape;325;p49"/>
          <p:cNvSpPr txBox="1"/>
          <p:nvPr/>
        </p:nvSpPr>
        <p:spPr>
          <a:xfrm>
            <a:off x="7555312" y="2832150"/>
            <a:ext cx="1154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000000"/>
                </a:solidFill>
                <a:latin typeface="Roboto"/>
                <a:ea typeface="Roboto"/>
                <a:cs typeface="Roboto"/>
                <a:sym typeface="Roboto"/>
              </a:rPr>
              <a:t>Decision</a:t>
            </a:r>
            <a:endParaRPr>
              <a:latin typeface="Roboto"/>
              <a:ea typeface="Roboto"/>
              <a:cs typeface="Roboto"/>
              <a:sym typeface="Roboto"/>
            </a:endParaRPr>
          </a:p>
        </p:txBody>
      </p:sp>
      <p:sp>
        <p:nvSpPr>
          <p:cNvPr id="326" name="Google Shape;326;p49"/>
          <p:cNvSpPr txBox="1"/>
          <p:nvPr/>
        </p:nvSpPr>
        <p:spPr>
          <a:xfrm rot="-5400000">
            <a:off x="6097312" y="4079815"/>
            <a:ext cx="969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000000"/>
                </a:solidFill>
                <a:latin typeface="Roboto"/>
                <a:ea typeface="Roboto"/>
                <a:cs typeface="Roboto"/>
                <a:sym typeface="Roboto"/>
              </a:rPr>
              <a:t>Reality</a:t>
            </a:r>
            <a:endParaRPr>
              <a:latin typeface="Roboto"/>
              <a:ea typeface="Roboto"/>
              <a:cs typeface="Roboto"/>
              <a:sym typeface="Roboto"/>
            </a:endParaRPr>
          </a:p>
        </p:txBody>
      </p:sp>
      <p:sp>
        <p:nvSpPr>
          <p:cNvPr id="327" name="Google Shape;327;p49"/>
          <p:cNvSpPr txBox="1"/>
          <p:nvPr/>
        </p:nvSpPr>
        <p:spPr>
          <a:xfrm>
            <a:off x="7495161" y="3176264"/>
            <a:ext cx="3144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000000"/>
                </a:solidFill>
                <a:latin typeface="Roboto"/>
                <a:ea typeface="Roboto"/>
                <a:cs typeface="Roboto"/>
                <a:sym typeface="Roboto"/>
              </a:rPr>
              <a:t>0</a:t>
            </a:r>
            <a:endParaRPr>
              <a:latin typeface="Roboto"/>
              <a:ea typeface="Roboto"/>
              <a:cs typeface="Roboto"/>
              <a:sym typeface="Roboto"/>
            </a:endParaRPr>
          </a:p>
        </p:txBody>
      </p:sp>
      <p:sp>
        <p:nvSpPr>
          <p:cNvPr id="328" name="Google Shape;328;p49"/>
          <p:cNvSpPr txBox="1"/>
          <p:nvPr/>
        </p:nvSpPr>
        <p:spPr>
          <a:xfrm rot="-5400000">
            <a:off x="6812360" y="3699981"/>
            <a:ext cx="3144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000000"/>
                </a:solidFill>
                <a:latin typeface="Roboto"/>
                <a:ea typeface="Roboto"/>
                <a:cs typeface="Roboto"/>
                <a:sym typeface="Roboto"/>
              </a:rPr>
              <a:t>0</a:t>
            </a:r>
            <a:endParaRPr>
              <a:latin typeface="Roboto"/>
              <a:ea typeface="Roboto"/>
              <a:cs typeface="Roboto"/>
              <a:sym typeface="Roboto"/>
            </a:endParaRPr>
          </a:p>
        </p:txBody>
      </p:sp>
      <p:sp>
        <p:nvSpPr>
          <p:cNvPr id="329" name="Google Shape;329;p49"/>
          <p:cNvSpPr txBox="1"/>
          <p:nvPr/>
        </p:nvSpPr>
        <p:spPr>
          <a:xfrm rot="-5400000">
            <a:off x="6807652" y="4454327"/>
            <a:ext cx="3144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000000"/>
                </a:solidFill>
                <a:latin typeface="Roboto"/>
                <a:ea typeface="Roboto"/>
                <a:cs typeface="Roboto"/>
                <a:sym typeface="Roboto"/>
              </a:rPr>
              <a:t>1</a:t>
            </a:r>
            <a:endParaRPr>
              <a:latin typeface="Roboto"/>
              <a:ea typeface="Roboto"/>
              <a:cs typeface="Roboto"/>
              <a:sym typeface="Roboto"/>
            </a:endParaRPr>
          </a:p>
        </p:txBody>
      </p:sp>
      <p:sp>
        <p:nvSpPr>
          <p:cNvPr id="330" name="Google Shape;330;p49"/>
          <p:cNvSpPr txBox="1"/>
          <p:nvPr/>
        </p:nvSpPr>
        <p:spPr>
          <a:xfrm>
            <a:off x="8419828" y="3180590"/>
            <a:ext cx="3144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rgbClr val="000000"/>
                </a:solidFill>
                <a:latin typeface="Roboto"/>
                <a:ea typeface="Roboto"/>
                <a:cs typeface="Roboto"/>
                <a:sym typeface="Roboto"/>
              </a:rPr>
              <a:t>1</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Calibration</a:t>
            </a:r>
            <a:endParaRPr/>
          </a:p>
        </p:txBody>
      </p:sp>
      <p:sp>
        <p:nvSpPr>
          <p:cNvPr id="336" name="Google Shape;336;p50"/>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score </a:t>
            </a:r>
            <a:r>
              <a:rPr b="1" i="1" lang="en">
                <a:solidFill>
                  <a:srgbClr val="85200C"/>
                </a:solidFill>
              </a:rPr>
              <a:t>R </a:t>
            </a:r>
            <a:r>
              <a:rPr lang="en"/>
              <a:t>is calibrated if: </a:t>
            </a:r>
            <a:r>
              <a:rPr lang="en">
                <a:solidFill>
                  <a:srgbClr val="85200C"/>
                </a:solidFill>
              </a:rPr>
              <a:t>Pr[</a:t>
            </a:r>
            <a:r>
              <a:rPr b="1" i="1" lang="en">
                <a:solidFill>
                  <a:srgbClr val="85200C"/>
                </a:solidFill>
              </a:rPr>
              <a:t>Y</a:t>
            </a:r>
            <a:r>
              <a:rPr lang="en">
                <a:solidFill>
                  <a:srgbClr val="85200C"/>
                </a:solidFill>
              </a:rPr>
              <a:t> = 1 |  </a:t>
            </a:r>
            <a:r>
              <a:rPr b="1" i="1" lang="en">
                <a:solidFill>
                  <a:srgbClr val="85200C"/>
                </a:solidFill>
              </a:rPr>
              <a:t>R</a:t>
            </a:r>
            <a:r>
              <a:rPr lang="en">
                <a:solidFill>
                  <a:srgbClr val="85200C"/>
                </a:solidFill>
              </a:rPr>
              <a:t> = </a:t>
            </a:r>
            <a:r>
              <a:rPr i="1" lang="en">
                <a:solidFill>
                  <a:srgbClr val="85200C"/>
                </a:solidFill>
              </a:rPr>
              <a:t>r</a:t>
            </a:r>
            <a:r>
              <a:rPr lang="en">
                <a:solidFill>
                  <a:srgbClr val="85200C"/>
                </a:solidFill>
              </a:rPr>
              <a:t>] = </a:t>
            </a:r>
            <a:r>
              <a:rPr i="1" lang="en">
                <a:solidFill>
                  <a:srgbClr val="85200C"/>
                </a:solidFill>
              </a:rPr>
              <a:t>r</a:t>
            </a:r>
            <a:endParaRPr/>
          </a:p>
          <a:p>
            <a:pPr indent="0" lvl="0" marL="0" rtl="0" algn="l">
              <a:spcBef>
                <a:spcPts val="1600"/>
              </a:spcBef>
              <a:spcAft>
                <a:spcPts val="0"/>
              </a:spcAft>
              <a:buNone/>
            </a:pPr>
            <a:r>
              <a:rPr lang="en"/>
              <a:t>“You can pretend score is a probability” - although it may not actually be one!</a:t>
            </a:r>
            <a:endParaRPr/>
          </a:p>
          <a:p>
            <a:pPr indent="0" lvl="0" marL="0" rtl="0" algn="l">
              <a:spcBef>
                <a:spcPts val="1600"/>
              </a:spcBef>
              <a:spcAft>
                <a:spcPts val="0"/>
              </a:spcAft>
              <a:buNone/>
            </a:pPr>
            <a:r>
              <a:rPr lang="en"/>
              <a:t>Score value </a:t>
            </a:r>
            <a:r>
              <a:rPr i="1" lang="en">
                <a:solidFill>
                  <a:srgbClr val="85200C"/>
                </a:solidFill>
              </a:rPr>
              <a:t>r</a:t>
            </a:r>
            <a:r>
              <a:rPr lang="en"/>
              <a:t> corresponds to positive outcome rate </a:t>
            </a:r>
            <a:r>
              <a:rPr i="1" lang="en">
                <a:solidFill>
                  <a:srgbClr val="85200C"/>
                </a:solidFill>
              </a:rPr>
              <a:t>r</a:t>
            </a:r>
            <a:endParaRPr i="1"/>
          </a:p>
          <a:p>
            <a:pPr indent="0" lvl="0" marL="0" rtl="0" algn="l">
              <a:spcBef>
                <a:spcPts val="1600"/>
              </a:spcBef>
              <a:spcAft>
                <a:spcPts val="0"/>
              </a:spcAft>
              <a:buNone/>
            </a:pPr>
            <a:r>
              <a:rPr lang="en"/>
              <a:t>Calibration by group: </a:t>
            </a:r>
            <a:r>
              <a:rPr lang="en">
                <a:solidFill>
                  <a:srgbClr val="85200C"/>
                </a:solidFill>
              </a:rPr>
              <a:t>Pr[</a:t>
            </a:r>
            <a:r>
              <a:rPr b="1" i="1" lang="en">
                <a:solidFill>
                  <a:srgbClr val="85200C"/>
                </a:solidFill>
              </a:rPr>
              <a:t>Y</a:t>
            </a:r>
            <a:r>
              <a:rPr lang="en">
                <a:solidFill>
                  <a:srgbClr val="85200C"/>
                </a:solidFill>
              </a:rPr>
              <a:t> = y |  </a:t>
            </a:r>
            <a:r>
              <a:rPr b="1" i="1" lang="en">
                <a:solidFill>
                  <a:srgbClr val="85200C"/>
                </a:solidFill>
              </a:rPr>
              <a:t>R</a:t>
            </a:r>
            <a:r>
              <a:rPr lang="en">
                <a:solidFill>
                  <a:srgbClr val="85200C"/>
                </a:solidFill>
              </a:rPr>
              <a:t> = </a:t>
            </a:r>
            <a:r>
              <a:rPr i="1" lang="en">
                <a:solidFill>
                  <a:srgbClr val="85200C"/>
                </a:solidFill>
              </a:rPr>
              <a:t>r, </a:t>
            </a:r>
            <a:r>
              <a:rPr b="1" i="1" lang="en">
                <a:solidFill>
                  <a:srgbClr val="85200C"/>
                </a:solidFill>
              </a:rPr>
              <a:t>A</a:t>
            </a:r>
            <a:r>
              <a:rPr i="1" lang="en">
                <a:solidFill>
                  <a:srgbClr val="85200C"/>
                </a:solidFill>
              </a:rPr>
              <a:t> </a:t>
            </a:r>
            <a:r>
              <a:rPr lang="en">
                <a:solidFill>
                  <a:srgbClr val="85200C"/>
                </a:solidFill>
              </a:rPr>
              <a:t>=</a:t>
            </a:r>
            <a:r>
              <a:rPr i="1" lang="en">
                <a:solidFill>
                  <a:srgbClr val="85200C"/>
                </a:solidFill>
              </a:rPr>
              <a:t> a</a:t>
            </a:r>
            <a:r>
              <a:rPr lang="en">
                <a:solidFill>
                  <a:srgbClr val="85200C"/>
                </a:solidFill>
              </a:rPr>
              <a:t>] = </a:t>
            </a:r>
            <a:r>
              <a:rPr i="1" lang="en">
                <a:solidFill>
                  <a:srgbClr val="85200C"/>
                </a:solidFill>
              </a:rPr>
              <a:t>r</a:t>
            </a:r>
            <a:endParaRPr/>
          </a:p>
          <a:p>
            <a:pPr indent="0" lvl="0" marL="0" rtl="0" algn="l">
              <a:spcBef>
                <a:spcPts val="1600"/>
              </a:spcBef>
              <a:spcAft>
                <a:spcPts val="1600"/>
              </a:spcAft>
              <a:buNone/>
            </a:pPr>
            <a:r>
              <a:rPr lang="en"/>
              <a:t>Follows from: </a:t>
            </a:r>
            <a:r>
              <a:rPr b="1" i="1" lang="en">
                <a:solidFill>
                  <a:srgbClr val="85200C"/>
                </a:solidFill>
              </a:rPr>
              <a:t>Y</a:t>
            </a:r>
            <a:r>
              <a:rPr lang="en"/>
              <a:t> independent of </a:t>
            </a:r>
            <a:r>
              <a:rPr b="1" i="1" lang="en">
                <a:solidFill>
                  <a:srgbClr val="85200C"/>
                </a:solidFill>
              </a:rPr>
              <a:t>A</a:t>
            </a:r>
            <a:r>
              <a:rPr lang="en"/>
              <a:t> conditional on </a:t>
            </a:r>
            <a:r>
              <a:rPr b="1" i="1" lang="en">
                <a:solidFill>
                  <a:srgbClr val="85200C"/>
                </a:solidFill>
              </a:rPr>
              <a:t>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Calibration is an </a:t>
            </a:r>
            <a:r>
              <a:rPr i="1" lang="en"/>
              <a:t>a priori</a:t>
            </a:r>
            <a:r>
              <a:rPr lang="en"/>
              <a:t> guarantee</a:t>
            </a:r>
            <a:endParaRPr/>
          </a:p>
        </p:txBody>
      </p:sp>
      <p:sp>
        <p:nvSpPr>
          <p:cNvPr id="342" name="Google Shape;342;p5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decision maker sees the score value </a:t>
            </a:r>
            <a:r>
              <a:rPr i="1" lang="en">
                <a:solidFill>
                  <a:srgbClr val="85200C"/>
                </a:solidFill>
              </a:rPr>
              <a:t>r</a:t>
            </a:r>
            <a:r>
              <a:rPr b="1" i="1" lang="en">
                <a:solidFill>
                  <a:srgbClr val="85200C"/>
                </a:solidFill>
              </a:rPr>
              <a:t> </a:t>
            </a:r>
            <a:r>
              <a:rPr lang="en"/>
              <a:t>and knows based on this what the frequency of positive outcomes is.</a:t>
            </a:r>
            <a:endParaRPr/>
          </a:p>
          <a:p>
            <a:pPr indent="0" lvl="0" marL="0" rtl="0" algn="l">
              <a:spcBef>
                <a:spcPts val="1600"/>
              </a:spcBef>
              <a:spcAft>
                <a:spcPts val="0"/>
              </a:spcAft>
              <a:buNone/>
            </a:pPr>
            <a:r>
              <a:rPr lang="en"/>
              <a:t>E.g., score 0.8 means 80% rate of heart failure on average over people who receive score 0.8.</a:t>
            </a:r>
            <a:endParaRPr/>
          </a:p>
          <a:p>
            <a:pPr indent="0" lvl="0" marL="0" rtl="0" algn="l">
              <a:spcBef>
                <a:spcPts val="1600"/>
              </a:spcBef>
              <a:spcAft>
                <a:spcPts val="1600"/>
              </a:spcAft>
              <a:buNone/>
            </a:pPr>
            <a:r>
              <a:rPr lang="en"/>
              <a:t>This guarantee (usually) does not hold at the individual level, e.g., “Mary’s individual risk of heart failure is 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Group calibration often follows from unconstrained learning</a:t>
            </a:r>
            <a:endParaRPr/>
          </a:p>
        </p:txBody>
      </p:sp>
      <p:sp>
        <p:nvSpPr>
          <p:cNvPr id="348" name="Google Shape;348;p52"/>
          <p:cNvSpPr txBox="1"/>
          <p:nvPr>
            <p:ph idx="1" type="body"/>
          </p:nvPr>
        </p:nvSpPr>
        <p:spPr>
          <a:xfrm>
            <a:off x="311700" y="1468825"/>
            <a:ext cx="47169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Informal theorem: </a:t>
            </a:r>
            <a:r>
              <a:rPr lang="en"/>
              <a:t>U</a:t>
            </a:r>
            <a:r>
              <a:rPr lang="en"/>
              <a:t>nder reasonable conditions, the deviation from satisfying group calibration is upper bounded by </a:t>
            </a:r>
            <a:r>
              <a:rPr lang="en"/>
              <a:t>the excess risk of the</a:t>
            </a:r>
            <a:r>
              <a:rPr lang="en"/>
              <a:t> learned score relative to the Bayes optimal score function.</a:t>
            </a:r>
            <a:endParaRPr/>
          </a:p>
          <a:p>
            <a:pPr indent="0" lvl="0" marL="0" rtl="0" algn="l">
              <a:spcBef>
                <a:spcPts val="1600"/>
              </a:spcBef>
              <a:spcAft>
                <a:spcPts val="0"/>
              </a:spcAft>
              <a:buNone/>
            </a:pPr>
            <a:r>
              <a:rPr lang="en"/>
              <a:t>	See Liu, Simchowitz, H (2019)</a:t>
            </a:r>
            <a:endParaRPr/>
          </a:p>
          <a:p>
            <a:pPr indent="0" lvl="0" marL="0" rtl="0" algn="l">
              <a:spcBef>
                <a:spcPts val="1600"/>
              </a:spcBef>
              <a:spcAft>
                <a:spcPts val="1600"/>
              </a:spcAft>
              <a:buNone/>
            </a:pPr>
            <a:r>
              <a:rPr lang="en"/>
              <a:t>In other words, you shouldn’t be surprised to see calibration follow approximately from unconstrained supervised learning.</a:t>
            </a:r>
            <a:endParaRPr/>
          </a:p>
        </p:txBody>
      </p:sp>
      <p:grpSp>
        <p:nvGrpSpPr>
          <p:cNvPr id="349" name="Google Shape;349;p52"/>
          <p:cNvGrpSpPr/>
          <p:nvPr/>
        </p:nvGrpSpPr>
        <p:grpSpPr>
          <a:xfrm>
            <a:off x="5419525" y="1428750"/>
            <a:ext cx="3451250" cy="3446750"/>
            <a:chOff x="5419525" y="1428750"/>
            <a:chExt cx="3451250" cy="3446750"/>
          </a:xfrm>
        </p:grpSpPr>
        <p:pic>
          <p:nvPicPr>
            <p:cNvPr id="350" name="Google Shape;350;p52"/>
            <p:cNvPicPr preferRelativeResize="0"/>
            <p:nvPr/>
          </p:nvPicPr>
          <p:blipFill>
            <a:blip r:embed="rId3">
              <a:alphaModFix/>
            </a:blip>
            <a:stretch>
              <a:fillRect/>
            </a:stretch>
          </p:blipFill>
          <p:spPr>
            <a:xfrm>
              <a:off x="5419525" y="1428750"/>
              <a:ext cx="3412776" cy="2843980"/>
            </a:xfrm>
            <a:prstGeom prst="rect">
              <a:avLst/>
            </a:prstGeom>
            <a:noFill/>
            <a:ln>
              <a:noFill/>
            </a:ln>
          </p:spPr>
        </p:pic>
        <p:sp>
          <p:nvSpPr>
            <p:cNvPr id="351" name="Google Shape;351;p52"/>
            <p:cNvSpPr txBox="1"/>
            <p:nvPr/>
          </p:nvSpPr>
          <p:spPr>
            <a:xfrm>
              <a:off x="5603175" y="4242800"/>
              <a:ext cx="3267600" cy="6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Example calibration of unconstrained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learning on UCI adult data set.</a:t>
              </a:r>
              <a:endParaRPr>
                <a:latin typeface="Roboto"/>
                <a:ea typeface="Roboto"/>
                <a:cs typeface="Roboto"/>
                <a:sym typeface="Robo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Subgroup fairness</a:t>
            </a:r>
            <a:endParaRPr/>
          </a:p>
        </p:txBody>
      </p:sp>
      <p:sp>
        <p:nvSpPr>
          <p:cNvPr id="357" name="Google Shape;357;p53"/>
          <p:cNvSpPr txBox="1"/>
          <p:nvPr>
            <p:ph idx="1" type="body"/>
          </p:nvPr>
        </p:nvSpPr>
        <p:spPr>
          <a:xfrm>
            <a:off x="311700" y="1468825"/>
            <a:ext cx="43122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Ensuring fairness criteria between two groups can lead to violations within groups.</a:t>
            </a:r>
            <a:endParaRPr/>
          </a:p>
          <a:p>
            <a:pPr indent="0" lvl="0" marL="0" rtl="0" algn="l">
              <a:spcBef>
                <a:spcPts val="1600"/>
              </a:spcBef>
              <a:spcAft>
                <a:spcPts val="0"/>
              </a:spcAft>
              <a:buNone/>
            </a:pPr>
            <a:r>
              <a:rPr lang="en"/>
              <a:t>This motivated work on ensuring </a:t>
            </a:r>
            <a:r>
              <a:rPr b="1" lang="en"/>
              <a:t>subgroup fairness</a:t>
            </a:r>
            <a:r>
              <a:rPr lang="en"/>
              <a:t>.</a:t>
            </a:r>
            <a:endParaRPr/>
          </a:p>
          <a:p>
            <a:pPr indent="0" lvl="0" marL="0" rtl="0" algn="l">
              <a:spcBef>
                <a:spcPts val="1600"/>
              </a:spcBef>
              <a:spcAft>
                <a:spcPts val="0"/>
              </a:spcAft>
              <a:buNone/>
            </a:pPr>
            <a:r>
              <a:rPr lang="en"/>
              <a:t>See </a:t>
            </a:r>
            <a:r>
              <a:rPr lang="en"/>
              <a:t>Kearns, Neel, Roth, Wu (2018), and Hébert-Johnson, Kim, Reingold, Rothblum (2018).</a:t>
            </a:r>
            <a:endParaRPr/>
          </a:p>
          <a:p>
            <a:pPr indent="0" lvl="0" marL="0" rtl="0" algn="l">
              <a:spcBef>
                <a:spcPts val="1600"/>
              </a:spcBef>
              <a:spcAft>
                <a:spcPts val="1600"/>
              </a:spcAft>
              <a:buNone/>
            </a:pPr>
            <a:r>
              <a:t/>
            </a:r>
            <a:endParaRPr/>
          </a:p>
        </p:txBody>
      </p:sp>
      <p:pic>
        <p:nvPicPr>
          <p:cNvPr id="358" name="Google Shape;358;p53"/>
          <p:cNvPicPr preferRelativeResize="0"/>
          <p:nvPr/>
        </p:nvPicPr>
        <p:blipFill>
          <a:blip r:embed="rId3">
            <a:alphaModFix/>
          </a:blip>
          <a:stretch>
            <a:fillRect/>
          </a:stretch>
        </p:blipFill>
        <p:spPr>
          <a:xfrm>
            <a:off x="4776300" y="115400"/>
            <a:ext cx="4215300" cy="3655832"/>
          </a:xfrm>
          <a:prstGeom prst="rect">
            <a:avLst/>
          </a:prstGeom>
          <a:noFill/>
          <a:ln>
            <a:noFill/>
          </a:ln>
        </p:spPr>
      </p:pic>
      <p:sp>
        <p:nvSpPr>
          <p:cNvPr id="359" name="Google Shape;359;p53"/>
          <p:cNvSpPr txBox="1"/>
          <p:nvPr/>
        </p:nvSpPr>
        <p:spPr>
          <a:xfrm>
            <a:off x="5763275" y="3954325"/>
            <a:ext cx="2919300" cy="6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Illustrative example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from Kearns et al. (2018)</a:t>
            </a:r>
            <a:endParaRPr>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Recap</a:t>
            </a:r>
            <a:endParaRPr/>
          </a:p>
        </p:txBody>
      </p:sp>
      <p:sp>
        <p:nvSpPr>
          <p:cNvPr id="365" name="Google Shape;365;p5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saw three criteria:</a:t>
            </a:r>
            <a:endParaRPr/>
          </a:p>
          <a:p>
            <a:pPr indent="-342900" lvl="0" marL="457200" rtl="0" algn="l">
              <a:spcBef>
                <a:spcPts val="1600"/>
              </a:spcBef>
              <a:spcAft>
                <a:spcPts val="0"/>
              </a:spcAft>
              <a:buSzPts val="1800"/>
              <a:buChar char="●"/>
            </a:pPr>
            <a:r>
              <a:rPr b="1" i="1" lang="en">
                <a:solidFill>
                  <a:srgbClr val="85200C"/>
                </a:solidFill>
              </a:rPr>
              <a:t>R</a:t>
            </a:r>
            <a:r>
              <a:rPr lang="en"/>
              <a:t> independent of </a:t>
            </a:r>
            <a:r>
              <a:rPr b="1" i="1" lang="en">
                <a:solidFill>
                  <a:srgbClr val="85200C"/>
                </a:solidFill>
              </a:rPr>
              <a:t>A					</a:t>
            </a:r>
            <a:r>
              <a:rPr lang="en">
                <a:solidFill>
                  <a:srgbClr val="000000"/>
                </a:solidFill>
              </a:rPr>
              <a:t>(implies equal acceptance rate)</a:t>
            </a:r>
            <a:endParaRPr>
              <a:solidFill>
                <a:srgbClr val="000000"/>
              </a:solidFill>
            </a:endParaRPr>
          </a:p>
          <a:p>
            <a:pPr indent="-342900" lvl="0" marL="457200" rtl="0" algn="l">
              <a:spcBef>
                <a:spcPts val="1600"/>
              </a:spcBef>
              <a:spcAft>
                <a:spcPts val="0"/>
              </a:spcAft>
              <a:buSzPts val="1800"/>
              <a:buChar char="●"/>
            </a:pPr>
            <a:r>
              <a:rPr b="1" i="1" lang="en">
                <a:solidFill>
                  <a:srgbClr val="85200C"/>
                </a:solidFill>
              </a:rPr>
              <a:t>R</a:t>
            </a:r>
            <a:r>
              <a:rPr lang="en"/>
              <a:t> independent of </a:t>
            </a:r>
            <a:r>
              <a:rPr b="1" i="1" lang="en">
                <a:solidFill>
                  <a:srgbClr val="85200C"/>
                </a:solidFill>
              </a:rPr>
              <a:t>A</a:t>
            </a:r>
            <a:r>
              <a:rPr lang="en"/>
              <a:t> conditional on </a:t>
            </a:r>
            <a:r>
              <a:rPr b="1" i="1" lang="en">
                <a:solidFill>
                  <a:srgbClr val="85200C"/>
                </a:solidFill>
              </a:rPr>
              <a:t>Y		</a:t>
            </a:r>
            <a:r>
              <a:rPr lang="en">
                <a:solidFill>
                  <a:srgbClr val="000000"/>
                </a:solidFill>
              </a:rPr>
              <a:t>(implies equal error rates)</a:t>
            </a:r>
            <a:endParaRPr b="1" i="1">
              <a:solidFill>
                <a:srgbClr val="85200C"/>
              </a:solidFill>
            </a:endParaRPr>
          </a:p>
          <a:p>
            <a:pPr indent="-342900" lvl="0" marL="457200" rtl="0" algn="l">
              <a:spcBef>
                <a:spcPts val="1600"/>
              </a:spcBef>
              <a:spcAft>
                <a:spcPts val="0"/>
              </a:spcAft>
              <a:buSzPts val="1800"/>
              <a:buChar char="●"/>
            </a:pPr>
            <a:r>
              <a:rPr b="1" i="1" lang="en">
                <a:solidFill>
                  <a:srgbClr val="85200C"/>
                </a:solidFill>
              </a:rPr>
              <a:t>Y</a:t>
            </a:r>
            <a:r>
              <a:rPr lang="en"/>
              <a:t> independent of </a:t>
            </a:r>
            <a:r>
              <a:rPr b="1" i="1" lang="en">
                <a:solidFill>
                  <a:srgbClr val="85200C"/>
                </a:solidFill>
              </a:rPr>
              <a:t>A</a:t>
            </a:r>
            <a:r>
              <a:rPr lang="en"/>
              <a:t> conditional on </a:t>
            </a:r>
            <a:r>
              <a:rPr b="1" i="1" lang="en">
                <a:solidFill>
                  <a:srgbClr val="85200C"/>
                </a:solidFill>
              </a:rPr>
              <a:t>R		</a:t>
            </a:r>
            <a:r>
              <a:rPr lang="en">
                <a:solidFill>
                  <a:srgbClr val="000000"/>
                </a:solidFill>
              </a:rPr>
              <a:t>(implies calibration by group)</a:t>
            </a:r>
            <a:endParaRPr/>
          </a:p>
          <a:p>
            <a:pPr indent="0" lvl="0" marL="0" rtl="0" algn="ctr">
              <a:spcBef>
                <a:spcPts val="1600"/>
              </a:spcBef>
              <a:spcAft>
                <a:spcPts val="0"/>
              </a:spcAft>
              <a:buNone/>
            </a:pPr>
            <a:r>
              <a:t/>
            </a:r>
            <a:endParaRPr/>
          </a:p>
          <a:p>
            <a:pPr indent="0" lvl="0" marL="0" rtl="0" algn="ctr">
              <a:spcBef>
                <a:spcPts val="1600"/>
              </a:spcBef>
              <a:spcAft>
                <a:spcPts val="1600"/>
              </a:spcAft>
              <a:buNone/>
            </a:pPr>
            <a:r>
              <a:rPr lang="en"/>
              <a:t>Can we have them all?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Incompatibility results</a:t>
            </a:r>
            <a:endParaRPr/>
          </a:p>
        </p:txBody>
      </p:sp>
      <p:sp>
        <p:nvSpPr>
          <p:cNvPr id="371" name="Google Shape;371;p55"/>
          <p:cNvSpPr txBox="1"/>
          <p:nvPr>
            <p:ph idx="1" type="body"/>
          </p:nvPr>
        </p:nvSpPr>
        <p:spPr>
          <a:xfrm>
            <a:off x="311700" y="1468825"/>
            <a:ext cx="59160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400"/>
              <a:t>Informal theorem: </a:t>
            </a:r>
            <a:r>
              <a:rPr lang="en" sz="2400"/>
              <a:t>Any two of these criteria are mutually exclusive in general.</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0"/>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New Jim Code”: </a:t>
            </a:r>
            <a:r>
              <a:rPr i="1" lang="en"/>
              <a:t>the employment of new technologies that reflect and reproduce existing inequities but that are promoted and perceived as more objective or progressive than the discriminatory systems of a previous era. </a:t>
            </a:r>
            <a:endParaRPr sz="2400">
              <a:solidFill>
                <a:srgbClr val="000000"/>
              </a:solidFill>
            </a:endParaRPr>
          </a:p>
          <a:p>
            <a:pPr indent="-381000" lvl="0" marL="457200" rtl="0" algn="l">
              <a:spcBef>
                <a:spcPts val="1600"/>
              </a:spcBef>
              <a:spcAft>
                <a:spcPts val="0"/>
              </a:spcAft>
              <a:buClr>
                <a:srgbClr val="000000"/>
              </a:buClr>
              <a:buSzPts val="2400"/>
              <a:buChar char="-"/>
            </a:pPr>
            <a:r>
              <a:rPr lang="en" sz="2400">
                <a:solidFill>
                  <a:srgbClr val="000000"/>
                </a:solidFill>
              </a:rPr>
              <a:t>Ruha Benjamin</a:t>
            </a:r>
            <a:endParaRPr sz="2400">
              <a:solidFill>
                <a:srgbClr val="000000"/>
              </a:solidFill>
            </a:endParaRPr>
          </a:p>
          <a:p>
            <a:pPr indent="0" lvl="0" marL="0" rtl="0" algn="l">
              <a:spcBef>
                <a:spcPts val="0"/>
              </a:spcBef>
              <a:spcAft>
                <a:spcPts val="1600"/>
              </a:spcAft>
              <a:buNone/>
            </a:pPr>
            <a:r>
              <a:t/>
            </a:r>
            <a:endParaRPr sz="2400"/>
          </a:p>
        </p:txBody>
      </p:sp>
      <p:pic>
        <p:nvPicPr>
          <p:cNvPr id="95" name="Google Shape;95;p20"/>
          <p:cNvPicPr preferRelativeResize="0"/>
          <p:nvPr/>
        </p:nvPicPr>
        <p:blipFill>
          <a:blip r:embed="rId3">
            <a:alphaModFix/>
          </a:blip>
          <a:stretch>
            <a:fillRect/>
          </a:stretch>
        </p:blipFill>
        <p:spPr>
          <a:xfrm>
            <a:off x="152400" y="152400"/>
            <a:ext cx="3859285" cy="483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Error rate parity vs calibration</a:t>
            </a:r>
            <a:endParaRPr/>
          </a:p>
        </p:txBody>
      </p:sp>
      <p:sp>
        <p:nvSpPr>
          <p:cNvPr id="377" name="Google Shape;377;p56"/>
          <p:cNvSpPr txBox="1"/>
          <p:nvPr>
            <p:ph idx="1" type="body"/>
          </p:nvPr>
        </p:nvSpPr>
        <p:spPr>
          <a:xfrm>
            <a:off x="311700" y="1468825"/>
            <a:ext cx="6894900" cy="169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Theorem: </a:t>
            </a:r>
            <a:br>
              <a:rPr lang="en"/>
            </a:br>
            <a:r>
              <a:rPr lang="en"/>
              <a:t>1. Assume unequal base rates: </a:t>
            </a:r>
            <a:r>
              <a:rPr lang="en">
                <a:solidFill>
                  <a:srgbClr val="85200C"/>
                </a:solidFill>
              </a:rPr>
              <a:t>Pr[</a:t>
            </a:r>
            <a:r>
              <a:rPr b="1" i="1" lang="en">
                <a:solidFill>
                  <a:srgbClr val="85200C"/>
                </a:solidFill>
              </a:rPr>
              <a:t>Y</a:t>
            </a:r>
            <a:r>
              <a:rPr lang="en">
                <a:solidFill>
                  <a:srgbClr val="85200C"/>
                </a:solidFill>
              </a:rPr>
              <a:t> = 1 |  </a:t>
            </a:r>
            <a:r>
              <a:rPr b="1" i="1" lang="en">
                <a:solidFill>
                  <a:srgbClr val="85200C"/>
                </a:solidFill>
              </a:rPr>
              <a:t>A</a:t>
            </a:r>
            <a:r>
              <a:rPr lang="en">
                <a:solidFill>
                  <a:srgbClr val="85200C"/>
                </a:solidFill>
              </a:rPr>
              <a:t> = </a:t>
            </a:r>
            <a:r>
              <a:rPr i="1" lang="en">
                <a:solidFill>
                  <a:srgbClr val="85200C"/>
                </a:solidFill>
              </a:rPr>
              <a:t>a</a:t>
            </a:r>
            <a:r>
              <a:rPr lang="en">
                <a:solidFill>
                  <a:srgbClr val="85200C"/>
                </a:solidFill>
              </a:rPr>
              <a:t>]</a:t>
            </a:r>
            <a:r>
              <a:rPr lang="en"/>
              <a:t> </a:t>
            </a:r>
            <a:r>
              <a:rPr lang="en">
                <a:solidFill>
                  <a:srgbClr val="85200C"/>
                </a:solidFill>
              </a:rPr>
              <a:t>≠</a:t>
            </a:r>
            <a:r>
              <a:rPr lang="en"/>
              <a:t> </a:t>
            </a:r>
            <a:r>
              <a:rPr lang="en">
                <a:solidFill>
                  <a:srgbClr val="85200C"/>
                </a:solidFill>
              </a:rPr>
              <a:t>Pr[</a:t>
            </a:r>
            <a:r>
              <a:rPr b="1" i="1" lang="en">
                <a:solidFill>
                  <a:srgbClr val="85200C"/>
                </a:solidFill>
              </a:rPr>
              <a:t>Y</a:t>
            </a:r>
            <a:r>
              <a:rPr lang="en">
                <a:solidFill>
                  <a:srgbClr val="85200C"/>
                </a:solidFill>
              </a:rPr>
              <a:t> = 1 |  </a:t>
            </a:r>
            <a:r>
              <a:rPr b="1" i="1" lang="en">
                <a:solidFill>
                  <a:srgbClr val="85200C"/>
                </a:solidFill>
              </a:rPr>
              <a:t>A</a:t>
            </a:r>
            <a:r>
              <a:rPr lang="en">
                <a:solidFill>
                  <a:srgbClr val="85200C"/>
                </a:solidFill>
              </a:rPr>
              <a:t> = </a:t>
            </a:r>
            <a:r>
              <a:rPr i="1" lang="en">
                <a:solidFill>
                  <a:srgbClr val="85200C"/>
                </a:solidFill>
              </a:rPr>
              <a:t>b</a:t>
            </a:r>
            <a:r>
              <a:rPr lang="en">
                <a:solidFill>
                  <a:srgbClr val="85200C"/>
                </a:solidFill>
              </a:rPr>
              <a:t>]</a:t>
            </a:r>
            <a:br>
              <a:rPr lang="en"/>
            </a:br>
            <a:r>
              <a:rPr lang="en"/>
              <a:t>2. Assume imperfect decision rule: </a:t>
            </a:r>
            <a:r>
              <a:rPr b="1" i="1" lang="en">
                <a:solidFill>
                  <a:srgbClr val="85200C"/>
                </a:solidFill>
              </a:rPr>
              <a:t>D</a:t>
            </a:r>
            <a:r>
              <a:rPr lang="en"/>
              <a:t> has nonzero error rates</a:t>
            </a:r>
            <a:endParaRPr/>
          </a:p>
          <a:p>
            <a:pPr indent="0" lvl="0" marL="0" rtl="0" algn="l">
              <a:spcBef>
                <a:spcPts val="1600"/>
              </a:spcBef>
              <a:spcAft>
                <a:spcPts val="1600"/>
              </a:spcAft>
              <a:buNone/>
            </a:pPr>
            <a:r>
              <a:rPr lang="en"/>
              <a:t>Then, calibration by group implies that error rate parity fails.</a:t>
            </a:r>
            <a:endParaRPr/>
          </a:p>
        </p:txBody>
      </p:sp>
      <p:sp>
        <p:nvSpPr>
          <p:cNvPr id="378" name="Google Shape;378;p56"/>
          <p:cNvSpPr txBox="1"/>
          <p:nvPr/>
        </p:nvSpPr>
        <p:spPr>
          <a:xfrm>
            <a:off x="1450225" y="4134125"/>
            <a:ext cx="5424300" cy="6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Related result due to Chouldechova (2016), Kleinberg, Mullainathan, Raghavan (2017)</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57"/>
          <p:cNvPicPr preferRelativeResize="0"/>
          <p:nvPr/>
        </p:nvPicPr>
        <p:blipFill>
          <a:blip r:embed="rId3">
            <a:alphaModFix/>
          </a:blip>
          <a:stretch>
            <a:fillRect/>
          </a:stretch>
        </p:blipFill>
        <p:spPr>
          <a:xfrm>
            <a:off x="739800" y="128525"/>
            <a:ext cx="8043599" cy="48386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Essence of COMPAS debate</a:t>
            </a:r>
            <a:endParaRPr/>
          </a:p>
        </p:txBody>
      </p:sp>
      <p:sp>
        <p:nvSpPr>
          <p:cNvPr id="389" name="Google Shape;389;p5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There’s a risk score used, called COMPAS, used by many jurisdictions in the United States to assess “risk of recidivism”. Judges may detain defendant in part based on this score.</a:t>
            </a:r>
            <a:endParaRPr/>
          </a:p>
          <a:p>
            <a:pPr indent="0" lvl="0" marL="0" rtl="0" algn="l">
              <a:spcBef>
                <a:spcPts val="1600"/>
              </a:spcBef>
              <a:spcAft>
                <a:spcPts val="0"/>
              </a:spcAft>
              <a:buNone/>
            </a:pPr>
            <a:r>
              <a:rPr lang="en"/>
              <a:t>ProPublica: Black defendants face higher false positive rate, i.e., more Black defendants labeled “high risk” end up </a:t>
            </a:r>
            <a:r>
              <a:rPr b="1" i="1" lang="en"/>
              <a:t>not</a:t>
            </a:r>
            <a:r>
              <a:rPr lang="en"/>
              <a:t> committing a crime upon release than among Whites labeled “high risk”</a:t>
            </a:r>
            <a:endParaRPr/>
          </a:p>
          <a:p>
            <a:pPr indent="0" lvl="0" marL="0" rtl="0" algn="l">
              <a:spcBef>
                <a:spcPts val="1600"/>
              </a:spcBef>
              <a:spcAft>
                <a:spcPts val="1600"/>
              </a:spcAft>
              <a:buNone/>
            </a:pPr>
            <a:r>
              <a:rPr lang="en"/>
              <a:t>COMPAS maker Northpointe: But our scores are calibrated by group and Black defendants have a higher recidivism rate! Hence, this is unavoidable.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 first w</a:t>
            </a:r>
            <a:r>
              <a:rPr lang="en"/>
              <a:t>ord of caution about COMPAS debate</a:t>
            </a:r>
            <a:endParaRPr/>
          </a:p>
        </p:txBody>
      </p:sp>
      <p:sp>
        <p:nvSpPr>
          <p:cNvPr id="395" name="Google Shape;395;p59"/>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Neither error rate parity nor calibration rule out blatantly unfair practices.</a:t>
            </a:r>
            <a:endParaRPr b="1" sz="2400"/>
          </a:p>
          <a:p>
            <a:pPr indent="0" lvl="0" marL="0" rtl="0" algn="l">
              <a:spcBef>
                <a:spcPts val="1600"/>
              </a:spcBef>
              <a:spcAft>
                <a:spcPts val="0"/>
              </a:spcAft>
              <a:buNone/>
            </a:pPr>
            <a:r>
              <a:rPr lang="en" sz="2400"/>
              <a:t>What’s fair in criminal justice is not settled by appeal to one or the other criterion.</a:t>
            </a:r>
            <a:endParaRPr sz="2400"/>
          </a:p>
          <a:p>
            <a:pPr indent="0" lvl="0" marL="0" rtl="0" algn="l">
              <a:spcBef>
                <a:spcPts val="1600"/>
              </a:spcBef>
              <a:spcAft>
                <a:spcPts val="1600"/>
              </a:spcAft>
              <a:buNone/>
            </a:pPr>
            <a:r>
              <a:rPr lang="en" sz="2400"/>
              <a:t>These properties are not meant to be “fairness certificates”.</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Consider these two groups</a:t>
            </a:r>
            <a:endParaRPr/>
          </a:p>
        </p:txBody>
      </p:sp>
      <p:pic>
        <p:nvPicPr>
          <p:cNvPr id="401" name="Google Shape;401;p60"/>
          <p:cNvPicPr preferRelativeResize="0"/>
          <p:nvPr/>
        </p:nvPicPr>
        <p:blipFill>
          <a:blip r:embed="rId3">
            <a:alphaModFix/>
          </a:blip>
          <a:stretch>
            <a:fillRect/>
          </a:stretch>
        </p:blipFill>
        <p:spPr>
          <a:xfrm>
            <a:off x="615650" y="1769400"/>
            <a:ext cx="5206001" cy="2844049"/>
          </a:xfrm>
          <a:prstGeom prst="rect">
            <a:avLst/>
          </a:prstGeom>
          <a:noFill/>
          <a:ln>
            <a:noFill/>
          </a:ln>
        </p:spPr>
      </p:pic>
      <p:graphicFrame>
        <p:nvGraphicFramePr>
          <p:cNvPr id="402" name="Google Shape;402;p60"/>
          <p:cNvGraphicFramePr/>
          <p:nvPr/>
        </p:nvGraphicFramePr>
        <p:xfrm>
          <a:off x="6127300" y="2423600"/>
          <a:ext cx="3000000" cy="3000000"/>
        </p:xfrm>
        <a:graphic>
          <a:graphicData uri="http://schemas.openxmlformats.org/drawingml/2006/table">
            <a:tbl>
              <a:tblPr>
                <a:noFill/>
                <a:tableStyleId>{5F1602C0-2BC3-4942-AA5F-7B52BEF8CB4F}</a:tableStyleId>
              </a:tblPr>
              <a:tblGrid>
                <a:gridCol w="1422650"/>
                <a:gridCol w="1422650"/>
              </a:tblGrid>
              <a:tr h="427150">
                <a:tc>
                  <a:txBody>
                    <a:bodyPr/>
                    <a:lstStyle/>
                    <a:p>
                      <a:pPr indent="0" lvl="0" marL="0" rtl="0" algn="l">
                        <a:spcBef>
                          <a:spcPts val="0"/>
                        </a:spcBef>
                        <a:spcAft>
                          <a:spcPts val="0"/>
                        </a:spcAft>
                        <a:buNone/>
                      </a:pPr>
                      <a:r>
                        <a:rPr lang="en"/>
                        <a:t>Detention rate</a:t>
                      </a:r>
                      <a:endParaRPr/>
                    </a:p>
                  </a:txBody>
                  <a:tcPr marT="91425" marB="91425" marR="91425" marL="91425"/>
                </a:tc>
                <a:tc>
                  <a:txBody>
                    <a:bodyPr/>
                    <a:lstStyle/>
                    <a:p>
                      <a:pPr indent="0" lvl="0" marL="0" rtl="0" algn="l">
                        <a:spcBef>
                          <a:spcPts val="0"/>
                        </a:spcBef>
                        <a:spcAft>
                          <a:spcPts val="0"/>
                        </a:spcAft>
                        <a:buNone/>
                      </a:pPr>
                      <a:r>
                        <a:rPr lang="en"/>
                        <a:t>False pos. rate</a:t>
                      </a:r>
                      <a:endParaRPr/>
                    </a:p>
                  </a:txBody>
                  <a:tcPr marT="91425" marB="91425" marR="91425" marL="91425"/>
                </a:tc>
              </a:tr>
              <a:tr h="431925">
                <a:tc>
                  <a:txBody>
                    <a:bodyPr/>
                    <a:lstStyle/>
                    <a:p>
                      <a:pPr indent="0" lvl="0" marL="0" rtl="0" algn="l">
                        <a:spcBef>
                          <a:spcPts val="0"/>
                        </a:spcBef>
                        <a:spcAft>
                          <a:spcPts val="0"/>
                        </a:spcAft>
                        <a:buNone/>
                      </a:pPr>
                      <a:r>
                        <a:rPr lang="en"/>
                        <a:t>38%</a:t>
                      </a:r>
                      <a:endParaRPr/>
                    </a:p>
                  </a:txBody>
                  <a:tcPr marT="91425" marB="91425" marR="91425" marL="91425"/>
                </a:tc>
                <a:tc>
                  <a:txBody>
                    <a:bodyPr/>
                    <a:lstStyle/>
                    <a:p>
                      <a:pPr indent="0" lvl="0" marL="0" rtl="0" algn="l">
                        <a:spcBef>
                          <a:spcPts val="0"/>
                        </a:spcBef>
                        <a:spcAft>
                          <a:spcPts val="0"/>
                        </a:spcAft>
                        <a:buNone/>
                      </a:pPr>
                      <a:r>
                        <a:rPr lang="en"/>
                        <a:t>25%</a:t>
                      </a:r>
                      <a:endParaRPr/>
                    </a:p>
                  </a:txBody>
                  <a:tcPr marT="91425" marB="91425" marR="91425" marL="91425"/>
                </a:tc>
              </a:tr>
              <a:tr h="604225">
                <a:tc>
                  <a:txBody>
                    <a:bodyPr/>
                    <a:lstStyle/>
                    <a:p>
                      <a:pPr indent="0" lvl="0" marL="0" rtl="0" algn="l">
                        <a:spcBef>
                          <a:spcPts val="0"/>
                        </a:spcBef>
                        <a:spcAft>
                          <a:spcPts val="0"/>
                        </a:spcAft>
                        <a:buNone/>
                      </a:pPr>
                      <a:r>
                        <a:rPr lang="en"/>
                        <a:t>61%</a:t>
                      </a:r>
                      <a:endParaRPr/>
                    </a:p>
                  </a:txBody>
                  <a:tcPr marT="91425" marB="91425" marR="91425" marL="91425"/>
                </a:tc>
                <a:tc>
                  <a:txBody>
                    <a:bodyPr/>
                    <a:lstStyle/>
                    <a:p>
                      <a:pPr indent="0" lvl="0" marL="0" rtl="0" algn="l">
                        <a:spcBef>
                          <a:spcPts val="0"/>
                        </a:spcBef>
                        <a:spcAft>
                          <a:spcPts val="0"/>
                        </a:spcAft>
                        <a:buNone/>
                      </a:pPr>
                      <a:r>
                        <a:rPr lang="en"/>
                        <a:t>42%</a:t>
                      </a:r>
                      <a:endParaRPr/>
                    </a:p>
                  </a:txBody>
                  <a:tcPr marT="91425" marB="91425" marR="91425" marL="91425"/>
                </a:tc>
              </a:tr>
            </a:tbl>
          </a:graphicData>
        </a:graphic>
      </p:graphicFrame>
      <p:sp>
        <p:nvSpPr>
          <p:cNvPr id="403" name="Google Shape;403;p60"/>
          <p:cNvSpPr txBox="1"/>
          <p:nvPr/>
        </p:nvSpPr>
        <p:spPr>
          <a:xfrm>
            <a:off x="3273625" y="1535050"/>
            <a:ext cx="1643400" cy="50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Detain everyone above 0.5</a:t>
            </a:r>
            <a:endParaRPr>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Equalizing rates may lead to undesired outcomes</a:t>
            </a:r>
            <a:endParaRPr/>
          </a:p>
        </p:txBody>
      </p:sp>
      <p:pic>
        <p:nvPicPr>
          <p:cNvPr id="409" name="Google Shape;409;p61"/>
          <p:cNvPicPr preferRelativeResize="0"/>
          <p:nvPr/>
        </p:nvPicPr>
        <p:blipFill>
          <a:blip r:embed="rId3">
            <a:alphaModFix/>
          </a:blip>
          <a:stretch>
            <a:fillRect/>
          </a:stretch>
        </p:blipFill>
        <p:spPr>
          <a:xfrm>
            <a:off x="567875" y="1763750"/>
            <a:ext cx="5282426" cy="2324750"/>
          </a:xfrm>
          <a:prstGeom prst="rect">
            <a:avLst/>
          </a:prstGeom>
          <a:noFill/>
          <a:ln>
            <a:noFill/>
          </a:ln>
        </p:spPr>
      </p:pic>
      <p:sp>
        <p:nvSpPr>
          <p:cNvPr id="410" name="Google Shape;410;p61"/>
          <p:cNvSpPr txBox="1"/>
          <p:nvPr/>
        </p:nvSpPr>
        <p:spPr>
          <a:xfrm>
            <a:off x="697250" y="4059825"/>
            <a:ext cx="1499700" cy="3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latin typeface="Roboto"/>
                <a:ea typeface="Roboto"/>
                <a:cs typeface="Roboto"/>
                <a:sym typeface="Roboto"/>
              </a:rPr>
              <a:t>Arrest more low risk individuals in orange group!</a:t>
            </a:r>
            <a:endParaRPr>
              <a:solidFill>
                <a:srgbClr val="FF0000"/>
              </a:solidFill>
              <a:latin typeface="Roboto"/>
              <a:ea typeface="Roboto"/>
              <a:cs typeface="Roboto"/>
              <a:sym typeface="Roboto"/>
            </a:endParaRPr>
          </a:p>
        </p:txBody>
      </p:sp>
      <p:graphicFrame>
        <p:nvGraphicFramePr>
          <p:cNvPr id="411" name="Google Shape;411;p61"/>
          <p:cNvGraphicFramePr/>
          <p:nvPr/>
        </p:nvGraphicFramePr>
        <p:xfrm>
          <a:off x="6127300" y="2423600"/>
          <a:ext cx="3000000" cy="3000000"/>
        </p:xfrm>
        <a:graphic>
          <a:graphicData uri="http://schemas.openxmlformats.org/drawingml/2006/table">
            <a:tbl>
              <a:tblPr>
                <a:noFill/>
                <a:tableStyleId>{5F1602C0-2BC3-4942-AA5F-7B52BEF8CB4F}</a:tableStyleId>
              </a:tblPr>
              <a:tblGrid>
                <a:gridCol w="1422650"/>
                <a:gridCol w="1422650"/>
              </a:tblGrid>
              <a:tr h="427150">
                <a:tc>
                  <a:txBody>
                    <a:bodyPr/>
                    <a:lstStyle/>
                    <a:p>
                      <a:pPr indent="0" lvl="0" marL="0" rtl="0" algn="l">
                        <a:spcBef>
                          <a:spcPts val="0"/>
                        </a:spcBef>
                        <a:spcAft>
                          <a:spcPts val="0"/>
                        </a:spcAft>
                        <a:buNone/>
                      </a:pPr>
                      <a:r>
                        <a:rPr lang="en"/>
                        <a:t>Detention rate</a:t>
                      </a:r>
                      <a:endParaRPr/>
                    </a:p>
                  </a:txBody>
                  <a:tcPr marT="91425" marB="91425" marR="91425" marL="91425"/>
                </a:tc>
                <a:tc>
                  <a:txBody>
                    <a:bodyPr/>
                    <a:lstStyle/>
                    <a:p>
                      <a:pPr indent="0" lvl="0" marL="0" rtl="0" algn="l">
                        <a:spcBef>
                          <a:spcPts val="0"/>
                        </a:spcBef>
                        <a:spcAft>
                          <a:spcPts val="0"/>
                        </a:spcAft>
                        <a:buNone/>
                      </a:pPr>
                      <a:r>
                        <a:rPr lang="en"/>
                        <a:t>False pos. rate</a:t>
                      </a:r>
                      <a:endParaRPr/>
                    </a:p>
                  </a:txBody>
                  <a:tcPr marT="91425" marB="91425" marR="91425" marL="91425"/>
                </a:tc>
              </a:tr>
              <a:tr h="431925">
                <a:tc>
                  <a:txBody>
                    <a:bodyPr/>
                    <a:lstStyle/>
                    <a:p>
                      <a:pPr indent="0" lvl="0" marL="0" rtl="0" algn="l">
                        <a:spcBef>
                          <a:spcPts val="0"/>
                        </a:spcBef>
                        <a:spcAft>
                          <a:spcPts val="0"/>
                        </a:spcAft>
                        <a:buNone/>
                      </a:pPr>
                      <a:r>
                        <a:rPr lang="en"/>
                        <a:t>38%</a:t>
                      </a:r>
                      <a:endParaRPr/>
                    </a:p>
                  </a:txBody>
                  <a:tcPr marT="91425" marB="91425" marR="91425" marL="91425"/>
                </a:tc>
                <a:tc>
                  <a:txBody>
                    <a:bodyPr/>
                    <a:lstStyle/>
                    <a:p>
                      <a:pPr indent="0" lvl="0" marL="0" rtl="0" algn="l">
                        <a:spcBef>
                          <a:spcPts val="0"/>
                        </a:spcBef>
                        <a:spcAft>
                          <a:spcPts val="0"/>
                        </a:spcAft>
                        <a:buNone/>
                      </a:pPr>
                      <a:r>
                        <a:rPr lang="en"/>
                        <a:t>25%</a:t>
                      </a:r>
                      <a:endParaRPr/>
                    </a:p>
                  </a:txBody>
                  <a:tcPr marT="91425" marB="91425" marR="91425" marL="91425"/>
                </a:tc>
              </a:tr>
              <a:tr h="604225">
                <a:tc>
                  <a:txBody>
                    <a:bodyPr/>
                    <a:lstStyle/>
                    <a:p>
                      <a:pPr indent="0" lvl="0" marL="0" rtl="0" algn="l">
                        <a:spcBef>
                          <a:spcPts val="0"/>
                        </a:spcBef>
                        <a:spcAft>
                          <a:spcPts val="0"/>
                        </a:spcAft>
                        <a:buNone/>
                      </a:pPr>
                      <a:r>
                        <a:rPr lang="en" strike="sngStrike"/>
                        <a:t>61%</a:t>
                      </a:r>
                      <a:r>
                        <a:rPr lang="en"/>
                        <a:t> </a:t>
                      </a:r>
                      <a:r>
                        <a:rPr lang="en">
                          <a:solidFill>
                            <a:srgbClr val="FF0000"/>
                          </a:solidFill>
                        </a:rPr>
                        <a:t>42%</a:t>
                      </a:r>
                      <a:endParaRPr>
                        <a:solidFill>
                          <a:srgbClr val="FF0000"/>
                        </a:solidFill>
                      </a:endParaRPr>
                    </a:p>
                  </a:txBody>
                  <a:tcPr marT="91425" marB="91425" marR="91425" marL="91425"/>
                </a:tc>
                <a:tc>
                  <a:txBody>
                    <a:bodyPr/>
                    <a:lstStyle/>
                    <a:p>
                      <a:pPr indent="0" lvl="0" marL="0" rtl="0" algn="l">
                        <a:spcBef>
                          <a:spcPts val="0"/>
                        </a:spcBef>
                        <a:spcAft>
                          <a:spcPts val="0"/>
                        </a:spcAft>
                        <a:buNone/>
                      </a:pPr>
                      <a:r>
                        <a:rPr lang="en" strike="sngStrike"/>
                        <a:t>42%</a:t>
                      </a:r>
                      <a:r>
                        <a:rPr lang="en"/>
                        <a:t> </a:t>
                      </a:r>
                      <a:r>
                        <a:rPr lang="en">
                          <a:solidFill>
                            <a:srgbClr val="FF0000"/>
                          </a:solidFill>
                        </a:rPr>
                        <a:t>26%</a:t>
                      </a:r>
                      <a:endParaRPr>
                        <a:solidFill>
                          <a:srgbClr val="FF0000"/>
                        </a:solidFill>
                      </a:endParaRPr>
                    </a:p>
                  </a:txBody>
                  <a:tcPr marT="91425" marB="91425" marR="91425" marL="91425"/>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An issue with calibration</a:t>
            </a:r>
            <a:endParaRPr/>
          </a:p>
        </p:txBody>
      </p:sp>
      <p:sp>
        <p:nvSpPr>
          <p:cNvPr id="417" name="Google Shape;417;p62"/>
          <p:cNvSpPr txBox="1"/>
          <p:nvPr/>
        </p:nvSpPr>
        <p:spPr>
          <a:xfrm>
            <a:off x="3138525" y="2631450"/>
            <a:ext cx="3408300" cy="3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True probabilities of reoffending</a:t>
            </a:r>
            <a:endParaRPr>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(hypothetically, suppose we know them!)</a:t>
            </a:r>
            <a:endParaRPr>
              <a:latin typeface="Roboto"/>
              <a:ea typeface="Roboto"/>
              <a:cs typeface="Roboto"/>
              <a:sym typeface="Roboto"/>
            </a:endParaRPr>
          </a:p>
        </p:txBody>
      </p:sp>
      <p:sp>
        <p:nvSpPr>
          <p:cNvPr id="418" name="Google Shape;418;p62"/>
          <p:cNvSpPr txBox="1"/>
          <p:nvPr/>
        </p:nvSpPr>
        <p:spPr>
          <a:xfrm>
            <a:off x="7019950" y="2091375"/>
            <a:ext cx="1643400" cy="82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Detain everyone above 0.5</a:t>
            </a:r>
            <a:endParaRPr>
              <a:latin typeface="Roboto"/>
              <a:ea typeface="Roboto"/>
              <a:cs typeface="Roboto"/>
              <a:sym typeface="Roboto"/>
            </a:endParaRPr>
          </a:p>
        </p:txBody>
      </p:sp>
      <p:pic>
        <p:nvPicPr>
          <p:cNvPr id="419" name="Google Shape;419;p62"/>
          <p:cNvPicPr preferRelativeResize="0"/>
          <p:nvPr/>
        </p:nvPicPr>
        <p:blipFill>
          <a:blip r:embed="rId3">
            <a:alphaModFix/>
          </a:blip>
          <a:stretch>
            <a:fillRect/>
          </a:stretch>
        </p:blipFill>
        <p:spPr>
          <a:xfrm>
            <a:off x="2249225" y="962725"/>
            <a:ext cx="4481900" cy="1673700"/>
          </a:xfrm>
          <a:prstGeom prst="rect">
            <a:avLst/>
          </a:prstGeom>
          <a:noFill/>
          <a:ln>
            <a:noFill/>
          </a:ln>
        </p:spPr>
      </p:pic>
      <p:sp>
        <p:nvSpPr>
          <p:cNvPr id="420" name="Google Shape;420;p62"/>
          <p:cNvSpPr txBox="1"/>
          <p:nvPr/>
        </p:nvSpPr>
        <p:spPr>
          <a:xfrm>
            <a:off x="3068400" y="4617675"/>
            <a:ext cx="6075600" cy="42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latin typeface="Roboto"/>
                <a:ea typeface="Roboto"/>
                <a:cs typeface="Roboto"/>
                <a:sym typeface="Roboto"/>
              </a:rPr>
              <a:t>Examples from: </a:t>
            </a:r>
            <a:r>
              <a:rPr lang="en" u="sng">
                <a:solidFill>
                  <a:schemeClr val="accent5"/>
                </a:solidFill>
                <a:latin typeface="Roboto"/>
                <a:ea typeface="Roboto"/>
                <a:cs typeface="Roboto"/>
                <a:sym typeface="Roboto"/>
                <a:hlinkClick r:id="rId4">
                  <a:extLst>
                    <a:ext uri="{A12FA001-AC4F-418D-AE19-62706E023703}">
                      <ahyp:hlinkClr val="tx"/>
                    </a:ext>
                  </a:extLst>
                </a:hlinkClick>
              </a:rPr>
              <a:t>Corbett-Davies, Pierson, Feller, Goel, Huq (2017)</a:t>
            </a:r>
            <a:r>
              <a:rPr lang="en">
                <a:solidFill>
                  <a:schemeClr val="dk2"/>
                </a:solidFill>
                <a:latin typeface="Roboto"/>
                <a:ea typeface="Roboto"/>
                <a:cs typeface="Roboto"/>
                <a:sym typeface="Roboto"/>
              </a:rPr>
              <a:t>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An issue with calibration</a:t>
            </a:r>
            <a:endParaRPr/>
          </a:p>
        </p:txBody>
      </p:sp>
      <p:pic>
        <p:nvPicPr>
          <p:cNvPr id="426" name="Google Shape;426;p63"/>
          <p:cNvPicPr preferRelativeResize="0"/>
          <p:nvPr/>
        </p:nvPicPr>
        <p:blipFill>
          <a:blip r:embed="rId3">
            <a:alphaModFix/>
          </a:blip>
          <a:stretch>
            <a:fillRect/>
          </a:stretch>
        </p:blipFill>
        <p:spPr>
          <a:xfrm>
            <a:off x="2090925" y="1136045"/>
            <a:ext cx="4561701" cy="1455400"/>
          </a:xfrm>
          <a:prstGeom prst="rect">
            <a:avLst/>
          </a:prstGeom>
          <a:noFill/>
          <a:ln>
            <a:noFill/>
          </a:ln>
        </p:spPr>
      </p:pic>
      <p:sp>
        <p:nvSpPr>
          <p:cNvPr id="427" name="Google Shape;427;p63"/>
          <p:cNvSpPr txBox="1"/>
          <p:nvPr/>
        </p:nvSpPr>
        <p:spPr>
          <a:xfrm>
            <a:off x="2558550" y="2519175"/>
            <a:ext cx="3469200" cy="3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Average probability of re-offense is 0.4 in this subgroup</a:t>
            </a:r>
            <a:endParaRPr>
              <a:latin typeface="Roboto"/>
              <a:ea typeface="Roboto"/>
              <a:cs typeface="Roboto"/>
              <a:sym typeface="Roboto"/>
            </a:endParaRPr>
          </a:p>
        </p:txBody>
      </p:sp>
      <p:grpSp>
        <p:nvGrpSpPr>
          <p:cNvPr id="428" name="Google Shape;428;p63"/>
          <p:cNvGrpSpPr/>
          <p:nvPr/>
        </p:nvGrpSpPr>
        <p:grpSpPr>
          <a:xfrm>
            <a:off x="2260675" y="3297800"/>
            <a:ext cx="4222199" cy="1337650"/>
            <a:chOff x="2260675" y="3297800"/>
            <a:chExt cx="4222199" cy="1337650"/>
          </a:xfrm>
        </p:grpSpPr>
        <p:pic>
          <p:nvPicPr>
            <p:cNvPr id="429" name="Google Shape;429;p63"/>
            <p:cNvPicPr preferRelativeResize="0"/>
            <p:nvPr/>
          </p:nvPicPr>
          <p:blipFill>
            <a:blip r:embed="rId4">
              <a:alphaModFix/>
            </a:blip>
            <a:stretch>
              <a:fillRect/>
            </a:stretch>
          </p:blipFill>
          <p:spPr>
            <a:xfrm>
              <a:off x="2260675" y="3297800"/>
              <a:ext cx="4222199" cy="1038875"/>
            </a:xfrm>
            <a:prstGeom prst="rect">
              <a:avLst/>
            </a:prstGeom>
            <a:noFill/>
            <a:ln>
              <a:noFill/>
            </a:ln>
          </p:spPr>
        </p:pic>
        <p:sp>
          <p:nvSpPr>
            <p:cNvPr id="430" name="Google Shape;430;p63"/>
            <p:cNvSpPr txBox="1"/>
            <p:nvPr/>
          </p:nvSpPr>
          <p:spPr>
            <a:xfrm>
              <a:off x="2777800" y="4314450"/>
              <a:ext cx="3469200" cy="32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Calibrated new scores</a:t>
              </a:r>
              <a:endParaRPr>
                <a:latin typeface="Roboto"/>
                <a:ea typeface="Roboto"/>
                <a:cs typeface="Roboto"/>
                <a:sym typeface="Roboto"/>
              </a:endParaRPr>
            </a:p>
          </p:txBody>
        </p:sp>
      </p:grpSp>
      <p:sp>
        <p:nvSpPr>
          <p:cNvPr id="431" name="Google Shape;431;p63"/>
          <p:cNvSpPr txBox="1"/>
          <p:nvPr/>
        </p:nvSpPr>
        <p:spPr>
          <a:xfrm>
            <a:off x="7371675" y="3379975"/>
            <a:ext cx="1119600" cy="95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No one is detained!</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Is </a:t>
            </a:r>
            <a:r>
              <a:rPr i="1" lang="en"/>
              <a:t>prediction</a:t>
            </a:r>
            <a:r>
              <a:rPr lang="en"/>
              <a:t> too narrow a perspective?</a:t>
            </a:r>
            <a:endParaRPr i="1"/>
          </a:p>
        </p:txBody>
      </p:sp>
      <p:sp>
        <p:nvSpPr>
          <p:cNvPr id="437" name="Google Shape;437;p6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Scholarly debate around COMPAS was largely about </a:t>
            </a:r>
            <a:r>
              <a:rPr b="1" lang="en" sz="2400"/>
              <a:t>tension between fairness criteria</a:t>
            </a:r>
            <a:r>
              <a:rPr lang="en" sz="2400"/>
              <a:t>.</a:t>
            </a:r>
            <a:endParaRPr sz="2400"/>
          </a:p>
          <a:p>
            <a:pPr indent="0" lvl="0" marL="0" rtl="0" algn="l">
              <a:spcBef>
                <a:spcPts val="1600"/>
              </a:spcBef>
              <a:spcAft>
                <a:spcPts val="0"/>
              </a:spcAft>
              <a:buNone/>
            </a:pPr>
            <a:r>
              <a:rPr lang="en" sz="2400"/>
              <a:t>Some rightfully point out </a:t>
            </a:r>
            <a:r>
              <a:rPr b="1" lang="en" sz="2400"/>
              <a:t>data and measurement problems</a:t>
            </a:r>
            <a:br>
              <a:rPr lang="en" sz="2400"/>
            </a:br>
            <a:r>
              <a:rPr lang="en"/>
              <a:t>(e.g., policing patterns influence variables such as criminal history and recidivism)</a:t>
            </a:r>
            <a:endParaRPr/>
          </a:p>
          <a:p>
            <a:pPr indent="0" lvl="0" marL="0" rtl="0" algn="l">
              <a:spcBef>
                <a:spcPts val="1600"/>
              </a:spcBef>
              <a:spcAft>
                <a:spcPts val="1600"/>
              </a:spcAft>
              <a:buNone/>
            </a:pPr>
            <a:r>
              <a:rPr lang="en" sz="2400"/>
              <a:t>When is the issue not </a:t>
            </a:r>
            <a:r>
              <a:rPr i="1" lang="en" sz="2400"/>
              <a:t>how</a:t>
            </a:r>
            <a:r>
              <a:rPr lang="en" sz="2400"/>
              <a:t> we predict but </a:t>
            </a:r>
            <a:r>
              <a:rPr i="1" lang="en" sz="2400"/>
              <a:t>that</a:t>
            </a:r>
            <a:r>
              <a:rPr lang="en" sz="2400"/>
              <a:t> we predict?</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Failure to appear in court</a:t>
            </a:r>
            <a:endParaRPr/>
          </a:p>
        </p:txBody>
      </p:sp>
      <p:sp>
        <p:nvSpPr>
          <p:cNvPr id="443" name="Google Shape;443;p65"/>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One approach: </a:t>
            </a:r>
            <a:r>
              <a:rPr lang="en"/>
              <a:t>Predict failure to appear, jail if risk is high.</a:t>
            </a:r>
            <a:endParaRPr/>
          </a:p>
          <a:p>
            <a:pPr indent="0" lvl="0" marL="0" rtl="0" algn="l">
              <a:spcBef>
                <a:spcPts val="1600"/>
              </a:spcBef>
              <a:spcAft>
                <a:spcPts val="0"/>
              </a:spcAft>
              <a:buNone/>
            </a:pPr>
            <a:r>
              <a:rPr b="1" lang="en"/>
              <a:t>Alternative:</a:t>
            </a:r>
            <a:r>
              <a:rPr lang="en"/>
              <a:t> Recognize that people fail to appear in court </a:t>
            </a:r>
            <a:br>
              <a:rPr lang="en"/>
            </a:br>
            <a:r>
              <a:rPr lang="en"/>
              <a:t>due to lack of child care and transportation, work schedules, or too many court appointments. Implement steps to mitigate these issues.</a:t>
            </a:r>
            <a:endParaRPr/>
          </a:p>
          <a:p>
            <a:pPr indent="0" lvl="0" marL="0" rtl="0" algn="l">
              <a:spcBef>
                <a:spcPts val="1600"/>
              </a:spcBef>
              <a:spcAft>
                <a:spcPts val="1600"/>
              </a:spcAft>
              <a:buNone/>
            </a:pPr>
            <a:r>
              <a:rPr lang="en"/>
              <a:t>Alternative is part of the Harris County Lawsuit settlement: </a:t>
            </a:r>
            <a:r>
              <a:rPr i="1" lang="en" sz="1400"/>
              <a:t>"require Harris County to provide free child care at courthouses, develop a two-way communication system between courts and defendants, give cell phones to poor defendants and pay for public transit or ride share services for defendants without access to transportation to court." (Source: </a:t>
            </a:r>
            <a:r>
              <a:rPr i="1" lang="en" sz="1400" u="sng">
                <a:solidFill>
                  <a:schemeClr val="hlink"/>
                </a:solidFill>
                <a:hlinkClick r:id="rId3"/>
              </a:rPr>
              <a:t>Houston Chronicle, April 2019</a:t>
            </a:r>
            <a:r>
              <a:rPr i="1" lang="en" sz="1400"/>
              <a:t>)</a:t>
            </a:r>
            <a:endParaRPr i="1" sz="1400"/>
          </a:p>
        </p:txBody>
      </p:sp>
      <p:pic>
        <p:nvPicPr>
          <p:cNvPr id="444" name="Google Shape;444;p65"/>
          <p:cNvPicPr preferRelativeResize="0"/>
          <p:nvPr/>
        </p:nvPicPr>
        <p:blipFill>
          <a:blip r:embed="rId4">
            <a:alphaModFix/>
          </a:blip>
          <a:stretch>
            <a:fillRect/>
          </a:stretch>
        </p:blipFill>
        <p:spPr>
          <a:xfrm>
            <a:off x="6390376" y="0"/>
            <a:ext cx="2753626" cy="2402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Focus for this tutorial</a:t>
            </a:r>
            <a:endParaRPr/>
          </a:p>
        </p:txBody>
      </p:sp>
      <p:sp>
        <p:nvSpPr>
          <p:cNvPr id="101" name="Google Shape;101;p2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Discrimination in consequential decision making settings</a:t>
            </a:r>
            <a:endParaRPr/>
          </a:p>
          <a:p>
            <a:pPr indent="0" lvl="0" marL="0" rtl="0" algn="l">
              <a:spcBef>
                <a:spcPts val="1600"/>
              </a:spcBef>
              <a:spcAft>
                <a:spcPts val="0"/>
              </a:spcAft>
              <a:buNone/>
            </a:pPr>
            <a:r>
              <a:rPr lang="en"/>
              <a:t>	This excludes many other forms of injustice (and even unfairness)</a:t>
            </a:r>
            <a:endParaRPr/>
          </a:p>
          <a:p>
            <a:pPr indent="0" lvl="0" marL="0" rtl="0" algn="l">
              <a:spcBef>
                <a:spcPts val="1600"/>
              </a:spcBef>
              <a:spcAft>
                <a:spcPts val="0"/>
              </a:spcAft>
              <a:buNone/>
            </a:pPr>
            <a:r>
              <a:rPr lang="en"/>
              <a:t>US centric perspective (insofar as the examples and legal backdrop go)</a:t>
            </a:r>
            <a:endParaRPr/>
          </a:p>
          <a:p>
            <a:pPr indent="0" lvl="0" marL="0" rtl="0" algn="l">
              <a:spcBef>
                <a:spcPts val="1600"/>
              </a:spcBef>
              <a:spcAft>
                <a:spcPts val="0"/>
              </a:spcAft>
              <a:buNone/>
            </a:pPr>
            <a:r>
              <a:rPr lang="en"/>
              <a:t>Formal models and frameworks</a:t>
            </a:r>
            <a:endParaRPr/>
          </a:p>
          <a:p>
            <a:pPr indent="0" lvl="0" marL="0" rtl="0" algn="l">
              <a:spcBef>
                <a:spcPts val="1600"/>
              </a:spcBef>
              <a:spcAft>
                <a:spcPts val="0"/>
              </a:spcAft>
              <a:buNone/>
            </a:pPr>
            <a:r>
              <a:rPr lang="en"/>
              <a:t>	This is not meant to decenter the scholarship just mentioned</a:t>
            </a:r>
            <a:endParaRPr/>
          </a:p>
          <a:p>
            <a:pPr indent="0" lvl="0" marL="0" rtl="0" algn="l">
              <a:spcBef>
                <a:spcPts val="1600"/>
              </a:spcBef>
              <a:spcAft>
                <a:spcPts val="0"/>
              </a:spcAft>
              <a:buNone/>
            </a:pPr>
            <a:r>
              <a:rPr lang="en"/>
              <a:t>	This decidedly leaves room for non-technical interventions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Toward a broader perspective</a:t>
            </a:r>
            <a:endParaRPr/>
          </a:p>
        </p:txBody>
      </p:sp>
      <p:sp>
        <p:nvSpPr>
          <p:cNvPr id="450" name="Google Shape;450;p66"/>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Statistical fairness criteria take data generating distribution as given and work with nothing but the joint statistics of </a:t>
            </a:r>
            <a:r>
              <a:rPr b="1" lang="en">
                <a:solidFill>
                  <a:srgbClr val="85200C"/>
                </a:solidFill>
              </a:rPr>
              <a:t>(</a:t>
            </a:r>
            <a:r>
              <a:rPr b="1" i="1" lang="en">
                <a:solidFill>
                  <a:srgbClr val="85200C"/>
                </a:solidFill>
              </a:rPr>
              <a:t>X, Y, R, A</a:t>
            </a:r>
            <a:r>
              <a:rPr b="1" lang="en">
                <a:solidFill>
                  <a:srgbClr val="85200C"/>
                </a:solidFill>
              </a:rPr>
              <a:t>).</a:t>
            </a:r>
            <a:r>
              <a:rPr b="1" i="1" lang="en">
                <a:solidFill>
                  <a:srgbClr val="85200C"/>
                </a:solidFill>
              </a:rPr>
              <a:t> </a:t>
            </a:r>
            <a:endParaRPr/>
          </a:p>
          <a:p>
            <a:pPr indent="0" lvl="0" marL="0" rtl="0" algn="l">
              <a:spcBef>
                <a:spcPts val="1600"/>
              </a:spcBef>
              <a:spcAft>
                <a:spcPts val="0"/>
              </a:spcAft>
              <a:buNone/>
            </a:pPr>
            <a:r>
              <a:rPr lang="en"/>
              <a:t>If this statistical perspective is too narrow, how do we take salient social facts and context into account?</a:t>
            </a:r>
            <a:endParaRPr/>
          </a:p>
          <a:p>
            <a:pPr indent="0" lvl="0" marL="0" rtl="0" algn="l">
              <a:spcBef>
                <a:spcPts val="1600"/>
              </a:spcBef>
              <a:spcAft>
                <a:spcPts val="1600"/>
              </a:spcAft>
              <a:buNone/>
            </a:pPr>
            <a:r>
              <a:rPr lang="en"/>
              <a:t>This will be the subject of Part II on Thursday.</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Wrapping up</a:t>
            </a:r>
            <a:endParaRPr/>
          </a:p>
        </p:txBody>
      </p:sp>
      <p:sp>
        <p:nvSpPr>
          <p:cNvPr id="456" name="Google Shape;456;p67"/>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Fairness through unawareness </a:t>
            </a:r>
            <a:r>
              <a:rPr i="1" lang="en"/>
              <a:t>fails</a:t>
            </a:r>
            <a:r>
              <a:rPr lang="en"/>
              <a:t>!</a:t>
            </a:r>
            <a:endParaRPr/>
          </a:p>
          <a:p>
            <a:pPr indent="0" lvl="0" marL="0" rtl="0" algn="l">
              <a:spcBef>
                <a:spcPts val="1600"/>
              </a:spcBef>
              <a:spcAft>
                <a:spcPts val="0"/>
              </a:spcAft>
              <a:buNone/>
            </a:pPr>
            <a:r>
              <a:rPr lang="en"/>
              <a:t>Violations of fairness criteria trigger valid moral intuitions, and can surface normative questions about decision-making, as well as trade-offs and tensions between different interpretations of fairness.</a:t>
            </a:r>
            <a:endParaRPr/>
          </a:p>
          <a:p>
            <a:pPr indent="0" lvl="0" marL="0" rtl="0" algn="l">
              <a:spcBef>
                <a:spcPts val="1600"/>
              </a:spcBef>
              <a:spcAft>
                <a:spcPts val="0"/>
              </a:spcAft>
              <a:buNone/>
            </a:pPr>
            <a:r>
              <a:rPr lang="en"/>
              <a:t>However, statistical fairness criteria on their own cannot be a “proof of fairness”.</a:t>
            </a:r>
            <a:endParaRPr/>
          </a:p>
          <a:p>
            <a:pPr indent="0" lvl="0" marL="0" rtl="0" algn="l">
              <a:spcBef>
                <a:spcPts val="1600"/>
              </a:spcBef>
              <a:spcAft>
                <a:spcPts val="1600"/>
              </a:spcAft>
              <a:buNone/>
            </a:pPr>
            <a:r>
              <a:rPr lang="en"/>
              <a:t>Nor are fairness criteria on their own a good objective function.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Background</a:t>
            </a:r>
            <a:r>
              <a:rPr lang="en"/>
              <a:t> reading</a:t>
            </a:r>
            <a:endParaRPr/>
          </a:p>
        </p:txBody>
      </p:sp>
      <p:sp>
        <p:nvSpPr>
          <p:cNvPr id="462" name="Google Shape;462;p6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textbook in progress (mostly available online):</a:t>
            </a:r>
            <a:endParaRPr/>
          </a:p>
          <a:p>
            <a:pPr indent="0" lvl="0" marL="0" rtl="0" algn="l">
              <a:spcBef>
                <a:spcPts val="1600"/>
              </a:spcBef>
              <a:spcAft>
                <a:spcPts val="0"/>
              </a:spcAft>
              <a:buNone/>
            </a:pPr>
            <a:r>
              <a:rPr lang="en"/>
              <a:t>Barocas, H, Narayanan. Fairness and Machine Learning: Limitations and Opportunities. </a:t>
            </a:r>
            <a:r>
              <a:rPr lang="en" u="sng">
                <a:solidFill>
                  <a:schemeClr val="hlink"/>
                </a:solidFill>
                <a:hlinkClick r:id="rId3"/>
              </a:rPr>
              <a:t>fairmlbook.org</a:t>
            </a:r>
            <a:endParaRPr/>
          </a:p>
          <a:p>
            <a:pPr indent="0" lvl="0" marL="0" rtl="0" algn="l">
              <a:spcBef>
                <a:spcPts val="1600"/>
              </a:spcBef>
              <a:spcAft>
                <a:spcPts val="1600"/>
              </a:spcAft>
              <a:buNone/>
            </a:pPr>
            <a:r>
              <a:rPr lang="en"/>
              <a:t>Today’s lecture roughly corresponds to Chapters 1 &amp;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a:t>
            </a:r>
            <a:r>
              <a:rPr lang="en"/>
              <a:t> concern is with </a:t>
            </a:r>
            <a:r>
              <a:rPr i="1" lang="en"/>
              <a:t>unjustified basis for differentiation</a:t>
            </a:r>
            <a:endParaRPr i="1"/>
          </a:p>
          <a:p>
            <a:pPr indent="-342900" lvl="0" marL="457200" rtl="0" algn="l">
              <a:spcBef>
                <a:spcPts val="1600"/>
              </a:spcBef>
              <a:spcAft>
                <a:spcPts val="0"/>
              </a:spcAft>
              <a:buSzPts val="1800"/>
              <a:buChar char="●"/>
            </a:pPr>
            <a:r>
              <a:rPr i="1" lang="en"/>
              <a:t>Practical irrelevance</a:t>
            </a:r>
            <a:endParaRPr i="1"/>
          </a:p>
          <a:p>
            <a:pPr indent="-317500" lvl="1" marL="914400" rtl="0" algn="l">
              <a:spcBef>
                <a:spcPts val="0"/>
              </a:spcBef>
              <a:spcAft>
                <a:spcPts val="0"/>
              </a:spcAft>
              <a:buSzPts val="1400"/>
              <a:buChar char="○"/>
            </a:pPr>
            <a:r>
              <a:rPr i="1" lang="en"/>
              <a:t>Sexual orientation in employment decisions</a:t>
            </a:r>
            <a:endParaRPr i="1"/>
          </a:p>
          <a:p>
            <a:pPr indent="-342900" lvl="0" marL="457200" rtl="0" algn="l">
              <a:spcBef>
                <a:spcPts val="0"/>
              </a:spcBef>
              <a:spcAft>
                <a:spcPts val="0"/>
              </a:spcAft>
              <a:buSzPts val="1800"/>
              <a:buChar char="●"/>
            </a:pPr>
            <a:r>
              <a:rPr i="1" lang="en"/>
              <a:t>Moral irrelevance</a:t>
            </a:r>
            <a:endParaRPr i="1"/>
          </a:p>
          <a:p>
            <a:pPr indent="-317500" lvl="1" marL="914400" rtl="0" algn="l">
              <a:spcBef>
                <a:spcPts val="0"/>
              </a:spcBef>
              <a:spcAft>
                <a:spcPts val="0"/>
              </a:spcAft>
              <a:buSzPts val="1400"/>
              <a:buChar char="○"/>
            </a:pPr>
            <a:r>
              <a:rPr i="1" lang="en"/>
              <a:t>Disability status in hiring decisions</a:t>
            </a:r>
            <a:endParaRPr i="1"/>
          </a:p>
        </p:txBody>
      </p:sp>
      <p:sp>
        <p:nvSpPr>
          <p:cNvPr id="107" name="Google Shape;107;p2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Is discrimination not the point of machine learning?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Discrimination is </a:t>
            </a:r>
            <a:r>
              <a:rPr i="1" lang="en"/>
              <a:t>not</a:t>
            </a:r>
            <a:r>
              <a:rPr lang="en"/>
              <a:t> a general concept</a:t>
            </a:r>
            <a:endParaRPr/>
          </a:p>
        </p:txBody>
      </p:sp>
      <p:sp>
        <p:nvSpPr>
          <p:cNvPr id="113" name="Google Shape;113;p23"/>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Domain</a:t>
            </a:r>
            <a:r>
              <a:rPr lang="en"/>
              <a:t> specific: </a:t>
            </a:r>
            <a:endParaRPr/>
          </a:p>
          <a:p>
            <a:pPr indent="457200" lvl="0" marL="0" rtl="0" algn="l">
              <a:spcBef>
                <a:spcPts val="1600"/>
              </a:spcBef>
              <a:spcAft>
                <a:spcPts val="0"/>
              </a:spcAft>
              <a:buNone/>
            </a:pPr>
            <a:r>
              <a:rPr lang="en"/>
              <a:t>Concerned with important opportunities that affect people’s lives</a:t>
            </a:r>
            <a:endParaRPr/>
          </a:p>
          <a:p>
            <a:pPr indent="0" lvl="0" marL="0" rtl="0" algn="l">
              <a:spcBef>
                <a:spcPts val="1600"/>
              </a:spcBef>
              <a:spcAft>
                <a:spcPts val="0"/>
              </a:spcAft>
              <a:buNone/>
            </a:pPr>
            <a:r>
              <a:rPr i="1" lang="en"/>
              <a:t>Group</a:t>
            </a:r>
            <a:r>
              <a:rPr lang="en"/>
              <a:t> specific: </a:t>
            </a:r>
            <a:endParaRPr/>
          </a:p>
          <a:p>
            <a:pPr indent="0" lvl="0" marL="0" rtl="0" algn="l">
              <a:spcBef>
                <a:spcPts val="1600"/>
              </a:spcBef>
              <a:spcAft>
                <a:spcPts val="1600"/>
              </a:spcAft>
              <a:buNone/>
            </a:pPr>
            <a:r>
              <a:rPr lang="en"/>
              <a:t>	Concerned with socially salient categories that have served as the basis for unjustified and systematically adverse treatment in the past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Regulated domains (based on US law)</a:t>
            </a:r>
            <a:endParaRPr/>
          </a:p>
        </p:txBody>
      </p:sp>
      <p:sp>
        <p:nvSpPr>
          <p:cNvPr id="119" name="Google Shape;119;p2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1200"/>
              </a:spcBef>
              <a:spcAft>
                <a:spcPts val="0"/>
              </a:spcAft>
              <a:buClr>
                <a:srgbClr val="000000"/>
              </a:buClr>
              <a:buSzPts val="1800"/>
              <a:buFont typeface="Arial"/>
              <a:buChar char="●"/>
            </a:pPr>
            <a:r>
              <a:rPr b="1" lang="en">
                <a:solidFill>
                  <a:srgbClr val="000000"/>
                </a:solidFill>
              </a:rPr>
              <a:t>Credit</a:t>
            </a:r>
            <a:r>
              <a:rPr lang="en">
                <a:solidFill>
                  <a:srgbClr val="000000"/>
                </a:solidFill>
              </a:rPr>
              <a:t> (Equal Credit Opportunity Act)</a:t>
            </a:r>
            <a:endParaRPr>
              <a:solidFill>
                <a:srgbClr val="000000"/>
              </a:solidFill>
            </a:endParaRPr>
          </a:p>
          <a:p>
            <a:pPr indent="-342900" lvl="0" marL="457200" rtl="0" algn="l">
              <a:spcBef>
                <a:spcPts val="0"/>
              </a:spcBef>
              <a:spcAft>
                <a:spcPts val="0"/>
              </a:spcAft>
              <a:buClr>
                <a:srgbClr val="000000"/>
              </a:buClr>
              <a:buSzPts val="1800"/>
              <a:buFont typeface="Arial"/>
              <a:buChar char="●"/>
            </a:pPr>
            <a:r>
              <a:rPr b="1" lang="en">
                <a:solidFill>
                  <a:srgbClr val="000000"/>
                </a:solidFill>
              </a:rPr>
              <a:t>Education</a:t>
            </a:r>
            <a:r>
              <a:rPr lang="en">
                <a:solidFill>
                  <a:srgbClr val="000000"/>
                </a:solidFill>
              </a:rPr>
              <a:t> (Civil Rights Act of 1964; Education Amendments of 1972)</a:t>
            </a:r>
            <a:endParaRPr>
              <a:solidFill>
                <a:srgbClr val="000000"/>
              </a:solidFill>
            </a:endParaRPr>
          </a:p>
          <a:p>
            <a:pPr indent="-342900" lvl="0" marL="457200" rtl="0" algn="l">
              <a:spcBef>
                <a:spcPts val="0"/>
              </a:spcBef>
              <a:spcAft>
                <a:spcPts val="0"/>
              </a:spcAft>
              <a:buClr>
                <a:srgbClr val="000000"/>
              </a:buClr>
              <a:buSzPts val="1800"/>
              <a:buFont typeface="Arial"/>
              <a:buChar char="●"/>
            </a:pPr>
            <a:r>
              <a:rPr b="1" lang="en">
                <a:solidFill>
                  <a:srgbClr val="000000"/>
                </a:solidFill>
              </a:rPr>
              <a:t>Employment</a:t>
            </a:r>
            <a:r>
              <a:rPr lang="en">
                <a:solidFill>
                  <a:srgbClr val="000000"/>
                </a:solidFill>
              </a:rPr>
              <a:t> (Civil Rights Act of 1964)</a:t>
            </a:r>
            <a:endParaRPr>
              <a:solidFill>
                <a:srgbClr val="000000"/>
              </a:solidFill>
            </a:endParaRPr>
          </a:p>
          <a:p>
            <a:pPr indent="-342900" lvl="0" marL="457200" rtl="0" algn="l">
              <a:spcBef>
                <a:spcPts val="0"/>
              </a:spcBef>
              <a:spcAft>
                <a:spcPts val="0"/>
              </a:spcAft>
              <a:buClr>
                <a:srgbClr val="000000"/>
              </a:buClr>
              <a:buSzPts val="1800"/>
              <a:buFont typeface="Arial"/>
              <a:buChar char="●"/>
            </a:pPr>
            <a:r>
              <a:rPr b="1" lang="en">
                <a:solidFill>
                  <a:srgbClr val="000000"/>
                </a:solidFill>
              </a:rPr>
              <a:t>Housing</a:t>
            </a:r>
            <a:r>
              <a:rPr lang="en">
                <a:solidFill>
                  <a:srgbClr val="000000"/>
                </a:solidFill>
              </a:rPr>
              <a:t> (Fair Housing Act)</a:t>
            </a:r>
            <a:endParaRPr>
              <a:solidFill>
                <a:srgbClr val="000000"/>
              </a:solidFill>
            </a:endParaRPr>
          </a:p>
          <a:p>
            <a:pPr indent="-342900" lvl="0" marL="457200" rtl="0" algn="l">
              <a:spcBef>
                <a:spcPts val="0"/>
              </a:spcBef>
              <a:spcAft>
                <a:spcPts val="0"/>
              </a:spcAft>
              <a:buClr>
                <a:srgbClr val="000000"/>
              </a:buClr>
              <a:buSzPts val="1800"/>
              <a:buFont typeface="Arial"/>
              <a:buChar char="●"/>
            </a:pPr>
            <a:r>
              <a:rPr b="1" lang="en">
                <a:solidFill>
                  <a:srgbClr val="000000"/>
                </a:solidFill>
              </a:rPr>
              <a:t>‘Public Accommodation’</a:t>
            </a:r>
            <a:r>
              <a:rPr lang="en">
                <a:solidFill>
                  <a:srgbClr val="000000"/>
                </a:solidFill>
              </a:rPr>
              <a:t> (Civil Rights Act of 1964)</a:t>
            </a:r>
            <a:endParaRPr>
              <a:solidFill>
                <a:srgbClr val="000000"/>
              </a:solidFill>
            </a:endParaRPr>
          </a:p>
          <a:p>
            <a:pPr indent="0" lvl="0" marL="0" rtl="0" algn="l">
              <a:spcBef>
                <a:spcPts val="1200"/>
              </a:spcBef>
              <a:spcAft>
                <a:spcPts val="0"/>
              </a:spcAft>
              <a:buNone/>
            </a:pPr>
            <a:r>
              <a:rPr lang="en">
                <a:solidFill>
                  <a:srgbClr val="000000"/>
                </a:solidFill>
              </a:rPr>
              <a:t>Extends to </a:t>
            </a:r>
            <a:r>
              <a:rPr i="1" lang="en">
                <a:solidFill>
                  <a:srgbClr val="000000"/>
                </a:solidFill>
              </a:rPr>
              <a:t>marketing and advertising</a:t>
            </a:r>
            <a:r>
              <a:rPr lang="en">
                <a:solidFill>
                  <a:srgbClr val="000000"/>
                </a:solidFill>
              </a:rPr>
              <a:t>; not limited to final decision</a:t>
            </a:r>
            <a:endParaRPr>
              <a:solidFill>
                <a:srgbClr val="000000"/>
              </a:solidFill>
            </a:endParaRPr>
          </a:p>
          <a:p>
            <a:pPr indent="0" lvl="0" marL="0" rtl="0" algn="l">
              <a:spcBef>
                <a:spcPts val="1200"/>
              </a:spcBef>
              <a:spcAft>
                <a:spcPts val="1200"/>
              </a:spcAft>
              <a:buNone/>
            </a:pPr>
            <a:r>
              <a:rPr lang="en">
                <a:solidFill>
                  <a:srgbClr val="000000"/>
                </a:solidFill>
              </a:rPr>
              <a:t>This list sets aside complex web of laws that regulates the government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Legally recognized ‘protected classes’ in the US</a:t>
            </a:r>
            <a:endParaRPr/>
          </a:p>
        </p:txBody>
      </p:sp>
      <p:sp>
        <p:nvSpPr>
          <p:cNvPr id="125" name="Google Shape;125;p25"/>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000000"/>
                </a:solidFill>
              </a:rPr>
              <a:t>Race</a:t>
            </a:r>
            <a:r>
              <a:rPr lang="en">
                <a:solidFill>
                  <a:srgbClr val="000000"/>
                </a:solidFill>
              </a:rPr>
              <a:t> (Civil Rights Act of 1964); </a:t>
            </a:r>
            <a:r>
              <a:rPr b="1" lang="en">
                <a:solidFill>
                  <a:srgbClr val="000000"/>
                </a:solidFill>
              </a:rPr>
              <a:t>Color</a:t>
            </a:r>
            <a:r>
              <a:rPr lang="en">
                <a:solidFill>
                  <a:srgbClr val="000000"/>
                </a:solidFill>
              </a:rPr>
              <a:t> (Civil Rights Act of 1964); </a:t>
            </a:r>
            <a:r>
              <a:rPr b="1" lang="en">
                <a:solidFill>
                  <a:srgbClr val="000000"/>
                </a:solidFill>
              </a:rPr>
              <a:t>Sex</a:t>
            </a:r>
            <a:r>
              <a:rPr lang="en">
                <a:solidFill>
                  <a:srgbClr val="000000"/>
                </a:solidFill>
              </a:rPr>
              <a:t> (Equal Pay Act of 1963; Civil Rights Act of 1964); </a:t>
            </a:r>
            <a:r>
              <a:rPr b="1" lang="en">
                <a:solidFill>
                  <a:srgbClr val="000000"/>
                </a:solidFill>
              </a:rPr>
              <a:t>Religion</a:t>
            </a:r>
            <a:r>
              <a:rPr lang="en">
                <a:solidFill>
                  <a:srgbClr val="000000"/>
                </a:solidFill>
              </a:rPr>
              <a:t> (Civil Rights Act of 1964); </a:t>
            </a:r>
            <a:r>
              <a:rPr b="1" lang="en">
                <a:solidFill>
                  <a:srgbClr val="000000"/>
                </a:solidFill>
              </a:rPr>
              <a:t>National origin</a:t>
            </a:r>
            <a:r>
              <a:rPr lang="en">
                <a:solidFill>
                  <a:srgbClr val="000000"/>
                </a:solidFill>
              </a:rPr>
              <a:t> (Civil Rights Act of 1964); </a:t>
            </a:r>
            <a:r>
              <a:rPr b="1" lang="en">
                <a:solidFill>
                  <a:srgbClr val="000000"/>
                </a:solidFill>
              </a:rPr>
              <a:t>Citizenship</a:t>
            </a:r>
            <a:r>
              <a:rPr lang="en">
                <a:solidFill>
                  <a:srgbClr val="000000"/>
                </a:solidFill>
              </a:rPr>
              <a:t> (Immigration Reform and Control Act); </a:t>
            </a:r>
            <a:r>
              <a:rPr b="1" lang="en">
                <a:solidFill>
                  <a:srgbClr val="000000"/>
                </a:solidFill>
              </a:rPr>
              <a:t>Age</a:t>
            </a:r>
            <a:r>
              <a:rPr lang="en">
                <a:solidFill>
                  <a:srgbClr val="000000"/>
                </a:solidFill>
              </a:rPr>
              <a:t> (Age Discrimination in Employment Act of 1967); </a:t>
            </a:r>
            <a:r>
              <a:rPr b="1" lang="en">
                <a:solidFill>
                  <a:srgbClr val="000000"/>
                </a:solidFill>
              </a:rPr>
              <a:t>Pregnancy</a:t>
            </a:r>
            <a:r>
              <a:rPr lang="en">
                <a:solidFill>
                  <a:srgbClr val="000000"/>
                </a:solidFill>
              </a:rPr>
              <a:t> (Pregnancy Discrimination Act); </a:t>
            </a:r>
            <a:r>
              <a:rPr b="1" lang="en">
                <a:solidFill>
                  <a:srgbClr val="000000"/>
                </a:solidFill>
              </a:rPr>
              <a:t>Familial status</a:t>
            </a:r>
            <a:r>
              <a:rPr lang="en">
                <a:solidFill>
                  <a:srgbClr val="000000"/>
                </a:solidFill>
              </a:rPr>
              <a:t> (Civil Rights Act of 1968); </a:t>
            </a:r>
            <a:r>
              <a:rPr b="1" lang="en">
                <a:solidFill>
                  <a:srgbClr val="000000"/>
                </a:solidFill>
              </a:rPr>
              <a:t>Disability status</a:t>
            </a:r>
            <a:r>
              <a:rPr lang="en">
                <a:solidFill>
                  <a:srgbClr val="000000"/>
                </a:solidFill>
              </a:rPr>
              <a:t> (Rehabilitation Act of 1973; Americans with Disabilities Act of 1990); </a:t>
            </a:r>
            <a:r>
              <a:rPr b="1" lang="en">
                <a:solidFill>
                  <a:srgbClr val="000000"/>
                </a:solidFill>
              </a:rPr>
              <a:t>Veteran status</a:t>
            </a:r>
            <a:r>
              <a:rPr lang="en">
                <a:solidFill>
                  <a:srgbClr val="000000"/>
                </a:solidFill>
              </a:rPr>
              <a:t> (Vietnam Era Veterans' Readjustment Assistance Act of 1974; Uniformed Services Employment and Reemployment Rights Act); </a:t>
            </a:r>
            <a:r>
              <a:rPr b="1" lang="en">
                <a:solidFill>
                  <a:srgbClr val="000000"/>
                </a:solidFill>
              </a:rPr>
              <a:t>Genetic information</a:t>
            </a:r>
            <a:r>
              <a:rPr lang="en">
                <a:solidFill>
                  <a:srgbClr val="000000"/>
                </a:solidFill>
              </a:rPr>
              <a:t> (Genetic Information Nondiscrimination Act)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