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68"/>
  </p:notesMasterIdLst>
  <p:handoutMasterIdLst>
    <p:handoutMasterId r:id="rId69"/>
  </p:handoutMasterIdLst>
  <p:sldIdLst>
    <p:sldId id="360" r:id="rId2"/>
    <p:sldId id="388" r:id="rId3"/>
    <p:sldId id="370" r:id="rId4"/>
    <p:sldId id="372" r:id="rId5"/>
    <p:sldId id="374" r:id="rId6"/>
    <p:sldId id="681" r:id="rId7"/>
    <p:sldId id="375" r:id="rId8"/>
    <p:sldId id="589" r:id="rId9"/>
    <p:sldId id="378" r:id="rId10"/>
    <p:sldId id="383" r:id="rId11"/>
    <p:sldId id="472" r:id="rId12"/>
    <p:sldId id="473" r:id="rId13"/>
    <p:sldId id="385" r:id="rId14"/>
    <p:sldId id="379" r:id="rId15"/>
    <p:sldId id="380" r:id="rId16"/>
    <p:sldId id="672" r:id="rId17"/>
    <p:sldId id="673" r:id="rId18"/>
    <p:sldId id="382" r:id="rId19"/>
    <p:sldId id="446" r:id="rId20"/>
    <p:sldId id="389" r:id="rId21"/>
    <p:sldId id="430" r:id="rId22"/>
    <p:sldId id="477" r:id="rId23"/>
    <p:sldId id="475" r:id="rId24"/>
    <p:sldId id="466" r:id="rId25"/>
    <p:sldId id="392" r:id="rId26"/>
    <p:sldId id="463" r:id="rId27"/>
    <p:sldId id="435" r:id="rId28"/>
    <p:sldId id="682" r:id="rId29"/>
    <p:sldId id="674" r:id="rId30"/>
    <p:sldId id="675" r:id="rId31"/>
    <p:sldId id="444" r:id="rId32"/>
    <p:sldId id="488" r:id="rId33"/>
    <p:sldId id="427" r:id="rId34"/>
    <p:sldId id="467" r:id="rId35"/>
    <p:sldId id="450" r:id="rId36"/>
    <p:sldId id="394" r:id="rId37"/>
    <p:sldId id="400" r:id="rId38"/>
    <p:sldId id="486" r:id="rId39"/>
    <p:sldId id="485" r:id="rId40"/>
    <p:sldId id="676" r:id="rId41"/>
    <p:sldId id="468" r:id="rId42"/>
    <p:sldId id="452" r:id="rId43"/>
    <p:sldId id="677" r:id="rId44"/>
    <p:sldId id="678" r:id="rId45"/>
    <p:sldId id="679" r:id="rId46"/>
    <p:sldId id="438" r:id="rId47"/>
    <p:sldId id="680" r:id="rId48"/>
    <p:sldId id="459" r:id="rId49"/>
    <p:sldId id="401" r:id="rId50"/>
    <p:sldId id="469" r:id="rId51"/>
    <p:sldId id="453" r:id="rId52"/>
    <p:sldId id="455" r:id="rId53"/>
    <p:sldId id="460" r:id="rId54"/>
    <p:sldId id="402" r:id="rId55"/>
    <p:sldId id="406" r:id="rId56"/>
    <p:sldId id="470" r:id="rId57"/>
    <p:sldId id="407" r:id="rId58"/>
    <p:sldId id="476" r:id="rId59"/>
    <p:sldId id="478" r:id="rId60"/>
    <p:sldId id="424" r:id="rId61"/>
    <p:sldId id="461" r:id="rId62"/>
    <p:sldId id="409" r:id="rId63"/>
    <p:sldId id="457" r:id="rId64"/>
    <p:sldId id="479" r:id="rId65"/>
    <p:sldId id="480" r:id="rId66"/>
    <p:sldId id="481" r:id="rId67"/>
  </p:sldIdLst>
  <p:sldSz cx="12192000" cy="6858000"/>
  <p:notesSz cx="7099300" cy="10234613"/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B7D3C9"/>
    <a:srgbClr val="C3BAD2"/>
    <a:srgbClr val="D0F9FE"/>
    <a:srgbClr val="008000"/>
    <a:srgbClr val="0033CC"/>
    <a:srgbClr val="FF3300"/>
    <a:srgbClr val="D5DFFF"/>
    <a:srgbClr val="B9CAFF"/>
    <a:srgbClr val="7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4" autoAdjust="0"/>
    <p:restoredTop sz="84694" autoAdjust="0"/>
  </p:normalViewPr>
  <p:slideViewPr>
    <p:cSldViewPr>
      <p:cViewPr>
        <p:scale>
          <a:sx n="129" d="100"/>
          <a:sy n="129" d="100"/>
        </p:scale>
        <p:origin x="1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1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6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5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90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Wrong example for “eat-all-dots”: (x, y, dot count)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Optimal in some environments!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68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1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4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5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59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great in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73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1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7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7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7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4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BFS best when there is a shallow solution, s &lt;&lt; m</a:t>
            </a:r>
          </a:p>
          <a:p>
            <a:r>
              <a:rPr lang="en-US" dirty="0"/>
              <a:t>DFS best when solutions all at m, and fairly common at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106 locations so 106^3 * 2^106 (ignoring power pellet stuff) =~ 10^38 states</a:t>
            </a:r>
          </a:p>
          <a:p>
            <a:r>
              <a:rPr lang="en-US" dirty="0"/>
              <a:t>Worse if the map is not fixed – all possible physics? No – can simply say 3^150 or whatever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59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breadth-first – spreads out in concentric circles from root. Explores a lot of the state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9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DFS – explores less but finds a terrible solution.</a:t>
            </a:r>
          </a:p>
          <a:p>
            <a:r>
              <a:rPr lang="en-US" dirty="0"/>
              <a:t>Is it checking for repeated states? Yes! (Otherwise it would never complete)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26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>
                <a:solidFill>
                  <a:srgbClr val="CC00CC"/>
                </a:solidFill>
              </a:rPr>
              <a:t>1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)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baseline="30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) + …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+…+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  = (s+1) + sb + (s-1)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baseline="30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 + … + 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i="0" baseline="0" dirty="0">
                <a:solidFill>
                  <a:srgbClr val="CC00CC"/>
                </a:solidFill>
              </a:rPr>
              <a:t>  =</a:t>
            </a:r>
            <a:r>
              <a:rPr lang="en-US" sz="2400" dirty="0">
                <a:solidFill>
                  <a:srgbClr val="CC00CC"/>
                </a:solidFill>
              </a:rPr>
              <a:t>  </a:t>
            </a:r>
            <a:r>
              <a:rPr lang="en-US" sz="2400" i="1" dirty="0">
                <a:solidFill>
                  <a:srgbClr val="CC00CC"/>
                </a:solidFill>
              </a:rPr>
              <a:t>O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7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9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81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40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84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1 for shallow, 2 for deep water. 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to achieve a goal</a:t>
            </a:r>
          </a:p>
          <a:p>
            <a:r>
              <a:rPr lang="en-US" dirty="0"/>
              <a:t>Pro: use goal to index into actions that might achieve it, </a:t>
            </a:r>
            <a:r>
              <a:rPr lang="en-US" dirty="0" err="1"/>
              <a:t>eg</a:t>
            </a:r>
            <a:r>
              <a:rPr lang="en-US" dirty="0"/>
              <a:t> “Have milk” -&gt; “buy milk”</a:t>
            </a:r>
          </a:p>
          <a:p>
            <a:r>
              <a:rPr lang="en-US" dirty="0"/>
              <a:t>Con: cannot handle tradeoffs among goals, failure probability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and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4445003"/>
            <a:ext cx="11785600" cy="1681164"/>
          </a:xfrm>
        </p:spPr>
        <p:txBody>
          <a:bodyPr/>
          <a:lstStyle/>
          <a:p>
            <a:r>
              <a:rPr lang="en-US" dirty="0"/>
              <a:t>An agent </a:t>
            </a:r>
            <a:r>
              <a:rPr lang="en-US" b="1" i="1" dirty="0">
                <a:solidFill>
                  <a:srgbClr val="FF0000"/>
                </a:solidFill>
              </a:rPr>
              <a:t>perceives</a:t>
            </a:r>
            <a:r>
              <a:rPr lang="en-US" dirty="0"/>
              <a:t> its environment through </a:t>
            </a:r>
            <a:r>
              <a:rPr lang="en-US" b="1" i="1" dirty="0">
                <a:solidFill>
                  <a:srgbClr val="0000FF"/>
                </a:solidFill>
              </a:rPr>
              <a:t>sensors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acts</a:t>
            </a:r>
            <a:r>
              <a:rPr lang="en-US" dirty="0"/>
              <a:t> upon it through </a:t>
            </a:r>
            <a:r>
              <a:rPr lang="en-US" b="1" i="1" dirty="0">
                <a:solidFill>
                  <a:srgbClr val="0000FF"/>
                </a:solidFill>
              </a:rPr>
              <a:t>actuators</a:t>
            </a:r>
            <a:r>
              <a:rPr lang="en-US" dirty="0"/>
              <a:t> (or </a:t>
            </a:r>
            <a:r>
              <a:rPr lang="en-US" i="1" dirty="0">
                <a:solidFill>
                  <a:srgbClr val="0000FF"/>
                </a:solidFill>
              </a:rPr>
              <a:t>effectors</a:t>
            </a:r>
            <a:r>
              <a:rPr lang="en-US" dirty="0"/>
              <a:t>, depending on whom you ask)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6400" y="1803405"/>
            <a:ext cx="6256336" cy="1912937"/>
            <a:chOff x="2209800" y="3194447"/>
            <a:chExt cx="4692252" cy="1434703"/>
          </a:xfrm>
        </p:grpSpPr>
        <p:sp>
          <p:nvSpPr>
            <p:cNvPr id="5" name="AutoShape 7"/>
            <p:cNvSpPr>
              <a:spLocks/>
            </p:cNvSpPr>
            <p:nvPr/>
          </p:nvSpPr>
          <p:spPr bwMode="auto">
            <a:xfrm>
              <a:off x="2209800" y="3200398"/>
              <a:ext cx="2155031" cy="1309688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rot="10800000" flipH="1">
              <a:off x="3325414" y="3672670"/>
              <a:ext cx="0" cy="5310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Rectangle 9"/>
            <p:cNvSpPr>
              <a:spLocks/>
            </p:cNvSpPr>
            <p:nvPr/>
          </p:nvSpPr>
          <p:spPr bwMode="auto">
            <a:xfrm>
              <a:off x="2286000" y="3226592"/>
              <a:ext cx="790575" cy="352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/>
              <a:r>
                <a:rPr lang="en-US" b="1" dirty="0">
                  <a:latin typeface="Calibri" pitchFamily="34" charset="0"/>
                  <a:cs typeface="Arial" charset="0"/>
                </a:rPr>
                <a:t>Agent</a:t>
              </a: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077764" y="3748869"/>
              <a:ext cx="476250" cy="323850"/>
              <a:chOff x="0" y="0"/>
              <a:chExt cx="400" cy="272"/>
            </a:xfrm>
          </p:grpSpPr>
          <p:sp>
            <p:nvSpPr>
              <p:cNvPr id="18" name="AutoShape 11"/>
              <p:cNvSpPr>
                <a:spLocks/>
              </p:cNvSpPr>
              <p:nvPr/>
            </p:nvSpPr>
            <p:spPr bwMode="auto">
              <a:xfrm>
                <a:off x="0" y="0"/>
                <a:ext cx="400" cy="272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9" name="Rectangle 12"/>
              <p:cNvSpPr>
                <a:spLocks/>
              </p:cNvSpPr>
              <p:nvPr/>
            </p:nvSpPr>
            <p:spPr bwMode="auto">
              <a:xfrm>
                <a:off x="135" y="32"/>
                <a:ext cx="139" cy="2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b="1" dirty="0">
                    <a:latin typeface="Calibri" pitchFamily="34" charset="0"/>
                    <a:cs typeface="Arial" charset="0"/>
                  </a:rPr>
                  <a:t>?</a:t>
                </a:r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749152" y="3400425"/>
              <a:ext cx="1104900" cy="1059657"/>
              <a:chOff x="0" y="-6"/>
              <a:chExt cx="928" cy="890"/>
            </a:xfrm>
          </p:grpSpPr>
          <p:sp>
            <p:nvSpPr>
              <p:cNvPr id="16" name="Rectangle 14"/>
              <p:cNvSpPr>
                <a:spLocks/>
              </p:cNvSpPr>
              <p:nvPr/>
            </p:nvSpPr>
            <p:spPr bwMode="auto">
              <a:xfrm>
                <a:off x="52" y="-6"/>
                <a:ext cx="824" cy="3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dirty="0">
                    <a:latin typeface="Calibri" pitchFamily="34" charset="0"/>
                    <a:cs typeface="Arial" charset="0"/>
                  </a:rPr>
                  <a:t>Sensors</a:t>
                </a:r>
              </a:p>
            </p:txBody>
          </p:sp>
          <p:sp>
            <p:nvSpPr>
              <p:cNvPr id="17" name="Rectangle 15"/>
              <p:cNvSpPr>
                <a:spLocks/>
              </p:cNvSpPr>
              <p:nvPr/>
            </p:nvSpPr>
            <p:spPr bwMode="auto">
              <a:xfrm>
                <a:off x="0" y="636"/>
                <a:ext cx="928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54185" bIns="0"/>
              <a:lstStyle/>
              <a:p>
                <a:pPr marL="39686" algn="ctr"/>
                <a:r>
                  <a:rPr lang="en-US" dirty="0">
                    <a:latin typeface="Calibri" pitchFamily="34" charset="0"/>
                    <a:cs typeface="Arial" charset="0"/>
                  </a:rPr>
                  <a:t>Actuators</a:t>
                </a:r>
              </a:p>
            </p:txBody>
          </p:sp>
        </p:grpSp>
        <p:sp>
          <p:nvSpPr>
            <p:cNvPr id="10" name="AutoShape 16"/>
            <p:cNvSpPr>
              <a:spLocks/>
            </p:cNvSpPr>
            <p:nvPr/>
          </p:nvSpPr>
          <p:spPr bwMode="auto">
            <a:xfrm>
              <a:off x="5380433" y="3194447"/>
              <a:ext cx="1428750" cy="1304925"/>
            </a:xfrm>
            <a:prstGeom prst="roundRect">
              <a:avLst>
                <a:gd name="adj" fmla="val 10944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1" name="Rectangle 17"/>
            <p:cNvSpPr>
              <a:spLocks/>
            </p:cNvSpPr>
            <p:nvPr/>
          </p:nvSpPr>
          <p:spPr bwMode="auto">
            <a:xfrm>
              <a:off x="5282802" y="3257550"/>
              <a:ext cx="1619250" cy="3524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b="1" dirty="0">
                  <a:latin typeface="Calibri" pitchFamily="34" charset="0"/>
                  <a:cs typeface="Arial" charset="0"/>
                </a:rPr>
                <a:t>Environment</a:t>
              </a: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0800000" flipH="1">
              <a:off x="3896915" y="3574256"/>
              <a:ext cx="18597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H="1">
              <a:off x="3989783" y="4324350"/>
              <a:ext cx="176093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lIns="91439" tIns="45719" rIns="91439" bIns="45719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Rectangle 20"/>
            <p:cNvSpPr>
              <a:spLocks/>
            </p:cNvSpPr>
            <p:nvPr/>
          </p:nvSpPr>
          <p:spPr bwMode="auto">
            <a:xfrm>
              <a:off x="4396977" y="3584972"/>
              <a:ext cx="942975" cy="266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dirty="0">
                  <a:latin typeface="Calibri" pitchFamily="34" charset="0"/>
                </a:rPr>
                <a:t>Percepts</a:t>
              </a:r>
            </a:p>
          </p:txBody>
        </p:sp>
        <p:sp>
          <p:nvSpPr>
            <p:cNvPr id="15" name="Rectangle 21"/>
            <p:cNvSpPr>
              <a:spLocks/>
            </p:cNvSpPr>
            <p:nvPr/>
          </p:nvSpPr>
          <p:spPr bwMode="auto">
            <a:xfrm>
              <a:off x="4463652" y="4324350"/>
              <a:ext cx="809625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6" algn="ctr"/>
              <a:r>
                <a:rPr lang="en-US" sz="2133" dirty="0">
                  <a:latin typeface="Calibri" pitchFamily="34" charset="0"/>
                </a:rPr>
                <a:t>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12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agent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D500D6"/>
                </a:solidFill>
              </a:rPr>
              <a:t>class</a:t>
            </a:r>
            <a:r>
              <a:rPr lang="en-US" dirty="0"/>
              <a:t> </a:t>
            </a:r>
            <a:r>
              <a:rPr lang="en-US" dirty="0" err="1">
                <a:solidFill>
                  <a:srgbClr val="008000"/>
                </a:solidFill>
              </a:rPr>
              <a:t>GoWestAgent</a:t>
            </a:r>
            <a:r>
              <a:rPr lang="en-US" dirty="0"/>
              <a:t>(Agent):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>
                <a:solidFill>
                  <a:srgbClr val="D500D6"/>
                </a:solidFill>
              </a:rPr>
              <a:t>def</a:t>
            </a:r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getAction</a:t>
            </a:r>
            <a:r>
              <a:rPr lang="en-US" dirty="0"/>
              <a:t>(</a:t>
            </a:r>
            <a:r>
              <a:rPr lang="en-US" dirty="0">
                <a:solidFill>
                  <a:srgbClr val="D500D6"/>
                </a:solidFill>
              </a:rPr>
              <a:t>self</a:t>
            </a:r>
            <a:r>
              <a:rPr lang="en-US" dirty="0"/>
              <a:t>, percept):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D500D6"/>
                </a:solidFill>
              </a:rPr>
              <a:t>if</a:t>
            </a:r>
            <a:r>
              <a:rPr lang="en-US" dirty="0"/>
              <a:t> </a:t>
            </a:r>
            <a:r>
              <a:rPr lang="en-US" dirty="0" err="1"/>
              <a:t>Directions.WEST</a:t>
            </a:r>
            <a:r>
              <a:rPr lang="en-US" dirty="0"/>
              <a:t> </a:t>
            </a:r>
            <a:r>
              <a:rPr lang="en-US" dirty="0">
                <a:solidFill>
                  <a:srgbClr val="D500D6"/>
                </a:solidFill>
              </a:rPr>
              <a:t>in</a:t>
            </a:r>
            <a:r>
              <a:rPr lang="en-US" dirty="0"/>
              <a:t> </a:t>
            </a:r>
            <a:r>
              <a:rPr lang="en-US" dirty="0" err="1"/>
              <a:t>percept.getLegalPacmanActions</a:t>
            </a:r>
            <a:r>
              <a:rPr lang="en-US" dirty="0"/>
              <a:t>():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>
                <a:solidFill>
                  <a:srgbClr val="D500D6"/>
                </a:solidFill>
              </a:rPr>
              <a:t>return</a:t>
            </a:r>
            <a:r>
              <a:rPr lang="en-US" dirty="0"/>
              <a:t> </a:t>
            </a:r>
            <a:r>
              <a:rPr lang="en-US" dirty="0" err="1"/>
              <a:t>Directions.WEST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D500D6"/>
                </a:solidFill>
              </a:rPr>
              <a:t>else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>
                <a:solidFill>
                  <a:srgbClr val="D500D6"/>
                </a:solidFill>
              </a:rPr>
              <a:t>return</a:t>
            </a:r>
            <a:r>
              <a:rPr lang="en-US" dirty="0"/>
              <a:t> </a:t>
            </a:r>
            <a:r>
              <a:rPr lang="en-US" dirty="0" err="1"/>
              <a:t>Directions.STOP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6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 adjacent dot, if any</a:t>
            </a:r>
          </a:p>
        </p:txBody>
      </p:sp>
      <p:pic>
        <p:nvPicPr>
          <p:cNvPr id="4" name="Lecture2-demo1-v2.wmv">
            <a:hlinkClick r:id="" action="ppaction://media"/>
            <a:extLst>
              <a:ext uri="{FF2B5EF4-FFF2-40B4-BE49-F238E27FC236}">
                <a16:creationId xmlns:a16="http://schemas.microsoft.com/office/drawing/2014/main" id="{E3782A8B-5B8B-1E41-AB91-C2AF3274B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9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 adjacent dot, if any</a:t>
            </a:r>
          </a:p>
        </p:txBody>
      </p:sp>
      <p:pic>
        <p:nvPicPr>
          <p:cNvPr id="4" name="Lecture2-demo2-v2.wmv">
            <a:hlinkClick r:id="" action="ppaction://media"/>
            <a:extLst>
              <a:ext uri="{FF2B5EF4-FFF2-40B4-BE49-F238E27FC236}">
                <a16:creationId xmlns:a16="http://schemas.microsoft.com/office/drawing/2014/main" id="{AABF5375-1D87-0847-9582-E257BF0B6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agent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(in principle) extend this reflex agent to behave well in all standard Pacman environments?</a:t>
            </a:r>
          </a:p>
          <a:p>
            <a:pPr lvl="1"/>
            <a:r>
              <a:rPr lang="en-US" dirty="0"/>
              <a:t>No – Pacman is not quite fully observable (power pellet duration)</a:t>
            </a:r>
          </a:p>
          <a:p>
            <a:pPr lvl="1"/>
            <a:r>
              <a:rPr lang="en-US" dirty="0"/>
              <a:t>Otherwise, yes – we can (</a:t>
            </a:r>
            <a:r>
              <a:rPr lang="en-US" i="1" u="sng" dirty="0"/>
              <a:t>in principle</a:t>
            </a:r>
            <a:r>
              <a:rPr lang="en-US" dirty="0"/>
              <a:t>) make a lookup table…..</a:t>
            </a:r>
          </a:p>
          <a:p>
            <a:pPr lvl="1"/>
            <a:r>
              <a:rPr lang="en-US" i="1" dirty="0">
                <a:solidFill>
                  <a:srgbClr val="CC00CC"/>
                </a:solidFill>
              </a:rPr>
              <a:t>How large would it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Reflex agents with state</a:t>
            </a:r>
          </a:p>
        </p:txBody>
      </p:sp>
      <p:pic>
        <p:nvPicPr>
          <p:cNvPr id="4" name="Picture 3" descr="model-based-reflex-ag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4" y="1157834"/>
            <a:ext cx="8229601" cy="5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3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Goal-based agents</a:t>
            </a:r>
          </a:p>
        </p:txBody>
      </p:sp>
      <p:pic>
        <p:nvPicPr>
          <p:cNvPr id="4" name="Picture 3" descr="goal-based-ag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93805"/>
            <a:ext cx="8229600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8A61-F567-0049-8791-FEEFE510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representations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E74453D-3EF8-FD47-9E78-F02DC7E9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4" y="1397000"/>
            <a:ext cx="11244752" cy="4064000"/>
          </a:xfrm>
          <a:prstGeom prst="rect">
            <a:avLst/>
          </a:prstGeom>
        </p:spPr>
      </p:pic>
      <p:pic>
        <p:nvPicPr>
          <p:cNvPr id="1025" name="Picture 1" descr="page1image40464576">
            <a:extLst>
              <a:ext uri="{FF2B5EF4-FFF2-40B4-BE49-F238E27FC236}">
                <a16:creationId xmlns:a16="http://schemas.microsoft.com/office/drawing/2014/main" id="{2793582B-5C1A-4542-92BE-D88D0BD4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59567040">
            <a:extLst>
              <a:ext uri="{FF2B5EF4-FFF2-40B4-BE49-F238E27FC236}">
                <a16:creationId xmlns:a16="http://schemas.microsoft.com/office/drawing/2014/main" id="{C0AFF58E-EA5A-F54F-BF25-A85FCE2B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59564016">
            <a:extLst>
              <a:ext uri="{FF2B5EF4-FFF2-40B4-BE49-F238E27FC236}">
                <a16:creationId xmlns:a16="http://schemas.microsoft.com/office/drawing/2014/main" id="{0DFCB27D-7E46-144E-A06A-BDA0C806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11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8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638E6-3172-C641-8CD9-D0136ED99B48}"/>
              </a:ext>
            </a:extLst>
          </p:cNvPr>
          <p:cNvCxnSpPr>
            <a:cxnSpLocks/>
          </p:cNvCxnSpPr>
          <p:nvPr/>
        </p:nvCxnSpPr>
        <p:spPr>
          <a:xfrm flipH="1">
            <a:off x="4872668" y="4381492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FF0FC0-2EB1-E948-8F07-86631848E863}"/>
              </a:ext>
            </a:extLst>
          </p:cNvPr>
          <p:cNvCxnSpPr>
            <a:cxnSpLocks/>
          </p:cNvCxnSpPr>
          <p:nvPr/>
        </p:nvCxnSpPr>
        <p:spPr>
          <a:xfrm flipH="1">
            <a:off x="3811024" y="5296964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1F19B7-75EF-1745-919C-B3FB4A2DE735}"/>
              </a:ext>
            </a:extLst>
          </p:cNvPr>
          <p:cNvCxnSpPr>
            <a:cxnSpLocks/>
          </p:cNvCxnSpPr>
          <p:nvPr/>
        </p:nvCxnSpPr>
        <p:spPr>
          <a:xfrm flipH="1">
            <a:off x="7591885" y="4451859"/>
            <a:ext cx="610421" cy="49221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78F7C0-045A-9641-82CE-4E49DCFE0E9D}"/>
              </a:ext>
            </a:extLst>
          </p:cNvPr>
          <p:cNvGrpSpPr/>
          <p:nvPr/>
        </p:nvGrpSpPr>
        <p:grpSpPr>
          <a:xfrm>
            <a:off x="1401441" y="3962399"/>
            <a:ext cx="3882498" cy="2209801"/>
            <a:chOff x="1401441" y="3962399"/>
            <a:chExt cx="3882498" cy="220980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2DFCCC5-616D-0147-87F7-918DEF3303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0739" y="3962400"/>
              <a:ext cx="2743200" cy="2209800"/>
            </a:xfrm>
            <a:prstGeom prst="straightConnector1">
              <a:avLst/>
            </a:prstGeom>
            <a:ln w="5715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B289B8-E22B-AA40-A78F-832CC990B7B3}"/>
                </a:ext>
              </a:extLst>
            </p:cNvPr>
            <p:cNvSpPr txBox="1"/>
            <p:nvPr/>
          </p:nvSpPr>
          <p:spPr>
            <a:xfrm>
              <a:off x="4114800" y="396239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atomic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D16F88-4369-0946-B64C-85B7D7FD498E}"/>
                </a:ext>
              </a:extLst>
            </p:cNvPr>
            <p:cNvSpPr txBox="1"/>
            <p:nvPr/>
          </p:nvSpPr>
          <p:spPr>
            <a:xfrm>
              <a:off x="3020373" y="469796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factored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23FD5-ACF1-7240-A708-96E280EBF619}"/>
                </a:ext>
              </a:extLst>
            </p:cNvPr>
            <p:cNvSpPr txBox="1"/>
            <p:nvPr/>
          </p:nvSpPr>
          <p:spPr>
            <a:xfrm>
              <a:off x="1401441" y="580286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structured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EE3BAA-0E66-E142-816B-806902FEF00C}"/>
              </a:ext>
            </a:extLst>
          </p:cNvPr>
          <p:cNvGrpSpPr/>
          <p:nvPr/>
        </p:nvGrpSpPr>
        <p:grpSpPr>
          <a:xfrm>
            <a:off x="5283939" y="3591008"/>
            <a:ext cx="4343400" cy="400223"/>
            <a:chOff x="5283939" y="3591008"/>
            <a:chExt cx="4343400" cy="400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19C13C0-38D9-D944-A743-3373B49F9A3C}"/>
                </a:ext>
              </a:extLst>
            </p:cNvPr>
            <p:cNvCxnSpPr>
              <a:cxnSpLocks/>
            </p:cNvCxnSpPr>
            <p:nvPr/>
          </p:nvCxnSpPr>
          <p:spPr>
            <a:xfrm>
              <a:off x="5283939" y="3962400"/>
              <a:ext cx="4343400" cy="0"/>
            </a:xfrm>
            <a:prstGeom prst="straightConnector1">
              <a:avLst/>
            </a:prstGeom>
            <a:ln w="571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825202-044E-1941-B54E-F59E0848AC95}"/>
                </a:ext>
              </a:extLst>
            </p:cNvPr>
            <p:cNvSpPr txBox="1"/>
            <p:nvPr/>
          </p:nvSpPr>
          <p:spPr>
            <a:xfrm>
              <a:off x="5619650" y="3621899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deterministic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9EAD96-7650-F44D-B183-FB41C39B06D7}"/>
                </a:ext>
              </a:extLst>
            </p:cNvPr>
            <p:cNvSpPr txBox="1"/>
            <p:nvPr/>
          </p:nvSpPr>
          <p:spPr>
            <a:xfrm>
              <a:off x="7965990" y="3591008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stochastic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0BB633-EDE3-9140-88C0-521D0CD1C98E}"/>
              </a:ext>
            </a:extLst>
          </p:cNvPr>
          <p:cNvGrpSpPr/>
          <p:nvPr/>
        </p:nvGrpSpPr>
        <p:grpSpPr>
          <a:xfrm>
            <a:off x="4183577" y="1447800"/>
            <a:ext cx="1112719" cy="2514600"/>
            <a:chOff x="4183577" y="1447800"/>
            <a:chExt cx="1112719" cy="251460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2912EDC-BB09-0542-94BA-135D8C8BEB0A}"/>
                </a:ext>
              </a:extLst>
            </p:cNvPr>
            <p:cNvCxnSpPr/>
            <p:nvPr/>
          </p:nvCxnSpPr>
          <p:spPr>
            <a:xfrm flipV="1">
              <a:off x="5283939" y="1447800"/>
              <a:ext cx="0" cy="2514600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AA3EC3-3B4E-C445-9CFE-3000E06B7A6D}"/>
                </a:ext>
              </a:extLst>
            </p:cNvPr>
            <p:cNvSpPr txBox="1"/>
            <p:nvPr/>
          </p:nvSpPr>
          <p:spPr>
            <a:xfrm>
              <a:off x="4444781" y="345234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known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6AA1D8-8EB5-3D40-853B-71F99DB41141}"/>
                </a:ext>
              </a:extLst>
            </p:cNvPr>
            <p:cNvSpPr txBox="1"/>
            <p:nvPr/>
          </p:nvSpPr>
          <p:spPr>
            <a:xfrm>
              <a:off x="4183577" y="175259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</a:rPr>
                <a:t>unknown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47947D0-1270-4A48-8562-E9E73BDDD0C0}"/>
              </a:ext>
            </a:extLst>
          </p:cNvPr>
          <p:cNvSpPr/>
          <p:nvPr/>
        </p:nvSpPr>
        <p:spPr>
          <a:xfrm>
            <a:off x="7058896" y="2371809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RL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254016-7831-3C4F-8F79-9E11CC219C01}"/>
              </a:ext>
            </a:extLst>
          </p:cNvPr>
          <p:cNvSpPr/>
          <p:nvPr/>
        </p:nvSpPr>
        <p:spPr>
          <a:xfrm>
            <a:off x="6631143" y="4761641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Bayes nets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00F323-0AB4-994F-B07D-2F617F90FF35}"/>
              </a:ext>
            </a:extLst>
          </p:cNvPr>
          <p:cNvSpPr/>
          <p:nvPr/>
        </p:nvSpPr>
        <p:spPr>
          <a:xfrm>
            <a:off x="2708601" y="5714228"/>
            <a:ext cx="1828796" cy="6096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First-order logic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B464EA-5B9A-EA40-9340-A68D562BD91E}"/>
              </a:ext>
            </a:extLst>
          </p:cNvPr>
          <p:cNvSpPr/>
          <p:nvPr/>
        </p:nvSpPr>
        <p:spPr>
          <a:xfrm>
            <a:off x="3946025" y="4760956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LOGIC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CDBF51-0B81-8443-9058-A7E69CE317C2}"/>
              </a:ext>
            </a:extLst>
          </p:cNvPr>
          <p:cNvSpPr/>
          <p:nvPr/>
        </p:nvSpPr>
        <p:spPr>
          <a:xfrm>
            <a:off x="4954746" y="3960340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SEARCH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0BCC90-AA30-CE4F-9F7F-92734B34D063}"/>
              </a:ext>
            </a:extLst>
          </p:cNvPr>
          <p:cNvSpPr/>
          <p:nvPr/>
        </p:nvSpPr>
        <p:spPr>
          <a:xfrm>
            <a:off x="7697946" y="3962400"/>
            <a:ext cx="1676397" cy="609600"/>
          </a:xfrm>
          <a:prstGeom prst="ellipse">
            <a:avLst/>
          </a:prstGeom>
          <a:solidFill>
            <a:srgbClr val="D0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C00CC"/>
                </a:solidFill>
              </a:rPr>
              <a:t>MDPs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DE47BB-EC11-3F4D-A115-355BF5BEF417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V="1">
            <a:off x="7469342" y="2981409"/>
            <a:ext cx="427753" cy="178023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6D488-434E-3C46-96FE-E7F7BA060FE4}"/>
              </a:ext>
            </a:extLst>
          </p:cNvPr>
          <p:cNvCxnSpPr>
            <a:cxnSpLocks/>
            <a:stCxn id="23" idx="2"/>
            <a:endCxn id="22" idx="6"/>
          </p:cNvCxnSpPr>
          <p:nvPr/>
        </p:nvCxnSpPr>
        <p:spPr>
          <a:xfrm flipH="1" flipV="1">
            <a:off x="6631143" y="4265140"/>
            <a:ext cx="1066803" cy="206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64CE65-043C-E64E-821A-AF13C776E0FF}"/>
              </a:ext>
            </a:extLst>
          </p:cNvPr>
          <p:cNvCxnSpPr>
            <a:cxnSpLocks/>
            <a:stCxn id="19" idx="2"/>
            <a:endCxn id="21" idx="6"/>
          </p:cNvCxnSpPr>
          <p:nvPr/>
        </p:nvCxnSpPr>
        <p:spPr>
          <a:xfrm flipH="1" flipV="1">
            <a:off x="5622422" y="5065756"/>
            <a:ext cx="1008721" cy="68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6D8880-F7ED-6642-B1C3-E7EDA3880F01}"/>
              </a:ext>
            </a:extLst>
          </p:cNvPr>
          <p:cNvCxnSpPr>
            <a:cxnSpLocks/>
            <a:stCxn id="23" idx="0"/>
            <a:endCxn id="18" idx="4"/>
          </p:cNvCxnSpPr>
          <p:nvPr/>
        </p:nvCxnSpPr>
        <p:spPr>
          <a:xfrm flipH="1" flipV="1">
            <a:off x="7897095" y="2981409"/>
            <a:ext cx="639050" cy="980991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2CDB4212-F640-9C46-B3E1-7288277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Outline of the course</a:t>
            </a:r>
          </a:p>
        </p:txBody>
      </p:sp>
    </p:spTree>
    <p:extLst>
      <p:ext uri="{BB962C8B-B14F-4D97-AF65-F5344CB8AC3E}">
        <p14:creationId xmlns:p14="http://schemas.microsoft.com/office/powerpoint/2010/main" val="33341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3"/>
            <a:ext cx="12192000" cy="4729164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b="1" i="1" dirty="0">
                <a:solidFill>
                  <a:srgbClr val="FF0000"/>
                </a:solidFill>
              </a:rPr>
              <a:t>agent</a:t>
            </a:r>
            <a:r>
              <a:rPr lang="en-US" dirty="0"/>
              <a:t> interacts with an </a:t>
            </a:r>
            <a:r>
              <a:rPr lang="en-US" b="1" i="1" dirty="0">
                <a:solidFill>
                  <a:srgbClr val="FF0000"/>
                </a:solidFill>
              </a:rPr>
              <a:t>environment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through </a:t>
            </a:r>
            <a:r>
              <a:rPr lang="en-US" b="1" i="1" dirty="0">
                <a:solidFill>
                  <a:srgbClr val="FF0000"/>
                </a:solidFill>
              </a:rPr>
              <a:t>sensors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actuators</a:t>
            </a:r>
          </a:p>
          <a:p>
            <a:r>
              <a:rPr lang="en-US" dirty="0"/>
              <a:t>The </a:t>
            </a:r>
            <a:r>
              <a:rPr lang="en-US" b="1" i="1" dirty="0">
                <a:solidFill>
                  <a:srgbClr val="FF0000"/>
                </a:solidFill>
              </a:rPr>
              <a:t>agent function</a:t>
            </a:r>
            <a:r>
              <a:rPr lang="en-US" dirty="0"/>
              <a:t>, implemented by an </a:t>
            </a:r>
            <a:r>
              <a:rPr lang="en-US" b="1" i="1" dirty="0">
                <a:solidFill>
                  <a:srgbClr val="FF0000"/>
                </a:solidFill>
              </a:rPr>
              <a:t>agent program </a:t>
            </a:r>
            <a:r>
              <a:rPr lang="en-US" dirty="0"/>
              <a:t>running on a </a:t>
            </a:r>
            <a:r>
              <a:rPr lang="en-US" b="1" i="1" dirty="0">
                <a:solidFill>
                  <a:srgbClr val="FF0000"/>
                </a:solidFill>
              </a:rPr>
              <a:t>machine</a:t>
            </a:r>
            <a:r>
              <a:rPr lang="en-US" dirty="0"/>
              <a:t>, describes what the agent does in all circumstances </a:t>
            </a:r>
          </a:p>
          <a:p>
            <a:r>
              <a:rPr lang="en-US" dirty="0"/>
              <a:t>Rational agents choose actions that maximize their expected utility</a:t>
            </a:r>
          </a:p>
          <a:p>
            <a:r>
              <a:rPr lang="en-US" dirty="0"/>
              <a:t>PEAS descriptions define task environments; precise PEAS specifications are essential and strongly influence agent designs </a:t>
            </a:r>
          </a:p>
          <a:p>
            <a:r>
              <a:rPr lang="en-US" dirty="0"/>
              <a:t>More difficult environments require more complex agent designs and more sophisticated representations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human agent in Pacman</a:t>
            </a:r>
          </a:p>
        </p:txBody>
      </p:sp>
      <p:pic>
        <p:nvPicPr>
          <p:cNvPr id="3" name="pacman-l1.mp4" descr="pacman-l1.mp4">
            <a:hlinkClick r:id="" action="ppaction://media"/>
            <a:extLst>
              <a:ext uri="{FF2B5EF4-FFF2-40B4-BE49-F238E27FC236}">
                <a16:creationId xmlns:a16="http://schemas.microsoft.com/office/drawing/2014/main" id="{3E986EDD-A67C-BC47-96A8-7A9CB270F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1060450"/>
            <a:ext cx="10261600" cy="5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 decide based on evaluating future action sequences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Must have a model of how the world evolves in response to actions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Usually have a definite goal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Optimal: Achieve goal at least cost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3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to nearest dot and eat it</a:t>
            </a:r>
          </a:p>
        </p:txBody>
      </p:sp>
      <p:pic>
        <p:nvPicPr>
          <p:cNvPr id="5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CFB69920-C642-AD4A-9C18-3FDE76058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Precompute optimal plan, execute it</a:t>
            </a:r>
          </a:p>
        </p:txBody>
      </p:sp>
      <p:pic>
        <p:nvPicPr>
          <p:cNvPr id="4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0F749F5D-281A-B449-896D-0F08221AA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399" y="1447800"/>
            <a:ext cx="9056683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state space </a:t>
            </a:r>
            <a:r>
              <a:rPr lang="en-US" sz="2400" i="1" dirty="0">
                <a:solidFill>
                  <a:srgbClr val="CC00CC"/>
                </a:solidFill>
                <a:latin typeface="Lucida Calligraphy" panose="03010101010101010101" pitchFamily="66" charset="77"/>
              </a:rPr>
              <a:t>S</a:t>
            </a:r>
            <a:r>
              <a:rPr lang="en-US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An </a:t>
            </a:r>
            <a:r>
              <a:rPr lang="en-US" sz="2400" dirty="0">
                <a:solidFill>
                  <a:srgbClr val="FF0000"/>
                </a:solidFill>
              </a:rPr>
              <a:t>initial state 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baseline="-25000" dirty="0">
                <a:solidFill>
                  <a:srgbClr val="CC00CC"/>
                </a:solidFill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Actions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CC00CC"/>
                </a:solidFill>
                <a:latin typeface="Lucida Calligraphy" panose="03010101010101010101" pitchFamily="66" charset="77"/>
              </a:rPr>
              <a:t>A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r>
              <a:rPr lang="en-US" sz="2400" dirty="0"/>
              <a:t> in each state</a:t>
            </a:r>
            <a:endParaRPr lang="en-US" sz="2400" baseline="-25000" dirty="0">
              <a:solidFill>
                <a:srgbClr val="CC00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Transition model </a:t>
            </a:r>
            <a:r>
              <a:rPr lang="en-US" sz="2400" i="1" dirty="0">
                <a:solidFill>
                  <a:srgbClr val="CC00CC"/>
                </a:solidFill>
              </a:rPr>
              <a:t>Result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s,a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goal test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has no dots left</a:t>
            </a:r>
            <a:endParaRPr lang="en-US" sz="2000" dirty="0">
              <a:solidFill>
                <a:srgbClr val="CC00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Action cost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s,a,s</a:t>
            </a:r>
            <a:r>
              <a:rPr lang="en-US" sz="2400" i="1" dirty="0">
                <a:solidFill>
                  <a:srgbClr val="CC00CC"/>
                </a:solidFill>
              </a:rPr>
              <a:t>’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+1 per step; -10 food; -500 win; +500 die; -200 eat ghost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an action sequence that reaches a goal state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dirty="0">
                <a:solidFill>
                  <a:srgbClr val="FF0000"/>
                </a:solidFill>
              </a:rPr>
              <a:t>optimal solution</a:t>
            </a:r>
            <a:r>
              <a:rPr lang="en-US" sz="2800" dirty="0"/>
              <a:t> has least cost among all solutions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8711" y="3325813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4849" y="2909690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4850" y="3706445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6D8963-C8C1-0642-87B6-32D2A4174E6E}"/>
              </a:ext>
            </a:extLst>
          </p:cNvPr>
          <p:cNvGrpSpPr/>
          <p:nvPr/>
        </p:nvGrpSpPr>
        <p:grpSpPr>
          <a:xfrm>
            <a:off x="8039099" y="3124200"/>
            <a:ext cx="846954" cy="902728"/>
            <a:chOff x="8039099" y="3124200"/>
            <a:chExt cx="846954" cy="902728"/>
          </a:xfrm>
        </p:grpSpPr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 flipV="1">
              <a:off x="8039099" y="3296293"/>
              <a:ext cx="846954" cy="27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2" tIns="45718" rIns="91432" bIns="45718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8047032" y="3569728"/>
              <a:ext cx="830270" cy="27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2" tIns="45718" rIns="91432" bIns="45718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8153400" y="3124200"/>
              <a:ext cx="446082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8" rIns="91432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 pitchFamily="34" charset="0"/>
                </a:rPr>
                <a:t>N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8153400" y="3657600"/>
              <a:ext cx="446082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8" rIns="91432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 pitchFamily="34" charset="0"/>
                </a:rPr>
                <a:t>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DA27F-9AC7-4945-8153-DD9546AEFC79}"/>
              </a:ext>
            </a:extLst>
          </p:cNvPr>
          <p:cNvGrpSpPr/>
          <p:nvPr/>
        </p:nvGrpSpPr>
        <p:grpSpPr>
          <a:xfrm>
            <a:off x="6008687" y="2057401"/>
            <a:ext cx="5562596" cy="568325"/>
            <a:chOff x="6008687" y="2057401"/>
            <a:chExt cx="5562596" cy="568325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4485" y="2057401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47031" y="2061369"/>
              <a:ext cx="552451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123487" y="2061369"/>
              <a:ext cx="5445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0283" y="2061369"/>
              <a:ext cx="552451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18631" y="2065338"/>
              <a:ext cx="552451" cy="552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24895" y="2061369"/>
              <a:ext cx="560387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08687" y="2061369"/>
              <a:ext cx="5445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8F2725-E8A5-BE41-B8B7-2173E6C6FE50}"/>
                </a:ext>
              </a:extLst>
            </p:cNvPr>
            <p:cNvSpPr/>
            <p:nvPr/>
          </p:nvSpPr>
          <p:spPr>
            <a:xfrm>
              <a:off x="10820400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5C2B50-19A6-5349-9A9B-594A25F1BE24}"/>
                </a:ext>
              </a:extLst>
            </p:cNvPr>
            <p:cNvSpPr/>
            <p:nvPr/>
          </p:nvSpPr>
          <p:spPr>
            <a:xfrm>
              <a:off x="11114083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C1F598-038D-654D-B17C-816D68EDB5EE}"/>
                </a:ext>
              </a:extLst>
            </p:cNvPr>
            <p:cNvSpPr/>
            <p:nvPr/>
          </p:nvSpPr>
          <p:spPr>
            <a:xfrm>
              <a:off x="11418883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2EA8FC-042D-1943-B2B2-C6BE0B8A8898}"/>
              </a:ext>
            </a:extLst>
          </p:cNvPr>
          <p:cNvGrpSpPr/>
          <p:nvPr/>
        </p:nvGrpSpPr>
        <p:grpSpPr>
          <a:xfrm>
            <a:off x="8364084" y="3126725"/>
            <a:ext cx="395307" cy="886006"/>
            <a:chOff x="8364084" y="3126725"/>
            <a:chExt cx="395307" cy="8860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A6B8B-607F-054E-8E2E-69B3C17B8378}"/>
                </a:ext>
              </a:extLst>
            </p:cNvPr>
            <p:cNvSpPr txBox="1"/>
            <p:nvPr/>
          </p:nvSpPr>
          <p:spPr>
            <a:xfrm>
              <a:off x="8364084" y="36433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CA906B-3F0A-4041-BDF4-DEB268442576}"/>
                </a:ext>
              </a:extLst>
            </p:cNvPr>
            <p:cNvSpPr txBox="1"/>
            <p:nvPr/>
          </p:nvSpPr>
          <p:spPr>
            <a:xfrm>
              <a:off x="8369541" y="3126725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pic>
        <p:nvPicPr>
          <p:cNvPr id="7" name="Picture 6" descr="A picture containing outdoor, tree, street, city&#10;&#10;Description automatically generated">
            <a:extLst>
              <a:ext uri="{FF2B5EF4-FFF2-40B4-BE49-F238E27FC236}">
                <a16:creationId xmlns:a16="http://schemas.microsoft.com/office/drawing/2014/main" id="{78BD6572-ED0A-7D43-83A7-4A0633E8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562475" cy="6858000"/>
          </a:xfrm>
          <a:prstGeom prst="rect">
            <a:avLst/>
          </a:prstGeom>
        </p:spPr>
      </p:pic>
      <p:pic>
        <p:nvPicPr>
          <p:cNvPr id="9" name="Picture 8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666C6AA-BB99-7344-A7A4-052DCC992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0196"/>
          <a:stretch/>
        </p:blipFill>
        <p:spPr>
          <a:xfrm>
            <a:off x="4581527" y="1295400"/>
            <a:ext cx="7620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0B90-1BDD-2848-A874-6761D1CF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70A88-0669-354E-BF48-9CADA057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4991100" cy="2400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6325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001001" y="1338648"/>
            <a:ext cx="3886200" cy="5366952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r>
              <a:rPr lang="en-US" sz="2400" dirty="0"/>
              <a:t>Initial state:</a:t>
            </a:r>
          </a:p>
          <a:p>
            <a:pPr lvl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Actions:</a:t>
            </a:r>
          </a:p>
          <a:p>
            <a:pPr lvl="1"/>
            <a:r>
              <a:rPr lang="en-US" sz="2000" dirty="0"/>
              <a:t>Go to adjacent city</a:t>
            </a:r>
          </a:p>
          <a:p>
            <a:pPr eaLnBrk="1" hangingPunct="1"/>
            <a:r>
              <a:rPr lang="en-US" sz="2400" dirty="0"/>
              <a:t>Transition model:</a:t>
            </a:r>
          </a:p>
          <a:p>
            <a:pPr lvl="1"/>
            <a:r>
              <a:rPr lang="en-US" sz="2000" dirty="0"/>
              <a:t>Reach adjacent city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s = </a:t>
            </a:r>
            <a:r>
              <a:rPr lang="en-US" sz="2000" dirty="0"/>
              <a:t>Bucharest?</a:t>
            </a:r>
          </a:p>
          <a:p>
            <a:r>
              <a:rPr lang="en-US" sz="2400" dirty="0"/>
              <a:t>Action cost:</a:t>
            </a:r>
          </a:p>
          <a:p>
            <a:pPr lvl="1"/>
            <a:r>
              <a:rPr lang="en-US" sz="2000" dirty="0"/>
              <a:t>Road distance from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to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’</a:t>
            </a:r>
            <a:endParaRPr lang="en-US" sz="1200" dirty="0">
              <a:solidFill>
                <a:srgbClr val="CC00CC"/>
              </a:solidFill>
            </a:endParaRPr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A9D95-54A3-1D44-9FEC-3221B9EC6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38648"/>
            <a:ext cx="7318749" cy="43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 environment - PEAS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3"/>
            <a:ext cx="8839200" cy="4775197"/>
          </a:xfrm>
        </p:spPr>
        <p:txBody>
          <a:bodyPr/>
          <a:lstStyle/>
          <a:p>
            <a:r>
              <a:rPr lang="en-US" dirty="0"/>
              <a:t>Performance measure</a:t>
            </a:r>
          </a:p>
          <a:p>
            <a:pPr lvl="1"/>
            <a:r>
              <a:rPr lang="en-US" dirty="0"/>
              <a:t>-1 per step; + 10 food; +500 win; -500 die;               +200 hit scared ghost</a:t>
            </a:r>
          </a:p>
          <a:p>
            <a:r>
              <a:rPr lang="en-US" dirty="0"/>
              <a:t>Environment</a:t>
            </a:r>
          </a:p>
          <a:p>
            <a:pPr lvl="1"/>
            <a:r>
              <a:rPr lang="en-US" dirty="0" err="1"/>
              <a:t>Pacman</a:t>
            </a:r>
            <a:r>
              <a:rPr lang="en-US" dirty="0"/>
              <a:t> dynamics (</a:t>
            </a:r>
            <a:r>
              <a:rPr lang="en-US" dirty="0" err="1"/>
              <a:t>incl</a:t>
            </a:r>
            <a:r>
              <a:rPr lang="en-US" dirty="0"/>
              <a:t> ghost behavior)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Left Right Up Down or NSEW</a:t>
            </a:r>
          </a:p>
          <a:p>
            <a:r>
              <a:rPr lang="en-US" dirty="0"/>
              <a:t>Sensors</a:t>
            </a:r>
          </a:p>
          <a:p>
            <a:pPr lvl="1"/>
            <a:r>
              <a:rPr lang="en-US" dirty="0"/>
              <a:t>Entire state is visible (except power pellet duration)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-2" r="44802"/>
          <a:stretch/>
        </p:blipFill>
        <p:spPr bwMode="auto">
          <a:xfrm>
            <a:off x="7680960" y="1600205"/>
            <a:ext cx="4206240" cy="33754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Models are almost always wrong</a:t>
            </a:r>
          </a:p>
        </p:txBody>
      </p:sp>
      <p:pic>
        <p:nvPicPr>
          <p:cNvPr id="6" name="Picture 5" descr="A picture containing text, outdoor, sign, aircraft&#10;&#10;Description automatically generated">
            <a:extLst>
              <a:ext uri="{FF2B5EF4-FFF2-40B4-BE49-F238E27FC236}">
                <a16:creationId xmlns:a16="http://schemas.microsoft.com/office/drawing/2014/main" id="{95622383-9330-6C40-9CB1-886B5AD63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17600"/>
            <a:ext cx="8610600" cy="57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5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are almost always wrong</a:t>
            </a:r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10715"/>
            <a:ext cx="5715000" cy="457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400800" y="1310715"/>
            <a:ext cx="5257800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85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Transition: update </a:t>
            </a:r>
            <a:r>
              <a:rPr lang="en-US" sz="2000" dirty="0" err="1"/>
              <a:t>x,y</a:t>
            </a:r>
            <a:r>
              <a:rPr lang="en-US" sz="2000" dirty="0"/>
              <a:t> value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)=destination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86225"/>
            <a:ext cx="3962400" cy="2405063"/>
          </a:xfrm>
        </p:spPr>
        <p:txBody>
          <a:bodyPr/>
          <a:lstStyle/>
          <a:p>
            <a:r>
              <a:rPr lang="en-US" sz="2400" dirty="0"/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Booleans}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Transition: update </a:t>
            </a:r>
            <a:r>
              <a:rPr lang="en-US" sz="2000" dirty="0" err="1"/>
              <a:t>x,y</a:t>
            </a:r>
            <a:r>
              <a:rPr lang="en-US" sz="2000" dirty="0"/>
              <a:t> and possibly a dot Boolean</a:t>
            </a:r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9C59A-1EF5-F34D-B1E3-5750B821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6" y="1752600"/>
            <a:ext cx="3531588" cy="14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5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Sizes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7391400" y="1295400"/>
            <a:ext cx="4495800" cy="52578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transitions (labeled with actions)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the tree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Those who don’t know history are doomed to repeat it!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PEAS: Automated taxi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8157"/>
            <a:ext cx="6908800" cy="4729164"/>
          </a:xfrm>
        </p:spPr>
        <p:txBody>
          <a:bodyPr/>
          <a:lstStyle/>
          <a:p>
            <a:r>
              <a:rPr lang="en-US" dirty="0"/>
              <a:t>Performance measure</a:t>
            </a:r>
          </a:p>
          <a:p>
            <a:pPr lvl="1"/>
            <a:r>
              <a:rPr lang="en-US" dirty="0"/>
              <a:t>Income, happy customer, vehicle costs, fines, insurance premiums</a:t>
            </a:r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US streets, other drivers, customers, weather, police…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Steering, brake, gas, display/speaker</a:t>
            </a:r>
          </a:p>
          <a:p>
            <a:r>
              <a:rPr lang="en-US" dirty="0"/>
              <a:t>Sensors</a:t>
            </a:r>
          </a:p>
          <a:p>
            <a:pPr lvl="1"/>
            <a:r>
              <a:rPr lang="en-US" dirty="0"/>
              <a:t>Camera, radar, accelerometer, engine sensors, microphone, GPS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40" y="1498601"/>
            <a:ext cx="2991360" cy="4148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08800" y="6160373"/>
            <a:ext cx="5261173" cy="697747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en-US" sz="1867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Image: http://</a:t>
            </a:r>
            <a:r>
              <a:rPr lang="en-US" sz="1867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nypost.com</a:t>
            </a:r>
            <a:r>
              <a:rPr lang="en-US" sz="1867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/2014/06/21/how-</a:t>
            </a:r>
            <a:r>
              <a:rPr lang="en-US" sz="1867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google</a:t>
            </a:r>
            <a:r>
              <a:rPr lang="en-US" sz="1867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-might-put-taxi-drivers-out-of-business/</a:t>
            </a:r>
          </a:p>
        </p:txBody>
      </p:sp>
    </p:spTree>
    <p:extLst>
      <p:ext uri="{BB962C8B-B14F-4D97-AF65-F5344CB8AC3E}">
        <p14:creationId xmlns:p14="http://schemas.microsoft.com/office/powerpoint/2010/main" val="12271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a rectangular grid: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410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many states within </a:t>
            </a:r>
            <a:r>
              <a:rPr lang="en-US" sz="2400" i="1" dirty="0">
                <a:solidFill>
                  <a:srgbClr val="CC00CC"/>
                </a:solidFill>
                <a:latin typeface="Calibri" pitchFamily="34" charset="0"/>
              </a:rPr>
              <a:t>d</a:t>
            </a:r>
            <a:r>
              <a:rPr lang="en-US" sz="2400" dirty="0">
                <a:latin typeface="Calibri" pitchFamily="34" charset="0"/>
              </a:rPr>
              <a:t> steps of start?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44847-596D-F042-9F1A-8EEAFA16F078}"/>
              </a:ext>
            </a:extLst>
          </p:cNvPr>
          <p:cNvSpPr txBox="1"/>
          <p:nvPr/>
        </p:nvSpPr>
        <p:spPr>
          <a:xfrm>
            <a:off x="6477000" y="3581400"/>
            <a:ext cx="55626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many states in search tree of depth </a:t>
            </a:r>
            <a:r>
              <a:rPr lang="en-US" sz="2400" i="1" dirty="0">
                <a:solidFill>
                  <a:srgbClr val="CC00CC"/>
                </a:solidFill>
                <a:latin typeface="Calibri" pitchFamily="34" charset="0"/>
              </a:rPr>
              <a:t>d</a:t>
            </a:r>
            <a:r>
              <a:rPr lang="en-US" sz="2400" dirty="0">
                <a:latin typeface="Calibri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D9CD0-D5BA-CB48-A331-F3CBEF705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1" b="13022"/>
          <a:stretch/>
        </p:blipFill>
        <p:spPr>
          <a:xfrm>
            <a:off x="1245973" y="2286000"/>
            <a:ext cx="3696949" cy="37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02F9B-FC78-244C-AB0E-7A02DCA57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8991601" cy="537665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3E70-F5CA-6346-83A8-CFF69005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search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8"/>
          <a:stretch/>
        </p:blipFill>
        <p:spPr>
          <a:xfrm>
            <a:off x="609600" y="1981200"/>
            <a:ext cx="10972800" cy="28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2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4" b="33672"/>
          <a:stretch/>
        </p:blipFill>
        <p:spPr>
          <a:xfrm>
            <a:off x="609600" y="1828800"/>
            <a:ext cx="10972800" cy="30357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96B58A-3AE6-F349-96B3-4AC62791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Creating the search tree</a:t>
            </a:r>
          </a:p>
        </p:txBody>
      </p:sp>
    </p:spTree>
    <p:extLst>
      <p:ext uri="{BB962C8B-B14F-4D97-AF65-F5344CB8AC3E}">
        <p14:creationId xmlns:p14="http://schemas.microsoft.com/office/powerpoint/2010/main" val="1877935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8"/>
          <a:stretch/>
        </p:blipFill>
        <p:spPr>
          <a:xfrm>
            <a:off x="609600" y="1828800"/>
            <a:ext cx="10972800" cy="28459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543EA2-ACB5-0043-AD23-D40EEDA8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Creating the search tree</a:t>
            </a:r>
          </a:p>
        </p:txBody>
      </p:sp>
    </p:spTree>
    <p:extLst>
      <p:ext uri="{BB962C8B-B14F-4D97-AF65-F5344CB8AC3E}">
        <p14:creationId xmlns:p14="http://schemas.microsoft.com/office/powerpoint/2010/main" val="3673369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14599" y="5147148"/>
            <a:ext cx="7315200" cy="16346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Main variations: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Which leaf node to expand next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Whether to check for repeated states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Data structures for frontier, expanded nodes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11277599" cy="377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3A36E30-3FD2-594A-BFF2-916F5F3E59A0}"/>
              </a:ext>
            </a:extLst>
          </p:cNvPr>
          <p:cNvSpPr/>
          <p:nvPr/>
        </p:nvSpPr>
        <p:spPr>
          <a:xfrm>
            <a:off x="4533900" y="1507182"/>
            <a:ext cx="3124200" cy="3124200"/>
          </a:xfrm>
          <a:prstGeom prst="ellipse">
            <a:avLst/>
          </a:prstGeom>
          <a:solidFill>
            <a:srgbClr val="B7D3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15D24-6606-4D43-BCAA-2E82AEDC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search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CDFC2F-3B68-5541-BFC6-CDDC3416ACF0}"/>
              </a:ext>
            </a:extLst>
          </p:cNvPr>
          <p:cNvSpPr/>
          <p:nvPr/>
        </p:nvSpPr>
        <p:spPr>
          <a:xfrm>
            <a:off x="4876800" y="1850082"/>
            <a:ext cx="2438400" cy="2438400"/>
          </a:xfrm>
          <a:prstGeom prst="ellipse">
            <a:avLst/>
          </a:prstGeom>
          <a:solidFill>
            <a:srgbClr val="C3B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expanded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6E33F-8C6C-2443-82A2-07F9E890D943}"/>
              </a:ext>
            </a:extLst>
          </p:cNvPr>
          <p:cNvSpPr txBox="1"/>
          <p:nvPr/>
        </p:nvSpPr>
        <p:spPr>
          <a:xfrm>
            <a:off x="5465058" y="1447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F4A5A-02C4-E54A-B86F-9E486CCE7ACF}"/>
              </a:ext>
            </a:extLst>
          </p:cNvPr>
          <p:cNvSpPr txBox="1"/>
          <p:nvPr/>
        </p:nvSpPr>
        <p:spPr>
          <a:xfrm>
            <a:off x="1981200" y="2607617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unexplored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5A70B-1DEE-FA40-9258-AE40F3495C3C}"/>
              </a:ext>
            </a:extLst>
          </p:cNvPr>
          <p:cNvSpPr txBox="1"/>
          <p:nvPr/>
        </p:nvSpPr>
        <p:spPr>
          <a:xfrm>
            <a:off x="7814150" y="2145952"/>
            <a:ext cx="317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reached = </a:t>
            </a:r>
          </a:p>
          <a:p>
            <a:r>
              <a:rPr lang="en-US" sz="2400" b="1" dirty="0"/>
              <a:t>expanded U frontier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A50D4-6AAE-9D4C-BB62-AEEDB469077B}"/>
              </a:ext>
            </a:extLst>
          </p:cNvPr>
          <p:cNvSpPr txBox="1"/>
          <p:nvPr/>
        </p:nvSpPr>
        <p:spPr>
          <a:xfrm>
            <a:off x="457200" y="4953000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Frontier separates expanded from unexplored region of state-space graph</a:t>
            </a:r>
          </a:p>
          <a:p>
            <a:pPr marL="342900" indent="-342900">
              <a:buAutoNum type="arabicPeriod"/>
            </a:pPr>
            <a:r>
              <a:rPr lang="en-US" sz="2400" dirty="0"/>
              <a:t>Expanding a frontier node:</a:t>
            </a:r>
          </a:p>
          <a:p>
            <a:pPr marL="800055" lvl="1" indent="-342900">
              <a:buFont typeface="+mj-lt"/>
              <a:buAutoNum type="alphaLcPeriod"/>
            </a:pPr>
            <a:r>
              <a:rPr lang="en-US" sz="2400" dirty="0"/>
              <a:t>Moves a node from frontier into expanded</a:t>
            </a:r>
          </a:p>
          <a:p>
            <a:pPr marL="800055" lvl="1" indent="-342900">
              <a:buAutoNum type="alphaLcPeriod"/>
            </a:pPr>
            <a:r>
              <a:rPr lang="en-US" sz="2400" dirty="0"/>
              <a:t>Adds nodes from unexplored into frontier, maintaining property 1</a:t>
            </a:r>
          </a:p>
        </p:txBody>
      </p:sp>
    </p:spTree>
    <p:extLst>
      <p:ext uri="{BB962C8B-B14F-4D97-AF65-F5344CB8AC3E}">
        <p14:creationId xmlns:p14="http://schemas.microsoft.com/office/powerpoint/2010/main" val="3649376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Frontier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52906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1805" r="16738" b="3194"/>
          <a:stretch/>
        </p:blipFill>
        <p:spPr>
          <a:xfrm>
            <a:off x="7225792" y="2108200"/>
            <a:ext cx="4559808" cy="34747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006600"/>
            <a:ext cx="4897205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PEAS: Medical diagnosis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dirty="0"/>
              <a:t>Performance measure</a:t>
            </a:r>
          </a:p>
          <a:p>
            <a:pPr lvl="1"/>
            <a:r>
              <a:rPr lang="en-US" dirty="0"/>
              <a:t>Patient health, cost, reputation</a:t>
            </a:r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Patients, medical staff, insurers, courts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Screen display, email</a:t>
            </a:r>
          </a:p>
          <a:p>
            <a:r>
              <a:rPr lang="en-US" dirty="0"/>
              <a:t>Sensors</a:t>
            </a:r>
          </a:p>
          <a:p>
            <a:pPr lvl="1"/>
            <a:r>
              <a:rPr lang="en-US" dirty="0"/>
              <a:t>Keyboard/mouse</a:t>
            </a:r>
          </a:p>
        </p:txBody>
      </p:sp>
    </p:spTree>
    <p:extLst>
      <p:ext uri="{BB962C8B-B14F-4D97-AF65-F5344CB8AC3E}">
        <p14:creationId xmlns:p14="http://schemas.microsoft.com/office/powerpoint/2010/main" val="31010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dirty="0"/>
              <a:t> is the branching factor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>
                <a:solidFill>
                  <a:srgbClr val="CC00CC"/>
                </a:solidFill>
              </a:rPr>
              <a:t>1 + </a:t>
            </a:r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dirty="0">
                <a:solidFill>
                  <a:srgbClr val="CC00CC"/>
                </a:solidFill>
              </a:rPr>
              <a:t> + </a:t>
            </a:r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baseline="30000" dirty="0">
                <a:solidFill>
                  <a:srgbClr val="CC00CC"/>
                </a:solidFill>
              </a:rPr>
              <a:t>2</a:t>
            </a:r>
            <a:r>
              <a:rPr lang="en-US" sz="2000" dirty="0">
                <a:solidFill>
                  <a:srgbClr val="CC00CC"/>
                </a:solidFill>
              </a:rPr>
              <a:t> + …. 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 =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CC"/>
                </a:solidFill>
              </a:rPr>
              <a:t>1</a:t>
            </a:r>
            <a:r>
              <a:rPr lang="en-US" dirty="0"/>
              <a:t>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dirty="0"/>
              <a:t>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baseline="30000" dirty="0">
                <a:solidFill>
                  <a:srgbClr val="CC00CC"/>
                </a:solidFill>
              </a:rPr>
              <a:t>2</a:t>
            </a:r>
            <a:r>
              <a:rPr lang="en-US" dirty="0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solidFill>
                  <a:srgbClr val="CC00CC"/>
                </a:solidFill>
              </a:rPr>
              <a:t>b</a:t>
            </a:r>
            <a:r>
              <a:rPr lang="en-US" i="1" baseline="30000" dirty="0" err="1">
                <a:solidFill>
                  <a:srgbClr val="CC00CC"/>
                </a:solidFill>
              </a:rPr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m</a:t>
            </a:r>
            <a:r>
              <a:rPr lang="en-US" dirty="0"/>
              <a:t>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rgbClr val="CC00CC"/>
                  </a:solidFill>
                </a:rPr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C00CC"/>
                  </a:solidFill>
                </a:rPr>
                <a:t>1</a:t>
              </a:r>
              <a:r>
                <a:rPr lang="en-US" dirty="0"/>
                <a:t>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C00CC"/>
                  </a:solidFill>
                </a:rPr>
                <a:t>b</a:t>
              </a:r>
              <a:r>
                <a:rPr lang="en-US" dirty="0"/>
                <a:t>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b</a:t>
              </a:r>
              <a:r>
                <a:rPr lang="en-US" baseline="30000" dirty="0">
                  <a:solidFill>
                    <a:srgbClr val="CC00CC"/>
                  </a:solidFill>
                </a:rPr>
                <a:t>2</a:t>
              </a:r>
              <a:r>
                <a:rPr lang="en-US" dirty="0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b</a:t>
              </a:r>
              <a:r>
                <a:rPr lang="en-US" i="1" baseline="30000" dirty="0">
                  <a:solidFill>
                    <a:srgbClr val="CC00CC"/>
                  </a:solidFill>
                </a:rPr>
                <a:t>m</a:t>
              </a:r>
              <a:r>
                <a:rPr lang="en-US" dirty="0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m</a:t>
              </a:r>
              <a:r>
                <a:rPr lang="en-US" dirty="0"/>
                <a:t>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765800" cy="4729164"/>
          </a:xfrm>
        </p:spPr>
        <p:txBody>
          <a:bodyPr/>
          <a:lstStyle/>
          <a:p>
            <a:r>
              <a:rPr lang="en-US" sz="2400" dirty="0"/>
              <a:t>What nodes does DFS expand?</a:t>
            </a:r>
          </a:p>
          <a:p>
            <a:pPr lvl="1"/>
            <a:r>
              <a:rPr lang="en-US" sz="2000" dirty="0"/>
              <a:t>Some left prefix of the tree down to depth </a:t>
            </a:r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Only has siblings on path to root,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 could be infinite</a:t>
            </a:r>
          </a:p>
          <a:p>
            <a:pPr lvl="1"/>
            <a:r>
              <a:rPr lang="en-US" sz="2000" dirty="0"/>
              <a:t>preventing cycles may help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Frontier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</a:p>
          <a:p>
            <a:pPr lvl="1"/>
            <a:r>
              <a:rPr lang="en-US" sz="2000" dirty="0"/>
              <a:t>Search 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Has roughly the last tier,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If costs are equal (e.g., </a:t>
            </a:r>
            <a:r>
              <a:rPr lang="en-US" sz="2000" dirty="0">
                <a:solidFill>
                  <a:srgbClr val="CC00CC"/>
                </a:solidFill>
              </a:rPr>
              <a:t>1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1</a:t>
            </a:r>
            <a:r>
              <a:rPr lang="en-US" dirty="0"/>
              <a:t>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dirty="0"/>
              <a:t>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baseline="30000" dirty="0">
                <a:solidFill>
                  <a:srgbClr val="CC00CC"/>
                </a:solidFill>
              </a:rPr>
              <a:t>2</a:t>
            </a:r>
            <a:r>
              <a:rPr lang="en-US" dirty="0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i="1" baseline="30000" dirty="0">
                <a:solidFill>
                  <a:srgbClr val="CC00CC"/>
                </a:solidFill>
              </a:rPr>
              <a:t>m</a:t>
            </a:r>
            <a:r>
              <a:rPr lang="en-US" dirty="0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dirty="0"/>
              <a:t>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solidFill>
                  <a:srgbClr val="CC00CC"/>
                </a:solidFill>
              </a:rPr>
              <a:t>b</a:t>
            </a:r>
            <a:r>
              <a:rPr lang="en-US" i="1" baseline="30000" dirty="0" err="1">
                <a:solidFill>
                  <a:srgbClr val="CC00CC"/>
                </a:solidFill>
              </a:rPr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9050001">
            <a:extLst>
              <a:ext uri="{FF2B5EF4-FFF2-40B4-BE49-F238E27FC236}">
                <a16:creationId xmlns:a16="http://schemas.microsoft.com/office/drawing/2014/main" id="{F23F6770-9F2D-644D-B4E9-69E318DF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35"/>
          <a:stretch>
            <a:fillRect/>
          </a:stretch>
        </p:blipFill>
        <p:spPr bwMode="auto">
          <a:xfrm>
            <a:off x="25730" y="-3034118"/>
            <a:ext cx="12166270" cy="1006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042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3238498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g(n) </a:t>
            </a:r>
            <a:r>
              <a:rPr lang="en-US" i="1" dirty="0"/>
              <a:t>= cost from root to n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Strategy: expand lowest </a:t>
            </a:r>
            <a:r>
              <a:rPr lang="en-US" i="1" dirty="0">
                <a:solidFill>
                  <a:srgbClr val="CC00CC"/>
                </a:solidFill>
              </a:rPr>
              <a:t>g(n)</a:t>
            </a:r>
            <a:endParaRPr lang="en-US" i="1" dirty="0"/>
          </a:p>
          <a:p>
            <a:pPr>
              <a:spcBef>
                <a:spcPct val="50000"/>
              </a:spcBef>
            </a:pPr>
            <a:r>
              <a:rPr lang="en-US" i="1" dirty="0"/>
              <a:t>Frontier is a priority queue sorted by </a:t>
            </a:r>
            <a:r>
              <a:rPr lang="en-US" i="1" dirty="0">
                <a:solidFill>
                  <a:srgbClr val="CC00CC"/>
                </a:solidFill>
              </a:rPr>
              <a:t>g(n)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dirty="0"/>
              <a:t>and arcs cost at least 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>
              <a:solidFill>
                <a:srgbClr val="CC00CC"/>
              </a:solidFill>
            </a:endParaRPr>
          </a:p>
          <a:p>
            <a:pPr lvl="1"/>
            <a:r>
              <a:rPr lang="en-US" sz="2000" dirty="0"/>
              <a:t>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  <a:latin typeface="Times New Roman" pitchFamily="18" charset="0"/>
              </a:rPr>
              <a:t>C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>
                <a:solidFill>
                  <a:srgbClr val="CC00CC"/>
                </a:solidFill>
              </a:rPr>
              <a:t>) </a:t>
            </a:r>
            <a:r>
              <a:rPr lang="en-US" sz="2000" dirty="0"/>
              <a:t>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Has roughly the last tier,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  <a:latin typeface="Times New Roman" pitchFamily="18" charset="0"/>
              </a:rPr>
              <a:t>C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 </a:t>
            </a:r>
            <a:r>
              <a:rPr lang="en-US" sz="2000" dirty="0"/>
              <a:t>is finite and </a:t>
            </a:r>
            <a:r>
              <a:rPr lang="en-US" sz="24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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&gt; 0</a:t>
            </a:r>
            <a:r>
              <a:rPr lang="en-US" sz="2000" dirty="0"/>
              <a:t>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  <a:latin typeface="Times New Roman" pitchFamily="18" charset="0"/>
              </a:rPr>
              <a:t>C*/</a:t>
            </a:r>
            <a:r>
              <a:rPr lang="en-US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>
                <a:solidFill>
                  <a:srgbClr val="CC00CC"/>
                </a:solidFill>
              </a:rPr>
              <a:t>  </a:t>
            </a:r>
            <a:r>
              <a:rPr lang="en-US" dirty="0"/>
              <a:t>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1</a:t>
            </a:r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7" grpId="1" animBg="1"/>
      <p:bldP spid="26" grpId="0" animBg="1"/>
      <p:bldP spid="2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BFS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BFS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types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8000" y="1397000"/>
          <a:ext cx="11379200" cy="4876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16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Pacman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Backgammon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Diagnosis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Taxi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dirty="0"/>
                        <a:t>Fully or partially</a:t>
                      </a:r>
                      <a:r>
                        <a:rPr lang="en-US" sz="2400" baseline="0" dirty="0"/>
                        <a:t> observable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Single-agent or </a:t>
                      </a:r>
                      <a:r>
                        <a:rPr lang="en-US" sz="2400" baseline="0" dirty="0" err="1"/>
                        <a:t>multiagent</a:t>
                      </a:r>
                      <a:endParaRPr lang="en-US" sz="2400" baseline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Deterministic or stochastic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Static or dynamic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Discrete or continuous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Known physics?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2400" baseline="0" dirty="0"/>
                        <a:t>Known perf. measure?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03842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2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environment type largely determines the agent design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Partially observable </a:t>
            </a:r>
            <a:r>
              <a:rPr lang="en-US" dirty="0"/>
              <a:t>=&gt; agent requires </a:t>
            </a:r>
            <a:r>
              <a:rPr lang="en-US" b="1" i="1" dirty="0">
                <a:solidFill>
                  <a:srgbClr val="FF0000"/>
                </a:solidFill>
              </a:rPr>
              <a:t>memory</a:t>
            </a:r>
            <a:r>
              <a:rPr lang="en-US" dirty="0"/>
              <a:t> (internal state)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Stochastic</a:t>
            </a:r>
            <a:r>
              <a:rPr lang="en-US" dirty="0"/>
              <a:t> =&gt; agent may have to prepare for </a:t>
            </a:r>
            <a:r>
              <a:rPr lang="en-US" b="1" i="1" dirty="0">
                <a:solidFill>
                  <a:srgbClr val="FF0000"/>
                </a:solidFill>
              </a:rPr>
              <a:t>contingencies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Multi-agent </a:t>
            </a:r>
            <a:r>
              <a:rPr lang="en-US" dirty="0"/>
              <a:t>=&gt; agent may need to behave </a:t>
            </a:r>
            <a:r>
              <a:rPr lang="en-US" b="1" i="1" dirty="0">
                <a:solidFill>
                  <a:srgbClr val="FF0000"/>
                </a:solidFill>
              </a:rPr>
              <a:t>randomly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Static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dirty="0"/>
              <a:t>=&gt; agent has time to compute a rational decision</a:t>
            </a:r>
            <a:endParaRPr lang="en-US" b="1" i="1" dirty="0">
              <a:solidFill>
                <a:srgbClr val="0000FF"/>
              </a:solidFill>
            </a:endParaRP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Continuous time </a:t>
            </a:r>
            <a:r>
              <a:rPr lang="en-US" dirty="0"/>
              <a:t>=&gt; continuously operating </a:t>
            </a:r>
            <a:r>
              <a:rPr lang="en-US" b="1" i="1" dirty="0">
                <a:solidFill>
                  <a:srgbClr val="FF0000"/>
                </a:solidFill>
              </a:rPr>
              <a:t>controller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Unknown physics </a:t>
            </a:r>
            <a:r>
              <a:rPr lang="en-US" dirty="0"/>
              <a:t>=&gt; need for </a:t>
            </a:r>
            <a:r>
              <a:rPr lang="en-US" b="1" i="1" dirty="0">
                <a:solidFill>
                  <a:srgbClr val="FF0000"/>
                </a:solidFill>
              </a:rPr>
              <a:t>exploration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Unknown perf. measure </a:t>
            </a:r>
            <a:r>
              <a:rPr lang="en-US" dirty="0"/>
              <a:t>=&gt;  observe/interact with </a:t>
            </a:r>
            <a:r>
              <a:rPr lang="en-US" b="1" i="1" dirty="0">
                <a:solidFill>
                  <a:srgbClr val="FF0000"/>
                </a:solidFill>
              </a:rPr>
              <a:t>human principal</a:t>
            </a:r>
          </a:p>
          <a:p>
            <a:pPr lvl="1"/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0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reflex agents</a:t>
            </a:r>
          </a:p>
        </p:txBody>
      </p:sp>
      <p:pic>
        <p:nvPicPr>
          <p:cNvPr id="4" name="Picture 3" descr="simple-reflex-ag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40" y="1162344"/>
            <a:ext cx="8209065" cy="52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67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43823</TotalTime>
  <Words>2577</Words>
  <Application>Microsoft Macintosh PowerPoint</Application>
  <PresentationFormat>Widescreen</PresentationFormat>
  <Paragraphs>677</Paragraphs>
  <Slides>66</Slides>
  <Notes>48</Notes>
  <HiddenSlides>0</HiddenSlides>
  <MMClips>10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Lucida Calligraphy</vt:lpstr>
      <vt:lpstr>Times New Roman</vt:lpstr>
      <vt:lpstr>Wingdings</vt:lpstr>
      <vt:lpstr>dan-berkeley-nlp-v1</vt:lpstr>
      <vt:lpstr>Photo Editor Photo</vt:lpstr>
      <vt:lpstr>Agents and environments</vt:lpstr>
      <vt:lpstr>A human agent in Pacman</vt:lpstr>
      <vt:lpstr>The task environment - PEAS</vt:lpstr>
      <vt:lpstr>PEAS: Automated taxi</vt:lpstr>
      <vt:lpstr>PEAS: Medical diagnosis system</vt:lpstr>
      <vt:lpstr>PowerPoint Presentation</vt:lpstr>
      <vt:lpstr>Environment types</vt:lpstr>
      <vt:lpstr>Agent design</vt:lpstr>
      <vt:lpstr>Simple reflex agents</vt:lpstr>
      <vt:lpstr>Pacman agent in Python</vt:lpstr>
      <vt:lpstr>Eat adjacent dot, if any</vt:lpstr>
      <vt:lpstr>Eat adjacent dot, if any</vt:lpstr>
      <vt:lpstr>Pacman agent contd.</vt:lpstr>
      <vt:lpstr>Reflex agents with state</vt:lpstr>
      <vt:lpstr>Goal-based agents</vt:lpstr>
      <vt:lpstr>Spectrum of representations</vt:lpstr>
      <vt:lpstr>Outline of the course</vt:lpstr>
      <vt:lpstr>Summary</vt:lpstr>
      <vt:lpstr>CS 188: Artificial Intelligence </vt:lpstr>
      <vt:lpstr>Today</vt:lpstr>
      <vt:lpstr>Planning Agents</vt:lpstr>
      <vt:lpstr>Move to nearest dot and eat it</vt:lpstr>
      <vt:lpstr>Precompute optimal plan, execute it</vt:lpstr>
      <vt:lpstr>Search Problems</vt:lpstr>
      <vt:lpstr>Search Problems</vt:lpstr>
      <vt:lpstr>Search Problems Are Models</vt:lpstr>
      <vt:lpstr>Example: Traveling in Romania</vt:lpstr>
      <vt:lpstr>But then…</vt:lpstr>
      <vt:lpstr>Example: Traveling in Romania</vt:lpstr>
      <vt:lpstr>Models are almost always wrong</vt:lpstr>
      <vt:lpstr>Models are almost always wrong</vt:lpstr>
      <vt:lpstr>What’s in a State Space?</vt:lpstr>
      <vt:lpstr>State Space Sizes</vt:lpstr>
      <vt:lpstr>State Space Graphs and Search Trees</vt:lpstr>
      <vt:lpstr>State Space Graphs</vt:lpstr>
      <vt:lpstr>State Space Graphs</vt:lpstr>
      <vt:lpstr>State Space Graphs vs. Search Trees</vt:lpstr>
      <vt:lpstr>Quiz: State Space Graphs vs. Search Trees</vt:lpstr>
      <vt:lpstr>Quiz: State Space Graphs vs. Search Trees</vt:lpstr>
      <vt:lpstr>Quiz: State Space Graphs vs. Search Trees</vt:lpstr>
      <vt:lpstr>Tree Search</vt:lpstr>
      <vt:lpstr>Search Example: Romania</vt:lpstr>
      <vt:lpstr>Creating the search tree</vt:lpstr>
      <vt:lpstr>Creating the search tree</vt:lpstr>
      <vt:lpstr>Creating the search tree</vt:lpstr>
      <vt:lpstr>General Tree Search</vt:lpstr>
      <vt:lpstr>Systematic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Example: Maze Water DFS/BFS (part 1)</vt:lpstr>
      <vt:lpstr>Example: Maze Water DFS/BFS (part 2)</vt:lpstr>
      <vt:lpstr>Iterative Deepening</vt:lpstr>
      <vt:lpstr>Uniform Cost Search</vt:lpstr>
      <vt:lpstr>Uniform Cost Search</vt:lpstr>
      <vt:lpstr>Uniform Cost Search (UCS) Properties</vt:lpstr>
      <vt:lpstr>Video of Demo Empty UCS</vt:lpstr>
      <vt:lpstr>Video of Demo Maze with Deep/Shallow Water --- BFS or UCS? (part 1)</vt:lpstr>
      <vt:lpstr>Video of Demo Maze with Deep/Shallow Water --- BFS or UCS? (part 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Lecture 2 - Uninformed Search</dc:title>
  <dc:creator>Preferred Customer</dc:creator>
  <cp:lastModifiedBy>Stuart RUSSELL</cp:lastModifiedBy>
  <cp:revision>2060</cp:revision>
  <cp:lastPrinted>2018-08-28T05:21:10Z</cp:lastPrinted>
  <dcterms:created xsi:type="dcterms:W3CDTF">2004-08-27T04:16:05Z</dcterms:created>
  <dcterms:modified xsi:type="dcterms:W3CDTF">2021-01-25T05:58:19Z</dcterms:modified>
</cp:coreProperties>
</file>