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7"/>
  </p:notesMasterIdLst>
  <p:handoutMasterIdLst>
    <p:handoutMasterId r:id="rId38"/>
  </p:handoutMasterIdLst>
  <p:sldIdLst>
    <p:sldId id="729" r:id="rId2"/>
    <p:sldId id="822" r:id="rId3"/>
    <p:sldId id="661" r:id="rId4"/>
    <p:sldId id="662" r:id="rId5"/>
    <p:sldId id="694" r:id="rId6"/>
    <p:sldId id="748" r:id="rId7"/>
    <p:sldId id="733" r:id="rId8"/>
    <p:sldId id="741" r:id="rId9"/>
    <p:sldId id="742" r:id="rId10"/>
    <p:sldId id="667" r:id="rId11"/>
    <p:sldId id="743" r:id="rId12"/>
    <p:sldId id="831" r:id="rId13"/>
    <p:sldId id="809" r:id="rId14"/>
    <p:sldId id="810" r:id="rId15"/>
    <p:sldId id="749" r:id="rId16"/>
    <p:sldId id="745" r:id="rId17"/>
    <p:sldId id="811" r:id="rId18"/>
    <p:sldId id="812" r:id="rId19"/>
    <p:sldId id="753" r:id="rId20"/>
    <p:sldId id="754" r:id="rId21"/>
    <p:sldId id="820" r:id="rId22"/>
    <p:sldId id="723" r:id="rId23"/>
    <p:sldId id="747" r:id="rId24"/>
    <p:sldId id="727" r:id="rId25"/>
    <p:sldId id="736" r:id="rId26"/>
    <p:sldId id="648" r:id="rId27"/>
    <p:sldId id="752" r:id="rId28"/>
    <p:sldId id="760" r:id="rId29"/>
    <p:sldId id="762" r:id="rId30"/>
    <p:sldId id="751" r:id="rId31"/>
    <p:sldId id="649" r:id="rId32"/>
    <p:sldId id="682" r:id="rId33"/>
    <p:sldId id="832" r:id="rId34"/>
    <p:sldId id="765" r:id="rId35"/>
    <p:sldId id="816" r:id="rId36"/>
  </p:sldIdLst>
  <p:sldSz cx="12192000" cy="6858000"/>
  <p:notesSz cx="7315200" cy="96012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4E8FF"/>
    <a:srgbClr val="DAABFD"/>
    <a:srgbClr val="9B01FF"/>
    <a:srgbClr val="BD00B0"/>
    <a:srgbClr val="FF9999"/>
    <a:srgbClr val="CCECFF"/>
    <a:srgbClr val="C39BE1"/>
    <a:srgbClr val="C198E0"/>
    <a:srgbClr val="0066CC"/>
    <a:srgbClr val="BD9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1" autoAdjust="0"/>
    <p:restoredTop sz="91905" autoAdjust="0"/>
  </p:normalViewPr>
  <p:slideViewPr>
    <p:cSldViewPr>
      <p:cViewPr varScale="1">
        <p:scale>
          <a:sx n="90" d="100"/>
          <a:sy n="90" d="100"/>
        </p:scale>
        <p:origin x="240" y="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963147F5-8EB9-406F-9119-AB0022D58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AF4042F3-6AC5-4F69-BFDB-D78DEF387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8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1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is not evaluated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84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40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7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2, one dot and two ghosts;</a:t>
            </a:r>
            <a:r>
              <a:rPr lang="en-US" baseline="0" dirty="0"/>
              <a:t> dot is about 8 steps away</a:t>
            </a:r>
            <a:r>
              <a:rPr lang="en-US" dirty="0"/>
              <a:t> – cannot see actual eating, so need to include distance to dots in </a:t>
            </a:r>
            <a:r>
              <a:rPr lang="en-US" dirty="0" err="1"/>
              <a:t>eval</a:t>
            </a:r>
            <a:r>
              <a:rPr lang="en-US" dirty="0"/>
              <a:t>; but limited depth means it goes into a dead end and cannot escape even a simple ghost strategy;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40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</a:t>
            </a:r>
            <a:r>
              <a:rPr lang="en-US" dirty="0" err="1"/>
              <a:t>lookahead</a:t>
            </a:r>
            <a:r>
              <a:rPr lang="en-US" dirty="0"/>
              <a:t>: head</a:t>
            </a:r>
            <a:r>
              <a:rPr lang="en-US" baseline="0" dirty="0"/>
              <a:t> towards red ghost!!! Wait for blue to commit to one pursuit direction, go the other way, eat the dot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5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ghosts</a:t>
            </a:r>
            <a:r>
              <a:rPr lang="en-US" baseline="0" dirty="0"/>
              <a:t> equipped with minimax: </a:t>
            </a:r>
            <a:r>
              <a:rPr lang="en-US" baseline="0" dirty="0" err="1"/>
              <a:t>pacman</a:t>
            </a:r>
            <a:r>
              <a:rPr lang="en-US" baseline="0" dirty="0"/>
              <a:t> gets his head handed to him. EVAL includes closeness to </a:t>
            </a:r>
            <a:r>
              <a:rPr lang="en-US" baseline="0" dirty="0" err="1"/>
              <a:t>pacman</a:t>
            </a:r>
            <a:r>
              <a:rPr lang="en-US" baseline="0" dirty="0"/>
              <a:t>, but final surrounding move due to terminal states.</a:t>
            </a:r>
          </a:p>
          <a:p>
            <a:r>
              <a:rPr lang="en-US" baseline="0" dirty="0"/>
              <a:t>This could be done with two-ghost state but is actually a three-player minimax with both ghosts using min; i.e., coordination emerges (usually!)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39287-BF7B-4F04-882C-B3B23CA70729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Tinsley lost only 5 games to humans in 42 years; has been known to solve 60-ply problems</a:t>
            </a:r>
          </a:p>
        </p:txBody>
      </p:sp>
    </p:spTree>
    <p:extLst>
      <p:ext uri="{BB962C8B-B14F-4D97-AF65-F5344CB8AC3E}">
        <p14:creationId xmlns:p14="http://schemas.microsoft.com/office/powerpoint/2010/main" val="303139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31169-8967-4479-BD8E-A9DFFFA5AB03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points for eating</a:t>
            </a:r>
            <a:r>
              <a:rPr lang="en-US" baseline="0" dirty="0"/>
              <a:t> dot; -1 for each time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8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027FC-5BC0-42F1-89EB-2B8A298EE3B3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1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1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102606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102171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0AB1-FB9A-4CFC-A058-E74AFD102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76918-8EE8-41BC-8655-5862D016B2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4A49B-9F02-4A5C-B982-4DFD370F18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1E20-2558-4548-9145-31A1CE74B6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36CE-9816-47A4-A648-59C94611F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67DB1-08A8-4DA3-8792-9FE41D7CAC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915A0-5737-488C-ABBC-0B423BC025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99FA-73C5-4A44-820B-A2808797D6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3802-8813-400D-A5BB-9C50C37ACB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85C0E-EF3F-4D12-BC26-7AC478A256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DD5B9B9-0596-4755-A407-4C3F5264CB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2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7178" y="1789356"/>
            <a:ext cx="6297644" cy="48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Adversarial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6200" y="5587429"/>
            <a:ext cx="12192000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Tic-</a:t>
            </a:r>
            <a:r>
              <a:rPr lang="en-US" dirty="0" err="1"/>
              <a:t>Tac</a:t>
            </a:r>
            <a:r>
              <a:rPr lang="en-US" dirty="0"/>
              <a:t>-Toe Game Tree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1270000"/>
            <a:ext cx="729615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5" y="1066800"/>
            <a:ext cx="1045620" cy="103346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6" y="1981884"/>
            <a:ext cx="928884" cy="103209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5" y="2895600"/>
            <a:ext cx="1045620" cy="103346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6" y="3810684"/>
            <a:ext cx="928884" cy="1032093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3708570"/>
            <a:ext cx="4419600" cy="216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0" y="5486400"/>
            <a:ext cx="4114800" cy="990600"/>
          </a:xfrm>
          <a:prstGeom prst="roundRect">
            <a:avLst/>
          </a:prstGeom>
          <a:solidFill>
            <a:srgbClr val="C39BE1">
              <a:alpha val="3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Values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2743200" y="3124200"/>
            <a:ext cx="6781800" cy="2230830"/>
            <a:chOff x="1676400" y="1447800"/>
            <a:chExt cx="8763000" cy="2882533"/>
          </a:xfrm>
        </p:grpSpPr>
        <p:sp>
          <p:nvSpPr>
            <p:cNvPr id="6" name="Rectangle 5"/>
            <p:cNvSpPr/>
            <p:nvPr/>
          </p:nvSpPr>
          <p:spPr>
            <a:xfrm>
              <a:off x="5105400" y="14478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5410200" y="15240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612726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5005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27432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2774460" y="24227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51"/>
            <p:cNvSpPr/>
            <p:nvPr/>
          </p:nvSpPr>
          <p:spPr>
            <a:xfrm>
              <a:off x="37650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73914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8001000" y="24384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55"/>
            <p:cNvSpPr/>
            <p:nvPr/>
          </p:nvSpPr>
          <p:spPr>
            <a:xfrm>
              <a:off x="84132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106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57"/>
            <p:cNvSpPr/>
            <p:nvPr/>
          </p:nvSpPr>
          <p:spPr>
            <a:xfrm>
              <a:off x="1676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9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1707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Oval 59"/>
            <p:cNvSpPr/>
            <p:nvPr/>
          </p:nvSpPr>
          <p:spPr>
            <a:xfrm>
              <a:off x="2698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61"/>
            <p:cNvSpPr/>
            <p:nvPr/>
          </p:nvSpPr>
          <p:spPr>
            <a:xfrm>
              <a:off x="3962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3993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4984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53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6324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6934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Oval 67"/>
            <p:cNvSpPr/>
            <p:nvPr/>
          </p:nvSpPr>
          <p:spPr>
            <a:xfrm>
              <a:off x="7346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69"/>
            <p:cNvSpPr/>
            <p:nvPr/>
          </p:nvSpPr>
          <p:spPr>
            <a:xfrm>
              <a:off x="8610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9220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Oval 71"/>
            <p:cNvSpPr/>
            <p:nvPr/>
          </p:nvSpPr>
          <p:spPr>
            <a:xfrm>
              <a:off x="9632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735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9207357" y="3733800"/>
              <a:ext cx="838200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+8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94816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30220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67164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-8</a:t>
              </a:r>
            </a:p>
          </p:txBody>
        </p:sp>
      </p:grpSp>
      <p:sp>
        <p:nvSpPr>
          <p:cNvPr id="86" name="Right Arrow 85"/>
          <p:cNvSpPr/>
          <p:nvPr/>
        </p:nvSpPr>
        <p:spPr>
          <a:xfrm rot="1943663">
            <a:off x="4045804" y="2305478"/>
            <a:ext cx="1706429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/>
          <p:cNvSpPr/>
          <p:nvPr/>
        </p:nvSpPr>
        <p:spPr>
          <a:xfrm rot="8255959">
            <a:off x="8148387" y="2949051"/>
            <a:ext cx="1406806" cy="304800"/>
          </a:xfrm>
          <a:prstGeom prst="rightArrow">
            <a:avLst/>
          </a:prstGeom>
          <a:solidFill>
            <a:srgbClr val="FF99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004592" y="3733800"/>
            <a:ext cx="5006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37906" y="3733800"/>
            <a:ext cx="64869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04575" y="2995511"/>
            <a:ext cx="529425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3" name="Right Arrow 2"/>
          <p:cNvSpPr/>
          <p:nvPr/>
        </p:nvSpPr>
        <p:spPr>
          <a:xfrm rot="10313695">
            <a:off x="4936841" y="3426482"/>
            <a:ext cx="1066800" cy="304800"/>
          </a:xfrm>
          <a:prstGeom prst="rightArrow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457200" y="1295400"/>
            <a:ext cx="4648200" cy="993577"/>
            <a:chOff x="8534400" y="1447800"/>
            <a:chExt cx="4648200" cy="993577"/>
          </a:xfrm>
        </p:grpSpPr>
        <p:sp>
          <p:nvSpPr>
            <p:cNvPr id="88" name="TextBox 87"/>
            <p:cNvSpPr txBox="1"/>
            <p:nvPr/>
          </p:nvSpPr>
          <p:spPr>
            <a:xfrm>
              <a:off x="8534400" y="144780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Calibri" pitchFamily="34" charset="0"/>
                </a:rPr>
                <a:t>MAX nodes: under Agent’s control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max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4800600" y="5486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Terminal States:</a:t>
            </a:r>
          </a:p>
          <a:p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V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(</a:t>
            </a:r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s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) = </a:t>
            </a:r>
            <a:r>
              <a:rPr lang="en-US" sz="2400" dirty="0">
                <a:latin typeface="Calibri" pitchFamily="34" charset="0"/>
              </a:rPr>
              <a:t>known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010400" y="1295400"/>
            <a:ext cx="5181600" cy="993577"/>
            <a:chOff x="8534400" y="1447800"/>
            <a:chExt cx="4648200" cy="993577"/>
          </a:xfrm>
        </p:grpSpPr>
        <p:sp>
          <p:nvSpPr>
            <p:cNvPr id="95" name="TextBox 94"/>
            <p:cNvSpPr txBox="1"/>
            <p:nvPr/>
          </p:nvSpPr>
          <p:spPr>
            <a:xfrm>
              <a:off x="8534400" y="144780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libri" pitchFamily="34" charset="0"/>
                </a:rPr>
                <a:t>MIN nodes: under Opponent’s control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min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0" grpId="0" animBg="1"/>
      <p:bldP spid="74" grpId="0" animBg="1"/>
      <p:bldP spid="75" grpId="0" animBg="1"/>
      <p:bldP spid="76" grpId="0" animBg="1"/>
      <p:bldP spid="3" grpId="0" animBg="1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406F-8E34-004F-9209-3CB491B7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44D4-059B-3F44-88AB-314E97FA6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action leading to state with best </a:t>
            </a:r>
            <a:r>
              <a:rPr lang="en-US" b="1" i="1" dirty="0"/>
              <a:t>minimax value</a:t>
            </a:r>
          </a:p>
          <a:p>
            <a:r>
              <a:rPr lang="en-US" dirty="0"/>
              <a:t>Assumes all future moves will be optimal</a:t>
            </a:r>
          </a:p>
          <a:p>
            <a:r>
              <a:rPr lang="en-US" dirty="0"/>
              <a:t>=&gt; rational against a rational player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0B951-0D39-2F4C-8803-9DB58490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1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3733800"/>
            <a:ext cx="10668000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F4E8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Terminal-Test(s)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438400" y="1524000"/>
            <a:ext cx="693420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14600" y="16002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minimax-decision(s)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an action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the action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400" kern="0" dirty="0">
                <a:latin typeface="Calibri"/>
                <a:cs typeface="Calibri"/>
              </a:rPr>
              <a:t> in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with the highest       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minimax_value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5563192" y="3323583"/>
            <a:ext cx="409432" cy="258216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</a:t>
            </a:r>
            <a:r>
              <a:rPr lang="en-US" sz="2000" b="1" i="1" dirty="0" err="1">
                <a:solidFill>
                  <a:srgbClr val="FF0000"/>
                </a:solidFill>
              </a:rPr>
              <a:t>tuples</a:t>
            </a:r>
            <a:endParaRPr lang="en-US" sz="20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8035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479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93087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0908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057400"/>
            <a:ext cx="3127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71800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610100" y="4038600"/>
            <a:ext cx="342900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572000" y="5943600"/>
            <a:ext cx="901700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6629400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10070757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318157" y="19812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6721758" y="2435881"/>
            <a:ext cx="1066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6369971" y="3539009"/>
            <a:ext cx="876353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2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5" y="1470461"/>
            <a:ext cx="4918972" cy="45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9236"/>
            <a:ext cx="5918200" cy="4729164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How efficient is minimax?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en-US" sz="2400" dirty="0"/>
              <a:t>Just like (exhaustive) DFS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Time: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</a:t>
            </a:r>
            <a:r>
              <a:rPr lang="en-US" sz="2400" baseline="30000" dirty="0" err="1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Space: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Example: For </a:t>
            </a:r>
            <a:r>
              <a:rPr lang="en-US" sz="2800" kern="1200" dirty="0">
                <a:solidFill>
                  <a:srgbClr val="333399"/>
                </a:solidFill>
              </a:rPr>
              <a:t>chess, b </a:t>
            </a:r>
            <a:r>
              <a:rPr lang="en-US" sz="2800" kern="12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Exact solution is completely infeasible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Humans can’t do this either, so how do we play chess?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448322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Tree Pruning</a:t>
            </a:r>
          </a:p>
        </p:txBody>
      </p:sp>
    </p:spTree>
    <p:extLst>
      <p:ext uri="{BB962C8B-B14F-4D97-AF65-F5344CB8AC3E}">
        <p14:creationId xmlns:p14="http://schemas.microsoft.com/office/powerpoint/2010/main" val="289550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57800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46142" y="3272135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77768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/>
      <p:bldP spid="48" grpId="0"/>
      <p:bldP spid="49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" name="TextBox 5"/>
          <p:cNvSpPr txBox="1"/>
          <p:nvPr/>
        </p:nvSpPr>
        <p:spPr>
          <a:xfrm>
            <a:off x="5257800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48345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6800" y="1295400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 best option so far from any </a:t>
            </a:r>
          </a:p>
          <a:p>
            <a:r>
              <a:rPr lang="en-US" dirty="0"/>
              <a:t>MAX node on this path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486400"/>
            <a:ext cx="516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The order of generation matters</a:t>
            </a:r>
            <a:r>
              <a:rPr lang="en-US" dirty="0"/>
              <a:t>: more pruning</a:t>
            </a:r>
          </a:p>
          <a:p>
            <a:r>
              <a:rPr lang="en-US" dirty="0"/>
              <a:t>is possible if good moves come first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pic>
        <p:nvPicPr>
          <p:cNvPr id="47" name="Picture 46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0"/>
            <a:ext cx="1230511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7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/>
      <p:bldP spid="48" grpId="0"/>
      <p:bldP spid="48" grpId="1"/>
      <p:bldP spid="50" grpId="0"/>
      <p:bldP spid="15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</a:t>
            </a:r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502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133600"/>
            <a:ext cx="5943600" cy="29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4800600" cy="2912215"/>
          </a:xfrm>
        </p:spPr>
        <p:txBody>
          <a:bodyPr/>
          <a:lstStyle/>
          <a:p>
            <a:pPr lvl="6">
              <a:lnSpc>
                <a:spcPct val="150000"/>
              </a:lnSpc>
            </a:pPr>
            <a:endParaRPr lang="en-US" sz="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History / Overview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Minimax for Zero-Sum Games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α-β Pruning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Finite lookahead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194820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98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800" y="3621505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95600" y="5410200"/>
            <a:ext cx="1066800" cy="1371600"/>
            <a:chOff x="2895600" y="5410200"/>
            <a:chExt cx="1066800" cy="1371600"/>
          </a:xfrm>
        </p:grpSpPr>
        <p:sp>
          <p:nvSpPr>
            <p:cNvPr id="3" name="Rectangle 2"/>
            <p:cNvSpPr/>
            <p:nvPr/>
          </p:nvSpPr>
          <p:spPr>
            <a:xfrm>
              <a:off x="2895600" y="5410200"/>
              <a:ext cx="10668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0" y="5562600"/>
              <a:ext cx="4461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9B01FF"/>
                  </a:solidFill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43200" y="24384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57150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3581400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3657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1066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0" y="4495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0" y="4488359"/>
            <a:ext cx="1042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5410200"/>
            <a:ext cx="106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24800" y="5562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24600" y="1828800"/>
            <a:ext cx="2743200" cy="4953000"/>
            <a:chOff x="6324600" y="1828800"/>
            <a:chExt cx="2743200" cy="4953000"/>
          </a:xfrm>
        </p:grpSpPr>
        <p:sp>
          <p:nvSpPr>
            <p:cNvPr id="11" name="Rectangle 10"/>
            <p:cNvSpPr/>
            <p:nvPr/>
          </p:nvSpPr>
          <p:spPr>
            <a:xfrm>
              <a:off x="7162800" y="1828800"/>
              <a:ext cx="1905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3429000"/>
              <a:ext cx="22098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91400" y="22098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30348" y="2583359"/>
            <a:ext cx="470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15400" y="35052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pic>
        <p:nvPicPr>
          <p:cNvPr id="38" name="Picture 37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895600"/>
            <a:ext cx="1230511" cy="129235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705600" y="25833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1059359"/>
            <a:ext cx="913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 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90558" y="44883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00400" y="4495800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42597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pic>
        <p:nvPicPr>
          <p:cNvPr id="21" name="Picture 20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48200"/>
            <a:ext cx="1230511" cy="129235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926382" y="24309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</p:spTree>
    <p:extLst>
      <p:ext uri="{BB962C8B-B14F-4D97-AF65-F5344CB8AC3E}">
        <p14:creationId xmlns:p14="http://schemas.microsoft.com/office/powerpoint/2010/main" val="4556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19" grpId="0"/>
      <p:bldP spid="9" grpId="0" animBg="1"/>
      <p:bldP spid="22" grpId="0"/>
      <p:bldP spid="22" grpId="1"/>
      <p:bldP spid="26" grpId="0"/>
      <p:bldP spid="27" grpId="0"/>
      <p:bldP spid="32" grpId="0"/>
      <p:bldP spid="7" grpId="0" animBg="1"/>
      <p:bldP spid="30" grpId="0"/>
      <p:bldP spid="30" grpId="1"/>
      <p:bldP spid="24" grpId="0"/>
      <p:bldP spid="24" grpId="1"/>
      <p:bldP spid="34" grpId="0" animBg="1"/>
      <p:bldP spid="36" grpId="0"/>
      <p:bldP spid="37" grpId="0"/>
      <p:bldP spid="37" grpId="1"/>
      <p:bldP spid="39" grpId="0"/>
      <p:bldP spid="40" grpId="0"/>
      <p:bldP spid="41" grpId="0"/>
      <p:bldP spid="42" grpId="0"/>
      <p:bldP spid="43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8580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General case (pruning children of </a:t>
            </a:r>
            <a:r>
              <a:rPr lang="en-US" sz="2400" dirty="0">
                <a:solidFill>
                  <a:srgbClr val="FF0000"/>
                </a:solidFill>
              </a:rPr>
              <a:t>MIN</a:t>
            </a:r>
            <a:r>
              <a:rPr lang="en-US" sz="2400" dirty="0"/>
              <a:t> node)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computing the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MIN-VALUE </a:t>
            </a:r>
            <a:r>
              <a:rPr lang="en-US" sz="2000" dirty="0">
                <a:sym typeface="Symbol" pitchFamily="18" charset="2"/>
              </a:rPr>
              <a:t>at some node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i="1" dirty="0">
                <a:solidFill>
                  <a:srgbClr val="FF0000"/>
                </a:solidFill>
                <a:sym typeface="Symbol" pitchFamily="18" charset="2"/>
              </a:rPr>
              <a:t>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looping over </a:t>
            </a: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children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estimate of the </a:t>
            </a:r>
            <a:r>
              <a:rPr lang="en-US" sz="2000" dirty="0" err="1">
                <a:sym typeface="Symbol" pitchFamily="18" charset="2"/>
              </a:rPr>
              <a:t>childrens</a:t>
            </a:r>
            <a:r>
              <a:rPr lang="en-US" sz="2000" dirty="0">
                <a:sym typeface="Symbol" pitchFamily="18" charset="2"/>
              </a:rPr>
              <a:t>’ min is dropping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Who cares about </a:t>
            </a: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value?  </a:t>
            </a:r>
            <a:r>
              <a:rPr lang="en-US" sz="2000" dirty="0">
                <a:solidFill>
                  <a:srgbClr val="0000FF"/>
                </a:solidFill>
                <a:sym typeface="Symbol" pitchFamily="18" charset="2"/>
              </a:rPr>
              <a:t>MAX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Let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2000" dirty="0"/>
              <a:t> be the best value that </a:t>
            </a:r>
            <a:r>
              <a:rPr lang="en-US" sz="2000" dirty="0">
                <a:solidFill>
                  <a:srgbClr val="0000FF"/>
                </a:solidFill>
              </a:rPr>
              <a:t>MAX</a:t>
            </a:r>
            <a:r>
              <a:rPr lang="en-US" sz="2000" dirty="0"/>
              <a:t> can get so far at any choice point along the current path from the root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If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 becomes worse than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2000" dirty="0"/>
              <a:t>, MAX will avoid it, so we can prune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’s other children (it’s already bad enough that it won’t be played)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Pruning children of </a:t>
            </a:r>
            <a:r>
              <a:rPr lang="en-US" sz="2400" dirty="0">
                <a:solidFill>
                  <a:srgbClr val="0000FF"/>
                </a:solidFill>
              </a:rPr>
              <a:t>MAX</a:t>
            </a:r>
            <a:r>
              <a:rPr lang="en-US" sz="2400" dirty="0"/>
              <a:t> node is symmetric</a:t>
            </a:r>
          </a:p>
          <a:p>
            <a:pPr lvl="1">
              <a:lnSpc>
                <a:spcPct val="110000"/>
              </a:lnSpc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Let </a:t>
            </a:r>
            <a:r>
              <a:rPr lang="en-US" sz="2000" b="1" dirty="0">
                <a:solidFill>
                  <a:srgbClr val="FF0000"/>
                </a:solidFill>
                <a:sym typeface="Symbol" pitchFamily="18" charset="2"/>
              </a:rPr>
              <a:t>β</a:t>
            </a:r>
            <a:r>
              <a:rPr lang="en-US" sz="2000" dirty="0">
                <a:solidFill>
                  <a:srgbClr val="000000"/>
                </a:solidFill>
              </a:rPr>
              <a:t> be the best value that </a:t>
            </a:r>
            <a:r>
              <a:rPr lang="en-US" sz="2000" dirty="0">
                <a:solidFill>
                  <a:srgbClr val="FF0000"/>
                </a:solidFill>
              </a:rPr>
              <a:t>MIN</a:t>
            </a:r>
            <a:r>
              <a:rPr lang="en-US" sz="2000" dirty="0">
                <a:solidFill>
                  <a:srgbClr val="000000"/>
                </a:solidFill>
              </a:rPr>
              <a:t> can get so far at any choice point along the current path from the root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778750" y="19957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778750" y="2819400"/>
            <a:ext cx="60801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8750" y="42055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78750" y="4967288"/>
            <a:ext cx="6080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92964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9485313" y="2362200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0287000" y="42052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9486900" y="3200400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100584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10668000" y="5029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10408444" y="4579144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9145588" y="3200400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10185400" y="2362200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10134600" y="4510088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10248900" y="1600200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839450" y="5353050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10447337" y="5441951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648950" y="5543550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69866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410200" cy="34290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0"/>
            <a:ext cx="5410200" cy="34290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if v ≤ 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        return 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baseline="0" dirty="0">
                <a:latin typeface="Calibri" pitchFamily="34" charset="0"/>
              </a:rPr>
              <a:t>if</a:t>
            </a:r>
            <a:r>
              <a:rPr lang="en-US" sz="2400" kern="0" dirty="0">
                <a:latin typeface="Calibri" pitchFamily="34" charset="0"/>
              </a:rPr>
              <a:t> v ≥ 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 pitchFamily="34" charset="0"/>
              </a:rPr>
              <a:t>       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3399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Theorem: This pruning has </a:t>
            </a:r>
            <a:r>
              <a:rPr lang="en-US" sz="2400" b="1" i="1" dirty="0">
                <a:solidFill>
                  <a:srgbClr val="0000FF"/>
                </a:solidFill>
              </a:rPr>
              <a:t>no effect </a:t>
            </a:r>
            <a:r>
              <a:rPr lang="en-US" sz="2400" dirty="0"/>
              <a:t>on minimax value computed for the root!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Good child ordering improves effectiveness of pruning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Iterative deepening helps with this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With “perfect ordering”: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Time complexity drops to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baseline="30000" dirty="0"/>
              <a:t>/2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Doubles solvable depth!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is a simple example of </a:t>
            </a:r>
            <a:r>
              <a:rPr lang="en-US" sz="2400" dirty="0" err="1">
                <a:solidFill>
                  <a:srgbClr val="CC0000"/>
                </a:solidFill>
              </a:rPr>
              <a:t>metareasoning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/>
              <a:t>(reasoning about reasoning)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chess: only 35</a:t>
            </a:r>
            <a:r>
              <a:rPr lang="en-US" sz="2400" baseline="30000" dirty="0"/>
              <a:t>50</a:t>
            </a:r>
            <a:r>
              <a:rPr lang="en-US" sz="2400" dirty="0"/>
              <a:t> instead of 35</a:t>
            </a:r>
            <a:r>
              <a:rPr lang="en-US" sz="2400" baseline="30000" dirty="0"/>
              <a:t>100</a:t>
            </a:r>
            <a:r>
              <a:rPr lang="en-US" sz="2400" dirty="0"/>
              <a:t>!! </a:t>
            </a:r>
            <a:r>
              <a:rPr lang="en-US" sz="2400" dirty="0" err="1"/>
              <a:t>Yaaay</a:t>
            </a:r>
            <a:r>
              <a:rPr lang="en-US" sz="2400" dirty="0"/>
              <a:t>!!!!!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1905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2098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2098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2004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2004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2004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5" y="19050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0" y="2819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8051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7086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 1: Bounded </a:t>
            </a:r>
            <a:r>
              <a:rPr lang="en-US" sz="2400" dirty="0" err="1"/>
              <a:t>lookahead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Search only to a preset </a:t>
            </a:r>
            <a:r>
              <a:rPr lang="en-US" sz="2000" b="1" i="1" dirty="0">
                <a:solidFill>
                  <a:srgbClr val="FF0000"/>
                </a:solidFill>
              </a:rPr>
              <a:t>depth limit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b="1" i="1" dirty="0">
                <a:solidFill>
                  <a:srgbClr val="FF0000"/>
                </a:solidFill>
              </a:rPr>
              <a:t>horizon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Use an </a:t>
            </a:r>
            <a:r>
              <a:rPr lang="en-US" sz="2000" b="1" i="1" dirty="0">
                <a:solidFill>
                  <a:srgbClr val="FF0000"/>
                </a:solidFill>
              </a:rPr>
              <a:t>evaluation function </a:t>
            </a:r>
            <a:r>
              <a:rPr lang="en-US" sz="2000" dirty="0"/>
              <a:t>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400" dirty="0"/>
              <a:t>More plies make a BIG difference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Chess with alpha-beta, 35</a:t>
            </a:r>
            <a:r>
              <a:rPr lang="en-US" sz="2000" baseline="30000" dirty="0">
                <a:sym typeface="Symbol" pitchFamily="18" charset="2"/>
              </a:rPr>
              <a:t>(8/2)</a:t>
            </a:r>
            <a:r>
              <a:rPr lang="en-US" sz="2000" dirty="0">
                <a:sym typeface="Symbol" pitchFamily="18" charset="2"/>
              </a:rPr>
              <a:t> =~ 1M; depth 8 is good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2" name="Cloud 1"/>
          <p:cNvSpPr/>
          <p:nvPr/>
        </p:nvSpPr>
        <p:spPr>
          <a:xfrm rot="505837">
            <a:off x="7504576" y="2743200"/>
            <a:ext cx="4191000" cy="3962400"/>
          </a:xfrm>
          <a:prstGeom prst="cloud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0" y="1404536"/>
            <a:ext cx="4610100" cy="2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886200"/>
            <a:ext cx="4686300" cy="21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461000" cy="4729164"/>
          </a:xfrm>
        </p:spPr>
        <p:txBody>
          <a:bodyPr/>
          <a:lstStyle/>
          <a:p>
            <a:r>
              <a:rPr lang="en-US" sz="2800" dirty="0"/>
              <a:t>Evaluation functions are always imperfect</a:t>
            </a:r>
          </a:p>
          <a:p>
            <a:r>
              <a:rPr lang="en-US" sz="2800" dirty="0"/>
              <a:t>Deeper search =&gt; better play (usually)</a:t>
            </a:r>
          </a:p>
          <a:p>
            <a:r>
              <a:rPr lang="en-US" sz="2800" dirty="0"/>
              <a:t>Or, deeper search gives same quality of play with a less accurate evaluation function</a:t>
            </a:r>
          </a:p>
          <a:p>
            <a:r>
              <a:rPr lang="en-US" sz="2800" dirty="0"/>
              <a:t>An important example of the tradeoff between complexity of features and complexity of computation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8382000" y="6488112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depth limited (L6D4, L6D5)]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Pacman with Depth-2 Lookahead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Pacman with Depth-10 Lookahead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450" y="1143000"/>
            <a:ext cx="8293100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D9F9E1-58DA-254B-B82F-2EA950785398}"/>
              </a:ext>
            </a:extLst>
          </p:cNvPr>
          <p:cNvGrpSpPr/>
          <p:nvPr/>
        </p:nvGrpSpPr>
        <p:grpSpPr>
          <a:xfrm>
            <a:off x="5943600" y="1360100"/>
            <a:ext cx="6248400" cy="4887716"/>
            <a:chOff x="5943600" y="1360100"/>
            <a:chExt cx="6248400" cy="488771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F6B2724-FDA3-8B4F-AF7F-E6574A5BD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3600" y="1360100"/>
              <a:ext cx="6248400" cy="4887716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82977F-9EAA-BE4D-BA63-228D095B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2199" y="2667000"/>
              <a:ext cx="580465" cy="533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C63B3E-2C7D-1B47-AA7E-B745D53B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2359" y="3200400"/>
              <a:ext cx="383241" cy="685800"/>
            </a:xfrm>
            <a:prstGeom prst="rect">
              <a:avLst/>
            </a:prstGeom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brief history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791200" cy="49831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dirty="0"/>
              <a:t>Checkers: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1950: First computer player. 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1959: Samuel’s self-taught program.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1994: First computer world champion: Chinook defeats Tinsley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2007: Checkers solved! Endgame database of 39 trillion states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Chess: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1945-1960: </a:t>
            </a:r>
            <a:r>
              <a:rPr lang="en-US" sz="1500" dirty="0" err="1"/>
              <a:t>Zuse</a:t>
            </a:r>
            <a:r>
              <a:rPr lang="en-US" sz="1500" dirty="0"/>
              <a:t>, Wiener, Shannon, Turing, Newell &amp; Simon, McCarthy.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1960s onward: gradual improvement under “standard model”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1997: Deep Blue defeats human champion Gary Kasparov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2021: Stockfish rating 3551 (vs 2870 for Magnus Carlsen).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Go: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1968: Zobrist’s program plays legal Go, barely (b&gt;300!)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1968-2005: various ad hoc approaches tried, novice level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2005-2014: Monte Carlo tree search -&gt; strong amateur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2016-2017: AlphaGo defeats human world champions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 err="1"/>
              <a:t>Pacman</a:t>
            </a: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1900" dirty="0"/>
          </a:p>
        </p:txBody>
      </p:sp>
      <p:sp>
        <p:nvSpPr>
          <p:cNvPr id="8" name="Rectangle 7"/>
          <p:cNvSpPr/>
          <p:nvPr/>
        </p:nvSpPr>
        <p:spPr>
          <a:xfrm>
            <a:off x="70104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46606" y="1371600"/>
            <a:ext cx="1445394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72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Typically weighted linear sum of features: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EVAL(s) =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</a:rPr>
              <a:t>1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+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2000" baseline="-25000" dirty="0">
                <a:solidFill>
                  <a:srgbClr val="BD00B0"/>
                </a:solidFill>
              </a:rPr>
              <a:t>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+ …. + </a:t>
            </a:r>
            <a:r>
              <a:rPr lang="en-US" sz="20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 = 9, 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= (num white queens – num black queens)</a:t>
            </a:r>
            <a:r>
              <a:rPr lang="en-US" sz="2000" dirty="0"/>
              <a:t>, etc.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Or a more complex nonlinear function (e.g., NN) trained by self-play RL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Terminate search only in </a:t>
            </a:r>
            <a:r>
              <a:rPr lang="en-US" sz="2400" b="1" i="1" dirty="0">
                <a:solidFill>
                  <a:srgbClr val="FF0000"/>
                </a:solidFill>
              </a:rPr>
              <a:t>quiescent</a:t>
            </a:r>
            <a:r>
              <a:rPr lang="en-US" sz="2400" dirty="0"/>
              <a:t> positions, i.e., no major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     changes expected in feature values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2438400" cy="27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175" y="1828800"/>
            <a:ext cx="2519916" cy="27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3" y="234950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8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3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0" y="251777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3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0" y="290988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32" idx="3"/>
          </p:cNvCxnSpPr>
          <p:nvPr/>
        </p:nvCxnSpPr>
        <p:spPr bwMode="auto">
          <a:xfrm>
            <a:off x="4470400" y="3054350"/>
            <a:ext cx="1000125" cy="763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0" y="305911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0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rot="10800000">
            <a:off x="5105400" y="344487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" name="AutoShape 34"/>
          <p:cNvCxnSpPr>
            <a:cxnSpLocks noChangeShapeType="1"/>
            <a:endCxn id="29" idx="3"/>
          </p:cNvCxnSpPr>
          <p:nvPr/>
        </p:nvCxnSpPr>
        <p:spPr bwMode="auto">
          <a:xfrm flipH="1">
            <a:off x="5187950" y="3219450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" name="AutoShape 37"/>
          <p:cNvCxnSpPr>
            <a:cxnSpLocks noChangeShapeType="1"/>
            <a:stCxn id="29" idx="0"/>
          </p:cNvCxnSpPr>
          <p:nvPr/>
        </p:nvCxnSpPr>
        <p:spPr bwMode="auto">
          <a:xfrm>
            <a:off x="5189537" y="3611563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Rectangle 43"/>
          <p:cNvSpPr>
            <a:spLocks noChangeArrowheads="1"/>
          </p:cNvSpPr>
          <p:nvPr/>
        </p:nvSpPr>
        <p:spPr bwMode="auto">
          <a:xfrm rot="10800000">
            <a:off x="5470525" y="373380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5257800" y="3935413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41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42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3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</a:t>
            </a:r>
            <a:r>
              <a:rPr lang="en-US" sz="2000" b="1" i="1" dirty="0" err="1">
                <a:solidFill>
                  <a:srgbClr val="FF0000"/>
                </a:solidFill>
              </a:rPr>
              <a:t>tuples</a:t>
            </a:r>
            <a:endParaRPr lang="en-US" sz="20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8035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479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93087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0908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057400"/>
            <a:ext cx="3127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71800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610100" y="4038600"/>
            <a:ext cx="342900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572000" y="5943600"/>
            <a:ext cx="901700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6629400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10070757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318157" y="19812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6721758" y="2435881"/>
            <a:ext cx="1066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6369971" y="3539009"/>
            <a:ext cx="876353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59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coordination in ghosts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Games require decisions when optimality is impossible</a:t>
            </a:r>
          </a:p>
          <a:p>
            <a:pPr lvl="1"/>
            <a:r>
              <a:rPr lang="en-US" sz="2400" dirty="0"/>
              <a:t>Bounded-depth search and approximate evaluation functions</a:t>
            </a:r>
          </a:p>
          <a:p>
            <a:r>
              <a:rPr lang="en-US" sz="2800" dirty="0"/>
              <a:t>Games force efficient use of computation</a:t>
            </a:r>
          </a:p>
          <a:p>
            <a:pPr lvl="1"/>
            <a:r>
              <a:rPr lang="en-US" sz="2400" dirty="0"/>
              <a:t>Alpha-beta pruning</a:t>
            </a:r>
          </a:p>
          <a:p>
            <a:r>
              <a:rPr lang="en-US" sz="2800" dirty="0"/>
              <a:t>Game playing has produced important research ideas</a:t>
            </a:r>
          </a:p>
          <a:p>
            <a:pPr lvl="1"/>
            <a:r>
              <a:rPr lang="en-US" sz="2400" dirty="0"/>
              <a:t>Reinforcement learning (checkers)</a:t>
            </a:r>
          </a:p>
          <a:p>
            <a:pPr lvl="1"/>
            <a:r>
              <a:rPr lang="en-US" sz="2400" dirty="0"/>
              <a:t>Iterative deepening (chess)</a:t>
            </a:r>
          </a:p>
          <a:p>
            <a:pPr lvl="1"/>
            <a:r>
              <a:rPr lang="en-US" sz="2400" dirty="0"/>
              <a:t>Rational metareasoning (Othello)</a:t>
            </a:r>
          </a:p>
          <a:p>
            <a:pPr lvl="1"/>
            <a:r>
              <a:rPr lang="en-US" sz="2400" dirty="0"/>
              <a:t>Monte Carlo tree search (Go)</a:t>
            </a:r>
          </a:p>
          <a:p>
            <a:pPr lvl="1"/>
            <a:r>
              <a:rPr lang="en-US" sz="2400" dirty="0"/>
              <a:t>Solution methods for partial-information games in economics (poker)</a:t>
            </a:r>
          </a:p>
          <a:p>
            <a:r>
              <a:rPr lang="en-US" sz="2800" dirty="0"/>
              <a:t>Video games present much greater challenges – lots to do!</a:t>
            </a:r>
          </a:p>
          <a:p>
            <a:pPr lvl="1"/>
            <a:r>
              <a:rPr lang="en-US" sz="2400" dirty="0"/>
              <a:t>b = 10</a:t>
            </a:r>
            <a:r>
              <a:rPr lang="en-US" sz="2400" baseline="30000" dirty="0"/>
              <a:t>500</a:t>
            </a:r>
            <a:r>
              <a:rPr lang="en-US" sz="2400" dirty="0"/>
              <a:t>, |S| = 10</a:t>
            </a:r>
            <a:r>
              <a:rPr lang="en-US" sz="2400" baseline="30000" dirty="0"/>
              <a:t>4000</a:t>
            </a:r>
            <a:r>
              <a:rPr lang="en-US" sz="2400" dirty="0"/>
              <a:t>, m = 10,000</a:t>
            </a:r>
          </a:p>
        </p:txBody>
      </p:sp>
    </p:spTree>
    <p:extLst>
      <p:ext uri="{BB962C8B-B14F-4D97-AF65-F5344CB8AC3E}">
        <p14:creationId xmlns:p14="http://schemas.microsoft.com/office/powerpoint/2010/main" val="1354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412" y="1548776"/>
            <a:ext cx="514860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Game = task environment with &gt; 1 agent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Axes:</a:t>
            </a:r>
          </a:p>
          <a:p>
            <a:pPr lvl="1" eaLnBrk="1" hangingPunct="1"/>
            <a:r>
              <a:rPr lang="en-US" sz="2400" dirty="0"/>
              <a:t>Deterministic or stochastic?</a:t>
            </a:r>
          </a:p>
          <a:p>
            <a:pPr lvl="1"/>
            <a:r>
              <a:rPr lang="en-US" sz="2400" dirty="0"/>
              <a:t>Perfect information (fully observable)?</a:t>
            </a:r>
          </a:p>
          <a:p>
            <a:pPr lvl="1" eaLnBrk="1" hangingPunct="1"/>
            <a:r>
              <a:rPr lang="en-US" sz="2400" dirty="0"/>
              <a:t>One, two, or more players?</a:t>
            </a:r>
          </a:p>
          <a:p>
            <a:pPr lvl="1" eaLnBrk="1" hangingPunct="1"/>
            <a:r>
              <a:rPr lang="en-US" sz="2400" dirty="0"/>
              <a:t>Turn-taking or simultaneous?</a:t>
            </a:r>
          </a:p>
          <a:p>
            <a:pPr lvl="1" eaLnBrk="1" hangingPunct="1"/>
            <a:r>
              <a:rPr lang="en-US" sz="2400" dirty="0"/>
              <a:t>Zero sum?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Want algorithms for calculating a </a:t>
            </a:r>
            <a:r>
              <a:rPr lang="en-US" sz="2800" b="1" i="1" dirty="0"/>
              <a:t>contingent plan </a:t>
            </a:r>
            <a:r>
              <a:rPr lang="en-US" sz="2800" dirty="0"/>
              <a:t>(a.k.a. </a:t>
            </a:r>
            <a:r>
              <a:rPr lang="en-US" sz="2800" dirty="0">
                <a:solidFill>
                  <a:srgbClr val="CC0000"/>
                </a:solidFill>
              </a:rPr>
              <a:t>strategy </a:t>
            </a:r>
            <a:r>
              <a:rPr lang="en-US" sz="2800" dirty="0">
                <a:solidFill>
                  <a:srgbClr val="000090"/>
                </a:solidFill>
              </a:rPr>
              <a:t>or</a:t>
            </a:r>
            <a:r>
              <a:rPr lang="en-US" sz="2800" dirty="0">
                <a:solidFill>
                  <a:srgbClr val="CC0000"/>
                </a:solidFill>
              </a:rPr>
              <a:t> policy)</a:t>
            </a:r>
            <a:r>
              <a:rPr lang="en-US" sz="2800" dirty="0"/>
              <a:t> which recommends a move for every possible eventuality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Types of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035" y="1396999"/>
            <a:ext cx="4207019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“Standard” Games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366000" cy="4729164"/>
          </a:xfrm>
        </p:spPr>
        <p:txBody>
          <a:bodyPr/>
          <a:lstStyle/>
          <a:p>
            <a:r>
              <a:rPr lang="en-US" sz="2800" dirty="0"/>
              <a:t>Standard games are deterministic, observable, two-player, turn-taking, zero-sum</a:t>
            </a:r>
          </a:p>
          <a:p>
            <a:r>
              <a:rPr lang="en-US" sz="2800" dirty="0"/>
              <a:t>Game formulation:</a:t>
            </a:r>
          </a:p>
          <a:p>
            <a:pPr lvl="1"/>
            <a:r>
              <a:rPr lang="en-US" sz="2400" dirty="0"/>
              <a:t>Initial state: </a:t>
            </a:r>
            <a:r>
              <a:rPr lang="en-US" sz="2400" dirty="0">
                <a:solidFill>
                  <a:srgbClr val="BD00B0"/>
                </a:solidFill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</a:rPr>
              <a:t>0</a:t>
            </a:r>
            <a:endParaRPr lang="en-US" sz="2400" dirty="0">
              <a:solidFill>
                <a:srgbClr val="BD00B0"/>
              </a:solidFill>
            </a:endParaRPr>
          </a:p>
          <a:p>
            <a:pPr lvl="1"/>
            <a:r>
              <a:rPr lang="en-US" sz="2400" dirty="0"/>
              <a:t>Players: </a:t>
            </a:r>
            <a:r>
              <a:rPr lang="en-US" sz="2400" dirty="0">
                <a:solidFill>
                  <a:srgbClr val="BD00B0"/>
                </a:solidFill>
              </a:rPr>
              <a:t>Player(s) </a:t>
            </a:r>
            <a:r>
              <a:rPr lang="en-US" sz="2400" dirty="0"/>
              <a:t>indicates whose move it is</a:t>
            </a:r>
          </a:p>
          <a:p>
            <a:pPr lvl="1"/>
            <a:r>
              <a:rPr lang="en-US" sz="2400" dirty="0"/>
              <a:t>Actions: </a:t>
            </a:r>
            <a:r>
              <a:rPr lang="en-US" sz="2400" dirty="0">
                <a:solidFill>
                  <a:srgbClr val="BD00B0"/>
                </a:solidFill>
              </a:rPr>
              <a:t>Actions(s) </a:t>
            </a:r>
            <a:r>
              <a:rPr lang="en-US" sz="2400" dirty="0"/>
              <a:t>for player on move</a:t>
            </a:r>
          </a:p>
          <a:p>
            <a:pPr lvl="1"/>
            <a:r>
              <a:rPr lang="en-US" sz="2400" dirty="0"/>
              <a:t>Transition model: </a:t>
            </a:r>
            <a:r>
              <a:rPr lang="en-US" sz="2400" dirty="0">
                <a:solidFill>
                  <a:srgbClr val="BD00B0"/>
                </a:solidFill>
              </a:rPr>
              <a:t>Result(</a:t>
            </a:r>
            <a:r>
              <a:rPr lang="en-US" sz="2400" dirty="0" err="1">
                <a:solidFill>
                  <a:srgbClr val="BD00B0"/>
                </a:solidFill>
              </a:rPr>
              <a:t>s,a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  <a:endParaRPr lang="en-US" sz="2400" dirty="0">
              <a:solidFill>
                <a:srgbClr val="BD00B0"/>
              </a:solidFill>
              <a:sym typeface="Symbol" pitchFamily="18" charset="2"/>
            </a:endParaRPr>
          </a:p>
          <a:p>
            <a:pPr lvl="1"/>
            <a:r>
              <a:rPr lang="en-US" sz="2400" dirty="0">
                <a:sym typeface="Symbol" pitchFamily="18" charset="2"/>
              </a:rPr>
              <a:t>Terminal test: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Terminal-Test(s)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values: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Utility(</a:t>
            </a:r>
            <a:r>
              <a:rPr lang="en-US" sz="2400" dirty="0" err="1">
                <a:solidFill>
                  <a:srgbClr val="BD00B0"/>
                </a:solidFill>
                <a:sym typeface="Symbol" pitchFamily="18" charset="2"/>
              </a:rPr>
              <a:t>s,p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) </a:t>
            </a:r>
            <a:r>
              <a:rPr lang="en-US" sz="2400" dirty="0">
                <a:sym typeface="Symbol" pitchFamily="18" charset="2"/>
              </a:rPr>
              <a:t>for player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p</a:t>
            </a:r>
          </a:p>
          <a:p>
            <a:pPr lvl="2"/>
            <a:r>
              <a:rPr lang="en-US" sz="2000" dirty="0">
                <a:sym typeface="Symbol" pitchFamily="18" charset="2"/>
              </a:rPr>
              <a:t>Or just </a:t>
            </a:r>
            <a:r>
              <a:rPr lang="en-US" sz="2000" dirty="0">
                <a:solidFill>
                  <a:srgbClr val="BD00B0"/>
                </a:solidFill>
                <a:sym typeface="Symbol" pitchFamily="18" charset="2"/>
              </a:rPr>
              <a:t>Utility(s)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for player making the decision at root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197" y="1357400"/>
            <a:ext cx="6583362" cy="26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15" y="1388558"/>
            <a:ext cx="410812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Zero-Sum Games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191000"/>
            <a:ext cx="5715000" cy="1706564"/>
          </a:xfrm>
        </p:spPr>
        <p:txBody>
          <a:bodyPr/>
          <a:lstStyle/>
          <a:p>
            <a:r>
              <a:rPr lang="en-US" sz="2400" dirty="0"/>
              <a:t>Zero-Sum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opposite</a:t>
            </a:r>
            <a:r>
              <a:rPr lang="en-US" sz="2000" dirty="0"/>
              <a:t> utilities </a:t>
            </a:r>
          </a:p>
          <a:p>
            <a:pPr lvl="1"/>
            <a:r>
              <a:rPr lang="en-US" sz="2000" dirty="0"/>
              <a:t>Pure competition: </a:t>
            </a:r>
          </a:p>
          <a:p>
            <a:pPr lvl="2"/>
            <a:r>
              <a:rPr lang="en-US" sz="1600" dirty="0"/>
              <a:t>One</a:t>
            </a:r>
            <a:r>
              <a:rPr lang="en-US" sz="1600" b="1" i="1" dirty="0">
                <a:solidFill>
                  <a:srgbClr val="0000FF"/>
                </a:solidFill>
              </a:rPr>
              <a:t> maximizes</a:t>
            </a:r>
            <a:r>
              <a:rPr lang="en-US" sz="1600" dirty="0"/>
              <a:t>, the other </a:t>
            </a:r>
            <a:r>
              <a:rPr lang="en-US" sz="1600" b="1" i="1" dirty="0">
                <a:solidFill>
                  <a:srgbClr val="FF0000"/>
                </a:solidFill>
              </a:rPr>
              <a:t>minimizes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4191000"/>
            <a:ext cx="5562600" cy="1706564"/>
          </a:xfrm>
        </p:spPr>
        <p:txBody>
          <a:bodyPr/>
          <a:lstStyle/>
          <a:p>
            <a:r>
              <a:rPr lang="en-US" sz="2400" dirty="0"/>
              <a:t>General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independent</a:t>
            </a:r>
            <a:r>
              <a:rPr lang="en-US" sz="2000" dirty="0"/>
              <a:t> utilities</a:t>
            </a:r>
          </a:p>
          <a:p>
            <a:pPr lvl="1"/>
            <a:r>
              <a:rPr lang="en-US" sz="2000" dirty="0"/>
              <a:t>Cooperation, indifference, competition, shifting alliances, and more are all possible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828800" y="3429000"/>
            <a:ext cx="609600" cy="1905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962400" y="3124200"/>
            <a:ext cx="3048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291" y="1320018"/>
            <a:ext cx="5484168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Search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Single-Agent Trees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8674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6553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8956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2004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191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5438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458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8839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477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086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7772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63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99822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828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82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3124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114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4724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5410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372600" y="3733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7400" y="571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43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9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29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05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676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81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67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a State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124200" y="2362200"/>
            <a:ext cx="6324600" cy="3560121"/>
            <a:chOff x="1828800" y="1447800"/>
            <a:chExt cx="8458200" cy="4761126"/>
          </a:xfrm>
        </p:grpSpPr>
        <p:sp>
          <p:nvSpPr>
            <p:cNvPr id="41" name="Rectangle 40"/>
            <p:cNvSpPr/>
            <p:nvPr/>
          </p:nvSpPr>
          <p:spPr>
            <a:xfrm>
              <a:off x="5257800" y="14478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5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5867400" y="15128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655320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28956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2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32004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Oval 72"/>
            <p:cNvSpPr/>
            <p:nvPr/>
          </p:nvSpPr>
          <p:spPr>
            <a:xfrm>
              <a:off x="41910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438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84582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Oval 75"/>
            <p:cNvSpPr/>
            <p:nvPr/>
          </p:nvSpPr>
          <p:spPr>
            <a:xfrm>
              <a:off x="88392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477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8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70866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Oval 78"/>
            <p:cNvSpPr/>
            <p:nvPr/>
          </p:nvSpPr>
          <p:spPr>
            <a:xfrm>
              <a:off x="7772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63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99822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828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18288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Oval 83"/>
            <p:cNvSpPr/>
            <p:nvPr/>
          </p:nvSpPr>
          <p:spPr>
            <a:xfrm>
              <a:off x="3124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114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6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47244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Oval 86"/>
            <p:cNvSpPr/>
            <p:nvPr/>
          </p:nvSpPr>
          <p:spPr>
            <a:xfrm>
              <a:off x="5410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8" name="Isosceles Triangle 87"/>
            <p:cNvSpPr/>
            <p:nvPr/>
          </p:nvSpPr>
          <p:spPr>
            <a:xfrm>
              <a:off x="1828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4114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64770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345975" y="3733800"/>
              <a:ext cx="5334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60155" y="5715000"/>
              <a:ext cx="685799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44048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53499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87887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97338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391401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81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867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</p:grpSp>
      <p:sp>
        <p:nvSpPr>
          <p:cNvPr id="110" name="Right Arrow 109"/>
          <p:cNvSpPr/>
          <p:nvPr/>
        </p:nvSpPr>
        <p:spPr>
          <a:xfrm rot="9900000">
            <a:off x="8860469" y="2647461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 rot="14100089">
            <a:off x="8965176" y="4791553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457200" y="1389184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Value of a state: The best achievable outcome (utility) from that state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04800" y="1295400"/>
            <a:ext cx="2971800" cy="1752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220200" y="563433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Terminal States:</a:t>
            </a:r>
          </a:p>
          <a:p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V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(</a:t>
            </a:r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s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) = </a:t>
            </a:r>
            <a:r>
              <a:rPr lang="en-US" sz="2400" dirty="0">
                <a:latin typeface="Calibri" pitchFamily="34" charset="0"/>
              </a:rPr>
              <a:t>known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15400" y="1521023"/>
            <a:ext cx="2819400" cy="993577"/>
            <a:chOff x="8534400" y="1447800"/>
            <a:chExt cx="2819400" cy="993577"/>
          </a:xfrm>
        </p:grpSpPr>
        <p:sp>
          <p:nvSpPr>
            <p:cNvPr id="52" name="TextBox 51"/>
            <p:cNvSpPr txBox="1"/>
            <p:nvPr/>
          </p:nvSpPr>
          <p:spPr>
            <a:xfrm>
              <a:off x="8534400" y="1447800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Non-Terminal States: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max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3" grpId="0"/>
      <p:bldP spid="114" grpId="0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42208</TotalTime>
  <Words>1854</Words>
  <Application>Microsoft Macintosh PowerPoint</Application>
  <PresentationFormat>Widescreen</PresentationFormat>
  <Paragraphs>379</Paragraphs>
  <Slides>35</Slides>
  <Notes>17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dan-berkeley-nlp-v1</vt:lpstr>
      <vt:lpstr>Photo Editor Photo</vt:lpstr>
      <vt:lpstr>CS 188: Artificial Intelligence </vt:lpstr>
      <vt:lpstr>Outline</vt:lpstr>
      <vt:lpstr>A brief history</vt:lpstr>
      <vt:lpstr>Types of Games</vt:lpstr>
      <vt:lpstr>“Standard” Games</vt:lpstr>
      <vt:lpstr>Zero-Sum Games</vt:lpstr>
      <vt:lpstr>Adversarial Search</vt:lpstr>
      <vt:lpstr>Single-Agent Trees</vt:lpstr>
      <vt:lpstr>Value of a State</vt:lpstr>
      <vt:lpstr>Tic-Tac-Toe Game Tree</vt:lpstr>
      <vt:lpstr>Minimax Values</vt:lpstr>
      <vt:lpstr>Minimax algorithm</vt:lpstr>
      <vt:lpstr>Implementation</vt:lpstr>
      <vt:lpstr>Generalized minimax</vt:lpstr>
      <vt:lpstr>Minimax Efficiency</vt:lpstr>
      <vt:lpstr>Game Tree Pruning</vt:lpstr>
      <vt:lpstr>Minimax Example</vt:lpstr>
      <vt:lpstr>Alpha-Beta Example</vt:lpstr>
      <vt:lpstr>Alpha-Beta Quiz</vt:lpstr>
      <vt:lpstr>Alpha-Beta Quiz 2</vt:lpstr>
      <vt:lpstr>Alpha-Beta Quiz 2</vt:lpstr>
      <vt:lpstr>Alpha-Beta Pruning</vt:lpstr>
      <vt:lpstr>Alpha-Beta Implementation</vt:lpstr>
      <vt:lpstr>Alpha-Beta Pruning Properties</vt:lpstr>
      <vt:lpstr>Resource Limits</vt:lpstr>
      <vt:lpstr>Resource Limits</vt:lpstr>
      <vt:lpstr>Depth Matters</vt:lpstr>
      <vt:lpstr>Pacman with Depth-2 Lookahead</vt:lpstr>
      <vt:lpstr>Pacman with Depth-10 Lookahead</vt:lpstr>
      <vt:lpstr>Evaluation Functions</vt:lpstr>
      <vt:lpstr>Evaluation Functions</vt:lpstr>
      <vt:lpstr>Evaluation for Pacman</vt:lpstr>
      <vt:lpstr>Generalized minimax</vt:lpstr>
      <vt:lpstr>Emergent coordination in ghosts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2242</cp:revision>
  <cp:lastPrinted>2014-02-06T19:31:47Z</cp:lastPrinted>
  <dcterms:created xsi:type="dcterms:W3CDTF">2004-08-27T04:16:05Z</dcterms:created>
  <dcterms:modified xsi:type="dcterms:W3CDTF">2021-02-03T09:17:50Z</dcterms:modified>
</cp:coreProperties>
</file>