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2"/>
  </p:notesMasterIdLst>
  <p:handoutMasterIdLst>
    <p:handoutMasterId r:id="rId33"/>
  </p:handoutMasterIdLst>
  <p:sldIdLst>
    <p:sldId id="729" r:id="rId2"/>
    <p:sldId id="822" r:id="rId3"/>
    <p:sldId id="727" r:id="rId4"/>
    <p:sldId id="736" r:id="rId5"/>
    <p:sldId id="648" r:id="rId6"/>
    <p:sldId id="760" r:id="rId7"/>
    <p:sldId id="762" r:id="rId8"/>
    <p:sldId id="649" r:id="rId9"/>
    <p:sldId id="682" r:id="rId10"/>
    <p:sldId id="810" r:id="rId11"/>
    <p:sldId id="765" r:id="rId12"/>
    <p:sldId id="778" r:id="rId13"/>
    <p:sldId id="780" r:id="rId14"/>
    <p:sldId id="814" r:id="rId15"/>
    <p:sldId id="815" r:id="rId16"/>
    <p:sldId id="803" r:id="rId17"/>
    <p:sldId id="807" r:id="rId18"/>
    <p:sldId id="847" r:id="rId19"/>
    <p:sldId id="834" r:id="rId20"/>
    <p:sldId id="835" r:id="rId21"/>
    <p:sldId id="842" r:id="rId22"/>
    <p:sldId id="843" r:id="rId23"/>
    <p:sldId id="844" r:id="rId24"/>
    <p:sldId id="845" r:id="rId25"/>
    <p:sldId id="846" r:id="rId26"/>
    <p:sldId id="836" r:id="rId27"/>
    <p:sldId id="838" r:id="rId28"/>
    <p:sldId id="839" r:id="rId29"/>
    <p:sldId id="840" r:id="rId30"/>
    <p:sldId id="816" r:id="rId31"/>
  </p:sldIdLst>
  <p:sldSz cx="12192000" cy="6858000"/>
  <p:notesSz cx="7315200" cy="9601200"/>
  <p:custDataLst>
    <p:tags r:id="rId3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CE00BB"/>
    <a:srgbClr val="323399"/>
    <a:srgbClr val="1400FF"/>
    <a:srgbClr val="9B01FF"/>
    <a:srgbClr val="6008A4"/>
    <a:srgbClr val="FFFF87"/>
    <a:srgbClr val="7103BC"/>
    <a:srgbClr val="F4E8FF"/>
    <a:srgbClr val="DAABFD"/>
    <a:srgbClr val="BD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8" autoAdjust="0"/>
    <p:restoredTop sz="91905" autoAdjust="0"/>
  </p:normalViewPr>
  <p:slideViewPr>
    <p:cSldViewPr>
      <p:cViewPr>
        <p:scale>
          <a:sx n="117" d="100"/>
          <a:sy n="117" d="100"/>
        </p:scale>
        <p:origin x="68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963147F5-8EB9-406F-9119-AB0022D58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5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AF4042F3-6AC5-4F69-BFDB-D78DEF387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28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12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Note that “minimax-decision” has become just “decision”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350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4" y="4561576"/>
            <a:ext cx="5365352" cy="4318827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79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0F0E28-396E-4F98-845A-678F748F62CE}" type="slidenum">
              <a:rPr lang="en-US" smtClean="0">
                <a:latin typeface="Arial" charset="0"/>
              </a:rPr>
              <a:pPr/>
              <a:t>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77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Depth 2, one dot and two ghosts;</a:t>
            </a:r>
            <a:r>
              <a:rPr lang="en-US" baseline="0" dirty="0"/>
              <a:t> dot is about 8 steps away</a:t>
            </a:r>
            <a:r>
              <a:rPr lang="en-US" dirty="0"/>
              <a:t> – cannot see actual eating, so need to include distance to dots in </a:t>
            </a:r>
            <a:r>
              <a:rPr lang="en-US" dirty="0" err="1"/>
              <a:t>eval</a:t>
            </a:r>
            <a:r>
              <a:rPr lang="en-US" dirty="0"/>
              <a:t>; but limited depth means it goes into a dead end and cannot escape even a simple ghost strategy;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40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Perfect </a:t>
            </a:r>
            <a:r>
              <a:rPr lang="en-US" dirty="0" err="1"/>
              <a:t>lookahead</a:t>
            </a:r>
            <a:r>
              <a:rPr lang="en-US" dirty="0"/>
              <a:t>: head</a:t>
            </a:r>
            <a:r>
              <a:rPr lang="en-US" baseline="0" dirty="0"/>
              <a:t> towards red ghost!!! Wait for blue to commit to one pursuit direction, go the other way, eat the dot</a:t>
            </a:r>
          </a:p>
          <a:p>
            <a:r>
              <a:rPr lang="en-US" baseline="0" dirty="0"/>
              <a:t>Note also the horror you feel: humans would take the safer strategy of waiting, not heading for blinky; minimax doesn’t care. WHY? It is 100% certain its theory of the world is correct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65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both ghosts go the same way, </a:t>
            </a:r>
            <a:r>
              <a:rPr lang="en-US" dirty="0" err="1"/>
              <a:t>pacman</a:t>
            </a:r>
            <a:r>
              <a:rPr lang="en-US" dirty="0"/>
              <a:t> wins; if they go different ways, </a:t>
            </a:r>
            <a:r>
              <a:rPr lang="en-US" dirty="0" err="1"/>
              <a:t>pacman</a:t>
            </a:r>
            <a:r>
              <a:rPr lang="en-US" dirty="0"/>
              <a:t> loses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26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ghosts</a:t>
            </a:r>
            <a:r>
              <a:rPr lang="en-US" baseline="0" dirty="0"/>
              <a:t> equipped with minimax: </a:t>
            </a:r>
            <a:r>
              <a:rPr lang="en-US" baseline="0" dirty="0" err="1"/>
              <a:t>pacman</a:t>
            </a:r>
            <a:r>
              <a:rPr lang="en-US" baseline="0" dirty="0"/>
              <a:t> gets his head handed to him. EVAL includes closeness to </a:t>
            </a:r>
            <a:r>
              <a:rPr lang="en-US" baseline="0" dirty="0" err="1"/>
              <a:t>pacman</a:t>
            </a:r>
            <a:r>
              <a:rPr lang="en-US" baseline="0" dirty="0"/>
              <a:t>, but final surrounding move due to terminal states.</a:t>
            </a:r>
          </a:p>
          <a:p>
            <a:r>
              <a:rPr lang="en-US" baseline="0" dirty="0"/>
              <a:t>This could be done with two-ghost state but is actually a three-player minimax with both ghosts using min; i.e., coordination emerges (usually!)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4042F3-6AC5-4F69-BFDB-D78DEF38750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89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 and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91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minimax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66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Arial" charset="0"/>
              </a:rPr>
              <a:t>Note that “minimax-decision” has become just “decision”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41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10AB1-FB9A-4CFC-A058-E74AFD102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76918-8EE8-41BC-8655-5862D016B2B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4A49B-9F02-4A5C-B982-4DFD370F18E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71E20-2558-4548-9145-31A1CE74B67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C36CE-9816-47A4-A648-59C94611F2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67DB1-08A8-4DA3-8792-9FE41D7CAC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915A0-5737-488C-ABBC-0B423BC025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99FA-73C5-4A44-820B-A2808797D65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93802-8813-400D-A5BB-9C50C37ACBB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85C0E-EF3F-4D12-BC26-7AC478A2563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DD5B9B9-0596-4755-A407-4C3F5264CB6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7178" y="1789356"/>
            <a:ext cx="6297644" cy="480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Adversarial Search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76200" y="5587429"/>
            <a:ext cx="12192000" cy="58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Instructors: Stuart Russell and Dawn Song</a:t>
            </a:r>
          </a:p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latin typeface="Calibri"/>
                <a:cs typeface="Calibri"/>
              </a:rPr>
              <a:t>University of California, Berkeley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minimax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minimax: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</a:t>
            </a:r>
            <a:r>
              <a:rPr lang="en-US" sz="2000" b="1" i="1" dirty="0">
                <a:solidFill>
                  <a:srgbClr val="FF0000"/>
                </a:solidFill>
              </a:rPr>
              <a:t>utility </a:t>
            </a:r>
            <a:r>
              <a:rPr lang="en-US" sz="2000" b="1" i="1" dirty="0" err="1">
                <a:solidFill>
                  <a:srgbClr val="FF0000"/>
                </a:solidFill>
              </a:rPr>
              <a:t>tuples</a:t>
            </a:r>
            <a:endParaRPr lang="en-US" sz="2000" b="1" i="1" dirty="0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b="1" i="1" dirty="0">
                <a:solidFill>
                  <a:srgbClr val="0000FF"/>
                </a:solidFill>
              </a:rPr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8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9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8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0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58035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7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74799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38" name="Text Box 29"/>
          <p:cNvSpPr txBox="1">
            <a:spLocks noChangeArrowheads="1"/>
          </p:cNvSpPr>
          <p:nvPr/>
        </p:nvSpPr>
        <p:spPr bwMode="auto">
          <a:xfrm>
            <a:off x="93087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10908957" y="4038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0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8</a:t>
            </a:r>
          </a:p>
        </p:txBody>
      </p:sp>
      <p:pic>
        <p:nvPicPr>
          <p:cNvPr id="40" name="Picture 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057400"/>
            <a:ext cx="31273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2971800"/>
            <a:ext cx="342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4610100" y="4038600"/>
            <a:ext cx="342900" cy="304800"/>
            <a:chOff x="4610100" y="4038600"/>
            <a:chExt cx="342900" cy="304800"/>
          </a:xfrm>
        </p:grpSpPr>
        <p:sp>
          <p:nvSpPr>
            <p:cNvPr id="2" name="Rectangle 1"/>
            <p:cNvSpPr/>
            <p:nvPr/>
          </p:nvSpPr>
          <p:spPr>
            <a:xfrm>
              <a:off x="4629150" y="4038600"/>
              <a:ext cx="3048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7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10100" y="4038600"/>
              <a:ext cx="342900" cy="29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4572000" y="5943600"/>
            <a:ext cx="901700" cy="304800"/>
            <a:chOff x="4572000" y="5943600"/>
            <a:chExt cx="901700" cy="304800"/>
          </a:xfrm>
        </p:grpSpPr>
        <p:pic>
          <p:nvPicPr>
            <p:cNvPr id="43" name="Picture 7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0" y="5965825"/>
              <a:ext cx="312737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7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51400" y="5981700"/>
              <a:ext cx="342900" cy="266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8" name="Group 47"/>
            <p:cNvGrpSpPr/>
            <p:nvPr/>
          </p:nvGrpSpPr>
          <p:grpSpPr>
            <a:xfrm>
              <a:off x="5130800" y="5943600"/>
              <a:ext cx="342900" cy="304800"/>
              <a:chOff x="4610100" y="4038600"/>
              <a:chExt cx="342900" cy="304800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629150" y="4038600"/>
                <a:ext cx="304800" cy="3048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74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610100" y="4038600"/>
                <a:ext cx="342900" cy="2968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" name="Text Box 27"/>
          <p:cNvSpPr txBox="1">
            <a:spLocks noChangeArrowheads="1"/>
          </p:cNvSpPr>
          <p:nvPr/>
        </p:nvSpPr>
        <p:spPr bwMode="auto">
          <a:xfrm>
            <a:off x="6629400" y="2895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2" name="Text Box 29"/>
          <p:cNvSpPr txBox="1">
            <a:spLocks noChangeArrowheads="1"/>
          </p:cNvSpPr>
          <p:nvPr/>
        </p:nvSpPr>
        <p:spPr bwMode="auto">
          <a:xfrm>
            <a:off x="10070757" y="28956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7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3" name="Text Box 27"/>
          <p:cNvSpPr txBox="1">
            <a:spLocks noChangeArrowheads="1"/>
          </p:cNvSpPr>
          <p:nvPr/>
        </p:nvSpPr>
        <p:spPr bwMode="auto">
          <a:xfrm>
            <a:off x="8318157" y="1981200"/>
            <a:ext cx="749643" cy="3693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8</a:t>
            </a:r>
            <a:r>
              <a:rPr lang="en-US" dirty="0">
                <a:latin typeface="Calibri"/>
                <a:cs typeface="Calibri"/>
              </a:rPr>
              <a:t>,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4" name="Right Arrow 53"/>
          <p:cNvSpPr/>
          <p:nvPr/>
        </p:nvSpPr>
        <p:spPr>
          <a:xfrm rot="9723016">
            <a:off x="6721758" y="2435881"/>
            <a:ext cx="10668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54"/>
          <p:cNvSpPr/>
          <p:nvPr/>
        </p:nvSpPr>
        <p:spPr>
          <a:xfrm rot="2673699">
            <a:off x="6369971" y="3539009"/>
            <a:ext cx="876353" cy="31338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60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Emergent coordination in ghosts</a:t>
            </a:r>
          </a:p>
        </p:txBody>
      </p:sp>
      <p:pic>
        <p:nvPicPr>
          <p:cNvPr id="3" name="SmartGhostsCoordina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Games with uncertain outcomes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60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1146175"/>
            <a:ext cx="2362200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1143000"/>
            <a:ext cx="2789861" cy="14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Chance outcomes in trees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48200" y="2743200"/>
            <a:ext cx="2667000" cy="2391238"/>
            <a:chOff x="4648200" y="2743200"/>
            <a:chExt cx="2667000" cy="2391238"/>
          </a:xfrm>
        </p:grpSpPr>
        <p:grpSp>
          <p:nvGrpSpPr>
            <p:cNvPr id="46" name="Group 45"/>
            <p:cNvGrpSpPr/>
            <p:nvPr/>
          </p:nvGrpSpPr>
          <p:grpSpPr>
            <a:xfrm>
              <a:off x="4838701" y="4056742"/>
              <a:ext cx="763815" cy="774700"/>
              <a:chOff x="1865085" y="4038600"/>
              <a:chExt cx="763815" cy="774700"/>
            </a:xfrm>
          </p:grpSpPr>
          <p:cxnSp>
            <p:nvCxnSpPr>
              <p:cNvPr id="47" name="AutoShape 17"/>
              <p:cNvCxnSpPr>
                <a:cxnSpLocks noChangeShapeType="1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8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5791200" y="27432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46482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5379355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10</a:t>
              </a: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61722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9</a:t>
              </a: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69342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35" name="AutoShape 12"/>
            <p:cNvCxnSpPr>
              <a:cxnSpLocks noChangeShapeType="1"/>
              <a:stCxn id="28" idx="3"/>
            </p:cNvCxnSpPr>
            <p:nvPr/>
          </p:nvCxnSpPr>
          <p:spPr bwMode="auto">
            <a:xfrm flipH="1">
              <a:off x="52197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36" name="AutoShape 13"/>
            <p:cNvCxnSpPr>
              <a:cxnSpLocks noChangeShapeType="1"/>
              <a:stCxn id="28" idx="3"/>
            </p:cNvCxnSpPr>
            <p:nvPr/>
          </p:nvCxnSpPr>
          <p:spPr bwMode="auto">
            <a:xfrm>
              <a:off x="59817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4" name="Oval 15"/>
            <p:cNvSpPr>
              <a:spLocks noChangeAspect="1" noChangeArrowheads="1"/>
            </p:cNvSpPr>
            <p:nvPr/>
          </p:nvSpPr>
          <p:spPr bwMode="auto">
            <a:xfrm>
              <a:off x="5054600" y="3733800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25" name="Oval 16"/>
            <p:cNvSpPr>
              <a:spLocks noChangeAspect="1" noChangeArrowheads="1"/>
            </p:cNvSpPr>
            <p:nvPr/>
          </p:nvSpPr>
          <p:spPr bwMode="auto">
            <a:xfrm>
              <a:off x="6578600" y="3733800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6362701" y="4056742"/>
              <a:ext cx="763815" cy="774700"/>
              <a:chOff x="1865085" y="4038600"/>
              <a:chExt cx="763815" cy="774700"/>
            </a:xfrm>
          </p:grpSpPr>
          <p:cxnSp>
            <p:nvCxnSpPr>
              <p:cNvPr id="44" name="AutoShape 17"/>
              <p:cNvCxnSpPr>
                <a:cxnSpLocks noChangeShapeType="1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5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18" name="Group 17"/>
          <p:cNvGrpSpPr/>
          <p:nvPr/>
        </p:nvGrpSpPr>
        <p:grpSpPr>
          <a:xfrm>
            <a:off x="152400" y="2743200"/>
            <a:ext cx="2667000" cy="2391238"/>
            <a:chOff x="152400" y="2743200"/>
            <a:chExt cx="2667000" cy="2391238"/>
          </a:xfrm>
        </p:grpSpPr>
        <p:sp>
          <p:nvSpPr>
            <p:cNvPr id="16388" name="AutoShape 5"/>
            <p:cNvSpPr>
              <a:spLocks noChangeArrowheads="1"/>
            </p:cNvSpPr>
            <p:nvPr/>
          </p:nvSpPr>
          <p:spPr bwMode="auto">
            <a:xfrm>
              <a:off x="1295400" y="27432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389" name="AutoShape 6"/>
            <p:cNvSpPr>
              <a:spLocks noChangeArrowheads="1"/>
            </p:cNvSpPr>
            <p:nvPr/>
          </p:nvSpPr>
          <p:spPr bwMode="auto">
            <a:xfrm rot="10800000">
              <a:off x="533400" y="37338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390" name="AutoShape 7"/>
            <p:cNvSpPr>
              <a:spLocks noChangeArrowheads="1"/>
            </p:cNvSpPr>
            <p:nvPr/>
          </p:nvSpPr>
          <p:spPr bwMode="auto">
            <a:xfrm rot="10800000">
              <a:off x="2057400" y="37338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6391" name="Rectangle 8"/>
            <p:cNvSpPr>
              <a:spLocks noChangeArrowheads="1"/>
            </p:cNvSpPr>
            <p:nvPr/>
          </p:nvSpPr>
          <p:spPr bwMode="auto">
            <a:xfrm>
              <a:off x="1524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16392" name="Rectangle 9"/>
            <p:cNvSpPr>
              <a:spLocks noChangeArrowheads="1"/>
            </p:cNvSpPr>
            <p:nvPr/>
          </p:nvSpPr>
          <p:spPr bwMode="auto">
            <a:xfrm>
              <a:off x="883555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16393" name="Rectangle 10"/>
            <p:cNvSpPr>
              <a:spLocks noChangeArrowheads="1"/>
            </p:cNvSpPr>
            <p:nvPr/>
          </p:nvSpPr>
          <p:spPr bwMode="auto">
            <a:xfrm>
              <a:off x="16764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9</a:t>
              </a:r>
            </a:p>
          </p:txBody>
        </p:sp>
        <p:sp>
          <p:nvSpPr>
            <p:cNvPr id="16394" name="Rectangle 11"/>
            <p:cNvSpPr>
              <a:spLocks noChangeArrowheads="1"/>
            </p:cNvSpPr>
            <p:nvPr/>
          </p:nvSpPr>
          <p:spPr bwMode="auto">
            <a:xfrm>
              <a:off x="2438400" y="482963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16395" name="AutoShape 12"/>
            <p:cNvCxnSpPr>
              <a:cxnSpLocks noChangeShapeType="1"/>
              <a:stCxn id="16388" idx="3"/>
              <a:endCxn id="16389" idx="3"/>
            </p:cNvCxnSpPr>
            <p:nvPr/>
          </p:nvCxnSpPr>
          <p:spPr bwMode="auto">
            <a:xfrm flipH="1">
              <a:off x="7239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6396" name="AutoShape 13"/>
            <p:cNvCxnSpPr>
              <a:cxnSpLocks noChangeShapeType="1"/>
              <a:stCxn id="16388" idx="3"/>
              <a:endCxn id="16390" idx="3"/>
            </p:cNvCxnSpPr>
            <p:nvPr/>
          </p:nvCxnSpPr>
          <p:spPr bwMode="auto">
            <a:xfrm>
              <a:off x="1485900" y="3048000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grpSp>
          <p:nvGrpSpPr>
            <p:cNvPr id="5" name="Group 4"/>
            <p:cNvGrpSpPr/>
            <p:nvPr/>
          </p:nvGrpSpPr>
          <p:grpSpPr>
            <a:xfrm>
              <a:off x="1865085" y="4038600"/>
              <a:ext cx="763815" cy="774700"/>
              <a:chOff x="1865085" y="4038600"/>
              <a:chExt cx="763815" cy="774700"/>
            </a:xfrm>
          </p:grpSpPr>
          <p:cxnSp>
            <p:nvCxnSpPr>
              <p:cNvPr id="16400" name="AutoShape 17"/>
              <p:cNvCxnSpPr>
                <a:cxnSpLocks noChangeShapeType="1"/>
                <a:stCxn id="16390" idx="0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1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grpSp>
          <p:nvGrpSpPr>
            <p:cNvPr id="49" name="Group 48"/>
            <p:cNvGrpSpPr/>
            <p:nvPr/>
          </p:nvGrpSpPr>
          <p:grpSpPr>
            <a:xfrm>
              <a:off x="341084" y="4038600"/>
              <a:ext cx="763815" cy="774700"/>
              <a:chOff x="1865085" y="4038600"/>
              <a:chExt cx="763815" cy="774700"/>
            </a:xfrm>
          </p:grpSpPr>
          <p:cxnSp>
            <p:nvCxnSpPr>
              <p:cNvPr id="50" name="AutoShape 17"/>
              <p:cNvCxnSpPr>
                <a:cxnSpLocks noChangeShapeType="1"/>
              </p:cNvCxnSpPr>
              <p:nvPr/>
            </p:nvCxnSpPr>
            <p:spPr bwMode="auto">
              <a:xfrm>
                <a:off x="2247900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51" name="AutoShape 17"/>
              <p:cNvCxnSpPr>
                <a:cxnSpLocks noChangeShapeType="1"/>
              </p:cNvCxnSpPr>
              <p:nvPr/>
            </p:nvCxnSpPr>
            <p:spPr bwMode="auto">
              <a:xfrm flipH="1">
                <a:off x="1865085" y="4038600"/>
                <a:ext cx="381000" cy="77470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16" name="Group 15"/>
          <p:cNvGrpSpPr/>
          <p:nvPr/>
        </p:nvGrpSpPr>
        <p:grpSpPr>
          <a:xfrm>
            <a:off x="8508988" y="2735184"/>
            <a:ext cx="3121553" cy="3318977"/>
            <a:chOff x="8508988" y="2735184"/>
            <a:chExt cx="3121553" cy="3318977"/>
          </a:xfrm>
        </p:grpSpPr>
        <p:cxnSp>
          <p:nvCxnSpPr>
            <p:cNvPr id="68" name="AutoShape 17"/>
            <p:cNvCxnSpPr>
              <a:cxnSpLocks noChangeShapeType="1"/>
            </p:cNvCxnSpPr>
            <p:nvPr/>
          </p:nvCxnSpPr>
          <p:spPr bwMode="auto">
            <a:xfrm>
              <a:off x="9317600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9" name="AutoShape 17"/>
            <p:cNvCxnSpPr>
              <a:cxnSpLocks noChangeShapeType="1"/>
            </p:cNvCxnSpPr>
            <p:nvPr/>
          </p:nvCxnSpPr>
          <p:spPr bwMode="auto">
            <a:xfrm flipH="1">
              <a:off x="8934785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56" name="AutoShape 5"/>
            <p:cNvSpPr>
              <a:spLocks noChangeArrowheads="1"/>
            </p:cNvSpPr>
            <p:nvPr/>
          </p:nvSpPr>
          <p:spPr bwMode="auto">
            <a:xfrm>
              <a:off x="9887284" y="2735184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7" name="Rectangle 8"/>
            <p:cNvSpPr>
              <a:spLocks noChangeArrowheads="1"/>
            </p:cNvSpPr>
            <p:nvPr/>
          </p:nvSpPr>
          <p:spPr bwMode="auto">
            <a:xfrm>
              <a:off x="8984908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9</a:t>
              </a:r>
            </a:p>
          </p:txBody>
        </p:sp>
        <p:sp>
          <p:nvSpPr>
            <p:cNvPr id="58" name="Rectangle 9"/>
            <p:cNvSpPr>
              <a:spLocks noChangeArrowheads="1"/>
            </p:cNvSpPr>
            <p:nvPr/>
          </p:nvSpPr>
          <p:spPr bwMode="auto">
            <a:xfrm>
              <a:off x="9515543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10</a:t>
              </a:r>
            </a:p>
          </p:txBody>
        </p:sp>
        <p:sp>
          <p:nvSpPr>
            <p:cNvPr id="59" name="Rectangle 10"/>
            <p:cNvSpPr>
              <a:spLocks noChangeArrowheads="1"/>
            </p:cNvSpPr>
            <p:nvPr/>
          </p:nvSpPr>
          <p:spPr bwMode="auto">
            <a:xfrm>
              <a:off x="10295020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 pitchFamily="34" charset="0"/>
                </a:rPr>
                <a:t>9</a:t>
              </a:r>
            </a:p>
          </p:txBody>
        </p:sp>
        <p:sp>
          <p:nvSpPr>
            <p:cNvPr id="60" name="Rectangle 11"/>
            <p:cNvSpPr>
              <a:spLocks noChangeArrowheads="1"/>
            </p:cNvSpPr>
            <p:nvPr/>
          </p:nvSpPr>
          <p:spPr bwMode="auto">
            <a:xfrm>
              <a:off x="10789660" y="5744014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cxnSp>
          <p:nvCxnSpPr>
            <p:cNvPr id="61" name="AutoShape 12"/>
            <p:cNvCxnSpPr>
              <a:cxnSpLocks noChangeShapeType="1"/>
              <a:stCxn id="56" idx="3"/>
            </p:cNvCxnSpPr>
            <p:nvPr/>
          </p:nvCxnSpPr>
          <p:spPr bwMode="auto">
            <a:xfrm flipH="1">
              <a:off x="9315784" y="3039984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2" name="AutoShape 13"/>
            <p:cNvCxnSpPr>
              <a:cxnSpLocks noChangeShapeType="1"/>
              <a:stCxn id="56" idx="3"/>
            </p:cNvCxnSpPr>
            <p:nvPr/>
          </p:nvCxnSpPr>
          <p:spPr bwMode="auto">
            <a:xfrm>
              <a:off x="10077784" y="3039984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63" name="Oval 15"/>
            <p:cNvSpPr>
              <a:spLocks noChangeAspect="1" noChangeArrowheads="1"/>
            </p:cNvSpPr>
            <p:nvPr/>
          </p:nvSpPr>
          <p:spPr bwMode="auto">
            <a:xfrm>
              <a:off x="9150684" y="3725784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4" name="Oval 16"/>
            <p:cNvSpPr>
              <a:spLocks noChangeAspect="1" noChangeArrowheads="1"/>
            </p:cNvSpPr>
            <p:nvPr/>
          </p:nvSpPr>
          <p:spPr bwMode="auto">
            <a:xfrm>
              <a:off x="10674684" y="3725784"/>
              <a:ext cx="323850" cy="3238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6" name="AutoShape 17"/>
            <p:cNvCxnSpPr>
              <a:cxnSpLocks noChangeShapeType="1"/>
            </p:cNvCxnSpPr>
            <p:nvPr/>
          </p:nvCxnSpPr>
          <p:spPr bwMode="auto">
            <a:xfrm>
              <a:off x="10841600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7" name="AutoShape 17"/>
            <p:cNvCxnSpPr>
              <a:cxnSpLocks noChangeShapeType="1"/>
            </p:cNvCxnSpPr>
            <p:nvPr/>
          </p:nvCxnSpPr>
          <p:spPr bwMode="auto">
            <a:xfrm flipH="1">
              <a:off x="10458785" y="4048726"/>
              <a:ext cx="381000" cy="7747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6"/>
            <p:cNvSpPr>
              <a:spLocks noChangeArrowheads="1"/>
            </p:cNvSpPr>
            <p:nvPr/>
          </p:nvSpPr>
          <p:spPr bwMode="auto">
            <a:xfrm rot="10800000">
              <a:off x="8760326" y="4835358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7"/>
            <p:cNvSpPr>
              <a:spLocks noChangeArrowheads="1"/>
            </p:cNvSpPr>
            <p:nvPr/>
          </p:nvSpPr>
          <p:spPr bwMode="auto">
            <a:xfrm rot="10800000">
              <a:off x="10284326" y="4835358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2" name="AutoShape 6"/>
            <p:cNvSpPr>
              <a:spLocks noChangeArrowheads="1"/>
            </p:cNvSpPr>
            <p:nvPr/>
          </p:nvSpPr>
          <p:spPr bwMode="auto">
            <a:xfrm rot="10800000">
              <a:off x="9500937" y="4840706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3" name="AutoShape 7"/>
            <p:cNvSpPr>
              <a:spLocks noChangeArrowheads="1"/>
            </p:cNvSpPr>
            <p:nvPr/>
          </p:nvSpPr>
          <p:spPr bwMode="auto">
            <a:xfrm rot="10800000">
              <a:off x="11024937" y="4840706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6" name="Rectangle 8"/>
            <p:cNvSpPr>
              <a:spLocks noChangeArrowheads="1"/>
            </p:cNvSpPr>
            <p:nvPr/>
          </p:nvSpPr>
          <p:spPr bwMode="auto">
            <a:xfrm>
              <a:off x="8508988" y="5735998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</a:t>
              </a:r>
            </a:p>
          </p:txBody>
        </p:sp>
        <p:sp>
          <p:nvSpPr>
            <p:cNvPr id="77" name="Rectangle 11"/>
            <p:cNvSpPr>
              <a:spLocks noChangeArrowheads="1"/>
            </p:cNvSpPr>
            <p:nvPr/>
          </p:nvSpPr>
          <p:spPr bwMode="auto">
            <a:xfrm>
              <a:off x="11249541" y="5749361"/>
              <a:ext cx="381000" cy="304800"/>
            </a:xfrm>
            <a:prstGeom prst="rect">
              <a:avLst/>
            </a:prstGeom>
            <a:solidFill>
              <a:srgbClr val="BD92DE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Calibri" pitchFamily="34" charset="0"/>
                </a:rPr>
                <a:t>100</a:t>
              </a:r>
            </a:p>
          </p:txBody>
        </p:sp>
        <p:cxnSp>
          <p:nvCxnSpPr>
            <p:cNvPr id="79" name="AutoShape 17"/>
            <p:cNvCxnSpPr>
              <a:cxnSpLocks noChangeShapeType="1"/>
              <a:stCxn id="70" idx="0"/>
              <a:endCxn id="57" idx="0"/>
            </p:cNvCxnSpPr>
            <p:nvPr/>
          </p:nvCxnSpPr>
          <p:spPr bwMode="auto">
            <a:xfrm>
              <a:off x="8950826" y="5140158"/>
              <a:ext cx="224582" cy="6038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0" name="AutoShape 17"/>
            <p:cNvCxnSpPr>
              <a:cxnSpLocks noChangeShapeType="1"/>
              <a:stCxn id="70" idx="0"/>
              <a:endCxn id="76" idx="0"/>
            </p:cNvCxnSpPr>
            <p:nvPr/>
          </p:nvCxnSpPr>
          <p:spPr bwMode="auto">
            <a:xfrm flipH="1">
              <a:off x="8699488" y="5140158"/>
              <a:ext cx="251338" cy="5958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2" name="AutoShape 17"/>
            <p:cNvCxnSpPr>
              <a:cxnSpLocks noChangeShapeType="1"/>
              <a:stCxn id="72" idx="0"/>
              <a:endCxn id="58" idx="0"/>
            </p:cNvCxnSpPr>
            <p:nvPr/>
          </p:nvCxnSpPr>
          <p:spPr bwMode="auto">
            <a:xfrm>
              <a:off x="9691437" y="5145506"/>
              <a:ext cx="14606" cy="5985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8" name="AutoShape 17"/>
            <p:cNvCxnSpPr>
              <a:cxnSpLocks noChangeShapeType="1"/>
              <a:stCxn id="71" idx="0"/>
              <a:endCxn id="59" idx="0"/>
            </p:cNvCxnSpPr>
            <p:nvPr/>
          </p:nvCxnSpPr>
          <p:spPr bwMode="auto">
            <a:xfrm>
              <a:off x="10474826" y="5140158"/>
              <a:ext cx="10694" cy="6038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1" name="AutoShape 17"/>
            <p:cNvCxnSpPr>
              <a:cxnSpLocks noChangeShapeType="1"/>
            </p:cNvCxnSpPr>
            <p:nvPr/>
          </p:nvCxnSpPr>
          <p:spPr bwMode="auto">
            <a:xfrm>
              <a:off x="11215436" y="5145505"/>
              <a:ext cx="224582" cy="6038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2" name="AutoShape 17"/>
            <p:cNvCxnSpPr>
              <a:cxnSpLocks noChangeShapeType="1"/>
            </p:cNvCxnSpPr>
            <p:nvPr/>
          </p:nvCxnSpPr>
          <p:spPr bwMode="auto">
            <a:xfrm flipH="1">
              <a:off x="10964098" y="5145505"/>
              <a:ext cx="251338" cy="5958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3480" y="1153695"/>
            <a:ext cx="2233863" cy="142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34737" y="5267157"/>
            <a:ext cx="24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Tictactoe</a:t>
            </a:r>
            <a:r>
              <a:rPr lang="en-US" sz="2400" dirty="0"/>
              <a:t>, chess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Minimax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825718" y="5257800"/>
            <a:ext cx="23220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Tetris, investing</a:t>
            </a:r>
          </a:p>
          <a:p>
            <a:r>
              <a:rPr lang="en-US" sz="2400" b="1" i="1" dirty="0" err="1">
                <a:solidFill>
                  <a:srgbClr val="FF0000"/>
                </a:solidFill>
              </a:rPr>
              <a:t>Expectimax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458200" y="6027003"/>
            <a:ext cx="3588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Backgammon, Monopoly</a:t>
            </a:r>
          </a:p>
          <a:p>
            <a:r>
              <a:rPr lang="en-US" sz="2400" b="1" i="1" dirty="0" err="1">
                <a:solidFill>
                  <a:srgbClr val="FF0000"/>
                </a:solidFill>
              </a:rPr>
              <a:t>Expectiminimax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0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Minimax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3505200"/>
            <a:ext cx="10668000" cy="2590800"/>
            <a:chOff x="6111574" y="1981200"/>
            <a:chExt cx="5684409" cy="2590800"/>
          </a:xfrm>
          <a:solidFill>
            <a:srgbClr val="C198E0"/>
          </a:solidFill>
        </p:grpSpPr>
        <p:sp>
          <p:nvSpPr>
            <p:cNvPr id="12" name="Rounded Rectangle 11"/>
            <p:cNvSpPr/>
            <p:nvPr/>
          </p:nvSpPr>
          <p:spPr>
            <a:xfrm>
              <a:off x="6111574" y="1981200"/>
              <a:ext cx="5467351" cy="2590800"/>
            </a:xfrm>
            <a:prstGeom prst="roundRect">
              <a:avLst/>
            </a:prstGeom>
            <a:solidFill>
              <a:srgbClr val="F4E8FF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6233383" y="2209800"/>
              <a:ext cx="55626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marL="342882" indent="-342882">
                <a:lnSpc>
                  <a:spcPct val="80000"/>
                </a:lnSpc>
                <a:spcBef>
                  <a:spcPts val="1200"/>
                </a:spcBef>
                <a:buClr>
                  <a:schemeClr val="accent2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 pitchFamily="34" charset="0"/>
                </a:rPr>
                <a:t>function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minimax_value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(s)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BD00B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returns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9B01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 value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B01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Terminal-Test(s)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</a:t>
              </a:r>
              <a:r>
                <a:rPr lang="en-US" sz="2400" kern="0" dirty="0">
                  <a:latin typeface="Calibri"/>
                  <a:cs typeface="Calibri"/>
                </a:rPr>
                <a:t> Utility(s)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dirty="0">
                  <a:latin typeface="Calibri"/>
                  <a:cs typeface="Calibri"/>
                </a:rPr>
                <a:t>       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 err="1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baseline="-25000" dirty="0" err="1">
                  <a:latin typeface="Calibri"/>
                  <a:cs typeface="Calibri"/>
                </a:rPr>
                <a:t>a</a:t>
              </a:r>
              <a:r>
                <a:rPr lang="en-US" sz="2400" kern="0" baseline="-25000" dirty="0">
                  <a:latin typeface="Calibri"/>
                  <a:cs typeface="Calibri"/>
                </a:rPr>
                <a:t> in Actions(s) 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minimax_value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dirty="0">
                  <a:latin typeface="Calibri"/>
                  <a:cs typeface="Calibri"/>
                </a:rPr>
                <a:t>        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baseline="-25000" dirty="0">
                  <a:latin typeface="Calibri"/>
                  <a:cs typeface="Calibri"/>
                </a:rPr>
                <a:t>a in Actions(s) 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minimax_value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endParaRPr lang="en-US" sz="2400" kern="0" dirty="0">
                <a:solidFill>
                  <a:srgbClr val="9B01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438400" y="1295400"/>
            <a:ext cx="6934200" cy="16764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514600" y="1371600"/>
            <a:ext cx="6629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function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decision(s)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returns</a:t>
            </a:r>
            <a:r>
              <a:rPr lang="en-US" sz="2400" kern="0" dirty="0"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an action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latin typeface="Calibri"/>
                <a:cs typeface="Calibri"/>
              </a:rPr>
              <a:t>   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</a:t>
            </a:r>
            <a:r>
              <a:rPr lang="en-US" sz="2400" kern="0" dirty="0">
                <a:latin typeface="Calibri"/>
                <a:cs typeface="Calibri"/>
              </a:rPr>
              <a:t> the action 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en-US" sz="2400" kern="0" dirty="0">
                <a:latin typeface="Calibri"/>
                <a:cs typeface="Calibri"/>
              </a:rPr>
              <a:t> in Actions(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2400" kern="0" dirty="0">
                <a:latin typeface="Calibri"/>
                <a:cs typeface="Calibri"/>
              </a:rPr>
              <a:t>) with the highest </a:t>
            </a:r>
            <a:r>
              <a:rPr lang="en-US" sz="2400" kern="0" dirty="0" err="1">
                <a:solidFill>
                  <a:srgbClr val="9B01FF"/>
                </a:solidFill>
                <a:latin typeface="Calibri"/>
                <a:cs typeface="Calibri"/>
              </a:rPr>
              <a:t>minimax_value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(Result(</a:t>
            </a:r>
            <a:r>
              <a:rPr lang="en-US" sz="2400" kern="0" dirty="0" err="1">
                <a:solidFill>
                  <a:srgbClr val="9B01FF"/>
                </a:solidFill>
                <a:latin typeface="Calibri"/>
                <a:cs typeface="Calibri"/>
              </a:rPr>
              <a:t>s,a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))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   </a:t>
            </a:r>
          </a:p>
        </p:txBody>
      </p:sp>
      <p:sp>
        <p:nvSpPr>
          <p:cNvPr id="17" name="Left-Right Arrow 16"/>
          <p:cNvSpPr/>
          <p:nvPr/>
        </p:nvSpPr>
        <p:spPr>
          <a:xfrm rot="5400000">
            <a:off x="5563192" y="3094983"/>
            <a:ext cx="409432" cy="258216"/>
          </a:xfrm>
          <a:prstGeom prst="leftRightArrow">
            <a:avLst/>
          </a:prstGeom>
          <a:solidFill>
            <a:srgbClr val="BD00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93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Expectiminimax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14400" y="3505200"/>
            <a:ext cx="10668000" cy="2590800"/>
            <a:chOff x="6111574" y="1981200"/>
            <a:chExt cx="5684409" cy="2590800"/>
          </a:xfrm>
          <a:solidFill>
            <a:srgbClr val="C198E0"/>
          </a:solidFill>
        </p:grpSpPr>
        <p:sp>
          <p:nvSpPr>
            <p:cNvPr id="12" name="Rounded Rectangle 11"/>
            <p:cNvSpPr/>
            <p:nvPr/>
          </p:nvSpPr>
          <p:spPr>
            <a:xfrm>
              <a:off x="6111574" y="1981200"/>
              <a:ext cx="5467351" cy="2590800"/>
            </a:xfrm>
            <a:prstGeom prst="roundRect">
              <a:avLst/>
            </a:prstGeom>
            <a:solidFill>
              <a:srgbClr val="F4E8FF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 bwMode="auto">
            <a:xfrm>
              <a:off x="6233383" y="2209800"/>
              <a:ext cx="556260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36" tIns="45718" rIns="91436" bIns="45718" numCol="1" anchor="t" anchorCtr="0" compatLnSpc="1">
              <a:prstTxWarp prst="textNoShape">
                <a:avLst/>
              </a:prstTxWarp>
            </a:bodyPr>
            <a:lstStyle/>
            <a:p>
              <a:pPr marL="342882" indent="-342882">
                <a:lnSpc>
                  <a:spcPct val="80000"/>
                </a:lnSpc>
                <a:spcBef>
                  <a:spcPts val="1200"/>
                </a:spcBef>
                <a:buClr>
                  <a:schemeClr val="accent2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 pitchFamily="34" charset="0"/>
                </a:rPr>
                <a:t>function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value(s)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BD00B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returns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0" cap="none" spc="0" normalizeH="0" noProof="0" dirty="0">
                  <a:ln>
                    <a:noFill/>
                  </a:ln>
                  <a:solidFill>
                    <a:srgbClr val="9B01FF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a value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9B01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Terminal-Test(s)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</a:t>
              </a:r>
              <a:r>
                <a:rPr lang="en-US" sz="2400" kern="0" dirty="0">
                  <a:latin typeface="Calibri"/>
                  <a:cs typeface="Calibri"/>
                </a:rPr>
                <a:t> Utility(s)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dirty="0">
                  <a:latin typeface="Calibri"/>
                  <a:cs typeface="Calibri"/>
                </a:rPr>
                <a:t>       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 err="1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sz="2400" kern="0" baseline="-25000" dirty="0" err="1">
                  <a:latin typeface="Calibri"/>
                  <a:cs typeface="Calibri"/>
                </a:rPr>
                <a:t>a</a:t>
              </a:r>
              <a:r>
                <a:rPr lang="en-US" sz="2400" kern="0" baseline="-25000" dirty="0">
                  <a:latin typeface="Calibri"/>
                  <a:cs typeface="Calibri"/>
                </a:rPr>
                <a:t> in Actions(s)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dirty="0">
                  <a:latin typeface="Calibri"/>
                  <a:cs typeface="Calibri"/>
                </a:rPr>
                <a:t>        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>
                  <a:solidFill>
                    <a:srgbClr val="FF0000"/>
                  </a:solidFill>
                  <a:latin typeface="Calibri"/>
                  <a:cs typeface="Calibri"/>
                </a:rPr>
                <a:t>min</a:t>
              </a:r>
              <a:r>
                <a:rPr lang="en-US" sz="2400" kern="0" baseline="-25000" dirty="0">
                  <a:latin typeface="Calibri"/>
                  <a:cs typeface="Calibri"/>
                </a:rPr>
                <a:t>a in Actions(s)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value(Result(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if</a:t>
              </a:r>
              <a:r>
                <a:rPr lang="en-US" sz="2400" kern="0" dirty="0">
                  <a:latin typeface="Calibri"/>
                  <a:cs typeface="Calibri"/>
                </a:rPr>
                <a:t> Player(s) = </a:t>
              </a:r>
              <a:r>
                <a:rPr lang="en-US" sz="2400" kern="0" dirty="0">
                  <a:solidFill>
                    <a:srgbClr val="008000"/>
                  </a:solidFill>
                  <a:latin typeface="Calibri"/>
                  <a:cs typeface="Calibri"/>
                </a:rPr>
                <a:t>CHANCE</a:t>
              </a:r>
              <a:r>
                <a:rPr lang="en-US" sz="2400" kern="0" dirty="0">
                  <a:latin typeface="Calibri"/>
                  <a:cs typeface="Calibri"/>
                </a:rPr>
                <a:t> </a:t>
              </a:r>
              <a:r>
                <a:rPr lang="en-US" sz="2400" kern="0" dirty="0">
                  <a:solidFill>
                    <a:srgbClr val="BD00B0"/>
                  </a:solidFill>
                  <a:latin typeface="Calibri"/>
                  <a:cs typeface="Calibri"/>
                </a:rPr>
                <a:t>then return </a:t>
              </a:r>
              <a:r>
                <a:rPr lang="en-US" sz="2400" kern="0" dirty="0" err="1">
                  <a:solidFill>
                    <a:srgbClr val="008000"/>
                  </a:solidFill>
                  <a:latin typeface="Calibri"/>
                  <a:cs typeface="Calibri"/>
                </a:rPr>
                <a:t>sum</a:t>
              </a:r>
              <a:r>
                <a:rPr lang="en-US" sz="2400" kern="0" baseline="-25000" dirty="0" err="1">
                  <a:latin typeface="Calibri"/>
                  <a:cs typeface="Calibri"/>
                </a:rPr>
                <a:t>a</a:t>
              </a:r>
              <a:r>
                <a:rPr lang="en-US" sz="2400" kern="0" baseline="-25000" dirty="0">
                  <a:latin typeface="Calibri"/>
                  <a:cs typeface="Calibri"/>
                </a:rPr>
                <a:t> in Actions(s) </a:t>
              </a:r>
              <a:r>
                <a:rPr lang="en-US" sz="2400" kern="0" dirty="0" err="1">
                  <a:solidFill>
                    <a:srgbClr val="008000"/>
                  </a:solidFill>
                  <a:latin typeface="Calibri"/>
                  <a:cs typeface="Calibri"/>
                </a:rPr>
                <a:t>Pr</a:t>
              </a:r>
              <a:r>
                <a:rPr lang="en-US" sz="2400" kern="0" dirty="0">
                  <a:solidFill>
                    <a:srgbClr val="008000"/>
                  </a:solidFill>
                  <a:latin typeface="Calibri"/>
                  <a:cs typeface="Calibri"/>
                </a:rPr>
                <a:t>(a) 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* value(Result(</a:t>
              </a:r>
              <a:r>
                <a:rPr lang="en-US" sz="2400" kern="0" dirty="0" err="1">
                  <a:solidFill>
                    <a:srgbClr val="9B01FF"/>
                  </a:solidFill>
                  <a:latin typeface="Calibri"/>
                  <a:cs typeface="Calibri"/>
                </a:rPr>
                <a:t>s,a</a:t>
              </a:r>
              <a:r>
                <a:rPr lang="en-US" sz="2400" kern="0" dirty="0">
                  <a:solidFill>
                    <a:srgbClr val="9B01FF"/>
                  </a:solidFill>
                  <a:latin typeface="Calibri"/>
                  <a:cs typeface="Calibri"/>
                </a:rPr>
                <a:t>))</a:t>
              </a: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endParaRPr lang="en-US" sz="2400" kern="0" dirty="0">
                <a:solidFill>
                  <a:srgbClr val="9B01FF"/>
                </a:solidFill>
                <a:latin typeface="Calibri"/>
                <a:cs typeface="Calibri"/>
              </a:endParaRPr>
            </a:p>
            <a:p>
              <a:pPr marL="742913" lvl="1" indent="-285737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defRPr/>
              </a:pPr>
              <a:endParaRPr lang="en-US" sz="2400" kern="0" dirty="0">
                <a:solidFill>
                  <a:srgbClr val="9B01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438400" y="1295400"/>
            <a:ext cx="6934200" cy="16764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514600" y="1371600"/>
            <a:ext cx="6629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function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cs typeface="Calibri"/>
              </a:rPr>
              <a:t>decision(s)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returns</a:t>
            </a:r>
            <a:r>
              <a:rPr lang="en-US" sz="2400" kern="0" dirty="0">
                <a:latin typeface="Calibri"/>
                <a:cs typeface="Calibri"/>
              </a:rPr>
              <a:t> 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an action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2400" kern="0" dirty="0">
                <a:latin typeface="Calibri"/>
                <a:cs typeface="Calibri"/>
              </a:rPr>
              <a:t>    </a:t>
            </a:r>
            <a:r>
              <a:rPr lang="en-US" sz="2400" kern="0" dirty="0">
                <a:solidFill>
                  <a:srgbClr val="BD00B0"/>
                </a:solidFill>
                <a:latin typeface="Calibri"/>
                <a:cs typeface="Calibri"/>
              </a:rPr>
              <a:t>return</a:t>
            </a:r>
            <a:r>
              <a:rPr lang="en-US" sz="2400" kern="0" dirty="0">
                <a:latin typeface="Calibri"/>
                <a:cs typeface="Calibri"/>
              </a:rPr>
              <a:t> the action 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a</a:t>
            </a:r>
            <a:r>
              <a:rPr lang="en-US" sz="2400" kern="0" dirty="0">
                <a:latin typeface="Calibri"/>
                <a:cs typeface="Calibri"/>
              </a:rPr>
              <a:t> in Actions(</a:t>
            </a:r>
            <a:r>
              <a:rPr lang="en-US" sz="2400" kern="0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US" sz="2400" kern="0" dirty="0">
                <a:latin typeface="Calibri"/>
                <a:cs typeface="Calibri"/>
              </a:rPr>
              <a:t>) with the highest 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value(Result(</a:t>
            </a:r>
            <a:r>
              <a:rPr lang="en-US" sz="2400" kern="0" dirty="0" err="1">
                <a:solidFill>
                  <a:srgbClr val="9B01FF"/>
                </a:solidFill>
                <a:latin typeface="Calibri"/>
                <a:cs typeface="Calibri"/>
              </a:rPr>
              <a:t>s,a</a:t>
            </a:r>
            <a:r>
              <a:rPr lang="en-US" sz="2400" kern="0" dirty="0">
                <a:solidFill>
                  <a:srgbClr val="9B01FF"/>
                </a:solidFill>
                <a:latin typeface="Calibri"/>
                <a:cs typeface="Calibri"/>
              </a:rPr>
              <a:t>))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cs typeface="Calibri"/>
              </a:rPr>
              <a:t>    </a:t>
            </a:r>
          </a:p>
        </p:txBody>
      </p:sp>
      <p:sp>
        <p:nvSpPr>
          <p:cNvPr id="17" name="Left-Right Arrow 16"/>
          <p:cNvSpPr/>
          <p:nvPr/>
        </p:nvSpPr>
        <p:spPr>
          <a:xfrm rot="5400000">
            <a:off x="5563192" y="3094983"/>
            <a:ext cx="409432" cy="258216"/>
          </a:xfrm>
          <a:prstGeom prst="leftRightArrow">
            <a:avLst/>
          </a:prstGeom>
          <a:solidFill>
            <a:srgbClr val="BD00B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1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/>
              <a:t>Dice rolls increase </a:t>
            </a:r>
            <a:r>
              <a:rPr lang="en-US" sz="2200" i="1" dirty="0">
                <a:solidFill>
                  <a:srgbClr val="CE00BB"/>
                </a:solidFill>
              </a:rPr>
              <a:t>b</a:t>
            </a:r>
            <a:r>
              <a:rPr lang="en-US" sz="2200" dirty="0"/>
              <a:t>: 21 possible rolls with 2 dice</a:t>
            </a:r>
          </a:p>
          <a:p>
            <a:pPr lvl="1"/>
            <a:r>
              <a:rPr lang="en-US" sz="2000" dirty="0"/>
              <a:t>Backgammon </a:t>
            </a:r>
            <a:r>
              <a:rPr lang="en-US" sz="2000" dirty="0">
                <a:sym typeface="Symbol" pitchFamily="18" charset="2"/>
              </a:rPr>
              <a:t></a:t>
            </a:r>
            <a:r>
              <a:rPr lang="en-US" sz="2000" dirty="0"/>
              <a:t> 20 legal moves</a:t>
            </a:r>
          </a:p>
          <a:p>
            <a:pPr lvl="1"/>
            <a:r>
              <a:rPr lang="en-US" sz="2000" dirty="0"/>
              <a:t>4 plies = 20 x (21 x 20)</a:t>
            </a:r>
            <a:r>
              <a:rPr lang="en-US" sz="2000" baseline="30000" dirty="0"/>
              <a:t>3</a:t>
            </a:r>
            <a:r>
              <a:rPr lang="en-US" sz="2000" dirty="0"/>
              <a:t> = 1.2 x 10</a:t>
            </a:r>
            <a:r>
              <a:rPr lang="en-US" sz="2000" baseline="30000" dirty="0"/>
              <a:t>9</a:t>
            </a:r>
          </a:p>
          <a:p>
            <a:pPr lvl="4"/>
            <a:endParaRPr lang="en-US" sz="1200" dirty="0"/>
          </a:p>
          <a:p>
            <a:r>
              <a:rPr lang="en-US" sz="2200" dirty="0"/>
              <a:t>As depth increases, probability of reaching a given search node shrinks</a:t>
            </a:r>
          </a:p>
          <a:p>
            <a:pPr lvl="1"/>
            <a:r>
              <a:rPr lang="en-US" sz="2000" dirty="0"/>
              <a:t>So usefulness of search is diminished</a:t>
            </a:r>
          </a:p>
          <a:p>
            <a:pPr lvl="1"/>
            <a:r>
              <a:rPr lang="en-US" sz="2000" dirty="0"/>
              <a:t>So limiting depth is less damaging</a:t>
            </a:r>
          </a:p>
          <a:p>
            <a:pPr lvl="1"/>
            <a:r>
              <a:rPr lang="en-US" sz="2000" dirty="0"/>
              <a:t>But pruning is trickier…</a:t>
            </a:r>
          </a:p>
          <a:p>
            <a:pPr lvl="4"/>
            <a:endParaRPr lang="en-US" sz="1200" dirty="0"/>
          </a:p>
          <a:p>
            <a:r>
              <a:rPr lang="en-US" sz="2200" dirty="0"/>
              <a:t>Historic AI: </a:t>
            </a:r>
            <a:r>
              <a:rPr lang="en-US" sz="2200" dirty="0" err="1"/>
              <a:t>TDGammon</a:t>
            </a:r>
            <a:r>
              <a:rPr lang="en-US" sz="2200" dirty="0"/>
              <a:t> uses depth-2 search + very good evaluation function + reinforcement learning: </a:t>
            </a:r>
            <a:br>
              <a:rPr lang="en-US" sz="2200" dirty="0"/>
            </a:br>
            <a:r>
              <a:rPr lang="en-US" sz="2200" dirty="0"/>
              <a:t>world-champion level play</a:t>
            </a:r>
          </a:p>
          <a:p>
            <a:pPr lvl="3"/>
            <a:endParaRPr lang="en-US" sz="1000" dirty="0"/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itchFamily="34" charset="0"/>
              </a:rPr>
              <a:t>Image: Wikipedia</a:t>
            </a:r>
          </a:p>
        </p:txBody>
      </p:sp>
    </p:spTree>
    <p:extLst>
      <p:ext uri="{BB962C8B-B14F-4D97-AF65-F5344CB8AC3E}">
        <p14:creationId xmlns:p14="http://schemas.microsoft.com/office/powerpoint/2010/main" val="3087301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Values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4191000"/>
            <a:ext cx="12192000" cy="2362200"/>
          </a:xfrm>
        </p:spPr>
        <p:txBody>
          <a:bodyPr/>
          <a:lstStyle/>
          <a:p>
            <a:r>
              <a:rPr lang="en-US" sz="2400" dirty="0"/>
              <a:t>For worst-case minimax reasoning, evaluation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Minimax decisions are </a:t>
            </a:r>
            <a:r>
              <a:rPr lang="en-US" sz="2400" b="1" i="1" dirty="0">
                <a:solidFill>
                  <a:srgbClr val="C00000"/>
                </a:solidFill>
              </a:rPr>
              <a:t>invariant with respect to monotonic transformations on values</a:t>
            </a:r>
          </a:p>
          <a:p>
            <a:pPr lvl="2"/>
            <a:endParaRPr lang="en-US" sz="1600" dirty="0"/>
          </a:p>
          <a:p>
            <a:r>
              <a:rPr lang="en-US" sz="2400" dirty="0" err="1"/>
              <a:t>Expectiminimax</a:t>
            </a:r>
            <a:r>
              <a:rPr lang="en-US" sz="2400" dirty="0"/>
              <a:t> decisions are </a:t>
            </a:r>
            <a:r>
              <a:rPr lang="en-US" sz="2400" b="1" i="1" dirty="0">
                <a:solidFill>
                  <a:srgbClr val="C00000"/>
                </a:solidFill>
              </a:rPr>
              <a:t>invariant with respect to positive affine transformations</a:t>
            </a:r>
          </a:p>
          <a:p>
            <a:r>
              <a:rPr lang="en-US" sz="2400" dirty="0" err="1"/>
              <a:t>Expectiminimax</a:t>
            </a:r>
            <a:r>
              <a:rPr lang="en-US" sz="2400" dirty="0"/>
              <a:t> evaluation functions have to be aligned with actual win probabilities!</a:t>
            </a:r>
          </a:p>
          <a:p>
            <a:endParaRPr lang="en-US" sz="2400" dirty="0"/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6248400" y="3657600"/>
            <a:ext cx="2362200" cy="533400"/>
          </a:xfrm>
          <a:prstGeom prst="wedgeRoundRectCallout">
            <a:avLst>
              <a:gd name="adj1" fmla="val -1025"/>
              <a:gd name="adj2" fmla="val 232926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x&gt;y =&gt; f(x)&gt;f(y)</a:t>
            </a:r>
          </a:p>
        </p:txBody>
      </p:sp>
      <p:sp>
        <p:nvSpPr>
          <p:cNvPr id="40" name="Rounded Rectangular Callout 39"/>
          <p:cNvSpPr/>
          <p:nvPr/>
        </p:nvSpPr>
        <p:spPr>
          <a:xfrm>
            <a:off x="9220200" y="3657600"/>
            <a:ext cx="2667000" cy="533400"/>
          </a:xfrm>
          <a:prstGeom prst="wedgeRoundRectCallout">
            <a:avLst>
              <a:gd name="adj1" fmla="val -86481"/>
              <a:gd name="adj2" fmla="val 378289"/>
              <a:gd name="adj3" fmla="val 16667"/>
            </a:avLst>
          </a:prstGeom>
          <a:solidFill>
            <a:schemeClr val="bg1"/>
          </a:solidFill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8000"/>
                </a:solidFill>
              </a:rPr>
              <a:t>f(x) = </a:t>
            </a:r>
            <a:r>
              <a:rPr lang="en-US" dirty="0" err="1">
                <a:solidFill>
                  <a:srgbClr val="008000"/>
                </a:solidFill>
              </a:rPr>
              <a:t>Ax+B</a:t>
            </a:r>
            <a:r>
              <a:rPr lang="en-US" dirty="0">
                <a:solidFill>
                  <a:srgbClr val="008000"/>
                </a:solidFill>
              </a:rPr>
              <a:t> where A&gt;0 </a:t>
            </a:r>
          </a:p>
        </p:txBody>
      </p:sp>
    </p:spTree>
    <p:extLst>
      <p:ext uri="{BB962C8B-B14F-4D97-AF65-F5344CB8AC3E}">
        <p14:creationId xmlns:p14="http://schemas.microsoft.com/office/powerpoint/2010/main" val="241337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  <p:bldP spid="3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AB7B3-D04C-B14C-98F3-A3CE5F8FD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57BBD7A7-97EA-7E49-BC29-06749B5A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302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698D5-4747-A044-90F4-93DE71D14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 Carlo Tree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23152-FFAD-5648-84DC-C14BAE9FC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 based on alpha-beta search assume a fixed horizon</a:t>
            </a:r>
          </a:p>
          <a:p>
            <a:pPr lvl="1"/>
            <a:r>
              <a:rPr lang="en-US" dirty="0"/>
              <a:t>Pretty hopeless for Go, with </a:t>
            </a:r>
            <a:r>
              <a:rPr lang="en-US" i="1" dirty="0">
                <a:solidFill>
                  <a:srgbClr val="CE00BB"/>
                </a:solidFill>
              </a:rPr>
              <a:t>b</a:t>
            </a:r>
            <a:r>
              <a:rPr lang="en-US" dirty="0"/>
              <a:t> &gt; 300</a:t>
            </a:r>
          </a:p>
          <a:p>
            <a:r>
              <a:rPr lang="en-US" dirty="0"/>
              <a:t>MCTS combines two important ideas:</a:t>
            </a:r>
          </a:p>
          <a:p>
            <a:pPr lvl="1"/>
            <a:r>
              <a:rPr lang="en-US" b="1" i="1" dirty="0"/>
              <a:t>Evaluation by rollouts </a:t>
            </a:r>
            <a:r>
              <a:rPr lang="en-US" dirty="0"/>
              <a:t>– play multiple games to termination from a state </a:t>
            </a:r>
            <a:r>
              <a:rPr lang="en-US" i="1" dirty="0">
                <a:solidFill>
                  <a:srgbClr val="CE00BB"/>
                </a:solidFill>
              </a:rPr>
              <a:t>s</a:t>
            </a:r>
            <a:r>
              <a:rPr lang="en-US" dirty="0"/>
              <a:t> (using a simple, fast rollout policy) and count wins and losses</a:t>
            </a:r>
          </a:p>
          <a:p>
            <a:pPr lvl="1"/>
            <a:r>
              <a:rPr lang="en-US" b="1" i="1" dirty="0"/>
              <a:t>Selective search </a:t>
            </a:r>
            <a:r>
              <a:rPr lang="en-US" dirty="0"/>
              <a:t>– explore parts of the tree that will help improve the decision at the root, regardless of depth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3A6BC-86FA-B143-9D58-9907A201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72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2133600"/>
            <a:ext cx="5943600" cy="291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05000"/>
            <a:ext cx="4800600" cy="2912215"/>
          </a:xfrm>
        </p:spPr>
        <p:txBody>
          <a:bodyPr/>
          <a:lstStyle/>
          <a:p>
            <a:pPr lvl="6">
              <a:lnSpc>
                <a:spcPct val="150000"/>
              </a:lnSpc>
            </a:pPr>
            <a:endParaRPr lang="en-US" sz="500" dirty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Finite lookahead and evaluation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Games with chance elements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/>
                <a:cs typeface="Calibri"/>
              </a:rPr>
              <a:t>Monte Carlo tree search</a:t>
            </a:r>
          </a:p>
        </p:txBody>
      </p:sp>
    </p:spTree>
    <p:extLst>
      <p:ext uri="{BB962C8B-B14F-4D97-AF65-F5344CB8AC3E}">
        <p14:creationId xmlns:p14="http://schemas.microsoft.com/office/powerpoint/2010/main" val="1948208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259EE-A8C6-8940-9779-CB788464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Rollouts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57C4-ED3F-A246-A0A3-16BA29474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4546600" cy="4729164"/>
          </a:xfrm>
        </p:spPr>
        <p:txBody>
          <a:bodyPr/>
          <a:lstStyle/>
          <a:p>
            <a:r>
              <a:rPr lang="en-US" dirty="0"/>
              <a:t>For each rollout:</a:t>
            </a:r>
          </a:p>
          <a:p>
            <a:pPr lvl="1"/>
            <a:r>
              <a:rPr lang="en-US" dirty="0"/>
              <a:t>Repeat until terminal:</a:t>
            </a:r>
          </a:p>
          <a:p>
            <a:pPr lvl="2"/>
            <a:r>
              <a:rPr lang="en-US" dirty="0"/>
              <a:t>Play a move according to a fixed, fast rollout policy</a:t>
            </a:r>
          </a:p>
          <a:p>
            <a:pPr lvl="1"/>
            <a:r>
              <a:rPr lang="en-US" dirty="0"/>
              <a:t>Record the result</a:t>
            </a:r>
          </a:p>
          <a:p>
            <a:r>
              <a:rPr lang="en-US" dirty="0"/>
              <a:t>Fraction of wins correlates with the true value of the position!</a:t>
            </a:r>
          </a:p>
          <a:p>
            <a:r>
              <a:rPr lang="en-US" dirty="0"/>
              <a:t>Having a “better” rollout policy helps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2E6B-A807-4B41-B034-FCB13D95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4B884A-AAEC-9B44-952D-D072BEE371B9}"/>
              </a:ext>
            </a:extLst>
          </p:cNvPr>
          <p:cNvSpPr>
            <a:spLocks noChangeAspect="1"/>
          </p:cNvSpPr>
          <p:nvPr/>
        </p:nvSpPr>
        <p:spPr>
          <a:xfrm>
            <a:off x="7392983" y="3717398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FA1CA4-D73D-2E44-A056-4E2A16F8F16A}"/>
              </a:ext>
            </a:extLst>
          </p:cNvPr>
          <p:cNvSpPr>
            <a:spLocks noChangeAspect="1"/>
          </p:cNvSpPr>
          <p:nvPr/>
        </p:nvSpPr>
        <p:spPr>
          <a:xfrm>
            <a:off x="7396975" y="5202187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40034-6FFD-E147-9F07-6F61BF2F6936}"/>
              </a:ext>
            </a:extLst>
          </p:cNvPr>
          <p:cNvSpPr>
            <a:spLocks noChangeAspect="1"/>
          </p:cNvSpPr>
          <p:nvPr/>
        </p:nvSpPr>
        <p:spPr>
          <a:xfrm>
            <a:off x="6543675" y="1382713"/>
            <a:ext cx="4727448" cy="4727448"/>
          </a:xfrm>
          <a:prstGeom prst="rect">
            <a:avLst/>
          </a:prstGeom>
          <a:solidFill>
            <a:srgbClr val="FEC2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D2EF0-B326-854A-B207-DB3834DD5867}"/>
              </a:ext>
            </a:extLst>
          </p:cNvPr>
          <p:cNvSpPr/>
          <p:nvPr/>
        </p:nvSpPr>
        <p:spPr>
          <a:xfrm>
            <a:off x="6686447" y="1525823"/>
            <a:ext cx="4447941" cy="4447941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C3E6B9-D2AE-9B4E-916A-C7111BD52E19}"/>
              </a:ext>
            </a:extLst>
          </p:cNvPr>
          <p:cNvCxnSpPr>
            <a:cxnSpLocks/>
            <a:stCxn id="13" idx="1"/>
            <a:endCxn id="13" idx="3"/>
          </p:cNvCxnSpPr>
          <p:nvPr/>
        </p:nvCxnSpPr>
        <p:spPr>
          <a:xfrm>
            <a:off x="6686447" y="3749794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F83FEA-DCD1-4A4B-A95C-EB32F7196F48}"/>
              </a:ext>
            </a:extLst>
          </p:cNvPr>
          <p:cNvCxnSpPr>
            <a:cxnSpLocks/>
            <a:stCxn id="13" idx="0"/>
            <a:endCxn id="13" idx="2"/>
          </p:cNvCxnSpPr>
          <p:nvPr/>
        </p:nvCxnSpPr>
        <p:spPr>
          <a:xfrm>
            <a:off x="8910418" y="1525823"/>
            <a:ext cx="0" cy="4447941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3A7B46-BB05-5D4C-99A1-600E30F88622}"/>
              </a:ext>
            </a:extLst>
          </p:cNvPr>
          <p:cNvCxnSpPr>
            <a:cxnSpLocks/>
          </p:cNvCxnSpPr>
          <p:nvPr/>
        </p:nvCxnSpPr>
        <p:spPr>
          <a:xfrm>
            <a:off x="6686447" y="1773499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767732C-F061-5044-A82B-FF584531ABAF}"/>
              </a:ext>
            </a:extLst>
          </p:cNvPr>
          <p:cNvCxnSpPr>
            <a:cxnSpLocks/>
          </p:cNvCxnSpPr>
          <p:nvPr/>
        </p:nvCxnSpPr>
        <p:spPr>
          <a:xfrm>
            <a:off x="6686447" y="2020387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C57022-373D-4143-84DE-C3CBD1412864}"/>
              </a:ext>
            </a:extLst>
          </p:cNvPr>
          <p:cNvCxnSpPr>
            <a:cxnSpLocks/>
          </p:cNvCxnSpPr>
          <p:nvPr/>
        </p:nvCxnSpPr>
        <p:spPr>
          <a:xfrm>
            <a:off x="6686447" y="2271639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5FD712-A6E0-1E4F-BFAB-9935897C6E07}"/>
              </a:ext>
            </a:extLst>
          </p:cNvPr>
          <p:cNvCxnSpPr>
            <a:cxnSpLocks/>
          </p:cNvCxnSpPr>
          <p:nvPr/>
        </p:nvCxnSpPr>
        <p:spPr>
          <a:xfrm>
            <a:off x="6686446" y="2518527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385FC1-6920-2740-AE95-E15B777269E4}"/>
              </a:ext>
            </a:extLst>
          </p:cNvPr>
          <p:cNvCxnSpPr>
            <a:cxnSpLocks/>
          </p:cNvCxnSpPr>
          <p:nvPr/>
        </p:nvCxnSpPr>
        <p:spPr>
          <a:xfrm>
            <a:off x="6686445" y="2765415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7C9196-F730-5347-B716-FD1B550C8A85}"/>
              </a:ext>
            </a:extLst>
          </p:cNvPr>
          <p:cNvCxnSpPr>
            <a:cxnSpLocks/>
          </p:cNvCxnSpPr>
          <p:nvPr/>
        </p:nvCxnSpPr>
        <p:spPr>
          <a:xfrm>
            <a:off x="6686445" y="3010449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8EA4199-8900-7B42-8391-7CF2164051E1}"/>
              </a:ext>
            </a:extLst>
          </p:cNvPr>
          <p:cNvCxnSpPr>
            <a:cxnSpLocks/>
          </p:cNvCxnSpPr>
          <p:nvPr/>
        </p:nvCxnSpPr>
        <p:spPr>
          <a:xfrm>
            <a:off x="6686444" y="3257337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C60BA3F-03D8-DD4C-A51B-6FA5CBBD09DA}"/>
              </a:ext>
            </a:extLst>
          </p:cNvPr>
          <p:cNvCxnSpPr>
            <a:cxnSpLocks/>
          </p:cNvCxnSpPr>
          <p:nvPr/>
        </p:nvCxnSpPr>
        <p:spPr>
          <a:xfrm>
            <a:off x="6686443" y="3504225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CCD0D50-DBC0-5542-85D7-9C211BD8C943}"/>
              </a:ext>
            </a:extLst>
          </p:cNvPr>
          <p:cNvCxnSpPr>
            <a:cxnSpLocks/>
          </p:cNvCxnSpPr>
          <p:nvPr/>
        </p:nvCxnSpPr>
        <p:spPr>
          <a:xfrm>
            <a:off x="6686444" y="3997863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D71DE9-DB29-1F4E-9CB3-E98DBD349B5D}"/>
              </a:ext>
            </a:extLst>
          </p:cNvPr>
          <p:cNvCxnSpPr>
            <a:cxnSpLocks/>
          </p:cNvCxnSpPr>
          <p:nvPr/>
        </p:nvCxnSpPr>
        <p:spPr>
          <a:xfrm>
            <a:off x="6686444" y="4244751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1F8D30-A5FB-B947-9351-380E9C944E0F}"/>
              </a:ext>
            </a:extLst>
          </p:cNvPr>
          <p:cNvCxnSpPr>
            <a:cxnSpLocks/>
          </p:cNvCxnSpPr>
          <p:nvPr/>
        </p:nvCxnSpPr>
        <p:spPr>
          <a:xfrm>
            <a:off x="6686444" y="4496003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1B48557-AF84-6E45-9820-3358A92780FB}"/>
              </a:ext>
            </a:extLst>
          </p:cNvPr>
          <p:cNvCxnSpPr>
            <a:cxnSpLocks/>
          </p:cNvCxnSpPr>
          <p:nvPr/>
        </p:nvCxnSpPr>
        <p:spPr>
          <a:xfrm>
            <a:off x="6686443" y="4742891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0506B5-58B9-ED4F-B00D-13B880864FEA}"/>
              </a:ext>
            </a:extLst>
          </p:cNvPr>
          <p:cNvCxnSpPr>
            <a:cxnSpLocks/>
          </p:cNvCxnSpPr>
          <p:nvPr/>
        </p:nvCxnSpPr>
        <p:spPr>
          <a:xfrm>
            <a:off x="6686442" y="4989779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3E561A2-4C4A-A94A-9718-8C68D7EB9A0C}"/>
              </a:ext>
            </a:extLst>
          </p:cNvPr>
          <p:cNvCxnSpPr>
            <a:cxnSpLocks/>
          </p:cNvCxnSpPr>
          <p:nvPr/>
        </p:nvCxnSpPr>
        <p:spPr>
          <a:xfrm>
            <a:off x="6686442" y="5234813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24A35A-E82F-2A43-9609-27F90640CA17}"/>
              </a:ext>
            </a:extLst>
          </p:cNvPr>
          <p:cNvCxnSpPr>
            <a:cxnSpLocks/>
          </p:cNvCxnSpPr>
          <p:nvPr/>
        </p:nvCxnSpPr>
        <p:spPr>
          <a:xfrm>
            <a:off x="6686441" y="5481701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3E733B3-2DE6-004F-A5B9-F2B0164101CE}"/>
              </a:ext>
            </a:extLst>
          </p:cNvPr>
          <p:cNvCxnSpPr>
            <a:cxnSpLocks/>
          </p:cNvCxnSpPr>
          <p:nvPr/>
        </p:nvCxnSpPr>
        <p:spPr>
          <a:xfrm>
            <a:off x="6686440" y="5728589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204B2E3-4F94-9046-BB12-415E44DCEDC2}"/>
              </a:ext>
            </a:extLst>
          </p:cNvPr>
          <p:cNvCxnSpPr>
            <a:cxnSpLocks/>
          </p:cNvCxnSpPr>
          <p:nvPr/>
        </p:nvCxnSpPr>
        <p:spPr>
          <a:xfrm rot="16200000">
            <a:off x="4700880" y="3750964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AB518EF-69E4-A24E-BC95-694CF274A16B}"/>
              </a:ext>
            </a:extLst>
          </p:cNvPr>
          <p:cNvCxnSpPr>
            <a:cxnSpLocks/>
          </p:cNvCxnSpPr>
          <p:nvPr/>
        </p:nvCxnSpPr>
        <p:spPr>
          <a:xfrm rot="16200000">
            <a:off x="4947768" y="3750964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4233182-6344-2B44-987B-54E50BA6D5A6}"/>
              </a:ext>
            </a:extLst>
          </p:cNvPr>
          <p:cNvCxnSpPr>
            <a:cxnSpLocks/>
          </p:cNvCxnSpPr>
          <p:nvPr/>
        </p:nvCxnSpPr>
        <p:spPr>
          <a:xfrm rot="16200000">
            <a:off x="5199020" y="3750964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C8A4998-D606-7042-9586-F7461EB0EA94}"/>
              </a:ext>
            </a:extLst>
          </p:cNvPr>
          <p:cNvCxnSpPr>
            <a:cxnSpLocks/>
          </p:cNvCxnSpPr>
          <p:nvPr/>
        </p:nvCxnSpPr>
        <p:spPr>
          <a:xfrm rot="16200000">
            <a:off x="5445908" y="3750965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FB47DCD-2841-854E-9D2D-65D195FCDD79}"/>
              </a:ext>
            </a:extLst>
          </p:cNvPr>
          <p:cNvCxnSpPr>
            <a:cxnSpLocks/>
          </p:cNvCxnSpPr>
          <p:nvPr/>
        </p:nvCxnSpPr>
        <p:spPr>
          <a:xfrm rot="16200000">
            <a:off x="5692796" y="3750966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2662104-3357-DF48-9B99-1E7DF77694A3}"/>
              </a:ext>
            </a:extLst>
          </p:cNvPr>
          <p:cNvCxnSpPr>
            <a:cxnSpLocks/>
          </p:cNvCxnSpPr>
          <p:nvPr/>
        </p:nvCxnSpPr>
        <p:spPr>
          <a:xfrm rot="16200000">
            <a:off x="5937830" y="3750966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2984EA-A580-0F48-8CB4-B8BCB1BDE216}"/>
              </a:ext>
            </a:extLst>
          </p:cNvPr>
          <p:cNvCxnSpPr>
            <a:cxnSpLocks/>
          </p:cNvCxnSpPr>
          <p:nvPr/>
        </p:nvCxnSpPr>
        <p:spPr>
          <a:xfrm rot="16200000">
            <a:off x="6184718" y="3750967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094B6C6-448D-0B49-A66D-1187AD3AC24E}"/>
              </a:ext>
            </a:extLst>
          </p:cNvPr>
          <p:cNvCxnSpPr>
            <a:cxnSpLocks/>
          </p:cNvCxnSpPr>
          <p:nvPr/>
        </p:nvCxnSpPr>
        <p:spPr>
          <a:xfrm rot="16200000">
            <a:off x="6431606" y="3750968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035E468-8458-1D47-8F98-63A5C968EC64}"/>
              </a:ext>
            </a:extLst>
          </p:cNvPr>
          <p:cNvCxnSpPr>
            <a:cxnSpLocks/>
          </p:cNvCxnSpPr>
          <p:nvPr/>
        </p:nvCxnSpPr>
        <p:spPr>
          <a:xfrm rot="16200000">
            <a:off x="6933408" y="3750967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032B7D1-AA13-2847-9493-7A796E0C4A95}"/>
              </a:ext>
            </a:extLst>
          </p:cNvPr>
          <p:cNvCxnSpPr>
            <a:cxnSpLocks/>
          </p:cNvCxnSpPr>
          <p:nvPr/>
        </p:nvCxnSpPr>
        <p:spPr>
          <a:xfrm rot="16200000">
            <a:off x="7180296" y="3750967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6B20B25-F7CD-4143-B01F-60478DD0E3EA}"/>
              </a:ext>
            </a:extLst>
          </p:cNvPr>
          <p:cNvCxnSpPr>
            <a:cxnSpLocks/>
          </p:cNvCxnSpPr>
          <p:nvPr/>
        </p:nvCxnSpPr>
        <p:spPr>
          <a:xfrm rot="16200000">
            <a:off x="7431548" y="3750967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001675C-5287-224F-841D-7C574CB363BC}"/>
              </a:ext>
            </a:extLst>
          </p:cNvPr>
          <p:cNvCxnSpPr>
            <a:cxnSpLocks/>
          </p:cNvCxnSpPr>
          <p:nvPr/>
        </p:nvCxnSpPr>
        <p:spPr>
          <a:xfrm rot="16200000">
            <a:off x="7678436" y="3750968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0861F63-572E-F44D-B204-569A4AE545A9}"/>
              </a:ext>
            </a:extLst>
          </p:cNvPr>
          <p:cNvCxnSpPr>
            <a:cxnSpLocks/>
          </p:cNvCxnSpPr>
          <p:nvPr/>
        </p:nvCxnSpPr>
        <p:spPr>
          <a:xfrm rot="16200000">
            <a:off x="7925324" y="3750969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188DCF8-8B1C-A349-A16E-9E5EC8C414CE}"/>
              </a:ext>
            </a:extLst>
          </p:cNvPr>
          <p:cNvCxnSpPr>
            <a:cxnSpLocks/>
          </p:cNvCxnSpPr>
          <p:nvPr/>
        </p:nvCxnSpPr>
        <p:spPr>
          <a:xfrm rot="16200000">
            <a:off x="8170358" y="3750969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A295212-EB37-8844-8996-156A433458CD}"/>
              </a:ext>
            </a:extLst>
          </p:cNvPr>
          <p:cNvCxnSpPr>
            <a:cxnSpLocks/>
          </p:cNvCxnSpPr>
          <p:nvPr/>
        </p:nvCxnSpPr>
        <p:spPr>
          <a:xfrm rot="16200000">
            <a:off x="8417246" y="3750970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D6C8FB3-E882-6243-A83B-F4C84F62B0ED}"/>
              </a:ext>
            </a:extLst>
          </p:cNvPr>
          <p:cNvCxnSpPr>
            <a:cxnSpLocks/>
          </p:cNvCxnSpPr>
          <p:nvPr/>
        </p:nvCxnSpPr>
        <p:spPr>
          <a:xfrm rot="16200000">
            <a:off x="8664134" y="3750971"/>
            <a:ext cx="4447941" cy="0"/>
          </a:xfrm>
          <a:prstGeom prst="line">
            <a:avLst/>
          </a:prstGeom>
          <a:ln w="19050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C663DD06-B113-7546-9D25-E12C5125BBD1}"/>
              </a:ext>
            </a:extLst>
          </p:cNvPr>
          <p:cNvSpPr>
            <a:spLocks noChangeAspect="1"/>
          </p:cNvSpPr>
          <p:nvPr/>
        </p:nvSpPr>
        <p:spPr>
          <a:xfrm>
            <a:off x="9784391" y="215367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B5D2152-6C91-CD41-9DD7-98A8017839FC}"/>
              </a:ext>
            </a:extLst>
          </p:cNvPr>
          <p:cNvSpPr>
            <a:spLocks noChangeAspect="1"/>
          </p:cNvSpPr>
          <p:nvPr/>
        </p:nvSpPr>
        <p:spPr>
          <a:xfrm>
            <a:off x="10280042" y="5369978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A57C4E2-5616-184E-BA27-4EB7EC2EEC5E}"/>
              </a:ext>
            </a:extLst>
          </p:cNvPr>
          <p:cNvSpPr>
            <a:spLocks noChangeAspect="1"/>
          </p:cNvSpPr>
          <p:nvPr/>
        </p:nvSpPr>
        <p:spPr>
          <a:xfrm>
            <a:off x="9540984" y="512829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BF12C7-748D-2B43-A689-644FED19475C}"/>
              </a:ext>
            </a:extLst>
          </p:cNvPr>
          <p:cNvSpPr>
            <a:spLocks noChangeAspect="1"/>
          </p:cNvSpPr>
          <p:nvPr/>
        </p:nvSpPr>
        <p:spPr>
          <a:xfrm>
            <a:off x="10533472" y="4619403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33AD17F-61D5-AC4C-8612-129A491A433D}"/>
              </a:ext>
            </a:extLst>
          </p:cNvPr>
          <p:cNvSpPr>
            <a:spLocks noChangeAspect="1"/>
          </p:cNvSpPr>
          <p:nvPr/>
        </p:nvSpPr>
        <p:spPr>
          <a:xfrm>
            <a:off x="8795752" y="5123088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1612AFB-1015-2F43-8130-EB9FCEDBB82A}"/>
              </a:ext>
            </a:extLst>
          </p:cNvPr>
          <p:cNvSpPr>
            <a:spLocks noChangeAspect="1"/>
          </p:cNvSpPr>
          <p:nvPr/>
        </p:nvSpPr>
        <p:spPr>
          <a:xfrm>
            <a:off x="10535711" y="4879719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662CD9D-35A7-2545-B54F-AB19D43841F8}"/>
              </a:ext>
            </a:extLst>
          </p:cNvPr>
          <p:cNvSpPr>
            <a:spLocks noChangeAspect="1"/>
          </p:cNvSpPr>
          <p:nvPr/>
        </p:nvSpPr>
        <p:spPr>
          <a:xfrm>
            <a:off x="10290149" y="216342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88E176E-D2F0-9D44-91C0-11704568B65C}"/>
              </a:ext>
            </a:extLst>
          </p:cNvPr>
          <p:cNvSpPr>
            <a:spLocks noChangeAspect="1"/>
          </p:cNvSpPr>
          <p:nvPr/>
        </p:nvSpPr>
        <p:spPr>
          <a:xfrm>
            <a:off x="10282471" y="2651838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95F6D3B-663A-B142-AB9F-C5976E5A1FB8}"/>
              </a:ext>
            </a:extLst>
          </p:cNvPr>
          <p:cNvSpPr>
            <a:spLocks noChangeAspect="1"/>
          </p:cNvSpPr>
          <p:nvPr/>
        </p:nvSpPr>
        <p:spPr>
          <a:xfrm>
            <a:off x="10524906" y="239649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D4E56E1-BA71-7C4A-8D92-CD335C88CB8C}"/>
              </a:ext>
            </a:extLst>
          </p:cNvPr>
          <p:cNvSpPr>
            <a:spLocks noChangeAspect="1"/>
          </p:cNvSpPr>
          <p:nvPr/>
        </p:nvSpPr>
        <p:spPr>
          <a:xfrm>
            <a:off x="10533472" y="2649896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833293B-E8B8-C84D-BD33-E973CB7A87D0}"/>
              </a:ext>
            </a:extLst>
          </p:cNvPr>
          <p:cNvSpPr>
            <a:spLocks noChangeAspect="1"/>
          </p:cNvSpPr>
          <p:nvPr/>
        </p:nvSpPr>
        <p:spPr>
          <a:xfrm>
            <a:off x="6818094" y="512273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FF08AEB-A2C7-DB45-923D-B09B66CD4965}"/>
              </a:ext>
            </a:extLst>
          </p:cNvPr>
          <p:cNvSpPr>
            <a:spLocks noChangeAspect="1"/>
          </p:cNvSpPr>
          <p:nvPr/>
        </p:nvSpPr>
        <p:spPr>
          <a:xfrm>
            <a:off x="6814765" y="4876992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2C5E67C-1C4D-574C-86D3-7464AA949371}"/>
              </a:ext>
            </a:extLst>
          </p:cNvPr>
          <p:cNvSpPr>
            <a:spLocks noChangeAspect="1"/>
          </p:cNvSpPr>
          <p:nvPr/>
        </p:nvSpPr>
        <p:spPr>
          <a:xfrm>
            <a:off x="10035344" y="363459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93B3F4F-4E2D-7D4F-8096-A0E2749563CD}"/>
              </a:ext>
            </a:extLst>
          </p:cNvPr>
          <p:cNvSpPr>
            <a:spLocks noChangeAspect="1"/>
          </p:cNvSpPr>
          <p:nvPr/>
        </p:nvSpPr>
        <p:spPr>
          <a:xfrm>
            <a:off x="7056627" y="2896890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C35BAC7-4D48-8744-8951-F9420817BC78}"/>
              </a:ext>
            </a:extLst>
          </p:cNvPr>
          <p:cNvSpPr>
            <a:spLocks noChangeAspect="1"/>
          </p:cNvSpPr>
          <p:nvPr/>
        </p:nvSpPr>
        <p:spPr>
          <a:xfrm>
            <a:off x="9781225" y="536561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AB1B086-9007-814F-A9ED-5FBC172ADC82}"/>
              </a:ext>
            </a:extLst>
          </p:cNvPr>
          <p:cNvSpPr>
            <a:spLocks noChangeAspect="1"/>
          </p:cNvSpPr>
          <p:nvPr/>
        </p:nvSpPr>
        <p:spPr>
          <a:xfrm>
            <a:off x="7058524" y="4872573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1F6EE57-4F2F-B14E-B8EA-FD0CFA444D58}"/>
              </a:ext>
            </a:extLst>
          </p:cNvPr>
          <p:cNvSpPr>
            <a:spLocks noChangeAspect="1"/>
          </p:cNvSpPr>
          <p:nvPr/>
        </p:nvSpPr>
        <p:spPr>
          <a:xfrm>
            <a:off x="10271139" y="487824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4CF8238-DC3B-B740-8074-F720812CA959}"/>
              </a:ext>
            </a:extLst>
          </p:cNvPr>
          <p:cNvSpPr>
            <a:spLocks noChangeAspect="1"/>
          </p:cNvSpPr>
          <p:nvPr/>
        </p:nvSpPr>
        <p:spPr>
          <a:xfrm>
            <a:off x="10036385" y="51179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C19E083-2307-1E45-9B7F-6354A3AB5844}"/>
              </a:ext>
            </a:extLst>
          </p:cNvPr>
          <p:cNvSpPr>
            <a:spLocks noChangeAspect="1"/>
          </p:cNvSpPr>
          <p:nvPr/>
        </p:nvSpPr>
        <p:spPr>
          <a:xfrm>
            <a:off x="10283801" y="3390260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E281812-09D6-EA4D-B7A9-3321A8383359}"/>
              </a:ext>
            </a:extLst>
          </p:cNvPr>
          <p:cNvSpPr>
            <a:spLocks noChangeAspect="1"/>
          </p:cNvSpPr>
          <p:nvPr/>
        </p:nvSpPr>
        <p:spPr>
          <a:xfrm>
            <a:off x="7304916" y="53747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7236402-A66A-7D4D-8CBF-E5CD04D46292}"/>
              </a:ext>
            </a:extLst>
          </p:cNvPr>
          <p:cNvSpPr>
            <a:spLocks noChangeAspect="1"/>
          </p:cNvSpPr>
          <p:nvPr/>
        </p:nvSpPr>
        <p:spPr>
          <a:xfrm>
            <a:off x="7056625" y="215487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F4E769-4716-5548-9ED0-CAB0F7E4DF91}"/>
              </a:ext>
            </a:extLst>
          </p:cNvPr>
          <p:cNvSpPr>
            <a:spLocks noChangeAspect="1"/>
          </p:cNvSpPr>
          <p:nvPr/>
        </p:nvSpPr>
        <p:spPr>
          <a:xfrm>
            <a:off x="10037401" y="5368464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9623F1A-5BCB-6040-9A32-BF61E86D20D7}"/>
              </a:ext>
            </a:extLst>
          </p:cNvPr>
          <p:cNvSpPr>
            <a:spLocks noChangeAspect="1"/>
          </p:cNvSpPr>
          <p:nvPr/>
        </p:nvSpPr>
        <p:spPr>
          <a:xfrm>
            <a:off x="7553036" y="2154351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DA661CBC-5767-7E47-8658-F9BB8FD172ED}"/>
              </a:ext>
            </a:extLst>
          </p:cNvPr>
          <p:cNvSpPr>
            <a:spLocks noChangeAspect="1"/>
          </p:cNvSpPr>
          <p:nvPr/>
        </p:nvSpPr>
        <p:spPr>
          <a:xfrm>
            <a:off x="7561526" y="5127788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9018B53-6866-A54F-B177-FE01ACB251A5}"/>
              </a:ext>
            </a:extLst>
          </p:cNvPr>
          <p:cNvSpPr>
            <a:spLocks noChangeAspect="1"/>
          </p:cNvSpPr>
          <p:nvPr/>
        </p:nvSpPr>
        <p:spPr>
          <a:xfrm>
            <a:off x="8549215" y="1898420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7F8344A-A659-3D49-8498-CCC460913930}"/>
              </a:ext>
            </a:extLst>
          </p:cNvPr>
          <p:cNvSpPr>
            <a:spLocks noChangeAspect="1"/>
          </p:cNvSpPr>
          <p:nvPr/>
        </p:nvSpPr>
        <p:spPr>
          <a:xfrm>
            <a:off x="7309627" y="5128480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42DB1AE-1B59-4049-A03B-53ECD24F33BB}"/>
              </a:ext>
            </a:extLst>
          </p:cNvPr>
          <p:cNvSpPr>
            <a:spLocks noChangeAspect="1"/>
          </p:cNvSpPr>
          <p:nvPr/>
        </p:nvSpPr>
        <p:spPr>
          <a:xfrm>
            <a:off x="7054208" y="462734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F9FE2265-199B-5D49-8F10-3B89DE10A0E0}"/>
              </a:ext>
            </a:extLst>
          </p:cNvPr>
          <p:cNvSpPr>
            <a:spLocks noChangeAspect="1"/>
          </p:cNvSpPr>
          <p:nvPr/>
        </p:nvSpPr>
        <p:spPr>
          <a:xfrm>
            <a:off x="7059885" y="5378474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4C28ED9-9ADF-5841-83B2-17FF5EC2310D}"/>
              </a:ext>
            </a:extLst>
          </p:cNvPr>
          <p:cNvSpPr>
            <a:spLocks noChangeAspect="1"/>
          </p:cNvSpPr>
          <p:nvPr/>
        </p:nvSpPr>
        <p:spPr>
          <a:xfrm>
            <a:off x="7315167" y="487500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803192C-EC3C-D44C-93A5-844110259202}"/>
              </a:ext>
            </a:extLst>
          </p:cNvPr>
          <p:cNvSpPr>
            <a:spLocks noChangeAspect="1"/>
          </p:cNvSpPr>
          <p:nvPr/>
        </p:nvSpPr>
        <p:spPr>
          <a:xfrm>
            <a:off x="6815531" y="4633191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0A784FD-128F-B040-92FC-34A87EEF0E7A}"/>
              </a:ext>
            </a:extLst>
          </p:cNvPr>
          <p:cNvSpPr>
            <a:spLocks noChangeAspect="1"/>
          </p:cNvSpPr>
          <p:nvPr/>
        </p:nvSpPr>
        <p:spPr>
          <a:xfrm>
            <a:off x="7058431" y="512997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4ABB2AAC-07F3-124E-B84C-91B2B1A8E862}"/>
              </a:ext>
            </a:extLst>
          </p:cNvPr>
          <p:cNvSpPr>
            <a:spLocks noChangeAspect="1"/>
          </p:cNvSpPr>
          <p:nvPr/>
        </p:nvSpPr>
        <p:spPr>
          <a:xfrm>
            <a:off x="7057570" y="4388515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CC80DB9-6D75-AB47-BD60-5DEFB032F5C2}"/>
              </a:ext>
            </a:extLst>
          </p:cNvPr>
          <p:cNvSpPr>
            <a:spLocks noChangeAspect="1"/>
          </p:cNvSpPr>
          <p:nvPr/>
        </p:nvSpPr>
        <p:spPr>
          <a:xfrm>
            <a:off x="6814628" y="5386992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4848DD9-C205-364B-8D12-5A061FC50EA8}"/>
              </a:ext>
            </a:extLst>
          </p:cNvPr>
          <p:cNvSpPr>
            <a:spLocks noChangeAspect="1"/>
          </p:cNvSpPr>
          <p:nvPr/>
        </p:nvSpPr>
        <p:spPr>
          <a:xfrm>
            <a:off x="7810267" y="5378424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941DAC8-FF53-4E40-9DB3-8CF1616E20F0}"/>
              </a:ext>
            </a:extLst>
          </p:cNvPr>
          <p:cNvSpPr>
            <a:spLocks noChangeAspect="1"/>
          </p:cNvSpPr>
          <p:nvPr/>
        </p:nvSpPr>
        <p:spPr>
          <a:xfrm>
            <a:off x="8875751" y="2243993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461F054-0749-8B48-AFAE-D287D72E7294}"/>
              </a:ext>
            </a:extLst>
          </p:cNvPr>
          <p:cNvSpPr>
            <a:spLocks noChangeAspect="1"/>
          </p:cNvSpPr>
          <p:nvPr/>
        </p:nvSpPr>
        <p:spPr>
          <a:xfrm>
            <a:off x="10367638" y="2237873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991DE26-CF62-4E4E-BC15-9C209CAE6ED3}"/>
              </a:ext>
            </a:extLst>
          </p:cNvPr>
          <p:cNvSpPr>
            <a:spLocks noChangeAspect="1"/>
          </p:cNvSpPr>
          <p:nvPr/>
        </p:nvSpPr>
        <p:spPr>
          <a:xfrm>
            <a:off x="10364796" y="5201657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A9AED087-CF62-4347-B88A-C67A645D4C2D}"/>
              </a:ext>
            </a:extLst>
          </p:cNvPr>
          <p:cNvSpPr>
            <a:spLocks noChangeAspect="1"/>
          </p:cNvSpPr>
          <p:nvPr/>
        </p:nvSpPr>
        <p:spPr>
          <a:xfrm>
            <a:off x="8875844" y="5202809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B981000-EA0A-2542-846B-F295BD178E54}"/>
              </a:ext>
            </a:extLst>
          </p:cNvPr>
          <p:cNvSpPr>
            <a:spLocks noChangeAspect="1"/>
          </p:cNvSpPr>
          <p:nvPr/>
        </p:nvSpPr>
        <p:spPr>
          <a:xfrm>
            <a:off x="8878337" y="3715309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D7E99D88-DDFB-494B-B07C-3337A490596A}"/>
              </a:ext>
            </a:extLst>
          </p:cNvPr>
          <p:cNvSpPr>
            <a:spLocks noChangeAspect="1"/>
          </p:cNvSpPr>
          <p:nvPr/>
        </p:nvSpPr>
        <p:spPr>
          <a:xfrm>
            <a:off x="10361940" y="3712134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028BF9B-316C-6745-B2C5-A294E0E4C6E9}"/>
              </a:ext>
            </a:extLst>
          </p:cNvPr>
          <p:cNvSpPr>
            <a:spLocks noChangeAspect="1"/>
          </p:cNvSpPr>
          <p:nvPr/>
        </p:nvSpPr>
        <p:spPr>
          <a:xfrm>
            <a:off x="10533767" y="5128297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3A268A16-D1EC-6B44-B25D-A984274E32AA}"/>
              </a:ext>
            </a:extLst>
          </p:cNvPr>
          <p:cNvSpPr>
            <a:spLocks noChangeAspect="1"/>
          </p:cNvSpPr>
          <p:nvPr/>
        </p:nvSpPr>
        <p:spPr>
          <a:xfrm>
            <a:off x="7309703" y="562194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C5AC12F0-CDC6-3448-8675-9B64BB2D4F2A}"/>
              </a:ext>
            </a:extLst>
          </p:cNvPr>
          <p:cNvSpPr>
            <a:spLocks noChangeAspect="1"/>
          </p:cNvSpPr>
          <p:nvPr/>
        </p:nvSpPr>
        <p:spPr>
          <a:xfrm>
            <a:off x="7310194" y="3640905"/>
            <a:ext cx="228600" cy="228600"/>
          </a:xfrm>
          <a:prstGeom prst="ellips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BAEAC05-9C6A-0246-871C-4543632C6D76}"/>
              </a:ext>
            </a:extLst>
          </p:cNvPr>
          <p:cNvSpPr>
            <a:spLocks noChangeAspect="1"/>
          </p:cNvSpPr>
          <p:nvPr/>
        </p:nvSpPr>
        <p:spPr>
          <a:xfrm>
            <a:off x="7394033" y="2239691"/>
            <a:ext cx="64008" cy="64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AF1B981-5BCE-D54E-9442-5A7AFB1EDB30}"/>
              </a:ext>
            </a:extLst>
          </p:cNvPr>
          <p:cNvSpPr/>
          <p:nvPr/>
        </p:nvSpPr>
        <p:spPr>
          <a:xfrm>
            <a:off x="10084897" y="3685169"/>
            <a:ext cx="131847" cy="131847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027C1A0-CFDA-E14D-ADF4-6586601E5D01}"/>
              </a:ext>
            </a:extLst>
          </p:cNvPr>
          <p:cNvSpPr txBox="1"/>
          <p:nvPr/>
        </p:nvSpPr>
        <p:spPr>
          <a:xfrm>
            <a:off x="6842880" y="105490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“Move 37”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89A63DE0-38FC-C341-B221-7A5BCFCCC95B}"/>
              </a:ext>
            </a:extLst>
          </p:cNvPr>
          <p:cNvSpPr>
            <a:spLocks noChangeAspect="1"/>
          </p:cNvSpPr>
          <p:nvPr/>
        </p:nvSpPr>
        <p:spPr>
          <a:xfrm>
            <a:off x="10777194" y="4130972"/>
            <a:ext cx="228600" cy="228600"/>
          </a:xfrm>
          <a:prstGeom prst="ellipse">
            <a:avLst/>
          </a:prstGeom>
          <a:solidFill>
            <a:srgbClr val="FFFF87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C589B0F-E0C8-C34E-87F3-00136DAC1C87}"/>
              </a:ext>
            </a:extLst>
          </p:cNvPr>
          <p:cNvSpPr>
            <a:spLocks noChangeAspect="1"/>
          </p:cNvSpPr>
          <p:nvPr/>
        </p:nvSpPr>
        <p:spPr>
          <a:xfrm>
            <a:off x="10274604" y="2914673"/>
            <a:ext cx="228600" cy="228600"/>
          </a:xfrm>
          <a:prstGeom prst="ellipse">
            <a:avLst/>
          </a:prstGeom>
          <a:solidFill>
            <a:srgbClr val="FFFF87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28AC22B-6D5D-F443-AD30-56D09E4E691D}"/>
              </a:ext>
            </a:extLst>
          </p:cNvPr>
          <p:cNvSpPr>
            <a:spLocks noChangeAspect="1"/>
          </p:cNvSpPr>
          <p:nvPr/>
        </p:nvSpPr>
        <p:spPr>
          <a:xfrm>
            <a:off x="9538812" y="5373799"/>
            <a:ext cx="228600" cy="228600"/>
          </a:xfrm>
          <a:prstGeom prst="ellipse">
            <a:avLst/>
          </a:prstGeom>
          <a:solidFill>
            <a:srgbClr val="FFFF87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26DB081-AA2C-4846-990C-9F9B69C62F91}"/>
              </a:ext>
            </a:extLst>
          </p:cNvPr>
          <p:cNvSpPr>
            <a:spLocks noChangeAspect="1"/>
          </p:cNvSpPr>
          <p:nvPr/>
        </p:nvSpPr>
        <p:spPr>
          <a:xfrm>
            <a:off x="7790321" y="1901472"/>
            <a:ext cx="228600" cy="228600"/>
          </a:xfrm>
          <a:prstGeom prst="ellipse">
            <a:avLst/>
          </a:prstGeom>
          <a:solidFill>
            <a:srgbClr val="FFFF87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8AC419E-2294-3C49-9F5E-2F7FCFD93ED3}"/>
              </a:ext>
            </a:extLst>
          </p:cNvPr>
          <p:cNvSpPr>
            <a:spLocks noChangeAspect="1"/>
          </p:cNvSpPr>
          <p:nvPr/>
        </p:nvSpPr>
        <p:spPr>
          <a:xfrm>
            <a:off x="7309951" y="4393929"/>
            <a:ext cx="228600" cy="228600"/>
          </a:xfrm>
          <a:prstGeom prst="ellipse">
            <a:avLst/>
          </a:prstGeom>
          <a:solidFill>
            <a:srgbClr val="FFFF87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45DF11FA-4728-1649-A7BA-A356F5790DC7}"/>
              </a:ext>
            </a:extLst>
          </p:cNvPr>
          <p:cNvSpPr>
            <a:spLocks noChangeAspect="1"/>
          </p:cNvSpPr>
          <p:nvPr/>
        </p:nvSpPr>
        <p:spPr>
          <a:xfrm>
            <a:off x="8804407" y="3887679"/>
            <a:ext cx="228600" cy="228600"/>
          </a:xfrm>
          <a:prstGeom prst="ellipse">
            <a:avLst/>
          </a:prstGeom>
          <a:solidFill>
            <a:srgbClr val="FFFF87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75A704FC-D7F3-5C45-95FB-07B7A7AD0354}"/>
              </a:ext>
            </a:extLst>
          </p:cNvPr>
          <p:cNvSpPr>
            <a:spLocks noChangeAspect="1"/>
          </p:cNvSpPr>
          <p:nvPr/>
        </p:nvSpPr>
        <p:spPr>
          <a:xfrm>
            <a:off x="8552252" y="3625741"/>
            <a:ext cx="228600" cy="228600"/>
          </a:xfrm>
          <a:prstGeom prst="ellipse">
            <a:avLst/>
          </a:prstGeom>
          <a:solidFill>
            <a:srgbClr val="FFFF87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CE291B16-6641-8747-9DA3-2D07B4E2F989}"/>
              </a:ext>
            </a:extLst>
          </p:cNvPr>
          <p:cNvSpPr>
            <a:spLocks noChangeAspect="1"/>
          </p:cNvSpPr>
          <p:nvPr/>
        </p:nvSpPr>
        <p:spPr>
          <a:xfrm>
            <a:off x="7065954" y="3397160"/>
            <a:ext cx="228600" cy="228600"/>
          </a:xfrm>
          <a:prstGeom prst="ellipse">
            <a:avLst/>
          </a:prstGeom>
          <a:solidFill>
            <a:srgbClr val="FFFF87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8466E6D3-006E-5F43-BA06-2F98E128D448}"/>
              </a:ext>
            </a:extLst>
          </p:cNvPr>
          <p:cNvSpPr>
            <a:spLocks noChangeAspect="1"/>
          </p:cNvSpPr>
          <p:nvPr/>
        </p:nvSpPr>
        <p:spPr>
          <a:xfrm>
            <a:off x="8546824" y="5612435"/>
            <a:ext cx="228600" cy="228600"/>
          </a:xfrm>
          <a:prstGeom prst="ellipse">
            <a:avLst/>
          </a:prstGeom>
          <a:solidFill>
            <a:srgbClr val="FFFF87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929C4DF7-8E8A-314B-A6E8-B8AB4666E11B}"/>
              </a:ext>
            </a:extLst>
          </p:cNvPr>
          <p:cNvSpPr>
            <a:spLocks noChangeAspect="1"/>
          </p:cNvSpPr>
          <p:nvPr/>
        </p:nvSpPr>
        <p:spPr>
          <a:xfrm>
            <a:off x="9056821" y="5123088"/>
            <a:ext cx="228600" cy="228600"/>
          </a:xfrm>
          <a:prstGeom prst="ellipse">
            <a:avLst/>
          </a:prstGeom>
          <a:solidFill>
            <a:srgbClr val="FFFF87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3412962-4DD4-F049-9F27-BD762B62E764}"/>
              </a:ext>
            </a:extLst>
          </p:cNvPr>
          <p:cNvSpPr>
            <a:spLocks noChangeAspect="1"/>
          </p:cNvSpPr>
          <p:nvPr/>
        </p:nvSpPr>
        <p:spPr>
          <a:xfrm>
            <a:off x="7819545" y="3627351"/>
            <a:ext cx="228600" cy="228600"/>
          </a:xfrm>
          <a:prstGeom prst="ellipse">
            <a:avLst/>
          </a:prstGeom>
          <a:solidFill>
            <a:srgbClr val="6008A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46F13ED-F229-6E4F-ACA1-2A0328E44B82}"/>
              </a:ext>
            </a:extLst>
          </p:cNvPr>
          <p:cNvSpPr>
            <a:spLocks noChangeAspect="1"/>
          </p:cNvSpPr>
          <p:nvPr/>
        </p:nvSpPr>
        <p:spPr>
          <a:xfrm>
            <a:off x="7805806" y="5864925"/>
            <a:ext cx="228600" cy="228600"/>
          </a:xfrm>
          <a:prstGeom prst="ellipse">
            <a:avLst/>
          </a:prstGeom>
          <a:solidFill>
            <a:srgbClr val="6008A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E866C28E-E0AE-DD45-ACF6-961A2644FCDC}"/>
              </a:ext>
            </a:extLst>
          </p:cNvPr>
          <p:cNvSpPr>
            <a:spLocks noChangeAspect="1"/>
          </p:cNvSpPr>
          <p:nvPr/>
        </p:nvSpPr>
        <p:spPr>
          <a:xfrm>
            <a:off x="9791822" y="1655783"/>
            <a:ext cx="228600" cy="228600"/>
          </a:xfrm>
          <a:prstGeom prst="ellipse">
            <a:avLst/>
          </a:prstGeom>
          <a:solidFill>
            <a:srgbClr val="6008A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BEC8BAE0-04F8-2840-820B-668BBADF0AE2}"/>
              </a:ext>
            </a:extLst>
          </p:cNvPr>
          <p:cNvSpPr>
            <a:spLocks noChangeAspect="1"/>
          </p:cNvSpPr>
          <p:nvPr/>
        </p:nvSpPr>
        <p:spPr>
          <a:xfrm>
            <a:off x="9542767" y="3386425"/>
            <a:ext cx="228600" cy="228600"/>
          </a:xfrm>
          <a:prstGeom prst="ellipse">
            <a:avLst/>
          </a:prstGeom>
          <a:solidFill>
            <a:srgbClr val="6008A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C132B84-1040-FF44-812E-D8375730E5A1}"/>
              </a:ext>
            </a:extLst>
          </p:cNvPr>
          <p:cNvSpPr>
            <a:spLocks noChangeAspect="1"/>
          </p:cNvSpPr>
          <p:nvPr/>
        </p:nvSpPr>
        <p:spPr>
          <a:xfrm>
            <a:off x="9289664" y="4383989"/>
            <a:ext cx="228600" cy="228600"/>
          </a:xfrm>
          <a:prstGeom prst="ellipse">
            <a:avLst/>
          </a:prstGeom>
          <a:solidFill>
            <a:srgbClr val="6008A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D9111643-434F-8B41-9C9D-C899F78F0A11}"/>
              </a:ext>
            </a:extLst>
          </p:cNvPr>
          <p:cNvSpPr>
            <a:spLocks noChangeAspect="1"/>
          </p:cNvSpPr>
          <p:nvPr/>
        </p:nvSpPr>
        <p:spPr>
          <a:xfrm>
            <a:off x="10024553" y="4876992"/>
            <a:ext cx="228600" cy="228600"/>
          </a:xfrm>
          <a:prstGeom prst="ellipse">
            <a:avLst/>
          </a:prstGeom>
          <a:solidFill>
            <a:srgbClr val="6008A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B7861A7-483C-0D48-807F-EB994C0A01F8}"/>
              </a:ext>
            </a:extLst>
          </p:cNvPr>
          <p:cNvSpPr>
            <a:spLocks noChangeAspect="1"/>
          </p:cNvSpPr>
          <p:nvPr/>
        </p:nvSpPr>
        <p:spPr>
          <a:xfrm>
            <a:off x="6810479" y="3407454"/>
            <a:ext cx="228600" cy="228600"/>
          </a:xfrm>
          <a:prstGeom prst="ellipse">
            <a:avLst/>
          </a:prstGeom>
          <a:solidFill>
            <a:srgbClr val="6008A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EEB8151-8451-624B-B817-8C58B1C23EE1}"/>
              </a:ext>
            </a:extLst>
          </p:cNvPr>
          <p:cNvSpPr>
            <a:spLocks noChangeAspect="1"/>
          </p:cNvSpPr>
          <p:nvPr/>
        </p:nvSpPr>
        <p:spPr>
          <a:xfrm>
            <a:off x="10281858" y="3882382"/>
            <a:ext cx="228600" cy="228600"/>
          </a:xfrm>
          <a:prstGeom prst="ellipse">
            <a:avLst/>
          </a:prstGeom>
          <a:solidFill>
            <a:srgbClr val="6008A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AC4110E3-94EA-9447-BC95-032942108B30}"/>
              </a:ext>
            </a:extLst>
          </p:cNvPr>
          <p:cNvSpPr>
            <a:spLocks noChangeAspect="1"/>
          </p:cNvSpPr>
          <p:nvPr/>
        </p:nvSpPr>
        <p:spPr>
          <a:xfrm>
            <a:off x="8036690" y="1907875"/>
            <a:ext cx="228600" cy="228600"/>
          </a:xfrm>
          <a:prstGeom prst="ellipse">
            <a:avLst/>
          </a:prstGeom>
          <a:solidFill>
            <a:srgbClr val="6008A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C836280B-CE85-E641-BC5D-E030F62DF79A}"/>
              </a:ext>
            </a:extLst>
          </p:cNvPr>
          <p:cNvSpPr>
            <a:spLocks noChangeAspect="1"/>
          </p:cNvSpPr>
          <p:nvPr/>
        </p:nvSpPr>
        <p:spPr>
          <a:xfrm>
            <a:off x="8794359" y="2643578"/>
            <a:ext cx="228600" cy="228600"/>
          </a:xfrm>
          <a:prstGeom prst="ellipse">
            <a:avLst/>
          </a:prstGeom>
          <a:solidFill>
            <a:srgbClr val="6008A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66494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259EE-A8C6-8940-9779-CB788464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MCTS Version 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57C4-ED3F-A246-A0A3-16BA29474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1269999"/>
          </a:xfrm>
        </p:spPr>
        <p:txBody>
          <a:bodyPr/>
          <a:lstStyle/>
          <a:p>
            <a:r>
              <a:rPr lang="en-US" dirty="0"/>
              <a:t>Do </a:t>
            </a:r>
            <a:r>
              <a:rPr lang="en-US" i="1" dirty="0">
                <a:solidFill>
                  <a:srgbClr val="CE00BB"/>
                </a:solidFill>
              </a:rPr>
              <a:t>N</a:t>
            </a:r>
            <a:r>
              <a:rPr lang="en-US" dirty="0"/>
              <a:t> rollouts from each child of the root, record fraction of wins</a:t>
            </a:r>
          </a:p>
          <a:p>
            <a:r>
              <a:rPr lang="en-US" dirty="0"/>
              <a:t>Pick the move that gives the best outcome by this metric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2E6B-A807-4B41-B034-FCB13D95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CC14A56-DF49-1B45-B20A-8E9EC1B59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833" y="28194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A34F2-E7F8-494F-9B5D-C1BB2B490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57/100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66603C7-EF4E-8A4B-98ED-5CF213B13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65/100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BE121A-4DE0-3F4B-82A2-75BFE79A8101}"/>
              </a:ext>
            </a:extLst>
          </p:cNvPr>
          <p:cNvGrpSpPr/>
          <p:nvPr/>
        </p:nvGrpSpPr>
        <p:grpSpPr>
          <a:xfrm>
            <a:off x="2645833" y="3124200"/>
            <a:ext cx="3302000" cy="1250950"/>
            <a:chOff x="2645833" y="2514600"/>
            <a:chExt cx="3302000" cy="1250950"/>
          </a:xfrm>
        </p:grpSpPr>
        <p:sp>
          <p:nvSpPr>
            <p:cNvPr id="19" name="AutoShape 6">
              <a:extLst>
                <a:ext uri="{FF2B5EF4-FFF2-40B4-BE49-F238E27FC236}">
                  <a16:creationId xmlns:a16="http://schemas.microsoft.com/office/drawing/2014/main" id="{EC43D9B3-4444-314F-BCDE-86C49ABFC1A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0" name="AutoShape 7">
              <a:extLst>
                <a:ext uri="{FF2B5EF4-FFF2-40B4-BE49-F238E27FC236}">
                  <a16:creationId xmlns:a16="http://schemas.microsoft.com/office/drawing/2014/main" id="{1444717D-2DB5-1D4F-811C-E262869DFE67}"/>
                </a:ext>
              </a:extLst>
            </p:cNvPr>
            <p:cNvCxnSpPr>
              <a:cxnSpLocks noChangeShapeType="1"/>
              <a:stCxn id="5" idx="3"/>
              <a:endCxn id="19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3" name="AutoShape 21">
            <a:extLst>
              <a:ext uri="{FF2B5EF4-FFF2-40B4-BE49-F238E27FC236}">
                <a16:creationId xmlns:a16="http://schemas.microsoft.com/office/drawing/2014/main" id="{E4CB9991-E097-6946-8393-D127E6631F3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790143" y="32755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" name="AutoShape 21">
            <a:extLst>
              <a:ext uri="{FF2B5EF4-FFF2-40B4-BE49-F238E27FC236}">
                <a16:creationId xmlns:a16="http://schemas.microsoft.com/office/drawing/2014/main" id="{79879AB3-931D-D841-9AFE-A91D634C0F82}"/>
              </a:ext>
            </a:extLst>
          </p:cNvPr>
          <p:cNvCxnSpPr>
            <a:cxnSpLocks noChangeShapeType="1"/>
            <a:stCxn id="5" idx="3"/>
          </p:cNvCxnSpPr>
          <p:nvPr/>
        </p:nvCxnSpPr>
        <p:spPr bwMode="auto">
          <a:xfrm rot="16200000" flipH="1">
            <a:off x="6212417" y="28596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07CD57-2C64-C842-8B84-22299FF0726A}"/>
              </a:ext>
            </a:extLst>
          </p:cNvPr>
          <p:cNvGrpSpPr/>
          <p:nvPr/>
        </p:nvGrpSpPr>
        <p:grpSpPr>
          <a:xfrm>
            <a:off x="5693833" y="3124203"/>
            <a:ext cx="508000" cy="1235075"/>
            <a:chOff x="5693833" y="2514603"/>
            <a:chExt cx="508000" cy="1235075"/>
          </a:xfrm>
        </p:grpSpPr>
        <p:sp>
          <p:nvSpPr>
            <p:cNvPr id="28" name="AutoShape 20">
              <a:extLst>
                <a:ext uri="{FF2B5EF4-FFF2-40B4-BE49-F238E27FC236}">
                  <a16:creationId xmlns:a16="http://schemas.microsoft.com/office/drawing/2014/main" id="{94104DEE-0AF9-CC47-AB62-53E045B996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9" name="AutoShape 21">
              <a:extLst>
                <a:ext uri="{FF2B5EF4-FFF2-40B4-BE49-F238E27FC236}">
                  <a16:creationId xmlns:a16="http://schemas.microsoft.com/office/drawing/2014/main" id="{08CF7E5C-9FE8-A140-AEB2-07FA752422DC}"/>
                </a:ext>
              </a:extLst>
            </p:cNvPr>
            <p:cNvCxnSpPr>
              <a:cxnSpLocks noChangeShapeType="1"/>
              <a:stCxn id="5" idx="3"/>
              <a:endCxn id="28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5" name="Group 61">
            <a:extLst>
              <a:ext uri="{FF2B5EF4-FFF2-40B4-BE49-F238E27FC236}">
                <a16:creationId xmlns:a16="http://schemas.microsoft.com/office/drawing/2014/main" id="{1C373DD4-8893-6E4F-8929-9721BF2585EC}"/>
              </a:ext>
            </a:extLst>
          </p:cNvPr>
          <p:cNvGrpSpPr>
            <a:grpSpLocks/>
          </p:cNvGrpSpPr>
          <p:nvPr/>
        </p:nvGrpSpPr>
        <p:grpSpPr bwMode="auto">
          <a:xfrm>
            <a:off x="5947831" y="3124200"/>
            <a:ext cx="3301999" cy="1250950"/>
            <a:chOff x="4460875" y="2514600"/>
            <a:chExt cx="2476500" cy="1250950"/>
          </a:xfrm>
        </p:grpSpPr>
        <p:sp>
          <p:nvSpPr>
            <p:cNvPr id="36" name="AutoShape 26">
              <a:extLst>
                <a:ext uri="{FF2B5EF4-FFF2-40B4-BE49-F238E27FC236}">
                  <a16:creationId xmlns:a16="http://schemas.microsoft.com/office/drawing/2014/main" id="{243C0F3F-CD94-9841-8634-DF1C8F9BE4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7" name="AutoShape 27">
              <a:extLst>
                <a:ext uri="{FF2B5EF4-FFF2-40B4-BE49-F238E27FC236}">
                  <a16:creationId xmlns:a16="http://schemas.microsoft.com/office/drawing/2014/main" id="{9E6CC2E3-55FB-4944-8759-451B1200C38D}"/>
                </a:ext>
              </a:extLst>
            </p:cNvPr>
            <p:cNvCxnSpPr>
              <a:cxnSpLocks noChangeShapeType="1"/>
              <a:stCxn id="5" idx="3"/>
              <a:endCxn id="3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45" name="Rectangle 7">
            <a:extLst>
              <a:ext uri="{FF2B5EF4-FFF2-40B4-BE49-F238E27FC236}">
                <a16:creationId xmlns:a16="http://schemas.microsoft.com/office/drawing/2014/main" id="{62B5F90D-1AAA-2F42-8B87-64A830887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39/100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BD256D-47A2-A449-B7AC-287CDDD2DF16}"/>
              </a:ext>
            </a:extLst>
          </p:cNvPr>
          <p:cNvGrpSpPr/>
          <p:nvPr/>
        </p:nvGrpSpPr>
        <p:grpSpPr>
          <a:xfrm>
            <a:off x="2574926" y="4375150"/>
            <a:ext cx="625474" cy="1568450"/>
            <a:chOff x="2574926" y="4375150"/>
            <a:chExt cx="625474" cy="1568450"/>
          </a:xfrm>
        </p:grpSpPr>
        <p:cxnSp>
          <p:nvCxnSpPr>
            <p:cNvPr id="7" name="AutoShape 13">
              <a:extLst>
                <a:ext uri="{FF2B5EF4-FFF2-40B4-BE49-F238E27FC236}">
                  <a16:creationId xmlns:a16="http://schemas.microsoft.com/office/drawing/2014/main" id="{CBE913FC-1ADC-6943-9F2C-6BD0CD7EDE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58" name="AutoShape 13">
              <a:extLst>
                <a:ext uri="{FF2B5EF4-FFF2-40B4-BE49-F238E27FC236}">
                  <a16:creationId xmlns:a16="http://schemas.microsoft.com/office/drawing/2014/main" id="{77A87D9D-92CC-444D-934D-49B267B11F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59" name="AutoShape 13">
              <a:extLst>
                <a:ext uri="{FF2B5EF4-FFF2-40B4-BE49-F238E27FC236}">
                  <a16:creationId xmlns:a16="http://schemas.microsoft.com/office/drawing/2014/main" id="{C5983D43-B11E-D24D-8FA7-166893C282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0" name="AutoShape 13">
              <a:extLst>
                <a:ext uri="{FF2B5EF4-FFF2-40B4-BE49-F238E27FC236}">
                  <a16:creationId xmlns:a16="http://schemas.microsoft.com/office/drawing/2014/main" id="{A25C4C95-CA5B-0345-ADBF-3FFB4EEF7B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1" name="AutoShape 13">
              <a:extLst>
                <a:ext uri="{FF2B5EF4-FFF2-40B4-BE49-F238E27FC236}">
                  <a16:creationId xmlns:a16="http://schemas.microsoft.com/office/drawing/2014/main" id="{CB6BC626-4527-4E44-8107-6AF3003CA3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EB26238-3C4B-894D-8B5D-E45A463E1380}"/>
              </a:ext>
            </a:extLst>
          </p:cNvPr>
          <p:cNvGrpSpPr/>
          <p:nvPr/>
        </p:nvGrpSpPr>
        <p:grpSpPr>
          <a:xfrm>
            <a:off x="8684688" y="4375150"/>
            <a:ext cx="625474" cy="1568450"/>
            <a:chOff x="2574926" y="4375150"/>
            <a:chExt cx="625474" cy="1568450"/>
          </a:xfrm>
        </p:grpSpPr>
        <p:cxnSp>
          <p:nvCxnSpPr>
            <p:cNvPr id="64" name="AutoShape 13">
              <a:extLst>
                <a:ext uri="{FF2B5EF4-FFF2-40B4-BE49-F238E27FC236}">
                  <a16:creationId xmlns:a16="http://schemas.microsoft.com/office/drawing/2014/main" id="{7E0012ED-05C5-2A47-BD5D-884DCAB048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5" name="AutoShape 13">
              <a:extLst>
                <a:ext uri="{FF2B5EF4-FFF2-40B4-BE49-F238E27FC236}">
                  <a16:creationId xmlns:a16="http://schemas.microsoft.com/office/drawing/2014/main" id="{7ACE2BF4-98DD-4445-A505-5DD5DDC901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6" name="AutoShape 13">
              <a:extLst>
                <a:ext uri="{FF2B5EF4-FFF2-40B4-BE49-F238E27FC236}">
                  <a16:creationId xmlns:a16="http://schemas.microsoft.com/office/drawing/2014/main" id="{1D54971E-4190-0944-A63D-40D9B139CD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7" name="AutoShape 13">
              <a:extLst>
                <a:ext uri="{FF2B5EF4-FFF2-40B4-BE49-F238E27FC236}">
                  <a16:creationId xmlns:a16="http://schemas.microsoft.com/office/drawing/2014/main" id="{7D0632A6-2AA3-4B42-8F6F-B42C171D32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8" name="AutoShape 13">
              <a:extLst>
                <a:ext uri="{FF2B5EF4-FFF2-40B4-BE49-F238E27FC236}">
                  <a16:creationId xmlns:a16="http://schemas.microsoft.com/office/drawing/2014/main" id="{FE37273A-D975-FF45-9F28-E67716BCB0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8218243-C70F-F546-BAF5-D7A8FA8C9897}"/>
              </a:ext>
            </a:extLst>
          </p:cNvPr>
          <p:cNvGrpSpPr/>
          <p:nvPr/>
        </p:nvGrpSpPr>
        <p:grpSpPr>
          <a:xfrm>
            <a:off x="5619222" y="4359276"/>
            <a:ext cx="625474" cy="1568450"/>
            <a:chOff x="2574926" y="4375150"/>
            <a:chExt cx="625474" cy="1568450"/>
          </a:xfrm>
        </p:grpSpPr>
        <p:cxnSp>
          <p:nvCxnSpPr>
            <p:cNvPr id="70" name="AutoShape 13">
              <a:extLst>
                <a:ext uri="{FF2B5EF4-FFF2-40B4-BE49-F238E27FC236}">
                  <a16:creationId xmlns:a16="http://schemas.microsoft.com/office/drawing/2014/main" id="{72F1275E-D887-7643-B156-F8093BB3E2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1" name="AutoShape 13">
              <a:extLst>
                <a:ext uri="{FF2B5EF4-FFF2-40B4-BE49-F238E27FC236}">
                  <a16:creationId xmlns:a16="http://schemas.microsoft.com/office/drawing/2014/main" id="{45BE6D7C-4402-4544-ACDE-8BB68194C7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2" name="AutoShape 13">
              <a:extLst>
                <a:ext uri="{FF2B5EF4-FFF2-40B4-BE49-F238E27FC236}">
                  <a16:creationId xmlns:a16="http://schemas.microsoft.com/office/drawing/2014/main" id="{2D0997D4-B214-1841-9501-03CF0F6FB1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3" name="AutoShape 13">
              <a:extLst>
                <a:ext uri="{FF2B5EF4-FFF2-40B4-BE49-F238E27FC236}">
                  <a16:creationId xmlns:a16="http://schemas.microsoft.com/office/drawing/2014/main" id="{864C8079-EE2F-B142-948C-8C00569775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4" name="AutoShape 13">
              <a:extLst>
                <a:ext uri="{FF2B5EF4-FFF2-40B4-BE49-F238E27FC236}">
                  <a16:creationId xmlns:a16="http://schemas.microsoft.com/office/drawing/2014/main" id="{C0F1DC13-A220-1648-AA54-8B9F217AC1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78844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259EE-A8C6-8940-9779-CB788464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MCTS Version 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57C4-ED3F-A246-A0A3-16BA29474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1269999"/>
          </a:xfrm>
        </p:spPr>
        <p:txBody>
          <a:bodyPr/>
          <a:lstStyle/>
          <a:p>
            <a:r>
              <a:rPr lang="en-US" dirty="0"/>
              <a:t>Do </a:t>
            </a:r>
            <a:r>
              <a:rPr lang="en-US" i="1" dirty="0">
                <a:solidFill>
                  <a:srgbClr val="CE00BB"/>
                </a:solidFill>
              </a:rPr>
              <a:t>N</a:t>
            </a:r>
            <a:r>
              <a:rPr lang="en-US" dirty="0"/>
              <a:t> rollouts from each child of the root, record fraction of wins</a:t>
            </a:r>
          </a:p>
          <a:p>
            <a:r>
              <a:rPr lang="en-US" dirty="0"/>
              <a:t>Pick the move that gives the best outcome by this metric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2E6B-A807-4B41-B034-FCB13D95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CC14A56-DF49-1B45-B20A-8E9EC1B59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833" y="28194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A34F2-E7F8-494F-9B5D-C1BB2B490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57/100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66603C7-EF4E-8A4B-98ED-5CF213B13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59/100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BE121A-4DE0-3F4B-82A2-75BFE79A8101}"/>
              </a:ext>
            </a:extLst>
          </p:cNvPr>
          <p:cNvGrpSpPr/>
          <p:nvPr/>
        </p:nvGrpSpPr>
        <p:grpSpPr>
          <a:xfrm>
            <a:off x="2645833" y="3124200"/>
            <a:ext cx="3302000" cy="1250950"/>
            <a:chOff x="2645833" y="2514600"/>
            <a:chExt cx="3302000" cy="1250950"/>
          </a:xfrm>
        </p:grpSpPr>
        <p:sp>
          <p:nvSpPr>
            <p:cNvPr id="19" name="AutoShape 6">
              <a:extLst>
                <a:ext uri="{FF2B5EF4-FFF2-40B4-BE49-F238E27FC236}">
                  <a16:creationId xmlns:a16="http://schemas.microsoft.com/office/drawing/2014/main" id="{EC43D9B3-4444-314F-BCDE-86C49ABFC1A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0" name="AutoShape 7">
              <a:extLst>
                <a:ext uri="{FF2B5EF4-FFF2-40B4-BE49-F238E27FC236}">
                  <a16:creationId xmlns:a16="http://schemas.microsoft.com/office/drawing/2014/main" id="{1444717D-2DB5-1D4F-811C-E262869DFE67}"/>
                </a:ext>
              </a:extLst>
            </p:cNvPr>
            <p:cNvCxnSpPr>
              <a:cxnSpLocks noChangeShapeType="1"/>
              <a:stCxn id="5" idx="3"/>
              <a:endCxn id="19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3" name="AutoShape 21">
            <a:extLst>
              <a:ext uri="{FF2B5EF4-FFF2-40B4-BE49-F238E27FC236}">
                <a16:creationId xmlns:a16="http://schemas.microsoft.com/office/drawing/2014/main" id="{E4CB9991-E097-6946-8393-D127E6631F3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790143" y="32755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" name="AutoShape 21">
            <a:extLst>
              <a:ext uri="{FF2B5EF4-FFF2-40B4-BE49-F238E27FC236}">
                <a16:creationId xmlns:a16="http://schemas.microsoft.com/office/drawing/2014/main" id="{79879AB3-931D-D841-9AFE-A91D634C0F82}"/>
              </a:ext>
            </a:extLst>
          </p:cNvPr>
          <p:cNvCxnSpPr>
            <a:cxnSpLocks noChangeShapeType="1"/>
            <a:stCxn id="5" idx="3"/>
          </p:cNvCxnSpPr>
          <p:nvPr/>
        </p:nvCxnSpPr>
        <p:spPr bwMode="auto">
          <a:xfrm rot="16200000" flipH="1">
            <a:off x="6212417" y="28596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07CD57-2C64-C842-8B84-22299FF0726A}"/>
              </a:ext>
            </a:extLst>
          </p:cNvPr>
          <p:cNvGrpSpPr/>
          <p:nvPr/>
        </p:nvGrpSpPr>
        <p:grpSpPr>
          <a:xfrm>
            <a:off x="5693833" y="3124203"/>
            <a:ext cx="508000" cy="1235075"/>
            <a:chOff x="5693833" y="2514603"/>
            <a:chExt cx="508000" cy="1235075"/>
          </a:xfrm>
        </p:grpSpPr>
        <p:sp>
          <p:nvSpPr>
            <p:cNvPr id="28" name="AutoShape 20">
              <a:extLst>
                <a:ext uri="{FF2B5EF4-FFF2-40B4-BE49-F238E27FC236}">
                  <a16:creationId xmlns:a16="http://schemas.microsoft.com/office/drawing/2014/main" id="{94104DEE-0AF9-CC47-AB62-53E045B996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9" name="AutoShape 21">
              <a:extLst>
                <a:ext uri="{FF2B5EF4-FFF2-40B4-BE49-F238E27FC236}">
                  <a16:creationId xmlns:a16="http://schemas.microsoft.com/office/drawing/2014/main" id="{08CF7E5C-9FE8-A140-AEB2-07FA752422DC}"/>
                </a:ext>
              </a:extLst>
            </p:cNvPr>
            <p:cNvCxnSpPr>
              <a:cxnSpLocks noChangeShapeType="1"/>
              <a:stCxn id="5" idx="3"/>
              <a:endCxn id="28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5" name="Group 61">
            <a:extLst>
              <a:ext uri="{FF2B5EF4-FFF2-40B4-BE49-F238E27FC236}">
                <a16:creationId xmlns:a16="http://schemas.microsoft.com/office/drawing/2014/main" id="{1C373DD4-8893-6E4F-8929-9721BF2585EC}"/>
              </a:ext>
            </a:extLst>
          </p:cNvPr>
          <p:cNvGrpSpPr>
            <a:grpSpLocks/>
          </p:cNvGrpSpPr>
          <p:nvPr/>
        </p:nvGrpSpPr>
        <p:grpSpPr bwMode="auto">
          <a:xfrm>
            <a:off x="5947831" y="3124200"/>
            <a:ext cx="3301999" cy="1250950"/>
            <a:chOff x="4460875" y="2514600"/>
            <a:chExt cx="2476500" cy="1250950"/>
          </a:xfrm>
        </p:grpSpPr>
        <p:sp>
          <p:nvSpPr>
            <p:cNvPr id="36" name="AutoShape 26">
              <a:extLst>
                <a:ext uri="{FF2B5EF4-FFF2-40B4-BE49-F238E27FC236}">
                  <a16:creationId xmlns:a16="http://schemas.microsoft.com/office/drawing/2014/main" id="{243C0F3F-CD94-9841-8634-DF1C8F9BE4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7" name="AutoShape 27">
              <a:extLst>
                <a:ext uri="{FF2B5EF4-FFF2-40B4-BE49-F238E27FC236}">
                  <a16:creationId xmlns:a16="http://schemas.microsoft.com/office/drawing/2014/main" id="{9E6CC2E3-55FB-4944-8759-451B1200C38D}"/>
                </a:ext>
              </a:extLst>
            </p:cNvPr>
            <p:cNvCxnSpPr>
              <a:cxnSpLocks noChangeShapeType="1"/>
              <a:stCxn id="5" idx="3"/>
              <a:endCxn id="3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45" name="Rectangle 7">
            <a:extLst>
              <a:ext uri="{FF2B5EF4-FFF2-40B4-BE49-F238E27FC236}">
                <a16:creationId xmlns:a16="http://schemas.microsoft.com/office/drawing/2014/main" id="{62B5F90D-1AAA-2F42-8B87-64A830887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0/100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BD256D-47A2-A449-B7AC-287CDDD2DF16}"/>
              </a:ext>
            </a:extLst>
          </p:cNvPr>
          <p:cNvGrpSpPr/>
          <p:nvPr/>
        </p:nvGrpSpPr>
        <p:grpSpPr>
          <a:xfrm>
            <a:off x="2574926" y="4375150"/>
            <a:ext cx="625474" cy="1568450"/>
            <a:chOff x="2574926" y="4375150"/>
            <a:chExt cx="625474" cy="1568450"/>
          </a:xfrm>
        </p:grpSpPr>
        <p:cxnSp>
          <p:nvCxnSpPr>
            <p:cNvPr id="7" name="AutoShape 13">
              <a:extLst>
                <a:ext uri="{FF2B5EF4-FFF2-40B4-BE49-F238E27FC236}">
                  <a16:creationId xmlns:a16="http://schemas.microsoft.com/office/drawing/2014/main" id="{CBE913FC-1ADC-6943-9F2C-6BD0CD7EDE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58" name="AutoShape 13">
              <a:extLst>
                <a:ext uri="{FF2B5EF4-FFF2-40B4-BE49-F238E27FC236}">
                  <a16:creationId xmlns:a16="http://schemas.microsoft.com/office/drawing/2014/main" id="{77A87D9D-92CC-444D-934D-49B267B11F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59" name="AutoShape 13">
              <a:extLst>
                <a:ext uri="{FF2B5EF4-FFF2-40B4-BE49-F238E27FC236}">
                  <a16:creationId xmlns:a16="http://schemas.microsoft.com/office/drawing/2014/main" id="{C5983D43-B11E-D24D-8FA7-166893C282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0" name="AutoShape 13">
              <a:extLst>
                <a:ext uri="{FF2B5EF4-FFF2-40B4-BE49-F238E27FC236}">
                  <a16:creationId xmlns:a16="http://schemas.microsoft.com/office/drawing/2014/main" id="{A25C4C95-CA5B-0345-ADBF-3FFB4EEF7B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1" name="AutoShape 13">
              <a:extLst>
                <a:ext uri="{FF2B5EF4-FFF2-40B4-BE49-F238E27FC236}">
                  <a16:creationId xmlns:a16="http://schemas.microsoft.com/office/drawing/2014/main" id="{CB6BC626-4527-4E44-8107-6AF3003CA3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EB26238-3C4B-894D-8B5D-E45A463E1380}"/>
              </a:ext>
            </a:extLst>
          </p:cNvPr>
          <p:cNvGrpSpPr/>
          <p:nvPr/>
        </p:nvGrpSpPr>
        <p:grpSpPr>
          <a:xfrm>
            <a:off x="8684688" y="4375150"/>
            <a:ext cx="625474" cy="1568450"/>
            <a:chOff x="2574926" y="4375150"/>
            <a:chExt cx="625474" cy="1568450"/>
          </a:xfrm>
        </p:grpSpPr>
        <p:cxnSp>
          <p:nvCxnSpPr>
            <p:cNvPr id="64" name="AutoShape 13">
              <a:extLst>
                <a:ext uri="{FF2B5EF4-FFF2-40B4-BE49-F238E27FC236}">
                  <a16:creationId xmlns:a16="http://schemas.microsoft.com/office/drawing/2014/main" id="{7E0012ED-05C5-2A47-BD5D-884DCAB048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5" name="AutoShape 13">
              <a:extLst>
                <a:ext uri="{FF2B5EF4-FFF2-40B4-BE49-F238E27FC236}">
                  <a16:creationId xmlns:a16="http://schemas.microsoft.com/office/drawing/2014/main" id="{7ACE2BF4-98DD-4445-A505-5DD5DDC901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6" name="AutoShape 13">
              <a:extLst>
                <a:ext uri="{FF2B5EF4-FFF2-40B4-BE49-F238E27FC236}">
                  <a16:creationId xmlns:a16="http://schemas.microsoft.com/office/drawing/2014/main" id="{1D54971E-4190-0944-A63D-40D9B139CD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7" name="AutoShape 13">
              <a:extLst>
                <a:ext uri="{FF2B5EF4-FFF2-40B4-BE49-F238E27FC236}">
                  <a16:creationId xmlns:a16="http://schemas.microsoft.com/office/drawing/2014/main" id="{7D0632A6-2AA3-4B42-8F6F-B42C171D32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8" name="AutoShape 13">
              <a:extLst>
                <a:ext uri="{FF2B5EF4-FFF2-40B4-BE49-F238E27FC236}">
                  <a16:creationId xmlns:a16="http://schemas.microsoft.com/office/drawing/2014/main" id="{FE37273A-D975-FF45-9F28-E67716BCB0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8218243-C70F-F546-BAF5-D7A8FA8C9897}"/>
              </a:ext>
            </a:extLst>
          </p:cNvPr>
          <p:cNvGrpSpPr/>
          <p:nvPr/>
        </p:nvGrpSpPr>
        <p:grpSpPr>
          <a:xfrm>
            <a:off x="5619222" y="4359276"/>
            <a:ext cx="625474" cy="1568450"/>
            <a:chOff x="2574926" y="4375150"/>
            <a:chExt cx="625474" cy="1568450"/>
          </a:xfrm>
        </p:grpSpPr>
        <p:cxnSp>
          <p:nvCxnSpPr>
            <p:cNvPr id="70" name="AutoShape 13">
              <a:extLst>
                <a:ext uri="{FF2B5EF4-FFF2-40B4-BE49-F238E27FC236}">
                  <a16:creationId xmlns:a16="http://schemas.microsoft.com/office/drawing/2014/main" id="{72F1275E-D887-7643-B156-F8093BB3E2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1" name="AutoShape 13">
              <a:extLst>
                <a:ext uri="{FF2B5EF4-FFF2-40B4-BE49-F238E27FC236}">
                  <a16:creationId xmlns:a16="http://schemas.microsoft.com/office/drawing/2014/main" id="{45BE6D7C-4402-4544-ACDE-8BB68194C7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2" name="AutoShape 13">
              <a:extLst>
                <a:ext uri="{FF2B5EF4-FFF2-40B4-BE49-F238E27FC236}">
                  <a16:creationId xmlns:a16="http://schemas.microsoft.com/office/drawing/2014/main" id="{2D0997D4-B214-1841-9501-03CF0F6FB1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3" name="AutoShape 13">
              <a:extLst>
                <a:ext uri="{FF2B5EF4-FFF2-40B4-BE49-F238E27FC236}">
                  <a16:creationId xmlns:a16="http://schemas.microsoft.com/office/drawing/2014/main" id="{864C8079-EE2F-B142-948C-8C00569775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4" name="AutoShape 13">
              <a:extLst>
                <a:ext uri="{FF2B5EF4-FFF2-40B4-BE49-F238E27FC236}">
                  <a16:creationId xmlns:a16="http://schemas.microsoft.com/office/drawing/2014/main" id="{C0F1DC13-A220-1648-AA54-8B9F217AC1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34581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259EE-A8C6-8940-9779-CB788464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MCTS Version 0.9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57C4-ED3F-A246-A0A3-16BA29474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1269999"/>
          </a:xfrm>
        </p:spPr>
        <p:txBody>
          <a:bodyPr/>
          <a:lstStyle/>
          <a:p>
            <a:r>
              <a:rPr lang="en-US" dirty="0"/>
              <a:t>Allocate rollouts to more promising nodes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2E6B-A807-4B41-B034-FCB13D95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CC14A56-DF49-1B45-B20A-8E9EC1B59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833" y="28194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A34F2-E7F8-494F-9B5D-C1BB2B490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77/140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66603C7-EF4E-8A4B-98ED-5CF213B13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90/150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BE121A-4DE0-3F4B-82A2-75BFE79A8101}"/>
              </a:ext>
            </a:extLst>
          </p:cNvPr>
          <p:cNvGrpSpPr/>
          <p:nvPr/>
        </p:nvGrpSpPr>
        <p:grpSpPr>
          <a:xfrm>
            <a:off x="2645833" y="3124200"/>
            <a:ext cx="3302000" cy="1250950"/>
            <a:chOff x="2645833" y="2514600"/>
            <a:chExt cx="3302000" cy="1250950"/>
          </a:xfrm>
        </p:grpSpPr>
        <p:sp>
          <p:nvSpPr>
            <p:cNvPr id="19" name="AutoShape 6">
              <a:extLst>
                <a:ext uri="{FF2B5EF4-FFF2-40B4-BE49-F238E27FC236}">
                  <a16:creationId xmlns:a16="http://schemas.microsoft.com/office/drawing/2014/main" id="{EC43D9B3-4444-314F-BCDE-86C49ABFC1A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0" name="AutoShape 7">
              <a:extLst>
                <a:ext uri="{FF2B5EF4-FFF2-40B4-BE49-F238E27FC236}">
                  <a16:creationId xmlns:a16="http://schemas.microsoft.com/office/drawing/2014/main" id="{1444717D-2DB5-1D4F-811C-E262869DFE67}"/>
                </a:ext>
              </a:extLst>
            </p:cNvPr>
            <p:cNvCxnSpPr>
              <a:cxnSpLocks noChangeShapeType="1"/>
              <a:stCxn id="5" idx="3"/>
              <a:endCxn id="19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3" name="AutoShape 21">
            <a:extLst>
              <a:ext uri="{FF2B5EF4-FFF2-40B4-BE49-F238E27FC236}">
                <a16:creationId xmlns:a16="http://schemas.microsoft.com/office/drawing/2014/main" id="{E4CB9991-E097-6946-8393-D127E6631F3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790143" y="32755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" name="AutoShape 21">
            <a:extLst>
              <a:ext uri="{FF2B5EF4-FFF2-40B4-BE49-F238E27FC236}">
                <a16:creationId xmlns:a16="http://schemas.microsoft.com/office/drawing/2014/main" id="{79879AB3-931D-D841-9AFE-A91D634C0F82}"/>
              </a:ext>
            </a:extLst>
          </p:cNvPr>
          <p:cNvCxnSpPr>
            <a:cxnSpLocks noChangeShapeType="1"/>
            <a:stCxn id="5" idx="3"/>
          </p:cNvCxnSpPr>
          <p:nvPr/>
        </p:nvCxnSpPr>
        <p:spPr bwMode="auto">
          <a:xfrm rot="16200000" flipH="1">
            <a:off x="6212417" y="28596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07CD57-2C64-C842-8B84-22299FF0726A}"/>
              </a:ext>
            </a:extLst>
          </p:cNvPr>
          <p:cNvGrpSpPr/>
          <p:nvPr/>
        </p:nvGrpSpPr>
        <p:grpSpPr>
          <a:xfrm>
            <a:off x="5693833" y="3124203"/>
            <a:ext cx="508000" cy="1235075"/>
            <a:chOff x="5693833" y="2514603"/>
            <a:chExt cx="508000" cy="1235075"/>
          </a:xfrm>
        </p:grpSpPr>
        <p:sp>
          <p:nvSpPr>
            <p:cNvPr id="28" name="AutoShape 20">
              <a:extLst>
                <a:ext uri="{FF2B5EF4-FFF2-40B4-BE49-F238E27FC236}">
                  <a16:creationId xmlns:a16="http://schemas.microsoft.com/office/drawing/2014/main" id="{94104DEE-0AF9-CC47-AB62-53E045B996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9" name="AutoShape 21">
              <a:extLst>
                <a:ext uri="{FF2B5EF4-FFF2-40B4-BE49-F238E27FC236}">
                  <a16:creationId xmlns:a16="http://schemas.microsoft.com/office/drawing/2014/main" id="{08CF7E5C-9FE8-A140-AEB2-07FA752422DC}"/>
                </a:ext>
              </a:extLst>
            </p:cNvPr>
            <p:cNvCxnSpPr>
              <a:cxnSpLocks noChangeShapeType="1"/>
              <a:stCxn id="5" idx="3"/>
              <a:endCxn id="28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5" name="Group 61">
            <a:extLst>
              <a:ext uri="{FF2B5EF4-FFF2-40B4-BE49-F238E27FC236}">
                <a16:creationId xmlns:a16="http://schemas.microsoft.com/office/drawing/2014/main" id="{1C373DD4-8893-6E4F-8929-9721BF2585EC}"/>
              </a:ext>
            </a:extLst>
          </p:cNvPr>
          <p:cNvGrpSpPr>
            <a:grpSpLocks/>
          </p:cNvGrpSpPr>
          <p:nvPr/>
        </p:nvGrpSpPr>
        <p:grpSpPr bwMode="auto">
          <a:xfrm>
            <a:off x="5947831" y="3124200"/>
            <a:ext cx="3301999" cy="1250950"/>
            <a:chOff x="4460875" y="2514600"/>
            <a:chExt cx="2476500" cy="1250950"/>
          </a:xfrm>
        </p:grpSpPr>
        <p:sp>
          <p:nvSpPr>
            <p:cNvPr id="36" name="AutoShape 26">
              <a:extLst>
                <a:ext uri="{FF2B5EF4-FFF2-40B4-BE49-F238E27FC236}">
                  <a16:creationId xmlns:a16="http://schemas.microsoft.com/office/drawing/2014/main" id="{243C0F3F-CD94-9841-8634-DF1C8F9BE4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7" name="AutoShape 27">
              <a:extLst>
                <a:ext uri="{FF2B5EF4-FFF2-40B4-BE49-F238E27FC236}">
                  <a16:creationId xmlns:a16="http://schemas.microsoft.com/office/drawing/2014/main" id="{9E6CC2E3-55FB-4944-8759-451B1200C38D}"/>
                </a:ext>
              </a:extLst>
            </p:cNvPr>
            <p:cNvCxnSpPr>
              <a:cxnSpLocks noChangeShapeType="1"/>
              <a:stCxn id="5" idx="3"/>
              <a:endCxn id="3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45" name="Rectangle 7">
            <a:extLst>
              <a:ext uri="{FF2B5EF4-FFF2-40B4-BE49-F238E27FC236}">
                <a16:creationId xmlns:a16="http://schemas.microsoft.com/office/drawing/2014/main" id="{62B5F90D-1AAA-2F42-8B87-64A830887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0/10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BD256D-47A2-A449-B7AC-287CDDD2DF16}"/>
              </a:ext>
            </a:extLst>
          </p:cNvPr>
          <p:cNvGrpSpPr/>
          <p:nvPr/>
        </p:nvGrpSpPr>
        <p:grpSpPr>
          <a:xfrm>
            <a:off x="2574926" y="4375150"/>
            <a:ext cx="625474" cy="1568450"/>
            <a:chOff x="2574926" y="4375150"/>
            <a:chExt cx="625474" cy="1568450"/>
          </a:xfrm>
        </p:grpSpPr>
        <p:cxnSp>
          <p:nvCxnSpPr>
            <p:cNvPr id="7" name="AutoShape 13">
              <a:extLst>
                <a:ext uri="{FF2B5EF4-FFF2-40B4-BE49-F238E27FC236}">
                  <a16:creationId xmlns:a16="http://schemas.microsoft.com/office/drawing/2014/main" id="{CBE913FC-1ADC-6943-9F2C-6BD0CD7EDE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58" name="AutoShape 13">
              <a:extLst>
                <a:ext uri="{FF2B5EF4-FFF2-40B4-BE49-F238E27FC236}">
                  <a16:creationId xmlns:a16="http://schemas.microsoft.com/office/drawing/2014/main" id="{77A87D9D-92CC-444D-934D-49B267B11F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59" name="AutoShape 13">
              <a:extLst>
                <a:ext uri="{FF2B5EF4-FFF2-40B4-BE49-F238E27FC236}">
                  <a16:creationId xmlns:a16="http://schemas.microsoft.com/office/drawing/2014/main" id="{C5983D43-B11E-D24D-8FA7-166893C282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0" name="AutoShape 13">
              <a:extLst>
                <a:ext uri="{FF2B5EF4-FFF2-40B4-BE49-F238E27FC236}">
                  <a16:creationId xmlns:a16="http://schemas.microsoft.com/office/drawing/2014/main" id="{A25C4C95-CA5B-0345-ADBF-3FFB4EEF7B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1" name="AutoShape 13">
              <a:extLst>
                <a:ext uri="{FF2B5EF4-FFF2-40B4-BE49-F238E27FC236}">
                  <a16:creationId xmlns:a16="http://schemas.microsoft.com/office/drawing/2014/main" id="{CB6BC626-4527-4E44-8107-6AF3003CA3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EB26238-3C4B-894D-8B5D-E45A463E1380}"/>
              </a:ext>
            </a:extLst>
          </p:cNvPr>
          <p:cNvGrpSpPr/>
          <p:nvPr/>
        </p:nvGrpSpPr>
        <p:grpSpPr>
          <a:xfrm>
            <a:off x="8684688" y="4375150"/>
            <a:ext cx="625474" cy="1568450"/>
            <a:chOff x="2574926" y="4375150"/>
            <a:chExt cx="625474" cy="1568450"/>
          </a:xfrm>
        </p:grpSpPr>
        <p:cxnSp>
          <p:nvCxnSpPr>
            <p:cNvPr id="64" name="AutoShape 13">
              <a:extLst>
                <a:ext uri="{FF2B5EF4-FFF2-40B4-BE49-F238E27FC236}">
                  <a16:creationId xmlns:a16="http://schemas.microsoft.com/office/drawing/2014/main" id="{7E0012ED-05C5-2A47-BD5D-884DCAB048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5" name="AutoShape 13">
              <a:extLst>
                <a:ext uri="{FF2B5EF4-FFF2-40B4-BE49-F238E27FC236}">
                  <a16:creationId xmlns:a16="http://schemas.microsoft.com/office/drawing/2014/main" id="{7ACE2BF4-98DD-4445-A505-5DD5DDC901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6" name="AutoShape 13">
              <a:extLst>
                <a:ext uri="{FF2B5EF4-FFF2-40B4-BE49-F238E27FC236}">
                  <a16:creationId xmlns:a16="http://schemas.microsoft.com/office/drawing/2014/main" id="{1D54971E-4190-0944-A63D-40D9B139CD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7" name="AutoShape 13">
              <a:extLst>
                <a:ext uri="{FF2B5EF4-FFF2-40B4-BE49-F238E27FC236}">
                  <a16:creationId xmlns:a16="http://schemas.microsoft.com/office/drawing/2014/main" id="{7D0632A6-2AA3-4B42-8F6F-B42C171D32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8" name="AutoShape 13">
              <a:extLst>
                <a:ext uri="{FF2B5EF4-FFF2-40B4-BE49-F238E27FC236}">
                  <a16:creationId xmlns:a16="http://schemas.microsoft.com/office/drawing/2014/main" id="{FE37273A-D975-FF45-9F28-E67716BCB0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8218243-C70F-F546-BAF5-D7A8FA8C9897}"/>
              </a:ext>
            </a:extLst>
          </p:cNvPr>
          <p:cNvGrpSpPr/>
          <p:nvPr/>
        </p:nvGrpSpPr>
        <p:grpSpPr>
          <a:xfrm>
            <a:off x="5619222" y="4359276"/>
            <a:ext cx="625474" cy="1568450"/>
            <a:chOff x="2574926" y="4375150"/>
            <a:chExt cx="625474" cy="1568450"/>
          </a:xfrm>
        </p:grpSpPr>
        <p:cxnSp>
          <p:nvCxnSpPr>
            <p:cNvPr id="70" name="AutoShape 13">
              <a:extLst>
                <a:ext uri="{FF2B5EF4-FFF2-40B4-BE49-F238E27FC236}">
                  <a16:creationId xmlns:a16="http://schemas.microsoft.com/office/drawing/2014/main" id="{72F1275E-D887-7643-B156-F8093BB3E2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1" name="AutoShape 13">
              <a:extLst>
                <a:ext uri="{FF2B5EF4-FFF2-40B4-BE49-F238E27FC236}">
                  <a16:creationId xmlns:a16="http://schemas.microsoft.com/office/drawing/2014/main" id="{45BE6D7C-4402-4544-ACDE-8BB68194C7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2" name="AutoShape 13">
              <a:extLst>
                <a:ext uri="{FF2B5EF4-FFF2-40B4-BE49-F238E27FC236}">
                  <a16:creationId xmlns:a16="http://schemas.microsoft.com/office/drawing/2014/main" id="{2D0997D4-B214-1841-9501-03CF0F6FB1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3" name="AutoShape 13">
              <a:extLst>
                <a:ext uri="{FF2B5EF4-FFF2-40B4-BE49-F238E27FC236}">
                  <a16:creationId xmlns:a16="http://schemas.microsoft.com/office/drawing/2014/main" id="{864C8079-EE2F-B142-948C-8C00569775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4" name="AutoShape 13">
              <a:extLst>
                <a:ext uri="{FF2B5EF4-FFF2-40B4-BE49-F238E27FC236}">
                  <a16:creationId xmlns:a16="http://schemas.microsoft.com/office/drawing/2014/main" id="{C0F1DC13-A220-1648-AA54-8B9F217AC1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619781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259EE-A8C6-8940-9779-CB788464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MCTS Version 0.9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57C4-ED3F-A246-A0A3-16BA29474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1269999"/>
          </a:xfrm>
        </p:spPr>
        <p:txBody>
          <a:bodyPr/>
          <a:lstStyle/>
          <a:p>
            <a:r>
              <a:rPr lang="en-US" dirty="0"/>
              <a:t>Allocate rollouts to more promising nodes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2E6B-A807-4B41-B034-FCB13D95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CC14A56-DF49-1B45-B20A-8E9EC1B59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833" y="28194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A34F2-E7F8-494F-9B5D-C1BB2B490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61/100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66603C7-EF4E-8A4B-98ED-5CF213B13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48/100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BE121A-4DE0-3F4B-82A2-75BFE79A8101}"/>
              </a:ext>
            </a:extLst>
          </p:cNvPr>
          <p:cNvGrpSpPr/>
          <p:nvPr/>
        </p:nvGrpSpPr>
        <p:grpSpPr>
          <a:xfrm>
            <a:off x="2645833" y="3124200"/>
            <a:ext cx="3302000" cy="1250950"/>
            <a:chOff x="2645833" y="2514600"/>
            <a:chExt cx="3302000" cy="1250950"/>
          </a:xfrm>
        </p:grpSpPr>
        <p:sp>
          <p:nvSpPr>
            <p:cNvPr id="19" name="AutoShape 6">
              <a:extLst>
                <a:ext uri="{FF2B5EF4-FFF2-40B4-BE49-F238E27FC236}">
                  <a16:creationId xmlns:a16="http://schemas.microsoft.com/office/drawing/2014/main" id="{EC43D9B3-4444-314F-BCDE-86C49ABFC1A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0" name="AutoShape 7">
              <a:extLst>
                <a:ext uri="{FF2B5EF4-FFF2-40B4-BE49-F238E27FC236}">
                  <a16:creationId xmlns:a16="http://schemas.microsoft.com/office/drawing/2014/main" id="{1444717D-2DB5-1D4F-811C-E262869DFE67}"/>
                </a:ext>
              </a:extLst>
            </p:cNvPr>
            <p:cNvCxnSpPr>
              <a:cxnSpLocks noChangeShapeType="1"/>
              <a:stCxn id="5" idx="3"/>
              <a:endCxn id="19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3" name="AutoShape 21">
            <a:extLst>
              <a:ext uri="{FF2B5EF4-FFF2-40B4-BE49-F238E27FC236}">
                <a16:creationId xmlns:a16="http://schemas.microsoft.com/office/drawing/2014/main" id="{E4CB9991-E097-6946-8393-D127E6631F3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790143" y="32755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" name="AutoShape 21">
            <a:extLst>
              <a:ext uri="{FF2B5EF4-FFF2-40B4-BE49-F238E27FC236}">
                <a16:creationId xmlns:a16="http://schemas.microsoft.com/office/drawing/2014/main" id="{79879AB3-931D-D841-9AFE-A91D634C0F82}"/>
              </a:ext>
            </a:extLst>
          </p:cNvPr>
          <p:cNvCxnSpPr>
            <a:cxnSpLocks noChangeShapeType="1"/>
            <a:stCxn id="5" idx="3"/>
          </p:cNvCxnSpPr>
          <p:nvPr/>
        </p:nvCxnSpPr>
        <p:spPr bwMode="auto">
          <a:xfrm rot="16200000" flipH="1">
            <a:off x="6212417" y="28596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07CD57-2C64-C842-8B84-22299FF0726A}"/>
              </a:ext>
            </a:extLst>
          </p:cNvPr>
          <p:cNvGrpSpPr/>
          <p:nvPr/>
        </p:nvGrpSpPr>
        <p:grpSpPr>
          <a:xfrm>
            <a:off x="5693833" y="3124203"/>
            <a:ext cx="508000" cy="1235075"/>
            <a:chOff x="5693833" y="2514603"/>
            <a:chExt cx="508000" cy="1235075"/>
          </a:xfrm>
        </p:grpSpPr>
        <p:sp>
          <p:nvSpPr>
            <p:cNvPr id="28" name="AutoShape 20">
              <a:extLst>
                <a:ext uri="{FF2B5EF4-FFF2-40B4-BE49-F238E27FC236}">
                  <a16:creationId xmlns:a16="http://schemas.microsoft.com/office/drawing/2014/main" id="{94104DEE-0AF9-CC47-AB62-53E045B996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9" name="AutoShape 21">
              <a:extLst>
                <a:ext uri="{FF2B5EF4-FFF2-40B4-BE49-F238E27FC236}">
                  <a16:creationId xmlns:a16="http://schemas.microsoft.com/office/drawing/2014/main" id="{08CF7E5C-9FE8-A140-AEB2-07FA752422DC}"/>
                </a:ext>
              </a:extLst>
            </p:cNvPr>
            <p:cNvCxnSpPr>
              <a:cxnSpLocks noChangeShapeType="1"/>
              <a:stCxn id="5" idx="3"/>
              <a:endCxn id="28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5" name="Group 61">
            <a:extLst>
              <a:ext uri="{FF2B5EF4-FFF2-40B4-BE49-F238E27FC236}">
                <a16:creationId xmlns:a16="http://schemas.microsoft.com/office/drawing/2014/main" id="{1C373DD4-8893-6E4F-8929-9721BF2585EC}"/>
              </a:ext>
            </a:extLst>
          </p:cNvPr>
          <p:cNvGrpSpPr>
            <a:grpSpLocks/>
          </p:cNvGrpSpPr>
          <p:nvPr/>
        </p:nvGrpSpPr>
        <p:grpSpPr bwMode="auto">
          <a:xfrm>
            <a:off x="5947831" y="3124200"/>
            <a:ext cx="3301999" cy="1250950"/>
            <a:chOff x="4460875" y="2514600"/>
            <a:chExt cx="2476500" cy="1250950"/>
          </a:xfrm>
        </p:grpSpPr>
        <p:sp>
          <p:nvSpPr>
            <p:cNvPr id="36" name="AutoShape 26">
              <a:extLst>
                <a:ext uri="{FF2B5EF4-FFF2-40B4-BE49-F238E27FC236}">
                  <a16:creationId xmlns:a16="http://schemas.microsoft.com/office/drawing/2014/main" id="{243C0F3F-CD94-9841-8634-DF1C8F9BE4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7" name="AutoShape 27">
              <a:extLst>
                <a:ext uri="{FF2B5EF4-FFF2-40B4-BE49-F238E27FC236}">
                  <a16:creationId xmlns:a16="http://schemas.microsoft.com/office/drawing/2014/main" id="{9E6CC2E3-55FB-4944-8759-451B1200C38D}"/>
                </a:ext>
              </a:extLst>
            </p:cNvPr>
            <p:cNvCxnSpPr>
              <a:cxnSpLocks noChangeShapeType="1"/>
              <a:stCxn id="5" idx="3"/>
              <a:endCxn id="3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45" name="Rectangle 7">
            <a:extLst>
              <a:ext uri="{FF2B5EF4-FFF2-40B4-BE49-F238E27FC236}">
                <a16:creationId xmlns:a16="http://schemas.microsoft.com/office/drawing/2014/main" id="{62B5F90D-1AAA-2F42-8B87-64A830887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6/10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BD256D-47A2-A449-B7AC-287CDDD2DF16}"/>
              </a:ext>
            </a:extLst>
          </p:cNvPr>
          <p:cNvGrpSpPr/>
          <p:nvPr/>
        </p:nvGrpSpPr>
        <p:grpSpPr>
          <a:xfrm>
            <a:off x="2574926" y="4375150"/>
            <a:ext cx="625474" cy="1568450"/>
            <a:chOff x="2574926" y="4375150"/>
            <a:chExt cx="625474" cy="1568450"/>
          </a:xfrm>
        </p:grpSpPr>
        <p:cxnSp>
          <p:nvCxnSpPr>
            <p:cNvPr id="7" name="AutoShape 13">
              <a:extLst>
                <a:ext uri="{FF2B5EF4-FFF2-40B4-BE49-F238E27FC236}">
                  <a16:creationId xmlns:a16="http://schemas.microsoft.com/office/drawing/2014/main" id="{CBE913FC-1ADC-6943-9F2C-6BD0CD7EDE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58" name="AutoShape 13">
              <a:extLst>
                <a:ext uri="{FF2B5EF4-FFF2-40B4-BE49-F238E27FC236}">
                  <a16:creationId xmlns:a16="http://schemas.microsoft.com/office/drawing/2014/main" id="{77A87D9D-92CC-444D-934D-49B267B11F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59" name="AutoShape 13">
              <a:extLst>
                <a:ext uri="{FF2B5EF4-FFF2-40B4-BE49-F238E27FC236}">
                  <a16:creationId xmlns:a16="http://schemas.microsoft.com/office/drawing/2014/main" id="{C5983D43-B11E-D24D-8FA7-166893C282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0" name="AutoShape 13">
              <a:extLst>
                <a:ext uri="{FF2B5EF4-FFF2-40B4-BE49-F238E27FC236}">
                  <a16:creationId xmlns:a16="http://schemas.microsoft.com/office/drawing/2014/main" id="{A25C4C95-CA5B-0345-ADBF-3FFB4EEF7B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1" name="AutoShape 13">
              <a:extLst>
                <a:ext uri="{FF2B5EF4-FFF2-40B4-BE49-F238E27FC236}">
                  <a16:creationId xmlns:a16="http://schemas.microsoft.com/office/drawing/2014/main" id="{CB6BC626-4527-4E44-8107-6AF3003CA3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EB26238-3C4B-894D-8B5D-E45A463E1380}"/>
              </a:ext>
            </a:extLst>
          </p:cNvPr>
          <p:cNvGrpSpPr/>
          <p:nvPr/>
        </p:nvGrpSpPr>
        <p:grpSpPr>
          <a:xfrm>
            <a:off x="8684688" y="4375150"/>
            <a:ext cx="625474" cy="1568450"/>
            <a:chOff x="2574926" y="4375150"/>
            <a:chExt cx="625474" cy="1568450"/>
          </a:xfrm>
        </p:grpSpPr>
        <p:cxnSp>
          <p:nvCxnSpPr>
            <p:cNvPr id="64" name="AutoShape 13">
              <a:extLst>
                <a:ext uri="{FF2B5EF4-FFF2-40B4-BE49-F238E27FC236}">
                  <a16:creationId xmlns:a16="http://schemas.microsoft.com/office/drawing/2014/main" id="{7E0012ED-05C5-2A47-BD5D-884DCAB048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5" name="AutoShape 13">
              <a:extLst>
                <a:ext uri="{FF2B5EF4-FFF2-40B4-BE49-F238E27FC236}">
                  <a16:creationId xmlns:a16="http://schemas.microsoft.com/office/drawing/2014/main" id="{7ACE2BF4-98DD-4445-A505-5DD5DDC901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6" name="AutoShape 13">
              <a:extLst>
                <a:ext uri="{FF2B5EF4-FFF2-40B4-BE49-F238E27FC236}">
                  <a16:creationId xmlns:a16="http://schemas.microsoft.com/office/drawing/2014/main" id="{1D54971E-4190-0944-A63D-40D9B139CD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7" name="AutoShape 13">
              <a:extLst>
                <a:ext uri="{FF2B5EF4-FFF2-40B4-BE49-F238E27FC236}">
                  <a16:creationId xmlns:a16="http://schemas.microsoft.com/office/drawing/2014/main" id="{7D0632A6-2AA3-4B42-8F6F-B42C171D32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8" name="AutoShape 13">
              <a:extLst>
                <a:ext uri="{FF2B5EF4-FFF2-40B4-BE49-F238E27FC236}">
                  <a16:creationId xmlns:a16="http://schemas.microsoft.com/office/drawing/2014/main" id="{FE37273A-D975-FF45-9F28-E67716BCB0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8218243-C70F-F546-BAF5-D7A8FA8C9897}"/>
              </a:ext>
            </a:extLst>
          </p:cNvPr>
          <p:cNvGrpSpPr/>
          <p:nvPr/>
        </p:nvGrpSpPr>
        <p:grpSpPr>
          <a:xfrm>
            <a:off x="5619222" y="4359276"/>
            <a:ext cx="625474" cy="1568450"/>
            <a:chOff x="2574926" y="4375150"/>
            <a:chExt cx="625474" cy="1568450"/>
          </a:xfrm>
        </p:grpSpPr>
        <p:cxnSp>
          <p:nvCxnSpPr>
            <p:cNvPr id="70" name="AutoShape 13">
              <a:extLst>
                <a:ext uri="{FF2B5EF4-FFF2-40B4-BE49-F238E27FC236}">
                  <a16:creationId xmlns:a16="http://schemas.microsoft.com/office/drawing/2014/main" id="{72F1275E-D887-7643-B156-F8093BB3E2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1" name="AutoShape 13">
              <a:extLst>
                <a:ext uri="{FF2B5EF4-FFF2-40B4-BE49-F238E27FC236}">
                  <a16:creationId xmlns:a16="http://schemas.microsoft.com/office/drawing/2014/main" id="{45BE6D7C-4402-4544-ACDE-8BB68194C7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2" name="AutoShape 13">
              <a:extLst>
                <a:ext uri="{FF2B5EF4-FFF2-40B4-BE49-F238E27FC236}">
                  <a16:creationId xmlns:a16="http://schemas.microsoft.com/office/drawing/2014/main" id="{2D0997D4-B214-1841-9501-03CF0F6FB1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3" name="AutoShape 13">
              <a:extLst>
                <a:ext uri="{FF2B5EF4-FFF2-40B4-BE49-F238E27FC236}">
                  <a16:creationId xmlns:a16="http://schemas.microsoft.com/office/drawing/2014/main" id="{864C8079-EE2F-B142-948C-8C00569775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4" name="AutoShape 13">
              <a:extLst>
                <a:ext uri="{FF2B5EF4-FFF2-40B4-BE49-F238E27FC236}">
                  <a16:creationId xmlns:a16="http://schemas.microsoft.com/office/drawing/2014/main" id="{C0F1DC13-A220-1648-AA54-8B9F217AC1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20715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259EE-A8C6-8940-9779-CB788464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MCTS Version 1.0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757C4-ED3F-A246-A0A3-16BA29474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1269999"/>
          </a:xfrm>
        </p:spPr>
        <p:txBody>
          <a:bodyPr/>
          <a:lstStyle/>
          <a:p>
            <a:r>
              <a:rPr lang="en-US" dirty="0"/>
              <a:t>Allocate rollouts to more promising nodes</a:t>
            </a:r>
          </a:p>
          <a:p>
            <a:r>
              <a:rPr lang="en-US" dirty="0"/>
              <a:t>Allocate rollouts to more uncertain nodes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C2E6B-A807-4B41-B034-FCB13D95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ECC14A56-DF49-1B45-B20A-8E9EC1B59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833" y="28194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DA34F2-E7F8-494F-9B5D-C1BB2B490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5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61/100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66603C7-EF4E-8A4B-98ED-5CF213B13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48/100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BE121A-4DE0-3F4B-82A2-75BFE79A8101}"/>
              </a:ext>
            </a:extLst>
          </p:cNvPr>
          <p:cNvGrpSpPr/>
          <p:nvPr/>
        </p:nvGrpSpPr>
        <p:grpSpPr>
          <a:xfrm>
            <a:off x="2645833" y="3124200"/>
            <a:ext cx="3302000" cy="1250950"/>
            <a:chOff x="2645833" y="2514600"/>
            <a:chExt cx="3302000" cy="1250950"/>
          </a:xfrm>
        </p:grpSpPr>
        <p:sp>
          <p:nvSpPr>
            <p:cNvPr id="19" name="AutoShape 6">
              <a:extLst>
                <a:ext uri="{FF2B5EF4-FFF2-40B4-BE49-F238E27FC236}">
                  <a16:creationId xmlns:a16="http://schemas.microsoft.com/office/drawing/2014/main" id="{EC43D9B3-4444-314F-BCDE-86C49ABFC1A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645833" y="3460750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0" name="AutoShape 7">
              <a:extLst>
                <a:ext uri="{FF2B5EF4-FFF2-40B4-BE49-F238E27FC236}">
                  <a16:creationId xmlns:a16="http://schemas.microsoft.com/office/drawing/2014/main" id="{1444717D-2DB5-1D4F-811C-E262869DFE67}"/>
                </a:ext>
              </a:extLst>
            </p:cNvPr>
            <p:cNvCxnSpPr>
              <a:cxnSpLocks noChangeShapeType="1"/>
              <a:stCxn id="5" idx="3"/>
              <a:endCxn id="19" idx="3"/>
            </p:cNvCxnSpPr>
            <p:nvPr/>
          </p:nvCxnSpPr>
          <p:spPr bwMode="auto">
            <a:xfrm flipH="1">
              <a:off x="2897717" y="2514600"/>
              <a:ext cx="3050116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cxnSp>
        <p:nvCxnSpPr>
          <p:cNvPr id="23" name="AutoShape 21">
            <a:extLst>
              <a:ext uri="{FF2B5EF4-FFF2-40B4-BE49-F238E27FC236}">
                <a16:creationId xmlns:a16="http://schemas.microsoft.com/office/drawing/2014/main" id="{E4CB9991-E097-6946-8393-D127E6631F3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790143" y="32755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4" name="AutoShape 21">
            <a:extLst>
              <a:ext uri="{FF2B5EF4-FFF2-40B4-BE49-F238E27FC236}">
                <a16:creationId xmlns:a16="http://schemas.microsoft.com/office/drawing/2014/main" id="{79879AB3-931D-D841-9AFE-A91D634C0F82}"/>
              </a:ext>
            </a:extLst>
          </p:cNvPr>
          <p:cNvCxnSpPr>
            <a:cxnSpLocks noChangeShapeType="1"/>
            <a:stCxn id="5" idx="3"/>
          </p:cNvCxnSpPr>
          <p:nvPr/>
        </p:nvCxnSpPr>
        <p:spPr bwMode="auto">
          <a:xfrm rot="16200000" flipH="1">
            <a:off x="6212417" y="28596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107CD57-2C64-C842-8B84-22299FF0726A}"/>
              </a:ext>
            </a:extLst>
          </p:cNvPr>
          <p:cNvGrpSpPr/>
          <p:nvPr/>
        </p:nvGrpSpPr>
        <p:grpSpPr>
          <a:xfrm>
            <a:off x="5693833" y="3124203"/>
            <a:ext cx="508000" cy="1235075"/>
            <a:chOff x="5693833" y="2514603"/>
            <a:chExt cx="508000" cy="1235075"/>
          </a:xfrm>
        </p:grpSpPr>
        <p:sp>
          <p:nvSpPr>
            <p:cNvPr id="28" name="AutoShape 20">
              <a:extLst>
                <a:ext uri="{FF2B5EF4-FFF2-40B4-BE49-F238E27FC236}">
                  <a16:creationId xmlns:a16="http://schemas.microsoft.com/office/drawing/2014/main" id="{94104DEE-0AF9-CC47-AB62-53E045B996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693833" y="3444878"/>
              <a:ext cx="508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9" name="AutoShape 21">
              <a:extLst>
                <a:ext uri="{FF2B5EF4-FFF2-40B4-BE49-F238E27FC236}">
                  <a16:creationId xmlns:a16="http://schemas.microsoft.com/office/drawing/2014/main" id="{08CF7E5C-9FE8-A140-AEB2-07FA752422DC}"/>
                </a:ext>
              </a:extLst>
            </p:cNvPr>
            <p:cNvCxnSpPr>
              <a:cxnSpLocks noChangeShapeType="1"/>
              <a:stCxn id="5" idx="3"/>
              <a:endCxn id="28" idx="3"/>
            </p:cNvCxnSpPr>
            <p:nvPr/>
          </p:nvCxnSpPr>
          <p:spPr bwMode="auto">
            <a:xfrm flipH="1">
              <a:off x="5945717" y="2514603"/>
              <a:ext cx="2117" cy="93027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5" name="Group 61">
            <a:extLst>
              <a:ext uri="{FF2B5EF4-FFF2-40B4-BE49-F238E27FC236}">
                <a16:creationId xmlns:a16="http://schemas.microsoft.com/office/drawing/2014/main" id="{1C373DD4-8893-6E4F-8929-9721BF2585EC}"/>
              </a:ext>
            </a:extLst>
          </p:cNvPr>
          <p:cNvGrpSpPr>
            <a:grpSpLocks/>
          </p:cNvGrpSpPr>
          <p:nvPr/>
        </p:nvGrpSpPr>
        <p:grpSpPr bwMode="auto">
          <a:xfrm>
            <a:off x="5947831" y="3124200"/>
            <a:ext cx="3301999" cy="1250950"/>
            <a:chOff x="4460875" y="2514600"/>
            <a:chExt cx="2476500" cy="1250950"/>
          </a:xfrm>
        </p:grpSpPr>
        <p:sp>
          <p:nvSpPr>
            <p:cNvPr id="36" name="AutoShape 26">
              <a:extLst>
                <a:ext uri="{FF2B5EF4-FFF2-40B4-BE49-F238E27FC236}">
                  <a16:creationId xmlns:a16="http://schemas.microsoft.com/office/drawing/2014/main" id="{243C0F3F-CD94-9841-8634-DF1C8F9BE4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556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7" name="AutoShape 27">
              <a:extLst>
                <a:ext uri="{FF2B5EF4-FFF2-40B4-BE49-F238E27FC236}">
                  <a16:creationId xmlns:a16="http://schemas.microsoft.com/office/drawing/2014/main" id="{9E6CC2E3-55FB-4944-8759-451B1200C38D}"/>
                </a:ext>
              </a:extLst>
            </p:cNvPr>
            <p:cNvCxnSpPr>
              <a:cxnSpLocks noChangeShapeType="1"/>
              <a:stCxn id="5" idx="3"/>
              <a:endCxn id="36" idx="3"/>
            </p:cNvCxnSpPr>
            <p:nvPr/>
          </p:nvCxnSpPr>
          <p:spPr bwMode="auto">
            <a:xfrm>
              <a:off x="4460875" y="2514600"/>
              <a:ext cx="2284413" cy="94615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45" name="Rectangle 7">
            <a:extLst>
              <a:ext uri="{FF2B5EF4-FFF2-40B4-BE49-F238E27FC236}">
                <a16:creationId xmlns:a16="http://schemas.microsoft.com/office/drawing/2014/main" id="{62B5F90D-1AAA-2F42-8B87-64A830887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118" y="5943600"/>
            <a:ext cx="937682" cy="304800"/>
          </a:xfrm>
          <a:prstGeom prst="rect">
            <a:avLst/>
          </a:prstGeom>
          <a:solidFill>
            <a:srgbClr val="C198E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6/10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BD256D-47A2-A449-B7AC-287CDDD2DF16}"/>
              </a:ext>
            </a:extLst>
          </p:cNvPr>
          <p:cNvGrpSpPr/>
          <p:nvPr/>
        </p:nvGrpSpPr>
        <p:grpSpPr>
          <a:xfrm>
            <a:off x="2574926" y="4375150"/>
            <a:ext cx="625474" cy="1568450"/>
            <a:chOff x="2574926" y="4375150"/>
            <a:chExt cx="625474" cy="1568450"/>
          </a:xfrm>
        </p:grpSpPr>
        <p:cxnSp>
          <p:nvCxnSpPr>
            <p:cNvPr id="7" name="AutoShape 13">
              <a:extLst>
                <a:ext uri="{FF2B5EF4-FFF2-40B4-BE49-F238E27FC236}">
                  <a16:creationId xmlns:a16="http://schemas.microsoft.com/office/drawing/2014/main" id="{CBE913FC-1ADC-6943-9F2C-6BD0CD7EDE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58" name="AutoShape 13">
              <a:extLst>
                <a:ext uri="{FF2B5EF4-FFF2-40B4-BE49-F238E27FC236}">
                  <a16:creationId xmlns:a16="http://schemas.microsoft.com/office/drawing/2014/main" id="{77A87D9D-92CC-444D-934D-49B267B11FD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59" name="AutoShape 13">
              <a:extLst>
                <a:ext uri="{FF2B5EF4-FFF2-40B4-BE49-F238E27FC236}">
                  <a16:creationId xmlns:a16="http://schemas.microsoft.com/office/drawing/2014/main" id="{C5983D43-B11E-D24D-8FA7-166893C2824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0" name="AutoShape 13">
              <a:extLst>
                <a:ext uri="{FF2B5EF4-FFF2-40B4-BE49-F238E27FC236}">
                  <a16:creationId xmlns:a16="http://schemas.microsoft.com/office/drawing/2014/main" id="{A25C4C95-CA5B-0345-ADBF-3FFB4EEF7BC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1" name="AutoShape 13">
              <a:extLst>
                <a:ext uri="{FF2B5EF4-FFF2-40B4-BE49-F238E27FC236}">
                  <a16:creationId xmlns:a16="http://schemas.microsoft.com/office/drawing/2014/main" id="{CB6BC626-4527-4E44-8107-6AF3003CA3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EB26238-3C4B-894D-8B5D-E45A463E1380}"/>
              </a:ext>
            </a:extLst>
          </p:cNvPr>
          <p:cNvGrpSpPr/>
          <p:nvPr/>
        </p:nvGrpSpPr>
        <p:grpSpPr>
          <a:xfrm>
            <a:off x="8684688" y="4375150"/>
            <a:ext cx="625474" cy="1568450"/>
            <a:chOff x="2574926" y="4375150"/>
            <a:chExt cx="625474" cy="1568450"/>
          </a:xfrm>
        </p:grpSpPr>
        <p:cxnSp>
          <p:nvCxnSpPr>
            <p:cNvPr id="64" name="AutoShape 13">
              <a:extLst>
                <a:ext uri="{FF2B5EF4-FFF2-40B4-BE49-F238E27FC236}">
                  <a16:creationId xmlns:a16="http://schemas.microsoft.com/office/drawing/2014/main" id="{7E0012ED-05C5-2A47-BD5D-884DCAB048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5" name="AutoShape 13">
              <a:extLst>
                <a:ext uri="{FF2B5EF4-FFF2-40B4-BE49-F238E27FC236}">
                  <a16:creationId xmlns:a16="http://schemas.microsoft.com/office/drawing/2014/main" id="{7ACE2BF4-98DD-4445-A505-5DD5DDC901D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6" name="AutoShape 13">
              <a:extLst>
                <a:ext uri="{FF2B5EF4-FFF2-40B4-BE49-F238E27FC236}">
                  <a16:creationId xmlns:a16="http://schemas.microsoft.com/office/drawing/2014/main" id="{1D54971E-4190-0944-A63D-40D9B139CD1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7" name="AutoShape 13">
              <a:extLst>
                <a:ext uri="{FF2B5EF4-FFF2-40B4-BE49-F238E27FC236}">
                  <a16:creationId xmlns:a16="http://schemas.microsoft.com/office/drawing/2014/main" id="{7D0632A6-2AA3-4B42-8F6F-B42C171D32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68" name="AutoShape 13">
              <a:extLst>
                <a:ext uri="{FF2B5EF4-FFF2-40B4-BE49-F238E27FC236}">
                  <a16:creationId xmlns:a16="http://schemas.microsoft.com/office/drawing/2014/main" id="{FE37273A-D975-FF45-9F28-E67716BCB0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8218243-C70F-F546-BAF5-D7A8FA8C9897}"/>
              </a:ext>
            </a:extLst>
          </p:cNvPr>
          <p:cNvGrpSpPr/>
          <p:nvPr/>
        </p:nvGrpSpPr>
        <p:grpSpPr>
          <a:xfrm>
            <a:off x="5619222" y="4359276"/>
            <a:ext cx="625474" cy="1568450"/>
            <a:chOff x="2574926" y="4375150"/>
            <a:chExt cx="625474" cy="1568450"/>
          </a:xfrm>
        </p:grpSpPr>
        <p:cxnSp>
          <p:nvCxnSpPr>
            <p:cNvPr id="70" name="AutoShape 13">
              <a:extLst>
                <a:ext uri="{FF2B5EF4-FFF2-40B4-BE49-F238E27FC236}">
                  <a16:creationId xmlns:a16="http://schemas.microsoft.com/office/drawing/2014/main" id="{72F1275E-D887-7643-B156-F8093BB3E2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5749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1" name="AutoShape 13">
              <a:extLst>
                <a:ext uri="{FF2B5EF4-FFF2-40B4-BE49-F238E27FC236}">
                  <a16:creationId xmlns:a16="http://schemas.microsoft.com/office/drawing/2014/main" id="{45BE6D7C-4402-4544-ACDE-8BB68194C78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7273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2" name="AutoShape 13">
              <a:extLst>
                <a:ext uri="{FF2B5EF4-FFF2-40B4-BE49-F238E27FC236}">
                  <a16:creationId xmlns:a16="http://schemas.microsoft.com/office/drawing/2014/main" id="{2D0997D4-B214-1841-9501-03CF0F6FB1C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8797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3" name="AutoShape 13">
              <a:extLst>
                <a:ext uri="{FF2B5EF4-FFF2-40B4-BE49-F238E27FC236}">
                  <a16:creationId xmlns:a16="http://schemas.microsoft.com/office/drawing/2014/main" id="{864C8079-EE2F-B142-948C-8C00569775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321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  <p:cxnSp>
          <p:nvCxnSpPr>
            <p:cNvPr id="74" name="AutoShape 13">
              <a:extLst>
                <a:ext uri="{FF2B5EF4-FFF2-40B4-BE49-F238E27FC236}">
                  <a16:creationId xmlns:a16="http://schemas.microsoft.com/office/drawing/2014/main" id="{C0F1DC13-A220-1648-AA54-8B9F217AC1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184526" y="4375150"/>
              <a:ext cx="15874" cy="1568450"/>
            </a:xfrm>
            <a:prstGeom prst="straightConnector1">
              <a:avLst/>
            </a:prstGeom>
            <a:solidFill>
              <a:srgbClr val="C198E0"/>
            </a:solidFill>
            <a:ln w="12700">
              <a:solidFill>
                <a:schemeClr val="tx1"/>
              </a:solidFill>
              <a:prstDash val="sysDash"/>
              <a:round/>
              <a:headEnd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53258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B876-0CEB-EF4F-B55E-DE9B53A0A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UCB heuristics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7886C-77C3-D947-B819-4C55E30F6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UCB1 formula combines “promising” and “uncertain”: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= number of rollouts from node 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dirty="0"/>
          </a:p>
          <a:p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= total utility of rollouts (e.g., # wins) for </a:t>
            </a:r>
            <a:r>
              <a:rPr lang="en-US" dirty="0">
                <a:solidFill>
                  <a:srgbClr val="CE00BB"/>
                </a:solidFill>
              </a:rPr>
              <a:t>Player(Parent(</a:t>
            </a:r>
            <a:r>
              <a:rPr lang="en-US" i="1" dirty="0">
                <a:solidFill>
                  <a:srgbClr val="CE00BB"/>
                </a:solidFill>
              </a:rPr>
              <a:t>n</a:t>
            </a:r>
            <a:r>
              <a:rPr lang="en-US" dirty="0">
                <a:solidFill>
                  <a:srgbClr val="CE00BB"/>
                </a:solidFill>
              </a:rPr>
              <a:t>))</a:t>
            </a:r>
          </a:p>
          <a:p>
            <a:r>
              <a:rPr lang="en-US" dirty="0"/>
              <a:t>A provably not terrible heuristic for </a:t>
            </a:r>
            <a:r>
              <a:rPr lang="en-US" b="1" i="1" dirty="0"/>
              <a:t>bandit problems</a:t>
            </a:r>
          </a:p>
          <a:p>
            <a:pPr lvl="1"/>
            <a:r>
              <a:rPr lang="en-US" dirty="0"/>
              <a:t>(which are not the same as the problem we face here!)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87846-21A7-094E-9004-DB4A5CEFE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6E3FCA-8EF7-7145-849C-FE5B47875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978371"/>
            <a:ext cx="7696200" cy="14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4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CC23-6D50-E84B-AAB8-EB588B545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MCTS Version 2.0: UCT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F42A9-AB64-5547-8C77-EC4C3726C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 until out of time:</a:t>
            </a:r>
          </a:p>
          <a:p>
            <a:pPr lvl="1"/>
            <a:r>
              <a:rPr lang="en-US" dirty="0"/>
              <a:t>Given the current search tree, recursively apply UCB to choose a path down to a leaf (not fully expanded) node </a:t>
            </a:r>
            <a:r>
              <a:rPr lang="en-US" i="1" dirty="0">
                <a:solidFill>
                  <a:srgbClr val="CE00BB"/>
                </a:solidFill>
              </a:rPr>
              <a:t>n</a:t>
            </a:r>
          </a:p>
          <a:p>
            <a:pPr lvl="1"/>
            <a:r>
              <a:rPr lang="en-US" dirty="0"/>
              <a:t>Add a new child </a:t>
            </a:r>
            <a:r>
              <a:rPr lang="en-US" i="1" dirty="0">
                <a:solidFill>
                  <a:srgbClr val="CE00BB"/>
                </a:solidFill>
              </a:rPr>
              <a:t>c</a:t>
            </a:r>
            <a:r>
              <a:rPr lang="en-US" dirty="0"/>
              <a:t> to </a:t>
            </a:r>
            <a:r>
              <a:rPr lang="en-US" i="1" dirty="0">
                <a:solidFill>
                  <a:srgbClr val="CE00BB"/>
                </a:solidFill>
              </a:rPr>
              <a:t>n </a:t>
            </a:r>
            <a:r>
              <a:rPr lang="en-US" dirty="0"/>
              <a:t>and run a rollout from </a:t>
            </a:r>
            <a:r>
              <a:rPr lang="en-US" i="1" dirty="0">
                <a:solidFill>
                  <a:srgbClr val="CE00BB"/>
                </a:solidFill>
              </a:rPr>
              <a:t>c</a:t>
            </a:r>
            <a:endParaRPr lang="en-US" dirty="0"/>
          </a:p>
          <a:p>
            <a:pPr lvl="1"/>
            <a:r>
              <a:rPr lang="en-US" dirty="0"/>
              <a:t>Update the win counts from </a:t>
            </a:r>
            <a:r>
              <a:rPr lang="en-US" i="1" dirty="0">
                <a:solidFill>
                  <a:srgbClr val="CE00BB"/>
                </a:solidFill>
              </a:rPr>
              <a:t>c</a:t>
            </a:r>
            <a:r>
              <a:rPr lang="en-US" dirty="0"/>
              <a:t> back up to the root</a:t>
            </a:r>
          </a:p>
          <a:p>
            <a:r>
              <a:rPr lang="en-US" dirty="0"/>
              <a:t>Choose the action leading to the child with highest </a:t>
            </a:r>
            <a:r>
              <a:rPr lang="en-US" i="1" dirty="0">
                <a:solidFill>
                  <a:srgbClr val="CE00BB"/>
                </a:solidFill>
              </a:rPr>
              <a:t>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E98E7-085A-0A40-8616-955066E93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2418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1391D-648F-0A42-A601-13036C10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UCT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917DE-71FC-4A40-955E-AD70024E9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5B6CE398-E2B8-BF4E-BA94-695423B36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3833" y="14478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CA61DF8D-B1E6-A947-A787-89FAD24D130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645833" y="269875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0" name="AutoShape 7">
            <a:extLst>
              <a:ext uri="{FF2B5EF4-FFF2-40B4-BE49-F238E27FC236}">
                <a16:creationId xmlns:a16="http://schemas.microsoft.com/office/drawing/2014/main" id="{9CC83BA9-4F3D-074B-AA29-16E86A297FEF}"/>
              </a:ext>
            </a:extLst>
          </p:cNvPr>
          <p:cNvCxnSpPr>
            <a:cxnSpLocks noChangeShapeType="1"/>
            <a:stCxn id="7" idx="3"/>
            <a:endCxn id="9" idx="3"/>
          </p:cNvCxnSpPr>
          <p:nvPr/>
        </p:nvCxnSpPr>
        <p:spPr bwMode="auto">
          <a:xfrm flipH="1">
            <a:off x="2897717" y="1752600"/>
            <a:ext cx="3050116" cy="9461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1" name="AutoShape 21">
            <a:extLst>
              <a:ext uri="{FF2B5EF4-FFF2-40B4-BE49-F238E27FC236}">
                <a16:creationId xmlns:a16="http://schemas.microsoft.com/office/drawing/2014/main" id="{1D979D07-129D-8649-B247-A1F6B4B07B2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790143" y="1903943"/>
            <a:ext cx="304800" cy="2116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" name="AutoShape 21">
            <a:extLst>
              <a:ext uri="{FF2B5EF4-FFF2-40B4-BE49-F238E27FC236}">
                <a16:creationId xmlns:a16="http://schemas.microsoft.com/office/drawing/2014/main" id="{CCDBAA2C-1890-7B49-B4B9-C02B6A3D93A3}"/>
              </a:ext>
            </a:extLst>
          </p:cNvPr>
          <p:cNvCxnSpPr>
            <a:cxnSpLocks noChangeShapeType="1"/>
            <a:stCxn id="7" idx="3"/>
          </p:cNvCxnSpPr>
          <p:nvPr/>
        </p:nvCxnSpPr>
        <p:spPr bwMode="auto">
          <a:xfrm rot="16200000" flipH="1">
            <a:off x="6212417" y="1488019"/>
            <a:ext cx="228600" cy="757767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sp>
        <p:nvSpPr>
          <p:cNvPr id="14" name="AutoShape 20">
            <a:extLst>
              <a:ext uri="{FF2B5EF4-FFF2-40B4-BE49-F238E27FC236}">
                <a16:creationId xmlns:a16="http://schemas.microsoft.com/office/drawing/2014/main" id="{EA2C9451-D651-4B41-9BD3-56B3A7546C5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693833" y="2682878"/>
            <a:ext cx="508000" cy="3048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5" name="AutoShape 21">
            <a:extLst>
              <a:ext uri="{FF2B5EF4-FFF2-40B4-BE49-F238E27FC236}">
                <a16:creationId xmlns:a16="http://schemas.microsoft.com/office/drawing/2014/main" id="{2FF9741F-B279-4E49-8471-E5784EBDE719}"/>
              </a:ext>
            </a:extLst>
          </p:cNvPr>
          <p:cNvCxnSpPr>
            <a:cxnSpLocks noChangeShapeType="1"/>
            <a:stCxn id="7" idx="3"/>
            <a:endCxn id="14" idx="3"/>
          </p:cNvCxnSpPr>
          <p:nvPr/>
        </p:nvCxnSpPr>
        <p:spPr bwMode="auto">
          <a:xfrm flipH="1">
            <a:off x="5945717" y="1752603"/>
            <a:ext cx="2117" cy="9302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" name="AutoShape 26">
            <a:extLst>
              <a:ext uri="{FF2B5EF4-FFF2-40B4-BE49-F238E27FC236}">
                <a16:creationId xmlns:a16="http://schemas.microsoft.com/office/drawing/2014/main" id="{A07739F6-EE02-2346-A297-E995E27E5A2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741830" y="269875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8" name="AutoShape 27">
            <a:extLst>
              <a:ext uri="{FF2B5EF4-FFF2-40B4-BE49-F238E27FC236}">
                <a16:creationId xmlns:a16="http://schemas.microsoft.com/office/drawing/2014/main" id="{D87A1238-1B8C-E142-9441-11D43751EC59}"/>
              </a:ext>
            </a:extLst>
          </p:cNvPr>
          <p:cNvCxnSpPr>
            <a:cxnSpLocks noChangeShapeType="1"/>
            <a:stCxn id="7" idx="3"/>
            <a:endCxn id="17" idx="3"/>
          </p:cNvCxnSpPr>
          <p:nvPr/>
        </p:nvCxnSpPr>
        <p:spPr bwMode="auto">
          <a:xfrm>
            <a:off x="5947831" y="1752600"/>
            <a:ext cx="3045883" cy="94615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6" name="AutoShape 7">
            <a:extLst>
              <a:ext uri="{FF2B5EF4-FFF2-40B4-BE49-F238E27FC236}">
                <a16:creationId xmlns:a16="http://schemas.microsoft.com/office/drawing/2014/main" id="{F3E6EBF1-00EC-994B-A11B-263DF455DEA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057400" y="3019425"/>
            <a:ext cx="840317" cy="9302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7" name="AutoShape 21">
            <a:extLst>
              <a:ext uri="{FF2B5EF4-FFF2-40B4-BE49-F238E27FC236}">
                <a16:creationId xmlns:a16="http://schemas.microsoft.com/office/drawing/2014/main" id="{AEBA8D34-0545-C445-97AC-21F4D6815BE8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895601" y="3019428"/>
            <a:ext cx="2117" cy="9302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8" name="AutoShape 27">
            <a:extLst>
              <a:ext uri="{FF2B5EF4-FFF2-40B4-BE49-F238E27FC236}">
                <a16:creationId xmlns:a16="http://schemas.microsoft.com/office/drawing/2014/main" id="{552F0070-FF6F-A844-BFF1-9F35D674D5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7715" y="3019425"/>
            <a:ext cx="838203" cy="91440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32" name="AutoShape 4">
            <a:extLst>
              <a:ext uri="{FF2B5EF4-FFF2-40B4-BE49-F238E27FC236}">
                <a16:creationId xmlns:a16="http://schemas.microsoft.com/office/drawing/2014/main" id="{2593A784-1B0F-AB4C-82E2-2CC992BF8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1" y="394335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id="{EC06EE6A-8577-1547-9EFC-19607A544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600" y="3949700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AutoShape 4">
            <a:extLst>
              <a:ext uri="{FF2B5EF4-FFF2-40B4-BE49-F238E27FC236}">
                <a16:creationId xmlns:a16="http://schemas.microsoft.com/office/drawing/2014/main" id="{0173E258-0EDB-4242-871C-C9179DB19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3965575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5DD1F0-CE5A-664B-A22B-7416FE030750}"/>
              </a:ext>
            </a:extLst>
          </p:cNvPr>
          <p:cNvSpPr txBox="1"/>
          <p:nvPr/>
        </p:nvSpPr>
        <p:spPr>
          <a:xfrm>
            <a:off x="1803400" y="44313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00FF"/>
                </a:solidFill>
              </a:rPr>
              <a:t>2/3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FD5610-E2FE-334A-A2AC-151C8BD8BDD9}"/>
              </a:ext>
            </a:extLst>
          </p:cNvPr>
          <p:cNvSpPr txBox="1"/>
          <p:nvPr/>
        </p:nvSpPr>
        <p:spPr>
          <a:xfrm>
            <a:off x="2641600" y="44312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00FF"/>
                </a:solidFill>
              </a:rPr>
              <a:t>0/1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5D17FF-C328-4E44-BB21-8D60FFAD6142}"/>
              </a:ext>
            </a:extLst>
          </p:cNvPr>
          <p:cNvSpPr txBox="1"/>
          <p:nvPr/>
        </p:nvSpPr>
        <p:spPr>
          <a:xfrm>
            <a:off x="3479801" y="443132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00FF"/>
                </a:solidFill>
              </a:rPr>
              <a:t>2/2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E41AE3-2CAC-544F-934F-61C59A81D51F}"/>
              </a:ext>
            </a:extLst>
          </p:cNvPr>
          <p:cNvSpPr txBox="1"/>
          <p:nvPr/>
        </p:nvSpPr>
        <p:spPr>
          <a:xfrm>
            <a:off x="2241534" y="281098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00FF"/>
                </a:solidFill>
              </a:rPr>
              <a:t>4/7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8601E2-AB22-5845-9EBF-4260AF84C526}"/>
              </a:ext>
            </a:extLst>
          </p:cNvPr>
          <p:cNvSpPr txBox="1"/>
          <p:nvPr/>
        </p:nvSpPr>
        <p:spPr>
          <a:xfrm>
            <a:off x="5290283" y="2810986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00FF"/>
                </a:solidFill>
              </a:rPr>
              <a:t>0/1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9B73B9-6E94-7549-9D96-2DEE0A415523}"/>
              </a:ext>
            </a:extLst>
          </p:cNvPr>
          <p:cNvSpPr txBox="1"/>
          <p:nvPr/>
        </p:nvSpPr>
        <p:spPr>
          <a:xfrm>
            <a:off x="8319382" y="281888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00FF"/>
                </a:solidFill>
              </a:rPr>
              <a:t>0/1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6AC473-7858-F140-8EB8-0F797CF6BBA0}"/>
              </a:ext>
            </a:extLst>
          </p:cNvPr>
          <p:cNvSpPr txBox="1"/>
          <p:nvPr/>
        </p:nvSpPr>
        <p:spPr>
          <a:xfrm>
            <a:off x="5105400" y="13705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00FF"/>
                </a:solidFill>
              </a:rPr>
              <a:t>4/9</a:t>
            </a:r>
          </a:p>
        </p:txBody>
      </p:sp>
      <p:cxnSp>
        <p:nvCxnSpPr>
          <p:cNvPr id="43" name="AutoShape 7">
            <a:extLst>
              <a:ext uri="{FF2B5EF4-FFF2-40B4-BE49-F238E27FC236}">
                <a16:creationId xmlns:a16="http://schemas.microsoft.com/office/drawing/2014/main" id="{1EF490FC-027A-9F40-804D-629A62B8ADE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01168" y="2987676"/>
            <a:ext cx="840317" cy="930275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4" name="AutoShape 4">
            <a:extLst>
              <a:ext uri="{FF2B5EF4-FFF2-40B4-BE49-F238E27FC236}">
                <a16:creationId xmlns:a16="http://schemas.microsoft.com/office/drawing/2014/main" id="{67F9F671-0C4B-DF40-AD81-46CF0B867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168" y="3933826"/>
            <a:ext cx="508000" cy="304800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D6949B-5AD0-9B41-B167-32B975D68C4B}"/>
              </a:ext>
            </a:extLst>
          </p:cNvPr>
          <p:cNvSpPr txBox="1"/>
          <p:nvPr/>
        </p:nvSpPr>
        <p:spPr>
          <a:xfrm>
            <a:off x="4847168" y="4399574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00FF"/>
                </a:solidFill>
              </a:rPr>
              <a:t>1/1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C216634-1773-7043-8909-F50B1F5C9EB2}"/>
              </a:ext>
            </a:extLst>
          </p:cNvPr>
          <p:cNvCxnSpPr/>
          <p:nvPr/>
        </p:nvCxnSpPr>
        <p:spPr>
          <a:xfrm>
            <a:off x="5389034" y="2987676"/>
            <a:ext cx="304799" cy="0"/>
          </a:xfrm>
          <a:prstGeom prst="line">
            <a:avLst/>
          </a:prstGeom>
          <a:ln w="57150">
            <a:solidFill>
              <a:srgbClr val="14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6B3068C-6955-074A-AFFA-676744789805}"/>
              </a:ext>
            </a:extLst>
          </p:cNvPr>
          <p:cNvSpPr txBox="1"/>
          <p:nvPr/>
        </p:nvSpPr>
        <p:spPr>
          <a:xfrm>
            <a:off x="4950251" y="271145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00FF"/>
                </a:solidFill>
              </a:rPr>
              <a:t>1/2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BF060D9-7390-5947-BD64-971070F96C72}"/>
              </a:ext>
            </a:extLst>
          </p:cNvPr>
          <p:cNvCxnSpPr/>
          <p:nvPr/>
        </p:nvCxnSpPr>
        <p:spPr>
          <a:xfrm>
            <a:off x="5200035" y="1556334"/>
            <a:ext cx="304799" cy="0"/>
          </a:xfrm>
          <a:prstGeom prst="line">
            <a:avLst/>
          </a:prstGeom>
          <a:ln w="57150">
            <a:solidFill>
              <a:srgbClr val="14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D533DF24-542A-6C44-A82A-848CBDC80096}"/>
              </a:ext>
            </a:extLst>
          </p:cNvPr>
          <p:cNvSpPr txBox="1"/>
          <p:nvPr/>
        </p:nvSpPr>
        <p:spPr>
          <a:xfrm>
            <a:off x="4572000" y="128010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00FF"/>
                </a:solidFill>
              </a:rPr>
              <a:t>5/10</a:t>
            </a:r>
          </a:p>
        </p:txBody>
      </p:sp>
    </p:spTree>
    <p:extLst>
      <p:ext uri="{BB962C8B-B14F-4D97-AF65-F5344CB8AC3E}">
        <p14:creationId xmlns:p14="http://schemas.microsoft.com/office/powerpoint/2010/main" val="8340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9" grpId="0"/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06C6D-3393-894E-86B0-7771E1BEA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there no min or max?????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456B9-3332-C842-B1FD-045277C6F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“Value” of a node, </a:t>
            </a:r>
            <a:r>
              <a:rPr lang="en-US" i="1" dirty="0">
                <a:solidFill>
                  <a:srgbClr val="CE00BB"/>
                </a:solidFill>
              </a:rPr>
              <a:t>U</a:t>
            </a:r>
            <a:r>
              <a:rPr lang="en-US" dirty="0">
                <a:solidFill>
                  <a:srgbClr val="CE00BB"/>
                </a:solidFill>
              </a:rPr>
              <a:t>(</a:t>
            </a:r>
            <a:r>
              <a:rPr lang="en-US" i="1" dirty="0">
                <a:solidFill>
                  <a:srgbClr val="CE00BB"/>
                </a:solidFill>
              </a:rPr>
              <a:t>n</a:t>
            </a:r>
            <a:r>
              <a:rPr lang="en-US" dirty="0">
                <a:solidFill>
                  <a:srgbClr val="CE00BB"/>
                </a:solidFill>
              </a:rPr>
              <a:t>)/</a:t>
            </a:r>
            <a:r>
              <a:rPr lang="en-US" i="1" dirty="0">
                <a:solidFill>
                  <a:srgbClr val="CE00BB"/>
                </a:solidFill>
              </a:rPr>
              <a:t>N</a:t>
            </a:r>
            <a:r>
              <a:rPr lang="en-US" dirty="0">
                <a:solidFill>
                  <a:srgbClr val="CE00BB"/>
                </a:solidFill>
              </a:rPr>
              <a:t>(</a:t>
            </a:r>
            <a:r>
              <a:rPr lang="en-US" i="1" dirty="0">
                <a:solidFill>
                  <a:srgbClr val="CE00BB"/>
                </a:solidFill>
              </a:rPr>
              <a:t>n</a:t>
            </a:r>
            <a:r>
              <a:rPr lang="en-US" dirty="0">
                <a:solidFill>
                  <a:srgbClr val="CE00BB"/>
                </a:solidFill>
              </a:rPr>
              <a:t>)</a:t>
            </a:r>
            <a:r>
              <a:rPr lang="en-US" dirty="0"/>
              <a:t>, is a weighted </a:t>
            </a:r>
            <a:r>
              <a:rPr lang="en-US" b="1" i="1" dirty="0"/>
              <a:t>sum</a:t>
            </a:r>
            <a:r>
              <a:rPr lang="en-US" dirty="0"/>
              <a:t> of child values!</a:t>
            </a:r>
          </a:p>
          <a:p>
            <a:r>
              <a:rPr lang="en-US" dirty="0"/>
              <a:t>Idea: as </a:t>
            </a:r>
            <a:r>
              <a:rPr lang="en-US" i="1" dirty="0">
                <a:solidFill>
                  <a:srgbClr val="CE00BB"/>
                </a:solidFill>
              </a:rPr>
              <a:t>N </a:t>
            </a:r>
            <a:r>
              <a:rPr lang="en-US" dirty="0">
                <a:solidFill>
                  <a:srgbClr val="CE00BB"/>
                </a:solidFill>
                <a:sym typeface="Symbol" pitchFamily="2" charset="2"/>
              </a:rPr>
              <a:t></a:t>
            </a:r>
            <a:r>
              <a:rPr lang="en-US" dirty="0">
                <a:solidFill>
                  <a:srgbClr val="CE00BB"/>
                </a:solidFill>
              </a:rPr>
              <a:t> </a:t>
            </a:r>
            <a:r>
              <a:rPr lang="en-US" dirty="0">
                <a:solidFill>
                  <a:srgbClr val="CE00BB"/>
                </a:solidFill>
                <a:sym typeface="Symbol" pitchFamily="2" charset="2"/>
              </a:rPr>
              <a:t></a:t>
            </a:r>
            <a:r>
              <a:rPr lang="en-US" dirty="0"/>
              <a:t> , the vast majority of rollouts are concentrated in the best child(ren), so weighted average </a:t>
            </a:r>
            <a:r>
              <a:rPr lang="en-US" dirty="0">
                <a:solidFill>
                  <a:srgbClr val="323399"/>
                </a:solidFill>
                <a:sym typeface="Symbol" pitchFamily="2" charset="2"/>
              </a:rPr>
              <a:t> max/min</a:t>
            </a:r>
            <a:endParaRPr lang="en-US" dirty="0">
              <a:solidFill>
                <a:srgbClr val="323399"/>
              </a:solidFill>
            </a:endParaRPr>
          </a:p>
          <a:p>
            <a:r>
              <a:rPr lang="en-US" dirty="0"/>
              <a:t>Theorem: as </a:t>
            </a:r>
            <a:r>
              <a:rPr lang="en-US" i="1" dirty="0">
                <a:solidFill>
                  <a:srgbClr val="CE00BB"/>
                </a:solidFill>
              </a:rPr>
              <a:t>N </a:t>
            </a:r>
            <a:r>
              <a:rPr lang="en-US" dirty="0">
                <a:solidFill>
                  <a:srgbClr val="CE00BB"/>
                </a:solidFill>
                <a:sym typeface="Symbol" pitchFamily="2" charset="2"/>
              </a:rPr>
              <a:t></a:t>
            </a:r>
            <a:r>
              <a:rPr lang="en-US" dirty="0">
                <a:solidFill>
                  <a:srgbClr val="CE00BB"/>
                </a:solidFill>
              </a:rPr>
              <a:t> </a:t>
            </a:r>
            <a:r>
              <a:rPr lang="en-US" dirty="0">
                <a:solidFill>
                  <a:srgbClr val="CE00BB"/>
                </a:solidFill>
                <a:sym typeface="Symbol" pitchFamily="2" charset="2"/>
              </a:rPr>
              <a:t></a:t>
            </a:r>
            <a:r>
              <a:rPr lang="en-US" dirty="0"/>
              <a:t> UCT selects the minimax move</a:t>
            </a:r>
          </a:p>
          <a:p>
            <a:pPr lvl="1"/>
            <a:r>
              <a:rPr lang="en-US" dirty="0"/>
              <a:t>(but </a:t>
            </a:r>
            <a:r>
              <a:rPr lang="en-US" i="1" dirty="0">
                <a:solidFill>
                  <a:srgbClr val="CE00BB"/>
                </a:solidFill>
              </a:rPr>
              <a:t>N </a:t>
            </a:r>
            <a:r>
              <a:rPr lang="en-US" dirty="0"/>
              <a:t>never approaches infinity!)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DE0126-99C7-A848-9DCD-3321FB58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81798C-0F99-461B-869F-8FC2E08F7AB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2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ym typeface="Symbol" pitchFamily="18" charset="2"/>
              </a:rPr>
              <a:t>The story so far…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n-lt"/>
              </a:rPr>
              <a:t>Focus on two-player, zero-sum, deterministic, observable, turn-taking games</a:t>
            </a:r>
          </a:p>
          <a:p>
            <a:pPr marL="457176" lvl="1" indent="0" eaLnBrk="1" hangingPunct="1">
              <a:lnSpc>
                <a:spcPct val="90000"/>
              </a:lnSpc>
              <a:buNone/>
            </a:pPr>
            <a:endParaRPr lang="en-US" sz="2000" dirty="0"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n-lt"/>
              </a:rPr>
              <a:t>Minimax defines rational behavior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Recursive DFS implementation: space complexity </a:t>
            </a:r>
            <a:r>
              <a:rPr lang="en-US" sz="2400" i="1" dirty="0">
                <a:solidFill>
                  <a:srgbClr val="CE00BB"/>
                </a:solidFill>
                <a:latin typeface="+mn-lt"/>
              </a:rPr>
              <a:t>O</a:t>
            </a:r>
            <a:r>
              <a:rPr lang="en-US" sz="2400" dirty="0">
                <a:solidFill>
                  <a:srgbClr val="CE00BB"/>
                </a:solidFill>
                <a:latin typeface="+mn-lt"/>
              </a:rPr>
              <a:t>(</a:t>
            </a:r>
            <a:r>
              <a:rPr lang="en-US" sz="2400" i="1" dirty="0">
                <a:solidFill>
                  <a:srgbClr val="CE00BB"/>
                </a:solidFill>
                <a:latin typeface="+mn-lt"/>
              </a:rPr>
              <a:t>bm</a:t>
            </a:r>
            <a:r>
              <a:rPr lang="en-US" sz="2400" dirty="0">
                <a:solidFill>
                  <a:srgbClr val="CE00BB"/>
                </a:solidFill>
                <a:latin typeface="+mn-lt"/>
              </a:rPr>
              <a:t>)</a:t>
            </a:r>
            <a:r>
              <a:rPr lang="en-US" sz="2400" dirty="0">
                <a:latin typeface="+mn-lt"/>
              </a:rPr>
              <a:t>, time complexity </a:t>
            </a:r>
            <a:r>
              <a:rPr lang="en-US" sz="2400" i="1" dirty="0">
                <a:solidFill>
                  <a:srgbClr val="CE00BB"/>
                </a:solidFill>
                <a:latin typeface="+mn-lt"/>
              </a:rPr>
              <a:t>O</a:t>
            </a:r>
            <a:r>
              <a:rPr lang="en-US" sz="2400" dirty="0">
                <a:solidFill>
                  <a:srgbClr val="CE00BB"/>
                </a:solidFill>
                <a:latin typeface="+mn-lt"/>
              </a:rPr>
              <a:t>(</a:t>
            </a:r>
            <a:r>
              <a:rPr lang="en-US" sz="2400" i="1" dirty="0">
                <a:solidFill>
                  <a:srgbClr val="CE00BB"/>
                </a:solidFill>
                <a:latin typeface="+mn-lt"/>
              </a:rPr>
              <a:t>b</a:t>
            </a:r>
            <a:r>
              <a:rPr lang="en-US" sz="2400" i="1" baseline="30000" dirty="0">
                <a:solidFill>
                  <a:srgbClr val="CE00BB"/>
                </a:solidFill>
                <a:latin typeface="+mn-lt"/>
              </a:rPr>
              <a:t>m</a:t>
            </a:r>
            <a:r>
              <a:rPr lang="en-US" sz="2400" dirty="0">
                <a:solidFill>
                  <a:srgbClr val="CE00BB"/>
                </a:solidFill>
                <a:latin typeface="+mn-lt"/>
              </a:rPr>
              <a:t>)</a:t>
            </a:r>
            <a:endParaRPr lang="en-US" sz="2000" dirty="0">
              <a:solidFill>
                <a:srgbClr val="CE00BB"/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+mn-lt"/>
              </a:rPr>
              <a:t>Alpha-beta pruning with good node ordering reduces time complexity to </a:t>
            </a:r>
            <a:r>
              <a:rPr lang="en-US" sz="2400" i="1" dirty="0">
                <a:solidFill>
                  <a:srgbClr val="CE00BB"/>
                </a:solidFill>
                <a:latin typeface="+mn-lt"/>
              </a:rPr>
              <a:t>O</a:t>
            </a:r>
            <a:r>
              <a:rPr lang="en-US" sz="2400" dirty="0">
                <a:solidFill>
                  <a:srgbClr val="CE00BB"/>
                </a:solidFill>
                <a:latin typeface="+mn-lt"/>
              </a:rPr>
              <a:t>(</a:t>
            </a:r>
            <a:r>
              <a:rPr lang="en-US" sz="2400" i="1" dirty="0">
                <a:solidFill>
                  <a:srgbClr val="CE00BB"/>
                </a:solidFill>
                <a:latin typeface="+mn-lt"/>
              </a:rPr>
              <a:t>b</a:t>
            </a:r>
            <a:r>
              <a:rPr lang="en-US" sz="2400" i="1" baseline="30000" dirty="0">
                <a:solidFill>
                  <a:srgbClr val="CE00BB"/>
                </a:solidFill>
                <a:latin typeface="+mn-lt"/>
              </a:rPr>
              <a:t>m/2</a:t>
            </a:r>
            <a:r>
              <a:rPr lang="en-US" sz="2400" dirty="0">
                <a:solidFill>
                  <a:srgbClr val="CE00BB"/>
                </a:solidFill>
                <a:latin typeface="+mn-lt"/>
              </a:rPr>
              <a:t>)</a:t>
            </a:r>
            <a:endParaRPr lang="en-US" sz="2000" dirty="0">
              <a:solidFill>
                <a:srgbClr val="CE00BB"/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latin typeface="+mn-lt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+mn-lt"/>
              </a:rPr>
              <a:t>Still nowhere close to solving chess, let alone Go or StarCraft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7C35C0-1A1B-D64B-B565-3784EA01F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4241799"/>
            <a:ext cx="913223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2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Games require decisions when optimality is impossible</a:t>
            </a:r>
          </a:p>
          <a:p>
            <a:pPr lvl="1"/>
            <a:r>
              <a:rPr lang="en-US" sz="2400" dirty="0"/>
              <a:t>Bounded-depth search and approximate evaluation functions</a:t>
            </a:r>
          </a:p>
          <a:p>
            <a:r>
              <a:rPr lang="en-US" sz="2800" dirty="0"/>
              <a:t>Games force efficient use of computation</a:t>
            </a:r>
          </a:p>
          <a:p>
            <a:pPr lvl="1"/>
            <a:r>
              <a:rPr lang="en-US" sz="2400" dirty="0"/>
              <a:t>Alpha-beta pruning, MCTS</a:t>
            </a:r>
          </a:p>
          <a:p>
            <a:r>
              <a:rPr lang="en-US" sz="2800" dirty="0"/>
              <a:t>Game playing has produced important research ideas</a:t>
            </a:r>
          </a:p>
          <a:p>
            <a:pPr lvl="1"/>
            <a:r>
              <a:rPr lang="en-US" sz="2400" dirty="0"/>
              <a:t>Reinforcement learning (checkers)</a:t>
            </a:r>
          </a:p>
          <a:p>
            <a:pPr lvl="1"/>
            <a:r>
              <a:rPr lang="en-US" sz="2400" dirty="0"/>
              <a:t>Iterative deepening (chess)</a:t>
            </a:r>
          </a:p>
          <a:p>
            <a:pPr lvl="1"/>
            <a:r>
              <a:rPr lang="en-US" sz="2400" dirty="0"/>
              <a:t>Rational metareasoning (Othello)</a:t>
            </a:r>
          </a:p>
          <a:p>
            <a:pPr lvl="1"/>
            <a:r>
              <a:rPr lang="en-US" sz="2400" dirty="0"/>
              <a:t>Monte Carlo tree search (chess, Go)</a:t>
            </a:r>
          </a:p>
          <a:p>
            <a:pPr lvl="1"/>
            <a:r>
              <a:rPr lang="en-US" sz="2400" dirty="0"/>
              <a:t>Solution methods for partial-information games in economics (poker)</a:t>
            </a:r>
          </a:p>
          <a:p>
            <a:r>
              <a:rPr lang="en-US" sz="2800" dirty="0"/>
              <a:t>Video games present much greater challenges – lots to do!</a:t>
            </a:r>
          </a:p>
          <a:p>
            <a:pPr lvl="1"/>
            <a:r>
              <a:rPr lang="en-US" sz="2400" i="1" dirty="0">
                <a:solidFill>
                  <a:srgbClr val="CE00BB"/>
                </a:solidFill>
              </a:rPr>
              <a:t>b</a:t>
            </a:r>
            <a:r>
              <a:rPr lang="en-US" sz="2400" dirty="0">
                <a:solidFill>
                  <a:srgbClr val="CE00BB"/>
                </a:solidFill>
              </a:rPr>
              <a:t> = 10</a:t>
            </a:r>
            <a:r>
              <a:rPr lang="en-US" sz="2400" baseline="30000" dirty="0">
                <a:solidFill>
                  <a:srgbClr val="CE00BB"/>
                </a:solidFill>
              </a:rPr>
              <a:t>500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E00BB"/>
                </a:solidFill>
              </a:rPr>
              <a:t>|</a:t>
            </a:r>
            <a:r>
              <a:rPr lang="en-US" sz="2400" i="1" dirty="0">
                <a:solidFill>
                  <a:srgbClr val="CE00BB"/>
                </a:solidFill>
              </a:rPr>
              <a:t>S</a:t>
            </a:r>
            <a:r>
              <a:rPr lang="en-US" sz="2400" dirty="0">
                <a:solidFill>
                  <a:srgbClr val="CE00BB"/>
                </a:solidFill>
              </a:rPr>
              <a:t>| = 10</a:t>
            </a:r>
            <a:r>
              <a:rPr lang="en-US" sz="2400" baseline="30000" dirty="0">
                <a:solidFill>
                  <a:srgbClr val="CE00BB"/>
                </a:solidFill>
              </a:rPr>
              <a:t>4000</a:t>
            </a:r>
            <a:r>
              <a:rPr lang="en-US" sz="2400" dirty="0"/>
              <a:t>, </a:t>
            </a:r>
            <a:r>
              <a:rPr lang="en-US" sz="2400" i="1" dirty="0">
                <a:solidFill>
                  <a:srgbClr val="CE00BB"/>
                </a:solidFill>
              </a:rPr>
              <a:t>m</a:t>
            </a:r>
            <a:r>
              <a:rPr lang="en-US" sz="2400" dirty="0">
                <a:solidFill>
                  <a:srgbClr val="CE00BB"/>
                </a:solidFill>
              </a:rPr>
              <a:t> = 10,000</a:t>
            </a:r>
            <a:r>
              <a:rPr lang="en-US" sz="2400" dirty="0"/>
              <a:t>, partially observable, often &gt; 2 players</a:t>
            </a:r>
          </a:p>
        </p:txBody>
      </p:sp>
    </p:spTree>
    <p:extLst>
      <p:ext uri="{BB962C8B-B14F-4D97-AF65-F5344CB8AC3E}">
        <p14:creationId xmlns:p14="http://schemas.microsoft.com/office/powerpoint/2010/main" val="13547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90948" y="1382713"/>
            <a:ext cx="7656142" cy="469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Limits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Resource Limits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7086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Problem: In realistic games, cannot search to leaves!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 (Shannon, 1950): Bounded lookahead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Search only to a preset </a:t>
            </a:r>
            <a:r>
              <a:rPr lang="en-US" sz="2000" b="1" i="1" dirty="0">
                <a:solidFill>
                  <a:srgbClr val="FF0000"/>
                </a:solidFill>
              </a:rPr>
              <a:t>depth limit</a:t>
            </a:r>
            <a:r>
              <a:rPr lang="en-US" sz="2000" dirty="0">
                <a:solidFill>
                  <a:srgbClr val="000090"/>
                </a:solidFill>
              </a:rPr>
              <a:t> or </a:t>
            </a:r>
            <a:r>
              <a:rPr lang="en-US" sz="2000" b="1" i="1" dirty="0">
                <a:solidFill>
                  <a:srgbClr val="FF0000"/>
                </a:solidFill>
              </a:rPr>
              <a:t>horizon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Use an </a:t>
            </a:r>
            <a:r>
              <a:rPr lang="en-US" sz="2000" b="1" i="1" dirty="0">
                <a:solidFill>
                  <a:srgbClr val="FF0000"/>
                </a:solidFill>
              </a:rPr>
              <a:t>evaluation function </a:t>
            </a:r>
            <a:r>
              <a:rPr lang="en-US" sz="2000" dirty="0"/>
              <a:t>for non-terminal positions</a:t>
            </a:r>
          </a:p>
          <a:p>
            <a:pPr lvl="1" eaLnBrk="1" hangingPunct="1">
              <a:lnSpc>
                <a:spcPct val="80000"/>
              </a:lnSpc>
            </a:pPr>
            <a:endParaRPr lang="en-US" sz="1400" dirty="0"/>
          </a:p>
          <a:p>
            <a:pPr>
              <a:lnSpc>
                <a:spcPct val="80000"/>
              </a:lnSpc>
            </a:pPr>
            <a:r>
              <a:rPr lang="en-US" sz="2400" dirty="0"/>
              <a:t>Guarantee of optimal play is gone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Example: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Suppose we can explore 1M nodes per move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ym typeface="Symbol" pitchFamily="18" charset="2"/>
              </a:rPr>
              <a:t>Chess with alpha-beta, 35</a:t>
            </a:r>
            <a:r>
              <a:rPr lang="en-US" sz="2000" baseline="30000" dirty="0">
                <a:sym typeface="Symbol" pitchFamily="18" charset="2"/>
              </a:rPr>
              <a:t>(8/2)</a:t>
            </a:r>
            <a:r>
              <a:rPr lang="en-US" sz="2000" dirty="0">
                <a:sym typeface="Symbol" pitchFamily="18" charset="2"/>
              </a:rPr>
              <a:t> =~ 1M; depth 8 is quite good</a:t>
            </a:r>
          </a:p>
          <a:p>
            <a:pPr eaLnBrk="1" hangingPunct="1">
              <a:lnSpc>
                <a:spcPct val="80000"/>
              </a:lnSpc>
            </a:pPr>
            <a:endParaRPr lang="en-US" sz="1400" dirty="0"/>
          </a:p>
        </p:txBody>
      </p:sp>
      <p:sp>
        <p:nvSpPr>
          <p:cNvPr id="17412" name="AutoShape 22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7413" name="AutoShape 23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14" name="AutoShape 24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17415" name="AutoShape 25"/>
          <p:cNvCxnSpPr>
            <a:cxnSpLocks noChangeShapeType="1"/>
            <a:stCxn id="17412" idx="3"/>
            <a:endCxn id="17413" idx="3"/>
          </p:cNvCxnSpPr>
          <p:nvPr/>
        </p:nvCxnSpPr>
        <p:spPr bwMode="auto">
          <a:xfrm flipH="1">
            <a:off x="86487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6" name="AutoShape 26"/>
          <p:cNvCxnSpPr>
            <a:cxnSpLocks noChangeShapeType="1"/>
            <a:stCxn id="17412" idx="3"/>
            <a:endCxn id="17414" idx="3"/>
          </p:cNvCxnSpPr>
          <p:nvPr/>
        </p:nvCxnSpPr>
        <p:spPr bwMode="auto">
          <a:xfrm>
            <a:off x="9486900" y="1828800"/>
            <a:ext cx="838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7" name="AutoShape 27"/>
          <p:cNvCxnSpPr>
            <a:cxnSpLocks noChangeShapeType="1"/>
            <a:stCxn id="17413" idx="0"/>
            <a:endCxn id="1085499" idx="0"/>
          </p:cNvCxnSpPr>
          <p:nvPr/>
        </p:nvCxnSpPr>
        <p:spPr bwMode="auto">
          <a:xfrm flipH="1">
            <a:off x="83058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8" name="AutoShape 28"/>
          <p:cNvCxnSpPr>
            <a:cxnSpLocks noChangeShapeType="1"/>
            <a:stCxn id="17413" idx="0"/>
            <a:endCxn id="1085500" idx="0"/>
          </p:cNvCxnSpPr>
          <p:nvPr/>
        </p:nvCxnSpPr>
        <p:spPr bwMode="auto">
          <a:xfrm>
            <a:off x="8648700" y="2286000"/>
            <a:ext cx="3429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19" name="AutoShape 29"/>
          <p:cNvCxnSpPr>
            <a:cxnSpLocks noChangeShapeType="1"/>
            <a:stCxn id="17424" idx="3"/>
            <a:endCxn id="17427" idx="0"/>
          </p:cNvCxnSpPr>
          <p:nvPr/>
        </p:nvCxnSpPr>
        <p:spPr bwMode="auto">
          <a:xfrm flipH="1">
            <a:off x="103251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20" name="AutoShape 30"/>
          <p:cNvCxnSpPr>
            <a:cxnSpLocks noChangeShapeType="1"/>
            <a:stCxn id="17424" idx="3"/>
            <a:endCxn id="17428" idx="0"/>
          </p:cNvCxnSpPr>
          <p:nvPr/>
        </p:nvCxnSpPr>
        <p:spPr bwMode="auto">
          <a:xfrm>
            <a:off x="106299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21" name="AutoShape 31"/>
          <p:cNvSpPr>
            <a:spLocks noChangeArrowheads="1"/>
          </p:cNvSpPr>
          <p:nvPr/>
        </p:nvSpPr>
        <p:spPr bwMode="auto">
          <a:xfrm>
            <a:off x="8153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2" name="AutoShape 32"/>
          <p:cNvSpPr>
            <a:spLocks noChangeArrowheads="1"/>
          </p:cNvSpPr>
          <p:nvPr/>
        </p:nvSpPr>
        <p:spPr bwMode="auto">
          <a:xfrm>
            <a:off x="87630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3" name="AutoShape 33"/>
          <p:cNvSpPr>
            <a:spLocks noChangeArrowheads="1"/>
          </p:cNvSpPr>
          <p:nvPr/>
        </p:nvSpPr>
        <p:spPr bwMode="auto">
          <a:xfrm>
            <a:off x="98298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4" name="AutoShape 34"/>
          <p:cNvSpPr>
            <a:spLocks noChangeArrowheads="1"/>
          </p:cNvSpPr>
          <p:nvPr/>
        </p:nvSpPr>
        <p:spPr bwMode="auto">
          <a:xfrm>
            <a:off x="10439400" y="2438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5" name="AutoShape 35"/>
          <p:cNvSpPr>
            <a:spLocks noChangeArrowheads="1"/>
          </p:cNvSpPr>
          <p:nvPr/>
        </p:nvSpPr>
        <p:spPr bwMode="auto">
          <a:xfrm>
            <a:off x="8458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6" name="AutoShape 36"/>
          <p:cNvSpPr>
            <a:spLocks noChangeArrowheads="1"/>
          </p:cNvSpPr>
          <p:nvPr/>
        </p:nvSpPr>
        <p:spPr bwMode="auto">
          <a:xfrm>
            <a:off x="84582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7" name="AutoShape 37"/>
          <p:cNvSpPr>
            <a:spLocks noChangeArrowheads="1"/>
          </p:cNvSpPr>
          <p:nvPr/>
        </p:nvSpPr>
        <p:spPr bwMode="auto">
          <a:xfrm>
            <a:off x="101346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8" name="AutoShape 38"/>
          <p:cNvSpPr>
            <a:spLocks noChangeArrowheads="1"/>
          </p:cNvSpPr>
          <p:nvPr/>
        </p:nvSpPr>
        <p:spPr bwMode="auto">
          <a:xfrm>
            <a:off x="107442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7429" name="AutoShape 39"/>
          <p:cNvSpPr>
            <a:spLocks noChangeArrowheads="1"/>
          </p:cNvSpPr>
          <p:nvPr/>
        </p:nvSpPr>
        <p:spPr bwMode="auto">
          <a:xfrm>
            <a:off x="81534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AutoShape 40"/>
          <p:cNvSpPr>
            <a:spLocks noChangeArrowheads="1"/>
          </p:cNvSpPr>
          <p:nvPr/>
        </p:nvSpPr>
        <p:spPr bwMode="auto">
          <a:xfrm>
            <a:off x="8763000" y="3352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1" name="AutoShape 41"/>
          <p:cNvCxnSpPr>
            <a:cxnSpLocks noChangeShapeType="1"/>
            <a:stCxn id="17414" idx="0"/>
            <a:endCxn id="17423" idx="0"/>
          </p:cNvCxnSpPr>
          <p:nvPr/>
        </p:nvCxnSpPr>
        <p:spPr bwMode="auto">
          <a:xfrm flipH="1">
            <a:off x="100203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2" name="AutoShape 42"/>
          <p:cNvCxnSpPr>
            <a:cxnSpLocks noChangeShapeType="1"/>
            <a:stCxn id="17414" idx="0"/>
            <a:endCxn id="17424" idx="0"/>
          </p:cNvCxnSpPr>
          <p:nvPr/>
        </p:nvCxnSpPr>
        <p:spPr bwMode="auto">
          <a:xfrm>
            <a:off x="10325100" y="22860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3" name="AutoShape 43"/>
          <p:cNvCxnSpPr>
            <a:cxnSpLocks noChangeShapeType="1"/>
            <a:stCxn id="17422" idx="3"/>
            <a:endCxn id="17425" idx="0"/>
          </p:cNvCxnSpPr>
          <p:nvPr/>
        </p:nvCxnSpPr>
        <p:spPr bwMode="auto">
          <a:xfrm flipH="1">
            <a:off x="86487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4" name="AutoShape 44"/>
          <p:cNvSpPr>
            <a:spLocks noChangeArrowheads="1"/>
          </p:cNvSpPr>
          <p:nvPr/>
        </p:nvSpPr>
        <p:spPr bwMode="auto">
          <a:xfrm>
            <a:off x="9067800" y="3810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35" name="AutoShape 45"/>
          <p:cNvCxnSpPr>
            <a:cxnSpLocks noChangeShapeType="1"/>
            <a:stCxn id="17425" idx="3"/>
            <a:endCxn id="17429" idx="0"/>
          </p:cNvCxnSpPr>
          <p:nvPr/>
        </p:nvCxnSpPr>
        <p:spPr bwMode="auto">
          <a:xfrm flipH="1">
            <a:off x="83439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6" name="AutoShape 46"/>
          <p:cNvCxnSpPr>
            <a:cxnSpLocks noChangeShapeType="1"/>
            <a:stCxn id="17425" idx="3"/>
            <a:endCxn id="17430" idx="0"/>
          </p:cNvCxnSpPr>
          <p:nvPr/>
        </p:nvCxnSpPr>
        <p:spPr bwMode="auto">
          <a:xfrm>
            <a:off x="8648700" y="32004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7" name="AutoShape 47"/>
          <p:cNvCxnSpPr>
            <a:cxnSpLocks noChangeShapeType="1"/>
            <a:stCxn id="17430" idx="3"/>
            <a:endCxn id="17426" idx="0"/>
          </p:cNvCxnSpPr>
          <p:nvPr/>
        </p:nvCxnSpPr>
        <p:spPr bwMode="auto">
          <a:xfrm flipH="1">
            <a:off x="86487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7438" name="AutoShape 48"/>
          <p:cNvCxnSpPr>
            <a:cxnSpLocks noChangeShapeType="1"/>
            <a:stCxn id="17430" idx="3"/>
            <a:endCxn id="17434" idx="0"/>
          </p:cNvCxnSpPr>
          <p:nvPr/>
        </p:nvCxnSpPr>
        <p:spPr bwMode="auto">
          <a:xfrm>
            <a:off x="8953500" y="36576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39" name="Rectangle 49"/>
          <p:cNvSpPr>
            <a:spLocks noChangeArrowheads="1"/>
          </p:cNvSpPr>
          <p:nvPr/>
        </p:nvSpPr>
        <p:spPr bwMode="auto">
          <a:xfrm>
            <a:off x="7924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0" name="Rectangle 50"/>
          <p:cNvSpPr>
            <a:spLocks noChangeArrowheads="1"/>
          </p:cNvSpPr>
          <p:nvPr/>
        </p:nvSpPr>
        <p:spPr bwMode="auto">
          <a:xfrm>
            <a:off x="87630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1" name="Rectangle 51"/>
          <p:cNvSpPr>
            <a:spLocks noChangeArrowheads="1"/>
          </p:cNvSpPr>
          <p:nvPr/>
        </p:nvSpPr>
        <p:spPr bwMode="auto">
          <a:xfrm>
            <a:off x="97536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2" name="Rectangle 52"/>
          <p:cNvSpPr>
            <a:spLocks noChangeArrowheads="1"/>
          </p:cNvSpPr>
          <p:nvPr/>
        </p:nvSpPr>
        <p:spPr bwMode="auto">
          <a:xfrm>
            <a:off x="10591800" y="5791200"/>
            <a:ext cx="533400" cy="304800"/>
          </a:xfrm>
          <a:prstGeom prst="rect">
            <a:avLst/>
          </a:prstGeom>
          <a:solidFill>
            <a:srgbClr val="CC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?</a:t>
            </a:r>
          </a:p>
        </p:txBody>
      </p:sp>
      <p:sp>
        <p:nvSpPr>
          <p:cNvPr id="17443" name="Freeform 53"/>
          <p:cNvSpPr>
            <a:spLocks/>
          </p:cNvSpPr>
          <p:nvPr/>
        </p:nvSpPr>
        <p:spPr bwMode="auto">
          <a:xfrm>
            <a:off x="8102600" y="4114800"/>
            <a:ext cx="508000" cy="1676400"/>
          </a:xfrm>
          <a:custGeom>
            <a:avLst/>
            <a:gdLst>
              <a:gd name="T0" fmla="*/ 2147483647 w 320"/>
              <a:gd name="T1" fmla="*/ 0 h 1440"/>
              <a:gd name="T2" fmla="*/ 2147483647 w 320"/>
              <a:gd name="T3" fmla="*/ 2147483647 h 1440"/>
              <a:gd name="T4" fmla="*/ 2147483647 w 320"/>
              <a:gd name="T5" fmla="*/ 2147483647 h 1440"/>
              <a:gd name="T6" fmla="*/ 2147483647 w 320"/>
              <a:gd name="T7" fmla="*/ 2147483647 h 1440"/>
              <a:gd name="T8" fmla="*/ 2147483647 w 320"/>
              <a:gd name="T9" fmla="*/ 2147483647 h 1440"/>
              <a:gd name="T10" fmla="*/ 2147483647 w 320"/>
              <a:gd name="T11" fmla="*/ 2147483647 h 1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440"/>
              <a:gd name="T20" fmla="*/ 320 w 320"/>
              <a:gd name="T21" fmla="*/ 1440 h 1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440">
                <a:moveTo>
                  <a:pt x="320" y="0"/>
                </a:moveTo>
                <a:cubicBezTo>
                  <a:pt x="232" y="72"/>
                  <a:pt x="144" y="144"/>
                  <a:pt x="128" y="240"/>
                </a:cubicBezTo>
                <a:cubicBezTo>
                  <a:pt x="112" y="336"/>
                  <a:pt x="240" y="480"/>
                  <a:pt x="224" y="576"/>
                </a:cubicBezTo>
                <a:cubicBezTo>
                  <a:pt x="208" y="672"/>
                  <a:pt x="64" y="736"/>
                  <a:pt x="32" y="816"/>
                </a:cubicBezTo>
                <a:cubicBezTo>
                  <a:pt x="0" y="896"/>
                  <a:pt x="32" y="952"/>
                  <a:pt x="32" y="1056"/>
                </a:cubicBezTo>
                <a:cubicBezTo>
                  <a:pt x="32" y="1160"/>
                  <a:pt x="32" y="1300"/>
                  <a:pt x="32" y="144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4" name="Freeform 54"/>
          <p:cNvSpPr>
            <a:spLocks/>
          </p:cNvSpPr>
          <p:nvPr/>
        </p:nvSpPr>
        <p:spPr bwMode="auto">
          <a:xfrm>
            <a:off x="8890000" y="4114800"/>
            <a:ext cx="406400" cy="16764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5" name="Freeform 55"/>
          <p:cNvSpPr>
            <a:spLocks/>
          </p:cNvSpPr>
          <p:nvPr/>
        </p:nvSpPr>
        <p:spPr bwMode="auto">
          <a:xfrm>
            <a:off x="10515600" y="3200400"/>
            <a:ext cx="457200" cy="2590800"/>
          </a:xfrm>
          <a:custGeom>
            <a:avLst/>
            <a:gdLst>
              <a:gd name="T0" fmla="*/ 2147483647 w 256"/>
              <a:gd name="T1" fmla="*/ 0 h 1056"/>
              <a:gd name="T2" fmla="*/ 2147483647 w 256"/>
              <a:gd name="T3" fmla="*/ 2147483647 h 1056"/>
              <a:gd name="T4" fmla="*/ 2147483647 w 256"/>
              <a:gd name="T5" fmla="*/ 2147483647 h 1056"/>
              <a:gd name="T6" fmla="*/ 2147483647 w 256"/>
              <a:gd name="T7" fmla="*/ 2147483647 h 1056"/>
              <a:gd name="T8" fmla="*/ 2147483647 w 256"/>
              <a:gd name="T9" fmla="*/ 2147483647 h 10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6"/>
              <a:gd name="T16" fmla="*/ 0 h 1056"/>
              <a:gd name="T17" fmla="*/ 256 w 256"/>
              <a:gd name="T18" fmla="*/ 1056 h 10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6" h="1056">
                <a:moveTo>
                  <a:pt x="256" y="0"/>
                </a:moveTo>
                <a:cubicBezTo>
                  <a:pt x="140" y="148"/>
                  <a:pt x="24" y="296"/>
                  <a:pt x="16" y="384"/>
                </a:cubicBezTo>
                <a:cubicBezTo>
                  <a:pt x="8" y="472"/>
                  <a:pt x="208" y="456"/>
                  <a:pt x="208" y="528"/>
                </a:cubicBezTo>
                <a:cubicBezTo>
                  <a:pt x="208" y="600"/>
                  <a:pt x="32" y="728"/>
                  <a:pt x="16" y="816"/>
                </a:cubicBezTo>
                <a:cubicBezTo>
                  <a:pt x="0" y="904"/>
                  <a:pt x="56" y="980"/>
                  <a:pt x="112" y="105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46" name="Freeform 56"/>
          <p:cNvSpPr>
            <a:spLocks/>
          </p:cNvSpPr>
          <p:nvPr/>
        </p:nvSpPr>
        <p:spPr bwMode="auto">
          <a:xfrm>
            <a:off x="9944100" y="3200400"/>
            <a:ext cx="508000" cy="2590800"/>
          </a:xfrm>
          <a:custGeom>
            <a:avLst/>
            <a:gdLst>
              <a:gd name="T0" fmla="*/ 2147483647 w 320"/>
              <a:gd name="T1" fmla="*/ 0 h 1632"/>
              <a:gd name="T2" fmla="*/ 2147483647 w 320"/>
              <a:gd name="T3" fmla="*/ 2147483647 h 1632"/>
              <a:gd name="T4" fmla="*/ 2147483647 w 320"/>
              <a:gd name="T5" fmla="*/ 2147483647 h 1632"/>
              <a:gd name="T6" fmla="*/ 2147483647 w 320"/>
              <a:gd name="T7" fmla="*/ 2147483647 h 1632"/>
              <a:gd name="T8" fmla="*/ 2147483647 w 320"/>
              <a:gd name="T9" fmla="*/ 2147483647 h 1632"/>
              <a:gd name="T10" fmla="*/ 2147483647 w 320"/>
              <a:gd name="T11" fmla="*/ 2147483647 h 16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0"/>
              <a:gd name="T19" fmla="*/ 0 h 1632"/>
              <a:gd name="T20" fmla="*/ 320 w 320"/>
              <a:gd name="T21" fmla="*/ 1632 h 16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0" h="1632">
                <a:moveTo>
                  <a:pt x="216" y="0"/>
                </a:moveTo>
                <a:cubicBezTo>
                  <a:pt x="268" y="108"/>
                  <a:pt x="320" y="216"/>
                  <a:pt x="312" y="336"/>
                </a:cubicBezTo>
                <a:cubicBezTo>
                  <a:pt x="304" y="456"/>
                  <a:pt x="192" y="576"/>
                  <a:pt x="168" y="720"/>
                </a:cubicBezTo>
                <a:cubicBezTo>
                  <a:pt x="144" y="864"/>
                  <a:pt x="192" y="1104"/>
                  <a:pt x="168" y="1200"/>
                </a:cubicBezTo>
                <a:cubicBezTo>
                  <a:pt x="144" y="1296"/>
                  <a:pt x="48" y="1224"/>
                  <a:pt x="24" y="1296"/>
                </a:cubicBezTo>
                <a:cubicBezTo>
                  <a:pt x="0" y="1368"/>
                  <a:pt x="12" y="1500"/>
                  <a:pt x="24" y="163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7447" name="AutoShape 57"/>
          <p:cNvCxnSpPr>
            <a:cxnSpLocks noChangeShapeType="1"/>
            <a:stCxn id="17422" idx="3"/>
            <a:endCxn id="17448" idx="0"/>
          </p:cNvCxnSpPr>
          <p:nvPr/>
        </p:nvCxnSpPr>
        <p:spPr bwMode="auto">
          <a:xfrm>
            <a:off x="8953500" y="2743200"/>
            <a:ext cx="3048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7448" name="AutoShape 58"/>
          <p:cNvSpPr>
            <a:spLocks noChangeArrowheads="1"/>
          </p:cNvSpPr>
          <p:nvPr/>
        </p:nvSpPr>
        <p:spPr bwMode="auto">
          <a:xfrm>
            <a:off x="9067800" y="28956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85499" name="Rectangle 59"/>
          <p:cNvSpPr>
            <a:spLocks noChangeArrowheads="1"/>
          </p:cNvSpPr>
          <p:nvPr/>
        </p:nvSpPr>
        <p:spPr bwMode="auto">
          <a:xfrm>
            <a:off x="80772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-1</a:t>
            </a:r>
          </a:p>
        </p:txBody>
      </p:sp>
      <p:sp>
        <p:nvSpPr>
          <p:cNvPr id="1085500" name="Rectangle 60"/>
          <p:cNvSpPr>
            <a:spLocks noChangeArrowheads="1"/>
          </p:cNvSpPr>
          <p:nvPr/>
        </p:nvSpPr>
        <p:spPr bwMode="auto">
          <a:xfrm>
            <a:off x="87630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-2</a:t>
            </a:r>
          </a:p>
        </p:txBody>
      </p:sp>
      <p:sp>
        <p:nvSpPr>
          <p:cNvPr id="1085501" name="Rectangle 61"/>
          <p:cNvSpPr>
            <a:spLocks noChangeArrowheads="1"/>
          </p:cNvSpPr>
          <p:nvPr/>
        </p:nvSpPr>
        <p:spPr bwMode="auto">
          <a:xfrm>
            <a:off x="97536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1085502" name="Rectangle 62"/>
          <p:cNvSpPr>
            <a:spLocks noChangeArrowheads="1"/>
          </p:cNvSpPr>
          <p:nvPr/>
        </p:nvSpPr>
        <p:spPr bwMode="auto">
          <a:xfrm>
            <a:off x="10439400" y="2438400"/>
            <a:ext cx="457200" cy="304800"/>
          </a:xfrm>
          <a:prstGeom prst="rect">
            <a:avLst/>
          </a:prstGeom>
          <a:solidFill>
            <a:srgbClr val="0099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085505" name="AutoShape 65"/>
          <p:cNvSpPr>
            <a:spLocks noChangeArrowheads="1"/>
          </p:cNvSpPr>
          <p:nvPr/>
        </p:nvSpPr>
        <p:spPr bwMode="auto">
          <a:xfrm>
            <a:off x="9296400" y="1524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tIns="182880" anchor="b" anchorCtr="0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1085507" name="Text Box 67"/>
          <p:cNvSpPr txBox="1">
            <a:spLocks noChangeArrowheads="1"/>
          </p:cNvSpPr>
          <p:nvPr/>
        </p:nvSpPr>
        <p:spPr bwMode="auto">
          <a:xfrm>
            <a:off x="11223625" y="19192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min</a:t>
            </a:r>
          </a:p>
        </p:txBody>
      </p:sp>
      <p:sp>
        <p:nvSpPr>
          <p:cNvPr id="1085508" name="Text Box 68"/>
          <p:cNvSpPr txBox="1">
            <a:spLocks noChangeArrowheads="1"/>
          </p:cNvSpPr>
          <p:nvPr/>
        </p:nvSpPr>
        <p:spPr bwMode="auto">
          <a:xfrm>
            <a:off x="11223625" y="14620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max</a:t>
            </a:r>
          </a:p>
        </p:txBody>
      </p:sp>
      <p:sp>
        <p:nvSpPr>
          <p:cNvPr id="1085509" name="AutoShape 69"/>
          <p:cNvSpPr>
            <a:spLocks noChangeArrowheads="1"/>
          </p:cNvSpPr>
          <p:nvPr/>
        </p:nvSpPr>
        <p:spPr bwMode="auto">
          <a:xfrm rot="10800000">
            <a:off x="84582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-2</a:t>
            </a:r>
          </a:p>
        </p:txBody>
      </p:sp>
      <p:sp>
        <p:nvSpPr>
          <p:cNvPr id="1085510" name="AutoShape 70"/>
          <p:cNvSpPr>
            <a:spLocks noChangeArrowheads="1"/>
          </p:cNvSpPr>
          <p:nvPr/>
        </p:nvSpPr>
        <p:spPr bwMode="auto">
          <a:xfrm rot="10800000">
            <a:off x="10134600" y="19812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757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tIns="91440" anchor="ctr" anchorCtr="1"/>
          <a:lstStyle/>
          <a:p>
            <a:pPr algn="ctr"/>
            <a:r>
              <a:rPr lang="en-US" dirty="0">
                <a:latin typeface="Calibri" pitchFamily="34" charset="0"/>
              </a:rPr>
              <a:t>4</a:t>
            </a:r>
          </a:p>
        </p:txBody>
      </p:sp>
      <p:sp>
        <p:nvSpPr>
          <p:cNvPr id="2" name="Cloud 1"/>
          <p:cNvSpPr/>
          <p:nvPr/>
        </p:nvSpPr>
        <p:spPr>
          <a:xfrm rot="505837">
            <a:off x="7504576" y="2743200"/>
            <a:ext cx="4191000" cy="3962400"/>
          </a:xfrm>
          <a:prstGeom prst="cloud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9" grpId="0" animBg="1" autoUpdateAnimBg="0"/>
      <p:bldP spid="1085500" grpId="0" animBg="1" autoUpdateAnimBg="0"/>
      <p:bldP spid="1085501" grpId="0" animBg="1" autoUpdateAnimBg="0"/>
      <p:bldP spid="1085502" grpId="0" animBg="1" autoUpdateAnimBg="0"/>
      <p:bldP spid="1085505" grpId="0" animBg="1" autoUpdateAnimBg="0"/>
      <p:bldP spid="1085509" grpId="0" animBg="1"/>
      <p:bldP spid="108551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Pacman with Depth-2 Lookahead</a:t>
            </a:r>
          </a:p>
        </p:txBody>
      </p:sp>
      <p:pic>
        <p:nvPicPr>
          <p:cNvPr id="3" name="DepthLimited-depth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34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Pacman with Depth-10 Lookahead</a:t>
            </a:r>
          </a:p>
        </p:txBody>
      </p:sp>
      <p:pic>
        <p:nvPicPr>
          <p:cNvPr id="3" name="DepthLimited-depth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9450" y="1143000"/>
            <a:ext cx="8293100" cy="51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Functions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295400"/>
            <a:ext cx="11506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 functions score non-terminals in depth-limited search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Typically weighted linear sum of features: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EVAL(s) =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baseline="-25000" dirty="0">
                <a:solidFill>
                  <a:srgbClr val="BD00B0"/>
                </a:solidFill>
              </a:rPr>
              <a:t>1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aseline="-25000" dirty="0">
                <a:solidFill>
                  <a:srgbClr val="BD00B0"/>
                </a:solidFill>
              </a:rPr>
              <a:t>1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>
                <a:solidFill>
                  <a:srgbClr val="BD00B0"/>
                </a:solidFill>
              </a:rPr>
              <a:t>) +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baseline="-25000" dirty="0">
                <a:solidFill>
                  <a:srgbClr val="BD00B0"/>
                </a:solidFill>
                <a:cs typeface="Times New Roman" pitchFamily="18" charset="0"/>
              </a:rPr>
              <a:t>2</a:t>
            </a:r>
            <a:r>
              <a:rPr lang="en-US" sz="2000" baseline="-25000" dirty="0">
                <a:solidFill>
                  <a:srgbClr val="BD00B0"/>
                </a:solidFill>
              </a:rPr>
              <a:t>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aseline="-25000" dirty="0">
                <a:solidFill>
                  <a:srgbClr val="BD00B0"/>
                </a:solidFill>
                <a:cs typeface="Times New Roman" pitchFamily="18" charset="0"/>
              </a:rPr>
              <a:t>2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>
                <a:solidFill>
                  <a:srgbClr val="BD00B0"/>
                </a:solidFill>
              </a:rPr>
              <a:t>) + …. + </a:t>
            </a:r>
            <a:r>
              <a:rPr lang="en-US" sz="2000" i="1" dirty="0" err="1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i="1" baseline="-25000" dirty="0" err="1">
                <a:solidFill>
                  <a:srgbClr val="BD00B0"/>
                </a:solidFill>
                <a:cs typeface="Times New Roman" pitchFamily="18" charset="0"/>
              </a:rPr>
              <a:t>n</a:t>
            </a:r>
            <a:r>
              <a:rPr lang="en-US" sz="2000" baseline="-25000" dirty="0">
                <a:solidFill>
                  <a:srgbClr val="BD00B0"/>
                </a:solidFill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i="1" baseline="-25000" dirty="0" err="1">
                <a:solidFill>
                  <a:srgbClr val="BD00B0"/>
                </a:solidFill>
                <a:cs typeface="Times New Roman" pitchFamily="18" charset="0"/>
              </a:rPr>
              <a:t>n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>
                <a:solidFill>
                  <a:srgbClr val="BD00B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2000" baseline="-25000" dirty="0">
                <a:solidFill>
                  <a:srgbClr val="BD00B0"/>
                </a:solidFill>
              </a:rPr>
              <a:t>1</a:t>
            </a:r>
            <a:r>
              <a:rPr lang="en-US" sz="2000" dirty="0">
                <a:solidFill>
                  <a:srgbClr val="BD00B0"/>
                </a:solidFill>
              </a:rPr>
              <a:t> = 9,  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baseline="-25000" dirty="0">
                <a:solidFill>
                  <a:srgbClr val="BD00B0"/>
                </a:solidFill>
              </a:rPr>
              <a:t>1</a:t>
            </a:r>
            <a:r>
              <a:rPr lang="en-US" sz="2000" dirty="0">
                <a:solidFill>
                  <a:srgbClr val="BD00B0"/>
                </a:solidFill>
              </a:rPr>
              <a:t>(</a:t>
            </a:r>
            <a:r>
              <a:rPr lang="en-US" sz="2000" i="1" dirty="0">
                <a:solidFill>
                  <a:srgbClr val="BD00B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>
                <a:solidFill>
                  <a:srgbClr val="BD00B0"/>
                </a:solidFill>
              </a:rPr>
              <a:t>) = (num white queens – num black queens)</a:t>
            </a:r>
            <a:r>
              <a:rPr lang="en-US" sz="2000" dirty="0"/>
              <a:t>, etc.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Or a more complex nonlinear function (e.g., NN) trained by self-play RL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Terminate search only in </a:t>
            </a:r>
            <a:r>
              <a:rPr lang="en-US" sz="2400" b="1" i="1" dirty="0">
                <a:solidFill>
                  <a:srgbClr val="FF0000"/>
                </a:solidFill>
              </a:rPr>
              <a:t>quiescent</a:t>
            </a:r>
            <a:r>
              <a:rPr lang="en-US" sz="2400" dirty="0"/>
              <a:t> positions, i.e., no major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400" dirty="0"/>
              <a:t>      changes expected in feature values</a:t>
            </a:r>
          </a:p>
        </p:txBody>
      </p:sp>
      <p:pic>
        <p:nvPicPr>
          <p:cNvPr id="19460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828800"/>
            <a:ext cx="2438400" cy="273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7175" y="1828800"/>
            <a:ext cx="2519916" cy="274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AutoShape 27"/>
          <p:cNvSpPr>
            <a:spLocks noChangeArrowheads="1"/>
          </p:cNvSpPr>
          <p:nvPr/>
        </p:nvSpPr>
        <p:spPr bwMode="auto">
          <a:xfrm>
            <a:off x="5967413" y="2349500"/>
            <a:ext cx="166687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28"/>
          <p:cNvSpPr>
            <a:spLocks noChangeArrowheads="1"/>
          </p:cNvSpPr>
          <p:nvPr/>
        </p:nvSpPr>
        <p:spPr bwMode="auto">
          <a:xfrm rot="10800000">
            <a:off x="5380038" y="274320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AutoShape 29"/>
          <p:cNvSpPr>
            <a:spLocks noChangeArrowheads="1"/>
          </p:cNvSpPr>
          <p:nvPr/>
        </p:nvSpPr>
        <p:spPr bwMode="auto">
          <a:xfrm rot="10800000">
            <a:off x="6469063" y="2743200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AutoShape 30"/>
          <p:cNvSpPr>
            <a:spLocks noChangeArrowheads="1"/>
          </p:cNvSpPr>
          <p:nvPr/>
        </p:nvSpPr>
        <p:spPr bwMode="auto">
          <a:xfrm>
            <a:off x="50895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AutoShape 31"/>
          <p:cNvSpPr>
            <a:spLocks noChangeArrowheads="1"/>
          </p:cNvSpPr>
          <p:nvPr/>
        </p:nvSpPr>
        <p:spPr bwMode="auto">
          <a:xfrm>
            <a:off x="56991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AutoShape 32"/>
          <p:cNvSpPr>
            <a:spLocks noChangeArrowheads="1"/>
          </p:cNvSpPr>
          <p:nvPr/>
        </p:nvSpPr>
        <p:spPr bwMode="auto">
          <a:xfrm>
            <a:off x="6156325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AutoShape 33"/>
          <p:cNvSpPr>
            <a:spLocks noChangeArrowheads="1"/>
          </p:cNvSpPr>
          <p:nvPr/>
        </p:nvSpPr>
        <p:spPr bwMode="auto">
          <a:xfrm>
            <a:off x="6805613" y="303212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0" name="AutoShape 34"/>
          <p:cNvCxnSpPr>
            <a:cxnSpLocks noChangeShapeType="1"/>
            <a:stCxn id="19463" idx="3"/>
            <a:endCxn id="19464" idx="3"/>
          </p:cNvCxnSpPr>
          <p:nvPr/>
        </p:nvCxnSpPr>
        <p:spPr bwMode="auto">
          <a:xfrm flipH="1">
            <a:off x="5462588" y="2517775"/>
            <a:ext cx="588962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1" name="AutoShape 35"/>
          <p:cNvCxnSpPr>
            <a:cxnSpLocks noChangeShapeType="1"/>
            <a:stCxn id="19463" idx="3"/>
            <a:endCxn id="19465" idx="3"/>
          </p:cNvCxnSpPr>
          <p:nvPr/>
        </p:nvCxnSpPr>
        <p:spPr bwMode="auto">
          <a:xfrm>
            <a:off x="6051550" y="2517775"/>
            <a:ext cx="500063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2" name="AutoShape 36"/>
          <p:cNvCxnSpPr>
            <a:cxnSpLocks noChangeShapeType="1"/>
            <a:stCxn id="19464" idx="0"/>
            <a:endCxn id="19466" idx="0"/>
          </p:cNvCxnSpPr>
          <p:nvPr/>
        </p:nvCxnSpPr>
        <p:spPr bwMode="auto">
          <a:xfrm flipH="1">
            <a:off x="5173663" y="2909888"/>
            <a:ext cx="290512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3" name="AutoShape 37"/>
          <p:cNvCxnSpPr>
            <a:cxnSpLocks noChangeShapeType="1"/>
            <a:stCxn id="19464" idx="0"/>
            <a:endCxn id="19467" idx="0"/>
          </p:cNvCxnSpPr>
          <p:nvPr/>
        </p:nvCxnSpPr>
        <p:spPr bwMode="auto">
          <a:xfrm>
            <a:off x="5464175" y="2909888"/>
            <a:ext cx="319088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4" name="AutoShape 38"/>
          <p:cNvCxnSpPr>
            <a:cxnSpLocks noChangeShapeType="1"/>
            <a:stCxn id="19465" idx="0"/>
            <a:endCxn id="19468" idx="0"/>
          </p:cNvCxnSpPr>
          <p:nvPr/>
        </p:nvCxnSpPr>
        <p:spPr bwMode="auto">
          <a:xfrm flipH="1">
            <a:off x="6240463" y="2909888"/>
            <a:ext cx="312737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75" name="AutoShape 39"/>
          <p:cNvCxnSpPr>
            <a:cxnSpLocks noChangeShapeType="1"/>
            <a:stCxn id="19465" idx="0"/>
            <a:endCxn id="19469" idx="0"/>
          </p:cNvCxnSpPr>
          <p:nvPr/>
        </p:nvCxnSpPr>
        <p:spPr bwMode="auto">
          <a:xfrm>
            <a:off x="6553200" y="2909888"/>
            <a:ext cx="336550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76" name="AutoShape 40"/>
          <p:cNvSpPr>
            <a:spLocks noChangeArrowheads="1"/>
          </p:cNvSpPr>
          <p:nvPr/>
        </p:nvSpPr>
        <p:spPr bwMode="auto">
          <a:xfrm>
            <a:off x="6629400" y="369093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77" name="AutoShape 41"/>
          <p:cNvCxnSpPr>
            <a:cxnSpLocks noChangeShapeType="1"/>
            <a:endCxn id="32" idx="3"/>
          </p:cNvCxnSpPr>
          <p:nvPr/>
        </p:nvCxnSpPr>
        <p:spPr bwMode="auto">
          <a:xfrm>
            <a:off x="4470400" y="3054350"/>
            <a:ext cx="1000125" cy="76358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19478" name="AutoShape 42"/>
          <p:cNvCxnSpPr>
            <a:cxnSpLocks noChangeShapeType="1"/>
            <a:endCxn id="19482" idx="1"/>
          </p:cNvCxnSpPr>
          <p:nvPr/>
        </p:nvCxnSpPr>
        <p:spPr bwMode="auto">
          <a:xfrm flipH="1">
            <a:off x="7010400" y="3059113"/>
            <a:ext cx="866775" cy="530225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19479" name="Rectangle 43"/>
          <p:cNvSpPr>
            <a:spLocks noChangeArrowheads="1"/>
          </p:cNvSpPr>
          <p:nvPr/>
        </p:nvSpPr>
        <p:spPr bwMode="auto">
          <a:xfrm rot="10800000">
            <a:off x="6156325" y="3489325"/>
            <a:ext cx="168275" cy="168275"/>
          </a:xfrm>
          <a:prstGeom prst="rect">
            <a:avLst/>
          </a:prstGeom>
          <a:solidFill>
            <a:srgbClr val="9B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9480" name="AutoShape 44"/>
          <p:cNvCxnSpPr>
            <a:cxnSpLocks noChangeShapeType="1"/>
            <a:stCxn id="19468" idx="3"/>
            <a:endCxn id="19479" idx="2"/>
          </p:cNvCxnSpPr>
          <p:nvPr/>
        </p:nvCxnSpPr>
        <p:spPr bwMode="auto">
          <a:xfrm flipH="1">
            <a:off x="6238875" y="3200400"/>
            <a:ext cx="1588" cy="2873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9481" name="AutoShape 45"/>
          <p:cNvCxnSpPr>
            <a:cxnSpLocks noChangeShapeType="1"/>
            <a:stCxn id="19468" idx="4"/>
            <a:endCxn id="19482" idx="2"/>
          </p:cNvCxnSpPr>
          <p:nvPr/>
        </p:nvCxnSpPr>
        <p:spPr bwMode="auto">
          <a:xfrm>
            <a:off x="6324600" y="3200400"/>
            <a:ext cx="600075" cy="3032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19482" name="Rectangle 46"/>
          <p:cNvSpPr>
            <a:spLocks noChangeArrowheads="1"/>
          </p:cNvSpPr>
          <p:nvPr/>
        </p:nvSpPr>
        <p:spPr bwMode="auto">
          <a:xfrm rot="10800000">
            <a:off x="6842125" y="3505200"/>
            <a:ext cx="168275" cy="168275"/>
          </a:xfrm>
          <a:prstGeom prst="rect">
            <a:avLst/>
          </a:prstGeom>
          <a:solidFill>
            <a:srgbClr val="9B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83" name="AutoShape 47"/>
          <p:cNvSpPr>
            <a:spLocks noChangeArrowheads="1"/>
          </p:cNvSpPr>
          <p:nvPr/>
        </p:nvSpPr>
        <p:spPr bwMode="auto">
          <a:xfrm>
            <a:off x="5943600" y="3690938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 rot="10800000">
            <a:off x="5105400" y="3444875"/>
            <a:ext cx="168275" cy="168275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0" name="AutoShape 34"/>
          <p:cNvCxnSpPr>
            <a:cxnSpLocks noChangeShapeType="1"/>
            <a:endCxn id="29" idx="3"/>
          </p:cNvCxnSpPr>
          <p:nvPr/>
        </p:nvCxnSpPr>
        <p:spPr bwMode="auto">
          <a:xfrm flipH="1">
            <a:off x="5187950" y="3219450"/>
            <a:ext cx="588962" cy="2238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1" name="AutoShape 37"/>
          <p:cNvCxnSpPr>
            <a:cxnSpLocks noChangeShapeType="1"/>
            <a:stCxn id="29" idx="0"/>
          </p:cNvCxnSpPr>
          <p:nvPr/>
        </p:nvCxnSpPr>
        <p:spPr bwMode="auto">
          <a:xfrm>
            <a:off x="5189537" y="3611563"/>
            <a:ext cx="319088" cy="122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2" name="Rectangle 43"/>
          <p:cNvSpPr>
            <a:spLocks noChangeArrowheads="1"/>
          </p:cNvSpPr>
          <p:nvPr/>
        </p:nvSpPr>
        <p:spPr bwMode="auto">
          <a:xfrm rot="10800000">
            <a:off x="5470525" y="3733800"/>
            <a:ext cx="168275" cy="168275"/>
          </a:xfrm>
          <a:prstGeom prst="rect">
            <a:avLst/>
          </a:prstGeom>
          <a:solidFill>
            <a:srgbClr val="9B0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AutoShape 47"/>
          <p:cNvSpPr>
            <a:spLocks noChangeArrowheads="1"/>
          </p:cNvSpPr>
          <p:nvPr/>
        </p:nvSpPr>
        <p:spPr bwMode="auto">
          <a:xfrm>
            <a:off x="5257800" y="3935413"/>
            <a:ext cx="609600" cy="27146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 37"/>
          <p:cNvGrpSpPr>
            <a:grpSpLocks/>
          </p:cNvGrpSpPr>
          <p:nvPr/>
        </p:nvGrpSpPr>
        <p:grpSpPr bwMode="auto">
          <a:xfrm>
            <a:off x="3862388" y="1447800"/>
            <a:ext cx="4519612" cy="2462213"/>
            <a:chOff x="1457" y="1425"/>
            <a:chExt cx="2847" cy="1551"/>
          </a:xfrm>
        </p:grpSpPr>
        <p:grpSp>
          <p:nvGrpSpPr>
            <p:cNvPr id="2079" name="Group 34"/>
            <p:cNvGrpSpPr>
              <a:grpSpLocks/>
            </p:cNvGrpSpPr>
            <p:nvPr/>
          </p:nvGrpSpPr>
          <p:grpSpPr bwMode="auto">
            <a:xfrm>
              <a:off x="1457" y="1425"/>
              <a:ext cx="2847" cy="1551"/>
              <a:chOff x="1457" y="1425"/>
              <a:chExt cx="2847" cy="1551"/>
            </a:xfrm>
          </p:grpSpPr>
          <p:pic>
            <p:nvPicPr>
              <p:cNvPr id="2080" name="Picture 28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57" y="1425"/>
                <a:ext cx="2847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2051" name="Object 31"/>
              <p:cNvGraphicFramePr>
                <a:graphicFrameLocks noChangeAspect="1"/>
              </p:cNvGraphicFramePr>
              <p:nvPr/>
            </p:nvGraphicFramePr>
            <p:xfrm>
              <a:off x="2432" y="2400"/>
              <a:ext cx="174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6" name="Photo Editor Photo" r:id="rId4" imgW="327619" imgH="343075" progId="MSPhotoEd.3">
                      <p:embed/>
                    </p:oleObj>
                  </mc:Choice>
                  <mc:Fallback>
                    <p:oleObj name="Photo Editor Photo" r:id="rId4" imgW="327619" imgH="343075" progId="MSPhotoEd.3">
                      <p:embed/>
                      <p:pic>
                        <p:nvPicPr>
                          <p:cNvPr id="0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2" y="2400"/>
                            <a:ext cx="174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052" name="Object 33"/>
              <p:cNvGraphicFramePr>
                <a:graphicFrameLocks noChangeAspect="1"/>
              </p:cNvGraphicFramePr>
              <p:nvPr/>
            </p:nvGraphicFramePr>
            <p:xfrm>
              <a:off x="3264" y="2544"/>
              <a:ext cx="206" cy="1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87" name="Photo Editor Photo" r:id="rId6" imgW="327619" imgH="343075" progId="MSPhotoEd.3">
                      <p:embed/>
                    </p:oleObj>
                  </mc:Choice>
                  <mc:Fallback>
                    <p:oleObj name="Photo Editor Photo" r:id="rId6" imgW="327619" imgH="343075" progId="MSPhotoEd.3">
                      <p:embed/>
                      <p:pic>
                        <p:nvPicPr>
                          <p:cNvPr id="0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64" y="2544"/>
                            <a:ext cx="206" cy="16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2050" name="Object 35"/>
            <p:cNvGraphicFramePr>
              <a:graphicFrameLocks noChangeAspect="1"/>
            </p:cNvGraphicFramePr>
            <p:nvPr/>
          </p:nvGraphicFramePr>
          <p:xfrm>
            <a:off x="2880" y="2400"/>
            <a:ext cx="192" cy="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8" name="Photo Editor Photo" r:id="rId7" imgW="327619" imgH="343075" progId="MSPhotoEd.3">
                    <p:embed/>
                  </p:oleObj>
                </mc:Choice>
                <mc:Fallback>
                  <p:oleObj name="Photo Editor Photo" r:id="rId7" imgW="327619" imgH="343075" progId="MSPhotoEd.3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0" y="2400"/>
                          <a:ext cx="192" cy="1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Evaluation for Pacman</a:t>
            </a:r>
          </a:p>
        </p:txBody>
      </p:sp>
      <p:grpSp>
        <p:nvGrpSpPr>
          <p:cNvPr id="4" name="Group 45"/>
          <p:cNvGrpSpPr>
            <a:grpSpLocks/>
          </p:cNvGrpSpPr>
          <p:nvPr/>
        </p:nvGrpSpPr>
        <p:grpSpPr bwMode="auto">
          <a:xfrm>
            <a:off x="5511800" y="3452813"/>
            <a:ext cx="1257300" cy="296862"/>
            <a:chOff x="2496" y="2688"/>
            <a:chExt cx="792" cy="187"/>
          </a:xfrm>
        </p:grpSpPr>
        <p:pic>
          <p:nvPicPr>
            <p:cNvPr id="2076" name="Picture 4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72" y="2688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7" name="Picture 4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96" y="2688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8" name="Picture 4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8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52"/>
          <p:cNvGrpSpPr>
            <a:grpSpLocks/>
          </p:cNvGrpSpPr>
          <p:nvPr/>
        </p:nvGrpSpPr>
        <p:grpSpPr bwMode="auto">
          <a:xfrm>
            <a:off x="5207000" y="2538413"/>
            <a:ext cx="1866900" cy="754062"/>
            <a:chOff x="2304" y="2112"/>
            <a:chExt cx="1176" cy="475"/>
          </a:xfrm>
        </p:grpSpPr>
        <p:pic>
          <p:nvPicPr>
            <p:cNvPr id="2073" name="Picture 4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64" y="22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4" name="Picture 5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2" y="2112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5" name="Picture 5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5207000" y="2971800"/>
            <a:ext cx="1104900" cy="296862"/>
            <a:chOff x="2304" y="2400"/>
            <a:chExt cx="696" cy="187"/>
          </a:xfrm>
        </p:grpSpPr>
        <p:pic>
          <p:nvPicPr>
            <p:cNvPr id="2070" name="Picture 5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1" name="Picture 5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2" name="Picture 5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66"/>
          <p:cNvGrpSpPr>
            <a:grpSpLocks/>
          </p:cNvGrpSpPr>
          <p:nvPr/>
        </p:nvGrpSpPr>
        <p:grpSpPr bwMode="auto">
          <a:xfrm>
            <a:off x="4445000" y="2995613"/>
            <a:ext cx="1104900" cy="296862"/>
            <a:chOff x="2304" y="2400"/>
            <a:chExt cx="696" cy="187"/>
          </a:xfrm>
        </p:grpSpPr>
        <p:pic>
          <p:nvPicPr>
            <p:cNvPr id="2067" name="Picture 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784" y="2400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8" name="Picture 6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4" y="240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9" name="Picture 6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04" y="240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5"/>
          <p:cNvGrpSpPr>
            <a:grpSpLocks/>
          </p:cNvGrpSpPr>
          <p:nvPr/>
        </p:nvGrpSpPr>
        <p:grpSpPr bwMode="auto">
          <a:xfrm>
            <a:off x="5732463" y="3429000"/>
            <a:ext cx="808037" cy="296863"/>
            <a:chOff x="2635" y="2837"/>
            <a:chExt cx="509" cy="187"/>
          </a:xfrm>
        </p:grpSpPr>
        <p:pic>
          <p:nvPicPr>
            <p:cNvPr id="2064" name="Picture 7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35" y="284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7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28" y="2856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74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84" y="2837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44888</TotalTime>
  <Words>1647</Words>
  <Application>Microsoft Macintosh PowerPoint</Application>
  <PresentationFormat>Widescreen</PresentationFormat>
  <Paragraphs>278</Paragraphs>
  <Slides>30</Slides>
  <Notes>11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Times New Roman</vt:lpstr>
      <vt:lpstr>Wingdings</vt:lpstr>
      <vt:lpstr>dan-berkeley-nlp-v1</vt:lpstr>
      <vt:lpstr>Photo Editor Photo</vt:lpstr>
      <vt:lpstr>CS 188: Artificial Intelligence </vt:lpstr>
      <vt:lpstr>Outline</vt:lpstr>
      <vt:lpstr>The story so far…</vt:lpstr>
      <vt:lpstr>Resource Limits</vt:lpstr>
      <vt:lpstr>Resource Limits</vt:lpstr>
      <vt:lpstr>Pacman with Depth-2 Lookahead</vt:lpstr>
      <vt:lpstr>Pacman with Depth-10 Lookahead</vt:lpstr>
      <vt:lpstr>Evaluation Functions</vt:lpstr>
      <vt:lpstr>Evaluation for Pacman</vt:lpstr>
      <vt:lpstr>Generalized minimax</vt:lpstr>
      <vt:lpstr>Emergent coordination in ghosts</vt:lpstr>
      <vt:lpstr>Games with uncertain outcomes </vt:lpstr>
      <vt:lpstr>Chance outcomes in trees</vt:lpstr>
      <vt:lpstr>Minimax</vt:lpstr>
      <vt:lpstr>Expectiminimax</vt:lpstr>
      <vt:lpstr>Example: Backgammon</vt:lpstr>
      <vt:lpstr>What Values to Use?</vt:lpstr>
      <vt:lpstr>PowerPoint Presentation</vt:lpstr>
      <vt:lpstr>Monte Carlo Tree Search</vt:lpstr>
      <vt:lpstr>Rollouts</vt:lpstr>
      <vt:lpstr>MCTS Version 0</vt:lpstr>
      <vt:lpstr>MCTS Version 0</vt:lpstr>
      <vt:lpstr>MCTS Version 0.9</vt:lpstr>
      <vt:lpstr>MCTS Version 0.9</vt:lpstr>
      <vt:lpstr>MCTS Version 1.0</vt:lpstr>
      <vt:lpstr>UCB heuristics</vt:lpstr>
      <vt:lpstr>MCTS Version 2.0: UCT</vt:lpstr>
      <vt:lpstr>UCT Example</vt:lpstr>
      <vt:lpstr>Why is there no min or max?????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Stuart RUSSELL</cp:lastModifiedBy>
  <cp:revision>2271</cp:revision>
  <cp:lastPrinted>2014-02-06T19:31:47Z</cp:lastPrinted>
  <dcterms:created xsi:type="dcterms:W3CDTF">2004-08-27T04:16:05Z</dcterms:created>
  <dcterms:modified xsi:type="dcterms:W3CDTF">2021-02-05T05:58:01Z</dcterms:modified>
</cp:coreProperties>
</file>