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0"/>
  </p:notesMasterIdLst>
  <p:handoutMasterIdLst>
    <p:handoutMasterId r:id="rId31"/>
  </p:handoutMasterIdLst>
  <p:sldIdLst>
    <p:sldId id="673" r:id="rId2"/>
    <p:sldId id="319" r:id="rId3"/>
    <p:sldId id="351" r:id="rId4"/>
    <p:sldId id="307" r:id="rId5"/>
    <p:sldId id="344" r:id="rId6"/>
    <p:sldId id="349" r:id="rId7"/>
    <p:sldId id="356" r:id="rId8"/>
    <p:sldId id="299" r:id="rId9"/>
    <p:sldId id="309" r:id="rId10"/>
    <p:sldId id="350" r:id="rId11"/>
    <p:sldId id="285" r:id="rId12"/>
    <p:sldId id="264" r:id="rId13"/>
    <p:sldId id="304" r:id="rId14"/>
    <p:sldId id="361" r:id="rId15"/>
    <p:sldId id="324" r:id="rId16"/>
    <p:sldId id="333" r:id="rId17"/>
    <p:sldId id="277" r:id="rId18"/>
    <p:sldId id="317" r:id="rId19"/>
    <p:sldId id="259" r:id="rId20"/>
    <p:sldId id="293" r:id="rId21"/>
    <p:sldId id="286" r:id="rId22"/>
    <p:sldId id="369" r:id="rId23"/>
    <p:sldId id="370" r:id="rId24"/>
    <p:sldId id="332" r:id="rId25"/>
    <p:sldId id="334" r:id="rId26"/>
    <p:sldId id="269" r:id="rId27"/>
    <p:sldId id="272" r:id="rId28"/>
    <p:sldId id="343" r:id="rId29"/>
  </p:sldIdLst>
  <p:sldSz cx="12192000" cy="6858000"/>
  <p:notesSz cx="7099300" cy="10234613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3333FF"/>
    <a:srgbClr val="DE68FF"/>
    <a:srgbClr val="CE4649"/>
    <a:srgbClr val="E57071"/>
    <a:srgbClr val="FF9786"/>
    <a:srgbClr val="D3000F"/>
    <a:srgbClr val="FFFF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6531" autoAdjust="0"/>
  </p:normalViewPr>
  <p:slideViewPr>
    <p:cSldViewPr>
      <p:cViewPr varScale="1">
        <p:scale>
          <a:sx n="104" d="100"/>
          <a:sy n="104" d="100"/>
        </p:scale>
        <p:origin x="232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en.wikipedia.org/wiki/Image:Thomasbayes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638E6-3172-C641-8CD9-D0136ED99B48}"/>
              </a:ext>
            </a:extLst>
          </p:cNvPr>
          <p:cNvCxnSpPr>
            <a:cxnSpLocks/>
          </p:cNvCxnSpPr>
          <p:nvPr/>
        </p:nvCxnSpPr>
        <p:spPr>
          <a:xfrm flipH="1">
            <a:off x="4872668" y="4381492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FF0FC0-2EB1-E948-8F07-86631848E863}"/>
              </a:ext>
            </a:extLst>
          </p:cNvPr>
          <p:cNvCxnSpPr>
            <a:cxnSpLocks/>
          </p:cNvCxnSpPr>
          <p:nvPr/>
        </p:nvCxnSpPr>
        <p:spPr>
          <a:xfrm flipH="1">
            <a:off x="3811024" y="5296964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1F19B7-75EF-1745-919C-B3FB4A2DE735}"/>
              </a:ext>
            </a:extLst>
          </p:cNvPr>
          <p:cNvCxnSpPr>
            <a:cxnSpLocks/>
          </p:cNvCxnSpPr>
          <p:nvPr/>
        </p:nvCxnSpPr>
        <p:spPr>
          <a:xfrm flipH="1">
            <a:off x="7591885" y="4451859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78F7C0-045A-9641-82CE-4E49DCFE0E9D}"/>
              </a:ext>
            </a:extLst>
          </p:cNvPr>
          <p:cNvGrpSpPr/>
          <p:nvPr/>
        </p:nvGrpSpPr>
        <p:grpSpPr>
          <a:xfrm>
            <a:off x="1401441" y="3962399"/>
            <a:ext cx="3882498" cy="2209801"/>
            <a:chOff x="1401441" y="3962399"/>
            <a:chExt cx="3882498" cy="220980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2DFCCC5-616D-0147-87F7-918DEF3303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0739" y="3962400"/>
              <a:ext cx="2743200" cy="2209800"/>
            </a:xfrm>
            <a:prstGeom prst="straightConnector1">
              <a:avLst/>
            </a:prstGeom>
            <a:ln w="5715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B289B8-E22B-AA40-A78F-832CC990B7B3}"/>
                </a:ext>
              </a:extLst>
            </p:cNvPr>
            <p:cNvSpPr txBox="1"/>
            <p:nvPr/>
          </p:nvSpPr>
          <p:spPr>
            <a:xfrm>
              <a:off x="4114800" y="396239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atomic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D16F88-4369-0946-B64C-85B7D7FD498E}"/>
                </a:ext>
              </a:extLst>
            </p:cNvPr>
            <p:cNvSpPr txBox="1"/>
            <p:nvPr/>
          </p:nvSpPr>
          <p:spPr>
            <a:xfrm>
              <a:off x="3020373" y="469796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factored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23FD5-ACF1-7240-A708-96E280EBF619}"/>
                </a:ext>
              </a:extLst>
            </p:cNvPr>
            <p:cNvSpPr txBox="1"/>
            <p:nvPr/>
          </p:nvSpPr>
          <p:spPr>
            <a:xfrm>
              <a:off x="1401441" y="580286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structured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EE3BAA-0E66-E142-816B-806902FEF00C}"/>
              </a:ext>
            </a:extLst>
          </p:cNvPr>
          <p:cNvGrpSpPr/>
          <p:nvPr/>
        </p:nvGrpSpPr>
        <p:grpSpPr>
          <a:xfrm>
            <a:off x="5283939" y="3591008"/>
            <a:ext cx="4343400" cy="400223"/>
            <a:chOff x="5283939" y="3591008"/>
            <a:chExt cx="4343400" cy="400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19C13C0-38D9-D944-A743-3373B49F9A3C}"/>
                </a:ext>
              </a:extLst>
            </p:cNvPr>
            <p:cNvCxnSpPr>
              <a:cxnSpLocks/>
            </p:cNvCxnSpPr>
            <p:nvPr/>
          </p:nvCxnSpPr>
          <p:spPr>
            <a:xfrm>
              <a:off x="5283939" y="3962400"/>
              <a:ext cx="434340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825202-044E-1941-B54E-F59E0848AC95}"/>
                </a:ext>
              </a:extLst>
            </p:cNvPr>
            <p:cNvSpPr txBox="1"/>
            <p:nvPr/>
          </p:nvSpPr>
          <p:spPr>
            <a:xfrm>
              <a:off x="5619650" y="3621899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deterministic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9EAD96-7650-F44D-B183-FB41C39B06D7}"/>
                </a:ext>
              </a:extLst>
            </p:cNvPr>
            <p:cNvSpPr txBox="1"/>
            <p:nvPr/>
          </p:nvSpPr>
          <p:spPr>
            <a:xfrm>
              <a:off x="7965990" y="359100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stochastic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0BB633-EDE3-9140-88C0-521D0CD1C98E}"/>
              </a:ext>
            </a:extLst>
          </p:cNvPr>
          <p:cNvGrpSpPr/>
          <p:nvPr/>
        </p:nvGrpSpPr>
        <p:grpSpPr>
          <a:xfrm>
            <a:off x="4183577" y="1447800"/>
            <a:ext cx="1112719" cy="2514600"/>
            <a:chOff x="4183577" y="1447800"/>
            <a:chExt cx="1112719" cy="251460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2912EDC-BB09-0542-94BA-135D8C8BEB0A}"/>
                </a:ext>
              </a:extLst>
            </p:cNvPr>
            <p:cNvCxnSpPr/>
            <p:nvPr/>
          </p:nvCxnSpPr>
          <p:spPr>
            <a:xfrm flipV="1">
              <a:off x="5283939" y="1447800"/>
              <a:ext cx="0" cy="2514600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AA3EC3-3B4E-C445-9CFE-3000E06B7A6D}"/>
                </a:ext>
              </a:extLst>
            </p:cNvPr>
            <p:cNvSpPr txBox="1"/>
            <p:nvPr/>
          </p:nvSpPr>
          <p:spPr>
            <a:xfrm>
              <a:off x="4444781" y="345234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known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6AA1D8-8EB5-3D40-853B-71F99DB41141}"/>
                </a:ext>
              </a:extLst>
            </p:cNvPr>
            <p:cNvSpPr txBox="1"/>
            <p:nvPr/>
          </p:nvSpPr>
          <p:spPr>
            <a:xfrm>
              <a:off x="4183577" y="175259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unknown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47947D0-1270-4A48-8562-E9E73BDDD0C0}"/>
              </a:ext>
            </a:extLst>
          </p:cNvPr>
          <p:cNvSpPr/>
          <p:nvPr/>
        </p:nvSpPr>
        <p:spPr>
          <a:xfrm>
            <a:off x="7058896" y="2371809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RL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254016-7831-3C4F-8F79-9E11CC219C01}"/>
              </a:ext>
            </a:extLst>
          </p:cNvPr>
          <p:cNvSpPr/>
          <p:nvPr/>
        </p:nvSpPr>
        <p:spPr>
          <a:xfrm>
            <a:off x="6631143" y="4761641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Bayes nets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00F323-0AB4-994F-B07D-2F617F90FF35}"/>
              </a:ext>
            </a:extLst>
          </p:cNvPr>
          <p:cNvSpPr/>
          <p:nvPr/>
        </p:nvSpPr>
        <p:spPr>
          <a:xfrm>
            <a:off x="2708601" y="5714228"/>
            <a:ext cx="1828796" cy="6096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First-order logic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B464EA-5B9A-EA40-9340-A68D562BD91E}"/>
              </a:ext>
            </a:extLst>
          </p:cNvPr>
          <p:cNvSpPr/>
          <p:nvPr/>
        </p:nvSpPr>
        <p:spPr>
          <a:xfrm>
            <a:off x="3946025" y="4760956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LOGIC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CDBF51-0B81-8443-9058-A7E69CE317C2}"/>
              </a:ext>
            </a:extLst>
          </p:cNvPr>
          <p:cNvSpPr/>
          <p:nvPr/>
        </p:nvSpPr>
        <p:spPr>
          <a:xfrm>
            <a:off x="4954746" y="3960340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SEARCH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0BCC90-AA30-CE4F-9F7F-92734B34D063}"/>
              </a:ext>
            </a:extLst>
          </p:cNvPr>
          <p:cNvSpPr/>
          <p:nvPr/>
        </p:nvSpPr>
        <p:spPr>
          <a:xfrm>
            <a:off x="7697946" y="3962400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MDPs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DE47BB-EC11-3F4D-A115-355BF5BEF417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V="1">
            <a:off x="7469342" y="2981409"/>
            <a:ext cx="427753" cy="178023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6D488-434E-3C46-96FE-E7F7BA060FE4}"/>
              </a:ext>
            </a:extLst>
          </p:cNvPr>
          <p:cNvCxnSpPr>
            <a:cxnSpLocks/>
            <a:stCxn id="23" idx="2"/>
            <a:endCxn id="22" idx="6"/>
          </p:cNvCxnSpPr>
          <p:nvPr/>
        </p:nvCxnSpPr>
        <p:spPr>
          <a:xfrm flipH="1" flipV="1">
            <a:off x="6631143" y="4265140"/>
            <a:ext cx="1066803" cy="206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64CE65-043C-E64E-821A-AF13C776E0FF}"/>
              </a:ext>
            </a:extLst>
          </p:cNvPr>
          <p:cNvCxnSpPr>
            <a:cxnSpLocks/>
            <a:stCxn id="19" idx="2"/>
            <a:endCxn id="21" idx="6"/>
          </p:cNvCxnSpPr>
          <p:nvPr/>
        </p:nvCxnSpPr>
        <p:spPr>
          <a:xfrm flipH="1" flipV="1">
            <a:off x="5622422" y="5065756"/>
            <a:ext cx="1008721" cy="68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6D8880-F7ED-6642-B1C3-E7EDA3880F01}"/>
              </a:ext>
            </a:extLst>
          </p:cNvPr>
          <p:cNvCxnSpPr>
            <a:cxnSpLocks/>
            <a:stCxn id="23" idx="0"/>
            <a:endCxn id="18" idx="4"/>
          </p:cNvCxnSpPr>
          <p:nvPr/>
        </p:nvCxnSpPr>
        <p:spPr>
          <a:xfrm flipH="1" flipV="1">
            <a:off x="7897095" y="2981409"/>
            <a:ext cx="639050" cy="98099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2CDB4212-F640-9C46-B3E1-7288277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Outline of the course</a:t>
            </a:r>
          </a:p>
        </p:txBody>
      </p:sp>
    </p:spTree>
    <p:extLst>
      <p:ext uri="{BB962C8B-B14F-4D97-AF65-F5344CB8AC3E}">
        <p14:creationId xmlns:p14="http://schemas.microsoft.com/office/powerpoint/2010/main" val="2270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possible worlds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In many cases we </a:t>
            </a:r>
          </a:p>
          <a:p>
            <a:pPr lvl="1"/>
            <a:r>
              <a:rPr lang="en-US" dirty="0"/>
              <a:t>begin with random variables and their domains</a:t>
            </a:r>
          </a:p>
          <a:p>
            <a:pPr lvl="1"/>
            <a:r>
              <a:rPr lang="en-US" dirty="0"/>
              <a:t>construct possible worlds as assignments of values to all variables</a:t>
            </a:r>
          </a:p>
          <a:p>
            <a:r>
              <a:rPr lang="en-US" dirty="0"/>
              <a:t>E.g., two dice rolls </a:t>
            </a:r>
            <a:r>
              <a:rPr lang="en-US" i="1" dirty="0">
                <a:solidFill>
                  <a:srgbClr val="CC00CC"/>
                </a:solidFill>
              </a:rPr>
              <a:t>Roll</a:t>
            </a:r>
            <a:r>
              <a:rPr lang="en-US" sz="4000" baseline="-25000" dirty="0">
                <a:solidFill>
                  <a:srgbClr val="CC00CC"/>
                </a:solidFill>
              </a:rPr>
              <a:t>1</a:t>
            </a:r>
            <a:r>
              <a:rPr lang="en-US" dirty="0"/>
              <a:t> and </a:t>
            </a:r>
            <a:r>
              <a:rPr lang="en-US" i="1" dirty="0">
                <a:solidFill>
                  <a:srgbClr val="CC00CC"/>
                </a:solidFill>
              </a:rPr>
              <a:t>Roll</a:t>
            </a:r>
            <a:r>
              <a:rPr lang="en-US" sz="4000" baseline="-25000" dirty="0">
                <a:solidFill>
                  <a:srgbClr val="CC00CC"/>
                </a:solidFill>
              </a:rPr>
              <a:t>2</a:t>
            </a:r>
          </a:p>
          <a:p>
            <a:pPr lvl="1"/>
            <a:r>
              <a:rPr lang="en-US" dirty="0"/>
              <a:t>How many possible worlds?</a:t>
            </a:r>
          </a:p>
          <a:p>
            <a:pPr lvl="1"/>
            <a:r>
              <a:rPr lang="en-US" dirty="0"/>
              <a:t>What are their probabilities?</a:t>
            </a:r>
          </a:p>
          <a:p>
            <a:r>
              <a:rPr lang="en-US" dirty="0"/>
              <a:t>Size of distribution for </a:t>
            </a:r>
            <a:r>
              <a:rPr lang="en-US" i="1" dirty="0">
                <a:solidFill>
                  <a:srgbClr val="CC00CC"/>
                </a:solidFill>
              </a:rPr>
              <a:t>n</a:t>
            </a:r>
            <a:r>
              <a:rPr lang="en-US" dirty="0"/>
              <a:t> variables with range size </a:t>
            </a:r>
            <a:r>
              <a:rPr lang="en-US" i="1" dirty="0">
                <a:solidFill>
                  <a:srgbClr val="CC00CC"/>
                </a:solidFill>
              </a:rPr>
              <a:t>d</a:t>
            </a:r>
            <a:r>
              <a:rPr lang="en-US" dirty="0"/>
              <a:t>?</a:t>
            </a:r>
          </a:p>
          <a:p>
            <a:r>
              <a:rPr lang="en-US" dirty="0"/>
              <a:t>For all but the smallest distributions, cannot write out by hand!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88484" y="3554026"/>
            <a:ext cx="17371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err="1">
                <a:solidFill>
                  <a:srgbClr val="CC00CC"/>
                </a:solidFill>
              </a:rPr>
              <a:t>d</a:t>
            </a:r>
            <a:r>
              <a:rPr lang="en-US" sz="13800" i="1" baseline="30000" dirty="0" err="1">
                <a:solidFill>
                  <a:srgbClr val="CC00CC"/>
                </a:solidFill>
              </a:rPr>
              <a:t>n</a:t>
            </a:r>
            <a:endParaRPr lang="en-US" sz="13800" baseline="30000" dirty="0"/>
          </a:p>
        </p:txBody>
      </p:sp>
    </p:spTree>
    <p:extLst>
      <p:ext uri="{BB962C8B-B14F-4D97-AF65-F5344CB8AC3E}">
        <p14:creationId xmlns:p14="http://schemas.microsoft.com/office/powerpoint/2010/main" val="217928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Probabilities of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" y="1428868"/>
            <a:ext cx="7327606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Recall that the probability of an event is the sum of probabilities of its worlds: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 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baseline="-25000" dirty="0">
                <a:sym typeface="Symbol"/>
              </a:rPr>
              <a:t>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So, given a joint distribution over all variables, can compute any event probability!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not foggy?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1BC2A-1C00-4543-ACD9-7A578D7E1C4D}"/>
              </a:ext>
            </a:extLst>
          </p:cNvPr>
          <p:cNvSpPr txBox="1"/>
          <p:nvPr/>
        </p:nvSpPr>
        <p:spPr>
          <a:xfrm>
            <a:off x="9296400" y="23622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00A01F-A43D-5B4B-95D0-5B4BD8B662A5}"/>
              </a:ext>
            </a:extLst>
          </p:cNvPr>
          <p:cNvSpPr txBox="1">
            <a:spLocks/>
          </p:cNvSpPr>
          <p:nvPr/>
        </p:nvSpPr>
        <p:spPr bwMode="auto">
          <a:xfrm>
            <a:off x="8229600" y="186645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b="1" i="1" dirty="0">
                <a:solidFill>
                  <a:srgbClr val="3333FF"/>
                </a:solidFill>
              </a:rPr>
              <a:t>Joint distribution</a:t>
            </a:r>
            <a:endParaRPr lang="en-US" sz="2400" b="1" i="1" dirty="0">
              <a:solidFill>
                <a:srgbClr val="3333FF"/>
              </a:solidFill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8B16075-3589-174B-A400-18ACD572C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859043"/>
              </p:ext>
            </p:extLst>
          </p:nvPr>
        </p:nvGraphicFramePr>
        <p:xfrm>
          <a:off x="8458200" y="3076971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b="1" i="1" dirty="0">
                <a:solidFill>
                  <a:srgbClr val="3333FF"/>
                </a:solidFill>
              </a:rPr>
              <a:t>Marginalization</a:t>
            </a:r>
            <a:r>
              <a:rPr lang="en-US" sz="2000" dirty="0"/>
              <a:t> (</a:t>
            </a:r>
            <a:r>
              <a:rPr lang="en-US" sz="2000" b="1" i="1" dirty="0">
                <a:solidFill>
                  <a:srgbClr val="3333FF"/>
                </a:solidFill>
              </a:rPr>
              <a:t>summing ou</a:t>
            </a:r>
            <a:r>
              <a:rPr lang="en-US" sz="2000" dirty="0"/>
              <a:t>t): Collapse a dimension by adding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412710"/>
            <a:ext cx="4927952" cy="591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P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(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) = </a:t>
            </a:r>
            <a:r>
              <a:rPr lang="en-US" sz="40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</a:t>
            </a:r>
            <a:r>
              <a:rPr lang="en-US" sz="3600" i="1" kern="0" baseline="-50000" dirty="0">
                <a:solidFill>
                  <a:srgbClr val="BD00B0"/>
                </a:solidFill>
                <a:latin typeface="Calibri" pitchFamily="34" charset="0"/>
                <a:sym typeface="Symbol"/>
              </a:rPr>
              <a:t>y  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P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(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, 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Y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y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2941954-2176-E640-8CFF-603EEE33E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621267"/>
              </p:ext>
            </p:extLst>
          </p:nvPr>
        </p:nvGraphicFramePr>
        <p:xfrm>
          <a:off x="5334000" y="3200559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FF8999-C488-4F43-8A47-67BB4F2DB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58965"/>
              </p:ext>
            </p:extLst>
          </p:nvPr>
        </p:nvGraphicFramePr>
        <p:xfrm>
          <a:off x="8534400" y="3952348"/>
          <a:ext cx="711200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720826974"/>
                    </a:ext>
                  </a:extLst>
                </a:gridCol>
              </a:tblGrid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31745"/>
                  </a:ext>
                </a:extLst>
              </a:tr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213526"/>
                  </a:ext>
                </a:extLst>
              </a:tr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80252"/>
                  </a:ext>
                </a:extLst>
              </a:tr>
              <a:tr h="332645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007686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7146EE8-A38B-DF45-9C1C-B0471FC8D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795653"/>
              </p:ext>
            </p:extLst>
          </p:nvPr>
        </p:nvGraphicFramePr>
        <p:xfrm>
          <a:off x="6847015" y="5562600"/>
          <a:ext cx="1611186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2985">
                  <a:extLst>
                    <a:ext uri="{9D8B030D-6E8A-4147-A177-3AD203B41FA5}">
                      <a16:colId xmlns:a16="http://schemas.microsoft.com/office/drawing/2014/main" val="3511073741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51888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2583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2C7B350-9DC8-EB43-BD79-00B7CA0C3FF4}"/>
              </a:ext>
            </a:extLst>
          </p:cNvPr>
          <p:cNvSpPr txBox="1"/>
          <p:nvPr/>
        </p:nvSpPr>
        <p:spPr>
          <a:xfrm>
            <a:off x="7252979" y="5939135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38C95-3A40-2744-A2B3-17EC024950DC}"/>
              </a:ext>
            </a:extLst>
          </p:cNvPr>
          <p:cNvSpPr txBox="1"/>
          <p:nvPr/>
        </p:nvSpPr>
        <p:spPr>
          <a:xfrm>
            <a:off x="9233523" y="4513995"/>
            <a:ext cx="90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B10EB84C-CC7E-E441-A6B3-1F06E4063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21093"/>
              </p:ext>
            </p:extLst>
          </p:nvPr>
        </p:nvGraphicFramePr>
        <p:xfrm>
          <a:off x="460526" y="449580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rgbClr val="FF9786"/>
                </a:solidFill>
                <a:latin typeface="Calibri"/>
                <a:cs typeface="Calibri"/>
              </a:rPr>
              <a:t>(</a:t>
            </a:r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b</a:t>
            </a:r>
            <a:r>
              <a:rPr lang="en-US" sz="2000" dirty="0">
                <a:solidFill>
                  <a:srgbClr val="FF9786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(</a:t>
            </a:r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a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13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rgbClr val="E57071"/>
                </a:solidFill>
                <a:latin typeface="Calibri"/>
                <a:cs typeface="Calibri"/>
              </a:rPr>
              <a:t>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618454" y="5714399"/>
            <a:ext cx="6559202" cy="762601"/>
          </a:xfrm>
          <a:prstGeom prst="wedgeRectCallout">
            <a:avLst>
              <a:gd name="adj1" fmla="val 5337"/>
              <a:gd name="adj2" fmla="val -92334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rgbClr val="BD00B0"/>
                </a:solidFill>
              </a:rPr>
              <a:t>= 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s,T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r,T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f,T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</a:t>
            </a:r>
            <a:r>
              <a:rPr lang="en-US" i="1" dirty="0">
                <a:solidFill>
                  <a:srgbClr val="BD00B0"/>
                </a:solidFill>
              </a:rPr>
              <a:t> 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m,T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</a:t>
            </a:r>
          </a:p>
          <a:p>
            <a:r>
              <a:rPr lang="en-US" dirty="0">
                <a:solidFill>
                  <a:srgbClr val="BD00B0"/>
                </a:solidFill>
              </a:rPr>
              <a:t>= 0.15 + 0.08 + 0.27 + 0.00= 0.50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0" y="40386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4400" y="2590800"/>
            <a:ext cx="3200400" cy="954107"/>
            <a:chOff x="9296400" y="1219200"/>
            <a:chExt cx="2729076" cy="954107"/>
          </a:xfrm>
        </p:grpSpPr>
        <p:sp>
          <p:nvSpPr>
            <p:cNvPr id="23" name="TextBox 22"/>
            <p:cNvSpPr txBox="1"/>
            <p:nvPr/>
          </p:nvSpPr>
          <p:spPr>
            <a:xfrm>
              <a:off x="9296400" y="1371600"/>
              <a:ext cx="1684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a | b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44200" y="1219200"/>
              <a:ext cx="12812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a, b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b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62400" y="4495800"/>
            <a:ext cx="4952999" cy="954107"/>
            <a:chOff x="9296400" y="1219200"/>
            <a:chExt cx="2908031" cy="954107"/>
          </a:xfrm>
        </p:grpSpPr>
        <p:sp>
          <p:nvSpPr>
            <p:cNvPr id="29" name="TextBox 28"/>
            <p:cNvSpPr txBox="1"/>
            <p:nvPr/>
          </p:nvSpPr>
          <p:spPr>
            <a:xfrm>
              <a:off x="9296400" y="1371600"/>
              <a:ext cx="2235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W=s | T=c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817524" y="1219200"/>
              <a:ext cx="13869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W=</a:t>
              </a:r>
              <a:r>
                <a:rPr lang="en-US" sz="2800" i="1" u="sng" dirty="0" err="1">
                  <a:solidFill>
                    <a:srgbClr val="BD00B0"/>
                  </a:solidFill>
                </a:rPr>
                <a:t>s,T</a:t>
              </a:r>
              <a:r>
                <a:rPr lang="en-US" sz="2800" i="1" u="sng" dirty="0">
                  <a:solidFill>
                    <a:srgbClr val="BD00B0"/>
                  </a:solidFill>
                </a:rPr>
                <a:t>=c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 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T=c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991600" y="4724400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=</a:t>
            </a:r>
            <a:r>
              <a:rPr lang="en-US" sz="2400" dirty="0">
                <a:solidFill>
                  <a:srgbClr val="BD00B0"/>
                </a:solidFill>
              </a:rPr>
              <a:t> 0.15/0.50 = 0.3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048" y="5290810"/>
            <a:ext cx="838200" cy="347990"/>
          </a:xfrm>
          <a:prstGeom prst="rect">
            <a:avLst/>
          </a:prstGeom>
          <a:solidFill>
            <a:srgbClr val="DE68FF">
              <a:alpha val="15000"/>
            </a:srgbClr>
          </a:solidFill>
          <a:ln w="38100" cmpd="sng">
            <a:solidFill>
              <a:srgbClr val="CC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35709" y="4873317"/>
            <a:ext cx="831360" cy="1908483"/>
          </a:xfrm>
          <a:prstGeom prst="rect">
            <a:avLst/>
          </a:prstGeom>
          <a:noFill/>
          <a:ln w="69850" cmpd="sng">
            <a:solidFill>
              <a:srgbClr val="CE464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32" grpId="0"/>
      <p:bldP spid="5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Conditional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10442200" cy="6418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Distributions for one set of variables given another set</a:t>
            </a: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DF0DA026-25AF-7042-A572-173ADD3B3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99245"/>
              </p:ext>
            </p:extLst>
          </p:nvPr>
        </p:nvGraphicFramePr>
        <p:xfrm>
          <a:off x="460526" y="213360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321CE8A-7A58-A841-9D8D-DE35A523553B}"/>
              </a:ext>
            </a:extLst>
          </p:cNvPr>
          <p:cNvSpPr/>
          <p:nvPr/>
        </p:nvSpPr>
        <p:spPr>
          <a:xfrm>
            <a:off x="6629400" y="1908295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CD7EF34-CE44-244C-9B67-D93F689A6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59559"/>
              </p:ext>
            </p:extLst>
          </p:nvPr>
        </p:nvGraphicFramePr>
        <p:xfrm>
          <a:off x="6922114" y="2895600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6FA65B1-CF06-D54A-B5A0-684E9CFF8115}"/>
              </a:ext>
            </a:extLst>
          </p:cNvPr>
          <p:cNvSpPr/>
          <p:nvPr/>
        </p:nvSpPr>
        <p:spPr>
          <a:xfrm>
            <a:off x="5029200" y="1905000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T=h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BED6236B-E061-E249-8D8F-D2FB56F91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40343"/>
              </p:ext>
            </p:extLst>
          </p:nvPr>
        </p:nvGraphicFramePr>
        <p:xfrm>
          <a:off x="5321914" y="289230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390AB43-CFD8-1046-BEB6-DFAB83949691}"/>
              </a:ext>
            </a:extLst>
          </p:cNvPr>
          <p:cNvSpPr/>
          <p:nvPr/>
        </p:nvSpPr>
        <p:spPr>
          <a:xfrm>
            <a:off x="8805311" y="1911779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651650C-D34A-A745-BA64-9AB7B4067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96926"/>
              </p:ext>
            </p:extLst>
          </p:nvPr>
        </p:nvGraphicFramePr>
        <p:xfrm>
          <a:off x="8397744" y="2699267"/>
          <a:ext cx="1854200" cy="177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198394469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235278692"/>
                    </a:ext>
                  </a:extLst>
                </a:gridCol>
              </a:tblGrid>
              <a:tr h="1777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633907"/>
                  </a:ext>
                </a:extLst>
              </a:tr>
            </a:tbl>
          </a:graphicData>
        </a:graphic>
      </p:graphicFrame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663341CE-D16D-BD43-8114-723F3B27F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25171"/>
              </p:ext>
            </p:extLst>
          </p:nvPr>
        </p:nvGraphicFramePr>
        <p:xfrm>
          <a:off x="9440120" y="2795786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A3DA8656-EC62-5940-847E-1C94BCCD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47485"/>
              </p:ext>
            </p:extLst>
          </p:nvPr>
        </p:nvGraphicFramePr>
        <p:xfrm>
          <a:off x="8523739" y="279894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756072A-E72B-B843-AFE3-6DD8A96EF450}"/>
              </a:ext>
            </a:extLst>
          </p:cNvPr>
          <p:cNvSpPr txBox="1"/>
          <p:nvPr/>
        </p:nvSpPr>
        <p:spPr>
          <a:xfrm>
            <a:off x="5421134" y="24500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A61527-466B-5D4C-A595-C78D32422E20}"/>
              </a:ext>
            </a:extLst>
          </p:cNvPr>
          <p:cNvSpPr txBox="1"/>
          <p:nvPr/>
        </p:nvSpPr>
        <p:spPr>
          <a:xfrm>
            <a:off x="6970037" y="245469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802-CE57-CC41-85F4-1CDFAD79D9AC}"/>
              </a:ext>
            </a:extLst>
          </p:cNvPr>
          <p:cNvSpPr txBox="1"/>
          <p:nvPr/>
        </p:nvSpPr>
        <p:spPr>
          <a:xfrm>
            <a:off x="8610600" y="23218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45D93F-70CC-994D-B129-77BFA4474CE4}"/>
              </a:ext>
            </a:extLst>
          </p:cNvPr>
          <p:cNvSpPr txBox="1"/>
          <p:nvPr/>
        </p:nvSpPr>
        <p:spPr>
          <a:xfrm>
            <a:off x="9441380" y="23264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6956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9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6"/>
            <a:ext cx="8470900" cy="1889954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Multiply each entry by </a:t>
            </a:r>
            <a:r>
              <a:rPr lang="en-US" sz="2000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sz="2000" dirty="0">
                <a:solidFill>
                  <a:srgbClr val="CC00CC"/>
                </a:solidFill>
              </a:rPr>
              <a:t> = 1/(sum over all entries)</a:t>
            </a:r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Normalizing a distribution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84DF45-D2CE-3943-83E6-8F8A8303C34D}"/>
              </a:ext>
            </a:extLst>
          </p:cNvPr>
          <p:cNvGrpSpPr/>
          <p:nvPr/>
        </p:nvGrpSpPr>
        <p:grpSpPr>
          <a:xfrm>
            <a:off x="5276241" y="5054894"/>
            <a:ext cx="1741350" cy="1137630"/>
            <a:chOff x="8977036" y="3866637"/>
            <a:chExt cx="1741350" cy="1137630"/>
          </a:xfrm>
        </p:grpSpPr>
        <p:sp>
          <p:nvSpPr>
            <p:cNvPr id="50" name="Line 45"/>
            <p:cNvSpPr>
              <a:spLocks noChangeShapeType="1"/>
            </p:cNvSpPr>
            <p:nvPr/>
          </p:nvSpPr>
          <p:spPr bwMode="auto">
            <a:xfrm>
              <a:off x="9251912" y="4422287"/>
              <a:ext cx="1167859" cy="907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692" name="TextBox 1051691"/>
            <p:cNvSpPr txBox="1"/>
            <p:nvPr/>
          </p:nvSpPr>
          <p:spPr>
            <a:xfrm>
              <a:off x="8977036" y="4604157"/>
              <a:ext cx="1741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sym typeface="Symbol"/>
                </a:rPr>
                <a:t></a:t>
              </a:r>
              <a:r>
                <a:rPr lang="en-US" dirty="0">
                  <a:solidFill>
                    <a:srgbClr val="CC00CC"/>
                  </a:solidFill>
                </a:rPr>
                <a:t> = 1/0.50 = 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07188" y="3866637"/>
              <a:ext cx="122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Normalize</a:t>
              </a:r>
            </a:p>
          </p:txBody>
        </p:sp>
      </p:grp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BE5517CB-1447-1641-BA3C-C4D77BD5B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3778"/>
              </p:ext>
            </p:extLst>
          </p:nvPr>
        </p:nvGraphicFramePr>
        <p:xfrm>
          <a:off x="609600" y="405384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BCD2360-6102-4946-A004-3DF68106E469}"/>
              </a:ext>
            </a:extLst>
          </p:cNvPr>
          <p:cNvSpPr/>
          <p:nvPr/>
        </p:nvSpPr>
        <p:spPr>
          <a:xfrm>
            <a:off x="2884783" y="4431357"/>
            <a:ext cx="831360" cy="1908483"/>
          </a:xfrm>
          <a:prstGeom prst="rect">
            <a:avLst/>
          </a:prstGeom>
          <a:noFill/>
          <a:ln w="69850" cmpd="sng">
            <a:solidFill>
              <a:srgbClr val="CE464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A5D1D7-6FEC-C94A-877F-17470ED9BE74}"/>
              </a:ext>
            </a:extLst>
          </p:cNvPr>
          <p:cNvSpPr/>
          <p:nvPr/>
        </p:nvSpPr>
        <p:spPr>
          <a:xfrm>
            <a:off x="4152519" y="4246691"/>
            <a:ext cx="115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834B50D6-2B6C-6949-88FF-FC6C71E18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33520"/>
              </p:ext>
            </p:extLst>
          </p:nvPr>
        </p:nvGraphicFramePr>
        <p:xfrm>
          <a:off x="4445233" y="4815840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8FB856EA-F1E3-F540-8092-B4E1423F7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403427"/>
              </p:ext>
            </p:extLst>
          </p:nvPr>
        </p:nvGraphicFramePr>
        <p:xfrm>
          <a:off x="7144891" y="4819809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B03D1AB-0FE5-EC4C-B98C-4977F2C755D9}"/>
              </a:ext>
            </a:extLst>
          </p:cNvPr>
          <p:cNvSpPr/>
          <p:nvPr/>
        </p:nvSpPr>
        <p:spPr>
          <a:xfrm>
            <a:off x="1727671" y="3550222"/>
            <a:ext cx="9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8A84F-9FD3-6E44-ACDA-E19054ACAAD4}"/>
              </a:ext>
            </a:extLst>
          </p:cNvPr>
          <p:cNvSpPr/>
          <p:nvPr/>
        </p:nvSpPr>
        <p:spPr>
          <a:xfrm>
            <a:off x="5900520" y="3906262"/>
            <a:ext cx="32875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T=c</a:t>
            </a:r>
            <a:r>
              <a:rPr lang="en-US" dirty="0">
                <a:solidFill>
                  <a:srgbClr val="BD00B0"/>
                </a:solidFill>
              </a:rPr>
              <a:t>) =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)/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T</a:t>
            </a:r>
            <a:r>
              <a:rPr lang="en-US" dirty="0">
                <a:solidFill>
                  <a:srgbClr val="BD00B0"/>
                </a:solidFill>
              </a:rPr>
              <a:t>=</a:t>
            </a:r>
            <a:r>
              <a:rPr lang="en-US" i="1" dirty="0">
                <a:solidFill>
                  <a:srgbClr val="BD00B0"/>
                </a:solidFill>
              </a:rPr>
              <a:t>c</a:t>
            </a:r>
            <a:r>
              <a:rPr lang="en-US" dirty="0">
                <a:solidFill>
                  <a:srgbClr val="BD00B0"/>
                </a:solidFill>
              </a:rPr>
              <a:t>)</a:t>
            </a:r>
          </a:p>
          <a:p>
            <a:r>
              <a:rPr lang="en-US" dirty="0">
                <a:solidFill>
                  <a:srgbClr val="BD00B0"/>
                </a:solidFill>
              </a:rPr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19" grpId="1" animBg="1"/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7315200" y="2438400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10600" y="2209800"/>
            <a:ext cx="3200400" cy="954107"/>
            <a:chOff x="9296400" y="1219200"/>
            <a:chExt cx="2729076" cy="954107"/>
          </a:xfrm>
        </p:grpSpPr>
        <p:sp>
          <p:nvSpPr>
            <p:cNvPr id="9" name="TextBox 8"/>
            <p:cNvSpPr txBox="1"/>
            <p:nvPr/>
          </p:nvSpPr>
          <p:spPr>
            <a:xfrm>
              <a:off x="9296400" y="1371600"/>
              <a:ext cx="1684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a | b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44200" y="1219200"/>
              <a:ext cx="12812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a, b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b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1200" y="2286000"/>
            <a:ext cx="4132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a | b</a:t>
            </a:r>
            <a:r>
              <a:rPr lang="en-US" sz="3200" dirty="0">
                <a:solidFill>
                  <a:srgbClr val="BD00B0"/>
                </a:solidFill>
              </a:rPr>
              <a:t>) </a:t>
            </a:r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b</a:t>
            </a:r>
            <a:r>
              <a:rPr lang="en-US" sz="3200" dirty="0">
                <a:solidFill>
                  <a:srgbClr val="BD00B0"/>
                </a:solidFill>
              </a:rPr>
              <a:t>) = </a:t>
            </a:r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a, b</a:t>
            </a:r>
            <a:r>
              <a:rPr lang="en-US" sz="3200" dirty="0">
                <a:solidFill>
                  <a:srgbClr val="BD00B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9265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Product Rule: Example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1613730" y="2286000"/>
            <a:ext cx="7987470" cy="838201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W </a:t>
            </a:r>
            <a:r>
              <a:rPr lang="en-US" sz="3600" dirty="0">
                <a:solidFill>
                  <a:srgbClr val="BD00B0"/>
                </a:solidFill>
              </a:rPr>
              <a:t>|</a:t>
            </a:r>
            <a:r>
              <a:rPr lang="en-US" sz="3600" i="1" dirty="0">
                <a:solidFill>
                  <a:srgbClr val="BD00B0"/>
                </a:solidFill>
              </a:rPr>
              <a:t> T</a:t>
            </a:r>
            <a:r>
              <a:rPr lang="en-US" sz="3600" dirty="0">
                <a:solidFill>
                  <a:srgbClr val="BD00B0"/>
                </a:solidFill>
              </a:rPr>
              <a:t>) </a:t>
            </a: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T</a:t>
            </a:r>
            <a:r>
              <a:rPr lang="en-US" sz="3600" dirty="0">
                <a:solidFill>
                  <a:srgbClr val="BD00B0"/>
                </a:solidFill>
              </a:rPr>
              <a:t>) = </a:t>
            </a: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W, T</a:t>
            </a:r>
            <a:r>
              <a:rPr lang="en-US" sz="3600" dirty="0">
                <a:solidFill>
                  <a:srgbClr val="BD00B0"/>
                </a:solidFill>
              </a:rPr>
              <a:t>) </a:t>
            </a:r>
          </a:p>
          <a:p>
            <a:pPr marL="0" indent="0" eaLnBrk="1" hangingPunct="1">
              <a:buNone/>
            </a:pPr>
            <a:endParaRPr lang="en-US" sz="3600" dirty="0"/>
          </a:p>
          <a:p>
            <a:pPr marL="0" indent="0" eaLnBrk="1" hangingPunct="1">
              <a:buNone/>
            </a:pPr>
            <a:endParaRPr lang="en-US" sz="3600" dirty="0"/>
          </a:p>
        </p:txBody>
      </p:sp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Group 56">
            <a:extLst>
              <a:ext uri="{FF2B5EF4-FFF2-40B4-BE49-F238E27FC236}">
                <a16:creationId xmlns:a16="http://schemas.microsoft.com/office/drawing/2014/main" id="{2CD8347D-A2CD-F04A-AE7B-D00C0EF1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294025"/>
              </p:ext>
            </p:extLst>
          </p:nvPr>
        </p:nvGraphicFramePr>
        <p:xfrm>
          <a:off x="4057650" y="4219575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FA49820-990A-8048-AE83-710FE3B7D41D}"/>
              </a:ext>
            </a:extLst>
          </p:cNvPr>
          <p:cNvSpPr txBox="1"/>
          <p:nvPr/>
        </p:nvSpPr>
        <p:spPr>
          <a:xfrm>
            <a:off x="4455469" y="3683187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3C3629-020A-4B45-ABE7-59E805BB346A}"/>
              </a:ext>
            </a:extLst>
          </p:cNvPr>
          <p:cNvSpPr/>
          <p:nvPr/>
        </p:nvSpPr>
        <p:spPr>
          <a:xfrm>
            <a:off x="1647310" y="3125164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D6444DC6-A5F6-6C4B-801B-3EA6B2262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39057"/>
              </p:ext>
            </p:extLst>
          </p:nvPr>
        </p:nvGraphicFramePr>
        <p:xfrm>
          <a:off x="1239743" y="3912652"/>
          <a:ext cx="1854200" cy="177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198394469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235278692"/>
                    </a:ext>
                  </a:extLst>
                </a:gridCol>
              </a:tblGrid>
              <a:tr h="1777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633907"/>
                  </a:ext>
                </a:extLst>
              </a:tr>
            </a:tbl>
          </a:graphicData>
        </a:graphic>
      </p:graphicFrame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7AA65401-75E5-E14B-B31D-CBE0E657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89718"/>
              </p:ext>
            </p:extLst>
          </p:nvPr>
        </p:nvGraphicFramePr>
        <p:xfrm>
          <a:off x="2268091" y="403278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CA3ECF8E-6921-824D-9ABD-AF20D9F3B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44328"/>
              </p:ext>
            </p:extLst>
          </p:nvPr>
        </p:nvGraphicFramePr>
        <p:xfrm>
          <a:off x="1353691" y="403278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3DC4453-E0C1-624E-B5EA-F68FCAD1EFD2}"/>
              </a:ext>
            </a:extLst>
          </p:cNvPr>
          <p:cNvSpPr txBox="1"/>
          <p:nvPr/>
        </p:nvSpPr>
        <p:spPr>
          <a:xfrm>
            <a:off x="1452599" y="35352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864EF4-B651-414A-8C39-593D9D11A553}"/>
              </a:ext>
            </a:extLst>
          </p:cNvPr>
          <p:cNvSpPr txBox="1"/>
          <p:nvPr/>
        </p:nvSpPr>
        <p:spPr>
          <a:xfrm>
            <a:off x="2283379" y="353983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1EF5E36-CBF4-6F41-9E1B-682D22C9D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64135"/>
              </p:ext>
            </p:extLst>
          </p:nvPr>
        </p:nvGraphicFramePr>
        <p:xfrm>
          <a:off x="7391400" y="3658651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1270F65B-3FBA-7B44-969D-3A11F0423BC7}"/>
              </a:ext>
            </a:extLst>
          </p:cNvPr>
          <p:cNvSpPr/>
          <p:nvPr/>
        </p:nvSpPr>
        <p:spPr>
          <a:xfrm>
            <a:off x="8401815" y="3126215"/>
            <a:ext cx="971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2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11342885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A joint distribution can be written as a product of conditional distributions by repeated application of the product rule:</a:t>
            </a: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i="1" dirty="0" err="1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n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</a:t>
            </a:r>
            <a:r>
              <a:rPr lang="en-US" i="1" baseline="-43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i="1" baseline="-25000" dirty="0">
                <a:solidFill>
                  <a:srgbClr val="BD00B0"/>
                </a:solidFill>
                <a:latin typeface="Calibri"/>
                <a:cs typeface="Calibri"/>
              </a:rPr>
              <a:t>i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i="1" baseline="-25000" dirty="0">
                <a:solidFill>
                  <a:srgbClr val="BD00B0"/>
                </a:solidFill>
                <a:latin typeface="Calibri"/>
                <a:cs typeface="Calibri"/>
              </a:rPr>
              <a:t>i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-1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baseline="-25000" dirty="0">
              <a:solidFill>
                <a:srgbClr val="BD00B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baseline="-25000" dirty="0">
              <a:solidFill>
                <a:srgbClr val="BD00B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1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64627" y="1387328"/>
            <a:ext cx="7379173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a probability model</a:t>
            </a:r>
          </a:p>
          <a:p>
            <a:pPr lvl="1"/>
            <a:r>
              <a:rPr lang="en-US" sz="2000" dirty="0"/>
              <a:t>Typically for a </a:t>
            </a:r>
            <a:r>
              <a:rPr lang="en-US" sz="2000" b="1" i="1" dirty="0">
                <a:solidFill>
                  <a:srgbClr val="3333FF"/>
                </a:solidFill>
              </a:rPr>
              <a:t>query variable </a:t>
            </a:r>
            <a:r>
              <a:rPr lang="en-US" sz="2000" dirty="0"/>
              <a:t>given </a:t>
            </a:r>
            <a:r>
              <a:rPr lang="en-US" sz="2000" b="1" i="1" dirty="0">
                <a:solidFill>
                  <a:srgbClr val="3333FF"/>
                </a:solidFill>
              </a:rPr>
              <a:t>evidence</a:t>
            </a:r>
            <a:endParaRPr lang="en-US" sz="2400" dirty="0"/>
          </a:p>
          <a:p>
            <a:pPr lvl="1"/>
            <a:r>
              <a:rPr lang="en-US" sz="2000" dirty="0"/>
              <a:t>E.g., </a:t>
            </a:r>
            <a:r>
              <a:rPr lang="en-US" sz="2000" dirty="0">
                <a:solidFill>
                  <a:srgbClr val="CC00CC"/>
                </a:solidFill>
              </a:rPr>
              <a:t>P(airport on time | no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a.m.) = 0.95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14" y="1524000"/>
            <a:ext cx="4862985" cy="449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7150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Evidence variables: 	</a:t>
            </a:r>
            <a:r>
              <a:rPr lang="en-US" sz="1800" i="1" dirty="0">
                <a:solidFill>
                  <a:srgbClr val="BD00B0"/>
                </a:solidFill>
              </a:rPr>
              <a:t>E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, …, </a:t>
            </a:r>
            <a:r>
              <a:rPr lang="en-US" sz="1800" i="1" dirty="0" err="1">
                <a:solidFill>
                  <a:srgbClr val="BD00B0"/>
                </a:solidFill>
              </a:rPr>
              <a:t>E</a:t>
            </a:r>
            <a:r>
              <a:rPr lang="en-US" sz="1800" i="1" baseline="-25000" dirty="0" err="1">
                <a:solidFill>
                  <a:srgbClr val="BD00B0"/>
                </a:solidFill>
              </a:rPr>
              <a:t>k</a:t>
            </a:r>
            <a:r>
              <a:rPr lang="en-US" sz="1800" dirty="0">
                <a:solidFill>
                  <a:srgbClr val="BD00B0"/>
                </a:solidFill>
              </a:rPr>
              <a:t> = </a:t>
            </a:r>
            <a:r>
              <a:rPr lang="en-US" sz="1800" i="1" dirty="0">
                <a:solidFill>
                  <a:srgbClr val="BD00B0"/>
                </a:solidFill>
              </a:rPr>
              <a:t>e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, …,</a:t>
            </a:r>
            <a:r>
              <a:rPr lang="en-US" sz="1800" i="1" dirty="0" err="1">
                <a:solidFill>
                  <a:srgbClr val="BD00B0"/>
                </a:solidFill>
              </a:rPr>
              <a:t>e</a:t>
            </a:r>
            <a:r>
              <a:rPr lang="en-US" sz="1800" i="1" baseline="-25000" dirty="0" err="1">
                <a:solidFill>
                  <a:srgbClr val="BD00B0"/>
                </a:solidFill>
              </a:rPr>
              <a:t>k</a:t>
            </a:r>
            <a:r>
              <a:rPr lang="en-US" sz="1800" dirty="0">
                <a:solidFill>
                  <a:srgbClr val="BD00B0"/>
                </a:solidFill>
              </a:rPr>
              <a:t> 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Query* variable:	</a:t>
            </a:r>
            <a:r>
              <a:rPr lang="en-US" sz="1800" i="1" dirty="0">
                <a:solidFill>
                  <a:srgbClr val="BD00B0"/>
                </a:solidFill>
              </a:rPr>
              <a:t>Q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Hidden variables:	</a:t>
            </a:r>
            <a:r>
              <a:rPr lang="en-US" sz="1800" i="1" dirty="0">
                <a:solidFill>
                  <a:srgbClr val="BD00B0"/>
                </a:solidFill>
              </a:rPr>
              <a:t>H</a:t>
            </a:r>
            <a:r>
              <a:rPr lang="en-US" sz="1800" baseline="-25000" dirty="0">
                <a:solidFill>
                  <a:srgbClr val="BD00B0"/>
                </a:solidFill>
              </a:rPr>
              <a:t>1</a:t>
            </a:r>
            <a:r>
              <a:rPr lang="en-US" sz="1800" dirty="0">
                <a:solidFill>
                  <a:srgbClr val="BD00B0"/>
                </a:solidFill>
              </a:rPr>
              <a:t>, …, </a:t>
            </a:r>
            <a:r>
              <a:rPr lang="en-US" sz="1800" i="1" dirty="0" err="1">
                <a:solidFill>
                  <a:srgbClr val="BD00B0"/>
                </a:solidFill>
              </a:rPr>
              <a:t>H</a:t>
            </a:r>
            <a:r>
              <a:rPr lang="en-US" sz="1800" i="1" baseline="-25000" dirty="0" err="1">
                <a:solidFill>
                  <a:srgbClr val="BD00B0"/>
                </a:solidFill>
              </a:rPr>
              <a:t>r</a:t>
            </a:r>
            <a:r>
              <a:rPr lang="en-US" sz="1800" dirty="0">
                <a:solidFill>
                  <a:srgbClr val="BD00B0"/>
                </a:solidFill>
              </a:rPr>
              <a:t> 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676400"/>
            <a:ext cx="1524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BD00B0"/>
                </a:solidFill>
              </a:rPr>
              <a:t>X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, …, </a:t>
            </a:r>
            <a:r>
              <a:rPr lang="en-US" i="1" dirty="0" err="1">
                <a:solidFill>
                  <a:srgbClr val="BD00B0"/>
                </a:solidFill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8001000" y="1600200"/>
            <a:ext cx="399702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|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 e</a:t>
            </a:r>
            <a:r>
              <a:rPr lang="en-US" sz="2800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, …,</a:t>
            </a:r>
            <a:r>
              <a:rPr lang="en-US" sz="2800" i="1" dirty="0" err="1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800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k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6" y="3081163"/>
            <a:ext cx="3972561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from model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6000690"/>
            <a:ext cx="3524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</a:t>
            </a:r>
            <a:r>
              <a:rPr lang="en-US" sz="2000" i="1" kern="0" baseline="-50000" dirty="0">
                <a:solidFill>
                  <a:srgbClr val="BD00B0"/>
                </a:solidFill>
                <a:latin typeface="Calibri" pitchFamily="34" charset="0"/>
                <a:sym typeface="Symbol"/>
              </a:rPr>
              <a:t>h</a:t>
            </a:r>
            <a:r>
              <a:rPr lang="en-US" sz="2000" kern="0" baseline="-65000" dirty="0">
                <a:solidFill>
                  <a:srgbClr val="BD00B0"/>
                </a:solidFill>
                <a:latin typeface="Calibri" pitchFamily="34" charset="0"/>
              </a:rPr>
              <a:t>1</a:t>
            </a:r>
            <a:r>
              <a:rPr lang="en-US" sz="2000" kern="0" baseline="-50000" dirty="0">
                <a:solidFill>
                  <a:srgbClr val="BD00B0"/>
                </a:solidFill>
                <a:latin typeface="Calibri" pitchFamily="34" charset="0"/>
              </a:rPr>
              <a:t>,…, </a:t>
            </a:r>
            <a:r>
              <a:rPr lang="en-US" sz="2000" i="1" kern="0" baseline="-50000" dirty="0" err="1">
                <a:solidFill>
                  <a:srgbClr val="BD00B0"/>
                </a:solidFill>
                <a:latin typeface="Calibri"/>
                <a:cs typeface="Calibri"/>
              </a:rPr>
              <a:t>h</a:t>
            </a:r>
            <a:r>
              <a:rPr lang="en-US" sz="2000" i="1" kern="0" baseline="-65000" dirty="0" err="1">
                <a:solidFill>
                  <a:srgbClr val="BD00B0"/>
                </a:solidFill>
                <a:latin typeface="Calibri"/>
                <a:cs typeface="Calibri"/>
              </a:rPr>
              <a:t>r</a:t>
            </a:r>
            <a:r>
              <a:rPr lang="en-US" sz="2400" i="1" kern="0" dirty="0" err="1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Q,h</a:t>
            </a:r>
            <a:r>
              <a:rPr lang="en-US" sz="2400" kern="0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,…, </a:t>
            </a:r>
            <a:r>
              <a:rPr lang="en-US" sz="2400" i="1" kern="0" dirty="0" err="1">
                <a:solidFill>
                  <a:srgbClr val="BD00B0"/>
                </a:solidFill>
                <a:latin typeface="Calibri"/>
                <a:cs typeface="Calibri"/>
              </a:rPr>
              <a:t>h</a:t>
            </a:r>
            <a:r>
              <a:rPr lang="en-US" sz="2400" i="1" kern="0" baseline="-25000" dirty="0" err="1">
                <a:solidFill>
                  <a:srgbClr val="BD00B0"/>
                </a:solidFill>
                <a:latin typeface="Calibri"/>
                <a:cs typeface="Calibri"/>
              </a:rPr>
              <a:t>r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BD00B0"/>
                </a:solidFill>
                <a:latin typeface="Calibri"/>
                <a:cs typeface="Calibri"/>
              </a:rPr>
              <a:t> e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sz="2400" i="1" dirty="0" err="1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k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6019800"/>
            <a:ext cx="191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Q,</a:t>
            </a:r>
            <a:r>
              <a:rPr lang="en-US" sz="2400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sz="2400" i="1" dirty="0" err="1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k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943600" y="6488668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BD00B0"/>
                </a:solidFill>
              </a:rPr>
              <a:t>X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, …, </a:t>
            </a:r>
            <a:r>
              <a:rPr lang="en-US" i="1" dirty="0" err="1">
                <a:solidFill>
                  <a:srgbClr val="BD00B0"/>
                </a:solidFill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00" y="4800600"/>
            <a:ext cx="3972562" cy="392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b="1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400" b="1" kern="0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b="1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400" b="1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sz="2400" b="1" i="1" dirty="0" err="1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b="1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k</a:t>
            </a:r>
            <a:r>
              <a:rPr lang="en-US" sz="2400" b="1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r>
              <a:rPr lang="en-US" sz="2400" b="1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 </a:t>
            </a: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=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Q,</a:t>
            </a:r>
            <a:r>
              <a:rPr lang="en-US" sz="2400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sz="2400" i="1" dirty="0" err="1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k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FEDCBE2B-E544-A646-8ADB-1F9F8D97D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964" y="2583423"/>
            <a:ext cx="4463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Probability model  </a:t>
            </a:r>
            <a:r>
              <a:rPr lang="en-US" dirty="0">
                <a:solidFill>
                  <a:srgbClr val="BD00B0"/>
                </a:solidFill>
              </a:rPr>
              <a:t>P(</a:t>
            </a:r>
            <a:r>
              <a:rPr lang="en-US" i="1" dirty="0">
                <a:solidFill>
                  <a:srgbClr val="BD00B0"/>
                </a:solidFill>
              </a:rPr>
              <a:t>X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, …, </a:t>
            </a:r>
            <a:r>
              <a:rPr lang="en-US" i="1" dirty="0" err="1">
                <a:solidFill>
                  <a:srgbClr val="BD00B0"/>
                </a:solidFill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)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is given</a:t>
            </a:r>
            <a:endParaRPr lang="en-US" dirty="0">
              <a:solidFill>
                <a:srgbClr val="BD00B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2" animBg="1"/>
      <p:bldP spid="17" grpId="0"/>
      <p:bldP spid="18" grpId="0"/>
      <p:bldP spid="21" grpId="0"/>
      <p:bldP spid="7" grpId="0"/>
      <p:bldP spid="9" grpId="0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99820"/>
              </p:ext>
            </p:extLst>
          </p:nvPr>
        </p:nvGraphicFramePr>
        <p:xfrm>
          <a:off x="7010400" y="1139705"/>
          <a:ext cx="3733800" cy="5699760"/>
        </p:xfrm>
        <a:graphic>
          <a:graphicData uri="http://schemas.openxmlformats.org/drawingml/2006/table">
            <a:tbl>
              <a:tblPr/>
              <a:tblGrid>
                <a:gridCol w="120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20566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45921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355355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2868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688492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0969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83172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988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 | winter)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</p:txBody>
      </p:sp>
      <p:graphicFrame>
        <p:nvGraphicFramePr>
          <p:cNvPr id="5" name="Group 155">
            <a:extLst>
              <a:ext uri="{FF2B5EF4-FFF2-40B4-BE49-F238E27FC236}">
                <a16:creationId xmlns:a16="http://schemas.microsoft.com/office/drawing/2014/main" id="{89A88F2C-4B96-B042-930C-03C02C9B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9218"/>
              </p:ext>
            </p:extLst>
          </p:nvPr>
        </p:nvGraphicFramePr>
        <p:xfrm>
          <a:off x="7010400" y="1139705"/>
          <a:ext cx="3733800" cy="5699760"/>
        </p:xfrm>
        <a:graphic>
          <a:graphicData uri="http://schemas.openxmlformats.org/drawingml/2006/table">
            <a:tbl>
              <a:tblPr/>
              <a:tblGrid>
                <a:gridCol w="120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20566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45921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355355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2868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688492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0969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83172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9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663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 | winter)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 | winter, hot)</a:t>
            </a:r>
            <a:r>
              <a:rPr lang="en-US" sz="2400" dirty="0"/>
              <a:t>?</a:t>
            </a:r>
          </a:p>
        </p:txBody>
      </p:sp>
      <p:graphicFrame>
        <p:nvGraphicFramePr>
          <p:cNvPr id="5" name="Group 155">
            <a:extLst>
              <a:ext uri="{FF2B5EF4-FFF2-40B4-BE49-F238E27FC236}">
                <a16:creationId xmlns:a16="http://schemas.microsoft.com/office/drawing/2014/main" id="{A4B2C1D7-764D-794D-A361-C753E9AD9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9218"/>
              </p:ext>
            </p:extLst>
          </p:nvPr>
        </p:nvGraphicFramePr>
        <p:xfrm>
          <a:off x="7010400" y="1139705"/>
          <a:ext cx="3733800" cy="5699760"/>
        </p:xfrm>
        <a:graphic>
          <a:graphicData uri="http://schemas.openxmlformats.org/drawingml/2006/table">
            <a:tbl>
              <a:tblPr/>
              <a:tblGrid>
                <a:gridCol w="120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20566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45921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355355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2868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688492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0969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83172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9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4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6" y="1421824"/>
            <a:ext cx="10196113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Worst-case time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6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Space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to store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data points to estimate the entries in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Write the product rule both ways:</a:t>
            </a: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US" sz="2000" dirty="0"/>
              <a:t>	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 | 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= 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a, b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) =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 | 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 </a:t>
            </a:r>
            <a:endParaRPr lang="en-US" sz="2400" b="1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 left and right expressions,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Describes an “update” step from prior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r>
              <a:rPr lang="en-US" sz="2000" dirty="0"/>
              <a:t>to posterior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 </a:t>
            </a:r>
            <a:r>
              <a:rPr lang="en-US" sz="2000" dirty="0">
                <a:solidFill>
                  <a:srgbClr val="BD00B0"/>
                </a:solidFill>
              </a:rPr>
              <a:t>|</a:t>
            </a:r>
            <a:r>
              <a:rPr lang="en-US" sz="2000" i="1" dirty="0">
                <a:solidFill>
                  <a:srgbClr val="BD00B0"/>
                </a:solidFill>
              </a:rPr>
              <a:t> b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9" name="Picture 13" descr="Thomas Bayes">
            <a:hlinkClick r:id="rId2" tooltip="Thomas Bay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0201" y="3200400"/>
            <a:ext cx="3877325" cy="954107"/>
            <a:chOff x="9296400" y="1219200"/>
            <a:chExt cx="3306310" cy="954107"/>
          </a:xfrm>
        </p:grpSpPr>
        <p:sp>
          <p:nvSpPr>
            <p:cNvPr id="13" name="TextBox 12"/>
            <p:cNvSpPr txBox="1"/>
            <p:nvPr/>
          </p:nvSpPr>
          <p:spPr>
            <a:xfrm>
              <a:off x="9296400" y="1371600"/>
              <a:ext cx="1458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a | b</a:t>
              </a:r>
              <a:r>
                <a:rPr lang="en-US" sz="2800" b="1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44200" y="1219200"/>
              <a:ext cx="18585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b </a:t>
              </a:r>
              <a:r>
                <a:rPr lang="en-US" sz="2800" b="1" u="sng" dirty="0">
                  <a:solidFill>
                    <a:srgbClr val="BD00B0"/>
                  </a:solidFill>
                </a:rPr>
                <a:t>|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rgbClr val="BD00B0"/>
                  </a:solidFill>
                </a:rPr>
                <a:t>       </a:t>
              </a:r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b</a:t>
              </a:r>
              <a:r>
                <a:rPr lang="en-US" sz="2800" b="1" dirty="0">
                  <a:solidFill>
                    <a:srgbClr val="BD00B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1828709" lvl="4" indent="0">
              <a:buNone/>
            </a:pPr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small: 0.008 (80x bigger – why?)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892925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256463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6398" y="1828800"/>
            <a:ext cx="6477000" cy="830997"/>
            <a:chOff x="9296400" y="1219200"/>
            <a:chExt cx="2268552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9296400" y="1371600"/>
              <a:ext cx="9462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tx2"/>
                  </a:solidFill>
                </a:rPr>
                <a:t>P</a:t>
              </a:r>
              <a:r>
                <a:rPr lang="en-US" sz="2400" dirty="0">
                  <a:solidFill>
                    <a:schemeClr val="tx2"/>
                  </a:solidFill>
                </a:rPr>
                <a:t>(</a:t>
              </a:r>
              <a:r>
                <a:rPr lang="en-US" sz="2400" i="1" dirty="0">
                  <a:solidFill>
                    <a:schemeClr val="tx2"/>
                  </a:solidFill>
                </a:rPr>
                <a:t>cause | effect</a:t>
              </a:r>
              <a:r>
                <a:rPr lang="en-US" sz="2400" dirty="0">
                  <a:solidFill>
                    <a:schemeClr val="tx2"/>
                  </a:solidFill>
                </a:rPr>
                <a:t>) =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57199" y="1219200"/>
              <a:ext cx="1307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>
                  <a:solidFill>
                    <a:schemeClr val="tx2"/>
                  </a:solidFill>
                </a:rPr>
                <a:t>P</a:t>
              </a:r>
              <a:r>
                <a:rPr lang="en-US" sz="2400" u="sng" dirty="0">
                  <a:solidFill>
                    <a:schemeClr val="tx2"/>
                  </a:solidFill>
                </a:rPr>
                <a:t>(</a:t>
              </a:r>
              <a:r>
                <a:rPr lang="en-US" sz="2400" i="1" u="sng" dirty="0">
                  <a:solidFill>
                    <a:schemeClr val="tx2"/>
                  </a:solidFill>
                </a:rPr>
                <a:t>effect </a:t>
              </a:r>
              <a:r>
                <a:rPr lang="en-US" sz="2400" u="sng" dirty="0">
                  <a:solidFill>
                    <a:schemeClr val="tx2"/>
                  </a:solidFill>
                </a:rPr>
                <a:t>| </a:t>
              </a:r>
              <a:r>
                <a:rPr lang="en-US" sz="2400" i="1" u="sng" dirty="0">
                  <a:solidFill>
                    <a:schemeClr val="tx2"/>
                  </a:solidFill>
                </a:rPr>
                <a:t>cause</a:t>
              </a:r>
              <a:r>
                <a:rPr lang="en-US" sz="2400" u="sng" dirty="0">
                  <a:solidFill>
                    <a:schemeClr val="tx2"/>
                  </a:solidFill>
                </a:rPr>
                <a:t>) </a:t>
              </a:r>
              <a:r>
                <a:rPr lang="en-US" sz="2400" i="1" u="sng" dirty="0">
                  <a:solidFill>
                    <a:schemeClr val="tx2"/>
                  </a:solidFill>
                </a:rPr>
                <a:t>P</a:t>
              </a:r>
              <a:r>
                <a:rPr lang="en-US" sz="2400" u="sng" dirty="0">
                  <a:solidFill>
                    <a:schemeClr val="tx2"/>
                  </a:solidFill>
                </a:rPr>
                <a:t>(</a:t>
              </a:r>
              <a:r>
                <a:rPr lang="en-US" sz="2400" i="1" u="sng" dirty="0">
                  <a:solidFill>
                    <a:schemeClr val="tx2"/>
                  </a:solidFill>
                </a:rPr>
                <a:t>cause</a:t>
              </a:r>
              <a:r>
                <a:rPr lang="en-US" sz="2400" u="sng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2400" dirty="0">
                  <a:solidFill>
                    <a:schemeClr val="tx2"/>
                  </a:solidFill>
                </a:rPr>
                <a:t>               </a:t>
              </a:r>
              <a:r>
                <a:rPr lang="en-US" sz="2400" i="1" dirty="0">
                  <a:solidFill>
                    <a:schemeClr val="tx2"/>
                  </a:solidFill>
                </a:rPr>
                <a:t>P</a:t>
              </a:r>
              <a:r>
                <a:rPr lang="en-US" sz="2400" dirty="0">
                  <a:solidFill>
                    <a:schemeClr val="tx2"/>
                  </a:solidFill>
                </a:rPr>
                <a:t>(</a:t>
              </a:r>
              <a:r>
                <a:rPr lang="en-US" sz="2400" i="1" dirty="0">
                  <a:solidFill>
                    <a:schemeClr val="tx2"/>
                  </a:solidFill>
                </a:rPr>
                <a:t>effect</a:t>
              </a:r>
              <a:r>
                <a:rPr lang="en-US" sz="24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3429000"/>
            <a:ext cx="1919115" cy="113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0.8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0.0001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0.01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31076" y="4805072"/>
            <a:ext cx="3013387" cy="707886"/>
            <a:chOff x="9296400" y="1219200"/>
            <a:chExt cx="2569605" cy="707886"/>
          </a:xfrm>
        </p:grpSpPr>
        <p:sp>
          <p:nvSpPr>
            <p:cNvPr id="18" name="TextBox 17"/>
            <p:cNvSpPr txBox="1"/>
            <p:nvPr/>
          </p:nvSpPr>
          <p:spPr>
            <a:xfrm>
              <a:off x="9296400" y="1371600"/>
              <a:ext cx="1118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m | s</a:t>
              </a:r>
              <a:r>
                <a:rPr lang="en-US" sz="20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01025" y="1219200"/>
              <a:ext cx="1464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s </a:t>
              </a:r>
              <a:r>
                <a:rPr lang="en-US" sz="2000" u="sng" dirty="0">
                  <a:solidFill>
                    <a:srgbClr val="BD00B0"/>
                  </a:solidFill>
                </a:rPr>
                <a:t>| 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 </a:t>
              </a:r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BD00B0"/>
                  </a:solidFill>
                </a:rPr>
                <a:t>       </a:t>
              </a:r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s</a:t>
              </a:r>
              <a:r>
                <a:rPr lang="en-US" sz="20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16049" y="4798238"/>
            <a:ext cx="2223151" cy="707886"/>
            <a:chOff x="9774957" y="1219200"/>
            <a:chExt cx="2792426" cy="793278"/>
          </a:xfrm>
        </p:grpSpPr>
        <p:sp>
          <p:nvSpPr>
            <p:cNvPr id="24" name="TextBox 23"/>
            <p:cNvSpPr txBox="1"/>
            <p:nvPr/>
          </p:nvSpPr>
          <p:spPr>
            <a:xfrm>
              <a:off x="9774957" y="1422386"/>
              <a:ext cx="2851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BD00B0"/>
                  </a:solidFill>
                </a:rPr>
                <a:t>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34023" y="1219200"/>
              <a:ext cx="2533360" cy="79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u="sng" dirty="0">
                  <a:solidFill>
                    <a:srgbClr val="BD00B0"/>
                  </a:solidFill>
                </a:rPr>
                <a:t>  </a:t>
              </a:r>
              <a:r>
                <a:rPr lang="en-US" sz="2000" u="sng" dirty="0">
                  <a:solidFill>
                    <a:srgbClr val="BD00B0"/>
                  </a:solidFill>
                </a:rPr>
                <a:t>0.8 x 0.0001  </a:t>
              </a:r>
              <a:r>
                <a:rPr lang="en-US" sz="2000" u="sng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2000" dirty="0">
                  <a:solidFill>
                    <a:srgbClr val="BD00B0"/>
                  </a:solidFill>
                </a:rPr>
                <a:t>0.01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r>
              <a:rPr lang="en-US" dirty="0"/>
              <a:t>Conditional independence</a:t>
            </a:r>
          </a:p>
          <a:p>
            <a:r>
              <a:rPr lang="en-US" dirty="0"/>
              <a:t>Bayes nets</a:t>
            </a:r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19200"/>
            <a:ext cx="11785600" cy="4729164"/>
          </a:xfrm>
        </p:spPr>
        <p:txBody>
          <a:bodyPr/>
          <a:lstStyle/>
          <a:p>
            <a:r>
              <a:rPr lang="en-US" dirty="0"/>
              <a:t>The real world is rife with uncertainty!</a:t>
            </a:r>
          </a:p>
          <a:p>
            <a:pPr lvl="1"/>
            <a:r>
              <a:rPr lang="en-US" dirty="0"/>
              <a:t>E.g., if I leave for SFO 60 minutes before my flight, will I be there in time?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partial observability (road state, other drivers’ plans, etc.)</a:t>
            </a:r>
          </a:p>
          <a:p>
            <a:pPr lvl="1"/>
            <a:r>
              <a:rPr lang="en-US" dirty="0"/>
              <a:t>noisy sensors (radio traffic reports, Google maps)</a:t>
            </a:r>
          </a:p>
          <a:p>
            <a:pPr lvl="1"/>
            <a:r>
              <a:rPr lang="en-US" dirty="0"/>
              <a:t>immense complexity of modelling and predicting traffic, security line, etc.</a:t>
            </a:r>
          </a:p>
          <a:p>
            <a:pPr lvl="1"/>
            <a:r>
              <a:rPr lang="en-US" dirty="0"/>
              <a:t>lack of knowledge of world dynamics (will tire burst? need COVID test?)</a:t>
            </a:r>
          </a:p>
          <a:p>
            <a:r>
              <a:rPr lang="en-US" dirty="0"/>
              <a:t>Probabilistic assertions summarize effects of </a:t>
            </a:r>
            <a:r>
              <a:rPr lang="en-US" b="1" i="1" dirty="0">
                <a:solidFill>
                  <a:srgbClr val="FF0000"/>
                </a:solidFill>
              </a:rPr>
              <a:t>ignorance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laziness</a:t>
            </a:r>
          </a:p>
          <a:p>
            <a:r>
              <a:rPr lang="en-US" dirty="0"/>
              <a:t>Combine probability theory + utility theory -&gt; decision theory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Maximize expected utility 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a* = </a:t>
            </a:r>
            <a:r>
              <a:rPr lang="en-US" i="1" dirty="0" err="1">
                <a:solidFill>
                  <a:srgbClr val="CC00CC"/>
                </a:solidFill>
              </a:rPr>
              <a:t>argmax</a:t>
            </a:r>
            <a:r>
              <a:rPr lang="en-US" i="1" baseline="-25000" dirty="0" err="1">
                <a:solidFill>
                  <a:srgbClr val="CC00CC"/>
                </a:solidFill>
              </a:rPr>
              <a:t>a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|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U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solidFill>
                <a:srgbClr val="CC00CC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305208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940613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</a:t>
            </a:r>
            <a:r>
              <a:rPr lang="en-US" sz="2400" dirty="0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P(Color(</a:t>
            </a:r>
            <a:r>
              <a:rPr lang="en-US" sz="2400" dirty="0" err="1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x,y</a:t>
            </a:r>
            <a:r>
              <a:rPr lang="en-US" sz="2400" dirty="0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) | </a:t>
            </a:r>
            <a:r>
              <a:rPr lang="en-US" sz="2400" dirty="0" err="1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DistanceFromGhost</a:t>
            </a:r>
            <a:r>
              <a:rPr lang="en-US" sz="2400" dirty="0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dirty="0" err="1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x,y</a:t>
            </a:r>
            <a:r>
              <a:rPr lang="en-US" sz="2400" dirty="0">
                <a:solidFill>
                  <a:srgbClr val="CC00CC"/>
                </a:solidFill>
                <a:latin typeface="Calibri" pitchFamily="34" charset="0"/>
                <a:cs typeface="Calibri" pitchFamily="34" charset="0"/>
              </a:rPr>
              <a:t>))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laws of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66" y="1397001"/>
            <a:ext cx="10555817" cy="4729164"/>
          </a:xfrm>
        </p:spPr>
        <p:txBody>
          <a:bodyPr/>
          <a:lstStyle/>
          <a:p>
            <a:r>
              <a:rPr lang="en-US" dirty="0"/>
              <a:t>Begin with a set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dirty="0"/>
              <a:t> of possible worlds</a:t>
            </a:r>
          </a:p>
          <a:p>
            <a:pPr lvl="1"/>
            <a:r>
              <a:rPr lang="en-US" dirty="0"/>
              <a:t>E.g., 6 possible rolls of a die, </a:t>
            </a:r>
            <a:r>
              <a:rPr lang="en-US" dirty="0">
                <a:solidFill>
                  <a:srgbClr val="CC00CC"/>
                </a:solidFill>
              </a:rPr>
              <a:t>{1, 2, 3, 4, 5, 6}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probability model</a:t>
            </a:r>
            <a:r>
              <a:rPr lang="en-US" dirty="0"/>
              <a:t>  assigns a number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dirty="0"/>
              <a:t> to each world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endParaRPr lang="en-US" dirty="0"/>
          </a:p>
          <a:p>
            <a:pPr lvl="1"/>
            <a:r>
              <a:rPr lang="en-US" dirty="0"/>
              <a:t>E.g.,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(1)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(2)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(3)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(5)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(5)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(6)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rgbClr val="CC00CC"/>
                </a:solidFill>
              </a:rPr>
              <a:t>1/6</a:t>
            </a:r>
            <a:r>
              <a:rPr lang="en-US" dirty="0"/>
              <a:t>. </a:t>
            </a:r>
          </a:p>
          <a:p>
            <a:r>
              <a:rPr lang="en-US" dirty="0"/>
              <a:t>These numbers must satisfy</a:t>
            </a:r>
          </a:p>
          <a:p>
            <a:pPr lvl="1"/>
            <a:r>
              <a:rPr lang="en-US" dirty="0">
                <a:solidFill>
                  <a:srgbClr val="CC00CC"/>
                </a:solidFill>
              </a:rPr>
              <a:t>0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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 1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</a:t>
            </a:r>
            <a:r>
              <a:rPr lang="en-US" sz="4000" i="1" baseline="-25000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sz="3600" baseline="-25000" dirty="0">
                <a:sym typeface="Symbol"/>
              </a:rPr>
              <a:t> 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 = 1</a:t>
            </a:r>
            <a:endParaRPr lang="en-US" sz="3200" baseline="-25000" dirty="0">
              <a:solidFill>
                <a:srgbClr val="CC00CC"/>
              </a:solidFill>
            </a:endParaRPr>
          </a:p>
          <a:p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5" name="Picture 4" descr="dic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41" y="1217896"/>
            <a:ext cx="1940591" cy="1640640"/>
          </a:xfrm>
          <a:prstGeom prst="rect">
            <a:avLst/>
          </a:prstGeom>
        </p:spPr>
      </p:pic>
      <p:pic>
        <p:nvPicPr>
          <p:cNvPr id="6" name="Picture 5" descr="dice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89" y="3801963"/>
            <a:ext cx="2013640" cy="16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laws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1"/>
            <a:ext cx="12192000" cy="4729164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b="1" i="1" dirty="0">
                <a:solidFill>
                  <a:srgbClr val="FF0000"/>
                </a:solidFill>
              </a:rPr>
              <a:t>event</a:t>
            </a:r>
            <a:r>
              <a:rPr lang="en-US" dirty="0"/>
              <a:t> is any subset of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</a:t>
            </a:r>
          </a:p>
          <a:p>
            <a:pPr lvl="1"/>
            <a:r>
              <a:rPr lang="en-US" dirty="0"/>
              <a:t>E.g., “roll &lt; 4” is the set {1,2,3}</a:t>
            </a:r>
          </a:p>
          <a:p>
            <a:pPr lvl="1"/>
            <a:r>
              <a:rPr lang="en-US" dirty="0"/>
              <a:t>E.g., “roll is odd” is the set {1,3,5}</a:t>
            </a:r>
          </a:p>
          <a:p>
            <a:r>
              <a:rPr lang="en-US" dirty="0"/>
              <a:t>The probability of an event is the </a:t>
            </a:r>
            <a:r>
              <a:rPr lang="en-US" b="1" i="1" dirty="0">
                <a:solidFill>
                  <a:srgbClr val="0000FF"/>
                </a:solidFill>
              </a:rPr>
              <a:t>sum</a:t>
            </a:r>
            <a:r>
              <a:rPr lang="en-US" dirty="0"/>
              <a:t> of probabilities over its worlds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 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sz="3200" baseline="-25000" dirty="0">
                <a:sym typeface="Symbol"/>
              </a:rPr>
              <a:t>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baseline="-25000" dirty="0">
              <a:solidFill>
                <a:srgbClr val="CC00CC"/>
              </a:solidFill>
            </a:endParaRPr>
          </a:p>
          <a:p>
            <a:pPr lvl="1"/>
            <a:r>
              <a:rPr lang="en-US" dirty="0"/>
              <a:t>E.g.,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roll &lt; 4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(1) +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(2) +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(3) = 1/2</a:t>
            </a:r>
            <a:endParaRPr lang="en-US" dirty="0">
              <a:solidFill>
                <a:srgbClr val="CC00CC"/>
              </a:solidFill>
            </a:endParaRPr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Finetti</a:t>
            </a:r>
            <a:r>
              <a:rPr lang="en-US" dirty="0"/>
              <a:t> (1931): anyone who bets according to probabilities that violate these laws can be forced to lose money on every set of bets</a:t>
            </a:r>
          </a:p>
        </p:txBody>
      </p:sp>
      <p:pic>
        <p:nvPicPr>
          <p:cNvPr id="5" name="Picture 4" descr="dice3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56" y="1130300"/>
            <a:ext cx="2197644" cy="1841544"/>
          </a:xfrm>
          <a:prstGeom prst="rect">
            <a:avLst/>
          </a:prstGeom>
        </p:spPr>
      </p:pic>
      <p:pic>
        <p:nvPicPr>
          <p:cNvPr id="6" name="Picture 5" descr="dice4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33" y="1130300"/>
            <a:ext cx="2212240" cy="18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59123"/>
            <a:ext cx="9296400" cy="5527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 random variable (usually denoted by a capital letter) is some aspect of the world about which we (may) be uncertain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Formally a </a:t>
            </a:r>
            <a:r>
              <a:rPr lang="en-US" sz="2400" b="1" i="1" dirty="0">
                <a:solidFill>
                  <a:srgbClr val="0000FF"/>
                </a:solidFill>
              </a:rPr>
              <a:t>deterministic function </a:t>
            </a:r>
            <a:r>
              <a:rPr lang="en-US" sz="2400" dirty="0"/>
              <a:t>of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rgbClr val="3333FF"/>
                </a:solidFill>
              </a:rPr>
              <a:t>range</a:t>
            </a:r>
            <a:r>
              <a:rPr lang="en-US" sz="2400" dirty="0"/>
              <a:t> of a random variable is the set of possible values</a:t>
            </a: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Odd</a:t>
            </a:r>
            <a:r>
              <a:rPr lang="en-US" sz="2000" dirty="0"/>
              <a:t> = Is the dice roll an odd number?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 </a:t>
            </a:r>
            <a:r>
              <a:rPr lang="en-US" sz="2000" dirty="0">
                <a:solidFill>
                  <a:srgbClr val="CC00CC"/>
                </a:solidFill>
              </a:rPr>
              <a:t>{true, false}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</a:t>
            </a:r>
            <a:r>
              <a:rPr lang="en-US" sz="1800" i="1" dirty="0">
                <a:solidFill>
                  <a:srgbClr val="CC00CC"/>
                </a:solidFill>
              </a:rPr>
              <a:t> Odd</a:t>
            </a:r>
            <a:r>
              <a:rPr lang="en-US" sz="1800" dirty="0">
                <a:solidFill>
                  <a:srgbClr val="CC00CC"/>
                </a:solidFill>
              </a:rPr>
              <a:t>(1)=true</a:t>
            </a:r>
            <a:r>
              <a:rPr lang="en-US" sz="1800" dirty="0"/>
              <a:t>, </a:t>
            </a:r>
            <a:r>
              <a:rPr lang="en-US" sz="1800" i="1" dirty="0">
                <a:solidFill>
                  <a:srgbClr val="CC00CC"/>
                </a:solidFill>
              </a:rPr>
              <a:t>Odd</a:t>
            </a:r>
            <a:r>
              <a:rPr lang="en-US" sz="1800" dirty="0">
                <a:solidFill>
                  <a:srgbClr val="CC00CC"/>
                </a:solidFill>
              </a:rPr>
              <a:t>(6) = false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often write the event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>
                <a:solidFill>
                  <a:srgbClr val="CC00CC"/>
                </a:solidFill>
              </a:rPr>
              <a:t>=true </a:t>
            </a:r>
            <a:r>
              <a:rPr lang="en-US" sz="1900" dirty="0"/>
              <a:t>as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/>
              <a:t>,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>
                <a:solidFill>
                  <a:srgbClr val="CC00CC"/>
                </a:solidFill>
              </a:rPr>
              <a:t>=false </a:t>
            </a:r>
            <a:r>
              <a:rPr lang="en-US" sz="1900" dirty="0"/>
              <a:t>as </a:t>
            </a:r>
            <a:r>
              <a:rPr lang="en-US" sz="1900" dirty="0">
                <a:solidFill>
                  <a:srgbClr val="CC00CC"/>
                </a:solidFill>
                <a:sym typeface="Symbol"/>
              </a:rPr>
              <a:t>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T</a:t>
            </a:r>
            <a:r>
              <a:rPr lang="en-US" sz="2000" dirty="0"/>
              <a:t> = Is it hot or cold?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{hot, cold}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D</a:t>
            </a:r>
            <a:r>
              <a:rPr lang="en-US" sz="2000" dirty="0"/>
              <a:t> = How long will it take to get to the airport?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[0, </a:t>
            </a:r>
            <a:r>
              <a:rPr lang="en-US" sz="2000" dirty="0">
                <a:solidFill>
                  <a:srgbClr val="CC00CC"/>
                </a:solidFill>
                <a:sym typeface="Symbol" pitchFamily="18" charset="2"/>
              </a:rPr>
              <a:t>)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 err="1">
                <a:solidFill>
                  <a:srgbClr val="CC00CC"/>
                </a:solidFill>
              </a:rPr>
              <a:t>L</a:t>
            </a:r>
            <a:r>
              <a:rPr lang="en-US" sz="2000" i="1" baseline="-25000" dirty="0" err="1">
                <a:solidFill>
                  <a:srgbClr val="CC00CC"/>
                </a:solidFill>
              </a:rPr>
              <a:t>Ghost</a:t>
            </a:r>
            <a:r>
              <a:rPr lang="en-US" sz="2000" dirty="0"/>
              <a:t> = Where is the ghost?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{(0,0), (0,1), …}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rgbClr val="3333FF"/>
                </a:solidFill>
              </a:rPr>
              <a:t>probability distribution</a:t>
            </a:r>
            <a:r>
              <a:rPr lang="en-US" sz="2400" dirty="0"/>
              <a:t> of a random variable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400" dirty="0"/>
              <a:t>gives the probability for each value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400" dirty="0"/>
              <a:t>in its range (probability of the event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=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/>
              <a:t>)</a:t>
            </a:r>
            <a:endParaRPr lang="en-US" sz="2400" dirty="0">
              <a:solidFill>
                <a:srgbClr val="CC00CC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=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 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{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: X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)=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}</a:t>
            </a:r>
            <a:r>
              <a:rPr lang="en-US" baseline="-25000" dirty="0">
                <a:sym typeface="Symbol"/>
              </a:rPr>
              <a:t>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dirty="0">
                <a:sym typeface="Symbol"/>
              </a:rPr>
              <a:t>for short (when unambiguous)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dirty="0">
                <a:sym typeface="Symbol"/>
              </a:rPr>
              <a:t>refers to the entire distribution (think of it as a vector or table)</a:t>
            </a:r>
            <a:endParaRPr lang="en-US" sz="2400" dirty="0">
              <a:solidFill>
                <a:srgbClr val="CC00CC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08" y="1332374"/>
            <a:ext cx="2892587" cy="291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Associate a probability with each value; sums to 1</a:t>
            </a:r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16562"/>
              </p:ext>
            </p:extLst>
          </p:nvPr>
        </p:nvGraphicFramePr>
        <p:xfrm>
          <a:off x="862108" y="307887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89203"/>
              </p:ext>
            </p:extLst>
          </p:nvPr>
        </p:nvGraphicFramePr>
        <p:xfrm>
          <a:off x="5079330" y="2937733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2" y="4443734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26000"/>
            <a:ext cx="2819400" cy="1879599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4747848" y="1866454"/>
            <a:ext cx="2320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dirty="0"/>
              <a:t>Weather: </a:t>
            </a:r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259927" y="2542485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8108" y="2421382"/>
            <a:ext cx="90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B7106-1517-EE48-8678-E8998EC0BAC5}"/>
              </a:ext>
            </a:extLst>
          </p:cNvPr>
          <p:cNvSpPr txBox="1"/>
          <p:nvPr/>
        </p:nvSpPr>
        <p:spPr>
          <a:xfrm>
            <a:off x="9296400" y="23622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68B1AEA-69B2-A84F-83F9-ED5906ED116D}"/>
              </a:ext>
            </a:extLst>
          </p:cNvPr>
          <p:cNvSpPr txBox="1">
            <a:spLocks/>
          </p:cNvSpPr>
          <p:nvPr/>
        </p:nvSpPr>
        <p:spPr bwMode="auto">
          <a:xfrm>
            <a:off x="8229600" y="186645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b="1" i="1" dirty="0">
                <a:solidFill>
                  <a:srgbClr val="3333FF"/>
                </a:solidFill>
              </a:rPr>
              <a:t>Joint distribution</a:t>
            </a:r>
            <a:endParaRPr lang="en-US" sz="2400" b="1" i="1" dirty="0">
              <a:solidFill>
                <a:srgbClr val="3333FF"/>
              </a:solidFill>
            </a:endParaRP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47E709D9-AD42-0D48-A448-2AD25A7AF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20436"/>
              </p:ext>
            </p:extLst>
          </p:nvPr>
        </p:nvGraphicFramePr>
        <p:xfrm>
          <a:off x="8153400" y="3200559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64179</TotalTime>
  <Words>2359</Words>
  <Application>Microsoft Macintosh PowerPoint</Application>
  <PresentationFormat>Widescreen</PresentationFormat>
  <Paragraphs>666</Paragraphs>
  <Slides>28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dan-berkeley-nlp-v1</vt:lpstr>
      <vt:lpstr>Outline of the course</vt:lpstr>
      <vt:lpstr>CS 188: Artificial Intelligence </vt:lpstr>
      <vt:lpstr>Uncertainty</vt:lpstr>
      <vt:lpstr>Inference in Ghostbusters</vt:lpstr>
      <vt:lpstr>Video of Demo Ghostbusters – No probability</vt:lpstr>
      <vt:lpstr>Basic laws of probability</vt:lpstr>
      <vt:lpstr>Basic laws contd.</vt:lpstr>
      <vt:lpstr>Random Variables</vt:lpstr>
      <vt:lpstr>Probability Distributions</vt:lpstr>
      <vt:lpstr>Making possible worlds</vt:lpstr>
      <vt:lpstr>Probabilities of events</vt:lpstr>
      <vt:lpstr>Marginal Distributions</vt:lpstr>
      <vt:lpstr>Conditional Probabilities</vt:lpstr>
      <vt:lpstr>Conditional Distributions</vt:lpstr>
      <vt:lpstr>Normalizing a distribution</vt:lpstr>
      <vt:lpstr>The Product Rule</vt:lpstr>
      <vt:lpstr>The Product Rule: Example</vt:lpstr>
      <vt:lpstr>The Chain Rule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Bayes Rule</vt:lpstr>
      <vt:lpstr>Bayes’ Rule</vt:lpstr>
      <vt:lpstr>Inference with Bayes’ Rule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2730</cp:revision>
  <cp:lastPrinted>2014-02-27T08:03:23Z</cp:lastPrinted>
  <dcterms:created xsi:type="dcterms:W3CDTF">2004-08-27T04:16:05Z</dcterms:created>
  <dcterms:modified xsi:type="dcterms:W3CDTF">2021-02-21T19:47:30Z</dcterms:modified>
</cp:coreProperties>
</file>