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1"/>
  </p:notesMasterIdLst>
  <p:handoutMasterIdLst>
    <p:handoutMasterId r:id="rId52"/>
  </p:handoutMasterIdLst>
  <p:sldIdLst>
    <p:sldId id="455" r:id="rId2"/>
    <p:sldId id="486" r:id="rId3"/>
    <p:sldId id="495" r:id="rId4"/>
    <p:sldId id="1984" r:id="rId5"/>
    <p:sldId id="502" r:id="rId6"/>
    <p:sldId id="503" r:id="rId7"/>
    <p:sldId id="1986" r:id="rId8"/>
    <p:sldId id="1987" r:id="rId9"/>
    <p:sldId id="1985" r:id="rId10"/>
    <p:sldId id="504" r:id="rId11"/>
    <p:sldId id="1988" r:id="rId12"/>
    <p:sldId id="505" r:id="rId13"/>
    <p:sldId id="506" r:id="rId14"/>
    <p:sldId id="501" r:id="rId15"/>
    <p:sldId id="470" r:id="rId16"/>
    <p:sldId id="1983" r:id="rId17"/>
    <p:sldId id="1982" r:id="rId18"/>
    <p:sldId id="507" r:id="rId19"/>
    <p:sldId id="475" r:id="rId20"/>
    <p:sldId id="476" r:id="rId21"/>
    <p:sldId id="477" r:id="rId22"/>
    <p:sldId id="512" r:id="rId23"/>
    <p:sldId id="573" r:id="rId24"/>
    <p:sldId id="528" r:id="rId25"/>
    <p:sldId id="560" r:id="rId26"/>
    <p:sldId id="561" r:id="rId27"/>
    <p:sldId id="549" r:id="rId28"/>
    <p:sldId id="258" r:id="rId29"/>
    <p:sldId id="259" r:id="rId30"/>
    <p:sldId id="260" r:id="rId31"/>
    <p:sldId id="578" r:id="rId32"/>
    <p:sldId id="262" r:id="rId33"/>
    <p:sldId id="263" r:id="rId34"/>
    <p:sldId id="264" r:id="rId35"/>
    <p:sldId id="266" r:id="rId36"/>
    <p:sldId id="267" r:id="rId37"/>
    <p:sldId id="268" r:id="rId38"/>
    <p:sldId id="527" r:id="rId39"/>
    <p:sldId id="576" r:id="rId40"/>
    <p:sldId id="581" r:id="rId41"/>
    <p:sldId id="582" r:id="rId42"/>
    <p:sldId id="584" r:id="rId43"/>
    <p:sldId id="591" r:id="rId44"/>
    <p:sldId id="592" r:id="rId45"/>
    <p:sldId id="585" r:id="rId46"/>
    <p:sldId id="586" r:id="rId47"/>
    <p:sldId id="588" r:id="rId48"/>
    <p:sldId id="589" r:id="rId49"/>
    <p:sldId id="590" r:id="rId50"/>
  </p:sldIdLst>
  <p:sldSz cx="12192000" cy="6858000"/>
  <p:notesSz cx="7099300" cy="10234613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2" autoAdjust="0"/>
    <p:restoredTop sz="94625" autoAdjust="0"/>
  </p:normalViewPr>
  <p:slideViewPr>
    <p:cSldViewPr>
      <p:cViewPr varScale="1">
        <p:scale>
          <a:sx n="128" d="100"/>
          <a:sy n="128" d="100"/>
        </p:scale>
        <p:origin x="192" y="2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8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2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43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8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44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6.xml"/><Relationship Id="rId10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9.xml"/><Relationship Id="rId7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3.xml"/><Relationship Id="rId7" Type="http://schemas.openxmlformats.org/officeDocument/2006/relationships/image" Target="../media/image3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12" Type="http://schemas.openxmlformats.org/officeDocument/2006/relationships/image" Target="../media/image5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tags" Target="../tags/tag19.xml"/><Relationship Id="rId10" Type="http://schemas.openxmlformats.org/officeDocument/2006/relationships/image" Target="../media/image49.png"/><Relationship Id="rId4" Type="http://schemas.openxmlformats.org/officeDocument/2006/relationships/tags" Target="../tags/tag18.xml"/><Relationship Id="rId9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0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5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58.png"/><Relationship Id="rId5" Type="http://schemas.openxmlformats.org/officeDocument/2006/relationships/tags" Target="../tags/tag24.xml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tags" Target="../tags/tag23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4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63.png"/><Relationship Id="rId2" Type="http://schemas.openxmlformats.org/officeDocument/2006/relationships/tags" Target="../tags/tag28.xml"/><Relationship Id="rId16" Type="http://schemas.openxmlformats.org/officeDocument/2006/relationships/image" Target="../media/image62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58.png"/><Relationship Id="rId5" Type="http://schemas.openxmlformats.org/officeDocument/2006/relationships/tags" Target="../tags/tag31.xml"/><Relationship Id="rId15" Type="http://schemas.openxmlformats.org/officeDocument/2006/relationships/image" Target="../media/image66.png"/><Relationship Id="rId10" Type="http://schemas.openxmlformats.org/officeDocument/2006/relationships/image" Target="../media/image57.png"/><Relationship Id="rId4" Type="http://schemas.openxmlformats.org/officeDocument/2006/relationships/tags" Target="../tags/tag30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tags" Target="../tags/tag35.xml"/><Relationship Id="rId16" Type="http://schemas.openxmlformats.org/officeDocument/2006/relationships/image" Target="../media/image74.png"/><Relationship Id="rId20" Type="http://schemas.openxmlformats.org/officeDocument/2006/relationships/image" Target="../media/image78.emf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69.png"/><Relationship Id="rId5" Type="http://schemas.openxmlformats.org/officeDocument/2006/relationships/tags" Target="../tags/tag38.xml"/><Relationship Id="rId15" Type="http://schemas.openxmlformats.org/officeDocument/2006/relationships/image" Target="../media/image7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7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Learning II: Decision Tree &amp; Logistic Regression 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57150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 from splitting on an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/>
          <a:lstStyle/>
          <a:p>
            <a:r>
              <a:rPr lang="en-US" dirty="0"/>
              <a:t>Suppose we have 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/>
              <a:t> positive and </a:t>
            </a:r>
            <a:r>
              <a:rPr lang="en-US" dirty="0">
                <a:solidFill>
                  <a:srgbClr val="CC00CC"/>
                </a:solidFill>
              </a:rPr>
              <a:t>n</a:t>
            </a:r>
            <a:r>
              <a:rPr lang="en-US" dirty="0"/>
              <a:t> negative examples at the root </a:t>
            </a:r>
          </a:p>
          <a:p>
            <a:pPr lvl="1"/>
            <a:r>
              <a:rPr lang="en-US" dirty="0"/>
              <a:t>=&gt; </a:t>
            </a:r>
            <a:r>
              <a:rPr lang="en-US" dirty="0">
                <a:solidFill>
                  <a:srgbClr val="CC00CC"/>
                </a:solidFill>
              </a:rPr>
              <a:t>B(p/(</a:t>
            </a:r>
            <a:r>
              <a:rPr lang="en-US" dirty="0" err="1">
                <a:solidFill>
                  <a:srgbClr val="CC00CC"/>
                </a:solidFill>
              </a:rPr>
              <a:t>p+n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dirty="0"/>
              <a:t>bits needed to classify a new example</a:t>
            </a:r>
          </a:p>
          <a:p>
            <a:pPr lvl="1"/>
            <a:r>
              <a:rPr lang="en-US" dirty="0"/>
              <a:t>E.g., for 12 restaurant examples, </a:t>
            </a:r>
            <a:r>
              <a:rPr lang="en-US" dirty="0">
                <a:solidFill>
                  <a:srgbClr val="CC00CC"/>
                </a:solidFill>
              </a:rPr>
              <a:t>p = n = 6 </a:t>
            </a:r>
            <a:r>
              <a:rPr lang="en-US" dirty="0"/>
              <a:t>so we need </a:t>
            </a:r>
            <a:r>
              <a:rPr lang="en-US" dirty="0">
                <a:solidFill>
                  <a:srgbClr val="CC00CC"/>
                </a:solidFill>
              </a:rPr>
              <a:t>1 bit</a:t>
            </a:r>
          </a:p>
          <a:p>
            <a:r>
              <a:rPr lang="en-US" dirty="0"/>
              <a:t>An attribute splits the examples </a:t>
            </a:r>
            <a:r>
              <a:rPr lang="en-US" dirty="0">
                <a:solidFill>
                  <a:srgbClr val="CC00CC"/>
                </a:solidFill>
              </a:rPr>
              <a:t>E</a:t>
            </a:r>
            <a:r>
              <a:rPr lang="en-US" dirty="0"/>
              <a:t> into subsets </a:t>
            </a:r>
            <a:r>
              <a:rPr lang="en-US" dirty="0" err="1">
                <a:solidFill>
                  <a:srgbClr val="CC00CC"/>
                </a:solidFill>
              </a:rPr>
              <a:t>E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/>
              <a:t>, each of which (we hope) needs less information to complete the classification</a:t>
            </a:r>
          </a:p>
          <a:p>
            <a:pPr lvl="1"/>
            <a:r>
              <a:rPr lang="en-US" dirty="0"/>
              <a:t>For an example in </a:t>
            </a:r>
            <a:r>
              <a:rPr lang="en-US" dirty="0" err="1">
                <a:solidFill>
                  <a:srgbClr val="CC00CC"/>
                </a:solidFill>
              </a:rPr>
              <a:t>E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we expect to need </a:t>
            </a:r>
            <a:r>
              <a:rPr lang="en-US" dirty="0">
                <a:solidFill>
                  <a:srgbClr val="CC00CC"/>
                </a:solidFill>
              </a:rPr>
              <a:t>B(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/(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 err="1">
                <a:solidFill>
                  <a:srgbClr val="CC00CC"/>
                </a:solidFill>
              </a:rPr>
              <a:t>+n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dirty="0"/>
              <a:t>more bits</a:t>
            </a:r>
          </a:p>
          <a:p>
            <a:pPr lvl="1"/>
            <a:r>
              <a:rPr lang="en-US" dirty="0"/>
              <a:t>Probability a new example goes into </a:t>
            </a:r>
            <a:r>
              <a:rPr lang="en-US" dirty="0" err="1">
                <a:solidFill>
                  <a:srgbClr val="CC00CC"/>
                </a:solidFill>
              </a:rPr>
              <a:t>E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/>
              <a:t> is </a:t>
            </a:r>
          </a:p>
          <a:p>
            <a:pPr lvl="1"/>
            <a:r>
              <a:rPr lang="en-US" i="1" dirty="0">
                <a:solidFill>
                  <a:srgbClr val="0000FF"/>
                </a:solidFill>
              </a:rPr>
              <a:t>Expected</a:t>
            </a:r>
            <a:r>
              <a:rPr lang="en-US" dirty="0"/>
              <a:t> number of bits needed after split is </a:t>
            </a:r>
          </a:p>
          <a:p>
            <a:pPr lvl="1"/>
            <a:r>
              <a:rPr lang="en-US" dirty="0"/>
              <a:t>Information gain = </a:t>
            </a:r>
            <a:r>
              <a:rPr lang="en-US" dirty="0">
                <a:solidFill>
                  <a:srgbClr val="CC00CC"/>
                </a:solidFill>
              </a:rPr>
              <a:t> B(p/(</a:t>
            </a:r>
            <a:r>
              <a:rPr lang="en-US" dirty="0" err="1">
                <a:solidFill>
                  <a:srgbClr val="CC00CC"/>
                </a:solidFill>
              </a:rPr>
              <a:t>p+n</a:t>
            </a:r>
            <a:r>
              <a:rPr lang="en-US" dirty="0">
                <a:solidFill>
                  <a:srgbClr val="CC00CC"/>
                </a:solidFill>
              </a:rPr>
              <a:t>)) -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k 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 err="1">
                <a:solidFill>
                  <a:srgbClr val="CC00CC"/>
                </a:solidFill>
              </a:rPr>
              <a:t>+n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)/(</a:t>
            </a:r>
            <a:r>
              <a:rPr lang="en-US" dirty="0" err="1">
                <a:solidFill>
                  <a:srgbClr val="CC00CC"/>
                </a:solidFill>
              </a:rPr>
              <a:t>p+n</a:t>
            </a:r>
            <a:r>
              <a:rPr lang="en-US" dirty="0">
                <a:solidFill>
                  <a:srgbClr val="CC00CC"/>
                </a:solidFill>
              </a:rPr>
              <a:t>) B(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/(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 err="1">
                <a:solidFill>
                  <a:srgbClr val="CC00CC"/>
                </a:solidFill>
              </a:rPr>
              <a:t>+n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2519578"/>
            <a:ext cx="1524000" cy="528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0" y="4495800"/>
            <a:ext cx="2908300" cy="739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930914"/>
            <a:ext cx="417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4000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k 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p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 err="1">
                <a:solidFill>
                  <a:srgbClr val="CC00CC"/>
                </a:solidFill>
              </a:rPr>
              <a:t>+n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)/(</a:t>
            </a:r>
            <a:r>
              <a:rPr lang="en-US" sz="2400" dirty="0" err="1">
                <a:solidFill>
                  <a:srgbClr val="CC00CC"/>
                </a:solidFill>
              </a:rPr>
              <a:t>p+n</a:t>
            </a:r>
            <a:r>
              <a:rPr lang="en-US" sz="2400" dirty="0">
                <a:solidFill>
                  <a:srgbClr val="CC00CC"/>
                </a:solidFill>
              </a:rPr>
              <a:t>) B(</a:t>
            </a:r>
            <a:r>
              <a:rPr lang="en-US" sz="2400" dirty="0" err="1">
                <a:solidFill>
                  <a:srgbClr val="CC00CC"/>
                </a:solidFill>
              </a:rPr>
              <a:t>p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/(</a:t>
            </a:r>
            <a:r>
              <a:rPr lang="en-US" sz="2400" dirty="0" err="1">
                <a:solidFill>
                  <a:srgbClr val="CC00CC"/>
                </a:solidFill>
              </a:rPr>
              <a:t>p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 err="1">
                <a:solidFill>
                  <a:srgbClr val="CC00CC"/>
                </a:solidFill>
              </a:rPr>
              <a:t>+n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))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4643735"/>
            <a:ext cx="192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p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 err="1">
                <a:solidFill>
                  <a:srgbClr val="CC00CC"/>
                </a:solidFill>
              </a:rPr>
              <a:t>+n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)/(</a:t>
            </a:r>
            <a:r>
              <a:rPr lang="en-US" sz="2400" dirty="0" err="1">
                <a:solidFill>
                  <a:srgbClr val="CC00CC"/>
                </a:solidFill>
              </a:rPr>
              <a:t>p+n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9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10210800" cy="2673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8362D7-07EC-764F-9C4D-8256F7E61AA9}"/>
              </a:ext>
            </a:extLst>
          </p:cNvPr>
          <p:cNvSpPr txBox="1"/>
          <p:nvPr/>
        </p:nvSpPr>
        <p:spPr>
          <a:xfrm>
            <a:off x="4800600" y="510540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Information gain?</a:t>
            </a:r>
          </a:p>
        </p:txBody>
      </p:sp>
    </p:spTree>
    <p:extLst>
      <p:ext uri="{BB962C8B-B14F-4D97-AF65-F5344CB8AC3E}">
        <p14:creationId xmlns:p14="http://schemas.microsoft.com/office/powerpoint/2010/main" val="224555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008435"/>
            <a:ext cx="5537200" cy="102076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 – [(2/12)B(0) + (4/12)B(1) + (6/12)B(2/6)]</a:t>
            </a:r>
          </a:p>
          <a:p>
            <a:pPr marL="0" indent="0">
              <a:buNone/>
            </a:pPr>
            <a:r>
              <a:rPr lang="en-US" sz="2400" dirty="0"/>
              <a:t>= 0.541 bits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10210800" cy="267325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53200" y="4038600"/>
            <a:ext cx="487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/>
              <a:t>1 – [(2/12)B(1/2) + (2/12)B(1/2) +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/>
              <a:t>        (4/12)B(2/6) + (4/12)B(1/2)]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/>
              <a:t>= 0 bits</a:t>
            </a:r>
          </a:p>
        </p:txBody>
      </p:sp>
    </p:spTree>
    <p:extLst>
      <p:ext uri="{BB962C8B-B14F-4D97-AF65-F5344CB8AC3E}">
        <p14:creationId xmlns:p14="http://schemas.microsoft.com/office/powerpoint/2010/main" val="267249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restaurant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4343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Decision tree learned from the 12 examples:</a:t>
            </a:r>
          </a:p>
          <a:p>
            <a:pPr lvl="1"/>
            <a:r>
              <a:rPr lang="en-US" sz="2400" dirty="0"/>
              <a:t>Simpler than “true” tree!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14" y="1153320"/>
            <a:ext cx="7894304" cy="56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Decision-Tree-Learning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examples,attributes,parent_examples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dirty="0"/>
              <a:t> a tree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</a:rPr>
              <a:t>examples</a:t>
            </a:r>
            <a:r>
              <a:rPr lang="en-US" dirty="0"/>
              <a:t> is empty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Plurality-Value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parent_examples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else if </a:t>
            </a:r>
            <a:r>
              <a:rPr lang="en-US" dirty="0"/>
              <a:t>all </a:t>
            </a:r>
            <a:r>
              <a:rPr lang="en-US" i="1" dirty="0">
                <a:solidFill>
                  <a:srgbClr val="0000FF"/>
                </a:solidFill>
              </a:rPr>
              <a:t>examples</a:t>
            </a:r>
            <a:r>
              <a:rPr lang="en-US" dirty="0"/>
              <a:t> have the same classification then return the classification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else if </a:t>
            </a:r>
            <a:r>
              <a:rPr lang="en-US" i="1" dirty="0">
                <a:solidFill>
                  <a:srgbClr val="0000FF"/>
                </a:solidFill>
              </a:rPr>
              <a:t>attributes</a:t>
            </a:r>
            <a:r>
              <a:rPr lang="en-US" dirty="0"/>
              <a:t> is empty then return </a:t>
            </a:r>
            <a:r>
              <a:rPr lang="en-US" dirty="0">
                <a:solidFill>
                  <a:srgbClr val="008000"/>
                </a:solidFill>
              </a:rPr>
              <a:t>Plurality-Value</a:t>
            </a:r>
            <a:r>
              <a:rPr lang="en-US" dirty="0"/>
              <a:t>(</a:t>
            </a:r>
            <a:r>
              <a:rPr lang="en-US" i="1" dirty="0">
                <a:solidFill>
                  <a:srgbClr val="008000"/>
                </a:solidFill>
              </a:rPr>
              <a:t>examples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else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 ← </a:t>
            </a:r>
            <a:r>
              <a:rPr lang="en-US" dirty="0" err="1"/>
              <a:t>argmax</a:t>
            </a:r>
            <a:r>
              <a:rPr lang="en-US" sz="3800" i="1" baseline="-25000" dirty="0" err="1">
                <a:solidFill>
                  <a:srgbClr val="0000FF"/>
                </a:solidFill>
              </a:rPr>
              <a:t>a</a:t>
            </a:r>
            <a:r>
              <a:rPr lang="en-US" sz="3800" dirty="0"/>
              <a:t> </a:t>
            </a:r>
            <a:r>
              <a:rPr lang="en-US" sz="3800" baseline="-25000" dirty="0"/>
              <a:t>∈ </a:t>
            </a:r>
            <a:r>
              <a:rPr lang="en-US" sz="3800" i="1" baseline="-25000" dirty="0">
                <a:solidFill>
                  <a:srgbClr val="0000FF"/>
                </a:solidFill>
              </a:rPr>
              <a:t>attributes</a:t>
            </a:r>
            <a:r>
              <a:rPr lang="en-US" sz="3800" b="1" baseline="-25000" dirty="0"/>
              <a:t> </a:t>
            </a:r>
            <a:r>
              <a:rPr lang="en-US" b="1" dirty="0">
                <a:solidFill>
                  <a:srgbClr val="008000"/>
                </a:solidFill>
              </a:rPr>
              <a:t>Importance</a:t>
            </a:r>
            <a:r>
              <a:rPr lang="en-US" dirty="0"/>
              <a:t>(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examples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i="1" dirty="0">
                <a:solidFill>
                  <a:srgbClr val="0000FF"/>
                </a:solidFill>
              </a:rPr>
              <a:t>tree</a:t>
            </a:r>
            <a:r>
              <a:rPr lang="en-US" dirty="0"/>
              <a:t> ← a new decision tree with root test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b="1" dirty="0">
                <a:solidFill>
                  <a:srgbClr val="CC00CC"/>
                </a:solidFill>
              </a:rPr>
              <a:t>for each </a:t>
            </a:r>
            <a:r>
              <a:rPr lang="en-US" dirty="0"/>
              <a:t>value 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dirty="0"/>
              <a:t> of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do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i="1" dirty="0" err="1">
                <a:solidFill>
                  <a:srgbClr val="0000FF"/>
                </a:solidFill>
              </a:rPr>
              <a:t>exs</a:t>
            </a:r>
            <a:r>
              <a:rPr lang="en-US" dirty="0"/>
              <a:t> ← </a:t>
            </a:r>
            <a:r>
              <a:rPr lang="en-US" dirty="0">
                <a:solidFill>
                  <a:schemeClr val="tx1"/>
                </a:solidFill>
              </a:rPr>
              <a:t>the subset of </a:t>
            </a:r>
            <a:r>
              <a:rPr lang="en-US" i="1" dirty="0">
                <a:solidFill>
                  <a:srgbClr val="0000FF"/>
                </a:solidFill>
              </a:rPr>
              <a:t>examples</a:t>
            </a:r>
            <a:r>
              <a:rPr lang="en-US" dirty="0"/>
              <a:t> with value 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for attribute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i="1" dirty="0" err="1">
                <a:solidFill>
                  <a:srgbClr val="0000FF"/>
                </a:solidFill>
              </a:rPr>
              <a:t>subtree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Decision-Tree-Learning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exs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attributes − A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examples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       add a branch to </a:t>
            </a:r>
            <a:r>
              <a:rPr lang="en-US" i="1" dirty="0">
                <a:solidFill>
                  <a:srgbClr val="0000FF"/>
                </a:solidFill>
              </a:rPr>
              <a:t>tree</a:t>
            </a:r>
            <a:r>
              <a:rPr lang="en-US" dirty="0"/>
              <a:t> with label (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 = </a:t>
            </a:r>
            <a:r>
              <a:rPr lang="en-US" i="1" dirty="0" err="1">
                <a:solidFill>
                  <a:srgbClr val="0000FF"/>
                </a:solidFill>
              </a:rPr>
              <a:t>v</a:t>
            </a:r>
            <a:r>
              <a:rPr lang="en-US" sz="3300" i="1" baseline="-25000" dirty="0" err="1">
                <a:solidFill>
                  <a:srgbClr val="0000FF"/>
                </a:solidFill>
              </a:rPr>
              <a:t>k</a:t>
            </a:r>
            <a:r>
              <a:rPr lang="en-US" dirty="0"/>
              <a:t>) and </a:t>
            </a:r>
            <a:r>
              <a:rPr lang="en-US" dirty="0" err="1"/>
              <a:t>subtree</a:t>
            </a:r>
            <a:r>
              <a:rPr lang="en-US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subtree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</a:rPr>
              <a:t>tree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432859"/>
            <a:ext cx="12115800" cy="3810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39259"/>
            <a:ext cx="9517529" cy="3810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260600"/>
            <a:ext cx="10892118" cy="3810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637118"/>
            <a:ext cx="9129059" cy="3810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9483" y="3092824"/>
            <a:ext cx="7129929" cy="82475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7411" y="3914588"/>
            <a:ext cx="8725647" cy="84268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8165" y="4781176"/>
            <a:ext cx="9230659" cy="80084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22365"/>
            <a:ext cx="1778000" cy="3810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C91A5-4E77-0049-8FA2-F4C5BE4ACC0A}"/>
              </a:ext>
            </a:extLst>
          </p:cNvPr>
          <p:cNvSpPr txBox="1"/>
          <p:nvPr/>
        </p:nvSpPr>
        <p:spPr>
          <a:xfrm>
            <a:off x="914400" y="6324600"/>
            <a:ext cx="829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Plurality-Value selects the most common output value among a set of examples</a:t>
            </a:r>
          </a:p>
        </p:txBody>
      </p:sp>
    </p:spTree>
    <p:extLst>
      <p:ext uri="{BB962C8B-B14F-4D97-AF65-F5344CB8AC3E}">
        <p14:creationId xmlns:p14="http://schemas.microsoft.com/office/powerpoint/2010/main" val="26221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 few important points </a:t>
            </a:r>
            <a:r>
              <a:rPr lang="en-US">
                <a:latin typeface="Calibri"/>
                <a:cs typeface="Calibri"/>
              </a:rPr>
              <a:t>about learning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44306E6-A910-4C2D-B63A-064CE6FB75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Overfitting: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Underfitting: fits the training set poorly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CED04338-2789-4FB6-8E6D-BAF98741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988055C-998D-4416-80EC-595E151A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 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(Validation set)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A3605D9-0AAD-4FFB-B48B-777BBED3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1081B90-6893-423A-A80F-51083D11B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81E35D4-7A9D-4FC9-B56E-F9DF9821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4EF03C54-601F-4664-ACD4-0D53E169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 few important points about learning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are examples of hyperparameters?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6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restaurant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7498225" cy="5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18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To learn an unknown </a:t>
            </a:r>
            <a:r>
              <a:rPr lang="en-US" sz="3000" b="1" i="1" dirty="0">
                <a:solidFill>
                  <a:srgbClr val="FF0000"/>
                </a:solidFill>
                <a:latin typeface="Calibri" charset="0"/>
              </a:rPr>
              <a:t>target function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f</a:t>
            </a:r>
            <a:endParaRPr lang="en-US" sz="30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Input: a </a:t>
            </a:r>
            <a:r>
              <a:rPr lang="en-US" sz="3000" b="1" i="1" dirty="0">
                <a:solidFill>
                  <a:srgbClr val="FF0000"/>
                </a:solidFill>
                <a:latin typeface="Calibri" charset="0"/>
              </a:rPr>
              <a:t>training set </a:t>
            </a:r>
            <a:r>
              <a:rPr lang="en-US" sz="3000" dirty="0">
                <a:latin typeface="Calibri" charset="0"/>
              </a:rPr>
              <a:t>of </a:t>
            </a:r>
            <a:r>
              <a:rPr lang="en-US" sz="3000" b="1" i="1" dirty="0">
                <a:solidFill>
                  <a:srgbClr val="FF0000"/>
                </a:solidFill>
                <a:latin typeface="Calibri" charset="0"/>
              </a:rPr>
              <a:t>labeled examples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(</a:t>
            </a:r>
            <a:r>
              <a:rPr lang="en-US" sz="3000" dirty="0" err="1">
                <a:solidFill>
                  <a:srgbClr val="C147B2"/>
                </a:solidFill>
                <a:latin typeface="Calibri" charset="0"/>
              </a:rPr>
              <a:t>x</a:t>
            </a:r>
            <a:r>
              <a:rPr lang="en-US" sz="30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3000" dirty="0" err="1">
                <a:solidFill>
                  <a:srgbClr val="C147B2"/>
                </a:solidFill>
                <a:latin typeface="Calibri" charset="0"/>
              </a:rPr>
              <a:t>,y</a:t>
            </a:r>
            <a:r>
              <a:rPr lang="en-US" sz="30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)</a:t>
            </a:r>
            <a:r>
              <a:rPr lang="en-US" sz="3000" dirty="0">
                <a:latin typeface="Calibri" charset="0"/>
              </a:rPr>
              <a:t>  where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 </a:t>
            </a:r>
            <a:r>
              <a:rPr lang="en-US" sz="3000" dirty="0" err="1">
                <a:solidFill>
                  <a:srgbClr val="C147B2"/>
                </a:solidFill>
                <a:latin typeface="Calibri" charset="0"/>
              </a:rPr>
              <a:t>y</a:t>
            </a:r>
            <a:r>
              <a:rPr lang="en-US" sz="30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3000" baseline="-25000" dirty="0">
                <a:solidFill>
                  <a:srgbClr val="C147B2"/>
                </a:solidFill>
                <a:latin typeface="Calibri" charset="0"/>
              </a:rPr>
              <a:t>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= f(</a:t>
            </a:r>
            <a:r>
              <a:rPr lang="en-US" sz="3000" dirty="0" err="1">
                <a:solidFill>
                  <a:srgbClr val="C147B2"/>
                </a:solidFill>
                <a:latin typeface="Calibri" charset="0"/>
              </a:rPr>
              <a:t>x</a:t>
            </a:r>
            <a:r>
              <a:rPr lang="en-US" sz="3000" baseline="-25000" dirty="0" err="1">
                <a:solidFill>
                  <a:srgbClr val="C147B2"/>
                </a:solidFill>
                <a:latin typeface="Calibri" charset="0"/>
              </a:rPr>
              <a:t>j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Calibri" charset="0"/>
                <a:sym typeface="Symbol" charset="0"/>
              </a:rPr>
              <a:t>E.g., </a:t>
            </a:r>
            <a:r>
              <a:rPr lang="en-US" sz="2200" dirty="0" err="1">
                <a:solidFill>
                  <a:srgbClr val="C147B2"/>
                </a:solidFill>
                <a:latin typeface="Calibri" charset="0"/>
                <a:sym typeface="Symbol" charset="0"/>
              </a:rPr>
              <a:t>x</a:t>
            </a:r>
            <a:r>
              <a:rPr lang="en-US" sz="2200" baseline="-25000" dirty="0" err="1">
                <a:solidFill>
                  <a:srgbClr val="C147B2"/>
                </a:solidFill>
                <a:latin typeface="Calibri" charset="0"/>
                <a:sym typeface="Symbol" charset="0"/>
              </a:rPr>
              <a:t>j</a:t>
            </a:r>
            <a:r>
              <a:rPr lang="en-US" sz="2200" dirty="0">
                <a:latin typeface="Calibri" charset="0"/>
                <a:sym typeface="Symbol" charset="0"/>
              </a:rPr>
              <a:t> is an image, </a:t>
            </a:r>
            <a:r>
              <a:rPr lang="en-US" sz="2200" dirty="0">
                <a:solidFill>
                  <a:srgbClr val="C147B2"/>
                </a:solidFill>
                <a:latin typeface="Calibri" charset="0"/>
                <a:sym typeface="Symbol" charset="0"/>
              </a:rPr>
              <a:t>f(</a:t>
            </a:r>
            <a:r>
              <a:rPr lang="en-US" sz="2200" dirty="0" err="1">
                <a:solidFill>
                  <a:srgbClr val="C147B2"/>
                </a:solidFill>
                <a:latin typeface="Calibri" charset="0"/>
                <a:sym typeface="Symbol" charset="0"/>
              </a:rPr>
              <a:t>x</a:t>
            </a:r>
            <a:r>
              <a:rPr lang="en-US" sz="2200" baseline="-25000" dirty="0" err="1">
                <a:solidFill>
                  <a:srgbClr val="C147B2"/>
                </a:solidFill>
                <a:latin typeface="Calibri" charset="0"/>
                <a:sym typeface="Symbol" charset="0"/>
              </a:rPr>
              <a:t>j</a:t>
            </a:r>
            <a:r>
              <a:rPr lang="en-US" sz="2200" dirty="0">
                <a:solidFill>
                  <a:srgbClr val="C147B2"/>
                </a:solidFill>
                <a:latin typeface="Calibri" charset="0"/>
                <a:sym typeface="Symbol" charset="0"/>
              </a:rPr>
              <a:t>)</a:t>
            </a:r>
            <a:r>
              <a:rPr lang="en-US" sz="2200" dirty="0">
                <a:latin typeface="Calibri" charset="0"/>
                <a:sym typeface="Symbol" charset="0"/>
              </a:rPr>
              <a:t> is the label </a:t>
            </a:r>
            <a:r>
              <a:rPr lang="ja-JP" altLang="en-US" sz="2200" dirty="0">
                <a:latin typeface="Calibri" charset="0"/>
                <a:sym typeface="Symbol" charset="0"/>
              </a:rPr>
              <a:t>“</a:t>
            </a:r>
            <a:r>
              <a:rPr lang="en-US" sz="2200" dirty="0">
                <a:latin typeface="Calibri" charset="0"/>
                <a:sym typeface="Symbol" charset="0"/>
              </a:rPr>
              <a:t>giraffe</a:t>
            </a:r>
            <a:r>
              <a:rPr lang="ja-JP" altLang="en-US" sz="2200" dirty="0">
                <a:latin typeface="Calibri" charset="0"/>
                <a:sym typeface="Symbol" charset="0"/>
              </a:rPr>
              <a:t>”</a:t>
            </a:r>
            <a:endParaRPr lang="en-US" sz="2200" dirty="0">
              <a:latin typeface="Calibri" charset="0"/>
              <a:sym typeface="Symbol" charset="0"/>
            </a:endParaRP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Calibri" charset="0"/>
                <a:sym typeface="Symbol" charset="0"/>
              </a:rPr>
              <a:t>E.g., </a:t>
            </a:r>
            <a:r>
              <a:rPr lang="en-US" sz="2200" dirty="0" err="1">
                <a:solidFill>
                  <a:srgbClr val="C147B2"/>
                </a:solidFill>
                <a:latin typeface="Calibri" charset="0"/>
                <a:sym typeface="Symbol" charset="0"/>
              </a:rPr>
              <a:t>x</a:t>
            </a:r>
            <a:r>
              <a:rPr lang="en-US" sz="2200" baseline="-25000" dirty="0" err="1">
                <a:solidFill>
                  <a:srgbClr val="C147B2"/>
                </a:solidFill>
                <a:latin typeface="Calibri" charset="0"/>
                <a:sym typeface="Symbol" charset="0"/>
              </a:rPr>
              <a:t>j</a:t>
            </a:r>
            <a:r>
              <a:rPr lang="en-US" sz="2200" dirty="0">
                <a:latin typeface="Calibri" charset="0"/>
                <a:sym typeface="Symbol" charset="0"/>
              </a:rPr>
              <a:t> is a seismic signal, </a:t>
            </a:r>
            <a:r>
              <a:rPr lang="en-US" sz="2200" dirty="0">
                <a:solidFill>
                  <a:srgbClr val="C147B2"/>
                </a:solidFill>
                <a:latin typeface="Calibri" charset="0"/>
                <a:sym typeface="Symbol" charset="0"/>
              </a:rPr>
              <a:t>f(</a:t>
            </a:r>
            <a:r>
              <a:rPr lang="en-US" sz="2200" dirty="0" err="1">
                <a:solidFill>
                  <a:srgbClr val="C147B2"/>
                </a:solidFill>
                <a:latin typeface="Calibri" charset="0"/>
                <a:sym typeface="Symbol" charset="0"/>
              </a:rPr>
              <a:t>x</a:t>
            </a:r>
            <a:r>
              <a:rPr lang="en-US" sz="2200" baseline="-25000" dirty="0" err="1">
                <a:solidFill>
                  <a:srgbClr val="C147B2"/>
                </a:solidFill>
                <a:latin typeface="Calibri" charset="0"/>
                <a:sym typeface="Symbol" charset="0"/>
              </a:rPr>
              <a:t>j</a:t>
            </a:r>
            <a:r>
              <a:rPr lang="en-US" sz="2200" dirty="0">
                <a:solidFill>
                  <a:srgbClr val="C147B2"/>
                </a:solidFill>
                <a:latin typeface="Calibri" charset="0"/>
                <a:sym typeface="Symbol" charset="0"/>
              </a:rPr>
              <a:t>)</a:t>
            </a:r>
            <a:r>
              <a:rPr lang="en-US" sz="2200" dirty="0">
                <a:latin typeface="Calibri" charset="0"/>
                <a:sym typeface="Symbol" charset="0"/>
              </a:rPr>
              <a:t> is the label </a:t>
            </a:r>
            <a:r>
              <a:rPr lang="ja-JP" altLang="en-US" sz="2200" dirty="0">
                <a:latin typeface="Calibri" charset="0"/>
                <a:sym typeface="Symbol" charset="0"/>
              </a:rPr>
              <a:t>“</a:t>
            </a:r>
            <a:r>
              <a:rPr lang="en-US" sz="2200" dirty="0">
                <a:latin typeface="Calibri" charset="0"/>
                <a:sym typeface="Symbol" charset="0"/>
              </a:rPr>
              <a:t>explosion</a:t>
            </a:r>
            <a:r>
              <a:rPr lang="ja-JP" altLang="en-US" sz="2200" dirty="0">
                <a:latin typeface="Calibri" charset="0"/>
                <a:sym typeface="Symbol" charset="0"/>
              </a:rPr>
              <a:t>”</a:t>
            </a:r>
            <a:endParaRPr lang="en-US" sz="2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Output: </a:t>
            </a:r>
            <a:r>
              <a:rPr lang="en-US" sz="3000" b="1" i="1" dirty="0">
                <a:solidFill>
                  <a:srgbClr val="FF0000"/>
                </a:solidFill>
                <a:latin typeface="Calibri" charset="0"/>
              </a:rPr>
              <a:t>hypothesis</a:t>
            </a:r>
            <a:r>
              <a:rPr lang="en-US" sz="3000" dirty="0">
                <a:latin typeface="Calibri" charset="0"/>
              </a:rPr>
              <a:t>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</a:t>
            </a:r>
            <a:r>
              <a:rPr lang="en-US" sz="3000" dirty="0">
                <a:latin typeface="Calibri" charset="0"/>
              </a:rPr>
              <a:t> </a:t>
            </a:r>
            <a:r>
              <a:rPr lang="en-US" sz="3000" dirty="0">
                <a:latin typeface="Calibri" charset="0"/>
                <a:sym typeface="Symbol" charset="0"/>
              </a:rPr>
              <a:t>that is </a:t>
            </a:r>
            <a:r>
              <a:rPr lang="ja-JP" altLang="en-US" sz="3000" dirty="0">
                <a:latin typeface="Calibri" charset="0"/>
                <a:sym typeface="Symbol" charset="0"/>
              </a:rPr>
              <a:t>“</a:t>
            </a:r>
            <a:r>
              <a:rPr lang="en-US" sz="3000" dirty="0">
                <a:latin typeface="Calibri" charset="0"/>
                <a:sym typeface="Symbol" charset="0"/>
              </a:rPr>
              <a:t>close</a:t>
            </a:r>
            <a:r>
              <a:rPr lang="ja-JP" altLang="en-US" sz="3000" dirty="0">
                <a:latin typeface="Calibri" charset="0"/>
                <a:sym typeface="Symbol" charset="0"/>
              </a:rPr>
              <a:t>”</a:t>
            </a:r>
            <a:r>
              <a:rPr lang="en-US" sz="3000" dirty="0">
                <a:latin typeface="Calibri" charset="0"/>
                <a:sym typeface="Symbol" charset="0"/>
              </a:rPr>
              <a:t> to </a:t>
            </a:r>
            <a:r>
              <a:rPr lang="en-US" sz="3000" dirty="0">
                <a:solidFill>
                  <a:srgbClr val="C147B2"/>
                </a:solidFill>
                <a:latin typeface="Calibri" charset="0"/>
                <a:sym typeface="Symbol" charset="0"/>
              </a:rPr>
              <a:t>f</a:t>
            </a:r>
            <a:r>
              <a:rPr lang="en-US" sz="3000" dirty="0">
                <a:solidFill>
                  <a:srgbClr val="000000"/>
                </a:solidFill>
                <a:latin typeface="Calibri" charset="0"/>
                <a:sym typeface="Symbol" charset="0"/>
              </a:rPr>
              <a:t>, i.e., predicts well on unseen examples (</a:t>
            </a:r>
            <a:r>
              <a:rPr lang="ja-JP" altLang="en-US" sz="3000" dirty="0">
                <a:solidFill>
                  <a:srgbClr val="000000"/>
                </a:solidFill>
                <a:latin typeface="Calibri" charset="0"/>
                <a:sym typeface="Symbol" charset="0"/>
              </a:rPr>
              <a:t>“</a:t>
            </a:r>
            <a:r>
              <a:rPr lang="en-US" sz="3000" b="1" i="1" dirty="0">
                <a:solidFill>
                  <a:srgbClr val="FF0000"/>
                </a:solidFill>
                <a:latin typeface="Calibri" charset="0"/>
                <a:sym typeface="Symbol" charset="0"/>
              </a:rPr>
              <a:t>test set</a:t>
            </a:r>
            <a:r>
              <a:rPr lang="ja-JP" altLang="en-US" sz="3000" dirty="0">
                <a:solidFill>
                  <a:srgbClr val="000000"/>
                </a:solidFill>
                <a:latin typeface="Calibri" charset="0"/>
                <a:sym typeface="Symbol" charset="0"/>
              </a:rPr>
              <a:t>”</a:t>
            </a:r>
            <a:r>
              <a:rPr lang="en-US" sz="3000" dirty="0">
                <a:solidFill>
                  <a:srgbClr val="000000"/>
                </a:solidFill>
                <a:latin typeface="Calibri" charset="0"/>
                <a:sym typeface="Symbol" charset="0"/>
              </a:rPr>
              <a:t>)</a:t>
            </a:r>
            <a:endParaRPr lang="en-US" sz="3000" dirty="0">
              <a:latin typeface="Calibri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Many possible hypothesis families for </a:t>
            </a:r>
            <a:r>
              <a:rPr lang="en-US" sz="3000" dirty="0">
                <a:solidFill>
                  <a:srgbClr val="C147B2"/>
                </a:solidFill>
                <a:latin typeface="Calibri" charset="0"/>
              </a:rPr>
              <a:t>h</a:t>
            </a:r>
            <a:endParaRPr lang="en-US" sz="3000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Linear models, logistic regression, neural networks, decision trees, examples (nearest-neighbor), grammars, </a:t>
            </a:r>
            <a:r>
              <a:rPr lang="en-US" sz="2600" dirty="0" err="1">
                <a:latin typeface="Calibri" charset="0"/>
              </a:rPr>
              <a:t>kernelized</a:t>
            </a:r>
            <a:r>
              <a:rPr lang="en-US" sz="2600" dirty="0">
                <a:latin typeface="Calibri" charset="0"/>
              </a:rPr>
              <a:t> separators, </a:t>
            </a:r>
            <a:r>
              <a:rPr lang="en-US" sz="2600" dirty="0" err="1">
                <a:latin typeface="Calibri" charset="0"/>
              </a:rPr>
              <a:t>etc</a:t>
            </a:r>
            <a:r>
              <a:rPr lang="en-US" sz="2600" dirty="0">
                <a:latin typeface="Calibri" charset="0"/>
              </a:rPr>
              <a:t> </a:t>
            </a:r>
            <a:r>
              <a:rPr lang="en-US" sz="2600" dirty="0" err="1">
                <a:latin typeface="Calibri" charset="0"/>
              </a:rPr>
              <a:t>etc</a:t>
            </a:r>
            <a:endParaRPr lang="en-US" sz="26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b="1" i="1" dirty="0">
                <a:solidFill>
                  <a:srgbClr val="FF0000"/>
                </a:solidFill>
                <a:latin typeface="Calibri" charset="0"/>
              </a:rPr>
              <a:t>Classification</a:t>
            </a:r>
            <a:r>
              <a:rPr lang="en-US" sz="3000" dirty="0">
                <a:latin typeface="Calibri" charset="0"/>
              </a:rPr>
              <a:t> = learning </a:t>
            </a:r>
            <a:r>
              <a:rPr lang="en-US" sz="3000" dirty="0">
                <a:solidFill>
                  <a:srgbClr val="CC00CC"/>
                </a:solidFill>
                <a:latin typeface="Calibri" charset="0"/>
              </a:rPr>
              <a:t>f</a:t>
            </a:r>
            <a:r>
              <a:rPr lang="en-US" sz="3000" dirty="0">
                <a:latin typeface="Calibri" charset="0"/>
              </a:rPr>
              <a:t> with discrete output value</a:t>
            </a:r>
          </a:p>
          <a:p>
            <a:pPr>
              <a:lnSpc>
                <a:spcPct val="90000"/>
              </a:lnSpc>
            </a:pPr>
            <a:r>
              <a:rPr lang="en-US" sz="3000" b="1" i="1" dirty="0">
                <a:solidFill>
                  <a:srgbClr val="FF0000"/>
                </a:solidFill>
                <a:latin typeface="Calibri" charset="0"/>
              </a:rPr>
              <a:t>Regression</a:t>
            </a:r>
            <a:r>
              <a:rPr lang="en-US" sz="3000" dirty="0">
                <a:latin typeface="Calibri" charset="0"/>
              </a:rPr>
              <a:t> = learning </a:t>
            </a:r>
            <a:r>
              <a:rPr lang="en-US" sz="3000" dirty="0">
                <a:solidFill>
                  <a:srgbClr val="CC00CC"/>
                </a:solidFill>
                <a:latin typeface="Calibri" charset="0"/>
              </a:rPr>
              <a:t>f</a:t>
            </a:r>
            <a:r>
              <a:rPr lang="en-US" sz="3000" dirty="0">
                <a:latin typeface="Calibri" charset="0"/>
              </a:rPr>
              <a:t> with real-valued output value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regression = fitting a straight line/</a:t>
            </a:r>
            <a:r>
              <a:rPr lang="en-US" dirty="0" err="1">
                <a:solidFill>
                  <a:schemeClr val="tx1"/>
                </a:solidFill>
                <a:sym typeface="Symbol" pitchFamily="18" charset="2"/>
              </a:rPr>
              <a:t>hyperplane</a:t>
            </a:r>
            <a:endParaRPr lang="en-US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9796" name="Text Box 536"/>
          <p:cNvSpPr txBox="1">
            <a:spLocks noChangeArrowheads="1"/>
          </p:cNvSpPr>
          <p:nvPr/>
        </p:nvSpPr>
        <p:spPr bwMode="auto">
          <a:xfrm>
            <a:off x="419024" y="5410202"/>
            <a:ext cx="4056219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Prediction: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 = w</a:t>
            </a:r>
            <a:r>
              <a:rPr lang="en-US" sz="2400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sz="2400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5943600"/>
            <a:ext cx="406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Berkeley house prices, 2009</a:t>
            </a:r>
          </a:p>
        </p:txBody>
      </p:sp>
      <p:pic>
        <p:nvPicPr>
          <p:cNvPr id="7" name="Picture 6" descr="house-pri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7" y="1524000"/>
            <a:ext cx="5995883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9732" y="4343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549" name="Text Box 536"/>
          <p:cNvSpPr txBox="1">
            <a:spLocks noChangeArrowheads="1"/>
          </p:cNvSpPr>
          <p:nvPr/>
        </p:nvSpPr>
        <p:spPr bwMode="auto">
          <a:xfrm>
            <a:off x="421092" y="2514600"/>
            <a:ext cx="874308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78464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Prediction error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1735353" y="4038600"/>
            <a:ext cx="2328432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Prediction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905000" y="3581400"/>
            <a:ext cx="2083473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Observation 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y</a:t>
            </a:r>
            <a:endParaRPr lang="en-US" sz="2400" dirty="0">
              <a:cs typeface="Arial" charset="0"/>
            </a:endParaRPr>
          </a:p>
        </p:txBody>
      </p:sp>
      <p:sp>
        <p:nvSpPr>
          <p:cNvPr id="75" name="Text Box 536"/>
          <p:cNvSpPr txBox="1">
            <a:spLocks noChangeArrowheads="1"/>
          </p:cNvSpPr>
          <p:nvPr/>
        </p:nvSpPr>
        <p:spPr bwMode="auto">
          <a:xfrm>
            <a:off x="633524" y="1447800"/>
            <a:ext cx="448407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Error on one instance: 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y –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95646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16304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squares: Minimizing squared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L2 loss function: sum of squared errors over all examples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Loss = 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We want the weights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w*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that minimize loss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At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w*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the derivatives of loss </a:t>
            </a:r>
            <a:r>
              <a:rPr lang="en-US" dirty="0" err="1">
                <a:solidFill>
                  <a:srgbClr val="000090"/>
                </a:solidFill>
                <a:cs typeface="Arial" charset="0"/>
              </a:rPr>
              <a:t>w.r.t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. each weight are zero: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Loss/w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–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2  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 = 0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Loss/w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–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2  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= 0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Exact solutions for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N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examples: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[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N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)]/[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N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]  </a:t>
            </a:r>
            <a:r>
              <a:rPr lang="en-US" dirty="0">
                <a:cs typeface="Arial" charset="0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1/N [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]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For the general case where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is an n-dimensional vector</a:t>
            </a:r>
          </a:p>
          <a:p>
            <a:pPr lvl="1"/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is the data matrix (all the data, one example per row);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 </a:t>
            </a:r>
            <a:r>
              <a:rPr lang="en-US" b="1" dirty="0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dirty="0">
                <a:cs typeface="Arial" charset="0"/>
              </a:rPr>
              <a:t> is the column of labels</a:t>
            </a:r>
          </a:p>
          <a:p>
            <a:pPr lvl="1"/>
            <a:r>
              <a:rPr lang="en-US" b="1" dirty="0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* = (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-1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y</a:t>
            </a:r>
            <a:endParaRPr lang="en-US" dirty="0">
              <a:solidFill>
                <a:srgbClr val="CC00CC"/>
              </a:solidFill>
              <a:cs typeface="Arial" charset="0"/>
            </a:endParaRPr>
          </a:p>
          <a:p>
            <a:pPr lvl="1"/>
            <a:endParaRPr lang="en-US" dirty="0">
              <a:solidFill>
                <a:srgbClr val="CC00CC"/>
              </a:solidFill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655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  <p:extLst>
      <p:ext uri="{BB962C8B-B14F-4D97-AF65-F5344CB8AC3E}">
        <p14:creationId xmlns:p14="http://schemas.microsoft.com/office/powerpoint/2010/main" val="13458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7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4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20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perceptron as linear classifier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845" y="2362200"/>
            <a:ext cx="946395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949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400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A </a:t>
            </a:r>
            <a:r>
              <a:rPr lang="en-US" sz="2800" b="1" i="1" dirty="0">
                <a:solidFill>
                  <a:srgbClr val="FF0000"/>
                </a:solidFill>
              </a:rPr>
              <a:t>threshold perceptron </a:t>
            </a:r>
            <a:r>
              <a:rPr lang="en-US" sz="2800" dirty="0"/>
              <a:t>is a single unit   that outputs</a:t>
            </a:r>
          </a:p>
          <a:p>
            <a:pPr lvl="1"/>
            <a:r>
              <a:rPr lang="en-US" sz="2400" dirty="0">
                <a:solidFill>
                  <a:srgbClr val="CC00CC"/>
                </a:solidFill>
              </a:rPr>
              <a:t>y = </a:t>
            </a:r>
            <a:r>
              <a:rPr lang="en-US" sz="2400" dirty="0" err="1">
                <a:solidFill>
                  <a:srgbClr val="CC00CC"/>
                </a:solidFill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</a:rPr>
              <a:t>w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</a:rPr>
              <a:t>) = 1 </a:t>
            </a:r>
            <a:r>
              <a:rPr lang="en-US" sz="2400" dirty="0"/>
              <a:t>when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</a:t>
            </a:r>
            <a:r>
              <a:rPr lang="en-US" sz="2400" dirty="0">
                <a:solidFill>
                  <a:srgbClr val="CC00CC"/>
                </a:solidFill>
              </a:rPr>
              <a:t> 0</a:t>
            </a:r>
          </a:p>
          <a:p>
            <a:pPr marL="457176" lvl="1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                     = 0 </a:t>
            </a:r>
            <a:r>
              <a:rPr lang="en-US" sz="2400" dirty="0"/>
              <a:t>when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&lt; 0</a:t>
            </a:r>
          </a:p>
          <a:p>
            <a:pPr eaLnBrk="1" hangingPunct="1"/>
            <a:r>
              <a:rPr lang="en-US" sz="2800" dirty="0"/>
              <a:t>In the input vector space</a:t>
            </a:r>
          </a:p>
          <a:p>
            <a:pPr lvl="1" eaLnBrk="1" hangingPunct="1"/>
            <a:r>
              <a:rPr lang="en-US" sz="2400" dirty="0"/>
              <a:t>Examples are points 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endParaRPr lang="en-US" sz="2400" dirty="0"/>
          </a:p>
          <a:p>
            <a:pPr lvl="1" eaLnBrk="1" hangingPunct="1"/>
            <a:r>
              <a:rPr lang="en-US" sz="2400" dirty="0"/>
              <a:t>The equation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dirty="0">
                <a:solidFill>
                  <a:srgbClr val="CC00CC"/>
                </a:solidFill>
              </a:rPr>
              <a:t>=0</a:t>
            </a:r>
            <a:r>
              <a:rPr lang="en-US" sz="2400" dirty="0"/>
              <a:t> defines a </a:t>
            </a:r>
            <a:r>
              <a:rPr lang="en-US" sz="2400" b="1" i="1" dirty="0" err="1">
                <a:solidFill>
                  <a:srgbClr val="0000FF"/>
                </a:solidFill>
              </a:rPr>
              <a:t>hyperplane</a:t>
            </a:r>
            <a:endParaRPr lang="en-US" sz="2400" b="1" i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400" dirty="0"/>
              <a:t>One side corresponds to </a:t>
            </a:r>
            <a:r>
              <a:rPr lang="en-US" sz="2400" dirty="0">
                <a:solidFill>
                  <a:srgbClr val="CC00CC"/>
                </a:solidFill>
              </a:rPr>
              <a:t>y=1</a:t>
            </a:r>
          </a:p>
          <a:p>
            <a:pPr lvl="1" eaLnBrk="1" hangingPunct="1"/>
            <a:r>
              <a:rPr lang="en-US" sz="2400" dirty="0"/>
              <a:t>Other corresponds to </a:t>
            </a:r>
            <a:r>
              <a:rPr lang="en-US" sz="2400" dirty="0">
                <a:solidFill>
                  <a:srgbClr val="CC00CC"/>
                </a:solidFill>
              </a:rPr>
              <a:t>y=0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439400" y="3733800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-3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4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2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1447800"/>
            <a:ext cx="5638317" cy="186129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477000" y="3275012"/>
            <a:ext cx="4953000" cy="3354388"/>
            <a:chOff x="4648200" y="2971800"/>
            <a:chExt cx="4953000" cy="3354388"/>
          </a:xfrm>
        </p:grpSpPr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8229600" y="5729288"/>
              <a:ext cx="1371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free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48200" y="2971800"/>
              <a:ext cx="4038600" cy="3354388"/>
              <a:chOff x="4648200" y="2971800"/>
              <a:chExt cx="4038600" cy="3354388"/>
            </a:xfrm>
          </p:grpSpPr>
          <p:sp>
            <p:nvSpPr>
              <p:cNvPr id="21520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5212557" y="3474243"/>
                <a:ext cx="1371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alibri"/>
                    <a:cs typeface="Calibri"/>
                  </a:rPr>
                  <a:t>money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648200" y="3505200"/>
                <a:ext cx="4038600" cy="2820988"/>
                <a:chOff x="4724400" y="3505200"/>
                <a:chExt cx="4038600" cy="2820988"/>
              </a:xfrm>
            </p:grpSpPr>
            <p:sp>
              <p:nvSpPr>
                <p:cNvPr id="21510" name="Line 6"/>
                <p:cNvSpPr>
                  <a:spLocks noChangeShapeType="1"/>
                </p:cNvSpPr>
                <p:nvPr/>
              </p:nvSpPr>
              <p:spPr bwMode="auto">
                <a:xfrm>
                  <a:off x="6400800" y="5638800"/>
                  <a:ext cx="2362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00800" y="3505200"/>
                  <a:ext cx="0" cy="21336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2484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215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152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15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96000" y="54244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215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96000" y="45720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15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96000" y="35956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2</a:t>
                  </a:r>
                </a:p>
              </p:txBody>
            </p:sp>
            <p:sp>
              <p:nvSpPr>
                <p:cNvPr id="27661" name="Freeform 13"/>
                <p:cNvSpPr>
                  <a:spLocks/>
                </p:cNvSpPr>
                <p:nvPr/>
              </p:nvSpPr>
              <p:spPr bwMode="auto">
                <a:xfrm rot="-1185043">
                  <a:off x="5791200" y="3962400"/>
                  <a:ext cx="1117600" cy="2363788"/>
                </a:xfrm>
                <a:custGeom>
                  <a:avLst/>
                  <a:gdLst>
                    <a:gd name="T0" fmla="*/ 2147483647 w 1510"/>
                    <a:gd name="T1" fmla="*/ 0 h 1197"/>
                    <a:gd name="T2" fmla="*/ 2147483647 w 1510"/>
                    <a:gd name="T3" fmla="*/ 2147483647 h 1197"/>
                    <a:gd name="T4" fmla="*/ 2147483647 w 1510"/>
                    <a:gd name="T5" fmla="*/ 2147483647 h 1197"/>
                    <a:gd name="T6" fmla="*/ 0 w 1510"/>
                    <a:gd name="T7" fmla="*/ 2147483647 h 1197"/>
                    <a:gd name="T8" fmla="*/ 2147483647 w 1510"/>
                    <a:gd name="T9" fmla="*/ 0 h 1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0"/>
                    <a:gd name="T16" fmla="*/ 0 h 1197"/>
                    <a:gd name="T17" fmla="*/ 1510 w 1510"/>
                    <a:gd name="T18" fmla="*/ 1197 h 1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0" h="1197">
                      <a:moveTo>
                        <a:pt x="1139" y="0"/>
                      </a:moveTo>
                      <a:lnTo>
                        <a:pt x="1510" y="1197"/>
                      </a:lnTo>
                      <a:lnTo>
                        <a:pt x="77" y="1101"/>
                      </a:lnTo>
                      <a:lnTo>
                        <a:pt x="0" y="3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>
                        <a:alpha val="0"/>
                      </a:srgbClr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2" name="Line 14"/>
                <p:cNvSpPr>
                  <a:spLocks noChangeShapeType="1"/>
                </p:cNvSpPr>
                <p:nvPr/>
              </p:nvSpPr>
              <p:spPr bwMode="auto">
                <a:xfrm rot="-646224">
                  <a:off x="6446838" y="3852863"/>
                  <a:ext cx="647700" cy="2309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1148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y=1  </a:t>
                  </a:r>
                  <a:r>
                    <a:rPr lang="en-US" dirty="0">
                      <a:latin typeface="Calibri"/>
                      <a:cs typeface="Calibri"/>
                    </a:rPr>
                    <a:t>(SPAM)</a:t>
                  </a:r>
                </a:p>
              </p:txBody>
            </p:sp>
            <p:sp>
              <p:nvSpPr>
                <p:cNvPr id="276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24400" y="55626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y=0 </a:t>
                  </a:r>
                  <a:r>
                    <a:rPr lang="en-US" dirty="0">
                      <a:latin typeface="Calibri"/>
                      <a:cs typeface="Calibri"/>
                    </a:rPr>
                    <a:t>(HAM)</a:t>
                  </a:r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 rot="3793198">
                  <a:off x="6346747" y="4563040"/>
                  <a:ext cx="9468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kern="0" dirty="0" err="1">
                      <a:solidFill>
                        <a:srgbClr val="CC00CC"/>
                      </a:solidFill>
                      <a:latin typeface="Calibri" pitchFamily="34" charset="0"/>
                    </a:rPr>
                    <a:t>w.x</a:t>
                  </a:r>
                  <a:r>
                    <a:rPr lang="en-US" sz="2400" kern="0" dirty="0">
                      <a:solidFill>
                        <a:srgbClr val="CC00CC"/>
                      </a:solidFill>
                      <a:latin typeface="Calibri" pitchFamily="34" charset="0"/>
                    </a:rPr>
                    <a:t>=0</a:t>
                  </a:r>
                  <a:r>
                    <a:rPr lang="en-US" sz="2400" kern="0" dirty="0">
                      <a:solidFill>
                        <a:srgbClr val="333399"/>
                      </a:solidFill>
                      <a:latin typeface="Calibri" pitchFamily="34" charset="0"/>
                    </a:rPr>
                    <a:t> 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1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0076400" cy="5202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1371600"/>
            <a:ext cx="122857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4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2114" y="1371600"/>
            <a:ext cx="53099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Dear Stuart, I’m leaving </a:t>
            </a:r>
            <a:r>
              <a:rPr lang="en-US" dirty="0" err="1">
                <a:latin typeface="Courier"/>
                <a:cs typeface="Courier"/>
              </a:rPr>
              <a:t>Macrosoft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to return to academia. The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money</a:t>
            </a:r>
            <a:r>
              <a:rPr lang="en-US" dirty="0">
                <a:latin typeface="Courier"/>
                <a:cs typeface="Courier"/>
              </a:rPr>
              <a:t> is</a:t>
            </a:r>
          </a:p>
          <a:p>
            <a:r>
              <a:rPr lang="en-US" dirty="0">
                <a:latin typeface="Courier"/>
                <a:cs typeface="Courier"/>
              </a:rPr>
              <a:t>is great here but I prefer to be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free</a:t>
            </a:r>
          </a:p>
          <a:p>
            <a:r>
              <a:rPr lang="en-US" dirty="0">
                <a:latin typeface="Courier"/>
                <a:cs typeface="Courier"/>
              </a:rPr>
              <a:t>to do my own research; and I </a:t>
            </a:r>
            <a:r>
              <a:rPr lang="en-US" i="1" dirty="0">
                <a:latin typeface="Courier"/>
                <a:cs typeface="Courier"/>
              </a:rPr>
              <a:t>really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love teaching undergrads! </a:t>
            </a:r>
          </a:p>
          <a:p>
            <a:r>
              <a:rPr lang="en-US" dirty="0">
                <a:latin typeface="Courier"/>
                <a:cs typeface="Courier"/>
              </a:rPr>
              <a:t>Do I need to finish</a:t>
            </a:r>
          </a:p>
          <a:p>
            <a:r>
              <a:rPr lang="en-US" dirty="0">
                <a:latin typeface="Courier"/>
                <a:cs typeface="Courier"/>
              </a:rPr>
              <a:t>my BA first before applying?</a:t>
            </a:r>
          </a:p>
          <a:p>
            <a:r>
              <a:rPr lang="en-US" dirty="0">
                <a:latin typeface="Courier"/>
                <a:cs typeface="Courier"/>
              </a:rPr>
              <a:t>Best wishes</a:t>
            </a:r>
          </a:p>
          <a:p>
            <a:r>
              <a:rPr lang="en-US" dirty="0">
                <a:latin typeface="Courier"/>
                <a:cs typeface="Courier"/>
              </a:rPr>
              <a:t>Bill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53000" y="1754188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-3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4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295400"/>
            <a:ext cx="4953000" cy="3354388"/>
            <a:chOff x="4648200" y="2971800"/>
            <a:chExt cx="4953000" cy="3354388"/>
          </a:xfrm>
        </p:grpSpPr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8229600" y="5729288"/>
              <a:ext cx="1371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free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8200" y="2971800"/>
              <a:ext cx="4038600" cy="3354388"/>
              <a:chOff x="4648200" y="2971800"/>
              <a:chExt cx="4038600" cy="3354388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5212557" y="3474243"/>
                <a:ext cx="1371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alibri"/>
                    <a:cs typeface="Calibri"/>
                  </a:rPr>
                  <a:t>money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648200" y="3505200"/>
                <a:ext cx="4038600" cy="2820988"/>
                <a:chOff x="4724400" y="3505200"/>
                <a:chExt cx="4038600" cy="2820988"/>
              </a:xfrm>
            </p:grpSpPr>
            <p:sp>
              <p:nvSpPr>
                <p:cNvPr id="11" name="Line 6"/>
                <p:cNvSpPr>
                  <a:spLocks noChangeShapeType="1"/>
                </p:cNvSpPr>
                <p:nvPr/>
              </p:nvSpPr>
              <p:spPr bwMode="auto">
                <a:xfrm>
                  <a:off x="6400800" y="5638800"/>
                  <a:ext cx="2362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00800" y="3505200"/>
                  <a:ext cx="0" cy="21336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2484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152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96000" y="54244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96000" y="45720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96000" y="35956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2</a:t>
                  </a:r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 rot="-1185043">
                  <a:off x="5791200" y="3962400"/>
                  <a:ext cx="1117600" cy="2363788"/>
                </a:xfrm>
                <a:custGeom>
                  <a:avLst/>
                  <a:gdLst>
                    <a:gd name="T0" fmla="*/ 2147483647 w 1510"/>
                    <a:gd name="T1" fmla="*/ 0 h 1197"/>
                    <a:gd name="T2" fmla="*/ 2147483647 w 1510"/>
                    <a:gd name="T3" fmla="*/ 2147483647 h 1197"/>
                    <a:gd name="T4" fmla="*/ 2147483647 w 1510"/>
                    <a:gd name="T5" fmla="*/ 2147483647 h 1197"/>
                    <a:gd name="T6" fmla="*/ 0 w 1510"/>
                    <a:gd name="T7" fmla="*/ 2147483647 h 1197"/>
                    <a:gd name="T8" fmla="*/ 2147483647 w 1510"/>
                    <a:gd name="T9" fmla="*/ 0 h 1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0"/>
                    <a:gd name="T16" fmla="*/ 0 h 1197"/>
                    <a:gd name="T17" fmla="*/ 1510 w 1510"/>
                    <a:gd name="T18" fmla="*/ 1197 h 1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0" h="1197">
                      <a:moveTo>
                        <a:pt x="1139" y="0"/>
                      </a:moveTo>
                      <a:lnTo>
                        <a:pt x="1510" y="1197"/>
                      </a:lnTo>
                      <a:lnTo>
                        <a:pt x="77" y="1101"/>
                      </a:lnTo>
                      <a:lnTo>
                        <a:pt x="0" y="3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>
                        <a:alpha val="0"/>
                      </a:srgbClr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 rot="-646224">
                  <a:off x="6446838" y="3852863"/>
                  <a:ext cx="647700" cy="2309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1148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y=1  </a:t>
                  </a:r>
                  <a:r>
                    <a:rPr lang="en-US" dirty="0">
                      <a:latin typeface="Calibri"/>
                      <a:cs typeface="Calibri"/>
                    </a:rPr>
                    <a:t>(SPAM)</a:t>
                  </a:r>
                </a:p>
              </p:txBody>
            </p:sp>
            <p:sp>
              <p:nvSpPr>
                <p:cNvPr id="2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24400" y="55626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y=0 </a:t>
                  </a:r>
                  <a:r>
                    <a:rPr lang="en-US" dirty="0">
                      <a:latin typeface="Calibri"/>
                      <a:cs typeface="Calibri"/>
                    </a:rPr>
                    <a:t>(HAM)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3793198">
                  <a:off x="6346747" y="4563040"/>
                  <a:ext cx="9468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kern="0" dirty="0" err="1">
                      <a:solidFill>
                        <a:srgbClr val="CC00CC"/>
                      </a:solidFill>
                      <a:latin typeface="Calibri" pitchFamily="34" charset="0"/>
                    </a:rPr>
                    <a:t>w.x</a:t>
                  </a:r>
                  <a:r>
                    <a:rPr lang="en-US" sz="2400" kern="0" dirty="0">
                      <a:solidFill>
                        <a:srgbClr val="CC00CC"/>
                      </a:solidFill>
                      <a:latin typeface="Calibri" pitchFamily="34" charset="0"/>
                    </a:rPr>
                    <a:t>=0</a:t>
                  </a:r>
                  <a:r>
                    <a:rPr lang="en-US" sz="2400" kern="0" dirty="0">
                      <a:solidFill>
                        <a:srgbClr val="333399"/>
                      </a:solidFill>
                      <a:latin typeface="Calibri" pitchFamily="34" charset="0"/>
                    </a:rPr>
                    <a:t> </a:t>
                  </a:r>
                  <a:endParaRPr lang="en-US" dirty="0"/>
                </a:p>
              </p:txBody>
            </p:sp>
          </p:grpSp>
        </p:grp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53000" y="3022937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 1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1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1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953000" y="4470737"/>
            <a:ext cx="53340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C00CC"/>
                </a:solidFill>
                <a:latin typeface="Courier New" pitchFamily="49" charset="0"/>
              </a:rPr>
              <a:t>w.x</a:t>
            </a:r>
            <a:r>
              <a:rPr lang="en-US" sz="2000" b="1" dirty="0">
                <a:solidFill>
                  <a:srgbClr val="CC00CC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= </a:t>
            </a:r>
            <a:r>
              <a:rPr lang="en-US" sz="2000" dirty="0">
                <a:latin typeface="Courier New" pitchFamily="49" charset="0"/>
              </a:rPr>
              <a:t>-3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=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2971800" y="2971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3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139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Perceptron learning rule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391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If true </a:t>
            </a:r>
            <a:r>
              <a:rPr lang="en-US" sz="2800" dirty="0">
                <a:solidFill>
                  <a:srgbClr val="CC00CC"/>
                </a:solidFill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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C00CC"/>
                </a:solidFill>
              </a:rPr>
              <a:t>h</a:t>
            </a:r>
            <a:r>
              <a:rPr lang="en-US" sz="2800" b="1" baseline="-25000" dirty="0" err="1">
                <a:solidFill>
                  <a:srgbClr val="CC00CC"/>
                </a:solidFill>
              </a:rPr>
              <a:t>w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b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r>
              <a:rPr lang="en-US" sz="2800" dirty="0"/>
              <a:t> (an error), adjust the weights</a:t>
            </a:r>
          </a:p>
          <a:p>
            <a:pPr marL="342882" lvl="1" indent="-342882">
              <a:lnSpc>
                <a:spcPct val="90000"/>
              </a:lnSpc>
              <a:buClr>
                <a:schemeClr val="accent2"/>
              </a:buClr>
            </a:pPr>
            <a:r>
              <a:rPr lang="en-US" dirty="0"/>
              <a:t>If </a:t>
            </a:r>
            <a:r>
              <a:rPr lang="en-US" b="1" dirty="0" err="1">
                <a:solidFill>
                  <a:srgbClr val="CC00CC"/>
                </a:solidFill>
              </a:rPr>
              <a:t>w.x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&lt; 0</a:t>
            </a:r>
            <a:r>
              <a:rPr lang="en-US" dirty="0"/>
              <a:t> </a:t>
            </a:r>
            <a:r>
              <a:rPr lang="en-US" dirty="0">
                <a:solidFill>
                  <a:srgbClr val="000090"/>
                </a:solidFill>
              </a:rPr>
              <a:t>but the output should be </a:t>
            </a:r>
            <a:r>
              <a:rPr lang="en-US" dirty="0">
                <a:solidFill>
                  <a:srgbClr val="CC00CC"/>
                </a:solidFill>
              </a:rPr>
              <a:t>y=1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This is called a </a:t>
            </a:r>
            <a:r>
              <a:rPr lang="en-US" b="1" i="1" dirty="0">
                <a:solidFill>
                  <a:srgbClr val="FF0000"/>
                </a:solidFill>
              </a:rPr>
              <a:t>false negative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increase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positive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decrease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negative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</a:p>
          <a:p>
            <a:pPr marL="342882" lvl="1" indent="-342882">
              <a:lnSpc>
                <a:spcPct val="90000"/>
              </a:lnSpc>
              <a:buClr>
                <a:schemeClr val="accent2"/>
              </a:buClr>
            </a:pPr>
            <a:r>
              <a:rPr lang="en-US" dirty="0"/>
              <a:t>If </a:t>
            </a:r>
            <a:r>
              <a:rPr lang="en-US" b="1" dirty="0" err="1">
                <a:solidFill>
                  <a:srgbClr val="CC00CC"/>
                </a:solidFill>
              </a:rPr>
              <a:t>w.x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&gt; 0</a:t>
            </a:r>
            <a:r>
              <a:rPr lang="en-US" dirty="0"/>
              <a:t> </a:t>
            </a:r>
            <a:r>
              <a:rPr lang="en-US" dirty="0">
                <a:solidFill>
                  <a:srgbClr val="000090"/>
                </a:solidFill>
              </a:rPr>
              <a:t>but the output should be </a:t>
            </a:r>
            <a:r>
              <a:rPr lang="en-US" dirty="0">
                <a:solidFill>
                  <a:srgbClr val="CC00CC"/>
                </a:solidFill>
              </a:rPr>
              <a:t>y=0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This is called a </a:t>
            </a:r>
            <a:r>
              <a:rPr lang="en-US" b="1" i="1" dirty="0">
                <a:solidFill>
                  <a:srgbClr val="FF0000"/>
                </a:solidFill>
              </a:rPr>
              <a:t>false positive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decrease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positive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increase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negative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  <a:endParaRPr lang="en-US" dirty="0">
              <a:solidFill>
                <a:srgbClr val="CC00CC"/>
              </a:solidFill>
            </a:endParaRPr>
          </a:p>
          <a:p>
            <a:pPr marL="342882" lvl="1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perceptron learning rule </a:t>
            </a:r>
            <a:r>
              <a:rPr lang="en-US" dirty="0">
                <a:solidFill>
                  <a:srgbClr val="000090"/>
                </a:solidFill>
              </a:rPr>
              <a:t>does this: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b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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+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</a:rPr>
              <a:t> (y – 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="1" baseline="-25000" dirty="0" err="1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498" y="1447800"/>
            <a:ext cx="4794515" cy="16002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286000" y="6096000"/>
            <a:ext cx="2286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7000" y="6096000"/>
            <a:ext cx="12192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0" y="6291847"/>
            <a:ext cx="2819400" cy="533400"/>
          </a:xfrm>
          <a:prstGeom prst="wedgeRoundRectCallout">
            <a:avLst>
              <a:gd name="adj1" fmla="val 31626"/>
              <a:gd name="adj2" fmla="val -7613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learning rate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505200" y="6324600"/>
            <a:ext cx="2819400" cy="533400"/>
          </a:xfrm>
          <a:prstGeom prst="wedgeRoundRectCallout">
            <a:avLst>
              <a:gd name="adj1" fmla="val -37369"/>
              <a:gd name="adj2" fmla="val -8215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+1, -1, or 0 (no error)</a:t>
            </a:r>
          </a:p>
        </p:txBody>
      </p:sp>
    </p:spTree>
    <p:extLst>
      <p:ext uri="{BB962C8B-B14F-4D97-AF65-F5344CB8AC3E}">
        <p14:creationId xmlns:p14="http://schemas.microsoft.com/office/powerpoint/2010/main" val="149275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2114" y="1371600"/>
            <a:ext cx="544850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Dear Stuart, I wanted to let you know</a:t>
            </a:r>
          </a:p>
          <a:p>
            <a:r>
              <a:rPr lang="en-US" dirty="0">
                <a:latin typeface="Courier"/>
                <a:cs typeface="Courier"/>
              </a:rPr>
              <a:t>that I have decided to leave </a:t>
            </a:r>
            <a:r>
              <a:rPr lang="en-US" dirty="0" err="1">
                <a:latin typeface="Courier"/>
                <a:cs typeface="Courier"/>
              </a:rPr>
              <a:t>Macrosoft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and return to academia. The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money</a:t>
            </a:r>
            <a:r>
              <a:rPr lang="en-US" dirty="0">
                <a:latin typeface="Courier"/>
                <a:cs typeface="Courier"/>
              </a:rPr>
              <a:t> is</a:t>
            </a:r>
          </a:p>
          <a:p>
            <a:r>
              <a:rPr lang="en-US" dirty="0">
                <a:latin typeface="Courier"/>
                <a:cs typeface="Courier"/>
              </a:rPr>
              <a:t>is great here but I prefer to be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free</a:t>
            </a:r>
          </a:p>
          <a:p>
            <a:r>
              <a:rPr lang="en-US" dirty="0">
                <a:latin typeface="Courier"/>
                <a:cs typeface="Courier"/>
              </a:rPr>
              <a:t>to pursue more interesting research</a:t>
            </a:r>
          </a:p>
          <a:p>
            <a:r>
              <a:rPr lang="en-US" dirty="0">
                <a:latin typeface="Courier"/>
                <a:cs typeface="Courier"/>
              </a:rPr>
              <a:t>and I </a:t>
            </a:r>
            <a:r>
              <a:rPr lang="en-US" i="1" dirty="0">
                <a:latin typeface="Courier"/>
                <a:cs typeface="Courier"/>
              </a:rPr>
              <a:t>really</a:t>
            </a:r>
            <a:r>
              <a:rPr lang="en-US" dirty="0">
                <a:latin typeface="Courier"/>
                <a:cs typeface="Courier"/>
              </a:rPr>
              <a:t> love teaching</a:t>
            </a:r>
          </a:p>
          <a:p>
            <a:r>
              <a:rPr lang="en-US" dirty="0">
                <a:latin typeface="Courier"/>
                <a:cs typeface="Courier"/>
              </a:rPr>
              <a:t>undergraduates! Do I need to finish</a:t>
            </a:r>
          </a:p>
          <a:p>
            <a:r>
              <a:rPr lang="en-US" dirty="0">
                <a:latin typeface="Courier"/>
                <a:cs typeface="Courier"/>
              </a:rPr>
              <a:t>my BA first before applying?</a:t>
            </a:r>
          </a:p>
          <a:p>
            <a:r>
              <a:rPr lang="en-US" dirty="0">
                <a:latin typeface="Courier"/>
                <a:cs typeface="Courier"/>
              </a:rPr>
              <a:t>Best wishes</a:t>
            </a:r>
          </a:p>
          <a:p>
            <a:r>
              <a:rPr lang="en-US" dirty="0">
                <a:latin typeface="Courier"/>
                <a:cs typeface="Courier"/>
              </a:rPr>
              <a:t>Bill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53000" y="1754188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-3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4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295400"/>
            <a:ext cx="4953000" cy="3354388"/>
            <a:chOff x="4648200" y="2971800"/>
            <a:chExt cx="4953000" cy="3354388"/>
          </a:xfrm>
        </p:grpSpPr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8229600" y="5729288"/>
              <a:ext cx="1371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free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8200" y="2971800"/>
              <a:ext cx="4038600" cy="3354388"/>
              <a:chOff x="4648200" y="2971800"/>
              <a:chExt cx="4038600" cy="3354388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5212557" y="3474243"/>
                <a:ext cx="1371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alibri"/>
                    <a:cs typeface="Calibri"/>
                  </a:rPr>
                  <a:t>money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648200" y="3505200"/>
                <a:ext cx="4038600" cy="2820988"/>
                <a:chOff x="4724400" y="3505200"/>
                <a:chExt cx="4038600" cy="2820988"/>
              </a:xfrm>
            </p:grpSpPr>
            <p:sp>
              <p:nvSpPr>
                <p:cNvPr id="11" name="Line 6"/>
                <p:cNvSpPr>
                  <a:spLocks noChangeShapeType="1"/>
                </p:cNvSpPr>
                <p:nvPr/>
              </p:nvSpPr>
              <p:spPr bwMode="auto">
                <a:xfrm>
                  <a:off x="6400800" y="5638800"/>
                  <a:ext cx="2362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00800" y="3505200"/>
                  <a:ext cx="0" cy="21336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2484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152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96000" y="54244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96000" y="45720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96000" y="35956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2</a:t>
                  </a:r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 rot="-1185043">
                  <a:off x="5791200" y="3962400"/>
                  <a:ext cx="1117600" cy="2363788"/>
                </a:xfrm>
                <a:custGeom>
                  <a:avLst/>
                  <a:gdLst>
                    <a:gd name="T0" fmla="*/ 2147483647 w 1510"/>
                    <a:gd name="T1" fmla="*/ 0 h 1197"/>
                    <a:gd name="T2" fmla="*/ 2147483647 w 1510"/>
                    <a:gd name="T3" fmla="*/ 2147483647 h 1197"/>
                    <a:gd name="T4" fmla="*/ 2147483647 w 1510"/>
                    <a:gd name="T5" fmla="*/ 2147483647 h 1197"/>
                    <a:gd name="T6" fmla="*/ 0 w 1510"/>
                    <a:gd name="T7" fmla="*/ 2147483647 h 1197"/>
                    <a:gd name="T8" fmla="*/ 2147483647 w 1510"/>
                    <a:gd name="T9" fmla="*/ 0 h 1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0"/>
                    <a:gd name="T16" fmla="*/ 0 h 1197"/>
                    <a:gd name="T17" fmla="*/ 1510 w 1510"/>
                    <a:gd name="T18" fmla="*/ 1197 h 1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0" h="1197">
                      <a:moveTo>
                        <a:pt x="1139" y="0"/>
                      </a:moveTo>
                      <a:lnTo>
                        <a:pt x="1510" y="1197"/>
                      </a:lnTo>
                      <a:lnTo>
                        <a:pt x="77" y="1101"/>
                      </a:lnTo>
                      <a:lnTo>
                        <a:pt x="0" y="3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>
                        <a:alpha val="0"/>
                      </a:srgbClr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 rot="-646224">
                  <a:off x="6446838" y="3852863"/>
                  <a:ext cx="647700" cy="2309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1148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y=1  </a:t>
                  </a:r>
                  <a:r>
                    <a:rPr lang="en-US" dirty="0">
                      <a:latin typeface="Calibri"/>
                      <a:cs typeface="Calibri"/>
                    </a:rPr>
                    <a:t>(SPAM)</a:t>
                  </a:r>
                </a:p>
              </p:txBody>
            </p:sp>
            <p:sp>
              <p:nvSpPr>
                <p:cNvPr id="2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24400" y="55626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y=0 </a:t>
                  </a:r>
                  <a:r>
                    <a:rPr lang="en-US" dirty="0">
                      <a:latin typeface="Calibri"/>
                      <a:cs typeface="Calibri"/>
                    </a:rPr>
                    <a:t>(HAM)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3793198">
                  <a:off x="6346747" y="4563040"/>
                  <a:ext cx="9468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kern="0" dirty="0" err="1">
                      <a:solidFill>
                        <a:srgbClr val="CC00CC"/>
                      </a:solidFill>
                      <a:latin typeface="Calibri" pitchFamily="34" charset="0"/>
                    </a:rPr>
                    <a:t>w.x</a:t>
                  </a:r>
                  <a:r>
                    <a:rPr lang="en-US" sz="2400" kern="0" dirty="0">
                      <a:solidFill>
                        <a:srgbClr val="CC00CC"/>
                      </a:solidFill>
                      <a:latin typeface="Calibri" pitchFamily="34" charset="0"/>
                    </a:rPr>
                    <a:t>=0</a:t>
                  </a:r>
                  <a:r>
                    <a:rPr lang="en-US" sz="2400" kern="0" dirty="0">
                      <a:solidFill>
                        <a:srgbClr val="333399"/>
                      </a:solidFill>
                      <a:latin typeface="Calibri" pitchFamily="34" charset="0"/>
                    </a:rPr>
                    <a:t> </a:t>
                  </a:r>
                  <a:endParaRPr lang="en-US" dirty="0"/>
                </a:p>
              </p:txBody>
            </p:sp>
          </p:grpSp>
        </p:grp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53000" y="3022937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 1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1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1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953000" y="4470737"/>
            <a:ext cx="53340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C00CC"/>
                </a:solidFill>
                <a:latin typeface="Calibri"/>
                <a:cs typeface="Calibri"/>
              </a:rPr>
              <a:t>w.x</a:t>
            </a:r>
            <a:r>
              <a:rPr lang="en-US" sz="2000" b="1" dirty="0">
                <a:solidFill>
                  <a:srgbClr val="CC00CC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= </a:t>
            </a:r>
            <a:r>
              <a:rPr lang="en-US" sz="2000" dirty="0">
                <a:latin typeface="Courier New" pitchFamily="49" charset="0"/>
              </a:rPr>
              <a:t>-3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=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2971800" y="2971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257800"/>
            <a:ext cx="3733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29" lvl="2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w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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</a:t>
            </a: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w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+ 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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(y – </a:t>
            </a:r>
            <a:r>
              <a:rPr lang="en-US" sz="2400" kern="0" dirty="0" err="1">
                <a:solidFill>
                  <a:srgbClr val="CC00CC"/>
                </a:solidFill>
                <a:latin typeface="Calibri" pitchFamily="34" charset="0"/>
              </a:rPr>
              <a:t>h</a:t>
            </a:r>
            <a:r>
              <a:rPr lang="en-US" sz="2400" b="1" kern="0" baseline="-25000" dirty="0" err="1">
                <a:solidFill>
                  <a:srgbClr val="CC00CC"/>
                </a:solidFill>
                <a:latin typeface="Calibri" pitchFamily="34" charset="0"/>
              </a:rPr>
              <a:t>w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(</a:t>
            </a: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x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)) </a:t>
            </a: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x</a:t>
            </a:r>
          </a:p>
          <a:p>
            <a:pPr marL="400029" lvl="2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 = 0.5</a:t>
            </a:r>
            <a:endParaRPr lang="en-US" sz="2400" kern="0" dirty="0">
              <a:solidFill>
                <a:srgbClr val="CC00CC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5257800"/>
            <a:ext cx="54102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29" lvl="2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w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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(-3,4,2) + 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0.5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(0 – 1) (1,1,1)</a:t>
            </a:r>
          </a:p>
          <a:p>
            <a:pPr marL="400029" lvl="2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        = (-3.5,3.5,1.5)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rot="20953776">
            <a:off x="2109121" y="1018579"/>
            <a:ext cx="963358" cy="39064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glow rad="101600">
              <a:srgbClr val="01FF08">
                <a:alpha val="75000"/>
              </a:srgbClr>
            </a:glo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Perceptron convergence theorem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learning problem is </a:t>
            </a:r>
            <a:r>
              <a:rPr lang="en-US" sz="2400" b="1" i="1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there is some </a:t>
            </a:r>
            <a:r>
              <a:rPr lang="en-US" sz="2400" dirty="0" err="1"/>
              <a:t>hyperplane</a:t>
            </a:r>
            <a:r>
              <a:rPr lang="en-US" sz="2400" dirty="0"/>
              <a:t> exactly separating +</a:t>
            </a:r>
            <a:r>
              <a:rPr lang="en-US" sz="2400" dirty="0" err="1"/>
              <a:t>ve</a:t>
            </a:r>
            <a:r>
              <a:rPr lang="en-US" sz="2400" dirty="0"/>
              <a:t> from –</a:t>
            </a:r>
            <a:r>
              <a:rPr lang="en-US" sz="2400" dirty="0" err="1"/>
              <a:t>ve</a:t>
            </a:r>
            <a:r>
              <a:rPr lang="en-US" sz="2400" dirty="0"/>
              <a:t> examples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data are </a:t>
            </a:r>
            <a:r>
              <a:rPr lang="en-US" sz="2400" b="1" i="1" dirty="0">
                <a:solidFill>
                  <a:srgbClr val="0000FF"/>
                </a:solidFill>
              </a:rPr>
              <a:t>separable</a:t>
            </a:r>
            <a:r>
              <a:rPr lang="en-US" sz="2400" dirty="0"/>
              <a:t>, perceptron learning applied repeatedly to the training set will eventually converge to a perfect separator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9067800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Non-Separable</a:t>
            </a:r>
          </a:p>
        </p:txBody>
      </p:sp>
    </p:spTree>
    <p:extLst>
      <p:ext uri="{BB962C8B-B14F-4D97-AF65-F5344CB8AC3E}">
        <p14:creationId xmlns:p14="http://schemas.microsoft.com/office/powerpoint/2010/main" val="2559160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Perceptron convergence theorem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learning problem is </a:t>
            </a:r>
            <a:r>
              <a:rPr lang="en-US" sz="2400" b="1" i="1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there is some </a:t>
            </a:r>
            <a:r>
              <a:rPr lang="en-US" sz="2400" dirty="0" err="1"/>
              <a:t>hyperplane</a:t>
            </a:r>
            <a:r>
              <a:rPr lang="en-US" sz="2400" dirty="0"/>
              <a:t> exactly separating +</a:t>
            </a:r>
            <a:r>
              <a:rPr lang="en-US" sz="2400" dirty="0" err="1"/>
              <a:t>ve</a:t>
            </a:r>
            <a:r>
              <a:rPr lang="en-US" sz="2400" dirty="0"/>
              <a:t> from –</a:t>
            </a:r>
            <a:r>
              <a:rPr lang="en-US" sz="2400" dirty="0" err="1"/>
              <a:t>ve</a:t>
            </a:r>
            <a:r>
              <a:rPr lang="en-US" sz="2400" dirty="0"/>
              <a:t> examples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data are separable, perceptron learning applied repeatedly to the training set will eventually converge to a perfect separator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Convergence: if the training data are </a:t>
            </a:r>
            <a:r>
              <a:rPr lang="en-US" sz="2400" b="1" i="1" dirty="0">
                <a:solidFill>
                  <a:srgbClr val="0000FF"/>
                </a:solidFill>
              </a:rPr>
              <a:t>non-separable</a:t>
            </a:r>
            <a:r>
              <a:rPr lang="en-US" sz="2400" dirty="0"/>
              <a:t>, perceptron learning will converge to a minimum-error solution provided the learning rate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400" dirty="0"/>
              <a:t> is decayed appropriately (e.g.,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=1/t</a:t>
            </a:r>
            <a:r>
              <a:rPr lang="en-US" sz="2400" dirty="0"/>
              <a:t>)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9067800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Non-Separable</a:t>
            </a:r>
          </a:p>
        </p:txBody>
      </p:sp>
    </p:spTree>
    <p:extLst>
      <p:ext uri="{BB962C8B-B14F-4D97-AF65-F5344CB8AC3E}">
        <p14:creationId xmlns:p14="http://schemas.microsoft.com/office/powerpoint/2010/main" val="1198839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with fixed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endParaRPr lang="en-US" dirty="0"/>
          </a:p>
        </p:txBody>
      </p:sp>
      <p:pic>
        <p:nvPicPr>
          <p:cNvPr id="4" name="Picture 3" descr="earthquake-nois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0" y="1524000"/>
            <a:ext cx="6426200" cy="4491783"/>
          </a:xfrm>
          <a:prstGeom prst="rect">
            <a:avLst/>
          </a:prstGeom>
        </p:spPr>
      </p:pic>
      <p:pic>
        <p:nvPicPr>
          <p:cNvPr id="5" name="Picture 4" descr="perceptron-earthquake-noisy-training-error-curv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21771"/>
            <a:ext cx="5638800" cy="3917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5943600"/>
                <a:ext cx="43973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71 examples, 100,000 updates</a:t>
                </a:r>
              </a:p>
              <a:p>
                <a:r>
                  <a:rPr lang="en-US" sz="2400" dirty="0"/>
                  <a:t>fixed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=0.2</m:t>
                    </m:r>
                  </m:oMath>
                </a14:m>
                <a:r>
                  <a:rPr lang="en-US" sz="2400" dirty="0">
                    <a:sym typeface="Symbol"/>
                  </a:rPr>
                  <a:t>,</a:t>
                </a:r>
                <a:r>
                  <a:rPr lang="en-US" sz="2400" dirty="0"/>
                  <a:t> no convergence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43600"/>
                <a:ext cx="439735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219" t="-5147" r="-124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716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with decaying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endParaRPr lang="en-US" dirty="0"/>
          </a:p>
        </p:txBody>
      </p:sp>
      <p:pic>
        <p:nvPicPr>
          <p:cNvPr id="4" name="Picture 3" descr="earthquake-nois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0" y="1524000"/>
            <a:ext cx="6426200" cy="4491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5943600"/>
                <a:ext cx="70142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71 examples, 100,000 updates</a:t>
                </a:r>
              </a:p>
              <a:p>
                <a:r>
                  <a:rPr lang="en-US" sz="2400" dirty="0"/>
                  <a:t>decaying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=1000/(1000+</m:t>
                    </m:r>
                    <m:r>
                      <a:rPr lang="en-US" sz="240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,</a:t>
                </a:r>
                <a:r>
                  <a:rPr lang="en-US" sz="2400" dirty="0"/>
                  <a:t> near-convergence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43600"/>
                <a:ext cx="701422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91" t="-5147" r="-609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perceptron-earthquake-decay-training-error-curv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07" y="1749982"/>
            <a:ext cx="5598187" cy="38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8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9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16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6AC8-34D8-2343-98BF-AEF61FCF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24634-B5A0-B94D-9898-83405624F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97001"/>
            <a:ext cx="11963400" cy="4729164"/>
          </a:xfrm>
        </p:spPr>
        <p:txBody>
          <a:bodyPr/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Given training data of a list of attributes &amp; label </a:t>
            </a:r>
          </a:p>
          <a:p>
            <a:pPr lvl="1"/>
            <a:r>
              <a:rPr lang="en-US" dirty="0"/>
              <a:t>Hypothesis family H: decision trees</a:t>
            </a:r>
          </a:p>
          <a:p>
            <a:pPr lvl="1"/>
            <a:r>
              <a:rPr lang="en-US" dirty="0"/>
              <a:t>Find (approximately) the smallest decision tree that fits the training data</a:t>
            </a:r>
          </a:p>
          <a:p>
            <a:r>
              <a:rPr lang="en-US" dirty="0"/>
              <a:t>Iterative process to choose the next attribute to split on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152577432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27043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5323114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5761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7830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122678177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27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6814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attribute: Information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71600"/>
            <a:ext cx="11633200" cy="1045882"/>
          </a:xfrm>
        </p:spPr>
        <p:txBody>
          <a:bodyPr/>
          <a:lstStyle/>
          <a:p>
            <a:r>
              <a:rPr lang="en-US" dirty="0"/>
              <a:t>Idea: measure contribution of attribute to increasing “purity” of labels in each subset of examples; find most distinguishing feature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5507318"/>
            <a:ext cx="11379200" cy="10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Patrons is a better choice: gives </a:t>
            </a:r>
            <a:r>
              <a:rPr lang="en-US" b="1" i="1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 about classification; more distinguishing feature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12192000" cy="31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0"/>
            <a:ext cx="11379200" cy="5156199"/>
          </a:xfrm>
        </p:spPr>
        <p:txBody>
          <a:bodyPr/>
          <a:lstStyle/>
          <a:p>
            <a:r>
              <a:rPr lang="en-US" dirty="0"/>
              <a:t>Information answers questions </a:t>
            </a:r>
          </a:p>
          <a:p>
            <a:r>
              <a:rPr lang="en-US" dirty="0"/>
              <a:t>The more clueless I am about the answer initially, the more information is contained in the answer </a:t>
            </a:r>
          </a:p>
          <a:p>
            <a:r>
              <a:rPr lang="en-US" dirty="0"/>
              <a:t>Scale: </a:t>
            </a:r>
            <a:r>
              <a:rPr lang="en-US" dirty="0">
                <a:solidFill>
                  <a:srgbClr val="CC00CC"/>
                </a:solidFill>
              </a:rPr>
              <a:t>1 bit </a:t>
            </a:r>
            <a:r>
              <a:rPr lang="en-US" dirty="0"/>
              <a:t>= answer to Boolean question with prior </a:t>
            </a:r>
            <a:r>
              <a:rPr lang="en-US" dirty="0">
                <a:solidFill>
                  <a:srgbClr val="CC00CC"/>
                </a:solidFill>
              </a:rPr>
              <a:t>⟨0.5, 0.5⟩ </a:t>
            </a:r>
          </a:p>
          <a:p>
            <a:r>
              <a:rPr lang="en-US" dirty="0">
                <a:solidFill>
                  <a:srgbClr val="CC00CC"/>
                </a:solidFill>
              </a:rPr>
              <a:t>For a coin with probability p heads, entropy</a:t>
            </a:r>
            <a:br>
              <a:rPr lang="en-US" dirty="0">
                <a:solidFill>
                  <a:srgbClr val="CC00CC"/>
                </a:solidFill>
              </a:rPr>
            </a:br>
            <a:r>
              <a:rPr lang="en-US" dirty="0">
                <a:solidFill>
                  <a:srgbClr val="CC00CC"/>
                </a:solidFill>
              </a:rPr>
              <a:t>H( ⟨p,1-p⟩)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–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plog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p –(1-p)log (1-p)</a:t>
            </a:r>
            <a:r>
              <a:rPr lang="en-US" baseline="-25000" dirty="0">
                <a:sym typeface="Symbol"/>
              </a:rPr>
              <a:t> </a:t>
            </a: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Convenient notation: </a:t>
            </a:r>
            <a:r>
              <a:rPr lang="en-US" dirty="0">
                <a:solidFill>
                  <a:srgbClr val="CC00CC"/>
                </a:solidFill>
              </a:rPr>
              <a:t>B(p) = H(⟨p,1-p⟩)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B756-1692-0048-A414-337817B7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0850E-2D8E-0849-9B74-3A4A4D07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240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in an answer when prior is </a:t>
            </a:r>
            <a:r>
              <a:rPr lang="en-US" dirty="0">
                <a:solidFill>
                  <a:srgbClr val="CC00CC"/>
                </a:solidFill>
              </a:rPr>
              <a:t>⟨p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,…,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⟩ </a:t>
            </a:r>
            <a:r>
              <a:rPr lang="en-US" dirty="0"/>
              <a:t>is </a:t>
            </a:r>
          </a:p>
          <a:p>
            <a:pPr marL="457176" lvl="1" indent="0">
              <a:buNone/>
            </a:pPr>
            <a:r>
              <a:rPr lang="en-US" sz="3200" dirty="0">
                <a:solidFill>
                  <a:srgbClr val="CC00CC"/>
                </a:solidFill>
              </a:rPr>
              <a:t>H(⟨p</a:t>
            </a:r>
            <a:r>
              <a:rPr lang="en-US" sz="3200" baseline="-25000" dirty="0">
                <a:solidFill>
                  <a:srgbClr val="CC00CC"/>
                </a:solidFill>
              </a:rPr>
              <a:t>1</a:t>
            </a:r>
            <a:r>
              <a:rPr lang="en-US" sz="3200" dirty="0">
                <a:solidFill>
                  <a:srgbClr val="CC00CC"/>
                </a:solidFill>
              </a:rPr>
              <a:t>,…,</a:t>
            </a:r>
            <a:r>
              <a:rPr lang="en-US" sz="3200" dirty="0" err="1">
                <a:solidFill>
                  <a:srgbClr val="CC00CC"/>
                </a:solidFill>
              </a:rPr>
              <a:t>p</a:t>
            </a:r>
            <a:r>
              <a:rPr lang="en-US" sz="3200" baseline="-25000" dirty="0" err="1">
                <a:solidFill>
                  <a:srgbClr val="CC00CC"/>
                </a:solidFill>
              </a:rPr>
              <a:t>n</a:t>
            </a:r>
            <a:r>
              <a:rPr lang="en-US" sz="3200" dirty="0">
                <a:solidFill>
                  <a:srgbClr val="CC00CC"/>
                </a:solidFill>
              </a:rPr>
              <a:t>⟩) = </a:t>
            </a:r>
            <a:r>
              <a:rPr lang="en-US" sz="3600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sz="32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 –p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 log p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baseline="-25000" dirty="0">
                <a:sym typeface="Symbol"/>
              </a:rPr>
              <a:t> </a:t>
            </a:r>
            <a:endParaRPr lang="en-US" sz="3200" dirty="0">
              <a:sym typeface="Symbol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sym typeface="Symbol"/>
              </a:rPr>
              <a:t>This is the </a:t>
            </a:r>
            <a:r>
              <a:rPr lang="en-US" b="1" i="1" dirty="0">
                <a:solidFill>
                  <a:srgbClr val="FF3300"/>
                </a:solidFill>
                <a:sym typeface="Symbol"/>
              </a:rPr>
              <a:t>entropy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of the prior</a:t>
            </a:r>
          </a:p>
          <a:p>
            <a:r>
              <a:rPr lang="en-US" dirty="0">
                <a:solidFill>
                  <a:srgbClr val="000000"/>
                </a:solidFill>
                <a:sym typeface="Symbol"/>
              </a:rPr>
              <a:t>Entropy was initially proposed in physics (thermodynamics)</a:t>
            </a:r>
          </a:p>
          <a:p>
            <a:r>
              <a:rPr lang="en-US" dirty="0">
                <a:solidFill>
                  <a:srgbClr val="000000"/>
                </a:solidFill>
                <a:sym typeface="Symbol"/>
              </a:rPr>
              <a:t>Shannon developed information theory, using entropy to measure information </a:t>
            </a:r>
          </a:p>
        </p:txBody>
      </p:sp>
    </p:spTree>
    <p:extLst>
      <p:ext uri="{BB962C8B-B14F-4D97-AF65-F5344CB8AC3E}">
        <p14:creationId xmlns:p14="http://schemas.microsoft.com/office/powerpoint/2010/main" val="13513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 from splitting on an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/>
          <a:lstStyle/>
          <a:p>
            <a:r>
              <a:rPr lang="en-US" dirty="0"/>
              <a:t>Suppose we have 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/>
              <a:t> positive and </a:t>
            </a:r>
            <a:r>
              <a:rPr lang="en-US" dirty="0">
                <a:solidFill>
                  <a:srgbClr val="CC00CC"/>
                </a:solidFill>
              </a:rPr>
              <a:t>n</a:t>
            </a:r>
            <a:r>
              <a:rPr lang="en-US" dirty="0"/>
              <a:t> negative examples at the root </a:t>
            </a:r>
          </a:p>
          <a:p>
            <a:pPr lvl="1"/>
            <a:r>
              <a:rPr lang="en-US" dirty="0"/>
              <a:t>=&gt;  ___________   bits needed to classify a new example</a:t>
            </a:r>
          </a:p>
          <a:p>
            <a:pPr lvl="1"/>
            <a:r>
              <a:rPr lang="en-US" dirty="0"/>
              <a:t>E.g., for 12 restaurant examples, </a:t>
            </a:r>
            <a:r>
              <a:rPr lang="en-US" dirty="0">
                <a:solidFill>
                  <a:srgbClr val="CC00CC"/>
                </a:solidFill>
              </a:rPr>
              <a:t>p = n = 6 </a:t>
            </a:r>
            <a:r>
              <a:rPr lang="en-US" dirty="0"/>
              <a:t>so we need </a:t>
            </a:r>
            <a:r>
              <a:rPr lang="en-US" dirty="0">
                <a:solidFill>
                  <a:srgbClr val="CC00CC"/>
                </a:solidFill>
              </a:rPr>
              <a:t>____ bit</a:t>
            </a:r>
          </a:p>
          <a:p>
            <a:r>
              <a:rPr lang="en-US" dirty="0"/>
              <a:t>An attribute splits the examples </a:t>
            </a:r>
            <a:r>
              <a:rPr lang="en-US" dirty="0">
                <a:solidFill>
                  <a:srgbClr val="CC00CC"/>
                </a:solidFill>
              </a:rPr>
              <a:t>E</a:t>
            </a:r>
            <a:r>
              <a:rPr lang="en-US" dirty="0"/>
              <a:t> into subsets </a:t>
            </a:r>
            <a:r>
              <a:rPr lang="en-US" dirty="0" err="1">
                <a:solidFill>
                  <a:srgbClr val="CC00CC"/>
                </a:solidFill>
              </a:rPr>
              <a:t>E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/>
              <a:t>, each of which (we hope) needs less information to complete the classification</a:t>
            </a:r>
          </a:p>
          <a:p>
            <a:pPr lvl="1"/>
            <a:r>
              <a:rPr lang="en-US" dirty="0"/>
              <a:t>For an example in </a:t>
            </a:r>
            <a:r>
              <a:rPr lang="en-US" dirty="0" err="1">
                <a:solidFill>
                  <a:srgbClr val="CC00CC"/>
                </a:solidFill>
              </a:rPr>
              <a:t>E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we expect to need __________ more bits</a:t>
            </a:r>
          </a:p>
          <a:p>
            <a:pPr lvl="1"/>
            <a:r>
              <a:rPr lang="en-US" dirty="0"/>
              <a:t>Probability a new example goes into </a:t>
            </a:r>
            <a:r>
              <a:rPr lang="en-US" dirty="0" err="1">
                <a:solidFill>
                  <a:srgbClr val="CC00CC"/>
                </a:solidFill>
              </a:rPr>
              <a:t>E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/>
              <a:t> is </a:t>
            </a:r>
          </a:p>
          <a:p>
            <a:pPr lvl="1"/>
            <a:endParaRPr lang="en-US" i="1" dirty="0">
              <a:solidFill>
                <a:srgbClr val="0000FF"/>
              </a:solidFill>
            </a:endParaRPr>
          </a:p>
          <a:p>
            <a:pPr lvl="1"/>
            <a:r>
              <a:rPr lang="en-US" i="1" dirty="0">
                <a:solidFill>
                  <a:srgbClr val="0000FF"/>
                </a:solidFill>
              </a:rPr>
              <a:t>Expected</a:t>
            </a:r>
            <a:r>
              <a:rPr lang="en-US" dirty="0"/>
              <a:t> number of bits needed after split is </a:t>
            </a:r>
          </a:p>
          <a:p>
            <a:pPr lvl="1"/>
            <a:r>
              <a:rPr lang="en-US" dirty="0"/>
              <a:t>Information gain =___________________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2519578"/>
            <a:ext cx="1524000" cy="528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0" y="4495800"/>
            <a:ext cx="2908300" cy="739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5388114"/>
            <a:ext cx="3608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4000" dirty="0">
                <a:solidFill>
                  <a:srgbClr val="CC00CC"/>
                </a:solidFill>
                <a:sym typeface="Symbol"/>
              </a:rPr>
              <a:t>____________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643735"/>
            <a:ext cx="24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CC00CC"/>
                </a:solidFill>
              </a:rPr>
              <a:t>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001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58851</TotalTime>
  <Words>2551</Words>
  <Application>Microsoft Macintosh PowerPoint</Application>
  <PresentationFormat>Widescreen</PresentationFormat>
  <Paragraphs>412</Paragraphs>
  <Slides>49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Cambria Math</vt:lpstr>
      <vt:lpstr>Courier</vt:lpstr>
      <vt:lpstr>Courier New</vt:lpstr>
      <vt:lpstr>Helvetica</vt:lpstr>
      <vt:lpstr>Wingdings</vt:lpstr>
      <vt:lpstr>dan-berkeley-nlp-v1</vt:lpstr>
      <vt:lpstr>Photo Editor Photo</vt:lpstr>
      <vt:lpstr>CS 188: Artificial Intelligence </vt:lpstr>
      <vt:lpstr>Recap: Supervised learning</vt:lpstr>
      <vt:lpstr>Training data</vt:lpstr>
      <vt:lpstr>Learning a Decision Tree</vt:lpstr>
      <vt:lpstr>Choosing an attribute: Information gain</vt:lpstr>
      <vt:lpstr>Information</vt:lpstr>
      <vt:lpstr>PowerPoint Presentation</vt:lpstr>
      <vt:lpstr>Information</vt:lpstr>
      <vt:lpstr>Information gain from splitting on an attribute</vt:lpstr>
      <vt:lpstr>Information gain from splitting on an attribute</vt:lpstr>
      <vt:lpstr>Example</vt:lpstr>
      <vt:lpstr>Example</vt:lpstr>
      <vt:lpstr>Results for restaurant data</vt:lpstr>
      <vt:lpstr>Decision tree learning</vt:lpstr>
      <vt:lpstr>Training and Testing</vt:lpstr>
      <vt:lpstr>A few important points about learning</vt:lpstr>
      <vt:lpstr>A few important points about learning</vt:lpstr>
      <vt:lpstr>Results for restaurant data</vt:lpstr>
      <vt:lpstr>Linear Regression</vt:lpstr>
      <vt:lpstr>Linear regression = fitting a straight line/hyperplane</vt:lpstr>
      <vt:lpstr>Prediction error</vt:lpstr>
      <vt:lpstr>Least squares: Minimizing squared error</vt:lpstr>
      <vt:lpstr>Linear Classifiers</vt:lpstr>
      <vt:lpstr>Feature Vectors</vt:lpstr>
      <vt:lpstr>Some (Simplified) Biology</vt:lpstr>
      <vt:lpstr>Linear Classifiers</vt:lpstr>
      <vt:lpstr>Weights</vt:lpstr>
      <vt:lpstr>Threshold perceptron as linear classifier</vt:lpstr>
      <vt:lpstr>Binary Decision Rule</vt:lpstr>
      <vt:lpstr>Example</vt:lpstr>
      <vt:lpstr>Weight Updates</vt:lpstr>
      <vt:lpstr>Perceptron learning rule</vt:lpstr>
      <vt:lpstr>Example</vt:lpstr>
      <vt:lpstr>Perceptron convergence theorem</vt:lpstr>
      <vt:lpstr>Perceptron convergence theorem</vt:lpstr>
      <vt:lpstr>Perceptron learning with fixed </vt:lpstr>
      <vt:lpstr>Perceptron learning with decaying </vt:lpstr>
      <vt:lpstr>Problems with the Perceptron</vt:lpstr>
      <vt:lpstr>Improving the Perceptron</vt:lpstr>
      <vt:lpstr>Non-Separable Case: Deterministic Decision</vt:lpstr>
      <vt:lpstr>Non-Separable Case: Probabilistic Decision</vt:lpstr>
      <vt:lpstr>How to get probabilistic decisions?</vt:lpstr>
      <vt:lpstr>A 1D Example</vt:lpstr>
      <vt:lpstr>The Soft Max</vt:lpstr>
      <vt:lpstr>Best w? </vt:lpstr>
      <vt:lpstr>Separable Case: Deterministic Decision – Many Options</vt:lpstr>
      <vt:lpstr>Separable Case: Probabilistic Decision – Clear Preference</vt:lpstr>
      <vt:lpstr>Multiclass Logistic Regression</vt:lpstr>
      <vt:lpstr>Best w?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Dawn Dawn</cp:lastModifiedBy>
  <cp:revision>2749</cp:revision>
  <dcterms:created xsi:type="dcterms:W3CDTF">2004-08-27T04:16:05Z</dcterms:created>
  <dcterms:modified xsi:type="dcterms:W3CDTF">2021-04-02T13:51:33Z</dcterms:modified>
</cp:coreProperties>
</file>