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586" r:id="rId3"/>
    <p:sldId id="615" r:id="rId4"/>
    <p:sldId id="614" r:id="rId5"/>
    <p:sldId id="486" r:id="rId6"/>
    <p:sldId id="612" r:id="rId7"/>
    <p:sldId id="487" r:id="rId8"/>
    <p:sldId id="488" r:id="rId9"/>
    <p:sldId id="489" r:id="rId10"/>
    <p:sldId id="490" r:id="rId11"/>
    <p:sldId id="484" r:id="rId12"/>
    <p:sldId id="617" r:id="rId13"/>
    <p:sldId id="560" r:id="rId14"/>
    <p:sldId id="561" r:id="rId15"/>
    <p:sldId id="582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619" r:id="rId27"/>
    <p:sldId id="620" r:id="rId28"/>
    <p:sldId id="270" r:id="rId29"/>
    <p:sldId id="271" r:id="rId30"/>
    <p:sldId id="273" r:id="rId31"/>
    <p:sldId id="274" r:id="rId32"/>
    <p:sldId id="276" r:id="rId33"/>
    <p:sldId id="277" r:id="rId34"/>
    <p:sldId id="278" r:id="rId35"/>
    <p:sldId id="279" r:id="rId36"/>
    <p:sldId id="280" r:id="rId37"/>
    <p:sldId id="281" r:id="rId38"/>
    <p:sldId id="282" r:id="rId39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hZgYTMnTwPUfaIkEaVccAOC3oq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2"/>
    <p:restoredTop sz="75595"/>
  </p:normalViewPr>
  <p:slideViewPr>
    <p:cSldViewPr snapToGrid="0">
      <p:cViewPr varScale="1">
        <p:scale>
          <a:sx n="155" d="100"/>
          <a:sy n="155" d="100"/>
        </p:scale>
        <p:origin x="216" y="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6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Please retain proper attribution, including the reference to ai.berkeley.edu.  Thanks!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80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0" name="Google Shape;5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Bayesian as the most sophisticated (and most computationally expensive). It's a little bit cryptic but</a:t>
            </a:r>
          </a:p>
          <a:p>
            <a:r>
              <a:rPr lang="en-US" dirty="0"/>
              <a:t>X means just the raw data (e.g., tabulated counts) with no statistical inference at all, which was the rule in the 18th and 19th century (back then, statistics meant exactly that: counts but no predictions at all);</a:t>
            </a:r>
          </a:p>
          <a:p>
            <a:r>
              <a:rPr lang="en-US" dirty="0" err="1"/>
              <a:t>X|Theta</a:t>
            </a:r>
            <a:r>
              <a:rPr lang="en-US" dirty="0"/>
              <a:t> is maximum likelihood or frequentist (finding Theta* maximizing P(</a:t>
            </a:r>
            <a:r>
              <a:rPr lang="en-US" dirty="0" err="1"/>
              <a:t>X|Theta</a:t>
            </a:r>
            <a:r>
              <a:rPr lang="en-US" dirty="0"/>
              <a:t>));</a:t>
            </a:r>
          </a:p>
          <a:p>
            <a:r>
              <a:rPr lang="en-US" dirty="0" err="1"/>
              <a:t>X,Theta</a:t>
            </a:r>
            <a:r>
              <a:rPr lang="en-US" dirty="0"/>
              <a:t> is maximum a priori (finding Theta* maximizing P(</a:t>
            </a:r>
            <a:r>
              <a:rPr lang="en-US" dirty="0" err="1"/>
              <a:t>X,Theta</a:t>
            </a:r>
            <a:r>
              <a:rPr lang="en-US" dirty="0"/>
              <a:t>) = P(</a:t>
            </a:r>
            <a:r>
              <a:rPr lang="en-US" dirty="0" err="1"/>
              <a:t>X|Theta</a:t>
            </a:r>
            <a:r>
              <a:rPr lang="en-US" dirty="0"/>
              <a:t>)P(Theta) )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7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  <a:r>
              <a:rPr lang="en-US" baseline="0" dirty="0"/>
              <a:t> notation: x, a, h, </a:t>
            </a:r>
            <a:r>
              <a:rPr lang="en-US" baseline="0" dirty="0" err="1"/>
              <a:t>etc</a:t>
            </a:r>
            <a:r>
              <a:rPr lang="en-US" baseline="0" dirty="0"/>
              <a:t>, </a:t>
            </a:r>
            <a:r>
              <a:rPr lang="en-US" baseline="0"/>
              <a:t>explain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7"/>
          <p:cNvSpPr txBox="1">
            <a:spLocks noGrp="1"/>
          </p:cNvSpPr>
          <p:nvPr>
            <p:ph type="ctrTitle"/>
          </p:nvPr>
        </p:nvSpPr>
        <p:spPr>
          <a:xfrm>
            <a:off x="0" y="1044578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7"/>
          <p:cNvSpPr txBox="1">
            <a:spLocks noGrp="1"/>
          </p:cNvSpPr>
          <p:nvPr>
            <p:ph type="body" idx="1"/>
          </p:nvPr>
        </p:nvSpPr>
        <p:spPr>
          <a:xfrm rot="5400000">
            <a:off x="3731418" y="-1928017"/>
            <a:ext cx="4729164" cy="1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8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" name="Google Shape;25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3"/>
          <p:cNvSpPr txBox="1"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3"/>
          <p:cNvSpPr txBox="1">
            <a:spLocks noGrp="1"/>
          </p:cNvSpPr>
          <p:nvPr>
            <p:ph type="body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63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3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5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5"/>
          <p:cNvSpPr txBox="1">
            <a:spLocks noGrp="1"/>
          </p:cNvSpPr>
          <p:nvPr>
            <p:ph type="body" idx="1"/>
          </p:nvPr>
        </p:nvSpPr>
        <p:spPr>
          <a:xfrm>
            <a:off x="3575051" y="273053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5" name="Google Shape;65;p65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6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66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6"/>
          <p:cNvSpPr/>
          <p:nvPr/>
        </p:nvSpPr>
        <p:spPr>
          <a:xfrm>
            <a:off x="0" y="1031242"/>
            <a:ext cx="12192000" cy="60959"/>
          </a:xfrm>
          <a:prstGeom prst="rect">
            <a:avLst/>
          </a:prstGeom>
          <a:gradFill>
            <a:gsLst>
              <a:gs pos="0">
                <a:srgbClr val="0000CC"/>
              </a:gs>
              <a:gs pos="100000">
                <a:schemeClr val="dk1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0" y="279403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 188: Artificial Intelligence</a:t>
            </a:r>
            <a:br>
              <a:rPr lang="en-US"/>
            </a:br>
            <a:endParaRPr sz="360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4300" dirty="0"/>
              <a:t>Neural Nets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524000" y="6248403"/>
            <a:ext cx="58674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0" y="6003922"/>
            <a:ext cx="121920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/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Instructor: </a:t>
            </a:r>
            <a:r>
              <a:rPr lang="en-US" sz="2400" dirty="0">
                <a:latin typeface="Calibri"/>
                <a:cs typeface="Calibri"/>
              </a:rPr>
              <a:t>Stuart Russell and Dawn Song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 University of California, Berkeley</a:t>
            </a:r>
            <a:endParaRPr dirty="0"/>
          </a:p>
        </p:txBody>
      </p:sp>
      <p:pic>
        <p:nvPicPr>
          <p:cNvPr id="97" name="Google Shape;97;p1" descr="NeuralNet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702" y="2133600"/>
            <a:ext cx="4908174" cy="356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probability</a:t>
            </a:r>
          </a:p>
        </p:txBody>
      </p:sp>
      <p:pic>
        <p:nvPicPr>
          <p:cNvPr id="4" name="Picture 3" descr="limes-bayes-pr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22020"/>
            <a:ext cx="82296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14" y="1057415"/>
            <a:ext cx="12208114" cy="54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8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C441-BB6B-EC45-B544-F5204478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Learning/Neural Network</a:t>
            </a:r>
          </a:p>
        </p:txBody>
      </p:sp>
      <p:pic>
        <p:nvPicPr>
          <p:cNvPr id="1026" name="Picture 2" descr="Error rates on the ImageNet Large-Scale Visual Recognition Challenge.... |  Download Scientific Diagram">
            <a:extLst>
              <a:ext uri="{FF2B5EF4-FFF2-40B4-BE49-F238E27FC236}">
                <a16:creationId xmlns:a16="http://schemas.microsoft.com/office/drawing/2014/main" id="{9D0564E8-DF88-A04C-B532-1019A474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8" y="4205943"/>
            <a:ext cx="3563655" cy="23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580A7-9114-5948-88EE-281E79016FF5}"/>
              </a:ext>
            </a:extLst>
          </p:cNvPr>
          <p:cNvSpPr txBox="1"/>
          <p:nvPr/>
        </p:nvSpPr>
        <p:spPr>
          <a:xfrm>
            <a:off x="1572428" y="4674547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Classification</a:t>
            </a:r>
          </a:p>
        </p:txBody>
      </p:sp>
      <p:pic>
        <p:nvPicPr>
          <p:cNvPr id="6" name="Google Shape;298;p2">
            <a:extLst>
              <a:ext uri="{FF2B5EF4-FFF2-40B4-BE49-F238E27FC236}">
                <a16:creationId xmlns:a16="http://schemas.microsoft.com/office/drawing/2014/main" id="{81CDB03F-AD5A-F94B-909B-DBEEE52BC1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882" y="1286919"/>
            <a:ext cx="4848745" cy="271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00;p2">
            <a:extLst>
              <a:ext uri="{FF2B5EF4-FFF2-40B4-BE49-F238E27FC236}">
                <a16:creationId xmlns:a16="http://schemas.microsoft.com/office/drawing/2014/main" id="{419957DE-7276-3841-A65C-EDE9E85C27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8809" y="1286919"/>
            <a:ext cx="5282264" cy="271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22E959-4852-FF4B-97CB-F2DCD5174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411" y="4135127"/>
            <a:ext cx="4341807" cy="24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loose inspiration: Human neurons</a:t>
            </a:r>
          </a:p>
        </p:txBody>
      </p:sp>
      <p:pic>
        <p:nvPicPr>
          <p:cNvPr id="2" name="Picture 1" descr="neur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97" y="1219200"/>
            <a:ext cx="905620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Simple model of a neuron (McCulloch &amp; Pitts, 1943)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1000"/>
            <a:ext cx="113538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Inputs </a:t>
            </a:r>
            <a:r>
              <a:rPr lang="en-US" sz="2800" dirty="0" err="1">
                <a:solidFill>
                  <a:srgbClr val="CC00CC"/>
                </a:solidFill>
              </a:rPr>
              <a:t>a</a:t>
            </a:r>
            <a:r>
              <a:rPr lang="en-US" sz="2800" baseline="-25000" dirty="0" err="1">
                <a:solidFill>
                  <a:srgbClr val="CC00CC"/>
                </a:solidFill>
              </a:rPr>
              <a:t>i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/>
              <a:t>come from the output of node </a:t>
            </a:r>
            <a:r>
              <a:rPr lang="en-US" sz="2800" dirty="0" err="1">
                <a:solidFill>
                  <a:srgbClr val="CC00CC"/>
                </a:solidFill>
              </a:rPr>
              <a:t>i</a:t>
            </a:r>
            <a:r>
              <a:rPr lang="en-US" sz="2800" dirty="0">
                <a:solidFill>
                  <a:srgbClr val="000090"/>
                </a:solidFill>
              </a:rPr>
              <a:t> to this node </a:t>
            </a:r>
            <a:r>
              <a:rPr lang="en-US" sz="2800" dirty="0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000090"/>
                </a:solidFill>
              </a:rPr>
              <a:t> (or from “outside”)</a:t>
            </a:r>
            <a:endParaRPr lang="en-US" sz="2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Each input link has a </a:t>
            </a:r>
            <a:r>
              <a:rPr lang="en-US" sz="2800" b="1" i="1" dirty="0">
                <a:solidFill>
                  <a:srgbClr val="CC0000"/>
                </a:solidFill>
              </a:rPr>
              <a:t>weight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w</a:t>
            </a:r>
            <a:r>
              <a:rPr lang="en-US" sz="2800" baseline="-25000" dirty="0" err="1">
                <a:solidFill>
                  <a:srgbClr val="CC00CC"/>
                </a:solidFill>
              </a:rPr>
              <a:t>i,j</a:t>
            </a:r>
            <a:endParaRPr lang="en-US" sz="28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There is an additional fixed input </a:t>
            </a:r>
            <a:r>
              <a:rPr lang="en-US" sz="2800" dirty="0">
                <a:solidFill>
                  <a:srgbClr val="CC00CC"/>
                </a:solidFill>
              </a:rPr>
              <a:t>a</a:t>
            </a:r>
            <a:r>
              <a:rPr lang="en-US" sz="2800" baseline="-25000" dirty="0">
                <a:solidFill>
                  <a:srgbClr val="CC00CC"/>
                </a:solidFill>
              </a:rPr>
              <a:t>0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/>
              <a:t>with </a:t>
            </a:r>
            <a:r>
              <a:rPr lang="en-US" sz="2800" b="1" i="1" dirty="0">
                <a:solidFill>
                  <a:srgbClr val="FF0000"/>
                </a:solidFill>
              </a:rPr>
              <a:t>bias</a:t>
            </a:r>
            <a:r>
              <a:rPr lang="en-US" sz="2800" dirty="0"/>
              <a:t> weight </a:t>
            </a:r>
            <a:r>
              <a:rPr lang="en-US" sz="2800" dirty="0">
                <a:solidFill>
                  <a:srgbClr val="CC00CC"/>
                </a:solidFill>
              </a:rPr>
              <a:t>w</a:t>
            </a:r>
            <a:r>
              <a:rPr lang="en-US" sz="2800" baseline="-25000" dirty="0">
                <a:solidFill>
                  <a:srgbClr val="CC00CC"/>
                </a:solidFill>
              </a:rPr>
              <a:t>0,j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total input is </a:t>
            </a:r>
            <a:r>
              <a:rPr lang="en-US" sz="2800" dirty="0" err="1">
                <a:solidFill>
                  <a:srgbClr val="CC00CC"/>
                </a:solidFill>
              </a:rPr>
              <a:t>in</a:t>
            </a:r>
            <a:r>
              <a:rPr lang="en-US" sz="2800" baseline="-25000" dirty="0" err="1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 =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i,j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output is </a:t>
            </a:r>
            <a:r>
              <a:rPr lang="en-US" sz="2800" dirty="0" err="1">
                <a:solidFill>
                  <a:srgbClr val="CC00CC"/>
                </a:solidFill>
              </a:rPr>
              <a:t>a</a:t>
            </a:r>
            <a:r>
              <a:rPr lang="en-US" sz="2800" baseline="-25000" dirty="0" err="1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 = g(</a:t>
            </a:r>
            <a:r>
              <a:rPr lang="en-US" sz="2800" dirty="0" err="1">
                <a:solidFill>
                  <a:srgbClr val="CC00CC"/>
                </a:solidFill>
              </a:rPr>
              <a:t>in</a:t>
            </a:r>
            <a:r>
              <a:rPr lang="en-US" sz="2800" baseline="-25000" dirty="0" err="1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) = g(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i,j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8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g(</a:t>
            </a:r>
            <a:r>
              <a:rPr lang="en-US" sz="2800" b="1" dirty="0" err="1">
                <a:solidFill>
                  <a:srgbClr val="CC00CC"/>
                </a:solidFill>
                <a:sym typeface="Symbol"/>
              </a:rPr>
              <a:t>w.a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Picture 1" descr="neuron-un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679390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 </a:t>
            </a:r>
            <a:r>
              <a:rPr lang="en-US" dirty="0">
                <a:solidFill>
                  <a:srgbClr val="CC00CC"/>
                </a:solidFill>
              </a:rPr>
              <a:t>g</a:t>
            </a:r>
            <a:endParaRPr lang="en-US" dirty="0"/>
          </a:p>
        </p:txBody>
      </p:sp>
      <p:pic>
        <p:nvPicPr>
          <p:cNvPr id="7" name="Picture 6" descr="activation-fn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8" y="1447800"/>
            <a:ext cx="10765872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5181600"/>
            <a:ext cx="17813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Threshold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5181600"/>
            <a:ext cx="29287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Sigmoid </a:t>
            </a:r>
            <a:r>
              <a:rPr lang="en-US" sz="2800" dirty="0">
                <a:solidFill>
                  <a:srgbClr val="CC00CC"/>
                </a:solidFill>
              </a:rPr>
              <a:t>1/(1+e</a:t>
            </a:r>
            <a:r>
              <a:rPr lang="en-US" sz="2800" baseline="30000" dirty="0">
                <a:solidFill>
                  <a:srgbClr val="CC00CC"/>
                </a:solidFill>
              </a:rPr>
              <a:t>-x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Reminder: Linear Classifiers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1447800" y="1600200"/>
            <a:ext cx="8534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Inputs are </a:t>
            </a:r>
            <a:r>
              <a:rPr lang="en-US" sz="2800" b="0" i="0" u="none" strike="noStrike" cap="none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feature values</a:t>
            </a:r>
            <a:endParaRPr dirty="0"/>
          </a:p>
          <a:p>
            <a:pPr marL="342882" marR="0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Each feature has a </a:t>
            </a:r>
            <a:r>
              <a:rPr lang="en-US" sz="2800" b="0" i="0" u="none" strike="noStrike" cap="none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weight</a:t>
            </a:r>
            <a:endParaRPr dirty="0"/>
          </a:p>
          <a:p>
            <a:pPr marL="342882" marR="0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Sum is the </a:t>
            </a:r>
            <a:r>
              <a:rPr lang="en-US" sz="2800" b="0" i="0" u="none" strike="noStrike" cap="none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activation</a:t>
            </a:r>
            <a:endParaRPr dirty="0"/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the activation is:</a:t>
            </a:r>
            <a:endParaRPr dirty="0"/>
          </a:p>
          <a:p>
            <a:pPr marL="742913" marR="0" lvl="1" indent="-28573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Positive, output +1</a:t>
            </a:r>
            <a:endParaRPr dirty="0"/>
          </a:p>
          <a:p>
            <a:pPr marL="742913" marR="0" lvl="1" indent="-28573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Negative, output -1</a:t>
            </a:r>
            <a:endParaRPr dirty="0"/>
          </a:p>
        </p:txBody>
      </p:sp>
      <p:sp>
        <p:nvSpPr>
          <p:cNvPr id="104" name="Google Shape;104;p2"/>
          <p:cNvSpPr/>
          <p:nvPr/>
        </p:nvSpPr>
        <p:spPr>
          <a:xfrm>
            <a:off x="73914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endParaRPr/>
          </a:p>
        </p:txBody>
      </p:sp>
      <p:cxnSp>
        <p:nvCxnSpPr>
          <p:cNvPr id="105" name="Google Shape;105;p2"/>
          <p:cNvCxnSpPr/>
          <p:nvPr/>
        </p:nvCxnSpPr>
        <p:spPr>
          <a:xfrm>
            <a:off x="6553200" y="5257800"/>
            <a:ext cx="8382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2"/>
          <p:cNvCxnSpPr/>
          <p:nvPr/>
        </p:nvCxnSpPr>
        <p:spPr>
          <a:xfrm>
            <a:off x="6553200" y="5638800"/>
            <a:ext cx="838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2"/>
          <p:cNvCxnSpPr/>
          <p:nvPr/>
        </p:nvCxnSpPr>
        <p:spPr>
          <a:xfrm>
            <a:off x="6553200" y="6019800"/>
            <a:ext cx="838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2"/>
          <p:cNvSpPr/>
          <p:nvPr/>
        </p:nvSpPr>
        <p:spPr>
          <a:xfrm>
            <a:off x="6172200" y="5105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6172200" y="5486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172200" y="5867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705600" y="4876800"/>
            <a:ext cx="53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705600" y="5272088"/>
            <a:ext cx="533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705600" y="5638800"/>
            <a:ext cx="53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8458200" y="5334000"/>
            <a:ext cx="6858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&gt;0?</a:t>
            </a:r>
            <a:endParaRPr/>
          </a:p>
        </p:txBody>
      </p:sp>
      <p:cxnSp>
        <p:nvCxnSpPr>
          <p:cNvPr id="115" name="Google Shape;115;p2"/>
          <p:cNvCxnSpPr>
            <a:stCxn id="104" idx="3"/>
            <a:endCxn id="114" idx="1"/>
          </p:cNvCxnSpPr>
          <p:nvPr/>
        </p:nvCxnSpPr>
        <p:spPr>
          <a:xfrm>
            <a:off x="8077200" y="5638800"/>
            <a:ext cx="3810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2"/>
          <p:cNvCxnSpPr/>
          <p:nvPr/>
        </p:nvCxnSpPr>
        <p:spPr>
          <a:xfrm>
            <a:off x="9144000" y="5638800"/>
            <a:ext cx="3810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7" name="Google Shape;117;p2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8838" y="3689350"/>
            <a:ext cx="7624762" cy="79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Neur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0"/>
            <a:ext cx="4419600" cy="16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get probabilistic decisions?</a:t>
            </a: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If 			        very positive, want probability going to 1</a:t>
            </a: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If  			        very negative, want probability going to 0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Sigmoid function</a:t>
            </a:r>
            <a:endParaRPr dirty="0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676223"/>
            <a:ext cx="4499765" cy="299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4835" y="1462064"/>
            <a:ext cx="2124364" cy="42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327" y="2139824"/>
            <a:ext cx="1755673" cy="35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327" y="2743200"/>
            <a:ext cx="1755673" cy="35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235" y="4684096"/>
            <a:ext cx="2997200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w? 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21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Maximum likelihood estimation: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2514474" lvl="5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with: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00" y="2438400"/>
            <a:ext cx="8140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3810000"/>
            <a:ext cx="81534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Logistic Regression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Multiclass Logistic Regression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457199" y="1249150"/>
            <a:ext cx="7663021" cy="464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Multi-class linear classification</a:t>
            </a:r>
            <a:endParaRPr/>
          </a:p>
          <a:p>
            <a:pPr marL="1600120" lvl="3" indent="-196838" algn="l" rtl="0">
              <a:spcBef>
                <a:spcPts val="100"/>
              </a:spcBef>
              <a:spcAft>
                <a:spcPts val="0"/>
              </a:spcAft>
              <a:buSzPts val="500"/>
              <a:buNone/>
            </a:pPr>
            <a:endParaRPr sz="5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 weight vector for each class:</a:t>
            </a:r>
            <a:endParaRPr/>
          </a:p>
          <a:p>
            <a:pPr marL="742913" lvl="1" indent="-171436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Score (activation) of a class y:</a:t>
            </a:r>
            <a:endParaRPr/>
          </a:p>
          <a:p>
            <a:pPr marL="742913" lvl="1" indent="-196836" algn="l" rtl="0"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Prediction w/highest score wins:</a:t>
            </a:r>
            <a:endParaRPr/>
          </a:p>
          <a:p>
            <a:pPr marL="742913" lvl="1" indent="-158736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How to make the scores into probabilities? </a:t>
            </a:r>
            <a:endParaRPr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45" name="Google Shape;145;p5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523" y="2514600"/>
            <a:ext cx="1419225" cy="3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5"/>
          <p:cNvGrpSpPr/>
          <p:nvPr/>
        </p:nvGrpSpPr>
        <p:grpSpPr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147" name="Google Shape;147;p5"/>
            <p:cNvSpPr/>
            <p:nvPr/>
          </p:nvSpPr>
          <p:spPr>
            <a:xfrm>
              <a:off x="3792" y="1104"/>
              <a:ext cx="1104" cy="528"/>
            </a:xfrm>
            <a:custGeom>
              <a:avLst/>
              <a:gdLst/>
              <a:ahLst/>
              <a:cxnLst/>
              <a:rect l="l" t="t" r="r" b="b"/>
              <a:pathLst>
                <a:path w="1104" h="528" extrusionOk="0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512" y="1392"/>
              <a:ext cx="576" cy="1008"/>
            </a:xfrm>
            <a:custGeom>
              <a:avLst/>
              <a:gdLst/>
              <a:ahLst/>
              <a:cxnLst/>
              <a:rect l="l" t="t" r="r" b="b"/>
              <a:pathLst>
                <a:path w="576" h="1008" extrusionOk="0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648" y="1632"/>
              <a:ext cx="864" cy="864"/>
            </a:xfrm>
            <a:custGeom>
              <a:avLst/>
              <a:gdLst/>
              <a:ahLst/>
              <a:cxnLst/>
              <a:rect l="l" t="t" r="r" b="b"/>
              <a:pathLst>
                <a:path w="864" h="864" extrusionOk="0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792" y="1392"/>
              <a:ext cx="1104" cy="384"/>
            </a:xfrm>
            <a:custGeom>
              <a:avLst/>
              <a:gdLst/>
              <a:ahLst/>
              <a:cxnLst/>
              <a:rect l="l" t="t" r="r" b="b"/>
              <a:pathLst>
                <a:path w="1104" h="384" extrusionOk="0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416" y="1392"/>
              <a:ext cx="480" cy="1008"/>
            </a:xfrm>
            <a:custGeom>
              <a:avLst/>
              <a:gdLst/>
              <a:ahLst/>
              <a:cxnLst/>
              <a:rect l="l" t="t" r="r" b="b"/>
              <a:pathLst>
                <a:path w="480" h="1008" extrusionOk="0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792" y="1632"/>
              <a:ext cx="720" cy="768"/>
            </a:xfrm>
            <a:custGeom>
              <a:avLst/>
              <a:gdLst/>
              <a:ahLst/>
              <a:cxnLst/>
              <a:rect l="l" t="t" r="r" b="b"/>
              <a:pathLst>
                <a:path w="720" h="768" extrusionOk="0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3" name="Google Shape;153;p5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124200"/>
            <a:ext cx="3352800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9250" y="1268413"/>
            <a:ext cx="15240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txp_fi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2050" y="3325813"/>
            <a:ext cx="819150" cy="48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txp_fi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20450" y="3173413"/>
            <a:ext cx="819150" cy="48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txp_fi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41887" y="1884363"/>
            <a:ext cx="468313" cy="29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5"/>
          <p:cNvCxnSpPr/>
          <p:nvPr/>
        </p:nvCxnSpPr>
        <p:spPr>
          <a:xfrm rot="10800000">
            <a:off x="10153650" y="1649413"/>
            <a:ext cx="228600" cy="990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5"/>
          <p:cNvCxnSpPr/>
          <p:nvPr/>
        </p:nvCxnSpPr>
        <p:spPr>
          <a:xfrm>
            <a:off x="10382250" y="2640013"/>
            <a:ext cx="1066800" cy="3810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5"/>
          <p:cNvCxnSpPr/>
          <p:nvPr/>
        </p:nvCxnSpPr>
        <p:spPr>
          <a:xfrm flipH="1">
            <a:off x="9696450" y="2640013"/>
            <a:ext cx="685800" cy="609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1" name="Google Shape;161;p5" descr="txp_fi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06050" y="1676400"/>
            <a:ext cx="338138" cy="1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 descr="txp_fi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1650" y="2851150"/>
            <a:ext cx="352425" cy="1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 descr="txp_fi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96650" y="2667000"/>
            <a:ext cx="352425" cy="21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0251" y="4869499"/>
            <a:ext cx="11381220" cy="9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activations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softmax activations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 rot="-5400000">
            <a:off x="1032344" y="5229339"/>
            <a:ext cx="297670" cy="1752441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 rot="-5400000">
            <a:off x="7141376" y="1508727"/>
            <a:ext cx="254862" cy="9236475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Maximum Likelihood Estimation</a:t>
            </a: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C86A3D8B-CC5A-448C-909D-A45D236E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1333500"/>
            <a:ext cx="3838788" cy="2133600"/>
          </a:xfrm>
          <a:prstGeom prst="rect">
            <a:avLst/>
          </a:prstGeom>
          <a:noFill/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D09E6F4D-5BFD-48B0-B034-DB3BF5A40B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117600"/>
            <a:ext cx="9183168" cy="5359400"/>
          </a:xfrm>
        </p:spPr>
        <p:txBody>
          <a:bodyPr/>
          <a:lstStyle/>
          <a:p>
            <a:r>
              <a:rPr lang="en-US" sz="2400" dirty="0"/>
              <a:t>Learning = Bayesian updating of a probability distribution over </a:t>
            </a:r>
            <a:r>
              <a:rPr lang="en-US" sz="2400" dirty="0">
                <a:solidFill>
                  <a:srgbClr val="CC00CC"/>
                </a:solidFill>
              </a:rPr>
              <a:t>H</a:t>
            </a:r>
            <a:endParaRPr lang="en-US" sz="2400" dirty="0"/>
          </a:p>
          <a:p>
            <a:r>
              <a:rPr lang="en-US" sz="2400" dirty="0"/>
              <a:t>Prior </a:t>
            </a:r>
            <a:r>
              <a:rPr lang="en-US" sz="2400" dirty="0">
                <a:solidFill>
                  <a:srgbClr val="CC00CC"/>
                </a:solidFill>
              </a:rPr>
              <a:t>P(H)</a:t>
            </a:r>
            <a:r>
              <a:rPr lang="en-US" sz="2400" dirty="0"/>
              <a:t>, training data </a:t>
            </a:r>
            <a:r>
              <a:rPr lang="en-US" sz="2400" b="1" dirty="0"/>
              <a:t>X</a:t>
            </a:r>
            <a:endParaRPr lang="en-US" sz="2400" b="1" baseline="-25000" dirty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Maximum likelihood estimation</a:t>
            </a: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>
              <a:lnSpc>
                <a:spcPct val="80000"/>
              </a:lnSpc>
            </a:pPr>
            <a:r>
              <a:rPr lang="en-US" sz="2400" dirty="0"/>
              <a:t>Maximum </a:t>
            </a:r>
            <a:r>
              <a:rPr lang="en-US" sz="2400" i="1" dirty="0"/>
              <a:t>conditional</a:t>
            </a:r>
            <a:r>
              <a:rPr lang="en-US" sz="2400" dirty="0"/>
              <a:t> likelihood estimation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How to solve for ⍬</a:t>
            </a:r>
            <a:r>
              <a:rPr lang="en-US" sz="2400" baseline="-25000" dirty="0"/>
              <a:t>ML</a:t>
            </a:r>
            <a:r>
              <a:rPr lang="en-US" sz="2400" dirty="0"/>
              <a:t>? </a:t>
            </a:r>
          </a:p>
        </p:txBody>
      </p:sp>
      <p:pic>
        <p:nvPicPr>
          <p:cNvPr id="36" name="Picture 5" descr="txp_fig">
            <a:extLst>
              <a:ext uri="{FF2B5EF4-FFF2-40B4-BE49-F238E27FC236}">
                <a16:creationId xmlns:a16="http://schemas.microsoft.com/office/drawing/2014/main" id="{A830C1C5-F4CF-4D10-B677-011BE1EFB7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025" y="2871743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 1" descr="txp_fig">
            <a:extLst>
              <a:ext uri="{FF2B5EF4-FFF2-40B4-BE49-F238E27FC236}">
                <a16:creationId xmlns:a16="http://schemas.microsoft.com/office/drawing/2014/main" id="{7E92671F-36A4-4145-BE0E-9729927A0DF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484519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DE59E-C3E1-4C5E-98BC-85C455D156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62330"/>
            <a:ext cx="3022394" cy="11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w? </a:t>
            </a:r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21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Maximum likelihood estimation: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with: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00" y="2438400"/>
            <a:ext cx="8140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3860801"/>
            <a:ext cx="6172200" cy="144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Multi-Class Logistic Regression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Optimization</a:t>
            </a:r>
            <a:endParaRPr dirty="0"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Optimization</a:t>
            </a:r>
            <a:endParaRPr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i.e., how do we solve: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888426"/>
            <a:ext cx="8140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Hill Climbing</a:t>
            </a:r>
            <a:endParaRPr/>
          </a:p>
        </p:txBody>
      </p:sp>
      <p:pic>
        <p:nvPicPr>
          <p:cNvPr id="191" name="Google Shape;191;p8" descr="C:\Users\Dan\Dropbox\Office\CS 188\Ketrina Art\CSPs 2\HillClimb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820" y="1144462"/>
            <a:ext cx="4996380" cy="312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10668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Recall from CSPs lecture: simple, general idea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Start wherever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Repeat: move to the best neighboring state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If no neighbors better than current, quit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342882" lvl="0" indent="-34288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What’s particularly tricky when hill-climbing for multiclass logistic regression?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dirty="0"/>
              <a:t>Optimization over a continuous space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Infinitely many neighbors!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How to do this efficiently?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1-D Optimization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406400" y="3886201"/>
            <a:ext cx="113792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Could evaluate			and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Then step in best direction</a:t>
            </a:r>
            <a:endParaRPr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Or, evaluate derivative:</a:t>
            </a:r>
            <a:endParaRPr/>
          </a:p>
          <a:p>
            <a:pPr marL="742913" lvl="1" indent="-234936" algn="l" rtl="0">
              <a:spcBef>
                <a:spcPts val="160"/>
              </a:spcBef>
              <a:spcAft>
                <a:spcPts val="0"/>
              </a:spcAft>
              <a:buSzPts val="800"/>
              <a:buNone/>
            </a:pPr>
            <a:endParaRPr sz="80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Tells which direction to step into</a:t>
            </a:r>
            <a:endParaRPr/>
          </a:p>
        </p:txBody>
      </p:sp>
      <p:cxnSp>
        <p:nvCxnSpPr>
          <p:cNvPr id="198" name="Google Shape;198;p9"/>
          <p:cNvCxnSpPr/>
          <p:nvPr/>
        </p:nvCxnSpPr>
        <p:spPr>
          <a:xfrm>
            <a:off x="2362200" y="3429000"/>
            <a:ext cx="701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9" name="Google Shape;199;p9"/>
          <p:cNvCxnSpPr/>
          <p:nvPr/>
        </p:nvCxnSpPr>
        <p:spPr>
          <a:xfrm rot="10800000">
            <a:off x="3581400" y="1371600"/>
            <a:ext cx="0" cy="2209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0" name="Google Shape;200;p9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7966" y="3543476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1219200"/>
            <a:ext cx="685615" cy="3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3581400"/>
            <a:ext cx="356995" cy="216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9"/>
          <p:cNvCxnSpPr/>
          <p:nvPr/>
        </p:nvCxnSpPr>
        <p:spPr>
          <a:xfrm>
            <a:off x="5754531" y="2632731"/>
            <a:ext cx="0" cy="91074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4" name="Google Shape;204;p9"/>
          <p:cNvCxnSpPr/>
          <p:nvPr/>
        </p:nvCxnSpPr>
        <p:spPr>
          <a:xfrm rot="10800000">
            <a:off x="3581400" y="2632731"/>
            <a:ext cx="2173132" cy="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05" name="Google Shape;205;p9" descr="latex-image-1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7000" y="2438400"/>
            <a:ext cx="788042" cy="34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latex-image-1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3619" y="4004290"/>
            <a:ext cx="1762781" cy="4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latex-image-1.pd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0" y="3949700"/>
            <a:ext cx="1892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latex-image-1.pd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4000" y="5334000"/>
            <a:ext cx="517467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stomShape 5">
            <a:extLst>
              <a:ext uri="{FF2B5EF4-FFF2-40B4-BE49-F238E27FC236}">
                <a16:creationId xmlns:a16="http://schemas.microsoft.com/office/drawing/2014/main" id="{A4C6A602-890C-2645-8F36-604F934F35C0}"/>
              </a:ext>
            </a:extLst>
          </p:cNvPr>
          <p:cNvSpPr/>
          <p:nvPr/>
        </p:nvSpPr>
        <p:spPr>
          <a:xfrm>
            <a:off x="2672280" y="1534680"/>
            <a:ext cx="5688720" cy="2050200"/>
          </a:xfrm>
          <a:custGeom>
            <a:avLst/>
            <a:gdLst/>
            <a:ahLst/>
            <a:cxnLst/>
            <a:rect l="l" t="t" r="r" b="b"/>
            <a:pathLst>
              <a:path w="5689081" h="2050620">
                <a:moveTo>
                  <a:pt x="0" y="0"/>
                </a:moveTo>
                <a:cubicBezTo>
                  <a:pt x="22048" y="13230"/>
                  <a:pt x="44750" y="25426"/>
                  <a:pt x="66144" y="39690"/>
                </a:cubicBezTo>
                <a:cubicBezTo>
                  <a:pt x="108727" y="68081"/>
                  <a:pt x="117337" y="82175"/>
                  <a:pt x="158746" y="105839"/>
                </a:cubicBezTo>
                <a:cubicBezTo>
                  <a:pt x="204515" y="131995"/>
                  <a:pt x="206825" y="130686"/>
                  <a:pt x="251348" y="145528"/>
                </a:cubicBezTo>
                <a:cubicBezTo>
                  <a:pt x="286625" y="171988"/>
                  <a:pt x="315344" y="210961"/>
                  <a:pt x="357178" y="224907"/>
                </a:cubicBezTo>
                <a:cubicBezTo>
                  <a:pt x="411947" y="243165"/>
                  <a:pt x="385262" y="230402"/>
                  <a:pt x="436551" y="264596"/>
                </a:cubicBezTo>
                <a:cubicBezTo>
                  <a:pt x="449780" y="282236"/>
                  <a:pt x="463422" y="299573"/>
                  <a:pt x="476237" y="317516"/>
                </a:cubicBezTo>
                <a:cubicBezTo>
                  <a:pt x="485478" y="330455"/>
                  <a:pt x="490877" y="346568"/>
                  <a:pt x="502695" y="357205"/>
                </a:cubicBezTo>
                <a:cubicBezTo>
                  <a:pt x="595292" y="440549"/>
                  <a:pt x="577198" y="428752"/>
                  <a:pt x="661441" y="449814"/>
                </a:cubicBezTo>
                <a:cubicBezTo>
                  <a:pt x="674670" y="463044"/>
                  <a:pt x="685343" y="479458"/>
                  <a:pt x="701127" y="489503"/>
                </a:cubicBezTo>
                <a:cubicBezTo>
                  <a:pt x="734401" y="510679"/>
                  <a:pt x="773137" y="522128"/>
                  <a:pt x="806957" y="542422"/>
                </a:cubicBezTo>
                <a:cubicBezTo>
                  <a:pt x="829005" y="555652"/>
                  <a:pt x="851409" y="568307"/>
                  <a:pt x="873101" y="582112"/>
                </a:cubicBezTo>
                <a:cubicBezTo>
                  <a:pt x="899928" y="599185"/>
                  <a:pt x="926016" y="617391"/>
                  <a:pt x="952474" y="635031"/>
                </a:cubicBezTo>
                <a:lnTo>
                  <a:pt x="1031847" y="687950"/>
                </a:lnTo>
                <a:lnTo>
                  <a:pt x="1071534" y="714410"/>
                </a:lnTo>
                <a:cubicBezTo>
                  <a:pt x="1084763" y="723230"/>
                  <a:pt x="1099978" y="729626"/>
                  <a:pt x="1111220" y="740869"/>
                </a:cubicBezTo>
                <a:cubicBezTo>
                  <a:pt x="1124449" y="754099"/>
                  <a:pt x="1135122" y="770514"/>
                  <a:pt x="1150906" y="780559"/>
                </a:cubicBezTo>
                <a:cubicBezTo>
                  <a:pt x="1184180" y="801735"/>
                  <a:pt x="1228849" y="805588"/>
                  <a:pt x="1256737" y="833478"/>
                </a:cubicBezTo>
                <a:cubicBezTo>
                  <a:pt x="1345970" y="922718"/>
                  <a:pt x="1300612" y="901023"/>
                  <a:pt x="1375796" y="926087"/>
                </a:cubicBezTo>
                <a:cubicBezTo>
                  <a:pt x="1389025" y="939317"/>
                  <a:pt x="1399916" y="955398"/>
                  <a:pt x="1415483" y="965776"/>
                </a:cubicBezTo>
                <a:cubicBezTo>
                  <a:pt x="1427085" y="973511"/>
                  <a:pt x="1444281" y="970295"/>
                  <a:pt x="1455169" y="979006"/>
                </a:cubicBezTo>
                <a:cubicBezTo>
                  <a:pt x="1467584" y="988939"/>
                  <a:pt x="1470385" y="1007452"/>
                  <a:pt x="1481627" y="1018695"/>
                </a:cubicBezTo>
                <a:cubicBezTo>
                  <a:pt x="1492869" y="1029938"/>
                  <a:pt x="1509430" y="1034592"/>
                  <a:pt x="1521313" y="1045155"/>
                </a:cubicBezTo>
                <a:cubicBezTo>
                  <a:pt x="1549279" y="1070015"/>
                  <a:pt x="1565188" y="1112700"/>
                  <a:pt x="1600686" y="1124534"/>
                </a:cubicBezTo>
                <a:cubicBezTo>
                  <a:pt x="1613915" y="1128944"/>
                  <a:pt x="1628183" y="1130992"/>
                  <a:pt x="1640372" y="1137764"/>
                </a:cubicBezTo>
                <a:cubicBezTo>
                  <a:pt x="1668169" y="1153208"/>
                  <a:pt x="1694307" y="1171603"/>
                  <a:pt x="1719745" y="1190683"/>
                </a:cubicBezTo>
                <a:cubicBezTo>
                  <a:pt x="1737383" y="1203913"/>
                  <a:pt x="1753517" y="1219432"/>
                  <a:pt x="1772660" y="1230372"/>
                </a:cubicBezTo>
                <a:cubicBezTo>
                  <a:pt x="1784767" y="1237291"/>
                  <a:pt x="1799118" y="1239192"/>
                  <a:pt x="1812347" y="1243602"/>
                </a:cubicBezTo>
                <a:cubicBezTo>
                  <a:pt x="1829985" y="1256832"/>
                  <a:pt x="1846119" y="1272351"/>
                  <a:pt x="1865262" y="1283291"/>
                </a:cubicBezTo>
                <a:cubicBezTo>
                  <a:pt x="1877369" y="1290210"/>
                  <a:pt x="1892132" y="1291028"/>
                  <a:pt x="1904949" y="1296521"/>
                </a:cubicBezTo>
                <a:cubicBezTo>
                  <a:pt x="1923075" y="1304290"/>
                  <a:pt x="1939738" y="1315212"/>
                  <a:pt x="1957864" y="1322981"/>
                </a:cubicBezTo>
                <a:cubicBezTo>
                  <a:pt x="1970681" y="1328474"/>
                  <a:pt x="1985078" y="1329975"/>
                  <a:pt x="1997550" y="1336211"/>
                </a:cubicBezTo>
                <a:cubicBezTo>
                  <a:pt x="2038522" y="1356698"/>
                  <a:pt x="2048176" y="1378372"/>
                  <a:pt x="2090152" y="1402360"/>
                </a:cubicBezTo>
                <a:cubicBezTo>
                  <a:pt x="2102259" y="1409279"/>
                  <a:pt x="2116609" y="1411179"/>
                  <a:pt x="2129838" y="1415589"/>
                </a:cubicBezTo>
                <a:cubicBezTo>
                  <a:pt x="2256442" y="1542203"/>
                  <a:pt x="2094344" y="1391926"/>
                  <a:pt x="2209211" y="1468509"/>
                </a:cubicBezTo>
                <a:cubicBezTo>
                  <a:pt x="2308304" y="1534575"/>
                  <a:pt x="2194221" y="1489971"/>
                  <a:pt x="2288584" y="1521428"/>
                </a:cubicBezTo>
                <a:cubicBezTo>
                  <a:pt x="2319451" y="1517018"/>
                  <a:pt x="2353297" y="1522143"/>
                  <a:pt x="2381186" y="1508198"/>
                </a:cubicBezTo>
                <a:cubicBezTo>
                  <a:pt x="2400907" y="1498337"/>
                  <a:pt x="2405282" y="1470871"/>
                  <a:pt x="2420872" y="1455279"/>
                </a:cubicBezTo>
                <a:cubicBezTo>
                  <a:pt x="2536941" y="1339200"/>
                  <a:pt x="2370533" y="1548859"/>
                  <a:pt x="2500245" y="1375900"/>
                </a:cubicBezTo>
                <a:cubicBezTo>
                  <a:pt x="2538976" y="1220967"/>
                  <a:pt x="2476874" y="1447562"/>
                  <a:pt x="2553160" y="1256832"/>
                </a:cubicBezTo>
                <a:cubicBezTo>
                  <a:pt x="2610373" y="1113788"/>
                  <a:pt x="2525020" y="1252741"/>
                  <a:pt x="2592847" y="1150993"/>
                </a:cubicBezTo>
                <a:cubicBezTo>
                  <a:pt x="2597256" y="1137763"/>
                  <a:pt x="2602693" y="1124833"/>
                  <a:pt x="2606075" y="1111304"/>
                </a:cubicBezTo>
                <a:cubicBezTo>
                  <a:pt x="2613622" y="1081115"/>
                  <a:pt x="2617414" y="1035705"/>
                  <a:pt x="2632533" y="1005465"/>
                </a:cubicBezTo>
                <a:cubicBezTo>
                  <a:pt x="2639643" y="991244"/>
                  <a:pt x="2650172" y="979006"/>
                  <a:pt x="2658991" y="965776"/>
                </a:cubicBezTo>
                <a:cubicBezTo>
                  <a:pt x="2663400" y="952546"/>
                  <a:pt x="2663508" y="936977"/>
                  <a:pt x="2672219" y="926087"/>
                </a:cubicBezTo>
                <a:cubicBezTo>
                  <a:pt x="2690869" y="902772"/>
                  <a:pt x="2725448" y="895113"/>
                  <a:pt x="2751592" y="886397"/>
                </a:cubicBezTo>
                <a:cubicBezTo>
                  <a:pt x="2804507" y="890807"/>
                  <a:pt x="2860850" y="880380"/>
                  <a:pt x="2910338" y="899627"/>
                </a:cubicBezTo>
                <a:cubicBezTo>
                  <a:pt x="2945212" y="913190"/>
                  <a:pt x="2968956" y="947871"/>
                  <a:pt x="2989711" y="979006"/>
                </a:cubicBezTo>
                <a:cubicBezTo>
                  <a:pt x="3053003" y="1073952"/>
                  <a:pt x="3020141" y="1035898"/>
                  <a:pt x="3082312" y="1098074"/>
                </a:cubicBezTo>
                <a:cubicBezTo>
                  <a:pt x="3126079" y="1229385"/>
                  <a:pt x="3052648" y="1028797"/>
                  <a:pt x="3135228" y="1177453"/>
                </a:cubicBezTo>
                <a:cubicBezTo>
                  <a:pt x="3148772" y="1201834"/>
                  <a:pt x="3152866" y="1230372"/>
                  <a:pt x="3161685" y="1256832"/>
                </a:cubicBezTo>
                <a:lnTo>
                  <a:pt x="3188143" y="1336211"/>
                </a:lnTo>
                <a:cubicBezTo>
                  <a:pt x="3193222" y="1366689"/>
                  <a:pt x="3198319" y="1422715"/>
                  <a:pt x="3214600" y="1455279"/>
                </a:cubicBezTo>
                <a:cubicBezTo>
                  <a:pt x="3221710" y="1469500"/>
                  <a:pt x="3232239" y="1481738"/>
                  <a:pt x="3241058" y="1494968"/>
                </a:cubicBezTo>
                <a:cubicBezTo>
                  <a:pt x="3249877" y="1521428"/>
                  <a:pt x="3252046" y="1551140"/>
                  <a:pt x="3267516" y="1574347"/>
                </a:cubicBezTo>
                <a:cubicBezTo>
                  <a:pt x="3276335" y="1587577"/>
                  <a:pt x="3286863" y="1599815"/>
                  <a:pt x="3293973" y="1614037"/>
                </a:cubicBezTo>
                <a:cubicBezTo>
                  <a:pt x="3348735" y="1723571"/>
                  <a:pt x="3257845" y="1579687"/>
                  <a:pt x="3333660" y="1693415"/>
                </a:cubicBezTo>
                <a:cubicBezTo>
                  <a:pt x="3338070" y="1719875"/>
                  <a:pt x="3336573" y="1748033"/>
                  <a:pt x="3346889" y="1772794"/>
                </a:cubicBezTo>
                <a:cubicBezTo>
                  <a:pt x="3359119" y="1802148"/>
                  <a:pt x="3382166" y="1825713"/>
                  <a:pt x="3399804" y="1852173"/>
                </a:cubicBezTo>
                <a:cubicBezTo>
                  <a:pt x="3420900" y="1883820"/>
                  <a:pt x="3433538" y="1908400"/>
                  <a:pt x="3465948" y="1931552"/>
                </a:cubicBezTo>
                <a:cubicBezTo>
                  <a:pt x="3494553" y="1951985"/>
                  <a:pt x="3526164" y="1960445"/>
                  <a:pt x="3558549" y="1971241"/>
                </a:cubicBezTo>
                <a:cubicBezTo>
                  <a:pt x="3600476" y="2034137"/>
                  <a:pt x="3569922" y="2005902"/>
                  <a:pt x="3664380" y="2037390"/>
                </a:cubicBezTo>
                <a:lnTo>
                  <a:pt x="3704066" y="2050620"/>
                </a:lnTo>
                <a:cubicBezTo>
                  <a:pt x="3743753" y="2046210"/>
                  <a:pt x="3783738" y="2043955"/>
                  <a:pt x="3823126" y="2037390"/>
                </a:cubicBezTo>
                <a:cubicBezTo>
                  <a:pt x="3836881" y="2035097"/>
                  <a:pt x="3851210" y="2031895"/>
                  <a:pt x="3862812" y="2024160"/>
                </a:cubicBezTo>
                <a:cubicBezTo>
                  <a:pt x="3878378" y="2013782"/>
                  <a:pt x="3888126" y="1996449"/>
                  <a:pt x="3902498" y="1984471"/>
                </a:cubicBezTo>
                <a:cubicBezTo>
                  <a:pt x="3914712" y="1974292"/>
                  <a:pt x="3928956" y="1966831"/>
                  <a:pt x="3942185" y="1958011"/>
                </a:cubicBezTo>
                <a:cubicBezTo>
                  <a:pt x="3951004" y="1944781"/>
                  <a:pt x="3962186" y="1932852"/>
                  <a:pt x="3968643" y="1918322"/>
                </a:cubicBezTo>
                <a:cubicBezTo>
                  <a:pt x="3979970" y="1892835"/>
                  <a:pt x="3995100" y="1838943"/>
                  <a:pt x="3995100" y="1838943"/>
                </a:cubicBezTo>
                <a:cubicBezTo>
                  <a:pt x="3999510" y="1799254"/>
                  <a:pt x="4002682" y="1759407"/>
                  <a:pt x="4008329" y="1719875"/>
                </a:cubicBezTo>
                <a:cubicBezTo>
                  <a:pt x="4011509" y="1697615"/>
                  <a:pt x="4017536" y="1675850"/>
                  <a:pt x="4021558" y="1653726"/>
                </a:cubicBezTo>
                <a:cubicBezTo>
                  <a:pt x="4026356" y="1627334"/>
                  <a:pt x="4030994" y="1600902"/>
                  <a:pt x="4034787" y="1574347"/>
                </a:cubicBezTo>
                <a:cubicBezTo>
                  <a:pt x="4039815" y="1539150"/>
                  <a:pt x="4040566" y="1503274"/>
                  <a:pt x="4048015" y="1468509"/>
                </a:cubicBezTo>
                <a:cubicBezTo>
                  <a:pt x="4065222" y="1388203"/>
                  <a:pt x="4072951" y="1401503"/>
                  <a:pt x="4100931" y="1336211"/>
                </a:cubicBezTo>
                <a:cubicBezTo>
                  <a:pt x="4106424" y="1323393"/>
                  <a:pt x="4107387" y="1308712"/>
                  <a:pt x="4114159" y="1296521"/>
                </a:cubicBezTo>
                <a:cubicBezTo>
                  <a:pt x="4129601" y="1268722"/>
                  <a:pt x="4149436" y="1243602"/>
                  <a:pt x="4167075" y="1217142"/>
                </a:cubicBezTo>
                <a:cubicBezTo>
                  <a:pt x="4175894" y="1203912"/>
                  <a:pt x="4188504" y="1192537"/>
                  <a:pt x="4193532" y="1177453"/>
                </a:cubicBezTo>
                <a:cubicBezTo>
                  <a:pt x="4202351" y="1150993"/>
                  <a:pt x="4204520" y="1121281"/>
                  <a:pt x="4219990" y="1098074"/>
                </a:cubicBezTo>
                <a:cubicBezTo>
                  <a:pt x="4228809" y="1084844"/>
                  <a:pt x="4239990" y="1072914"/>
                  <a:pt x="4246447" y="1058385"/>
                </a:cubicBezTo>
                <a:cubicBezTo>
                  <a:pt x="4257774" y="1032898"/>
                  <a:pt x="4272905" y="979006"/>
                  <a:pt x="4272905" y="979006"/>
                </a:cubicBezTo>
                <a:cubicBezTo>
                  <a:pt x="4317001" y="983416"/>
                  <a:pt x="4361266" y="986379"/>
                  <a:pt x="4405193" y="992236"/>
                </a:cubicBezTo>
                <a:cubicBezTo>
                  <a:pt x="4427480" y="995208"/>
                  <a:pt x="4450868" y="996160"/>
                  <a:pt x="4471337" y="1005465"/>
                </a:cubicBezTo>
                <a:cubicBezTo>
                  <a:pt x="4500285" y="1018624"/>
                  <a:pt x="4550710" y="1058385"/>
                  <a:pt x="4550710" y="1058385"/>
                </a:cubicBezTo>
                <a:cubicBezTo>
                  <a:pt x="4570231" y="1087668"/>
                  <a:pt x="4586300" y="1117393"/>
                  <a:pt x="4616854" y="1137764"/>
                </a:cubicBezTo>
                <a:cubicBezTo>
                  <a:pt x="4628456" y="1145499"/>
                  <a:pt x="4643133" y="1147162"/>
                  <a:pt x="4656541" y="1150993"/>
                </a:cubicBezTo>
                <a:cubicBezTo>
                  <a:pt x="4702703" y="1164183"/>
                  <a:pt x="4721271" y="1161324"/>
                  <a:pt x="4762371" y="1190683"/>
                </a:cubicBezTo>
                <a:cubicBezTo>
                  <a:pt x="4777595" y="1201558"/>
                  <a:pt x="4790080" y="1215999"/>
                  <a:pt x="4802057" y="1230372"/>
                </a:cubicBezTo>
                <a:cubicBezTo>
                  <a:pt x="4812236" y="1242587"/>
                  <a:pt x="4816099" y="1260129"/>
                  <a:pt x="4828515" y="1270062"/>
                </a:cubicBezTo>
                <a:cubicBezTo>
                  <a:pt x="4839403" y="1278773"/>
                  <a:pt x="4854972" y="1278881"/>
                  <a:pt x="4868201" y="1283291"/>
                </a:cubicBezTo>
                <a:cubicBezTo>
                  <a:pt x="4881430" y="1296521"/>
                  <a:pt x="4889207" y="1321943"/>
                  <a:pt x="4907888" y="1322981"/>
                </a:cubicBezTo>
                <a:cubicBezTo>
                  <a:pt x="5016787" y="1329031"/>
                  <a:pt x="5078872" y="1315987"/>
                  <a:pt x="5159235" y="1270062"/>
                </a:cubicBezTo>
                <a:cubicBezTo>
                  <a:pt x="5173040" y="1262173"/>
                  <a:pt x="5185693" y="1252422"/>
                  <a:pt x="5198922" y="1243602"/>
                </a:cubicBezTo>
                <a:cubicBezTo>
                  <a:pt x="5225379" y="1208323"/>
                  <a:pt x="5253834" y="1174456"/>
                  <a:pt x="5278294" y="1137764"/>
                </a:cubicBezTo>
                <a:cubicBezTo>
                  <a:pt x="5295933" y="1111304"/>
                  <a:pt x="5308725" y="1080872"/>
                  <a:pt x="5331210" y="1058385"/>
                </a:cubicBezTo>
                <a:lnTo>
                  <a:pt x="5384125" y="1005465"/>
                </a:lnTo>
                <a:cubicBezTo>
                  <a:pt x="5410950" y="924986"/>
                  <a:pt x="5379850" y="1006688"/>
                  <a:pt x="5423811" y="926087"/>
                </a:cubicBezTo>
                <a:cubicBezTo>
                  <a:pt x="5442697" y="891459"/>
                  <a:pt x="5454849" y="853068"/>
                  <a:pt x="5476727" y="820248"/>
                </a:cubicBezTo>
                <a:cubicBezTo>
                  <a:pt x="5485546" y="807018"/>
                  <a:pt x="5496074" y="794780"/>
                  <a:pt x="5503184" y="780559"/>
                </a:cubicBezTo>
                <a:cubicBezTo>
                  <a:pt x="5557948" y="671021"/>
                  <a:pt x="5467054" y="814911"/>
                  <a:pt x="5542871" y="701180"/>
                </a:cubicBezTo>
                <a:cubicBezTo>
                  <a:pt x="5547280" y="687950"/>
                  <a:pt x="5549327" y="673681"/>
                  <a:pt x="5556099" y="661491"/>
                </a:cubicBezTo>
                <a:cubicBezTo>
                  <a:pt x="5571542" y="633692"/>
                  <a:pt x="5609015" y="582112"/>
                  <a:pt x="5609015" y="582112"/>
                </a:cubicBezTo>
                <a:cubicBezTo>
                  <a:pt x="5613424" y="564472"/>
                  <a:pt x="5618299" y="546943"/>
                  <a:pt x="5622243" y="529193"/>
                </a:cubicBezTo>
                <a:cubicBezTo>
                  <a:pt x="5627121" y="507242"/>
                  <a:pt x="5630019" y="484859"/>
                  <a:pt x="5635472" y="463044"/>
                </a:cubicBezTo>
                <a:cubicBezTo>
                  <a:pt x="5638854" y="449515"/>
                  <a:pt x="5644870" y="436763"/>
                  <a:pt x="5648701" y="423354"/>
                </a:cubicBezTo>
                <a:cubicBezTo>
                  <a:pt x="5661357" y="379054"/>
                  <a:pt x="5669384" y="337261"/>
                  <a:pt x="5675159" y="291056"/>
                </a:cubicBezTo>
                <a:cubicBezTo>
                  <a:pt x="5693653" y="143092"/>
                  <a:pt x="5688388" y="158908"/>
                  <a:pt x="5688388" y="0"/>
                </a:cubicBezTo>
              </a:path>
            </a:pathLst>
          </a:custGeom>
          <a:noFill/>
          <a:ln>
            <a:solidFill>
              <a:srgbClr val="CC00CC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2-D Optimization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10046157" y="6519448"/>
            <a:ext cx="2178285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offconvex.org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l="36275" t="9200" r="33660"/>
          <a:stretch/>
        </p:blipFill>
        <p:spPr>
          <a:xfrm>
            <a:off x="3124200" y="1369767"/>
            <a:ext cx="6209675" cy="510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Ascent</a:t>
            </a:r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236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Perform update in uphill direction for each coordinate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The steeper the slope (i.e. the higher the derivative) the bigger the step for that coordinate</a:t>
            </a:r>
            <a:endParaRPr/>
          </a:p>
          <a:p>
            <a:pPr marL="2057298" lvl="4" indent="-190489" algn="l" rtl="0">
              <a:spcBef>
                <a:spcPts val="120"/>
              </a:spcBef>
              <a:spcAft>
                <a:spcPts val="0"/>
              </a:spcAft>
              <a:buSzPts val="600"/>
              <a:buNone/>
            </a:pPr>
            <a:endParaRPr sz="6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E.g., consider: </a:t>
            </a:r>
            <a:endParaRPr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1142942" lvl="2" indent="-228588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  Updates:</a:t>
            </a:r>
            <a:endParaRPr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3040653"/>
            <a:ext cx="1500909" cy="38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5323123"/>
            <a:ext cx="4150639" cy="7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7560" y="4301683"/>
            <a:ext cx="4150639" cy="772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6408345" y="3840278"/>
            <a:ext cx="5029200" cy="246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13" marR="0" lvl="1" indent="-285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in vector notation:</a:t>
            </a:r>
            <a:endParaRPr/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76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with: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00" y="4632052"/>
            <a:ext cx="2888532" cy="32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3400" y="5456736"/>
            <a:ext cx="2294022" cy="7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10818449" y="5633315"/>
            <a:ext cx="12586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gradient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Steepest Descent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TextShape 2"/>
          <p:cNvSpPr txBox="1"/>
          <p:nvPr/>
        </p:nvSpPr>
        <p:spPr>
          <a:xfrm>
            <a:off x="1117440" y="1092240"/>
            <a:ext cx="10058040" cy="493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Idea: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Start somewhere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Repeat:  Take a step in the steepest descent direction</a:t>
            </a:r>
          </a:p>
        </p:txBody>
      </p:sp>
      <p:pic>
        <p:nvPicPr>
          <p:cNvPr id="569" name="Picture 7"/>
          <p:cNvPicPr/>
          <p:nvPr/>
        </p:nvPicPr>
        <p:blipFill>
          <a:blip r:embed="rId2"/>
          <a:stretch/>
        </p:blipFill>
        <p:spPr>
          <a:xfrm>
            <a:off x="2743200" y="2833200"/>
            <a:ext cx="6069600" cy="4151160"/>
          </a:xfrm>
          <a:prstGeom prst="rect">
            <a:avLst/>
          </a:prstGeom>
          <a:ln>
            <a:noFill/>
          </a:ln>
        </p:spPr>
      </p:pic>
      <p:sp>
        <p:nvSpPr>
          <p:cNvPr id="570" name="CustomShape 3"/>
          <p:cNvSpPr/>
          <p:nvPr/>
        </p:nvSpPr>
        <p:spPr>
          <a:xfrm>
            <a:off x="9848160" y="6540120"/>
            <a:ext cx="2387520" cy="32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Figure source: Mathworks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6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Steepest Direction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TextShape 2"/>
          <p:cNvSpPr txBox="1"/>
          <p:nvPr/>
        </p:nvSpPr>
        <p:spPr>
          <a:xfrm>
            <a:off x="406440" y="1397160"/>
            <a:ext cx="11378880" cy="4728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Steepest Direction = direction of the gradient</a:t>
            </a:r>
          </a:p>
        </p:txBody>
      </p:sp>
      <p:pic>
        <p:nvPicPr>
          <p:cNvPr id="582" name="Picture 4"/>
          <p:cNvPicPr/>
          <p:nvPr/>
        </p:nvPicPr>
        <p:blipFill>
          <a:blip r:embed="rId2"/>
          <a:stretch/>
        </p:blipFill>
        <p:spPr>
          <a:xfrm>
            <a:off x="4351320" y="2730600"/>
            <a:ext cx="2488680" cy="2476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8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Optimization Procedure: Gradient Ascent</a:t>
            </a:r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3073400" y="1625601"/>
            <a:ext cx="59944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64" name="Google Shape;264;p15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828800"/>
            <a:ext cx="3175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1085316" y="4419600"/>
            <a:ext cx="10725684" cy="226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en-US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: learning rate --- hyperparameter that needs to be chosen carefully</a:t>
            </a:r>
            <a:endParaRPr dirty="0"/>
          </a:p>
        </p:txBody>
      </p:sp>
      <p:pic>
        <p:nvPicPr>
          <p:cNvPr id="266" name="Google Shape;266;p15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0359" y="4641550"/>
            <a:ext cx="2794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3850" y="2971800"/>
            <a:ext cx="39243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Batch Gradient Ascent on the Log Likelihood Objective</a:t>
            </a:r>
            <a:endParaRPr/>
          </a:p>
        </p:txBody>
      </p:sp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6"/>
          <p:cNvSpPr/>
          <p:nvPr/>
        </p:nvSpPr>
        <p:spPr>
          <a:xfrm rot="-5400000">
            <a:off x="7901160" y="549535"/>
            <a:ext cx="342900" cy="3953219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2920908"/>
            <a:ext cx="88900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6"/>
          <p:cNvSpPr txBox="1">
            <a:spLocks noGrp="1"/>
          </p:cNvSpPr>
          <p:nvPr>
            <p:ph type="body" idx="1"/>
          </p:nvPr>
        </p:nvSpPr>
        <p:spPr>
          <a:xfrm>
            <a:off x="2819400" y="3962400"/>
            <a:ext cx="63246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78" name="Google Shape;278;p16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4114800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7574" y="5275547"/>
            <a:ext cx="5429226" cy="74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D279-9924-3849-A8AD-99D61F78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Naïve Bayes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7F6E4-C718-7240-99BC-E1B909496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Naïve Bayes model: </a:t>
            </a:r>
          </a:p>
          <a:p>
            <a:pPr lvl="1"/>
            <a:r>
              <a:rPr lang="en-US" dirty="0"/>
              <a:t>Attributes conditionally independent of each other, given the class</a:t>
            </a:r>
          </a:p>
          <a:p>
            <a:pPr lvl="1"/>
            <a:r>
              <a:rPr lang="en-US" dirty="0"/>
              <a:t>Assuming there are 2 classes, n Boolean attributes X</a:t>
            </a:r>
            <a:r>
              <a:rPr lang="en-US" baseline="-25000" dirty="0"/>
              <a:t>i</a:t>
            </a:r>
            <a:r>
              <a:rPr lang="en-US" dirty="0"/>
              <a:t>, how many parameters are in this Naïve Bayes model?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Maximum likelihood parameter estimation</a:t>
            </a:r>
          </a:p>
          <a:p>
            <a:pPr lvl="1"/>
            <a:r>
              <a:rPr lang="en-US" dirty="0"/>
              <a:t>Inference:  what’s the class given attribute values (x</a:t>
            </a:r>
            <a:r>
              <a:rPr lang="en-US" baseline="-25000" dirty="0"/>
              <a:t>1, </a:t>
            </a:r>
            <a:r>
              <a:rPr lang="en-US" dirty="0"/>
              <a:t>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)?  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F0884-7184-5548-83CF-5A632CC2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25" y="3429000"/>
            <a:ext cx="9540949" cy="735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62E46-9E71-2841-B396-826AE4C1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339" y="5461000"/>
            <a:ext cx="4966438" cy="6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Stochastic Gradient Ascent on the Log Likelihood Objective</a:t>
            </a:r>
            <a:endParaRPr/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66294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pick random j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301" name="Google Shape;301;p18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5339877"/>
            <a:ext cx="5436859" cy="45132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1600200" y="2514600"/>
            <a:ext cx="9067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gradient on one training example has been computed, might as well incorporate before computing next one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Mini-Batch Gradient Ascent on the Log Likelihood Objective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87630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pick random subset of training examples J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311" name="Google Shape;311;p1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1600200" y="2514600"/>
            <a:ext cx="9296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gradient over small set of training examples (=mini-batch) can be computed in parallel, might as well do that instead of a single one</a:t>
            </a:r>
            <a:endParaRPr/>
          </a:p>
        </p:txBody>
      </p:sp>
      <p:pic>
        <p:nvPicPr>
          <p:cNvPr id="313" name="Google Shape;31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924" y="5257800"/>
            <a:ext cx="5486476" cy="79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Neural Networks</a:t>
            </a:r>
            <a:endParaRPr/>
          </a:p>
        </p:txBody>
      </p:sp>
      <p:pic>
        <p:nvPicPr>
          <p:cNvPr id="325" name="Google Shape;325;p21" descr="NeuralNet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447800"/>
            <a:ext cx="6532779" cy="475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Multi-class Logistic Regression</a:t>
            </a:r>
            <a:endParaRPr/>
          </a:p>
        </p:txBody>
      </p:sp>
      <p:sp>
        <p:nvSpPr>
          <p:cNvPr id="331" name="Google Shape;331;p2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= special case of neural network</a:t>
            </a:r>
            <a:endParaRPr/>
          </a:p>
        </p:txBody>
      </p:sp>
      <p:sp>
        <p:nvSpPr>
          <p:cNvPr id="332" name="Google Shape;332;p22"/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339" name="Google Shape;339;p22"/>
          <p:cNvCxnSpPr>
            <a:stCxn id="335" idx="6"/>
            <a:endCxn id="332" idx="2"/>
          </p:cNvCxnSpPr>
          <p:nvPr/>
        </p:nvCxnSpPr>
        <p:spPr>
          <a:xfrm>
            <a:off x="3254632" y="2590800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0" name="Google Shape;340;p22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22"/>
          <p:cNvCxnSpPr>
            <a:stCxn id="335" idx="6"/>
            <a:endCxn id="334" idx="2"/>
          </p:cNvCxnSpPr>
          <p:nvPr/>
        </p:nvCxnSpPr>
        <p:spPr>
          <a:xfrm>
            <a:off x="3254632" y="2590800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2" name="Google Shape;342;p22"/>
          <p:cNvCxnSpPr>
            <a:stCxn id="336" idx="6"/>
            <a:endCxn id="334" idx="2"/>
          </p:cNvCxnSpPr>
          <p:nvPr/>
        </p:nvCxnSpPr>
        <p:spPr>
          <a:xfrm>
            <a:off x="3254632" y="3327399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3" name="Google Shape;343;p22"/>
          <p:cNvCxnSpPr>
            <a:stCxn id="337" idx="6"/>
          </p:cNvCxnSpPr>
          <p:nvPr/>
        </p:nvCxnSpPr>
        <p:spPr>
          <a:xfrm>
            <a:off x="3254632" y="4063998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4" name="Google Shape;344;p22"/>
          <p:cNvCxnSpPr>
            <a:stCxn id="338" idx="6"/>
            <a:endCxn id="334" idx="2"/>
          </p:cNvCxnSpPr>
          <p:nvPr/>
        </p:nvCxnSpPr>
        <p:spPr>
          <a:xfrm rot="10800000" flipH="1">
            <a:off x="3254632" y="4802984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5" name="Google Shape;345;p22"/>
          <p:cNvCxnSpPr>
            <a:stCxn id="335" idx="6"/>
            <a:endCxn id="333" idx="2"/>
          </p:cNvCxnSpPr>
          <p:nvPr/>
        </p:nvCxnSpPr>
        <p:spPr>
          <a:xfrm>
            <a:off x="3254632" y="2590800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6" name="Google Shape;346;p22"/>
          <p:cNvCxnSpPr>
            <a:stCxn id="337" idx="6"/>
            <a:endCxn id="333" idx="2"/>
          </p:cNvCxnSpPr>
          <p:nvPr/>
        </p:nvCxnSpPr>
        <p:spPr>
          <a:xfrm rot="10800000" flipH="1">
            <a:off x="3254632" y="3913998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7" name="Google Shape;347;p22"/>
          <p:cNvCxnSpPr>
            <a:stCxn id="337" idx="6"/>
            <a:endCxn id="332" idx="2"/>
          </p:cNvCxnSpPr>
          <p:nvPr/>
        </p:nvCxnSpPr>
        <p:spPr>
          <a:xfrm rot="10800000" flipH="1">
            <a:off x="3254632" y="3022698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8" name="Google Shape;348;p22"/>
          <p:cNvCxnSpPr>
            <a:stCxn id="336" idx="6"/>
            <a:endCxn id="332" idx="2"/>
          </p:cNvCxnSpPr>
          <p:nvPr/>
        </p:nvCxnSpPr>
        <p:spPr>
          <a:xfrm rot="10800000" flipH="1">
            <a:off x="3254632" y="3022599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9" name="Google Shape;349;p22"/>
          <p:cNvCxnSpPr>
            <a:stCxn id="336" idx="6"/>
            <a:endCxn id="333" idx="2"/>
          </p:cNvCxnSpPr>
          <p:nvPr/>
        </p:nvCxnSpPr>
        <p:spPr>
          <a:xfrm>
            <a:off x="3254632" y="3327399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22"/>
          <p:cNvCxnSpPr>
            <a:stCxn id="338" idx="6"/>
            <a:endCxn id="333" idx="2"/>
          </p:cNvCxnSpPr>
          <p:nvPr/>
        </p:nvCxnSpPr>
        <p:spPr>
          <a:xfrm rot="10800000" flipH="1">
            <a:off x="3254632" y="3914084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1" name="Google Shape;351;p22"/>
          <p:cNvCxnSpPr>
            <a:stCxn id="338" idx="6"/>
            <a:endCxn id="332" idx="2"/>
          </p:cNvCxnSpPr>
          <p:nvPr/>
        </p:nvCxnSpPr>
        <p:spPr>
          <a:xfrm rot="10800000" flipH="1">
            <a:off x="3254632" y="3022484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2" name="Google Shape;352;p22"/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22"/>
          <p:cNvCxnSpPr>
            <a:stCxn id="332" idx="6"/>
          </p:cNvCxnSpPr>
          <p:nvPr/>
        </p:nvCxnSpPr>
        <p:spPr>
          <a:xfrm>
            <a:off x="5312032" y="302260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4" name="Google Shape;354;p22"/>
          <p:cNvCxnSpPr>
            <a:stCxn id="333" idx="6"/>
            <a:endCxn id="352" idx="1"/>
          </p:cNvCxnSpPr>
          <p:nvPr/>
        </p:nvCxnSpPr>
        <p:spPr>
          <a:xfrm>
            <a:off x="5312032" y="391398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5" name="Google Shape;355;p22"/>
          <p:cNvCxnSpPr/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6" name="Google Shape;356;p22"/>
          <p:cNvCxnSpPr/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7" name="Google Shape;357;p22"/>
          <p:cNvCxnSpPr/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8" name="Google Shape;358;p22"/>
          <p:cNvCxnSpPr/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9" name="Google Shape;359;p22"/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60" name="Google Shape;3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88" y="2794701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032" y="370007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032" y="4545816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2"/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369" name="Google Shape;369;p23"/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5" name="Google Shape;375;p23"/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376" name="Google Shape;376;p23"/>
          <p:cNvCxnSpPr>
            <a:stCxn id="372" idx="6"/>
            <a:endCxn id="369" idx="2"/>
          </p:cNvCxnSpPr>
          <p:nvPr/>
        </p:nvCxnSpPr>
        <p:spPr>
          <a:xfrm>
            <a:off x="3254632" y="2590800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7" name="Google Shape;377;p23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8" name="Google Shape;378;p23"/>
          <p:cNvCxnSpPr>
            <a:stCxn id="372" idx="6"/>
            <a:endCxn id="371" idx="2"/>
          </p:cNvCxnSpPr>
          <p:nvPr/>
        </p:nvCxnSpPr>
        <p:spPr>
          <a:xfrm>
            <a:off x="3254632" y="2590800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9" name="Google Shape;379;p23"/>
          <p:cNvCxnSpPr>
            <a:stCxn id="373" idx="6"/>
            <a:endCxn id="371" idx="2"/>
          </p:cNvCxnSpPr>
          <p:nvPr/>
        </p:nvCxnSpPr>
        <p:spPr>
          <a:xfrm>
            <a:off x="3254632" y="3327399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0" name="Google Shape;380;p23"/>
          <p:cNvCxnSpPr>
            <a:stCxn id="374" idx="6"/>
          </p:cNvCxnSpPr>
          <p:nvPr/>
        </p:nvCxnSpPr>
        <p:spPr>
          <a:xfrm>
            <a:off x="3254632" y="4063998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1" name="Google Shape;381;p23"/>
          <p:cNvCxnSpPr>
            <a:stCxn id="375" idx="6"/>
            <a:endCxn id="371" idx="2"/>
          </p:cNvCxnSpPr>
          <p:nvPr/>
        </p:nvCxnSpPr>
        <p:spPr>
          <a:xfrm rot="10800000" flipH="1">
            <a:off x="3254632" y="4802984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23"/>
          <p:cNvCxnSpPr>
            <a:stCxn id="372" idx="6"/>
            <a:endCxn id="370" idx="2"/>
          </p:cNvCxnSpPr>
          <p:nvPr/>
        </p:nvCxnSpPr>
        <p:spPr>
          <a:xfrm>
            <a:off x="3254632" y="2590800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3" name="Google Shape;383;p23"/>
          <p:cNvCxnSpPr>
            <a:stCxn id="374" idx="6"/>
            <a:endCxn id="370" idx="2"/>
          </p:cNvCxnSpPr>
          <p:nvPr/>
        </p:nvCxnSpPr>
        <p:spPr>
          <a:xfrm rot="10800000" flipH="1">
            <a:off x="3254632" y="3913998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4" name="Google Shape;384;p23"/>
          <p:cNvCxnSpPr>
            <a:stCxn id="374" idx="6"/>
            <a:endCxn id="369" idx="2"/>
          </p:cNvCxnSpPr>
          <p:nvPr/>
        </p:nvCxnSpPr>
        <p:spPr>
          <a:xfrm rot="10800000" flipH="1">
            <a:off x="3254632" y="3022698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5" name="Google Shape;385;p23"/>
          <p:cNvCxnSpPr>
            <a:stCxn id="373" idx="6"/>
            <a:endCxn id="369" idx="2"/>
          </p:cNvCxnSpPr>
          <p:nvPr/>
        </p:nvCxnSpPr>
        <p:spPr>
          <a:xfrm rot="10800000" flipH="1">
            <a:off x="3254632" y="3022599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6" name="Google Shape;386;p23"/>
          <p:cNvCxnSpPr>
            <a:stCxn id="373" idx="6"/>
            <a:endCxn id="370" idx="2"/>
          </p:cNvCxnSpPr>
          <p:nvPr/>
        </p:nvCxnSpPr>
        <p:spPr>
          <a:xfrm>
            <a:off x="3254632" y="3327399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7" name="Google Shape;387;p23"/>
          <p:cNvCxnSpPr>
            <a:stCxn id="375" idx="6"/>
            <a:endCxn id="370" idx="2"/>
          </p:cNvCxnSpPr>
          <p:nvPr/>
        </p:nvCxnSpPr>
        <p:spPr>
          <a:xfrm rot="10800000" flipH="1">
            <a:off x="3254632" y="3914084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8" name="Google Shape;388;p23"/>
          <p:cNvCxnSpPr>
            <a:stCxn id="375" idx="6"/>
            <a:endCxn id="369" idx="2"/>
          </p:cNvCxnSpPr>
          <p:nvPr/>
        </p:nvCxnSpPr>
        <p:spPr>
          <a:xfrm rot="10800000" flipH="1">
            <a:off x="3254632" y="3022484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p23"/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23"/>
          <p:cNvCxnSpPr>
            <a:stCxn id="369" idx="6"/>
          </p:cNvCxnSpPr>
          <p:nvPr/>
        </p:nvCxnSpPr>
        <p:spPr>
          <a:xfrm>
            <a:off x="5312032" y="302260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1" name="Google Shape;391;p23"/>
          <p:cNvCxnSpPr>
            <a:stCxn id="370" idx="6"/>
            <a:endCxn id="389" idx="1"/>
          </p:cNvCxnSpPr>
          <p:nvPr/>
        </p:nvCxnSpPr>
        <p:spPr>
          <a:xfrm>
            <a:off x="5312032" y="391398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2" name="Google Shape;392;p23"/>
          <p:cNvCxnSpPr/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3" name="Google Shape;393;p23"/>
          <p:cNvCxnSpPr/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4" name="Google Shape;394;p23"/>
          <p:cNvCxnSpPr/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5" name="Google Shape;395;p23"/>
          <p:cNvCxnSpPr/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6" name="Google Shape;396;p23"/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97" name="Google Shape;3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88" y="2794701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032" y="370007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032" y="4545816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3"/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0" name="Google Shape;410;p24"/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1" name="Google Shape;411;p24"/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2" name="Google Shape;412;p24"/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413" name="Google Shape;413;p24"/>
          <p:cNvCxnSpPr>
            <a:stCxn id="409" idx="6"/>
            <a:endCxn id="406" idx="2"/>
          </p:cNvCxnSpPr>
          <p:nvPr/>
        </p:nvCxnSpPr>
        <p:spPr>
          <a:xfrm>
            <a:off x="7674232" y="1983584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4" name="Google Shape;414;p24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24"/>
          <p:cNvCxnSpPr>
            <a:stCxn id="409" idx="6"/>
            <a:endCxn id="408" idx="2"/>
          </p:cNvCxnSpPr>
          <p:nvPr/>
        </p:nvCxnSpPr>
        <p:spPr>
          <a:xfrm>
            <a:off x="7674232" y="1983584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6" name="Google Shape;416;p24"/>
          <p:cNvCxnSpPr>
            <a:stCxn id="410" idx="6"/>
            <a:endCxn id="408" idx="2"/>
          </p:cNvCxnSpPr>
          <p:nvPr/>
        </p:nvCxnSpPr>
        <p:spPr>
          <a:xfrm>
            <a:off x="7674232" y="2720183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7" name="Google Shape;417;p24"/>
          <p:cNvCxnSpPr>
            <a:stCxn id="411" idx="6"/>
          </p:cNvCxnSpPr>
          <p:nvPr/>
        </p:nvCxnSpPr>
        <p:spPr>
          <a:xfrm>
            <a:off x="7674232" y="3456782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8" name="Google Shape;418;p24"/>
          <p:cNvCxnSpPr>
            <a:stCxn id="412" idx="6"/>
            <a:endCxn id="408" idx="2"/>
          </p:cNvCxnSpPr>
          <p:nvPr/>
        </p:nvCxnSpPr>
        <p:spPr>
          <a:xfrm rot="10800000" flipH="1">
            <a:off x="7674232" y="4195768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9" name="Google Shape;419;p24"/>
          <p:cNvCxnSpPr>
            <a:stCxn id="409" idx="6"/>
            <a:endCxn id="407" idx="2"/>
          </p:cNvCxnSpPr>
          <p:nvPr/>
        </p:nvCxnSpPr>
        <p:spPr>
          <a:xfrm>
            <a:off x="7674232" y="1983584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0" name="Google Shape;420;p24"/>
          <p:cNvCxnSpPr>
            <a:stCxn id="411" idx="6"/>
            <a:endCxn id="407" idx="2"/>
          </p:cNvCxnSpPr>
          <p:nvPr/>
        </p:nvCxnSpPr>
        <p:spPr>
          <a:xfrm rot="10800000" flipH="1">
            <a:off x="7674232" y="3306782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1" name="Google Shape;421;p24"/>
          <p:cNvCxnSpPr>
            <a:stCxn id="411" idx="6"/>
            <a:endCxn id="406" idx="2"/>
          </p:cNvCxnSpPr>
          <p:nvPr/>
        </p:nvCxnSpPr>
        <p:spPr>
          <a:xfrm rot="10800000" flipH="1">
            <a:off x="7674232" y="2415482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2" name="Google Shape;422;p24"/>
          <p:cNvCxnSpPr>
            <a:stCxn id="410" idx="6"/>
            <a:endCxn id="406" idx="2"/>
          </p:cNvCxnSpPr>
          <p:nvPr/>
        </p:nvCxnSpPr>
        <p:spPr>
          <a:xfrm rot="10800000" flipH="1">
            <a:off x="7674232" y="2415383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3" name="Google Shape;423;p24"/>
          <p:cNvCxnSpPr>
            <a:stCxn id="410" idx="6"/>
            <a:endCxn id="407" idx="2"/>
          </p:cNvCxnSpPr>
          <p:nvPr/>
        </p:nvCxnSpPr>
        <p:spPr>
          <a:xfrm>
            <a:off x="7674232" y="2720183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4" name="Google Shape;424;p24"/>
          <p:cNvCxnSpPr>
            <a:stCxn id="412" idx="6"/>
            <a:endCxn id="407" idx="2"/>
          </p:cNvCxnSpPr>
          <p:nvPr/>
        </p:nvCxnSpPr>
        <p:spPr>
          <a:xfrm rot="10800000" flipH="1">
            <a:off x="7674232" y="3306868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5" name="Google Shape;425;p24"/>
          <p:cNvCxnSpPr>
            <a:stCxn id="412" idx="6"/>
            <a:endCxn id="406" idx="2"/>
          </p:cNvCxnSpPr>
          <p:nvPr/>
        </p:nvCxnSpPr>
        <p:spPr>
          <a:xfrm rot="10800000" flipH="1">
            <a:off x="7674232" y="2415268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6" name="Google Shape;426;p24"/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24"/>
          <p:cNvCxnSpPr>
            <a:stCxn id="406" idx="6"/>
          </p:cNvCxnSpPr>
          <p:nvPr/>
        </p:nvCxnSpPr>
        <p:spPr>
          <a:xfrm>
            <a:off x="9731632" y="241538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8" name="Google Shape;428;p24"/>
          <p:cNvCxnSpPr>
            <a:stCxn id="407" idx="6"/>
            <a:endCxn id="426" idx="1"/>
          </p:cNvCxnSpPr>
          <p:nvPr/>
        </p:nvCxnSpPr>
        <p:spPr>
          <a:xfrm>
            <a:off x="9731632" y="330676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9" name="Google Shape;429;p24"/>
          <p:cNvCxnSpPr/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0" name="Google Shape;430;p24"/>
          <p:cNvCxnSpPr/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1" name="Google Shape;431;p24"/>
          <p:cNvCxnSpPr/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2" name="Google Shape;432;p24"/>
          <p:cNvCxnSpPr/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3" name="Google Shape;433;p24"/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434" name="Google Shape;4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588" y="218748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632" y="3092859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632" y="3938600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4"/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4"/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458" name="Google Shape;45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422" y="1791880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211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9179" y="3300221"/>
            <a:ext cx="372778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4641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36286" y="7168346"/>
            <a:ext cx="537661" cy="3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5885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565" y="1817269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467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7260" y="3291039"/>
            <a:ext cx="338889" cy="31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24127" y="7113842"/>
            <a:ext cx="394285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72967" y="7086600"/>
            <a:ext cx="433714" cy="3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48400" y="7121010"/>
            <a:ext cx="394285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00742" y="2286104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93513" y="3199165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98838" y="4073494"/>
            <a:ext cx="554762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86400" y="3319869"/>
            <a:ext cx="490130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86400" y="2639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10905" y="1877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477153" y="4739771"/>
            <a:ext cx="471835" cy="235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24"/>
          <p:cNvCxnSpPr>
            <a:stCxn id="438" idx="6"/>
            <a:endCxn id="443" idx="2"/>
          </p:cNvCxnSpPr>
          <p:nvPr/>
        </p:nvCxnSpPr>
        <p:spPr>
          <a:xfrm rot="10800000" flipH="1">
            <a:off x="762000" y="1981184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8" name="Google Shape;478;p24"/>
          <p:cNvCxnSpPr>
            <a:stCxn id="438" idx="6"/>
            <a:endCxn id="444" idx="2"/>
          </p:cNvCxnSpPr>
          <p:nvPr/>
        </p:nvCxnSpPr>
        <p:spPr>
          <a:xfrm>
            <a:off x="762000" y="1983584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24"/>
          <p:cNvCxnSpPr>
            <a:stCxn id="438" idx="6"/>
            <a:endCxn id="445" idx="2"/>
          </p:cNvCxnSpPr>
          <p:nvPr/>
        </p:nvCxnSpPr>
        <p:spPr>
          <a:xfrm>
            <a:off x="762000" y="1983584"/>
            <a:ext cx="1066800" cy="147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0" name="Google Shape;480;p24"/>
          <p:cNvCxnSpPr>
            <a:stCxn id="438" idx="6"/>
            <a:endCxn id="4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1" name="Google Shape;481;p24"/>
          <p:cNvCxnSpPr>
            <a:stCxn id="439" idx="6"/>
            <a:endCxn id="443" idx="2"/>
          </p:cNvCxnSpPr>
          <p:nvPr/>
        </p:nvCxnSpPr>
        <p:spPr>
          <a:xfrm rot="10800000" flipH="1">
            <a:off x="762000" y="1981283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2" name="Google Shape;482;p24"/>
          <p:cNvCxnSpPr>
            <a:stCxn id="439" idx="6"/>
            <a:endCxn id="446" idx="2"/>
          </p:cNvCxnSpPr>
          <p:nvPr/>
        </p:nvCxnSpPr>
        <p:spPr>
          <a:xfrm>
            <a:off x="762000" y="2720183"/>
            <a:ext cx="1066800" cy="208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3" name="Google Shape;483;p24"/>
          <p:cNvCxnSpPr>
            <a:stCxn id="440" idx="6"/>
            <a:endCxn id="445" idx="2"/>
          </p:cNvCxnSpPr>
          <p:nvPr/>
        </p:nvCxnSpPr>
        <p:spPr>
          <a:xfrm rot="10800000" flipH="1">
            <a:off x="762000" y="3454382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4" name="Google Shape;484;p24"/>
          <p:cNvCxnSpPr>
            <a:stCxn id="439" idx="6"/>
            <a:endCxn id="444" idx="2"/>
          </p:cNvCxnSpPr>
          <p:nvPr/>
        </p:nvCxnSpPr>
        <p:spPr>
          <a:xfrm rot="10800000" flipH="1">
            <a:off x="762000" y="2717783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5" name="Google Shape;485;p24"/>
          <p:cNvCxnSpPr>
            <a:stCxn id="439" idx="6"/>
            <a:endCxn id="445" idx="2"/>
          </p:cNvCxnSpPr>
          <p:nvPr/>
        </p:nvCxnSpPr>
        <p:spPr>
          <a:xfrm>
            <a:off x="762000" y="2720183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6" name="Google Shape;486;p24"/>
          <p:cNvCxnSpPr>
            <a:stCxn id="440" idx="6"/>
            <a:endCxn id="446" idx="2"/>
          </p:cNvCxnSpPr>
          <p:nvPr/>
        </p:nvCxnSpPr>
        <p:spPr>
          <a:xfrm>
            <a:off x="762000" y="3456782"/>
            <a:ext cx="1066800" cy="13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7" name="Google Shape;487;p24"/>
          <p:cNvCxnSpPr>
            <a:stCxn id="440" idx="6"/>
            <a:endCxn id="444" idx="2"/>
          </p:cNvCxnSpPr>
          <p:nvPr/>
        </p:nvCxnSpPr>
        <p:spPr>
          <a:xfrm rot="10800000" flipH="1">
            <a:off x="762000" y="2717882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8" name="Google Shape;488;p24"/>
          <p:cNvCxnSpPr>
            <a:stCxn id="440" idx="6"/>
            <a:endCxn id="443" idx="2"/>
          </p:cNvCxnSpPr>
          <p:nvPr/>
        </p:nvCxnSpPr>
        <p:spPr>
          <a:xfrm rot="10800000" flipH="1">
            <a:off x="762000" y="1981082"/>
            <a:ext cx="1066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9" name="Google Shape;489;p24"/>
          <p:cNvCxnSpPr>
            <a:stCxn id="441" idx="6"/>
            <a:endCxn id="443" idx="2"/>
          </p:cNvCxnSpPr>
          <p:nvPr/>
        </p:nvCxnSpPr>
        <p:spPr>
          <a:xfrm rot="10800000" flipH="1">
            <a:off x="762000" y="1981168"/>
            <a:ext cx="1066800" cy="28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0" name="Google Shape;490;p24"/>
          <p:cNvCxnSpPr>
            <a:stCxn id="441" idx="6"/>
            <a:endCxn id="444" idx="2"/>
          </p:cNvCxnSpPr>
          <p:nvPr/>
        </p:nvCxnSpPr>
        <p:spPr>
          <a:xfrm rot="10800000" flipH="1">
            <a:off x="762000" y="2717668"/>
            <a:ext cx="10668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1" name="Google Shape;491;p24"/>
          <p:cNvCxnSpPr>
            <a:stCxn id="441" idx="6"/>
            <a:endCxn id="445" idx="2"/>
          </p:cNvCxnSpPr>
          <p:nvPr/>
        </p:nvCxnSpPr>
        <p:spPr>
          <a:xfrm rot="10800000" flipH="1">
            <a:off x="762000" y="3454468"/>
            <a:ext cx="1066800" cy="13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2" name="Google Shape;492;p24"/>
          <p:cNvCxnSpPr>
            <a:stCxn id="441" idx="6"/>
            <a:endCxn id="446" idx="2"/>
          </p:cNvCxnSpPr>
          <p:nvPr/>
        </p:nvCxnSpPr>
        <p:spPr>
          <a:xfrm rot="10800000" flipH="1">
            <a:off x="762000" y="4802968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3" name="Google Shape;493;p24"/>
          <p:cNvCxnSpPr/>
          <p:nvPr/>
        </p:nvCxnSpPr>
        <p:spPr>
          <a:xfrm rot="10800000" flipH="1">
            <a:off x="24384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4" name="Google Shape;494;p24"/>
          <p:cNvCxnSpPr/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5" name="Google Shape;495;p24"/>
          <p:cNvCxnSpPr/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6" name="Google Shape;496;p24"/>
          <p:cNvCxnSpPr/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7" name="Google Shape;497;p24"/>
          <p:cNvCxnSpPr/>
          <p:nvPr/>
        </p:nvCxnSpPr>
        <p:spPr>
          <a:xfrm rot="10800000" flipH="1">
            <a:off x="24384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8" name="Google Shape;498;p24"/>
          <p:cNvCxnSpPr/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9" name="Google Shape;499;p24"/>
          <p:cNvCxnSpPr/>
          <p:nvPr/>
        </p:nvCxnSpPr>
        <p:spPr>
          <a:xfrm rot="10800000" flipH="1">
            <a:off x="24384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0" name="Google Shape;500;p24"/>
          <p:cNvCxnSpPr/>
          <p:nvPr/>
        </p:nvCxnSpPr>
        <p:spPr>
          <a:xfrm rot="10800000" flipH="1">
            <a:off x="24384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1" name="Google Shape;501;p24"/>
          <p:cNvCxnSpPr/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2" name="Google Shape;502;p24"/>
          <p:cNvCxnSpPr/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3" name="Google Shape;503;p24"/>
          <p:cNvCxnSpPr/>
          <p:nvPr/>
        </p:nvCxnSpPr>
        <p:spPr>
          <a:xfrm rot="10800000" flipH="1">
            <a:off x="24384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4" name="Google Shape;504;p24"/>
          <p:cNvCxnSpPr/>
          <p:nvPr/>
        </p:nvCxnSpPr>
        <p:spPr>
          <a:xfrm rot="10800000" flipH="1">
            <a:off x="24384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5" name="Google Shape;505;p24"/>
          <p:cNvCxnSpPr/>
          <p:nvPr/>
        </p:nvCxnSpPr>
        <p:spPr>
          <a:xfrm rot="10800000" flipH="1">
            <a:off x="24384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6" name="Google Shape;506;p24"/>
          <p:cNvCxnSpPr/>
          <p:nvPr/>
        </p:nvCxnSpPr>
        <p:spPr>
          <a:xfrm rot="10800000" flipH="1">
            <a:off x="24384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7" name="Google Shape;507;p24"/>
          <p:cNvCxnSpPr/>
          <p:nvPr/>
        </p:nvCxnSpPr>
        <p:spPr>
          <a:xfrm rot="10800000" flipH="1">
            <a:off x="24384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8" name="Google Shape;508;p24"/>
          <p:cNvCxnSpPr/>
          <p:nvPr/>
        </p:nvCxnSpPr>
        <p:spPr>
          <a:xfrm rot="10800000" flipH="1">
            <a:off x="24384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9" name="Google Shape;509;p24"/>
          <p:cNvCxnSpPr/>
          <p:nvPr/>
        </p:nvCxnSpPr>
        <p:spPr>
          <a:xfrm rot="10800000" flipH="1">
            <a:off x="60198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0" name="Google Shape;510;p24"/>
          <p:cNvCxnSpPr/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1" name="Google Shape;511;p24"/>
          <p:cNvCxnSpPr/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2" name="Google Shape;512;p24"/>
          <p:cNvCxnSpPr/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3" name="Google Shape;513;p24"/>
          <p:cNvCxnSpPr/>
          <p:nvPr/>
        </p:nvCxnSpPr>
        <p:spPr>
          <a:xfrm rot="10800000" flipH="1">
            <a:off x="60198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4" name="Google Shape;514;p24"/>
          <p:cNvCxnSpPr/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5" name="Google Shape;515;p24"/>
          <p:cNvCxnSpPr/>
          <p:nvPr/>
        </p:nvCxnSpPr>
        <p:spPr>
          <a:xfrm rot="10800000" flipH="1">
            <a:off x="60198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6" name="Google Shape;516;p24"/>
          <p:cNvCxnSpPr/>
          <p:nvPr/>
        </p:nvCxnSpPr>
        <p:spPr>
          <a:xfrm rot="10800000" flipH="1">
            <a:off x="60198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7" name="Google Shape;517;p24"/>
          <p:cNvCxnSpPr/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8" name="Google Shape;518;p24"/>
          <p:cNvCxnSpPr/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9" name="Google Shape;519;p24"/>
          <p:cNvCxnSpPr/>
          <p:nvPr/>
        </p:nvCxnSpPr>
        <p:spPr>
          <a:xfrm rot="10800000" flipH="1">
            <a:off x="60198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0" name="Google Shape;520;p24"/>
          <p:cNvCxnSpPr/>
          <p:nvPr/>
        </p:nvCxnSpPr>
        <p:spPr>
          <a:xfrm rot="10800000" flipH="1">
            <a:off x="60198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1" name="Google Shape;521;p24"/>
          <p:cNvCxnSpPr/>
          <p:nvPr/>
        </p:nvCxnSpPr>
        <p:spPr>
          <a:xfrm rot="10800000" flipH="1">
            <a:off x="60198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2" name="Google Shape;522;p24"/>
          <p:cNvCxnSpPr/>
          <p:nvPr/>
        </p:nvCxnSpPr>
        <p:spPr>
          <a:xfrm rot="10800000" flipH="1">
            <a:off x="60198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3" name="Google Shape;523;p24"/>
          <p:cNvCxnSpPr/>
          <p:nvPr/>
        </p:nvCxnSpPr>
        <p:spPr>
          <a:xfrm rot="10800000" flipH="1">
            <a:off x="60198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4" name="Google Shape;524;p24"/>
          <p:cNvCxnSpPr/>
          <p:nvPr/>
        </p:nvCxnSpPr>
        <p:spPr>
          <a:xfrm rot="10800000" flipH="1">
            <a:off x="60198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5" name="Google Shape;525;p24"/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526" name="Google Shape;526;p2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14015" y="5613402"/>
            <a:ext cx="4628677" cy="90264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4"/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nonlinear activation function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533" name="Google Shape;533;p25"/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5"/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5"/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5"/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5"/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5"/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25"/>
          <p:cNvCxnSpPr>
            <a:stCxn id="536" idx="6"/>
            <a:endCxn id="533" idx="2"/>
          </p:cNvCxnSpPr>
          <p:nvPr/>
        </p:nvCxnSpPr>
        <p:spPr>
          <a:xfrm>
            <a:off x="7674232" y="1983584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1" name="Google Shape;541;p25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25"/>
          <p:cNvCxnSpPr>
            <a:stCxn id="536" idx="6"/>
            <a:endCxn id="535" idx="2"/>
          </p:cNvCxnSpPr>
          <p:nvPr/>
        </p:nvCxnSpPr>
        <p:spPr>
          <a:xfrm>
            <a:off x="7674232" y="1983584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3" name="Google Shape;543;p25"/>
          <p:cNvCxnSpPr>
            <a:stCxn id="537" idx="6"/>
            <a:endCxn id="535" idx="2"/>
          </p:cNvCxnSpPr>
          <p:nvPr/>
        </p:nvCxnSpPr>
        <p:spPr>
          <a:xfrm>
            <a:off x="7674232" y="2720183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4" name="Google Shape;544;p25"/>
          <p:cNvCxnSpPr>
            <a:stCxn id="538" idx="6"/>
          </p:cNvCxnSpPr>
          <p:nvPr/>
        </p:nvCxnSpPr>
        <p:spPr>
          <a:xfrm>
            <a:off x="7674232" y="3456782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5" name="Google Shape;545;p25"/>
          <p:cNvCxnSpPr>
            <a:stCxn id="539" idx="6"/>
            <a:endCxn id="535" idx="2"/>
          </p:cNvCxnSpPr>
          <p:nvPr/>
        </p:nvCxnSpPr>
        <p:spPr>
          <a:xfrm rot="10800000" flipH="1">
            <a:off x="7674232" y="4195768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6" name="Google Shape;546;p25"/>
          <p:cNvCxnSpPr>
            <a:stCxn id="536" idx="6"/>
            <a:endCxn id="534" idx="2"/>
          </p:cNvCxnSpPr>
          <p:nvPr/>
        </p:nvCxnSpPr>
        <p:spPr>
          <a:xfrm>
            <a:off x="7674232" y="1983584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7" name="Google Shape;547;p25"/>
          <p:cNvCxnSpPr>
            <a:stCxn id="538" idx="6"/>
            <a:endCxn id="534" idx="2"/>
          </p:cNvCxnSpPr>
          <p:nvPr/>
        </p:nvCxnSpPr>
        <p:spPr>
          <a:xfrm rot="10800000" flipH="1">
            <a:off x="7674232" y="3306782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8" name="Google Shape;548;p25"/>
          <p:cNvCxnSpPr>
            <a:stCxn id="538" idx="6"/>
            <a:endCxn id="533" idx="2"/>
          </p:cNvCxnSpPr>
          <p:nvPr/>
        </p:nvCxnSpPr>
        <p:spPr>
          <a:xfrm rot="10800000" flipH="1">
            <a:off x="7674232" y="2415482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9" name="Google Shape;549;p25"/>
          <p:cNvCxnSpPr>
            <a:stCxn id="537" idx="6"/>
            <a:endCxn id="533" idx="2"/>
          </p:cNvCxnSpPr>
          <p:nvPr/>
        </p:nvCxnSpPr>
        <p:spPr>
          <a:xfrm rot="10800000" flipH="1">
            <a:off x="7674232" y="2415383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0" name="Google Shape;550;p25"/>
          <p:cNvCxnSpPr>
            <a:stCxn id="537" idx="6"/>
            <a:endCxn id="534" idx="2"/>
          </p:cNvCxnSpPr>
          <p:nvPr/>
        </p:nvCxnSpPr>
        <p:spPr>
          <a:xfrm>
            <a:off x="7674232" y="2720183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1" name="Google Shape;551;p25"/>
          <p:cNvCxnSpPr>
            <a:stCxn id="539" idx="6"/>
            <a:endCxn id="534" idx="2"/>
          </p:cNvCxnSpPr>
          <p:nvPr/>
        </p:nvCxnSpPr>
        <p:spPr>
          <a:xfrm rot="10800000" flipH="1">
            <a:off x="7674232" y="3306868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2" name="Google Shape;552;p25"/>
          <p:cNvCxnSpPr>
            <a:stCxn id="539" idx="6"/>
            <a:endCxn id="533" idx="2"/>
          </p:cNvCxnSpPr>
          <p:nvPr/>
        </p:nvCxnSpPr>
        <p:spPr>
          <a:xfrm rot="10800000" flipH="1">
            <a:off x="7674232" y="2415268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3" name="Google Shape;553;p25"/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p25"/>
          <p:cNvCxnSpPr>
            <a:stCxn id="533" idx="6"/>
          </p:cNvCxnSpPr>
          <p:nvPr/>
        </p:nvCxnSpPr>
        <p:spPr>
          <a:xfrm>
            <a:off x="9731632" y="241538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5" name="Google Shape;555;p25"/>
          <p:cNvCxnSpPr>
            <a:stCxn id="534" idx="6"/>
            <a:endCxn id="553" idx="1"/>
          </p:cNvCxnSpPr>
          <p:nvPr/>
        </p:nvCxnSpPr>
        <p:spPr>
          <a:xfrm>
            <a:off x="9731632" y="330676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6" name="Google Shape;556;p25"/>
          <p:cNvCxnSpPr/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7" name="Google Shape;557;p25"/>
          <p:cNvCxnSpPr/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8" name="Google Shape;558;p25"/>
          <p:cNvCxnSpPr/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9" name="Google Shape;559;p25"/>
          <p:cNvCxnSpPr/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0" name="Google Shape;560;p25"/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561" name="Google Shape;56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588" y="218748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632" y="3092859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632" y="3938600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5"/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65" name="Google Shape;565;p25"/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5"/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5"/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5"/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5"/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0" name="Google Shape;570;p25"/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5"/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5"/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5"/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5"/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5"/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80" name="Google Shape;580;p25"/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5"/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5"/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585" name="Google Shape;58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422" y="1791880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211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9179" y="3300221"/>
            <a:ext cx="372778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4641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1933" y="4613010"/>
            <a:ext cx="537661" cy="3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5885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565" y="1817269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467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7260" y="3291039"/>
            <a:ext cx="338889" cy="31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04502" y="3259105"/>
            <a:ext cx="394285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82785" y="2504765"/>
            <a:ext cx="433714" cy="3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4257" y="1803124"/>
            <a:ext cx="394285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00742" y="2286104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93513" y="3199165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98838" y="4073494"/>
            <a:ext cx="554762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86400" y="3319869"/>
            <a:ext cx="490130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86400" y="2639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10905" y="1877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477153" y="4739771"/>
            <a:ext cx="471835" cy="235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Google Shape;604;p25"/>
          <p:cNvCxnSpPr>
            <a:stCxn id="565" idx="6"/>
            <a:endCxn id="570" idx="2"/>
          </p:cNvCxnSpPr>
          <p:nvPr/>
        </p:nvCxnSpPr>
        <p:spPr>
          <a:xfrm rot="10800000" flipH="1">
            <a:off x="762000" y="1981184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5" name="Google Shape;605;p25"/>
          <p:cNvCxnSpPr>
            <a:stCxn id="565" idx="6"/>
            <a:endCxn id="571" idx="2"/>
          </p:cNvCxnSpPr>
          <p:nvPr/>
        </p:nvCxnSpPr>
        <p:spPr>
          <a:xfrm>
            <a:off x="762000" y="1983584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6" name="Google Shape;606;p25"/>
          <p:cNvCxnSpPr>
            <a:stCxn id="565" idx="6"/>
            <a:endCxn id="572" idx="2"/>
          </p:cNvCxnSpPr>
          <p:nvPr/>
        </p:nvCxnSpPr>
        <p:spPr>
          <a:xfrm>
            <a:off x="762000" y="1983584"/>
            <a:ext cx="1066800" cy="147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7" name="Google Shape;607;p25"/>
          <p:cNvCxnSpPr>
            <a:stCxn id="565" idx="6"/>
            <a:endCxn id="573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8" name="Google Shape;608;p25"/>
          <p:cNvCxnSpPr>
            <a:stCxn id="566" idx="6"/>
            <a:endCxn id="570" idx="2"/>
          </p:cNvCxnSpPr>
          <p:nvPr/>
        </p:nvCxnSpPr>
        <p:spPr>
          <a:xfrm rot="10800000" flipH="1">
            <a:off x="762000" y="1981283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9" name="Google Shape;609;p25"/>
          <p:cNvCxnSpPr>
            <a:stCxn id="566" idx="6"/>
            <a:endCxn id="573" idx="2"/>
          </p:cNvCxnSpPr>
          <p:nvPr/>
        </p:nvCxnSpPr>
        <p:spPr>
          <a:xfrm>
            <a:off x="762000" y="2720183"/>
            <a:ext cx="1066800" cy="208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0" name="Google Shape;610;p25"/>
          <p:cNvCxnSpPr>
            <a:stCxn id="567" idx="6"/>
            <a:endCxn id="572" idx="2"/>
          </p:cNvCxnSpPr>
          <p:nvPr/>
        </p:nvCxnSpPr>
        <p:spPr>
          <a:xfrm rot="10800000" flipH="1">
            <a:off x="762000" y="3454382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1" name="Google Shape;611;p25"/>
          <p:cNvCxnSpPr>
            <a:stCxn id="566" idx="6"/>
            <a:endCxn id="571" idx="2"/>
          </p:cNvCxnSpPr>
          <p:nvPr/>
        </p:nvCxnSpPr>
        <p:spPr>
          <a:xfrm rot="10800000" flipH="1">
            <a:off x="762000" y="2717783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2" name="Google Shape;612;p25"/>
          <p:cNvCxnSpPr>
            <a:stCxn id="566" idx="6"/>
            <a:endCxn id="572" idx="2"/>
          </p:cNvCxnSpPr>
          <p:nvPr/>
        </p:nvCxnSpPr>
        <p:spPr>
          <a:xfrm>
            <a:off x="762000" y="2720183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3" name="Google Shape;613;p25"/>
          <p:cNvCxnSpPr>
            <a:stCxn id="567" idx="6"/>
            <a:endCxn id="573" idx="2"/>
          </p:cNvCxnSpPr>
          <p:nvPr/>
        </p:nvCxnSpPr>
        <p:spPr>
          <a:xfrm>
            <a:off x="762000" y="3456782"/>
            <a:ext cx="1066800" cy="13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4" name="Google Shape;614;p25"/>
          <p:cNvCxnSpPr>
            <a:stCxn id="567" idx="6"/>
            <a:endCxn id="571" idx="2"/>
          </p:cNvCxnSpPr>
          <p:nvPr/>
        </p:nvCxnSpPr>
        <p:spPr>
          <a:xfrm rot="10800000" flipH="1">
            <a:off x="762000" y="2717882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5" name="Google Shape;615;p25"/>
          <p:cNvCxnSpPr>
            <a:stCxn id="567" idx="6"/>
            <a:endCxn id="570" idx="2"/>
          </p:cNvCxnSpPr>
          <p:nvPr/>
        </p:nvCxnSpPr>
        <p:spPr>
          <a:xfrm rot="10800000" flipH="1">
            <a:off x="762000" y="1981082"/>
            <a:ext cx="1066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6" name="Google Shape;616;p25"/>
          <p:cNvCxnSpPr>
            <a:stCxn id="568" idx="6"/>
            <a:endCxn id="570" idx="2"/>
          </p:cNvCxnSpPr>
          <p:nvPr/>
        </p:nvCxnSpPr>
        <p:spPr>
          <a:xfrm rot="10800000" flipH="1">
            <a:off x="762000" y="1981168"/>
            <a:ext cx="1066800" cy="28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7" name="Google Shape;617;p25"/>
          <p:cNvCxnSpPr>
            <a:stCxn id="568" idx="6"/>
            <a:endCxn id="571" idx="2"/>
          </p:cNvCxnSpPr>
          <p:nvPr/>
        </p:nvCxnSpPr>
        <p:spPr>
          <a:xfrm rot="10800000" flipH="1">
            <a:off x="762000" y="2717668"/>
            <a:ext cx="10668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8" name="Google Shape;618;p25"/>
          <p:cNvCxnSpPr>
            <a:stCxn id="568" idx="6"/>
            <a:endCxn id="572" idx="2"/>
          </p:cNvCxnSpPr>
          <p:nvPr/>
        </p:nvCxnSpPr>
        <p:spPr>
          <a:xfrm rot="10800000" flipH="1">
            <a:off x="762000" y="3454468"/>
            <a:ext cx="1066800" cy="13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9" name="Google Shape;619;p25"/>
          <p:cNvCxnSpPr>
            <a:stCxn id="568" idx="6"/>
            <a:endCxn id="573" idx="2"/>
          </p:cNvCxnSpPr>
          <p:nvPr/>
        </p:nvCxnSpPr>
        <p:spPr>
          <a:xfrm rot="10800000" flipH="1">
            <a:off x="762000" y="4802968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0" name="Google Shape;620;p25"/>
          <p:cNvCxnSpPr/>
          <p:nvPr/>
        </p:nvCxnSpPr>
        <p:spPr>
          <a:xfrm rot="10800000" flipH="1">
            <a:off x="24384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1" name="Google Shape;621;p25"/>
          <p:cNvCxnSpPr/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2" name="Google Shape;622;p25"/>
          <p:cNvCxnSpPr/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3" name="Google Shape;623;p25"/>
          <p:cNvCxnSpPr/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4" name="Google Shape;624;p25"/>
          <p:cNvCxnSpPr/>
          <p:nvPr/>
        </p:nvCxnSpPr>
        <p:spPr>
          <a:xfrm rot="10800000" flipH="1">
            <a:off x="24384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5" name="Google Shape;625;p25"/>
          <p:cNvCxnSpPr/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6" name="Google Shape;626;p25"/>
          <p:cNvCxnSpPr/>
          <p:nvPr/>
        </p:nvCxnSpPr>
        <p:spPr>
          <a:xfrm rot="10800000" flipH="1">
            <a:off x="24384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7" name="Google Shape;627;p25"/>
          <p:cNvCxnSpPr/>
          <p:nvPr/>
        </p:nvCxnSpPr>
        <p:spPr>
          <a:xfrm rot="10800000" flipH="1">
            <a:off x="24384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8" name="Google Shape;628;p25"/>
          <p:cNvCxnSpPr/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9" name="Google Shape;629;p25"/>
          <p:cNvCxnSpPr/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0" name="Google Shape;630;p25"/>
          <p:cNvCxnSpPr/>
          <p:nvPr/>
        </p:nvCxnSpPr>
        <p:spPr>
          <a:xfrm rot="10800000" flipH="1">
            <a:off x="24384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1" name="Google Shape;631;p25"/>
          <p:cNvCxnSpPr/>
          <p:nvPr/>
        </p:nvCxnSpPr>
        <p:spPr>
          <a:xfrm rot="10800000" flipH="1">
            <a:off x="24384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2" name="Google Shape;632;p25"/>
          <p:cNvCxnSpPr/>
          <p:nvPr/>
        </p:nvCxnSpPr>
        <p:spPr>
          <a:xfrm rot="10800000" flipH="1">
            <a:off x="24384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3" name="Google Shape;633;p25"/>
          <p:cNvCxnSpPr/>
          <p:nvPr/>
        </p:nvCxnSpPr>
        <p:spPr>
          <a:xfrm rot="10800000" flipH="1">
            <a:off x="24384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4" name="Google Shape;634;p25"/>
          <p:cNvCxnSpPr/>
          <p:nvPr/>
        </p:nvCxnSpPr>
        <p:spPr>
          <a:xfrm rot="10800000" flipH="1">
            <a:off x="24384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5" name="Google Shape;635;p25"/>
          <p:cNvCxnSpPr/>
          <p:nvPr/>
        </p:nvCxnSpPr>
        <p:spPr>
          <a:xfrm rot="10800000" flipH="1">
            <a:off x="24384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6" name="Google Shape;636;p25"/>
          <p:cNvCxnSpPr/>
          <p:nvPr/>
        </p:nvCxnSpPr>
        <p:spPr>
          <a:xfrm rot="10800000" flipH="1">
            <a:off x="60198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7" name="Google Shape;637;p25"/>
          <p:cNvCxnSpPr/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8" name="Google Shape;638;p25"/>
          <p:cNvCxnSpPr/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9" name="Google Shape;639;p25"/>
          <p:cNvCxnSpPr/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0" name="Google Shape;640;p25"/>
          <p:cNvCxnSpPr/>
          <p:nvPr/>
        </p:nvCxnSpPr>
        <p:spPr>
          <a:xfrm rot="10800000" flipH="1">
            <a:off x="60198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1" name="Google Shape;641;p25"/>
          <p:cNvCxnSpPr/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2" name="Google Shape;642;p25"/>
          <p:cNvCxnSpPr/>
          <p:nvPr/>
        </p:nvCxnSpPr>
        <p:spPr>
          <a:xfrm rot="10800000" flipH="1">
            <a:off x="60198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3" name="Google Shape;643;p25"/>
          <p:cNvCxnSpPr/>
          <p:nvPr/>
        </p:nvCxnSpPr>
        <p:spPr>
          <a:xfrm rot="10800000" flipH="1">
            <a:off x="60198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4" name="Google Shape;644;p25"/>
          <p:cNvCxnSpPr/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5" name="Google Shape;645;p25"/>
          <p:cNvCxnSpPr/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6" name="Google Shape;646;p25"/>
          <p:cNvCxnSpPr/>
          <p:nvPr/>
        </p:nvCxnSpPr>
        <p:spPr>
          <a:xfrm rot="10800000" flipH="1">
            <a:off x="60198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7" name="Google Shape;647;p25"/>
          <p:cNvCxnSpPr/>
          <p:nvPr/>
        </p:nvCxnSpPr>
        <p:spPr>
          <a:xfrm rot="10800000" flipH="1">
            <a:off x="60198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8" name="Google Shape;648;p25"/>
          <p:cNvCxnSpPr/>
          <p:nvPr/>
        </p:nvCxnSpPr>
        <p:spPr>
          <a:xfrm rot="10800000" flipH="1">
            <a:off x="60198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9" name="Google Shape;649;p25"/>
          <p:cNvCxnSpPr/>
          <p:nvPr/>
        </p:nvCxnSpPr>
        <p:spPr>
          <a:xfrm rot="10800000" flipH="1">
            <a:off x="60198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0" name="Google Shape;650;p25"/>
          <p:cNvCxnSpPr/>
          <p:nvPr/>
        </p:nvCxnSpPr>
        <p:spPr>
          <a:xfrm rot="10800000" flipH="1">
            <a:off x="60198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1" name="Google Shape;651;p25"/>
          <p:cNvCxnSpPr/>
          <p:nvPr/>
        </p:nvCxnSpPr>
        <p:spPr>
          <a:xfrm rot="10800000" flipH="1">
            <a:off x="60198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2" name="Google Shape;652;p25"/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653" name="Google Shape;653;p2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14015" y="5613402"/>
            <a:ext cx="4628677" cy="90264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25"/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nonlinear activation function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Activation Functions</a:t>
            </a:r>
            <a:endParaRPr/>
          </a:p>
        </p:txBody>
      </p:sp>
      <p:pic>
        <p:nvPicPr>
          <p:cNvPr id="660" name="Google Shape;6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1145"/>
            <a:ext cx="12192000" cy="445571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6"/>
          <p:cNvSpPr txBox="1"/>
          <p:nvPr/>
        </p:nvSpPr>
        <p:spPr>
          <a:xfrm>
            <a:off x="-76200" y="6596390"/>
            <a:ext cx="54864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[source: MIT 6.S191 introtodeeplearning.com]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Network: Also Learn the Features!</a:t>
            </a:r>
            <a:endParaRPr/>
          </a:p>
        </p:txBody>
      </p:sp>
      <p:sp>
        <p:nvSpPr>
          <p:cNvPr id="667" name="Google Shape;667;p2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99800" cy="157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Training the deep neural network is just like logistic regression: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1600120" lvl="3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		just w tends to be a much, much larger vector ☺</a:t>
            </a:r>
            <a:endParaRPr dirty="0"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177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just run gradient ascent </a:t>
            </a:r>
            <a:endParaRPr dirty="0"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 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668" name="Google Shape;6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650" y="2933700"/>
            <a:ext cx="8140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/>
          <a:lstStyle/>
          <a:p>
            <a:r>
              <a:rPr lang="en-US" dirty="0"/>
              <a:t>Learning = Bayesian updating of a probability distribution over </a:t>
            </a:r>
            <a:r>
              <a:rPr lang="en-US" dirty="0">
                <a:solidFill>
                  <a:srgbClr val="CC00CC"/>
                </a:solidFill>
              </a:rPr>
              <a:t>H</a:t>
            </a:r>
            <a:endParaRPr lang="en-US" dirty="0"/>
          </a:p>
          <a:p>
            <a:r>
              <a:rPr lang="en-US" dirty="0"/>
              <a:t>Prior </a:t>
            </a:r>
            <a:r>
              <a:rPr lang="en-US" dirty="0">
                <a:solidFill>
                  <a:srgbClr val="CC00CC"/>
                </a:solidFill>
              </a:rPr>
              <a:t>P(H)</a:t>
            </a:r>
            <a:r>
              <a:rPr lang="en-US" dirty="0"/>
              <a:t>, training data 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=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,...,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endParaRPr lang="en-US" baseline="-25000" dirty="0">
              <a:solidFill>
                <a:srgbClr val="CC00CC"/>
              </a:solidFill>
            </a:endParaRPr>
          </a:p>
          <a:p>
            <a:r>
              <a:rPr lang="en-US" dirty="0"/>
              <a:t>Given the data so far, each hypothesis has a posterior probability: 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P(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 = α P(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CC00CC"/>
                </a:solidFill>
              </a:rPr>
              <a:t>|h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)P(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= α x Likelihood x Prior</a:t>
            </a:r>
          </a:p>
          <a:p>
            <a:r>
              <a:rPr lang="en-US" dirty="0"/>
              <a:t>Predictions use a likelihood-weighted average over the hypotheses: 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P(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N+1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 = </a:t>
            </a:r>
            <a:r>
              <a:rPr lang="en-US" dirty="0" err="1">
                <a:solidFill>
                  <a:srgbClr val="CC00CC"/>
                </a:solidFill>
              </a:rPr>
              <a:t>Σ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P(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N+1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,h</a:t>
            </a:r>
            <a:r>
              <a:rPr lang="en-US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)P(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 = </a:t>
            </a:r>
            <a:r>
              <a:rPr lang="en-US" dirty="0" err="1">
                <a:solidFill>
                  <a:srgbClr val="CC00CC"/>
                </a:solidFill>
              </a:rPr>
              <a:t>Σ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P(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N+1</a:t>
            </a:r>
            <a:r>
              <a:rPr lang="en-US" dirty="0">
                <a:solidFill>
                  <a:srgbClr val="CC00CC"/>
                </a:solidFill>
              </a:rPr>
              <a:t>|h</a:t>
            </a:r>
            <a:r>
              <a:rPr lang="en-US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)P(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r>
              <a:rPr lang="en-US" dirty="0"/>
              <a:t>No need to pick one best-guess hypothesis! </a:t>
            </a:r>
          </a:p>
          <a:p>
            <a:pPr lvl="1"/>
            <a:r>
              <a:rPr lang="en-US" dirty="0"/>
              <a:t>Drawback: </a:t>
            </a:r>
            <a:r>
              <a:rPr lang="en-US" dirty="0" err="1">
                <a:solidFill>
                  <a:srgbClr val="CC00CC"/>
                </a:solidFill>
              </a:rPr>
              <a:t>Σ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may be expensive/impossible for large/infinite </a:t>
            </a:r>
            <a:r>
              <a:rPr lang="en-US" dirty="0">
                <a:solidFill>
                  <a:srgbClr val="CC00CC"/>
                </a:solidFill>
              </a:rPr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Surprise Candy Co.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336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Suppose there are five kinds of bags of candies, no labels!!</a:t>
            </a:r>
          </a:p>
          <a:p>
            <a:pPr lvl="1"/>
            <a:r>
              <a:rPr lang="en-US" dirty="0"/>
              <a:t>10% are h1: 100% cherry candies</a:t>
            </a:r>
          </a:p>
          <a:p>
            <a:pPr lvl="1"/>
            <a:r>
              <a:rPr lang="en-US" dirty="0"/>
              <a:t>20% are h2: 75% cherry candies + 25% lime candies </a:t>
            </a:r>
          </a:p>
          <a:p>
            <a:pPr lvl="1"/>
            <a:r>
              <a:rPr lang="en-US" dirty="0"/>
              <a:t>40% are h3: 50% cherry candies + 50% lime candies </a:t>
            </a:r>
          </a:p>
          <a:p>
            <a:pPr lvl="1"/>
            <a:r>
              <a:rPr lang="en-US" dirty="0"/>
              <a:t>20% are h4: 25% cherry candies + 75% lime candies </a:t>
            </a:r>
          </a:p>
          <a:p>
            <a:pPr lvl="1"/>
            <a:r>
              <a:rPr lang="en-US" dirty="0"/>
              <a:t>10% are h5: 100% lime candies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5029200"/>
            <a:ext cx="8534400" cy="149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Then we observe candies drawn from some bag:</a:t>
            </a:r>
          </a:p>
          <a:p>
            <a:r>
              <a:rPr lang="en-US" sz="2400" dirty="0"/>
              <a:t>What kind of bag is it? </a:t>
            </a:r>
          </a:p>
          <a:p>
            <a:r>
              <a:rPr lang="en-US" sz="2400" dirty="0"/>
              <a:t>What </a:t>
            </a:r>
            <a:r>
              <a:rPr lang="en-US" sz="2400" dirty="0" err="1"/>
              <a:t>flavour</a:t>
            </a:r>
            <a:r>
              <a:rPr lang="en-US" sz="2400" dirty="0"/>
              <a:t> will the next candy be? 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390900"/>
            <a:ext cx="5892800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953000"/>
            <a:ext cx="2870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probability of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3555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Prior over h</a:t>
            </a:r>
            <a:r>
              <a:rPr lang="en-US" baseline="-25000" dirty="0"/>
              <a:t>1</a:t>
            </a:r>
            <a:r>
              <a:rPr lang="en-US" dirty="0"/>
              <a:t>, …, h</a:t>
            </a:r>
            <a:r>
              <a:rPr lang="en-US" baseline="-25000" dirty="0"/>
              <a:t>5</a:t>
            </a:r>
            <a:r>
              <a:rPr lang="en-US" dirty="0"/>
              <a:t>: &lt;0.1, 0.2, 0.4, 0.2, 0.1&gt;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dirty="0">
                <a:solidFill>
                  <a:srgbClr val="CC00CC"/>
                </a:solidFill>
              </a:rPr>
              <a:t>P (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 = α P(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CC00CC"/>
                </a:solidFill>
              </a:rPr>
              <a:t>|h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)P(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l-GR" dirty="0"/>
              <a:t>P(h1 |</a:t>
            </a:r>
            <a:r>
              <a:rPr lang="en-US" dirty="0"/>
              <a:t> </a:t>
            </a:r>
            <a:r>
              <a:rPr lang="el-GR" dirty="0"/>
              <a:t>5</a:t>
            </a:r>
            <a:r>
              <a:rPr lang="en-US" dirty="0"/>
              <a:t> </a:t>
            </a:r>
            <a:r>
              <a:rPr lang="el-GR" dirty="0"/>
              <a:t>limes)</a:t>
            </a:r>
            <a:r>
              <a:rPr lang="en-US" dirty="0"/>
              <a:t>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 err="1"/>
              <a:t>αP</a:t>
            </a:r>
            <a:r>
              <a:rPr lang="el-GR" dirty="0"/>
              <a:t>(5</a:t>
            </a:r>
            <a:r>
              <a:rPr lang="en-US" dirty="0"/>
              <a:t> </a:t>
            </a:r>
            <a:r>
              <a:rPr lang="el-GR" dirty="0" err="1"/>
              <a:t>limes</a:t>
            </a:r>
            <a:r>
              <a:rPr lang="en-US" dirty="0"/>
              <a:t> </a:t>
            </a:r>
            <a:r>
              <a:rPr lang="el-GR" dirty="0"/>
              <a:t>|</a:t>
            </a:r>
            <a:r>
              <a:rPr lang="en-US" dirty="0"/>
              <a:t> </a:t>
            </a:r>
            <a:r>
              <a:rPr lang="el-GR" dirty="0"/>
              <a:t>h1)</a:t>
            </a:r>
            <a:r>
              <a:rPr lang="en-US" dirty="0"/>
              <a:t> </a:t>
            </a:r>
            <a:r>
              <a:rPr lang="el-GR" dirty="0"/>
              <a:t>P(h1</a:t>
            </a:r>
            <a:r>
              <a:rPr lang="en-US" dirty="0"/>
              <a:t> </a:t>
            </a:r>
            <a:r>
              <a:rPr lang="el-GR" dirty="0"/>
              <a:t>)=</a:t>
            </a:r>
            <a:r>
              <a:rPr lang="en-US" dirty="0"/>
              <a:t> _________________</a:t>
            </a:r>
          </a:p>
          <a:p>
            <a:pPr lvl="1"/>
            <a:r>
              <a:rPr lang="el-GR" dirty="0"/>
              <a:t>P(h2 | 5 limes) = αP(5 limes | h2)</a:t>
            </a:r>
            <a:r>
              <a:rPr lang="en-US" dirty="0"/>
              <a:t> </a:t>
            </a:r>
            <a:r>
              <a:rPr lang="el-GR" dirty="0"/>
              <a:t>P(h2) = </a:t>
            </a:r>
            <a:r>
              <a:rPr lang="en-US" dirty="0"/>
              <a:t>__________________</a:t>
            </a:r>
          </a:p>
          <a:p>
            <a:pPr lvl="1"/>
            <a:r>
              <a:rPr lang="el-GR" dirty="0"/>
              <a:t>P(h3 | 5 limes) = αP(5 limes | h3)</a:t>
            </a:r>
            <a:r>
              <a:rPr lang="en-US" dirty="0"/>
              <a:t> </a:t>
            </a:r>
            <a:r>
              <a:rPr lang="el-GR" dirty="0"/>
              <a:t>P(h3) = </a:t>
            </a:r>
            <a:r>
              <a:rPr lang="en-US" dirty="0"/>
              <a:t>___________________</a:t>
            </a:r>
          </a:p>
          <a:p>
            <a:pPr lvl="1"/>
            <a:r>
              <a:rPr lang="el-GR" dirty="0"/>
              <a:t>P(h4 | 5 limes) = αP(5 limes | h4)</a:t>
            </a:r>
            <a:r>
              <a:rPr lang="en-US" dirty="0"/>
              <a:t> </a:t>
            </a:r>
            <a:r>
              <a:rPr lang="el-GR" dirty="0"/>
              <a:t>P(h4) = </a:t>
            </a:r>
            <a:r>
              <a:rPr lang="en-US" dirty="0"/>
              <a:t>____________________</a:t>
            </a:r>
          </a:p>
          <a:p>
            <a:pPr lvl="1"/>
            <a:r>
              <a:rPr lang="el-GR" dirty="0"/>
              <a:t>P(h5 |</a:t>
            </a:r>
            <a:r>
              <a:rPr lang="en-US" dirty="0"/>
              <a:t> </a:t>
            </a:r>
            <a:r>
              <a:rPr lang="el-GR" dirty="0"/>
              <a:t>5</a:t>
            </a:r>
            <a:r>
              <a:rPr lang="en-US" dirty="0"/>
              <a:t> </a:t>
            </a:r>
            <a:r>
              <a:rPr lang="el-GR" dirty="0"/>
              <a:t>limes)</a:t>
            </a:r>
            <a:r>
              <a:rPr lang="en-US" dirty="0"/>
              <a:t>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αP(5</a:t>
            </a:r>
            <a:r>
              <a:rPr lang="en-US" dirty="0"/>
              <a:t> </a:t>
            </a:r>
            <a:r>
              <a:rPr lang="el-GR" dirty="0"/>
              <a:t>limes</a:t>
            </a:r>
            <a:r>
              <a:rPr lang="en-US" dirty="0"/>
              <a:t> </a:t>
            </a:r>
            <a:r>
              <a:rPr lang="el-GR" dirty="0"/>
              <a:t>|</a:t>
            </a:r>
            <a:r>
              <a:rPr lang="en-US" dirty="0"/>
              <a:t> </a:t>
            </a:r>
            <a:r>
              <a:rPr lang="el-GR" dirty="0"/>
              <a:t>h5)</a:t>
            </a:r>
            <a:r>
              <a:rPr lang="en-US" dirty="0"/>
              <a:t> </a:t>
            </a:r>
            <a:r>
              <a:rPr lang="el-GR" dirty="0"/>
              <a:t>P(h5)</a:t>
            </a:r>
            <a:r>
              <a:rPr lang="en-US" dirty="0"/>
              <a:t> </a:t>
            </a:r>
            <a:r>
              <a:rPr lang="el-GR" dirty="0"/>
              <a:t>=</a:t>
            </a:r>
            <a:r>
              <a:rPr lang="en-US" dirty="0"/>
              <a:t> ___________________</a:t>
            </a:r>
            <a:endParaRPr lang="el-GR" dirty="0"/>
          </a:p>
          <a:p>
            <a:r>
              <a:rPr lang="el-GR" dirty="0">
                <a:solidFill>
                  <a:srgbClr val="CC00CC"/>
                </a:solidFill>
              </a:rPr>
              <a:t>α = </a:t>
            </a:r>
            <a:r>
              <a:rPr lang="en-US" dirty="0">
                <a:solidFill>
                  <a:srgbClr val="CC00CC"/>
                </a:solidFill>
              </a:rPr>
              <a:t>___________________</a:t>
            </a:r>
            <a:endParaRPr lang="el-GR" dirty="0">
              <a:solidFill>
                <a:srgbClr val="CC00CC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CC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4652965"/>
            <a:ext cx="5892800" cy="147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6036234"/>
            <a:ext cx="5118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l-GR" sz="24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	    h2	       h3	          h4	h5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4681A-2FB6-0246-BC63-B190AB391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943" y="1117600"/>
            <a:ext cx="22860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BBF51-9CE5-0340-BE12-55AA692F0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953000"/>
            <a:ext cx="376603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probability of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C00CC"/>
                </a:solidFill>
              </a:rPr>
              <a:t>P (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 = α P(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CC00CC"/>
                </a:solidFill>
              </a:rPr>
              <a:t>|h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)P(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l-GR" dirty="0"/>
              <a:t>P(h1 |</a:t>
            </a:r>
            <a:r>
              <a:rPr lang="en-US" dirty="0"/>
              <a:t> </a:t>
            </a:r>
            <a:r>
              <a:rPr lang="el-GR" dirty="0"/>
              <a:t>5</a:t>
            </a:r>
            <a:r>
              <a:rPr lang="en-US" dirty="0"/>
              <a:t> </a:t>
            </a:r>
            <a:r>
              <a:rPr lang="el-GR" dirty="0"/>
              <a:t>limes)</a:t>
            </a:r>
            <a:r>
              <a:rPr lang="en-US" dirty="0"/>
              <a:t>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αP(5</a:t>
            </a:r>
            <a:r>
              <a:rPr lang="en-US" dirty="0"/>
              <a:t> </a:t>
            </a:r>
            <a:r>
              <a:rPr lang="el-GR" dirty="0"/>
              <a:t>limes</a:t>
            </a:r>
            <a:r>
              <a:rPr lang="en-US" dirty="0"/>
              <a:t> </a:t>
            </a:r>
            <a:r>
              <a:rPr lang="el-GR" dirty="0"/>
              <a:t>|</a:t>
            </a:r>
            <a:r>
              <a:rPr lang="en-US" dirty="0"/>
              <a:t> </a:t>
            </a:r>
            <a:r>
              <a:rPr lang="el-GR" dirty="0"/>
              <a:t>h1)</a:t>
            </a:r>
            <a:r>
              <a:rPr lang="en-US" dirty="0"/>
              <a:t> </a:t>
            </a:r>
            <a:r>
              <a:rPr lang="el-GR" dirty="0"/>
              <a:t>P(h1</a:t>
            </a:r>
            <a:r>
              <a:rPr lang="en-US" dirty="0"/>
              <a:t> </a:t>
            </a:r>
            <a:r>
              <a:rPr lang="el-GR" dirty="0"/>
              <a:t>)=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·</a:t>
            </a:r>
            <a:r>
              <a:rPr lang="en-US" dirty="0"/>
              <a:t> </a:t>
            </a:r>
            <a:r>
              <a:rPr lang="el-GR" dirty="0"/>
              <a:t>0.0</a:t>
            </a:r>
            <a:r>
              <a:rPr lang="en-US" dirty="0"/>
              <a:t> </a:t>
            </a:r>
            <a:r>
              <a:rPr lang="el-GR" baseline="30000" dirty="0"/>
              <a:t>5</a:t>
            </a:r>
            <a:r>
              <a:rPr lang="el-GR" dirty="0"/>
              <a:t>·</a:t>
            </a:r>
            <a:r>
              <a:rPr lang="en-US" dirty="0"/>
              <a:t> </a:t>
            </a:r>
            <a:r>
              <a:rPr lang="el-GR" dirty="0"/>
              <a:t>0.1</a:t>
            </a:r>
            <a:r>
              <a:rPr lang="en-US" dirty="0"/>
              <a:t>   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0</a:t>
            </a:r>
            <a:endParaRPr lang="en-US" dirty="0"/>
          </a:p>
          <a:p>
            <a:pPr lvl="1"/>
            <a:r>
              <a:rPr lang="el-GR" dirty="0"/>
              <a:t>P(h2 | 5 limes) = αP(5 limes | h2)</a:t>
            </a:r>
            <a:r>
              <a:rPr lang="en-US" dirty="0"/>
              <a:t> </a:t>
            </a:r>
            <a:r>
              <a:rPr lang="el-GR" dirty="0"/>
              <a:t>P(h2) = α · 0.25</a:t>
            </a:r>
            <a:r>
              <a:rPr lang="el-GR" baseline="30000" dirty="0"/>
              <a:t>5</a:t>
            </a:r>
            <a:r>
              <a:rPr lang="el-GR" dirty="0"/>
              <a:t> · 0.2 </a:t>
            </a:r>
            <a:r>
              <a:rPr lang="en-US" dirty="0"/>
              <a:t> </a:t>
            </a:r>
            <a:r>
              <a:rPr lang="el-GR" dirty="0"/>
              <a:t>= 0.000195</a:t>
            </a:r>
            <a:r>
              <a:rPr lang="en-US" dirty="0"/>
              <a:t> </a:t>
            </a:r>
            <a:r>
              <a:rPr lang="el-GR" dirty="0"/>
              <a:t>α</a:t>
            </a:r>
            <a:endParaRPr lang="en-US" dirty="0"/>
          </a:p>
          <a:p>
            <a:pPr lvl="1"/>
            <a:r>
              <a:rPr lang="el-GR" dirty="0"/>
              <a:t>P(h3 | 5 limes) = αP(5 limes | h3)</a:t>
            </a:r>
            <a:r>
              <a:rPr lang="en-US" dirty="0"/>
              <a:t> </a:t>
            </a:r>
            <a:r>
              <a:rPr lang="el-GR" dirty="0"/>
              <a:t>P(h3) = α · 0.5</a:t>
            </a:r>
            <a:r>
              <a:rPr lang="el-GR" baseline="30000" dirty="0"/>
              <a:t>5</a:t>
            </a:r>
            <a:r>
              <a:rPr lang="el-GR" dirty="0"/>
              <a:t> · 0.4 </a:t>
            </a:r>
            <a:r>
              <a:rPr lang="en-US" dirty="0"/>
              <a:t>   </a:t>
            </a:r>
            <a:r>
              <a:rPr lang="el-GR" dirty="0"/>
              <a:t>= 0.0125</a:t>
            </a:r>
            <a:r>
              <a:rPr lang="en-US" dirty="0"/>
              <a:t> </a:t>
            </a:r>
            <a:r>
              <a:rPr lang="el-GR" dirty="0"/>
              <a:t>α </a:t>
            </a:r>
            <a:endParaRPr lang="en-US" dirty="0"/>
          </a:p>
          <a:p>
            <a:pPr lvl="1"/>
            <a:r>
              <a:rPr lang="el-GR" dirty="0"/>
              <a:t>P(h4 | 5 limes) = αP(5 limes | h4)</a:t>
            </a:r>
            <a:r>
              <a:rPr lang="en-US" dirty="0"/>
              <a:t> </a:t>
            </a:r>
            <a:r>
              <a:rPr lang="el-GR" dirty="0"/>
              <a:t>P(h4) = α · 0.75</a:t>
            </a:r>
            <a:r>
              <a:rPr lang="el-GR" baseline="30000" dirty="0"/>
              <a:t>5</a:t>
            </a:r>
            <a:r>
              <a:rPr lang="el-GR" dirty="0"/>
              <a:t> · 0.2</a:t>
            </a:r>
            <a:r>
              <a:rPr lang="en-US" dirty="0"/>
              <a:t> </a:t>
            </a:r>
            <a:r>
              <a:rPr lang="el-GR" dirty="0"/>
              <a:t> = 0.0475</a:t>
            </a:r>
            <a:r>
              <a:rPr lang="en-US" dirty="0"/>
              <a:t> </a:t>
            </a:r>
            <a:r>
              <a:rPr lang="el-GR" dirty="0"/>
              <a:t>α </a:t>
            </a:r>
            <a:endParaRPr lang="en-US" dirty="0"/>
          </a:p>
          <a:p>
            <a:pPr lvl="1"/>
            <a:r>
              <a:rPr lang="el-GR" dirty="0"/>
              <a:t>P(h5 |</a:t>
            </a:r>
            <a:r>
              <a:rPr lang="en-US" dirty="0"/>
              <a:t> </a:t>
            </a:r>
            <a:r>
              <a:rPr lang="el-GR" dirty="0"/>
              <a:t>5</a:t>
            </a:r>
            <a:r>
              <a:rPr lang="en-US" dirty="0"/>
              <a:t> </a:t>
            </a:r>
            <a:r>
              <a:rPr lang="el-GR" dirty="0"/>
              <a:t>limes)</a:t>
            </a:r>
            <a:r>
              <a:rPr lang="en-US" dirty="0"/>
              <a:t>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αP(5</a:t>
            </a:r>
            <a:r>
              <a:rPr lang="en-US" dirty="0"/>
              <a:t> </a:t>
            </a:r>
            <a:r>
              <a:rPr lang="el-GR" dirty="0"/>
              <a:t>limes</a:t>
            </a:r>
            <a:r>
              <a:rPr lang="en-US" dirty="0"/>
              <a:t> </a:t>
            </a:r>
            <a:r>
              <a:rPr lang="el-GR" dirty="0"/>
              <a:t>|</a:t>
            </a:r>
            <a:r>
              <a:rPr lang="en-US" dirty="0"/>
              <a:t> </a:t>
            </a:r>
            <a:r>
              <a:rPr lang="el-GR" dirty="0"/>
              <a:t>h5)</a:t>
            </a:r>
            <a:r>
              <a:rPr lang="en-US" dirty="0"/>
              <a:t> </a:t>
            </a:r>
            <a:r>
              <a:rPr lang="el-GR" dirty="0"/>
              <a:t>P(h5)</a:t>
            </a:r>
            <a:r>
              <a:rPr lang="en-US" dirty="0"/>
              <a:t>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α·</a:t>
            </a:r>
            <a:r>
              <a:rPr lang="en-US" dirty="0"/>
              <a:t>  </a:t>
            </a:r>
            <a:r>
              <a:rPr lang="el-GR" dirty="0"/>
              <a:t>1.0</a:t>
            </a:r>
            <a:r>
              <a:rPr lang="el-GR" baseline="30000" dirty="0"/>
              <a:t>5</a:t>
            </a:r>
            <a:r>
              <a:rPr lang="en-US" baseline="30000" dirty="0"/>
              <a:t> </a:t>
            </a:r>
            <a:r>
              <a:rPr lang="el-GR" dirty="0"/>
              <a:t>·</a:t>
            </a:r>
            <a:r>
              <a:rPr lang="en-US" dirty="0"/>
              <a:t> </a:t>
            </a:r>
            <a:r>
              <a:rPr lang="el-GR" dirty="0"/>
              <a:t>0.1</a:t>
            </a:r>
            <a:r>
              <a:rPr lang="en-US" dirty="0"/>
              <a:t>   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0.1</a:t>
            </a:r>
            <a:r>
              <a:rPr lang="en-US" dirty="0"/>
              <a:t> </a:t>
            </a:r>
            <a:r>
              <a:rPr lang="el-GR" dirty="0"/>
              <a:t>α </a:t>
            </a:r>
          </a:p>
          <a:p>
            <a:r>
              <a:rPr lang="el-GR" dirty="0">
                <a:solidFill>
                  <a:srgbClr val="CC00CC"/>
                </a:solidFill>
              </a:rPr>
              <a:t>α = 1/(0 + 0.000195 + 0.0125 + 0.0475 + 0.1) = 6.2424 </a:t>
            </a:r>
          </a:p>
          <a:p>
            <a:r>
              <a:rPr lang="el-GR" dirty="0">
                <a:solidFill>
                  <a:srgbClr val="CC00CC"/>
                </a:solidFill>
              </a:rPr>
              <a:t>P(h1 | 5 limes) = 0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l-GR" dirty="0">
                <a:solidFill>
                  <a:srgbClr val="CC00CC"/>
                </a:solidFill>
              </a:rPr>
              <a:t>P(h2 | 5 limes) = 0.00122 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l-GR" dirty="0">
                <a:solidFill>
                  <a:srgbClr val="CC00CC"/>
                </a:solidFill>
              </a:rPr>
              <a:t>P(h3 | 5 limes) = 0.07803 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l-GR" dirty="0">
                <a:solidFill>
                  <a:srgbClr val="CC00CC"/>
                </a:solidFill>
              </a:rPr>
              <a:t>P(h4 | 5 limes) = 0.29650 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l-GR" dirty="0">
                <a:solidFill>
                  <a:srgbClr val="CC00CC"/>
                </a:solidFill>
              </a:rPr>
              <a:t>P(h5 | 5 limes) = 0.62424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5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probability of hypotheses</a:t>
            </a:r>
          </a:p>
        </p:txBody>
      </p:sp>
      <p:pic>
        <p:nvPicPr>
          <p:cNvPr id="4" name="Picture 3" descr="limes-bayes-po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75360"/>
            <a:ext cx="807720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9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82" lvl="1" indent="-342882">
              <a:buClr>
                <a:schemeClr val="accent2"/>
              </a:buClr>
            </a:pPr>
            <a:r>
              <a:rPr lang="en-US" dirty="0">
                <a:solidFill>
                  <a:srgbClr val="CC00CC"/>
                </a:solidFill>
              </a:rPr>
              <a:t>P(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N+1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 = </a:t>
            </a:r>
            <a:r>
              <a:rPr lang="en-US" dirty="0" err="1">
                <a:solidFill>
                  <a:srgbClr val="CC00CC"/>
                </a:solidFill>
              </a:rPr>
              <a:t>Σ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P(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N+1</a:t>
            </a:r>
            <a:r>
              <a:rPr lang="en-US" dirty="0">
                <a:solidFill>
                  <a:srgbClr val="CC00CC"/>
                </a:solidFill>
              </a:rPr>
              <a:t>|h</a:t>
            </a:r>
            <a:r>
              <a:rPr lang="en-US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)P(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aseline="-25000" dirty="0" err="1">
                <a:solidFill>
                  <a:srgbClr val="CC00CC"/>
                </a:solidFill>
              </a:rPr>
              <a:t>k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b="1" dirty="0" err="1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dirty="0">
                <a:solidFill>
                  <a:srgbClr val="CC00CC"/>
                </a:solidFill>
              </a:rPr>
              <a:t>P(lime on 6 | 5 limes) </a:t>
            </a:r>
          </a:p>
          <a:p>
            <a:pPr lvl="1"/>
            <a:r>
              <a:rPr lang="en-US" dirty="0"/>
              <a:t>= P(lime on 6 | h1)P(h1 | 5 limes) </a:t>
            </a:r>
          </a:p>
          <a:p>
            <a:pPr lvl="1"/>
            <a:r>
              <a:rPr lang="en-US" dirty="0"/>
              <a:t>+ P(lime on 6 | h2)P(h2 | 5 limes) </a:t>
            </a:r>
          </a:p>
          <a:p>
            <a:pPr lvl="1"/>
            <a:r>
              <a:rPr lang="en-US" dirty="0"/>
              <a:t>+ P(lime on 6 | h3)P(h3 | 5 limes) </a:t>
            </a:r>
          </a:p>
          <a:p>
            <a:pPr lvl="1"/>
            <a:r>
              <a:rPr lang="en-US" dirty="0"/>
              <a:t>+ P(lime on 6 | h4)P(h4 | 5 limes) </a:t>
            </a:r>
          </a:p>
          <a:p>
            <a:pPr lvl="1"/>
            <a:r>
              <a:rPr lang="en-US" dirty="0"/>
              <a:t>+ P(lime on 6 | h5)P(h5 | 5 limes) </a:t>
            </a:r>
          </a:p>
          <a:p>
            <a:pPr lvl="1"/>
            <a:r>
              <a:rPr lang="en-US" dirty="0"/>
              <a:t>= 0×0 + 0.25×0.00122 + 0.5×0.07830 + 0.75×0.29650 + 1.0×0.62424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= 0.88607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65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2.8358"/>
  <p:tag name="ORIGINALWIDTH" val="1103.49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begin{align*}&#10;\theta^\star &amp;= \arg\max_\theta P(\mathbf{Y}|\mathbf{X},\theta) \\&#10;&amp;= \arg\max_\theta \prod_i P_\theta(y_i | x_i)&#10;\end{align*}&#10;&#10;\end{document}"/>
  <p:tag name="IGUANATEXSIZE" val="20"/>
  <p:tag name="IGUANATEXCURSOR" val="326"/>
  <p:tag name="TRANSPARENCY" val="True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10408</TotalTime>
  <Words>1764</Words>
  <Application>Microsoft Macintosh PowerPoint</Application>
  <PresentationFormat>Widescreen</PresentationFormat>
  <Paragraphs>285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Noto Sans Symbols</vt:lpstr>
      <vt:lpstr>Arial</vt:lpstr>
      <vt:lpstr>Calibri</vt:lpstr>
      <vt:lpstr>Courier</vt:lpstr>
      <vt:lpstr>Courier New</vt:lpstr>
      <vt:lpstr>Palatino</vt:lpstr>
      <vt:lpstr>Wingdings</vt:lpstr>
      <vt:lpstr>dan-berkeley-nlp-v1</vt:lpstr>
      <vt:lpstr>CS 188: Artificial Intelligence </vt:lpstr>
      <vt:lpstr>Recap: Maximum Likelihood Estimation</vt:lpstr>
      <vt:lpstr>Recap: Naïve Bayes</vt:lpstr>
      <vt:lpstr>Bayesian learning</vt:lpstr>
      <vt:lpstr>Example: Surprise Candy Co.</vt:lpstr>
      <vt:lpstr>Posterior probability of hypotheses</vt:lpstr>
      <vt:lpstr>Posterior probability of hypotheses</vt:lpstr>
      <vt:lpstr>Posterior probability of hypotheses</vt:lpstr>
      <vt:lpstr>Prediction probability</vt:lpstr>
      <vt:lpstr>Prediction probability</vt:lpstr>
      <vt:lpstr>Bayesian learning</vt:lpstr>
      <vt:lpstr>Deep Learning/Neural Network</vt:lpstr>
      <vt:lpstr>Very loose inspiration: Human neurons</vt:lpstr>
      <vt:lpstr>Simple model of a neuron (McCulloch &amp; Pitts, 1943)</vt:lpstr>
      <vt:lpstr>Activation functions g</vt:lpstr>
      <vt:lpstr>Reminder: Linear Classifiers</vt:lpstr>
      <vt:lpstr>How to get probabilistic decisions?</vt:lpstr>
      <vt:lpstr>Best w? </vt:lpstr>
      <vt:lpstr>Multiclass Logistic Regression</vt:lpstr>
      <vt:lpstr>Best w? </vt:lpstr>
      <vt:lpstr>Optimization</vt:lpstr>
      <vt:lpstr>Hill Climbing</vt:lpstr>
      <vt:lpstr>1-D Optimization</vt:lpstr>
      <vt:lpstr>2-D Optimization</vt:lpstr>
      <vt:lpstr>Gradient Ascent</vt:lpstr>
      <vt:lpstr>PowerPoint Presentation</vt:lpstr>
      <vt:lpstr>PowerPoint Presentation</vt:lpstr>
      <vt:lpstr>Optimization Procedure: Gradient Ascent</vt:lpstr>
      <vt:lpstr>Batch Gradient Ascent on the Log Likelihood Objective</vt:lpstr>
      <vt:lpstr>Stochastic Gradient Ascent on the Log Likelihood Objective</vt:lpstr>
      <vt:lpstr>Mini-Batch Gradient Ascent on the Log Likelihood Objective</vt:lpstr>
      <vt:lpstr>Neural Networks</vt:lpstr>
      <vt:lpstr>Multi-class Logistic Regression</vt:lpstr>
      <vt:lpstr>Deep Neural Network = Also learn the features!</vt:lpstr>
      <vt:lpstr>Deep Neural Network = Also learn the features!</vt:lpstr>
      <vt:lpstr>Deep Neural Network = Also learn the features!</vt:lpstr>
      <vt:lpstr>Common Activation Functions</vt:lpstr>
      <vt:lpstr>Deep Neural Network: Also Learn the Features!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188: Artificial Intelligence </dc:title>
  <dc:creator>Preferred Customer</dc:creator>
  <cp:lastModifiedBy>Dawn Dawn</cp:lastModifiedBy>
  <cp:revision>36</cp:revision>
  <dcterms:created xsi:type="dcterms:W3CDTF">2004-08-27T04:16:05Z</dcterms:created>
  <dcterms:modified xsi:type="dcterms:W3CDTF">2021-04-13T14:44:12Z</dcterms:modified>
</cp:coreProperties>
</file>