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2"/>
  </p:notesMasterIdLst>
  <p:handoutMasterIdLst>
    <p:handoutMasterId r:id="rId33"/>
  </p:handoutMasterIdLst>
  <p:sldIdLst>
    <p:sldId id="835" r:id="rId2"/>
    <p:sldId id="1992" r:id="rId3"/>
    <p:sldId id="1993" r:id="rId4"/>
    <p:sldId id="1991" r:id="rId5"/>
    <p:sldId id="812" r:id="rId6"/>
    <p:sldId id="859" r:id="rId7"/>
    <p:sldId id="848" r:id="rId8"/>
    <p:sldId id="813" r:id="rId9"/>
    <p:sldId id="858" r:id="rId10"/>
    <p:sldId id="817" r:id="rId11"/>
    <p:sldId id="845" r:id="rId12"/>
    <p:sldId id="864" r:id="rId13"/>
    <p:sldId id="821" r:id="rId14"/>
    <p:sldId id="829" r:id="rId15"/>
    <p:sldId id="841" r:id="rId16"/>
    <p:sldId id="842" r:id="rId17"/>
    <p:sldId id="843" r:id="rId18"/>
    <p:sldId id="849" r:id="rId19"/>
    <p:sldId id="840" r:id="rId20"/>
    <p:sldId id="836" r:id="rId21"/>
    <p:sldId id="819" r:id="rId22"/>
    <p:sldId id="822" r:id="rId23"/>
    <p:sldId id="825" r:id="rId24"/>
    <p:sldId id="823" r:id="rId25"/>
    <p:sldId id="806" r:id="rId26"/>
    <p:sldId id="804" r:id="rId27"/>
    <p:sldId id="798" r:id="rId28"/>
    <p:sldId id="799" r:id="rId29"/>
    <p:sldId id="833" r:id="rId30"/>
    <p:sldId id="768" r:id="rId31"/>
  </p:sldIdLst>
  <p:sldSz cx="12192000" cy="6858000"/>
  <p:notesSz cx="7099300" cy="10234613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3C8"/>
    <a:srgbClr val="FF3300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6" autoAdjust="0"/>
    <p:restoredTop sz="84901" autoAdjust="0"/>
  </p:normalViewPr>
  <p:slideViewPr>
    <p:cSldViewPr>
      <p:cViewPr varScale="1">
        <p:scale>
          <a:sx n="145" d="100"/>
          <a:sy n="145" d="100"/>
        </p:scale>
        <p:origin x="200" y="2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7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forward pass, backward pass</a:t>
            </a:r>
          </a:p>
          <a:p>
            <a:endParaRPr lang="en-US" dirty="0"/>
          </a:p>
          <a:p>
            <a:r>
              <a:rPr lang="en-US" dirty="0"/>
              <a:t>L;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6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48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update;</a:t>
            </a:r>
          </a:p>
          <a:p>
            <a:endParaRPr lang="en-US" baseline="0" dirty="0"/>
          </a:p>
          <a:p>
            <a:r>
              <a:rPr lang="en-US" baseline="0" dirty="0"/>
              <a:t>We cannot rewind all the time to restart at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7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8.xml"/><Relationship Id="rId7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0.xml"/><Relationship Id="rId10" Type="http://schemas.openxmlformats.org/officeDocument/2006/relationships/image" Target="../media/image28.png"/><Relationship Id="rId4" Type="http://schemas.openxmlformats.org/officeDocument/2006/relationships/tags" Target="../tags/tag9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9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7.png"/><Relationship Id="rId5" Type="http://schemas.openxmlformats.org/officeDocument/2006/relationships/tags" Target="../tags/tag17.xml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tags" Target="../tags/tag16.xml"/><Relationship Id="rId9" Type="http://schemas.openxmlformats.org/officeDocument/2006/relationships/image" Target="../media/image35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r>
              <a:rPr lang="en-US" sz="3600" dirty="0"/>
              <a:t>Reinforcement Learning 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-10319" y="5789223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Stuart Russell and Dawn Song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318084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6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25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38877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Pro:</a:t>
            </a:r>
          </a:p>
          <a:p>
            <a:pPr lvl="1"/>
            <a:r>
              <a:rPr lang="en-US" dirty="0"/>
              <a:t>Makes efficient use of experiences</a:t>
            </a:r>
          </a:p>
          <a:p>
            <a:r>
              <a:rPr lang="en-US" dirty="0"/>
              <a:t>Con:</a:t>
            </a:r>
          </a:p>
          <a:p>
            <a:pPr lvl="1"/>
            <a:r>
              <a:rPr lang="en-US" dirty="0"/>
              <a:t>May not scale to large state spaces</a:t>
            </a:r>
          </a:p>
          <a:p>
            <a:pPr lvl="2"/>
            <a:r>
              <a:rPr lang="en-US" dirty="0"/>
              <a:t>Learns model one state-action pair at a time (but this is fixable)</a:t>
            </a:r>
          </a:p>
          <a:p>
            <a:pPr lvl="2"/>
            <a:r>
              <a:rPr lang="en-US" dirty="0"/>
              <a:t>Cannot solve MDP for very large |S|</a:t>
            </a:r>
          </a:p>
        </p:txBody>
      </p:sp>
    </p:spTree>
    <p:extLst>
      <p:ext uri="{BB962C8B-B14F-4D97-AF65-F5344CB8AC3E}">
        <p14:creationId xmlns:p14="http://schemas.microsoft.com/office/powerpoint/2010/main" val="26190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0FD23-CB0C-E643-BD55-FC0574D4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Gradient Descent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9C4940-9E40-064C-B16E-439FF2F60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function L(w), weight update: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Quiz: for same learning rate, which case will have a bigger update of w:</a:t>
            </a:r>
          </a:p>
          <a:p>
            <a:pPr lvl="1"/>
            <a:r>
              <a:rPr lang="en-US" dirty="0"/>
              <a:t>A: a big loss at w</a:t>
            </a:r>
          </a:p>
          <a:p>
            <a:pPr lvl="1"/>
            <a:r>
              <a:rPr lang="en-US" dirty="0"/>
              <a:t>B: a big gradient for L at 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A3DD9-9813-D648-A16E-70B1FEF28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81200"/>
            <a:ext cx="30734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04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6EE7E-5B26-7F46-8232-0EAC789E6F36}"/>
              </a:ext>
            </a:extLst>
          </p:cNvPr>
          <p:cNvSpPr txBox="1"/>
          <p:nvPr/>
        </p:nvSpPr>
        <p:spPr>
          <a:xfrm>
            <a:off x="8950568" y="525259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2004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F9C6-CDF5-A545-BB3A-13F25967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Backprop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912FA5-71B4-2C4A-B41C-EE046CA73913}"/>
              </a:ext>
            </a:extLst>
          </p:cNvPr>
          <p:cNvSpPr/>
          <p:nvPr/>
        </p:nvSpPr>
        <p:spPr>
          <a:xfrm>
            <a:off x="5140349" y="3124200"/>
            <a:ext cx="990600" cy="990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ABE5AC-362D-7745-A8CF-5878167C96BE}"/>
              </a:ext>
            </a:extLst>
          </p:cNvPr>
          <p:cNvSpPr/>
          <p:nvPr/>
        </p:nvSpPr>
        <p:spPr>
          <a:xfrm>
            <a:off x="7848600" y="1625600"/>
            <a:ext cx="990600" cy="990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j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A505D2-CE73-E84A-A156-C4BD43036AF3}"/>
              </a:ext>
            </a:extLst>
          </p:cNvPr>
          <p:cNvSpPr/>
          <p:nvPr/>
        </p:nvSpPr>
        <p:spPr>
          <a:xfrm>
            <a:off x="7848600" y="4701936"/>
            <a:ext cx="990600" cy="990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5109DF-CBEB-0340-B2B1-16D884F8712E}"/>
              </a:ext>
            </a:extLst>
          </p:cNvPr>
          <p:cNvSpPr/>
          <p:nvPr/>
        </p:nvSpPr>
        <p:spPr>
          <a:xfrm>
            <a:off x="2438400" y="1657684"/>
            <a:ext cx="990600" cy="990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f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F9974D-7C17-2D4D-B14A-BBD5B5DFB8A2}"/>
              </a:ext>
            </a:extLst>
          </p:cNvPr>
          <p:cNvSpPr/>
          <p:nvPr/>
        </p:nvSpPr>
        <p:spPr>
          <a:xfrm>
            <a:off x="2514600" y="4701936"/>
            <a:ext cx="990600" cy="990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34F34B-13FC-5E4B-96ED-8E046C7826A3}"/>
              </a:ext>
            </a:extLst>
          </p:cNvPr>
          <p:cNvCxnSpPr/>
          <p:nvPr/>
        </p:nvCxnSpPr>
        <p:spPr>
          <a:xfrm>
            <a:off x="3352800" y="2362200"/>
            <a:ext cx="18288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82262F-128C-6E45-8081-8D37D173641E}"/>
              </a:ext>
            </a:extLst>
          </p:cNvPr>
          <p:cNvCxnSpPr/>
          <p:nvPr/>
        </p:nvCxnSpPr>
        <p:spPr>
          <a:xfrm>
            <a:off x="6089698" y="3821459"/>
            <a:ext cx="18288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F854DB-B1E6-5141-BA61-4A083C7B3005}"/>
              </a:ext>
            </a:extLst>
          </p:cNvPr>
          <p:cNvCxnSpPr>
            <a:cxnSpLocks/>
          </p:cNvCxnSpPr>
          <p:nvPr/>
        </p:nvCxnSpPr>
        <p:spPr>
          <a:xfrm flipV="1">
            <a:off x="6089698" y="2233959"/>
            <a:ext cx="1758902" cy="11442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9D0F97-8CA4-644F-AFDE-B9C1CA3918D5}"/>
              </a:ext>
            </a:extLst>
          </p:cNvPr>
          <p:cNvCxnSpPr>
            <a:cxnSpLocks/>
          </p:cNvCxnSpPr>
          <p:nvPr/>
        </p:nvCxnSpPr>
        <p:spPr>
          <a:xfrm flipV="1">
            <a:off x="3451345" y="3860800"/>
            <a:ext cx="1758902" cy="11442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82F9E3-C2AE-1944-8A0A-C0AF8B9A3B45}"/>
              </a:ext>
            </a:extLst>
          </p:cNvPr>
          <p:cNvCxnSpPr>
            <a:cxnSpLocks/>
          </p:cNvCxnSpPr>
          <p:nvPr/>
        </p:nvCxnSpPr>
        <p:spPr>
          <a:xfrm flipV="1">
            <a:off x="8686800" y="1371600"/>
            <a:ext cx="457200" cy="3736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688410-49F0-2547-A23A-0A020D00CB30}"/>
              </a:ext>
            </a:extLst>
          </p:cNvPr>
          <p:cNvCxnSpPr>
            <a:cxnSpLocks/>
          </p:cNvCxnSpPr>
          <p:nvPr/>
        </p:nvCxnSpPr>
        <p:spPr>
          <a:xfrm flipV="1">
            <a:off x="8839200" y="1993900"/>
            <a:ext cx="609600" cy="776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0F55AB-0CC6-8C40-AC10-784F46EF7B38}"/>
              </a:ext>
            </a:extLst>
          </p:cNvPr>
          <p:cNvCxnSpPr>
            <a:cxnSpLocks/>
          </p:cNvCxnSpPr>
          <p:nvPr/>
        </p:nvCxnSpPr>
        <p:spPr>
          <a:xfrm>
            <a:off x="8733781" y="2406263"/>
            <a:ext cx="562619" cy="354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2D96A4-CF5B-6A47-97E9-3E9CC355B7E5}"/>
              </a:ext>
            </a:extLst>
          </p:cNvPr>
          <p:cNvCxnSpPr>
            <a:cxnSpLocks/>
          </p:cNvCxnSpPr>
          <p:nvPr/>
        </p:nvCxnSpPr>
        <p:spPr>
          <a:xfrm flipV="1">
            <a:off x="8763000" y="4532464"/>
            <a:ext cx="457200" cy="3736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7E2FDB-3DC9-A24D-9DD9-F36082948CC4}"/>
              </a:ext>
            </a:extLst>
          </p:cNvPr>
          <p:cNvCxnSpPr>
            <a:cxnSpLocks/>
          </p:cNvCxnSpPr>
          <p:nvPr/>
        </p:nvCxnSpPr>
        <p:spPr>
          <a:xfrm flipV="1">
            <a:off x="8839200" y="5154764"/>
            <a:ext cx="609600" cy="776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BA5C1F-02F1-B840-AD8D-A5A09C47C36E}"/>
              </a:ext>
            </a:extLst>
          </p:cNvPr>
          <p:cNvCxnSpPr>
            <a:cxnSpLocks/>
          </p:cNvCxnSpPr>
          <p:nvPr/>
        </p:nvCxnSpPr>
        <p:spPr>
          <a:xfrm>
            <a:off x="8733781" y="5567127"/>
            <a:ext cx="562619" cy="354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CA0293-CB2A-E44E-A804-AAA1FF44E04F}"/>
              </a:ext>
            </a:extLst>
          </p:cNvPr>
          <p:cNvCxnSpPr>
            <a:cxnSpLocks/>
          </p:cNvCxnSpPr>
          <p:nvPr/>
        </p:nvCxnSpPr>
        <p:spPr>
          <a:xfrm flipV="1">
            <a:off x="2107245" y="2486882"/>
            <a:ext cx="457200" cy="3736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4376F5-F98F-9949-9872-68A2E04CD56B}"/>
              </a:ext>
            </a:extLst>
          </p:cNvPr>
          <p:cNvCxnSpPr>
            <a:cxnSpLocks/>
          </p:cNvCxnSpPr>
          <p:nvPr/>
        </p:nvCxnSpPr>
        <p:spPr>
          <a:xfrm>
            <a:off x="1981200" y="2209799"/>
            <a:ext cx="45720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A9D5F7-DFAE-AA44-8E30-D4E6A06BB8AB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057400" y="1572577"/>
            <a:ext cx="526070" cy="2301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BBE7037-5875-864E-9291-F4AAED559DAC}"/>
              </a:ext>
            </a:extLst>
          </p:cNvPr>
          <p:cNvCxnSpPr>
            <a:cxnSpLocks/>
          </p:cNvCxnSpPr>
          <p:nvPr/>
        </p:nvCxnSpPr>
        <p:spPr>
          <a:xfrm flipV="1">
            <a:off x="2197710" y="5549208"/>
            <a:ext cx="457200" cy="3736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DF08B99-3A6C-FD45-A301-8FCA05DD9BDF}"/>
              </a:ext>
            </a:extLst>
          </p:cNvPr>
          <p:cNvCxnSpPr>
            <a:cxnSpLocks/>
          </p:cNvCxnSpPr>
          <p:nvPr/>
        </p:nvCxnSpPr>
        <p:spPr>
          <a:xfrm>
            <a:off x="2071665" y="5272125"/>
            <a:ext cx="45720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5E19BA-6A95-A843-ABD4-3C24AC9BA370}"/>
              </a:ext>
            </a:extLst>
          </p:cNvPr>
          <p:cNvCxnSpPr>
            <a:cxnSpLocks/>
          </p:cNvCxnSpPr>
          <p:nvPr/>
        </p:nvCxnSpPr>
        <p:spPr>
          <a:xfrm>
            <a:off x="2147865" y="4634903"/>
            <a:ext cx="526070" cy="2301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1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39956-6287-A448-83DA-57F4D5EB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Backprop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71821-F93B-0641-9585-1A90A5AA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3" y="1371600"/>
            <a:ext cx="7924800" cy="523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487C5-857E-4441-BC39-5785E838B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811588"/>
            <a:ext cx="4495800" cy="617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24748-AC49-7649-B63A-6FA95A7B3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675188"/>
            <a:ext cx="2667000" cy="100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E934F-2A04-E444-ABEC-D56BD59E6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295" y="4942807"/>
            <a:ext cx="2307159" cy="10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4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Decision Process (MDP)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820582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s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</a:rPr>
              <a:t> 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</a:rPr>
              <a:t>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a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</a:rPr>
              <a:t> 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  <a:sym typeface="Symbol" pitchFamily="18" charset="2"/>
              </a:rPr>
              <a:t>A</a:t>
            </a:r>
            <a:endParaRPr lang="en-US" sz="2000" i="1" dirty="0">
              <a:solidFill>
                <a:srgbClr val="CC00CC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model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T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</a:rPr>
              <a:t>(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s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</a:rPr>
              <a:t>,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a</a:t>
            </a:r>
            <a:r>
              <a:rPr lang="en-US" sz="2000" dirty="0">
                <a:solidFill>
                  <a:srgbClr val="CC00CC"/>
                </a:solidFill>
                <a:ea typeface="ＭＳ Ｐゴシック" pitchFamily="34" charset="-128"/>
              </a:rPr>
              <a:t>, </a:t>
            </a:r>
            <a:r>
              <a:rPr lang="en-US" sz="2000" i="1" dirty="0">
                <a:solidFill>
                  <a:srgbClr val="CC00CC"/>
                </a:solidFill>
                <a:ea typeface="ＭＳ Ｐゴシック" pitchFamily="34" charset="-128"/>
              </a:rPr>
              <a:t>s</a:t>
            </a:r>
            <a:r>
              <a:rPr lang="en-US" altLang="ja-JP" sz="2000" dirty="0">
                <a:solidFill>
                  <a:srgbClr val="CC00CC"/>
                </a:solidFill>
                <a:ea typeface="ＭＳ Ｐゴシック" pitchFamily="34" charset="-128"/>
              </a:rPr>
              <a:t>’)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 a</a:t>
            </a:r>
            <a:r>
              <a:rPr lang="en-US" sz="1800" dirty="0">
                <a:ea typeface="ＭＳ Ｐゴシック" pitchFamily="34" charset="-128"/>
              </a:rPr>
              <a:t> from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 s</a:t>
            </a:r>
            <a:r>
              <a:rPr lang="en-US" sz="1800" dirty="0">
                <a:ea typeface="ＭＳ Ｐゴシック" pitchFamily="34" charset="-128"/>
              </a:rPr>
              <a:t> leads to 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s</a:t>
            </a:r>
            <a:r>
              <a:rPr lang="en-US" sz="1800" dirty="0">
                <a:solidFill>
                  <a:srgbClr val="CC00CC"/>
                </a:solidFill>
                <a:ea typeface="ＭＳ Ｐゴシック" pitchFamily="34" charset="-128"/>
              </a:rPr>
              <a:t>’</a:t>
            </a:r>
            <a:r>
              <a:rPr lang="en-US" sz="1800" dirty="0">
                <a:ea typeface="ＭＳ Ｐゴシック" pitchFamily="34" charset="-128"/>
              </a:rPr>
              <a:t>, i.e.,</a:t>
            </a:r>
            <a:r>
              <a:rPr lang="en-US" sz="1800" dirty="0">
                <a:solidFill>
                  <a:srgbClr val="CC00CC"/>
                </a:solidFill>
                <a:ea typeface="ＭＳ Ｐゴシック" pitchFamily="34" charset="-128"/>
              </a:rPr>
              <a:t> 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P</a:t>
            </a:r>
            <a:r>
              <a:rPr lang="en-US" sz="1800" dirty="0">
                <a:solidFill>
                  <a:srgbClr val="CC00CC"/>
                </a:solidFill>
                <a:ea typeface="ＭＳ Ｐゴシック" pitchFamily="34" charset="-128"/>
              </a:rPr>
              <a:t>(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s</a:t>
            </a:r>
            <a:r>
              <a:rPr lang="en-US" altLang="ja-JP" sz="1800" dirty="0">
                <a:solidFill>
                  <a:srgbClr val="CC00CC"/>
                </a:solidFill>
                <a:ea typeface="ＭＳ Ｐゴシック" pitchFamily="34" charset="-128"/>
              </a:rPr>
              <a:t>’|</a:t>
            </a:r>
            <a:r>
              <a:rPr lang="en-US" altLang="ja-JP" sz="1800" i="1" dirty="0">
                <a:solidFill>
                  <a:srgbClr val="CC00CC"/>
                </a:solidFill>
                <a:ea typeface="ＭＳ Ｐゴシック" pitchFamily="34" charset="-128"/>
              </a:rPr>
              <a:t> s</a:t>
            </a:r>
            <a:r>
              <a:rPr lang="en-US" altLang="ja-JP" sz="1800" dirty="0">
                <a:solidFill>
                  <a:srgbClr val="CC00CC"/>
                </a:solidFill>
                <a:ea typeface="ＭＳ Ｐゴシック" pitchFamily="34" charset="-128"/>
              </a:rPr>
              <a:t>, </a:t>
            </a:r>
            <a:r>
              <a:rPr lang="en-US" altLang="ja-JP" sz="1800" i="1" dirty="0">
                <a:solidFill>
                  <a:srgbClr val="CC00CC"/>
                </a:solidFill>
                <a:ea typeface="ＭＳ Ｐゴシック" pitchFamily="34" charset="-128"/>
              </a:rPr>
              <a:t>a</a:t>
            </a:r>
            <a:r>
              <a:rPr lang="en-US" altLang="ja-JP" sz="1800" dirty="0">
                <a:solidFill>
                  <a:srgbClr val="CC00CC"/>
                </a:solidFill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R</a:t>
            </a:r>
            <a:r>
              <a:rPr lang="en-US" sz="1800" dirty="0">
                <a:solidFill>
                  <a:srgbClr val="CC00CC"/>
                </a:solidFill>
                <a:ea typeface="ＭＳ Ｐゴシック" pitchFamily="34" charset="-128"/>
              </a:rPr>
              <a:t>(</a:t>
            </a:r>
            <a:r>
              <a:rPr lang="en-US" sz="1800" i="1" dirty="0">
                <a:solidFill>
                  <a:srgbClr val="CC00CC"/>
                </a:solidFill>
                <a:ea typeface="ＭＳ Ｐゴシック" pitchFamily="34" charset="-128"/>
              </a:rPr>
              <a:t>s, a, s’</a:t>
            </a:r>
            <a:r>
              <a:rPr lang="en-US" altLang="ja-JP" sz="1800" dirty="0">
                <a:solidFill>
                  <a:srgbClr val="CC00CC"/>
                </a:solidFill>
                <a:ea typeface="ＭＳ Ｐゴシック" pitchFamily="34" charset="-128"/>
              </a:rPr>
              <a:t>) for each transition </a:t>
            </a:r>
            <a:endParaRPr lang="en-US" altLang="ja-JP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Possibly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  <a:r>
              <a:rPr lang="en-US" sz="2000" dirty="0">
                <a:ea typeface="ＭＳ Ｐゴシック" pitchFamily="34" charset="-128"/>
              </a:rPr>
              <a:t> (or </a:t>
            </a:r>
            <a:r>
              <a:rPr lang="en-US" sz="2000" dirty="0">
                <a:solidFill>
                  <a:srgbClr val="FF0000"/>
                </a:solidFill>
                <a:ea typeface="ＭＳ Ｐゴシック" pitchFamily="34" charset="-128"/>
              </a:rPr>
              <a:t>absorbing</a:t>
            </a:r>
            <a:r>
              <a:rPr lang="en-US" sz="2000" dirty="0">
                <a:ea typeface="ＭＳ Ｐゴシック" pitchFamily="34" charset="-128"/>
              </a:rPr>
              <a:t> state)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Utility function which is additive (discounted) rewards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3200" dirty="0"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fully observable but probabilistic search problems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49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  <p:extLst>
      <p:ext uri="{BB962C8B-B14F-4D97-AF65-F5344CB8AC3E}">
        <p14:creationId xmlns:p14="http://schemas.microsoft.com/office/powerpoint/2010/main" val="1382936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i="1" dirty="0">
                <a:solidFill>
                  <a:srgbClr val="FF0000"/>
                </a:solidFill>
              </a:rPr>
              <a:t>Basic ideas: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Exploration</a:t>
            </a:r>
            <a:r>
              <a:rPr lang="en-US" sz="2800" dirty="0"/>
              <a:t>: you have to </a:t>
            </a:r>
            <a:r>
              <a:rPr lang="en-US" sz="2800" b="1" i="1" dirty="0">
                <a:solidFill>
                  <a:srgbClr val="0000FF"/>
                </a:solidFill>
              </a:rPr>
              <a:t>try unknown actions </a:t>
            </a:r>
            <a:r>
              <a:rPr lang="en-US" sz="2800" dirty="0"/>
              <a:t>to get information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Exploitation</a:t>
            </a:r>
            <a:r>
              <a:rPr lang="en-US" sz="2800" dirty="0"/>
              <a:t>: eventually, you have to use what you know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Sampling</a:t>
            </a:r>
            <a:r>
              <a:rPr lang="en-US" sz="2800" dirty="0"/>
              <a:t>: you may need to repeat many times to get good estimates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Generalization</a:t>
            </a:r>
            <a:r>
              <a:rPr lang="en-US" sz="2800" dirty="0"/>
              <a:t>: what you learn in one state may apply to others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7CBA2C-8853-4EEC-A9C0-BF38CC3A908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2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72498</TotalTime>
  <Words>1856</Words>
  <Application>Microsoft Macintosh PowerPoint</Application>
  <PresentationFormat>Widescreen</PresentationFormat>
  <Paragraphs>358</Paragraphs>
  <Slides>30</Slides>
  <Notes>9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CS 188: Artificial Intelligence </vt:lpstr>
      <vt:lpstr>Recap: Gradient Descent </vt:lpstr>
      <vt:lpstr>Recap: Backprop</vt:lpstr>
      <vt:lpstr>Recap: Backprop</vt:lpstr>
      <vt:lpstr>Reinforcement Learning</vt:lpstr>
      <vt:lpstr>Markov Decision Process (MDP)</vt:lpstr>
      <vt:lpstr>Reinforcement Learning</vt:lpstr>
      <vt:lpstr>Reinforcement Learning</vt:lpstr>
      <vt:lpstr>Reinforcement learning</vt:lpstr>
      <vt:lpstr>The Crawler!</vt:lpstr>
      <vt:lpstr>Video of Demo Crawler Bot</vt:lpstr>
      <vt:lpstr>DeepMind Atari (©Two Minute Lectures)</vt:lpstr>
      <vt:lpstr>Offline (MDPs) vs. Online (RL)</vt:lpstr>
      <vt:lpstr>Passive Reinforcement Learning</vt:lpstr>
      <vt:lpstr>Model-Based Learning</vt:lpstr>
      <vt:lpstr>Model-Based Learning</vt:lpstr>
      <vt:lpstr>Example: Model-Based Learning</vt:lpstr>
      <vt:lpstr>Pros and cons</vt:lpstr>
      <vt:lpstr>Analogy: Expected Age</vt:lpstr>
      <vt:lpstr>Model-Free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Exponential Moving Average</vt:lpstr>
      <vt:lpstr>Example: Temporal Difference Learning</vt:lpstr>
      <vt:lpstr>Problems with TD Value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Dawn Dawn</cp:lastModifiedBy>
  <cp:revision>3049</cp:revision>
  <cp:lastPrinted>2014-02-20T19:34:11Z</cp:lastPrinted>
  <dcterms:created xsi:type="dcterms:W3CDTF">2004-08-27T04:16:05Z</dcterms:created>
  <dcterms:modified xsi:type="dcterms:W3CDTF">2021-04-19T23:49:54Z</dcterms:modified>
</cp:coreProperties>
</file>