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7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8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42"/>
  </p:notesMasterIdLst>
  <p:handoutMasterIdLst>
    <p:handoutMasterId r:id="rId43"/>
  </p:handoutMasterIdLst>
  <p:sldIdLst>
    <p:sldId id="794" r:id="rId2"/>
    <p:sldId id="848" r:id="rId3"/>
    <p:sldId id="870" r:id="rId4"/>
    <p:sldId id="871" r:id="rId5"/>
    <p:sldId id="768" r:id="rId6"/>
    <p:sldId id="734" r:id="rId7"/>
    <p:sldId id="770" r:id="rId8"/>
    <p:sldId id="846" r:id="rId9"/>
    <p:sldId id="847" r:id="rId10"/>
    <p:sldId id="866" r:id="rId11"/>
    <p:sldId id="868" r:id="rId12"/>
    <p:sldId id="771" r:id="rId13"/>
    <p:sldId id="838" r:id="rId14"/>
    <p:sldId id="839" r:id="rId15"/>
    <p:sldId id="869" r:id="rId16"/>
    <p:sldId id="796" r:id="rId17"/>
    <p:sldId id="823" r:id="rId18"/>
    <p:sldId id="797" r:id="rId19"/>
    <p:sldId id="825" r:id="rId20"/>
    <p:sldId id="798" r:id="rId21"/>
    <p:sldId id="826" r:id="rId22"/>
    <p:sldId id="800" r:id="rId23"/>
    <p:sldId id="810" r:id="rId24"/>
    <p:sldId id="775" r:id="rId25"/>
    <p:sldId id="776" r:id="rId26"/>
    <p:sldId id="827" r:id="rId27"/>
    <p:sldId id="828" r:id="rId28"/>
    <p:sldId id="829" r:id="rId29"/>
    <p:sldId id="777" r:id="rId30"/>
    <p:sldId id="778" r:id="rId31"/>
    <p:sldId id="779" r:id="rId32"/>
    <p:sldId id="780" r:id="rId33"/>
    <p:sldId id="830" r:id="rId34"/>
    <p:sldId id="807" r:id="rId35"/>
    <p:sldId id="782" r:id="rId36"/>
    <p:sldId id="783" r:id="rId37"/>
    <p:sldId id="784" r:id="rId38"/>
    <p:sldId id="844" r:id="rId39"/>
    <p:sldId id="843" r:id="rId40"/>
    <p:sldId id="872" r:id="rId41"/>
  </p:sldIdLst>
  <p:sldSz cx="12192000" cy="6858000"/>
  <p:notesSz cx="7099300" cy="10234613"/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ECFF"/>
    <a:srgbClr val="3333FF"/>
    <a:srgbClr val="FFFF00"/>
    <a:srgbClr val="FF3300"/>
    <a:srgbClr val="CC00CC"/>
    <a:srgbClr val="FFCC00"/>
    <a:srgbClr val="FF9999"/>
    <a:srgbClr val="CC0000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709" autoAdjust="0"/>
  </p:normalViewPr>
  <p:slideViewPr>
    <p:cSldViewPr>
      <p:cViewPr varScale="1">
        <p:scale>
          <a:sx n="107" d="100"/>
          <a:sy n="107" d="100"/>
        </p:scale>
        <p:origin x="168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7BAD947-BB31-456D-A2F8-2D0CBCE72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07A86CA3-876B-4777-9BC7-218EB9075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21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 and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56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might</a:t>
            </a:r>
            <a:r>
              <a:rPr lang="en-US" baseline="0" dirty="0"/>
              <a:t> be missing out on your favorite restaurant till end of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50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you eventually learn the right thing but</a:t>
            </a:r>
            <a:r>
              <a:rPr lang="en-US" baseline="0" dirty="0"/>
              <a:t> still thrash around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2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25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88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now when you run into ghosts you can figure out ghosts are bad; dots are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0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71FF5-1E58-4BF1-A395-323151E69486}" type="slidenum">
              <a:rPr lang="en-US" smtClean="0">
                <a:latin typeface="Arial" charset="0"/>
              </a:rPr>
              <a:pPr/>
              <a:t>35</a:t>
            </a:fld>
            <a:endParaRPr lang="en-US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340F1-87EB-42C4-9B92-D21398C38303}" type="slidenum">
              <a:rPr lang="en-US" smtClean="0">
                <a:latin typeface="Arial" charset="0"/>
              </a:rPr>
              <a:pPr/>
              <a:t>36</a:t>
            </a:fld>
            <a:endParaRPr lang="en-US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910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0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FBD2-A148-48AD-9D47-CD4286BBDC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EB40C-E905-43FA-A787-E5AE665DFB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B6014-538B-4104-B2A7-56E8D9CAEB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7AC01-D2CB-4540-93D1-D7C3B9A542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C4967-531B-45F1-B9E5-EE8E1016A6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B04B-40E3-4769-81A4-173CB0767A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27E0-E593-4C6F-8C86-8B3BC09663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602E-2215-4921-BE3E-EDA24D8B5B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55ADB-135F-4CEB-998C-ADFAC69A3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067BA683-6345-485C-9433-128238328C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7.xml"/><Relationship Id="rId7" Type="http://schemas.openxmlformats.org/officeDocument/2006/relationships/image" Target="../media/image23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22.xml"/><Relationship Id="rId7" Type="http://schemas.openxmlformats.org/officeDocument/2006/relationships/image" Target="../media/image36.png"/><Relationship Id="rId12" Type="http://schemas.openxmlformats.org/officeDocument/2006/relationships/image" Target="../media/image3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0.png"/><Relationship Id="rId5" Type="http://schemas.openxmlformats.org/officeDocument/2006/relationships/tags" Target="../tags/tag24.xml"/><Relationship Id="rId10" Type="http://schemas.openxmlformats.org/officeDocument/2006/relationships/image" Target="../media/image39.png"/><Relationship Id="rId4" Type="http://schemas.openxmlformats.org/officeDocument/2006/relationships/tags" Target="../tags/tag23.xml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37.xml"/><Relationship Id="rId18" Type="http://schemas.openxmlformats.org/officeDocument/2006/relationships/image" Target="../media/image42.png"/><Relationship Id="rId26" Type="http://schemas.openxmlformats.org/officeDocument/2006/relationships/image" Target="../media/image31.png"/><Relationship Id="rId3" Type="http://schemas.openxmlformats.org/officeDocument/2006/relationships/tags" Target="../tags/tag27.xml"/><Relationship Id="rId21" Type="http://schemas.openxmlformats.org/officeDocument/2006/relationships/image" Target="../media/image45.png"/><Relationship Id="rId34" Type="http://schemas.openxmlformats.org/officeDocument/2006/relationships/image" Target="../media/image54.png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image" Target="../media/image41.png"/><Relationship Id="rId25" Type="http://schemas.openxmlformats.org/officeDocument/2006/relationships/image" Target="../media/image30.png"/><Relationship Id="rId33" Type="http://schemas.openxmlformats.org/officeDocument/2006/relationships/image" Target="../media/image53.png"/><Relationship Id="rId2" Type="http://schemas.openxmlformats.org/officeDocument/2006/relationships/tags" Target="../tags/tag26.xml"/><Relationship Id="rId16" Type="http://schemas.openxmlformats.org/officeDocument/2006/relationships/notesSlide" Target="../notesSlides/notesSlide6.xml"/><Relationship Id="rId20" Type="http://schemas.openxmlformats.org/officeDocument/2006/relationships/image" Target="../media/image44.png"/><Relationship Id="rId29" Type="http://schemas.openxmlformats.org/officeDocument/2006/relationships/image" Target="../media/image49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24" Type="http://schemas.openxmlformats.org/officeDocument/2006/relationships/image" Target="../media/image48.png"/><Relationship Id="rId32" Type="http://schemas.openxmlformats.org/officeDocument/2006/relationships/image" Target="../media/image52.png"/><Relationship Id="rId5" Type="http://schemas.openxmlformats.org/officeDocument/2006/relationships/tags" Target="../tags/tag29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47.png"/><Relationship Id="rId28" Type="http://schemas.openxmlformats.org/officeDocument/2006/relationships/image" Target="../media/image33.png"/><Relationship Id="rId10" Type="http://schemas.openxmlformats.org/officeDocument/2006/relationships/tags" Target="../tags/tag34.xml"/><Relationship Id="rId19" Type="http://schemas.openxmlformats.org/officeDocument/2006/relationships/image" Target="../media/image43.png"/><Relationship Id="rId31" Type="http://schemas.openxmlformats.org/officeDocument/2006/relationships/image" Target="../media/image51.png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image" Target="../media/image46.png"/><Relationship Id="rId27" Type="http://schemas.openxmlformats.org/officeDocument/2006/relationships/image" Target="../media/image32.png"/><Relationship Id="rId30" Type="http://schemas.openxmlformats.org/officeDocument/2006/relationships/image" Target="../media/image50.png"/><Relationship Id="rId8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41.xml"/><Relationship Id="rId7" Type="http://schemas.openxmlformats.org/officeDocument/2006/relationships/image" Target="../media/image56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9.png"/><Relationship Id="rId4" Type="http://schemas.openxmlformats.org/officeDocument/2006/relationships/tags" Target="../tags/tag42.xml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45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64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63.png"/><Relationship Id="rId5" Type="http://schemas.openxmlformats.org/officeDocument/2006/relationships/tags" Target="../tags/tag47.xml"/><Relationship Id="rId10" Type="http://schemas.openxmlformats.org/officeDocument/2006/relationships/image" Target="../media/image62.png"/><Relationship Id="rId4" Type="http://schemas.openxmlformats.org/officeDocument/2006/relationships/tags" Target="../tags/tag46.xml"/><Relationship Id="rId9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50.xml"/><Relationship Id="rId7" Type="http://schemas.openxmlformats.org/officeDocument/2006/relationships/image" Target="../media/image66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openxmlformats.org/officeDocument/2006/relationships/tags" Target="../tags/tag51.xml"/><Relationship Id="rId9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2.xml"/><Relationship Id="rId7" Type="http://schemas.openxmlformats.org/officeDocument/2006/relationships/image" Target="../media/image11.png"/><Relationship Id="rId12" Type="http://schemas.openxmlformats.org/officeDocument/2006/relationships/image" Target="../media/image10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1.bin"/><Relationship Id="rId5" Type="http://schemas.openxmlformats.org/officeDocument/2006/relationships/tags" Target="../tags/tag14.xml"/><Relationship Id="rId10" Type="http://schemas.openxmlformats.org/officeDocument/2006/relationships/image" Target="../media/image9.png"/><Relationship Id="rId4" Type="http://schemas.openxmlformats.org/officeDocument/2006/relationships/tags" Target="../tags/tag13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1600200"/>
            <a:ext cx="4997888" cy="420311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12192000" cy="1524000"/>
          </a:xfrm>
          <a:effectLst/>
        </p:spPr>
        <p:txBody>
          <a:bodyPr/>
          <a:lstStyle/>
          <a:p>
            <a:pPr eaLnBrk="1" hangingPunct="1"/>
            <a:r>
              <a:rPr lang="en-US" sz="3600" dirty="0"/>
              <a:t>Reinforcement Learning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4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Stuart Russell and Dawn Song, University of California, Berkeley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708" y="3953595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4800" y="3726460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4495800"/>
            <a:ext cx="4338616" cy="2263626"/>
          </a:xfrm>
          <a:prstGeom prst="rect">
            <a:avLst/>
          </a:prstGeom>
          <a:noFill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CCDC2AB-F2F4-8B4B-A943-C2C06C26C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143000"/>
            <a:ext cx="11379200" cy="4729164"/>
          </a:xfrm>
        </p:spPr>
        <p:txBody>
          <a:bodyPr/>
          <a:lstStyle/>
          <a:p>
            <a:r>
              <a:rPr lang="en-US" dirty="0"/>
              <a:t>Passive reinforcement learning: </a:t>
            </a:r>
          </a:p>
          <a:p>
            <a:pPr lvl="1"/>
            <a:r>
              <a:rPr lang="en-US" dirty="0"/>
              <a:t>A passive learning agent has a fixed policy that determines its behavior</a:t>
            </a:r>
          </a:p>
          <a:p>
            <a:r>
              <a:rPr lang="en-US" dirty="0"/>
              <a:t>Active reinforcement learning:</a:t>
            </a:r>
          </a:p>
          <a:p>
            <a:pPr lvl="1"/>
            <a:r>
              <a:rPr lang="en-US" dirty="0"/>
              <a:t>An active learning agent gets to decide what actions to take</a:t>
            </a:r>
          </a:p>
        </p:txBody>
      </p:sp>
    </p:spTree>
    <p:extLst>
      <p:ext uri="{BB962C8B-B14F-4D97-AF65-F5344CB8AC3E}">
        <p14:creationId xmlns:p14="http://schemas.microsoft.com/office/powerpoint/2010/main" val="73898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Q-Learning: </a:t>
            </a:r>
            <a:br>
              <a:rPr lang="en-US" sz="3600" dirty="0"/>
            </a:br>
            <a:r>
              <a:rPr lang="en-US" sz="3600" dirty="0"/>
              <a:t>act according to current optimal (and also explore</a:t>
            </a:r>
            <a:r>
              <a:rPr lang="is-IS" sz="3600" dirty="0"/>
              <a:t>…)</a:t>
            </a:r>
            <a:endParaRPr lang="en-US" sz="36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586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97536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6313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927374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844705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518174"/>
            <a:ext cx="4338616" cy="2263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8210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Model-Free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act according to current optimal (based on Q-Values)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but also explore</a:t>
            </a:r>
            <a:r>
              <a:rPr lang="is-IS" sz="2400" dirty="0"/>
              <a:t>…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5129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7193-3149-544C-A1BE-B12ADBD76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60120-2FDD-A441-BEB5-81E9F1593F60}"/>
              </a:ext>
            </a:extLst>
          </p:cNvPr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trike="sngStrike" dirty="0">
                <a:solidFill>
                  <a:schemeClr val="accent2"/>
                </a:solidFill>
                <a:latin typeface="Palatino"/>
                <a:cs typeface="Palatino"/>
              </a:rPr>
              <a:t>Input Policy </a:t>
            </a:r>
            <a:r>
              <a:rPr lang="en-US" sz="2400" strike="sngStrike" dirty="0">
                <a:solidFill>
                  <a:schemeClr val="accent2"/>
                </a:solidFill>
                <a:latin typeface="Palatino"/>
                <a:cs typeface="Palatino"/>
                <a:sym typeface="Symbol" pitchFamily="18" charset="2"/>
              </a:rPr>
              <a:t></a:t>
            </a:r>
            <a:r>
              <a:rPr lang="en-US" sz="1600" strike="sngStrike" dirty="0">
                <a:solidFill>
                  <a:schemeClr val="accent2"/>
                </a:solidFill>
                <a:latin typeface="Palatino"/>
                <a:cs typeface="Palatino"/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5BDC36-4A3E-7045-8FD3-C7D9D2ED2FFA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8CAB79E-F8E0-9D4F-8926-E02E4C07160E}"/>
              </a:ext>
            </a:extLst>
          </p:cNvPr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D4044-F19A-B04C-8EF8-FF1EFAD2CDC3}"/>
              </a:ext>
            </a:extLst>
          </p:cNvPr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9" name="Isosceles Triangle 21">
            <a:extLst>
              <a:ext uri="{FF2B5EF4-FFF2-40B4-BE49-F238E27FC236}">
                <a16:creationId xmlns:a16="http://schemas.microsoft.com/office/drawing/2014/main" id="{B3ECBA1F-9AAB-B747-9019-7CE8B17289BB}"/>
              </a:ext>
            </a:extLst>
          </p:cNvPr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0" name="Isosceles Triangle 22">
            <a:extLst>
              <a:ext uri="{FF2B5EF4-FFF2-40B4-BE49-F238E27FC236}">
                <a16:creationId xmlns:a16="http://schemas.microsoft.com/office/drawing/2014/main" id="{6F2B86AD-5ACA-0544-A42B-8E7AC95675B1}"/>
              </a:ext>
            </a:extLst>
          </p:cNvPr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1" name="Isosceles Triangle 23">
            <a:extLst>
              <a:ext uri="{FF2B5EF4-FFF2-40B4-BE49-F238E27FC236}">
                <a16:creationId xmlns:a16="http://schemas.microsoft.com/office/drawing/2014/main" id="{835EF80A-1F74-924B-947F-76D5243C3681}"/>
              </a:ext>
            </a:extLst>
          </p:cNvPr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3D7C0C-6341-7D41-93BC-7B6951261497}"/>
              </a:ext>
            </a:extLst>
          </p:cNvPr>
          <p:cNvSpPr/>
          <p:nvPr/>
        </p:nvSpPr>
        <p:spPr>
          <a:xfrm>
            <a:off x="4648200" y="2890391"/>
            <a:ext cx="72185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act according to current optimal policy</a:t>
            </a:r>
          </a:p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also explore!  </a:t>
            </a:r>
          </a:p>
        </p:txBody>
      </p:sp>
    </p:spTree>
    <p:extLst>
      <p:ext uri="{BB962C8B-B14F-4D97-AF65-F5344CB8AC3E}">
        <p14:creationId xmlns:p14="http://schemas.microsoft.com/office/powerpoint/2010/main" val="330039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Video of Demo Q-learning – Manual Exploration – Bridge Grid </a:t>
            </a:r>
          </a:p>
        </p:txBody>
      </p:sp>
      <p:pic>
        <p:nvPicPr>
          <p:cNvPr id="5" name="Qlearning--manual exploration--bridge 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894" y="1142999"/>
            <a:ext cx="8304213" cy="51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Simplest: random actions (</a:t>
            </a:r>
            <a:r>
              <a:rPr lang="en-US" dirty="0">
                <a:sym typeface="Symbol" pitchFamily="18" charset="2"/>
              </a:rPr>
              <a:t>-greedy)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(small) probability </a:t>
            </a:r>
            <a:r>
              <a:rPr lang="en-US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(large) probability 1-</a:t>
            </a:r>
            <a:r>
              <a:rPr lang="en-US" dirty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Epsilon-Greedy – Crawler </a:t>
            </a:r>
          </a:p>
        </p:txBody>
      </p:sp>
      <p:pic>
        <p:nvPicPr>
          <p:cNvPr id="3" name="Qlearning--epsilon greedy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Recap: 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I.e. we don’</a:t>
            </a:r>
            <a:r>
              <a:rPr lang="en-US" altLang="ja-JP" sz="2400" dirty="0">
                <a:ea typeface="ＭＳ Ｐゴシック" pitchFamily="34" charset="-128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437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Exploration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-1" y="1219200"/>
            <a:ext cx="12192000" cy="5486400"/>
          </a:xfrm>
        </p:spPr>
        <p:txBody>
          <a:bodyPr/>
          <a:lstStyle/>
          <a:p>
            <a:r>
              <a:rPr lang="en-US" sz="2400" dirty="0"/>
              <a:t>When to explore?</a:t>
            </a:r>
          </a:p>
          <a:p>
            <a:pPr lvl="1"/>
            <a:r>
              <a:rPr lang="en-US" sz="2000" dirty="0"/>
              <a:t>Random actions: explore a fixed amount</a:t>
            </a:r>
          </a:p>
          <a:p>
            <a:pPr lvl="1"/>
            <a:r>
              <a:rPr lang="en-US" sz="2000" dirty="0"/>
              <a:t>Better idea: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2000" dirty="0"/>
              <a:t>	(yet) established, eventually stop exploring</a:t>
            </a:r>
          </a:p>
          <a:p>
            <a:pPr lvl="4"/>
            <a:endParaRPr lang="en-US" sz="1400" dirty="0"/>
          </a:p>
          <a:p>
            <a:r>
              <a:rPr lang="en-US" sz="2400" dirty="0"/>
              <a:t>Exploration function</a:t>
            </a:r>
          </a:p>
          <a:p>
            <a:pPr lvl="1"/>
            <a:r>
              <a:rPr lang="en-US" sz="2000" dirty="0"/>
              <a:t>Takes a value estimate u and a visit count n, and</a:t>
            </a:r>
          </a:p>
          <a:p>
            <a:pPr lvl="1">
              <a:spcBef>
                <a:spcPts val="76"/>
              </a:spcBef>
              <a:buNone/>
            </a:pPr>
            <a:r>
              <a:rPr lang="en-US" sz="2000" dirty="0"/>
              <a:t>	returns an optimistic utility, e.g.                                    , k  k is a predetermined constant</a:t>
            </a:r>
          </a:p>
          <a:p>
            <a:pPr lvl="1">
              <a:buNone/>
            </a:pPr>
            <a:endParaRPr lang="en-US" sz="2000" dirty="0"/>
          </a:p>
          <a:p>
            <a:pPr lvl="1"/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176" lvl="1" indent="0">
              <a:buNone/>
            </a:pPr>
            <a:r>
              <a:rPr lang="en-US" sz="2000" dirty="0"/>
              <a:t>     N (</a:t>
            </a:r>
            <a:r>
              <a:rPr lang="en-US" sz="2000" dirty="0" err="1"/>
              <a:t>s,a</a:t>
            </a:r>
            <a:r>
              <a:rPr lang="en-US" sz="2000" dirty="0"/>
              <a:t>): number of times q-state (</a:t>
            </a:r>
            <a:r>
              <a:rPr lang="en-US" sz="2000" dirty="0" err="1"/>
              <a:t>s,a</a:t>
            </a:r>
            <a:r>
              <a:rPr lang="en-US" sz="2000" dirty="0"/>
              <a:t>) has been visited </a:t>
            </a:r>
          </a:p>
          <a:p>
            <a:pPr lvl="1"/>
            <a:r>
              <a:rPr lang="en-US" sz="2000" dirty="0"/>
              <a:t>Note: this propagates the “bonus” back to states that lead to unknown states as well!</a:t>
            </a:r>
          </a:p>
          <a:p>
            <a:pPr lvl="1">
              <a:buNone/>
            </a:pPr>
            <a:r>
              <a:rPr lang="en-US" sz="2000" dirty="0"/>
              <a:t>			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1141" y="766767"/>
            <a:ext cx="3880859" cy="2814633"/>
          </a:xfrm>
          <a:prstGeom prst="rect">
            <a:avLst/>
          </a:prstGeom>
          <a:noFill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504660" y="3749200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175618" y="4965468"/>
            <a:ext cx="6339982" cy="444732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1447800" y="48908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Modified Q-Update:</a:t>
            </a:r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4171950" y="4355868"/>
            <a:ext cx="4771074" cy="444715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1447800" y="42812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Regular Q-Update: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Video of Demo Q-learning – Exploration Function – Crawler </a:t>
            </a:r>
          </a:p>
        </p:txBody>
      </p:sp>
      <p:pic>
        <p:nvPicPr>
          <p:cNvPr id="3" name="Qlearning--exploration function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1143000"/>
            <a:ext cx="90678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4927600" cy="4729164"/>
          </a:xfrm>
        </p:spPr>
        <p:txBody>
          <a:bodyPr/>
          <a:lstStyle/>
          <a:p>
            <a:r>
              <a:rPr lang="en-US" sz="2200" dirty="0"/>
              <a:t>Even if you learn the optimal policy, you still make mistakes along the way!</a:t>
            </a:r>
          </a:p>
          <a:p>
            <a:r>
              <a:rPr lang="en-US" sz="2200" dirty="0"/>
              <a:t>Regret is a measure of your total mistake cost: the difference between your (expected) rewards, including youthful </a:t>
            </a:r>
            <a:r>
              <a:rPr lang="en-US" sz="2200" dirty="0" err="1"/>
              <a:t>suboptimality</a:t>
            </a:r>
            <a:r>
              <a:rPr lang="en-US" sz="2200" dirty="0"/>
              <a:t>, and optimal (expected) rewards</a:t>
            </a:r>
          </a:p>
          <a:p>
            <a:r>
              <a:rPr lang="en-US" sz="2200" dirty="0"/>
              <a:t>Minimizing regret goes beyond learning to be optimal – it requires optimally learning to be optimal</a:t>
            </a:r>
          </a:p>
          <a:p>
            <a:r>
              <a:rPr lang="en-US" sz="2200" dirty="0"/>
              <a:t>Example: random exploration and exploration functions both end up optimal, but random exploration has higher regret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9758" y="1447800"/>
            <a:ext cx="688957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295401"/>
            <a:ext cx="5105400" cy="4941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6000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34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Or even this one!</a:t>
            </a:r>
          </a:p>
        </p:txBody>
      </p:sp>
    </p:spTree>
    <p:extLst>
      <p:ext uri="{BB962C8B-B14F-4D97-AF65-F5344CB8AC3E}">
        <p14:creationId xmlns:p14="http://schemas.microsoft.com/office/powerpoint/2010/main" val="2132936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</a:t>
            </a:r>
            <a:r>
              <a:rPr lang="en-US" sz="3600" dirty="0" err="1"/>
              <a:t>Pacman</a:t>
            </a:r>
            <a:r>
              <a:rPr lang="en-US" sz="3600" dirty="0"/>
              <a:t> – Tiny – Watch All</a:t>
            </a:r>
          </a:p>
        </p:txBody>
      </p:sp>
      <p:pic>
        <p:nvPicPr>
          <p:cNvPr id="5" name="Qlearning--pacman--tin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44" y="1143000"/>
            <a:ext cx="831691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4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</a:t>
            </a:r>
            <a:r>
              <a:rPr lang="en-US" sz="3600" dirty="0" err="1"/>
              <a:t>Pacman</a:t>
            </a:r>
            <a:r>
              <a:rPr lang="en-US" sz="3600" dirty="0"/>
              <a:t> – Tiny – Silent Train</a:t>
            </a:r>
          </a:p>
        </p:txBody>
      </p:sp>
      <p:pic>
        <p:nvPicPr>
          <p:cNvPr id="3" name="Qlearning--pacman--tiny--silent t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1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</a:t>
            </a:r>
            <a:r>
              <a:rPr lang="en-US" sz="3600" dirty="0" err="1"/>
              <a:t>Pacman</a:t>
            </a:r>
            <a:r>
              <a:rPr lang="en-US" sz="3600" dirty="0"/>
              <a:t> – Tricky – Watch All</a:t>
            </a:r>
          </a:p>
        </p:txBody>
      </p:sp>
      <p:pic>
        <p:nvPicPr>
          <p:cNvPr id="3" name="Qlearning--pacman--trick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240" y="1143000"/>
            <a:ext cx="8351520" cy="52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4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Feature-Based Representations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858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Solution: describe a state using a vector of features (properties)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 / (dist to dot)</a:t>
            </a:r>
            <a:r>
              <a:rPr lang="en-US" sz="1800" baseline="30000" dirty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</a:t>
            </a:r>
            <a:r>
              <a:rPr lang="en-US" sz="1800" dirty="0" err="1"/>
              <a:t>Pacman</a:t>
            </a:r>
            <a:r>
              <a:rPr lang="en-US" sz="1800" dirty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it the exact state on this slide?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also describe a q-state (s, a) with features (e.g. action moves closer to food)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43800" y="1752600"/>
            <a:ext cx="4038600" cy="3954463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59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2A87A-D0C7-F649-B8E3-B73136A1D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A670C-2D20-9D48-9849-4FB7DC4A5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Passive reinforcement learning: </a:t>
            </a:r>
          </a:p>
          <a:p>
            <a:pPr lvl="1"/>
            <a:r>
              <a:rPr lang="en-US" dirty="0"/>
              <a:t>A passive learning agent has a fixed policy that determines its behavior</a:t>
            </a:r>
          </a:p>
          <a:p>
            <a:r>
              <a:rPr lang="en-US" dirty="0"/>
              <a:t>Model-based learning:</a:t>
            </a:r>
          </a:p>
          <a:p>
            <a:pPr lvl="1"/>
            <a:r>
              <a:rPr lang="en-US" dirty="0"/>
              <a:t>Learn an approximate MDP model based on experiences</a:t>
            </a:r>
          </a:p>
          <a:p>
            <a:r>
              <a:rPr lang="en-US" dirty="0"/>
              <a:t>Model-free learning: </a:t>
            </a:r>
          </a:p>
          <a:p>
            <a:pPr lvl="1"/>
            <a:r>
              <a:rPr lang="en-US" dirty="0"/>
              <a:t>Do not learn an explicit MDP model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42A75-15D8-DE4F-A30E-ADA845AF2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086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Value Functions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97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4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Disadvantage: states may share features but actually be very different in value!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299" y="2636837"/>
            <a:ext cx="69294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398837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49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if something unexpectedly bad happens, blame the features that were on: </a:t>
            </a:r>
            <a:r>
              <a:rPr lang="en-US" sz="2000" dirty="0" err="1"/>
              <a:t>disprefer</a:t>
            </a:r>
            <a:r>
              <a:rPr lang="en-US" sz="2000" dirty="0"/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400" dirty="0"/>
              <a:t>Formal justification: online least squares</a:t>
            </a:r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25" y="3798888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5175" y="4332288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1600" y="3200400"/>
            <a:ext cx="438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371600" y="2819400"/>
            <a:ext cx="2514617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70104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7010400" y="426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7150" y="2438400"/>
            <a:ext cx="2940050" cy="2845932"/>
          </a:xfrm>
          <a:prstGeom prst="rect">
            <a:avLst/>
          </a:prstGeom>
          <a:noFill/>
        </p:spPr>
      </p:pic>
      <p:pic>
        <p:nvPicPr>
          <p:cNvPr id="13" name="Picture 5" descr="txp_fig">
            <a:extLst>
              <a:ext uri="{FF2B5EF4-FFF2-40B4-BE49-F238E27FC236}">
                <a16:creationId xmlns:a16="http://schemas.microsoft.com/office/drawing/2014/main" id="{5C6C9990-D2D2-E74E-8143-08D0F4BC0562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17700" y="1584552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129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6324600" y="2057400"/>
            <a:ext cx="236220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71800" y="2209800"/>
            <a:ext cx="2970896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23105" y="3200400"/>
            <a:ext cx="2920495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2286000" y="4391048"/>
            <a:ext cx="4298086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590056" y="1219200"/>
            <a:ext cx="690637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919288" y="5334000"/>
            <a:ext cx="2555662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262684" y="5105400"/>
            <a:ext cx="4010033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6310159" y="5549165"/>
            <a:ext cx="4205595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667000" y="6248400"/>
            <a:ext cx="69063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571500" y="1981200"/>
            <a:ext cx="2073910" cy="1752600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8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8991600" y="1981200"/>
            <a:ext cx="2219960" cy="1752600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2578100"/>
            <a:ext cx="1447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2940050"/>
            <a:ext cx="1104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ounded Rectangle 50"/>
          <p:cNvSpPr/>
          <p:nvPr/>
        </p:nvSpPr>
        <p:spPr>
          <a:xfrm>
            <a:off x="457200" y="1828800"/>
            <a:ext cx="58674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8686800" y="1828800"/>
            <a:ext cx="29718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2285995" y="4015663"/>
            <a:ext cx="253048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print"/>
          <a:stretch>
            <a:fillRect/>
          </a:stretch>
        </p:blipFill>
        <p:spPr bwMode="auto">
          <a:xfrm>
            <a:off x="9491953" y="3989926"/>
            <a:ext cx="1359927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4793117" y="5181600"/>
            <a:ext cx="1012371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1752600" y="5029200"/>
            <a:ext cx="89154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03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Approximate Q-Learning -- </a:t>
            </a:r>
            <a:r>
              <a:rPr lang="en-US" sz="4000" dirty="0" err="1"/>
              <a:t>Pacman</a:t>
            </a:r>
            <a:endParaRPr lang="en-US" sz="4000" dirty="0"/>
          </a:p>
        </p:txBody>
      </p:sp>
      <p:pic>
        <p:nvPicPr>
          <p:cNvPr id="5" name="Approximate-Qlearning--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5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Q-Learning and 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4750" y="1295800"/>
            <a:ext cx="9837738" cy="4961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2870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 flipV="1">
            <a:off x="1398588" y="2198687"/>
            <a:ext cx="3781425" cy="1531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398588" y="4419600"/>
            <a:ext cx="37639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1398588" y="1676400"/>
            <a:ext cx="1587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1398588" y="4378325"/>
            <a:ext cx="1587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393825" y="4443412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5118100" y="4443412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398588" y="44196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1323975" y="4352925"/>
            <a:ext cx="698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1398588" y="30480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1258888" y="2984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1398588" y="16764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1258888" y="16129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40</a:t>
            </a:r>
            <a:endParaRPr lang="en-US" sz="2400">
              <a:cs typeface="Arial" charset="0"/>
            </a:endParaRPr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1544638" y="3633787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1544638" y="3633787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1736725" y="3208337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736725" y="3208337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925638" y="3586162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1925638" y="3586162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2108200" y="3641725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2108200" y="3641725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2300288" y="3441700"/>
            <a:ext cx="76200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2300288" y="3441700"/>
            <a:ext cx="76200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2" name="Oval 26"/>
          <p:cNvSpPr>
            <a:spLocks noChangeArrowheads="1"/>
          </p:cNvSpPr>
          <p:nvPr/>
        </p:nvSpPr>
        <p:spPr bwMode="auto">
          <a:xfrm>
            <a:off x="2490788" y="3232150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2490788" y="3232150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2673350" y="3040062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2673350" y="3040062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2863850" y="3232150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2863850" y="3232150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3054350" y="2774950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3054350" y="2774950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3244850" y="3016250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3244850" y="3016250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3427413" y="2840037"/>
            <a:ext cx="77787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3427413" y="2840037"/>
            <a:ext cx="77787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3619500" y="2959100"/>
            <a:ext cx="7620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3619500" y="2959100"/>
            <a:ext cx="7620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3808413" y="2606675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3808413" y="2606675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3990975" y="2895600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3990975" y="2895600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0" name="Oval 44"/>
          <p:cNvSpPr>
            <a:spLocks noChangeArrowheads="1"/>
          </p:cNvSpPr>
          <p:nvPr/>
        </p:nvSpPr>
        <p:spPr bwMode="auto">
          <a:xfrm>
            <a:off x="4181475" y="2574925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1" name="Oval 45"/>
          <p:cNvSpPr>
            <a:spLocks noChangeArrowheads="1"/>
          </p:cNvSpPr>
          <p:nvPr/>
        </p:nvSpPr>
        <p:spPr bwMode="auto">
          <a:xfrm>
            <a:off x="4181475" y="2574925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2" name="Oval 46"/>
          <p:cNvSpPr>
            <a:spLocks noChangeArrowheads="1"/>
          </p:cNvSpPr>
          <p:nvPr/>
        </p:nvSpPr>
        <p:spPr bwMode="auto">
          <a:xfrm>
            <a:off x="4373563" y="2501900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3" name="Oval 47"/>
          <p:cNvSpPr>
            <a:spLocks noChangeArrowheads="1"/>
          </p:cNvSpPr>
          <p:nvPr/>
        </p:nvSpPr>
        <p:spPr bwMode="auto">
          <a:xfrm>
            <a:off x="4373563" y="2501900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4" name="Oval 48"/>
          <p:cNvSpPr>
            <a:spLocks noChangeArrowheads="1"/>
          </p:cNvSpPr>
          <p:nvPr/>
        </p:nvSpPr>
        <p:spPr bwMode="auto">
          <a:xfrm>
            <a:off x="4554538" y="2462212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5" name="Oval 49"/>
          <p:cNvSpPr>
            <a:spLocks noChangeArrowheads="1"/>
          </p:cNvSpPr>
          <p:nvPr/>
        </p:nvSpPr>
        <p:spPr bwMode="auto">
          <a:xfrm>
            <a:off x="4554538" y="2462212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6" name="Oval 50"/>
          <p:cNvSpPr>
            <a:spLocks noChangeArrowheads="1"/>
          </p:cNvSpPr>
          <p:nvPr/>
        </p:nvSpPr>
        <p:spPr bwMode="auto">
          <a:xfrm>
            <a:off x="4745038" y="2230437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4745038" y="2230437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8" name="Oval 52"/>
          <p:cNvSpPr>
            <a:spLocks noChangeArrowheads="1"/>
          </p:cNvSpPr>
          <p:nvPr/>
        </p:nvSpPr>
        <p:spPr bwMode="auto">
          <a:xfrm>
            <a:off x="4937125" y="2486025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9" name="Oval 53"/>
          <p:cNvSpPr>
            <a:spLocks noChangeArrowheads="1"/>
          </p:cNvSpPr>
          <p:nvPr/>
        </p:nvSpPr>
        <p:spPr bwMode="auto">
          <a:xfrm>
            <a:off x="4937125" y="2486025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0" name="Oval 54"/>
          <p:cNvSpPr>
            <a:spLocks noChangeArrowheads="1"/>
          </p:cNvSpPr>
          <p:nvPr/>
        </p:nvSpPr>
        <p:spPr bwMode="auto">
          <a:xfrm>
            <a:off x="5127625" y="1862137"/>
            <a:ext cx="77788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1" name="Oval 55"/>
          <p:cNvSpPr>
            <a:spLocks noChangeArrowheads="1"/>
          </p:cNvSpPr>
          <p:nvPr/>
        </p:nvSpPr>
        <p:spPr bwMode="auto">
          <a:xfrm>
            <a:off x="5127625" y="1862137"/>
            <a:ext cx="77788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76" name="Line 528"/>
          <p:cNvSpPr>
            <a:spLocks noChangeShapeType="1"/>
          </p:cNvSpPr>
          <p:nvPr/>
        </p:nvSpPr>
        <p:spPr bwMode="auto">
          <a:xfrm flipV="1">
            <a:off x="3692525" y="2795587"/>
            <a:ext cx="0" cy="162401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529"/>
          <p:cNvGrpSpPr>
            <a:grpSpLocks/>
          </p:cNvGrpSpPr>
          <p:nvPr/>
        </p:nvGrpSpPr>
        <p:grpSpPr bwMode="auto">
          <a:xfrm>
            <a:off x="1311275" y="2701925"/>
            <a:ext cx="2381250" cy="174625"/>
            <a:chOff x="288" y="1897"/>
            <a:chExt cx="1500" cy="110"/>
          </a:xfrm>
        </p:grpSpPr>
        <p:sp>
          <p:nvSpPr>
            <p:cNvPr id="19798" name="Line 530"/>
            <p:cNvSpPr>
              <a:spLocks noChangeShapeType="1"/>
            </p:cNvSpPr>
            <p:nvPr/>
          </p:nvSpPr>
          <p:spPr bwMode="auto">
            <a:xfrm flipH="1">
              <a:off x="348" y="1956"/>
              <a:ext cx="1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799" name="Oval 531"/>
            <p:cNvSpPr>
              <a:spLocks noChangeArrowheads="1"/>
            </p:cNvSpPr>
            <p:nvPr/>
          </p:nvSpPr>
          <p:spPr bwMode="auto">
            <a:xfrm>
              <a:off x="288" y="1897"/>
              <a:ext cx="110" cy="110"/>
            </a:xfrm>
            <a:prstGeom prst="ellipse">
              <a:avLst/>
            </a:prstGeom>
            <a:solidFill>
              <a:schemeClr val="tx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45" name="Group 544"/>
          <p:cNvGrpSpPr/>
          <p:nvPr/>
        </p:nvGrpSpPr>
        <p:grpSpPr>
          <a:xfrm>
            <a:off x="6553200" y="1524000"/>
            <a:ext cx="4119563" cy="3743325"/>
            <a:chOff x="4308475" y="1228725"/>
            <a:chExt cx="4119563" cy="3743325"/>
          </a:xfrm>
        </p:grpSpPr>
        <p:sp>
          <p:nvSpPr>
            <p:cNvPr id="19458" name="Oval 2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flipV="1">
              <a:off x="4308475" y="4338638"/>
              <a:ext cx="1588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12" name="Group 56"/>
            <p:cNvGrpSpPr>
              <a:grpSpLocks/>
            </p:cNvGrpSpPr>
            <p:nvPr/>
          </p:nvGrpSpPr>
          <p:grpSpPr bwMode="auto">
            <a:xfrm>
              <a:off x="5175250" y="1228725"/>
              <a:ext cx="3252788" cy="3743325"/>
              <a:chOff x="2396" y="1789"/>
              <a:chExt cx="2049" cy="2358"/>
            </a:xfrm>
          </p:grpSpPr>
          <p:sp>
            <p:nvSpPr>
              <p:cNvPr id="19800" name="Freeform 57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1" name="Freeform 58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2" name="Freeform 59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3" name="Freeform 60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4" name="Freeform 61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5" name="Freeform 62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6" name="Freeform 63"/>
              <p:cNvSpPr>
                <a:spLocks/>
              </p:cNvSpPr>
              <p:nvPr/>
            </p:nvSpPr>
            <p:spPr bwMode="auto">
              <a:xfrm>
                <a:off x="2529" y="2179"/>
                <a:ext cx="790" cy="1648"/>
              </a:xfrm>
              <a:custGeom>
                <a:avLst/>
                <a:gdLst>
                  <a:gd name="T0" fmla="*/ 1013516 w 132"/>
                  <a:gd name="T1" fmla="*/ 2125464 h 275"/>
                  <a:gd name="T2" fmla="*/ 0 w 132"/>
                  <a:gd name="T3" fmla="*/ 1461326 h 275"/>
                  <a:gd name="T4" fmla="*/ 0 w 132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5"/>
                  <a:gd name="T11" fmla="*/ 132 w 132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5">
                    <a:moveTo>
                      <a:pt x="132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7" name="Freeform 64"/>
              <p:cNvSpPr>
                <a:spLocks/>
              </p:cNvSpPr>
              <p:nvPr/>
            </p:nvSpPr>
            <p:spPr bwMode="auto">
              <a:xfrm>
                <a:off x="2768" y="2083"/>
                <a:ext cx="796" cy="1654"/>
              </a:xfrm>
              <a:custGeom>
                <a:avLst/>
                <a:gdLst>
                  <a:gd name="T0" fmla="*/ 1021292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8" name="Freeform 65"/>
              <p:cNvSpPr>
                <a:spLocks/>
              </p:cNvSpPr>
              <p:nvPr/>
            </p:nvSpPr>
            <p:spPr bwMode="auto">
              <a:xfrm>
                <a:off x="3014" y="1987"/>
                <a:ext cx="795" cy="1654"/>
              </a:xfrm>
              <a:custGeom>
                <a:avLst/>
                <a:gdLst>
                  <a:gd name="T0" fmla="*/ 1014904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9" name="Freeform 66"/>
              <p:cNvSpPr>
                <a:spLocks/>
              </p:cNvSpPr>
              <p:nvPr/>
            </p:nvSpPr>
            <p:spPr bwMode="auto">
              <a:xfrm>
                <a:off x="3259" y="1897"/>
                <a:ext cx="795" cy="1648"/>
              </a:xfrm>
              <a:custGeom>
                <a:avLst/>
                <a:gdLst>
                  <a:gd name="T0" fmla="*/ 1014904 w 133"/>
                  <a:gd name="T1" fmla="*/ 2125464 h 275"/>
                  <a:gd name="T2" fmla="*/ 0 w 133"/>
                  <a:gd name="T3" fmla="*/ 1461326 h 275"/>
                  <a:gd name="T4" fmla="*/ 0 w 133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5"/>
                  <a:gd name="T11" fmla="*/ 133 w 133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5">
                    <a:moveTo>
                      <a:pt x="133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0" name="Freeform 67"/>
              <p:cNvSpPr>
                <a:spLocks/>
              </p:cNvSpPr>
              <p:nvPr/>
            </p:nvSpPr>
            <p:spPr bwMode="auto">
              <a:xfrm>
                <a:off x="3504" y="1801"/>
                <a:ext cx="789" cy="1655"/>
              </a:xfrm>
              <a:custGeom>
                <a:avLst/>
                <a:gdLst>
                  <a:gd name="T0" fmla="*/ 1007129 w 132"/>
                  <a:gd name="T1" fmla="*/ 2139699 h 276"/>
                  <a:gd name="T2" fmla="*/ 0 w 132"/>
                  <a:gd name="T3" fmla="*/ 1464831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1" name="Freeform 68"/>
              <p:cNvSpPr>
                <a:spLocks/>
              </p:cNvSpPr>
              <p:nvPr/>
            </p:nvSpPr>
            <p:spPr bwMode="auto">
              <a:xfrm>
                <a:off x="3277" y="2292"/>
                <a:ext cx="1040" cy="1529"/>
              </a:xfrm>
              <a:custGeom>
                <a:avLst/>
                <a:gdLst>
                  <a:gd name="T0" fmla="*/ 0 w 174"/>
                  <a:gd name="T1" fmla="*/ 1976404 h 255"/>
                  <a:gd name="T2" fmla="*/ 1327279 w 174"/>
                  <a:gd name="T3" fmla="*/ 1464614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2" name="Freeform 69"/>
              <p:cNvSpPr>
                <a:spLocks/>
              </p:cNvSpPr>
              <p:nvPr/>
            </p:nvSpPr>
            <p:spPr bwMode="auto">
              <a:xfrm>
                <a:off x="3044" y="2137"/>
                <a:ext cx="1040" cy="1528"/>
              </a:xfrm>
              <a:custGeom>
                <a:avLst/>
                <a:gdLst>
                  <a:gd name="T0" fmla="*/ 0 w 174"/>
                  <a:gd name="T1" fmla="*/ 1969946 h 255"/>
                  <a:gd name="T2" fmla="*/ 1327279 w 174"/>
                  <a:gd name="T3" fmla="*/ 1460690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3" name="Freeform 70"/>
              <p:cNvSpPr>
                <a:spLocks/>
              </p:cNvSpPr>
              <p:nvPr/>
            </p:nvSpPr>
            <p:spPr bwMode="auto">
              <a:xfrm>
                <a:off x="2810" y="1987"/>
                <a:ext cx="1035" cy="1528"/>
              </a:xfrm>
              <a:custGeom>
                <a:avLst/>
                <a:gdLst>
                  <a:gd name="T0" fmla="*/ 0 w 173"/>
                  <a:gd name="T1" fmla="*/ 1969946 h 255"/>
                  <a:gd name="T2" fmla="*/ 1325925 w 173"/>
                  <a:gd name="T3" fmla="*/ 1460690 h 255"/>
                  <a:gd name="T4" fmla="*/ 1325925 w 173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5"/>
                  <a:gd name="T11" fmla="*/ 173 w 173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5">
                    <a:moveTo>
                      <a:pt x="0" y="255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4" name="Freeform 71"/>
              <p:cNvSpPr>
                <a:spLocks/>
              </p:cNvSpPr>
              <p:nvPr/>
            </p:nvSpPr>
            <p:spPr bwMode="auto">
              <a:xfrm>
                <a:off x="2577" y="1831"/>
                <a:ext cx="1035" cy="1535"/>
              </a:xfrm>
              <a:custGeom>
                <a:avLst/>
                <a:gdLst>
                  <a:gd name="T0" fmla="*/ 0 w 173"/>
                  <a:gd name="T1" fmla="*/ 1984179 h 256"/>
                  <a:gd name="T2" fmla="*/ 1325925 w 173"/>
                  <a:gd name="T3" fmla="*/ 1464624 h 256"/>
                  <a:gd name="T4" fmla="*/ 1325925 w 173"/>
                  <a:gd name="T5" fmla="*/ 0 h 256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6"/>
                  <a:gd name="T11" fmla="*/ 173 w 173"/>
                  <a:gd name="T12" fmla="*/ 256 h 2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6">
                    <a:moveTo>
                      <a:pt x="0" y="256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5" name="Freeform 72"/>
              <p:cNvSpPr>
                <a:spLocks/>
              </p:cNvSpPr>
              <p:nvPr/>
            </p:nvSpPr>
            <p:spPr bwMode="auto">
              <a:xfrm>
                <a:off x="2511" y="2808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6" name="Freeform 73"/>
              <p:cNvSpPr>
                <a:spLocks/>
              </p:cNvSpPr>
              <p:nvPr/>
            </p:nvSpPr>
            <p:spPr bwMode="auto">
              <a:xfrm>
                <a:off x="2511" y="2544"/>
                <a:ext cx="1824" cy="516"/>
              </a:xfrm>
              <a:custGeom>
                <a:avLst/>
                <a:gdLst>
                  <a:gd name="T0" fmla="*/ 0 w 305"/>
                  <a:gd name="T1" fmla="*/ 513216 h 86"/>
                  <a:gd name="T2" fmla="*/ 1323925 w 305"/>
                  <a:gd name="T3" fmla="*/ 0 h 86"/>
                  <a:gd name="T4" fmla="*/ 2333015 w 305"/>
                  <a:gd name="T5" fmla="*/ 668736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7" name="Freeform 74"/>
              <p:cNvSpPr>
                <a:spLocks/>
              </p:cNvSpPr>
              <p:nvPr/>
            </p:nvSpPr>
            <p:spPr bwMode="auto">
              <a:xfrm>
                <a:off x="2511" y="2274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8" name="Freeform 75"/>
              <p:cNvSpPr>
                <a:spLocks/>
              </p:cNvSpPr>
              <p:nvPr/>
            </p:nvSpPr>
            <p:spPr bwMode="auto">
              <a:xfrm>
                <a:off x="2511" y="2011"/>
                <a:ext cx="1824" cy="515"/>
              </a:xfrm>
              <a:custGeom>
                <a:avLst/>
                <a:gdLst>
                  <a:gd name="T0" fmla="*/ 0 w 305"/>
                  <a:gd name="T1" fmla="*/ 507892 h 86"/>
                  <a:gd name="T2" fmla="*/ 1323925 w 305"/>
                  <a:gd name="T3" fmla="*/ 0 h 86"/>
                  <a:gd name="T4" fmla="*/ 2333015 w 305"/>
                  <a:gd name="T5" fmla="*/ 662272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9" name="Line 76"/>
              <p:cNvSpPr>
                <a:spLocks noChangeShapeType="1"/>
              </p:cNvSpPr>
              <p:nvPr/>
            </p:nvSpPr>
            <p:spPr bwMode="auto">
              <a:xfrm flipV="1">
                <a:off x="3301" y="3438"/>
                <a:ext cx="1034" cy="40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0" name="Freeform 77"/>
              <p:cNvSpPr>
                <a:spLocks/>
              </p:cNvSpPr>
              <p:nvPr/>
            </p:nvSpPr>
            <p:spPr bwMode="auto">
              <a:xfrm>
                <a:off x="2511" y="2185"/>
                <a:ext cx="790" cy="1654"/>
              </a:xfrm>
              <a:custGeom>
                <a:avLst/>
                <a:gdLst>
                  <a:gd name="T0" fmla="*/ 1013516 w 132"/>
                  <a:gd name="T1" fmla="*/ 2133240 h 276"/>
                  <a:gd name="T2" fmla="*/ 0 w 132"/>
                  <a:gd name="T3" fmla="*/ 1461339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1" name="Line 78"/>
              <p:cNvSpPr>
                <a:spLocks noChangeShapeType="1"/>
              </p:cNvSpPr>
              <p:nvPr/>
            </p:nvSpPr>
            <p:spPr bwMode="auto">
              <a:xfrm>
                <a:off x="3319" y="3827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2" name="Rectangle 79"/>
              <p:cNvSpPr>
                <a:spLocks noChangeArrowheads="1"/>
              </p:cNvSpPr>
              <p:nvPr/>
            </p:nvSpPr>
            <p:spPr bwMode="auto">
              <a:xfrm>
                <a:off x="3384" y="3857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3" name="Line 80"/>
              <p:cNvSpPr>
                <a:spLocks noChangeShapeType="1"/>
              </p:cNvSpPr>
              <p:nvPr/>
            </p:nvSpPr>
            <p:spPr bwMode="auto">
              <a:xfrm>
                <a:off x="3564" y="3737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4" name="Rectangle 81"/>
              <p:cNvSpPr>
                <a:spLocks noChangeArrowheads="1"/>
              </p:cNvSpPr>
              <p:nvPr/>
            </p:nvSpPr>
            <p:spPr bwMode="auto">
              <a:xfrm>
                <a:off x="3622" y="376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5" name="Line 82"/>
              <p:cNvSpPr>
                <a:spLocks noChangeShapeType="1"/>
              </p:cNvSpPr>
              <p:nvPr/>
            </p:nvSpPr>
            <p:spPr bwMode="auto">
              <a:xfrm>
                <a:off x="3809" y="3641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6" name="Rectangle 83"/>
              <p:cNvSpPr>
                <a:spLocks noChangeArrowheads="1"/>
              </p:cNvSpPr>
              <p:nvPr/>
            </p:nvSpPr>
            <p:spPr bwMode="auto">
              <a:xfrm>
                <a:off x="3867" y="367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7" name="Line 84"/>
              <p:cNvSpPr>
                <a:spLocks noChangeShapeType="1"/>
              </p:cNvSpPr>
              <p:nvPr/>
            </p:nvSpPr>
            <p:spPr bwMode="auto">
              <a:xfrm>
                <a:off x="4054" y="3545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8" name="Rectangle 85"/>
              <p:cNvSpPr>
                <a:spLocks noChangeArrowheads="1"/>
              </p:cNvSpPr>
              <p:nvPr/>
            </p:nvSpPr>
            <p:spPr bwMode="auto">
              <a:xfrm>
                <a:off x="4112" y="3575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9" name="Line 86"/>
              <p:cNvSpPr>
                <a:spLocks noChangeShapeType="1"/>
              </p:cNvSpPr>
              <p:nvPr/>
            </p:nvSpPr>
            <p:spPr bwMode="auto">
              <a:xfrm>
                <a:off x="4293" y="3456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0" name="Rectangle 87"/>
              <p:cNvSpPr>
                <a:spLocks noChangeArrowheads="1"/>
              </p:cNvSpPr>
              <p:nvPr/>
            </p:nvSpPr>
            <p:spPr bwMode="auto">
              <a:xfrm>
                <a:off x="4357" y="3480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40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1" name="Line 88"/>
              <p:cNvSpPr>
                <a:spLocks noChangeShapeType="1"/>
              </p:cNvSpPr>
              <p:nvPr/>
            </p:nvSpPr>
            <p:spPr bwMode="auto">
              <a:xfrm flipH="1">
                <a:off x="3253" y="3821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2" name="Rectangle 89"/>
              <p:cNvSpPr>
                <a:spLocks noChangeArrowheads="1"/>
              </p:cNvSpPr>
              <p:nvPr/>
            </p:nvSpPr>
            <p:spPr bwMode="auto">
              <a:xfrm>
                <a:off x="3204" y="3839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3" name="Line 90"/>
              <p:cNvSpPr>
                <a:spLocks noChangeShapeType="1"/>
              </p:cNvSpPr>
              <p:nvPr/>
            </p:nvSpPr>
            <p:spPr bwMode="auto">
              <a:xfrm flipH="1">
                <a:off x="3020" y="366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4" name="Rectangle 91"/>
              <p:cNvSpPr>
                <a:spLocks noChangeArrowheads="1"/>
              </p:cNvSpPr>
              <p:nvPr/>
            </p:nvSpPr>
            <p:spPr bwMode="auto">
              <a:xfrm>
                <a:off x="2928" y="368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5" name="Line 92"/>
              <p:cNvSpPr>
                <a:spLocks noChangeShapeType="1"/>
              </p:cNvSpPr>
              <p:nvPr/>
            </p:nvSpPr>
            <p:spPr bwMode="auto">
              <a:xfrm flipH="1">
                <a:off x="2786" y="351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6" name="Rectangle 93"/>
              <p:cNvSpPr>
                <a:spLocks noChangeArrowheads="1"/>
              </p:cNvSpPr>
              <p:nvPr/>
            </p:nvSpPr>
            <p:spPr bwMode="auto">
              <a:xfrm>
                <a:off x="2695" y="3533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7" name="Line 94"/>
              <p:cNvSpPr>
                <a:spLocks noChangeShapeType="1"/>
              </p:cNvSpPr>
              <p:nvPr/>
            </p:nvSpPr>
            <p:spPr bwMode="auto">
              <a:xfrm flipH="1">
                <a:off x="2553" y="3366"/>
                <a:ext cx="2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8" name="Rectangle 95"/>
              <p:cNvSpPr>
                <a:spLocks noChangeArrowheads="1"/>
              </p:cNvSpPr>
              <p:nvPr/>
            </p:nvSpPr>
            <p:spPr bwMode="auto">
              <a:xfrm>
                <a:off x="2462" y="3384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9" name="Line 96"/>
              <p:cNvSpPr>
                <a:spLocks noChangeShapeType="1"/>
              </p:cNvSpPr>
              <p:nvPr/>
            </p:nvSpPr>
            <p:spPr bwMode="auto">
              <a:xfrm flipH="1" flipV="1">
                <a:off x="2487" y="319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0" name="Rectangle 97"/>
              <p:cNvSpPr>
                <a:spLocks noChangeArrowheads="1"/>
              </p:cNvSpPr>
              <p:nvPr/>
            </p:nvSpPr>
            <p:spPr bwMode="auto">
              <a:xfrm>
                <a:off x="2396" y="313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1" name="Line 98"/>
              <p:cNvSpPr>
                <a:spLocks noChangeShapeType="1"/>
              </p:cNvSpPr>
              <p:nvPr/>
            </p:nvSpPr>
            <p:spPr bwMode="auto">
              <a:xfrm flipH="1" flipV="1">
                <a:off x="2487" y="292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2" name="Rectangle 99"/>
              <p:cNvSpPr>
                <a:spLocks noChangeArrowheads="1"/>
              </p:cNvSpPr>
              <p:nvPr/>
            </p:nvSpPr>
            <p:spPr bwMode="auto">
              <a:xfrm>
                <a:off x="2396" y="286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22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3" name="Line 100"/>
              <p:cNvSpPr>
                <a:spLocks noChangeShapeType="1"/>
              </p:cNvSpPr>
              <p:nvPr/>
            </p:nvSpPr>
            <p:spPr bwMode="auto">
              <a:xfrm flipH="1" flipV="1">
                <a:off x="2487" y="2658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4" name="Rectangle 101"/>
              <p:cNvSpPr>
                <a:spLocks noChangeArrowheads="1"/>
              </p:cNvSpPr>
              <p:nvPr/>
            </p:nvSpPr>
            <p:spPr bwMode="auto">
              <a:xfrm>
                <a:off x="2396" y="259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24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5" name="Line 102"/>
              <p:cNvSpPr>
                <a:spLocks noChangeShapeType="1"/>
              </p:cNvSpPr>
              <p:nvPr/>
            </p:nvSpPr>
            <p:spPr bwMode="auto">
              <a:xfrm flipH="1" flipV="1">
                <a:off x="2487" y="2394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6" name="Rectangle 103"/>
              <p:cNvSpPr>
                <a:spLocks noChangeArrowheads="1"/>
              </p:cNvSpPr>
              <p:nvPr/>
            </p:nvSpPr>
            <p:spPr bwMode="auto">
              <a:xfrm>
                <a:off x="2396" y="232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26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7" name="Freeform 104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8" name="Freeform 105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9" name="Oval 106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0" name="Oval 107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1" name="Freeform 108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2" name="Freeform 109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3" name="Freeform 110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4" name="Freeform 111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5" name="Freeform 112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6" name="Freeform 113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7" name="Oval 114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8" name="Oval 115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9" name="Freeform 116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0" name="Freeform 117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1" name="Freeform 118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2" name="Freeform 119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3" name="Freeform 120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84 w 114"/>
                  <a:gd name="T1" fmla="*/ 162 h 162"/>
                  <a:gd name="T2" fmla="*/ 0 w 114"/>
                  <a:gd name="T3" fmla="*/ 18 h 162"/>
                  <a:gd name="T4" fmla="*/ 114 w 114"/>
                  <a:gd name="T5" fmla="*/ 0 h 162"/>
                  <a:gd name="T6" fmla="*/ 84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84" y="162"/>
                    </a:moveTo>
                    <a:lnTo>
                      <a:pt x="0" y="18"/>
                    </a:lnTo>
                    <a:lnTo>
                      <a:pt x="114" y="0"/>
                    </a:lnTo>
                    <a:lnTo>
                      <a:pt x="84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4" name="Freeform 121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108864 w 19"/>
                  <a:gd name="T1" fmla="*/ 209952 h 27"/>
                  <a:gd name="T2" fmla="*/ 0 w 19"/>
                  <a:gd name="T3" fmla="*/ 23328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4" y="27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5" name="Freeform 122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6" name="Freeform 123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" name="Freeform 124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29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" name="Freeform 125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37457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" name="Freeform 126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0" name="Freeform 127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1" name="Oval 128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2" name="Oval 129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3" name="Freeform 130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4" name="Freeform 131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5" name="Freeform 132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36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36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6" name="Freeform 133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45028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7" name="Freeform 134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8" name="Freeform 135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9" name="Freeform 136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0" name="Freeform 137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1" name="Freeform 138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2" name="Freeform 139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3" name="Freeform 140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78 w 114"/>
                  <a:gd name="T1" fmla="*/ 162 h 162"/>
                  <a:gd name="T2" fmla="*/ 0 w 114"/>
                  <a:gd name="T3" fmla="*/ 24 h 162"/>
                  <a:gd name="T4" fmla="*/ 114 w 114"/>
                  <a:gd name="T5" fmla="*/ 0 h 162"/>
                  <a:gd name="T6" fmla="*/ 78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14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4" name="Freeform 141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101088 w 19"/>
                  <a:gd name="T1" fmla="*/ 209952 h 27"/>
                  <a:gd name="T2" fmla="*/ 0 w 19"/>
                  <a:gd name="T3" fmla="*/ 31104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3" y="27"/>
                    </a:moveTo>
                    <a:lnTo>
                      <a:pt x="0" y="4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5" name="Freeform 142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14"/>
                  <a:gd name="T1" fmla="*/ 162 h 162"/>
                  <a:gd name="T2" fmla="*/ 114 w 114"/>
                  <a:gd name="T3" fmla="*/ 138 h 162"/>
                  <a:gd name="T4" fmla="*/ 30 w 114"/>
                  <a:gd name="T5" fmla="*/ 0 h 162"/>
                  <a:gd name="T6" fmla="*/ 0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0" y="162"/>
                    </a:moveTo>
                    <a:lnTo>
                      <a:pt x="114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6" name="Freeform 143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9"/>
                  <a:gd name="T1" fmla="*/ 209952 h 27"/>
                  <a:gd name="T2" fmla="*/ 147744 w 19"/>
                  <a:gd name="T3" fmla="*/ 178848 h 27"/>
                  <a:gd name="T4" fmla="*/ 38880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7" name="Oval 144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8" name="Oval 145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9" name="Freeform 146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0" name="Freeform 147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1" name="Oval 148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2" name="Oval 149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3" name="Oval 150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4" name="Oval 151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5" name="Oval 152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6" name="Oval 153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7" name="Freeform 154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8" name="Freeform 155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9" name="Freeform 156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0" name="Freeform 157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1" name="Oval 158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2" name="Oval 159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3" name="Freeform 160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4" name="Freeform 161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5" name="Freeform 162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6" name="Freeform 163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7" name="Oval 164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8" name="Oval 165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9" name="Freeform 166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0" name="Freeform 167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1" name="Freeform 168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2" name="Freeform 169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3" name="Freeform 170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4" name="Freeform 171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5" name="Freeform 172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6" name="Freeform 173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7" name="Freeform 174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8" name="Freeform 175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9" name="Rectangle 176"/>
              <p:cNvSpPr>
                <a:spLocks noChangeArrowheads="1"/>
              </p:cNvSpPr>
              <p:nvPr/>
            </p:nvSpPr>
            <p:spPr bwMode="auto">
              <a:xfrm>
                <a:off x="3923" y="3917"/>
                <a:ext cx="1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sz="2400">
                  <a:cs typeface="Arial" charset="0"/>
                </a:endParaRPr>
              </a:p>
            </p:txBody>
          </p:sp>
          <p:sp>
            <p:nvSpPr>
              <p:cNvPr id="19920" name="Freeform 177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1" name="Freeform 178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2" name="Freeform 179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3" name="Freeform 180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4" name="Oval 181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5" name="Oval 182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6" name="Freeform 183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7" name="Freeform 184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8" name="Freeform 185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9" name="Freeform 186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0" name="Freeform 187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1" name="Freeform 188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2" name="Freeform 189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3" name="Freeform 190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4" name="Oval 191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5" name="Oval 192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6" name="Freeform 193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7" name="Freeform 194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8" name="Freeform 195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9" name="Freeform 196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0" name="Freeform 197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1" name="Freeform 198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2" name="Freeform 199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3" name="Freeform 200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4" name="Oval 201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5" name="Oval 202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6" name="Oval 203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7" name="Oval 204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8" name="Freeform 205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9" name="Freeform 206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0" name="Freeform 207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1" name="Freeform 208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2" name="Freeform 209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3" name="Freeform 210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4" name="Freeform 211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5" name="Freeform 212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6" name="Freeform 213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7" name="Freeform 214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8" name="Freeform 215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9" name="Freeform 216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0" name="Oval 217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1" name="Oval 218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2" name="Freeform 219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07"/>
                  <a:gd name="T1" fmla="*/ 155 h 155"/>
                  <a:gd name="T2" fmla="*/ 107 w 107"/>
                  <a:gd name="T3" fmla="*/ 138 h 155"/>
                  <a:gd name="T4" fmla="*/ 30 w 107"/>
                  <a:gd name="T5" fmla="*/ 0 h 155"/>
                  <a:gd name="T6" fmla="*/ 0 w 107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5"/>
                  <a:gd name="T14" fmla="*/ 107 w 107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5">
                    <a:moveTo>
                      <a:pt x="0" y="155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3" name="Freeform 220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8"/>
                  <a:gd name="T1" fmla="*/ 195753 h 26"/>
                  <a:gd name="T2" fmla="*/ 133607 w 18"/>
                  <a:gd name="T3" fmla="*/ 173117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4" name="Freeform 221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5" name="Freeform 222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6" name="Oval 223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7" name="Oval 224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8" name="Freeform 225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08"/>
                  <a:gd name="T1" fmla="*/ 155 h 155"/>
                  <a:gd name="T2" fmla="*/ 108 w 108"/>
                  <a:gd name="T3" fmla="*/ 137 h 155"/>
                  <a:gd name="T4" fmla="*/ 30 w 108"/>
                  <a:gd name="T5" fmla="*/ 0 h 155"/>
                  <a:gd name="T6" fmla="*/ 0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0" y="155"/>
                    </a:moveTo>
                    <a:lnTo>
                      <a:pt x="108" y="137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8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" name="Freeform 226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8"/>
                  <a:gd name="T1" fmla="*/ 195753 h 26"/>
                  <a:gd name="T2" fmla="*/ 139968 w 18"/>
                  <a:gd name="T3" fmla="*/ 173117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" name="Freeform 227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44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" name="Freeform 228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86624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2" name="Freeform 229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3" name="Freeform 230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4" name="Freeform 231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5" name="Freeform 232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6" name="Freeform 233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CFFF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7" name="Freeform 234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8" name="Freeform 235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9" name="Freeform 236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0" name="Oval 237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1" name="Oval 238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2" name="Oval 239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3" name="Oval 240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4" name="Freeform 241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5" name="Freeform 242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6" name="Freeform 243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7" name="Freeform 244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8" name="Freeform 245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9" name="Freeform 246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0" name="Freeform 247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78 w 108"/>
                  <a:gd name="T1" fmla="*/ 155 h 155"/>
                  <a:gd name="T2" fmla="*/ 0 w 108"/>
                  <a:gd name="T3" fmla="*/ 18 h 155"/>
                  <a:gd name="T4" fmla="*/ 108 w 108"/>
                  <a:gd name="T5" fmla="*/ 0 h 155"/>
                  <a:gd name="T6" fmla="*/ 78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78" y="155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1" name="Freeform 248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101088 w 18"/>
                  <a:gd name="T1" fmla="*/ 195753 h 26"/>
                  <a:gd name="T2" fmla="*/ 0 w 18"/>
                  <a:gd name="T3" fmla="*/ 22672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2" name="Freeform 249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3" name="Freeform 250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4" name="Freeform 251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5" name="Freeform 252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6" name="Freeform 253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7" name="Freeform 254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8" name="Freeform 255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50F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9" name="Freeform 256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13" name="Freeform 257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Freeform 258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Freeform 259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Freeform 260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Freeform 261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Freeform 262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Freeform 263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0" name="Freeform 264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Freeform 265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Freeform 266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Oval 267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Oval 268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5" name="Oval 269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6" name="Oval 270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7" name="Freeform 271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Freeform 272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9" name="Freeform 273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0" name="Freeform 274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1" name="Freeform 275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2" name="Freeform 276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3" name="Freeform 277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4" name="Freeform 278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5" name="Freeform 279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Freeform 280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7" name="Freeform 281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8" name="Freeform 282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9" name="Freeform 283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0" name="Freeform 284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1" name="Freeform 285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2" name="Freeform 286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3" name="Freeform 287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4" name="Freeform 288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5" name="Freeform 289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Freeform 290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7" name="Oval 291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8" name="Oval 292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9" name="Freeform 293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0" name="Freeform 294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Freeform 295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Freeform 296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Freeform 297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Freeform 298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Freeform 299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Freeform 300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Freeform 301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8" name="Freeform 302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9" name="Oval 303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" name="Oval 304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1" name="Oval 305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Oval 306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Freeform 307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Freeform 308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Freeform 309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Freeform 310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7" name="Oval 311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8" name="Freeform 312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9" name="Freeform 313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0" name="Freeform 314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1" name="Freeform 315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2" name="Oval 316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3" name="Oval 317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4" name="Freeform 318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5" name="Freeform 319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6" name="Freeform 320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7" name="Freeform 321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8" name="Freeform 322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9" name="Freeform 323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0" name="Freeform 324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1" name="Freeform 325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2" name="Freeform 326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3" name="Freeform 327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4" name="Oval 328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5" name="Oval 329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6" name="Freeform 330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7" name="Freeform 331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8" name="Oval 332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9" name="Oval 333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0" name="Freeform 334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1" name="Freeform 335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2" name="Freeform 336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3" name="Freeform 337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4" name="Oval 338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5" name="Oval 339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6" name="Freeform 340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7" name="Freeform 341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8" name="Freeform 342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9" name="Freeform 343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0" name="Freeform 344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1" name="Freeform 345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2" name="Freeform 346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3" name="Freeform 347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4" name="Freeform 348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5" name="Freeform 349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6" name="Freeform 350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7" name="Freeform 351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8" name="Freeform 352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9" name="Freeform 353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0" name="Freeform 354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1" name="Freeform 355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2" name="Freeform 356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3" name="Freeform 357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4" name="Freeform 358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5" name="Freeform 359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6" name="Oval 360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7" name="Oval 361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8" name="Freeform 362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9" name="Freeform 363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0" name="Oval 364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1" name="Freeform 365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2" name="Freeform 366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3" name="Oval 367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4" name="Oval 368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5" name="Freeform 369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6" name="Freeform 370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7" name="Freeform 371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8" name="Freeform 372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9" name="Freeform 373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0" name="Freeform 374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1" name="Freeform 375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2" name="Freeform 376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3" name="Freeform 377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4" name="Freeform 378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5" name="Freeform 379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6" name="Freeform 380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7" name="Freeform 381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8" name="Freeform 382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9" name="Freeform 383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0" name="Freeform 384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1" name="Freeform 385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2" name="Freeform 386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3" name="Freeform 387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4" name="Freeform 388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5" name="Freeform 389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6" name="Freeform 390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7" name="Oval 391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8" name="Oval 392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9" name="Oval 393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0" name="Freeform 394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1" name="Freeform 395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2" name="Freeform 396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3" name="Freeform 397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4" name="Freeform 398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5" name="Freeform 399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6" name="Freeform 400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7" name="Freeform 401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8" name="Oval 402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9" name="Oval 403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0" name="Freeform 404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1" name="Freeform 405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2" name="Freeform 406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3" name="Freeform 407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4" name="Freeform 408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5" name="Freeform 409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6" name="Freeform 410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7" name="Freeform 411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8" name="Freeform 412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9" name="Freeform 413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0" name="Oval 414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1" name="Oval 415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2" name="Freeform 416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3" name="Freeform 417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4" name="Freeform 418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5" name="Freeform 419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6" name="Oval 420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7" name="Oval 421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8" name="Freeform 422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9" name="Freeform 423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0" name="Freeform 424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1" name="Freeform 425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2" name="Freeform 426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3" name="Freeform 427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4" name="Freeform 428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5" name="Freeform 429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6" name="Freeform 430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7" name="Freeform 431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8" name="Freeform 432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9" name="Freeform 433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0" name="Oval 434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1" name="Oval 435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2" name="Freeform 436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29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3" name="Freeform 437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4" name="Freeform 438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5" name="Freeform 439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6" name="Freeform 440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07"/>
                <a:gd name="T1" fmla="*/ 2147483647 h 155"/>
                <a:gd name="T2" fmla="*/ 0 w 107"/>
                <a:gd name="T3" fmla="*/ 2147483647 h 155"/>
                <a:gd name="T4" fmla="*/ 2147483647 w 107"/>
                <a:gd name="T5" fmla="*/ 0 h 155"/>
                <a:gd name="T6" fmla="*/ 2147483647 w 107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5"/>
                <a:gd name="T14" fmla="*/ 107 w 107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5">
                  <a:moveTo>
                    <a:pt x="77" y="155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7" name="Freeform 441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8" name="Oval 442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9" name="Oval 443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0" name="Freeform 444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1" name="Freeform 445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2" name="Freeform 446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3" name="Freeform 447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4" name="Freeform 448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5" name="Freeform 449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6" name="Freeform 450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7" name="Freeform 451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8" name="Freeform 452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9" name="Freeform 453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0" name="Freeform 454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1" name="Freeform 455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2" name="Oval 456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3" name="Oval 457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4" name="Freeform 458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5" name="Freeform 459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6" name="Freeform 460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8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7" name="Freeform 461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8" name="Freeform 462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9" name="Freeform 463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0" name="Freeform 464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1" name="Freeform 465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2" name="Oval 466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3" name="Oval 467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4" name="Oval 468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5" name="Oval 469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6" name="Freeform 470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17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7" name="Freeform 471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8" name="Oval 472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9" name="Oval 473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0" name="Freeform 474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1" name="Freeform 475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2" name="Freeform 476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78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3" name="Freeform 477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4" name="Freeform 478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14"/>
                <a:gd name="T1" fmla="*/ 2147483647 h 162"/>
                <a:gd name="T2" fmla="*/ 0 w 114"/>
                <a:gd name="T3" fmla="*/ 2147483647 h 162"/>
                <a:gd name="T4" fmla="*/ 2147483647 w 114"/>
                <a:gd name="T5" fmla="*/ 0 h 162"/>
                <a:gd name="T6" fmla="*/ 2147483647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84" y="162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5" name="Freeform 479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4" y="27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6" name="Oval 480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7" name="Oval 481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8" name="Freeform 482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9" name="Freeform 483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0" name="Freeform 484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1" name="Freeform 485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2" name="Freeform 486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3" name="Freeform 487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4" name="Freeform 488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5" name="Freeform 489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6" name="Freeform 490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14"/>
                <a:gd name="T1" fmla="*/ 2147483647 h 162"/>
                <a:gd name="T2" fmla="*/ 2147483647 w 114"/>
                <a:gd name="T3" fmla="*/ 2147483647 h 162"/>
                <a:gd name="T4" fmla="*/ 2147483647 w 114"/>
                <a:gd name="T5" fmla="*/ 0 h 162"/>
                <a:gd name="T6" fmla="*/ 0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0" y="162"/>
                  </a:moveTo>
                  <a:lnTo>
                    <a:pt x="114" y="144"/>
                  </a:lnTo>
                  <a:lnTo>
                    <a:pt x="36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7" name="Freeform 491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4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8" name="Oval 492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9" name="Oval 493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0" name="Freeform 494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1" name="Freeform 495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2" name="Oval 496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3" name="Oval 497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4" name="Oval 498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5" name="Oval 499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6" name="Oval 500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7" name="Oval 501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8" name="Freeform 502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9" name="Freeform 503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0" name="Oval 504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1" name="Oval 505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2" name="Freeform 506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13"/>
                <a:gd name="T1" fmla="*/ 2147483647 h 156"/>
                <a:gd name="T2" fmla="*/ 0 w 113"/>
                <a:gd name="T3" fmla="*/ 2147483647 h 156"/>
                <a:gd name="T4" fmla="*/ 2147483647 w 113"/>
                <a:gd name="T5" fmla="*/ 0 h 156"/>
                <a:gd name="T6" fmla="*/ 2147483647 w 113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56"/>
                <a:gd name="T14" fmla="*/ 113 w 113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56">
                  <a:moveTo>
                    <a:pt x="77" y="156"/>
                  </a:moveTo>
                  <a:lnTo>
                    <a:pt x="0" y="18"/>
                  </a:lnTo>
                  <a:lnTo>
                    <a:pt x="113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3" name="Freeform 507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4" name="Freeform 508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84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5" name="Freeform 509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4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6" name="Oval 510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7" name="Oval 511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8" name="Freeform 512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9" name="Freeform 513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0" name="Freeform 514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13"/>
                <a:gd name="T1" fmla="*/ 2147483647 h 162"/>
                <a:gd name="T2" fmla="*/ 2147483647 w 113"/>
                <a:gd name="T3" fmla="*/ 2147483647 h 162"/>
                <a:gd name="T4" fmla="*/ 2147483647 w 113"/>
                <a:gd name="T5" fmla="*/ 0 h 162"/>
                <a:gd name="T6" fmla="*/ 0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0" y="162"/>
                  </a:moveTo>
                  <a:lnTo>
                    <a:pt x="113" y="138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1" name="Freeform 515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2" name="Freeform 516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13"/>
                <a:gd name="T1" fmla="*/ 2147483647 h 162"/>
                <a:gd name="T2" fmla="*/ 0 w 113"/>
                <a:gd name="T3" fmla="*/ 2147483647 h 162"/>
                <a:gd name="T4" fmla="*/ 2147483647 w 113"/>
                <a:gd name="T5" fmla="*/ 0 h 162"/>
                <a:gd name="T6" fmla="*/ 2147483647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77" y="162"/>
                  </a:moveTo>
                  <a:lnTo>
                    <a:pt x="0" y="24"/>
                  </a:lnTo>
                  <a:lnTo>
                    <a:pt x="113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3" name="Freeform 517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3" y="27"/>
                  </a:moveTo>
                  <a:lnTo>
                    <a:pt x="0" y="4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4" name="Oval 518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5" name="Oval 519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6" name="Oval 520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7" name="Oval 521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8" name="Freeform 522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9" name="Freeform 523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0" name="Freeform 524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1" name="Freeform 525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2" name="Oval 526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3" name="Oval 527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6" name="Oval 532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7" name="Oval 533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788" name="Rectangle 53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Linear Approximation: Regression</a:t>
            </a:r>
          </a:p>
        </p:txBody>
      </p:sp>
      <p:grpSp>
        <p:nvGrpSpPr>
          <p:cNvPr id="4" name="Group 555"/>
          <p:cNvGrpSpPr>
            <a:grpSpLocks/>
          </p:cNvGrpSpPr>
          <p:nvPr/>
        </p:nvGrpSpPr>
        <p:grpSpPr bwMode="auto">
          <a:xfrm>
            <a:off x="1627035" y="5410200"/>
            <a:ext cx="3173565" cy="841375"/>
            <a:chOff x="-31730" y="5864225"/>
            <a:chExt cx="3173565" cy="840628"/>
          </a:xfrm>
        </p:grpSpPr>
        <p:sp>
          <p:nvSpPr>
            <p:cNvPr id="19796" name="Text Box 536"/>
            <p:cNvSpPr txBox="1">
              <a:spLocks noChangeArrowheads="1"/>
            </p:cNvSpPr>
            <p:nvPr/>
          </p:nvSpPr>
          <p:spPr bwMode="auto">
            <a:xfrm>
              <a:off x="-31730" y="5864225"/>
              <a:ext cx="1640193" cy="46125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Prediction:</a:t>
              </a:r>
            </a:p>
          </p:txBody>
        </p:sp>
        <p:pic>
          <p:nvPicPr>
            <p:cNvPr id="19797" name="Picture 553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750" y="6352437"/>
              <a:ext cx="3069085" cy="3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58"/>
          <p:cNvGrpSpPr>
            <a:grpSpLocks/>
          </p:cNvGrpSpPr>
          <p:nvPr/>
        </p:nvGrpSpPr>
        <p:grpSpPr bwMode="auto">
          <a:xfrm>
            <a:off x="6799856" y="5410200"/>
            <a:ext cx="4863507" cy="855663"/>
            <a:chOff x="4282035" y="5826125"/>
            <a:chExt cx="4864191" cy="856014"/>
          </a:xfrm>
        </p:grpSpPr>
        <p:sp>
          <p:nvSpPr>
            <p:cNvPr id="19794" name="Text Box 539"/>
            <p:cNvSpPr txBox="1">
              <a:spLocks noChangeArrowheads="1"/>
            </p:cNvSpPr>
            <p:nvPr/>
          </p:nvSpPr>
          <p:spPr bwMode="auto">
            <a:xfrm>
              <a:off x="4282035" y="5826125"/>
              <a:ext cx="1640424" cy="46185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Prediction:</a:t>
              </a:r>
            </a:p>
          </p:txBody>
        </p:sp>
        <p:pic>
          <p:nvPicPr>
            <p:cNvPr id="19795" name="Picture 556" descr="txp_fi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16385" y="6333624"/>
              <a:ext cx="4729841" cy="34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" name="Picture 55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0088" y="4575175"/>
            <a:ext cx="9461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4" name="Picture 54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7575" y="2535238"/>
            <a:ext cx="2254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126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4695825" y="3081338"/>
            <a:ext cx="5106987" cy="2270125"/>
            <a:chOff x="1807" y="1145"/>
            <a:chExt cx="3217" cy="1430"/>
          </a:xfrm>
        </p:grpSpPr>
        <p:sp>
          <p:nvSpPr>
            <p:cNvPr id="20544" name="Line 3"/>
            <p:cNvSpPr>
              <a:spLocks noChangeShapeType="1"/>
            </p:cNvSpPr>
            <p:nvPr/>
          </p:nvSpPr>
          <p:spPr bwMode="auto">
            <a:xfrm>
              <a:off x="1807" y="2115"/>
              <a:ext cx="0" cy="3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545" name="Line 5"/>
            <p:cNvSpPr>
              <a:spLocks noChangeShapeType="1"/>
            </p:cNvSpPr>
            <p:nvPr/>
          </p:nvSpPr>
          <p:spPr bwMode="auto">
            <a:xfrm>
              <a:off x="2188" y="2317"/>
              <a:ext cx="0" cy="25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6" name="Line 6"/>
            <p:cNvSpPr>
              <a:spLocks noChangeShapeType="1"/>
            </p:cNvSpPr>
            <p:nvPr/>
          </p:nvSpPr>
          <p:spPr bwMode="auto">
            <a:xfrm>
              <a:off x="2949" y="2016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7" name="Line 7"/>
            <p:cNvSpPr>
              <a:spLocks noChangeShapeType="1"/>
            </p:cNvSpPr>
            <p:nvPr/>
          </p:nvSpPr>
          <p:spPr bwMode="auto">
            <a:xfrm>
              <a:off x="3323" y="1843"/>
              <a:ext cx="0" cy="8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8" name="Line 8"/>
            <p:cNvSpPr>
              <a:spLocks noChangeShapeType="1"/>
            </p:cNvSpPr>
            <p:nvPr/>
          </p:nvSpPr>
          <p:spPr bwMode="auto">
            <a:xfrm>
              <a:off x="3707" y="1682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9" name="Line 9"/>
            <p:cNvSpPr>
              <a:spLocks noChangeShapeType="1"/>
            </p:cNvSpPr>
            <p:nvPr/>
          </p:nvSpPr>
          <p:spPr bwMode="auto">
            <a:xfrm>
              <a:off x="3892" y="1539"/>
              <a:ext cx="0" cy="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0" name="Line 10"/>
            <p:cNvSpPr>
              <a:spLocks noChangeShapeType="1"/>
            </p:cNvSpPr>
            <p:nvPr/>
          </p:nvSpPr>
          <p:spPr bwMode="auto">
            <a:xfrm>
              <a:off x="4078" y="1545"/>
              <a:ext cx="0" cy="2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1" name="Line 11"/>
            <p:cNvSpPr>
              <a:spLocks noChangeShapeType="1"/>
            </p:cNvSpPr>
            <p:nvPr/>
          </p:nvSpPr>
          <p:spPr bwMode="auto">
            <a:xfrm>
              <a:off x="4839" y="1145"/>
              <a:ext cx="0" cy="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2" name="Line 12"/>
            <p:cNvSpPr>
              <a:spLocks noChangeShapeType="1"/>
            </p:cNvSpPr>
            <p:nvPr/>
          </p:nvSpPr>
          <p:spPr bwMode="auto">
            <a:xfrm>
              <a:off x="5024" y="1162"/>
              <a:ext cx="0" cy="2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3" name="Line 13"/>
            <p:cNvSpPr>
              <a:spLocks noChangeShapeType="1"/>
            </p:cNvSpPr>
            <p:nvPr/>
          </p:nvSpPr>
          <p:spPr bwMode="auto">
            <a:xfrm>
              <a:off x="2747" y="1953"/>
              <a:ext cx="0" cy="1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4" name="Line 14"/>
            <p:cNvSpPr>
              <a:spLocks noChangeShapeType="1"/>
            </p:cNvSpPr>
            <p:nvPr/>
          </p:nvSpPr>
          <p:spPr bwMode="auto">
            <a:xfrm>
              <a:off x="1999" y="2387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5" name="Line 15"/>
            <p:cNvSpPr>
              <a:spLocks noChangeShapeType="1"/>
            </p:cNvSpPr>
            <p:nvPr/>
          </p:nvSpPr>
          <p:spPr bwMode="auto">
            <a:xfrm>
              <a:off x="3134" y="1705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483" name="Rectangle 1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Optimization: Least Squares</a:t>
            </a:r>
          </a:p>
        </p:txBody>
      </p:sp>
      <p:sp>
        <p:nvSpPr>
          <p:cNvPr id="20484" name="Line 17"/>
          <p:cNvSpPr>
            <a:spLocks noChangeShapeType="1"/>
          </p:cNvSpPr>
          <p:nvPr/>
        </p:nvSpPr>
        <p:spPr bwMode="auto">
          <a:xfrm flipV="1">
            <a:off x="4100512" y="2967038"/>
            <a:ext cx="6029325" cy="24431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Line 18"/>
          <p:cNvSpPr>
            <a:spLocks noChangeShapeType="1"/>
          </p:cNvSpPr>
          <p:nvPr/>
        </p:nvSpPr>
        <p:spPr bwMode="auto">
          <a:xfrm>
            <a:off x="4100512" y="6070600"/>
            <a:ext cx="600075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Line 19"/>
          <p:cNvSpPr>
            <a:spLocks noChangeShapeType="1"/>
          </p:cNvSpPr>
          <p:nvPr/>
        </p:nvSpPr>
        <p:spPr bwMode="auto">
          <a:xfrm flipV="1">
            <a:off x="4100512" y="2743200"/>
            <a:ext cx="12700" cy="3327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Line 20"/>
          <p:cNvSpPr>
            <a:spLocks noChangeShapeType="1"/>
          </p:cNvSpPr>
          <p:nvPr/>
        </p:nvSpPr>
        <p:spPr bwMode="auto">
          <a:xfrm flipV="1">
            <a:off x="4100512" y="6005513"/>
            <a:ext cx="1588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Rectangle 21"/>
          <p:cNvSpPr>
            <a:spLocks noChangeArrowheads="1"/>
          </p:cNvSpPr>
          <p:nvPr/>
        </p:nvSpPr>
        <p:spPr bwMode="auto">
          <a:xfrm>
            <a:off x="4113212" y="61087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89" name="Line 22"/>
          <p:cNvSpPr>
            <a:spLocks noChangeShapeType="1"/>
          </p:cNvSpPr>
          <p:nvPr/>
        </p:nvSpPr>
        <p:spPr bwMode="auto">
          <a:xfrm flipV="1">
            <a:off x="10101262" y="6005513"/>
            <a:ext cx="3175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Rectangle 23"/>
          <p:cNvSpPr>
            <a:spLocks noChangeArrowheads="1"/>
          </p:cNvSpPr>
          <p:nvPr/>
        </p:nvSpPr>
        <p:spPr bwMode="auto">
          <a:xfrm>
            <a:off x="10071100" y="61087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0491" name="Line 24"/>
          <p:cNvSpPr>
            <a:spLocks noChangeShapeType="1"/>
          </p:cNvSpPr>
          <p:nvPr/>
        </p:nvSpPr>
        <p:spPr bwMode="auto">
          <a:xfrm>
            <a:off x="4100512" y="6070600"/>
            <a:ext cx="52388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Rectangle 25"/>
          <p:cNvSpPr>
            <a:spLocks noChangeArrowheads="1"/>
          </p:cNvSpPr>
          <p:nvPr/>
        </p:nvSpPr>
        <p:spPr bwMode="auto">
          <a:xfrm>
            <a:off x="4002087" y="5964238"/>
            <a:ext cx="682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93" name="Oval 26"/>
          <p:cNvSpPr>
            <a:spLocks noChangeArrowheads="1"/>
          </p:cNvSpPr>
          <p:nvPr/>
        </p:nvSpPr>
        <p:spPr bwMode="auto">
          <a:xfrm>
            <a:off x="4333875" y="5254625"/>
            <a:ext cx="123825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Oval 27"/>
          <p:cNvSpPr>
            <a:spLocks noChangeArrowheads="1"/>
          </p:cNvSpPr>
          <p:nvPr/>
        </p:nvSpPr>
        <p:spPr bwMode="auto">
          <a:xfrm>
            <a:off x="4333875" y="5254625"/>
            <a:ext cx="123825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Oval 28"/>
          <p:cNvSpPr>
            <a:spLocks noChangeArrowheads="1"/>
          </p:cNvSpPr>
          <p:nvPr/>
        </p:nvSpPr>
        <p:spPr bwMode="auto">
          <a:xfrm>
            <a:off x="4638675" y="4576763"/>
            <a:ext cx="125412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Oval 29"/>
          <p:cNvSpPr>
            <a:spLocks noChangeArrowheads="1"/>
          </p:cNvSpPr>
          <p:nvPr/>
        </p:nvSpPr>
        <p:spPr bwMode="auto">
          <a:xfrm>
            <a:off x="4638675" y="4576763"/>
            <a:ext cx="125412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Oval 30"/>
          <p:cNvSpPr>
            <a:spLocks noChangeArrowheads="1"/>
          </p:cNvSpPr>
          <p:nvPr/>
        </p:nvSpPr>
        <p:spPr bwMode="auto">
          <a:xfrm>
            <a:off x="4940300" y="5180013"/>
            <a:ext cx="127000" cy="1127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Oval 31"/>
          <p:cNvSpPr>
            <a:spLocks noChangeArrowheads="1"/>
          </p:cNvSpPr>
          <p:nvPr/>
        </p:nvSpPr>
        <p:spPr bwMode="auto">
          <a:xfrm>
            <a:off x="4940300" y="5180013"/>
            <a:ext cx="127000" cy="1127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Oval 32"/>
          <p:cNvSpPr>
            <a:spLocks noChangeArrowheads="1"/>
          </p:cNvSpPr>
          <p:nvPr/>
        </p:nvSpPr>
        <p:spPr bwMode="auto">
          <a:xfrm>
            <a:off x="5232400" y="5267325"/>
            <a:ext cx="125412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Oval 33"/>
          <p:cNvSpPr>
            <a:spLocks noChangeArrowheads="1"/>
          </p:cNvSpPr>
          <p:nvPr/>
        </p:nvSpPr>
        <p:spPr bwMode="auto">
          <a:xfrm>
            <a:off x="5232400" y="5267325"/>
            <a:ext cx="125412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Oval 34"/>
          <p:cNvSpPr>
            <a:spLocks noChangeArrowheads="1"/>
          </p:cNvSpPr>
          <p:nvPr/>
        </p:nvSpPr>
        <p:spPr bwMode="auto">
          <a:xfrm>
            <a:off x="5537200" y="4948238"/>
            <a:ext cx="122237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Oval 35"/>
          <p:cNvSpPr>
            <a:spLocks noChangeArrowheads="1"/>
          </p:cNvSpPr>
          <p:nvPr/>
        </p:nvSpPr>
        <p:spPr bwMode="auto">
          <a:xfrm>
            <a:off x="5537200" y="4948238"/>
            <a:ext cx="122237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Oval 36"/>
          <p:cNvSpPr>
            <a:spLocks noChangeArrowheads="1"/>
          </p:cNvSpPr>
          <p:nvPr/>
        </p:nvSpPr>
        <p:spPr bwMode="auto">
          <a:xfrm>
            <a:off x="5842000" y="4614863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4" name="Oval 37"/>
          <p:cNvSpPr>
            <a:spLocks noChangeArrowheads="1"/>
          </p:cNvSpPr>
          <p:nvPr/>
        </p:nvSpPr>
        <p:spPr bwMode="auto">
          <a:xfrm>
            <a:off x="5842000" y="4614863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5" name="Oval 38"/>
          <p:cNvSpPr>
            <a:spLocks noChangeArrowheads="1"/>
          </p:cNvSpPr>
          <p:nvPr/>
        </p:nvSpPr>
        <p:spPr bwMode="auto">
          <a:xfrm>
            <a:off x="6132512" y="430847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6" name="Oval 39"/>
          <p:cNvSpPr>
            <a:spLocks noChangeArrowheads="1"/>
          </p:cNvSpPr>
          <p:nvPr/>
        </p:nvSpPr>
        <p:spPr bwMode="auto">
          <a:xfrm>
            <a:off x="6132512" y="430847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7" name="Oval 40"/>
          <p:cNvSpPr>
            <a:spLocks noChangeArrowheads="1"/>
          </p:cNvSpPr>
          <p:nvPr/>
        </p:nvSpPr>
        <p:spPr bwMode="auto">
          <a:xfrm>
            <a:off x="6437312" y="4614863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8" name="Oval 41"/>
          <p:cNvSpPr>
            <a:spLocks noChangeArrowheads="1"/>
          </p:cNvSpPr>
          <p:nvPr/>
        </p:nvSpPr>
        <p:spPr bwMode="auto">
          <a:xfrm>
            <a:off x="6437312" y="4614863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9" name="Oval 42"/>
          <p:cNvSpPr>
            <a:spLocks noChangeArrowheads="1"/>
          </p:cNvSpPr>
          <p:nvPr/>
        </p:nvSpPr>
        <p:spPr bwMode="auto">
          <a:xfrm>
            <a:off x="6740525" y="3886200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0" name="Oval 43"/>
          <p:cNvSpPr>
            <a:spLocks noChangeArrowheads="1"/>
          </p:cNvSpPr>
          <p:nvPr/>
        </p:nvSpPr>
        <p:spPr bwMode="auto">
          <a:xfrm>
            <a:off x="6740525" y="3886200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1" name="Oval 44"/>
          <p:cNvSpPr>
            <a:spLocks noChangeArrowheads="1"/>
          </p:cNvSpPr>
          <p:nvPr/>
        </p:nvSpPr>
        <p:spPr bwMode="auto">
          <a:xfrm>
            <a:off x="7043737" y="4270375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2" name="Oval 45"/>
          <p:cNvSpPr>
            <a:spLocks noChangeArrowheads="1"/>
          </p:cNvSpPr>
          <p:nvPr/>
        </p:nvSpPr>
        <p:spPr bwMode="auto">
          <a:xfrm>
            <a:off x="7043737" y="4270375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3" name="Oval 46"/>
          <p:cNvSpPr>
            <a:spLocks noChangeArrowheads="1"/>
          </p:cNvSpPr>
          <p:nvPr/>
        </p:nvSpPr>
        <p:spPr bwMode="auto">
          <a:xfrm>
            <a:off x="7335837" y="3989388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4" name="Oval 47"/>
          <p:cNvSpPr>
            <a:spLocks noChangeArrowheads="1"/>
          </p:cNvSpPr>
          <p:nvPr/>
        </p:nvSpPr>
        <p:spPr bwMode="auto">
          <a:xfrm>
            <a:off x="7335837" y="3989388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5" name="Oval 48"/>
          <p:cNvSpPr>
            <a:spLocks noChangeArrowheads="1"/>
          </p:cNvSpPr>
          <p:nvPr/>
        </p:nvSpPr>
        <p:spPr bwMode="auto">
          <a:xfrm>
            <a:off x="7642225" y="4179888"/>
            <a:ext cx="12065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6" name="Oval 49"/>
          <p:cNvSpPr>
            <a:spLocks noChangeArrowheads="1"/>
          </p:cNvSpPr>
          <p:nvPr/>
        </p:nvSpPr>
        <p:spPr bwMode="auto">
          <a:xfrm>
            <a:off x="7642225" y="4179888"/>
            <a:ext cx="12065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7" name="Oval 50"/>
          <p:cNvSpPr>
            <a:spLocks noChangeArrowheads="1"/>
          </p:cNvSpPr>
          <p:nvPr/>
        </p:nvSpPr>
        <p:spPr bwMode="auto">
          <a:xfrm>
            <a:off x="7942262" y="3617913"/>
            <a:ext cx="12700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8" name="Oval 51"/>
          <p:cNvSpPr>
            <a:spLocks noChangeArrowheads="1"/>
          </p:cNvSpPr>
          <p:nvPr/>
        </p:nvSpPr>
        <p:spPr bwMode="auto">
          <a:xfrm>
            <a:off x="7942262" y="3617913"/>
            <a:ext cx="12700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9" name="Oval 52"/>
          <p:cNvSpPr>
            <a:spLocks noChangeArrowheads="1"/>
          </p:cNvSpPr>
          <p:nvPr/>
        </p:nvSpPr>
        <p:spPr bwMode="auto">
          <a:xfrm>
            <a:off x="8234362" y="4078288"/>
            <a:ext cx="125413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0" name="Oval 53"/>
          <p:cNvSpPr>
            <a:spLocks noChangeArrowheads="1"/>
          </p:cNvSpPr>
          <p:nvPr/>
        </p:nvSpPr>
        <p:spPr bwMode="auto">
          <a:xfrm>
            <a:off x="8234362" y="4078288"/>
            <a:ext cx="125413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1" name="Oval 54"/>
          <p:cNvSpPr>
            <a:spLocks noChangeArrowheads="1"/>
          </p:cNvSpPr>
          <p:nvPr/>
        </p:nvSpPr>
        <p:spPr bwMode="auto">
          <a:xfrm>
            <a:off x="8537575" y="3567113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2" name="Oval 55"/>
          <p:cNvSpPr>
            <a:spLocks noChangeArrowheads="1"/>
          </p:cNvSpPr>
          <p:nvPr/>
        </p:nvSpPr>
        <p:spPr bwMode="auto">
          <a:xfrm>
            <a:off x="8537575" y="3567113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3" name="Oval 56"/>
          <p:cNvSpPr>
            <a:spLocks noChangeArrowheads="1"/>
          </p:cNvSpPr>
          <p:nvPr/>
        </p:nvSpPr>
        <p:spPr bwMode="auto">
          <a:xfrm>
            <a:off x="8843962" y="34512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4" name="Oval 57"/>
          <p:cNvSpPr>
            <a:spLocks noChangeArrowheads="1"/>
          </p:cNvSpPr>
          <p:nvPr/>
        </p:nvSpPr>
        <p:spPr bwMode="auto">
          <a:xfrm>
            <a:off x="8843962" y="34512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5" name="Oval 58"/>
          <p:cNvSpPr>
            <a:spLocks noChangeArrowheads="1"/>
          </p:cNvSpPr>
          <p:nvPr/>
        </p:nvSpPr>
        <p:spPr bwMode="auto">
          <a:xfrm>
            <a:off x="9132887" y="33877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6" name="Oval 59"/>
          <p:cNvSpPr>
            <a:spLocks noChangeArrowheads="1"/>
          </p:cNvSpPr>
          <p:nvPr/>
        </p:nvSpPr>
        <p:spPr bwMode="auto">
          <a:xfrm>
            <a:off x="9132887" y="33877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7" name="Oval 60"/>
          <p:cNvSpPr>
            <a:spLocks noChangeArrowheads="1"/>
          </p:cNvSpPr>
          <p:nvPr/>
        </p:nvSpPr>
        <p:spPr bwMode="auto">
          <a:xfrm>
            <a:off x="9436100" y="3017838"/>
            <a:ext cx="1270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8" name="Oval 61"/>
          <p:cNvSpPr>
            <a:spLocks noChangeArrowheads="1"/>
          </p:cNvSpPr>
          <p:nvPr/>
        </p:nvSpPr>
        <p:spPr bwMode="auto">
          <a:xfrm>
            <a:off x="9436100" y="3017838"/>
            <a:ext cx="127000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9" name="Oval 62"/>
          <p:cNvSpPr>
            <a:spLocks noChangeArrowheads="1"/>
          </p:cNvSpPr>
          <p:nvPr/>
        </p:nvSpPr>
        <p:spPr bwMode="auto">
          <a:xfrm>
            <a:off x="9742487" y="34258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0" name="Oval 63"/>
          <p:cNvSpPr>
            <a:spLocks noChangeArrowheads="1"/>
          </p:cNvSpPr>
          <p:nvPr/>
        </p:nvSpPr>
        <p:spPr bwMode="auto">
          <a:xfrm>
            <a:off x="9742487" y="34258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1" name="Line 66"/>
          <p:cNvSpPr>
            <a:spLocks noChangeShapeType="1"/>
          </p:cNvSpPr>
          <p:nvPr/>
        </p:nvSpPr>
        <p:spPr bwMode="auto">
          <a:xfrm flipH="1" flipV="1">
            <a:off x="6780212" y="38862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532" name="Line 67"/>
          <p:cNvSpPr>
            <a:spLocks noChangeShapeType="1"/>
          </p:cNvSpPr>
          <p:nvPr/>
        </p:nvSpPr>
        <p:spPr bwMode="auto">
          <a:xfrm flipH="1">
            <a:off x="4075112" y="391160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3" name="Picture 6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79825" y="4170363"/>
            <a:ext cx="280987" cy="4445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4" name="Line 69"/>
          <p:cNvSpPr>
            <a:spLocks noChangeShapeType="1"/>
          </p:cNvSpPr>
          <p:nvPr/>
        </p:nvSpPr>
        <p:spPr bwMode="auto">
          <a:xfrm flipH="1">
            <a:off x="4084637" y="428625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5" name="Picture 7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89350" y="3619500"/>
            <a:ext cx="268287" cy="3413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6" name="Line 71"/>
          <p:cNvSpPr>
            <a:spLocks noChangeShapeType="1"/>
          </p:cNvSpPr>
          <p:nvPr/>
        </p:nvSpPr>
        <p:spPr bwMode="auto">
          <a:xfrm>
            <a:off x="5253037" y="3894138"/>
            <a:ext cx="0" cy="393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lg" len="lg"/>
            <a:tailEnd type="triangl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37" name="Text Box 72"/>
          <p:cNvSpPr txBox="1">
            <a:spLocks noChangeArrowheads="1"/>
          </p:cNvSpPr>
          <p:nvPr/>
        </p:nvSpPr>
        <p:spPr bwMode="auto">
          <a:xfrm>
            <a:off x="4333875" y="3300413"/>
            <a:ext cx="25749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  <a:cs typeface="Arial" charset="0"/>
              </a:rPr>
              <a:t>Error or “residual”</a:t>
            </a:r>
          </a:p>
        </p:txBody>
      </p:sp>
      <p:sp>
        <p:nvSpPr>
          <p:cNvPr id="20538" name="Text Box 73"/>
          <p:cNvSpPr txBox="1">
            <a:spLocks noChangeArrowheads="1"/>
          </p:cNvSpPr>
          <p:nvPr/>
        </p:nvSpPr>
        <p:spPr bwMode="auto">
          <a:xfrm>
            <a:off x="2128837" y="4135438"/>
            <a:ext cx="15414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Prediction</a:t>
            </a:r>
          </a:p>
        </p:txBody>
      </p:sp>
      <p:sp>
        <p:nvSpPr>
          <p:cNvPr id="20539" name="Text Box 74"/>
          <p:cNvSpPr txBox="1">
            <a:spLocks noChangeArrowheads="1"/>
          </p:cNvSpPr>
          <p:nvPr/>
        </p:nvSpPr>
        <p:spPr bwMode="auto">
          <a:xfrm>
            <a:off x="1858962" y="3502025"/>
            <a:ext cx="18288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Observation</a:t>
            </a:r>
          </a:p>
        </p:txBody>
      </p:sp>
      <p:pic>
        <p:nvPicPr>
          <p:cNvPr id="76" name="Picture 7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253414" y="6146800"/>
            <a:ext cx="985586" cy="393999"/>
          </a:xfrm>
          <a:prstGeom prst="rect">
            <a:avLst/>
          </a:prstGeom>
          <a:noFill/>
          <a:ln/>
          <a:effectLst/>
        </p:spPr>
      </p:pic>
      <p:pic>
        <p:nvPicPr>
          <p:cNvPr id="21565" name="Picture 8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0" y="1447800"/>
            <a:ext cx="35671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67" name="Picture 83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5000" y="1676400"/>
            <a:ext cx="472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370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Error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9763" y="1905001"/>
            <a:ext cx="4264005" cy="9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7627" y="2895600"/>
            <a:ext cx="5270373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457200" y="4800600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Approximate q update explained: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2288" y="3886200"/>
            <a:ext cx="5065712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16100" y="5410200"/>
            <a:ext cx="7556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57200" y="1295400"/>
            <a:ext cx="1112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Imagine we had only one point x, with features f(x), target value y, and weights w:</a:t>
            </a:r>
          </a:p>
        </p:txBody>
      </p:sp>
      <p:sp>
        <p:nvSpPr>
          <p:cNvPr id="22539" name="TextBox 27"/>
          <p:cNvSpPr txBox="1">
            <a:spLocks noChangeArrowheads="1"/>
          </p:cNvSpPr>
          <p:nvPr/>
        </p:nvSpPr>
        <p:spPr bwMode="auto">
          <a:xfrm>
            <a:off x="4724400" y="6015335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“target”</a:t>
            </a:r>
          </a:p>
        </p:txBody>
      </p:sp>
      <p:sp>
        <p:nvSpPr>
          <p:cNvPr id="22540" name="TextBox 28"/>
          <p:cNvSpPr txBox="1">
            <a:spLocks noChangeArrowheads="1"/>
          </p:cNvSpPr>
          <p:nvPr/>
        </p:nvSpPr>
        <p:spPr bwMode="auto">
          <a:xfrm>
            <a:off x="6781800" y="60198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“prediction”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286169"/>
            <a:ext cx="4148098" cy="2092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610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17" grpId="0"/>
      <p:bldP spid="22539" grpId="0"/>
      <p:bldP spid="225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Summary: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0" y="43828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libri"/>
                <a:cs typeface="Calibri"/>
              </a:rPr>
              <a:t>*use features</a:t>
            </a:r>
          </a:p>
          <a:p>
            <a:r>
              <a:rPr lang="en-US" i="1" dirty="0">
                <a:latin typeface="Calibri"/>
                <a:cs typeface="Calibri"/>
              </a:rPr>
              <a:t> to generalize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5000" y="43828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libri"/>
                <a:cs typeface="Calibri"/>
              </a:rPr>
              <a:t>*use features</a:t>
            </a:r>
          </a:p>
          <a:p>
            <a:r>
              <a:rPr lang="en-US" i="1" dirty="0">
                <a:latin typeface="Calibri"/>
                <a:cs typeface="Calibri"/>
              </a:rPr>
              <a:t> to generalize</a:t>
            </a:r>
          </a:p>
        </p:txBody>
      </p:sp>
    </p:spTree>
    <p:extLst>
      <p:ext uri="{BB962C8B-B14F-4D97-AF65-F5344CB8AC3E}">
        <p14:creationId xmlns:p14="http://schemas.microsoft.com/office/powerpoint/2010/main" val="217955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 and dopamine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552"/>
            <a:ext cx="4305443" cy="579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764" y="1143000"/>
            <a:ext cx="4752236" cy="57437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447800"/>
            <a:ext cx="3429000" cy="4729164"/>
          </a:xfrm>
        </p:spPr>
        <p:txBody>
          <a:bodyPr/>
          <a:lstStyle/>
          <a:p>
            <a:r>
              <a:rPr lang="en-US" sz="2800" dirty="0"/>
              <a:t>Dopamine signal generated by parts of the striatum</a:t>
            </a:r>
          </a:p>
          <a:p>
            <a:r>
              <a:rPr lang="en-US" sz="2800" dirty="0"/>
              <a:t>Encodes predictive error in value function (as in TD learning)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5334000"/>
            <a:ext cx="4114800" cy="124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/>
              <a:t>Big idea: learn from every experience!</a:t>
            </a:r>
          </a:p>
          <a:p>
            <a:pPr lvl="1"/>
            <a:r>
              <a:rPr lang="en-US" sz="2000" dirty="0"/>
              <a:t>Update V(s) each time we experience a transition (s, a, s’, r)</a:t>
            </a:r>
          </a:p>
          <a:p>
            <a:pPr lvl="1"/>
            <a:r>
              <a:rPr lang="en-US" sz="2000" dirty="0"/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  <a:p>
            <a:r>
              <a:rPr lang="en-US" sz="2400" dirty="0"/>
              <a:t>Temporal difference learning of values</a:t>
            </a:r>
          </a:p>
          <a:p>
            <a:pPr lvl="1"/>
            <a:r>
              <a:rPr lang="en-US" sz="2000" dirty="0"/>
              <a:t>Policy still fixed, still doing evaluation!</a:t>
            </a:r>
          </a:p>
          <a:p>
            <a:pPr lvl="1"/>
            <a:r>
              <a:rPr lang="en-US" sz="2000" dirty="0"/>
              <a:t>Move values toward value of whatever successor occurs: running average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(s)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Palatino"/>
                  <a:cs typeface="Palatino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252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25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20334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Same update:</a:t>
            </a:r>
          </a:p>
        </p:txBody>
      </p:sp>
    </p:spTree>
    <p:extLst>
      <p:ext uri="{BB962C8B-B14F-4D97-AF65-F5344CB8AC3E}">
        <p14:creationId xmlns:p14="http://schemas.microsoft.com/office/powerpoint/2010/main" val="397644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E611B-1402-4340-A254-09FAF2242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Section: Advanced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782C-E7CC-984C-98FA-C0920E5F5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Advanced topic I: Adversarial machine learning</a:t>
            </a:r>
          </a:p>
          <a:p>
            <a:r>
              <a:rPr lang="en-US" dirty="0"/>
              <a:t>Advanced topic II: Fairness in machine learning</a:t>
            </a:r>
          </a:p>
          <a:p>
            <a:r>
              <a:rPr lang="en-US" dirty="0"/>
              <a:t>Advanced topic III: CLIP</a:t>
            </a:r>
          </a:p>
          <a:p>
            <a:r>
              <a:rPr lang="en-US" dirty="0"/>
              <a:t>Final lecture: AI safety (Stuart)</a:t>
            </a:r>
          </a:p>
        </p:txBody>
      </p:sp>
    </p:spTree>
    <p:extLst>
      <p:ext uri="{BB962C8B-B14F-4D97-AF65-F5344CB8AC3E}">
        <p14:creationId xmlns:p14="http://schemas.microsoft.com/office/powerpoint/2010/main" val="3601969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Recap: 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/>
              <a:t>TD value leaning is a model-free way to do policy evaluation, mimicking Bellman updates with running sample averages</a:t>
            </a:r>
          </a:p>
          <a:p>
            <a:r>
              <a:rPr lang="en-US" sz="2800" dirty="0"/>
              <a:t>However, if we want to turn values into a (new) policy, we’re sunk: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Idea: learn Q-values, not values</a:t>
            </a:r>
          </a:p>
          <a:p>
            <a:r>
              <a:rPr lang="en-US" sz="2800" dirty="0"/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Palatino"/>
                  <a:cs typeface="Palatino"/>
                </a:rPr>
                <a:t>s,a,s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388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V</a:t>
            </a:r>
            <a:r>
              <a:rPr lang="en-US" sz="2000" baseline="-25000" dirty="0"/>
              <a:t>0</a:t>
            </a:r>
            <a:r>
              <a:rPr lang="en-US" sz="2000" dirty="0"/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V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Q</a:t>
            </a:r>
            <a:r>
              <a:rPr lang="en-US" sz="2000" baseline="-25000" dirty="0"/>
              <a:t>0</a:t>
            </a:r>
            <a:r>
              <a:rPr lang="en-US" sz="2000" dirty="0"/>
              <a:t>(</a:t>
            </a:r>
            <a:r>
              <a:rPr lang="en-US" sz="2000" dirty="0" err="1"/>
              <a:t>s,a</a:t>
            </a:r>
            <a:r>
              <a:rPr lang="en-US" sz="2000" dirty="0"/>
              <a:t>) = 0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Q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q-values for all q-states:</a:t>
            </a:r>
            <a:endParaRPr lang="en-US" sz="2400" dirty="0"/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print"/>
          <a:srcRect r="75586"/>
          <a:stretch/>
        </p:blipFill>
        <p:spPr bwMode="auto">
          <a:xfrm>
            <a:off x="1663952" y="5026025"/>
            <a:ext cx="1993648" cy="765520"/>
          </a:xfrm>
          <a:prstGeom prst="rect">
            <a:avLst/>
          </a:prstGeom>
          <a:noFill/>
          <a:ln/>
          <a:effectLst/>
        </p:spPr>
      </p:pic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089E59B5-E7D8-E54B-831A-1024AA19F71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 cstate="print"/>
          <a:srcRect r="26128"/>
          <a:stretch/>
        </p:blipFill>
        <p:spPr bwMode="auto">
          <a:xfrm>
            <a:off x="1663952" y="5028084"/>
            <a:ext cx="6032248" cy="765520"/>
          </a:xfrm>
          <a:prstGeom prst="rect">
            <a:avLst/>
          </a:prstGeom>
          <a:noFill/>
          <a:ln/>
          <a:effectLst/>
        </p:spPr>
      </p:pic>
      <p:pic>
        <p:nvPicPr>
          <p:cNvPr id="11" name="Picture 10" descr="txp_fig">
            <a:extLst>
              <a:ext uri="{FF2B5EF4-FFF2-40B4-BE49-F238E27FC236}">
                <a16:creationId xmlns:a16="http://schemas.microsoft.com/office/drawing/2014/main" id="{D80B6ECE-8B12-3646-8C3A-415390611AB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06426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33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194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ED1D4FB-BDF7-6842-BA58-EAC2EA740F1E}"/>
              </a:ext>
            </a:extLst>
          </p:cNvPr>
          <p:cNvSpPr txBox="1"/>
          <p:nvPr/>
        </p:nvSpPr>
        <p:spPr>
          <a:xfrm>
            <a:off x="6324600" y="4495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"/>
                <a:cs typeface="Palatino"/>
              </a:rPr>
              <a:t>no longer policy evaluation! </a:t>
            </a:r>
          </a:p>
        </p:txBody>
      </p:sp>
    </p:spTree>
    <p:extLst>
      <p:ext uri="{BB962C8B-B14F-4D97-AF65-F5344CB8AC3E}">
        <p14:creationId xmlns:p14="http://schemas.microsoft.com/office/powerpoint/2010/main" val="415260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</a:t>
            </a:r>
            <a:r>
              <a:rPr lang="en-US" dirty="0" err="1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4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4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114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hat{y}_i=w_0 + w_1 f_{1}(x) + w_2 f_{2}(x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85"/>
  <p:tag name="PICTUREFILESIZE" val="1402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=w_0+w_1 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4"/>
  <p:tag name="PICTUREFILESIZE" val="820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hat{y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114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93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= \sum_i\left(y_i - \sum_k w_k f_k(x_i)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46"/>
  <p:tag name="PICTUREFILESIZE" val="3135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mbox{total error} = \sum_i\left(y_i - \hat{y_i}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51"/>
  <p:tag name="PICTUREFILESIZE" val="2145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 \mbox{error}(w) = \frac{1}{2}\left(y - \sum_k w_k f_k(x)  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13"/>
  <p:tag name="PICTUREFILESIZE" val="3754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frac{\partial \mbox{~error}(w)}{\partial w_m} = - \left(y - \sum_k  w_k f_k(x)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7"/>
  <p:tag name="PICTUREFILESIZE" val="4695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w_m \leftarrow w_m + \alpha \left(y - \sum_k w_k f_k(x)  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72"/>
  <p:tag name="PICTUREFILESIZE" val="3980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m \leftarrow w_m + \alpha \left[ \textcolor{OliveGreen}{r + \gamma \max_a Q(s',a')} - \textcolor{BrickRed}{Q(s,a)} \right] f_m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3"/>
  <p:tag name="PICTUREFILESIZE" val="453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62911</TotalTime>
  <Words>1732</Words>
  <Application>Microsoft Macintosh PowerPoint</Application>
  <PresentationFormat>Widescreen</PresentationFormat>
  <Paragraphs>299</Paragraphs>
  <Slides>40</Slides>
  <Notes>9</Notes>
  <HiddenSlides>0</HiddenSlides>
  <MMClips>9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Courier New</vt:lpstr>
      <vt:lpstr>Helvetica</vt:lpstr>
      <vt:lpstr>Palatino</vt:lpstr>
      <vt:lpstr>Wingdings</vt:lpstr>
      <vt:lpstr>188_anca</vt:lpstr>
      <vt:lpstr>Photo Editor Photo</vt:lpstr>
      <vt:lpstr>CS 188: Artificial Intelligence </vt:lpstr>
      <vt:lpstr>Recap: Reinforcement Learning</vt:lpstr>
      <vt:lpstr>Recap: Reinforcement Learning</vt:lpstr>
      <vt:lpstr>Recap: Temporal Difference Learning</vt:lpstr>
      <vt:lpstr>Recap: Problems with TD Value Learning</vt:lpstr>
      <vt:lpstr>Detour: Q-Value Iteration</vt:lpstr>
      <vt:lpstr>Q-Learning</vt:lpstr>
      <vt:lpstr>Video of Demo Q-Learning -- Gridworld</vt:lpstr>
      <vt:lpstr>Video of Demo Q-Learning -- Crawler</vt:lpstr>
      <vt:lpstr>Active Reinforcement Learning</vt:lpstr>
      <vt:lpstr>Q-Learning:  act according to current optimal (and also explore…)</vt:lpstr>
      <vt:lpstr>Q-Learning Properties</vt:lpstr>
      <vt:lpstr>Active Reinforcement Learning</vt:lpstr>
      <vt:lpstr>Model-Free Learning</vt:lpstr>
      <vt:lpstr>Model-Based Learning</vt:lpstr>
      <vt:lpstr>Exploration vs. Exploitation</vt:lpstr>
      <vt:lpstr>Video of Demo Q-learning – Manual Exploration – Bridge Grid </vt:lpstr>
      <vt:lpstr>How to Explore?</vt:lpstr>
      <vt:lpstr>Video of Demo Q-learning – Epsilon-Greedy – Crawler </vt:lpstr>
      <vt:lpstr>Exploration Functions</vt:lpstr>
      <vt:lpstr>Video of Demo Q-learning – Exploration Function – Crawler </vt:lpstr>
      <vt:lpstr>Regret</vt:lpstr>
      <vt:lpstr>Approximate Q-Learning</vt:lpstr>
      <vt:lpstr>Generalizing Across States</vt:lpstr>
      <vt:lpstr>Example: Pacman</vt:lpstr>
      <vt:lpstr>Video of Demo Q-Learning Pacman – Tiny – Watch All</vt:lpstr>
      <vt:lpstr>Video of Demo Q-Learning Pacman – Tiny – Silent Train</vt:lpstr>
      <vt:lpstr>Video of Demo Q-Learning Pacman – Tricky – Watch All</vt:lpstr>
      <vt:lpstr>Feature-Based Representations</vt:lpstr>
      <vt:lpstr>Linear Value Functions</vt:lpstr>
      <vt:lpstr>Approximate Q-Learning</vt:lpstr>
      <vt:lpstr>Example: Q-Pacman</vt:lpstr>
      <vt:lpstr>Video of Demo Approximate Q-Learning -- Pacman</vt:lpstr>
      <vt:lpstr>Q-Learning and Least Squares</vt:lpstr>
      <vt:lpstr>Linear Approximation: Regression</vt:lpstr>
      <vt:lpstr>Optimization: Least Squares</vt:lpstr>
      <vt:lpstr>Minimizing Error</vt:lpstr>
      <vt:lpstr>Summary: MDPs and RL</vt:lpstr>
      <vt:lpstr>RL and dopamine</vt:lpstr>
      <vt:lpstr>Next Section: Advanced Topics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Dawn Dawn</cp:lastModifiedBy>
  <cp:revision>3044</cp:revision>
  <cp:lastPrinted>2014-02-25T20:18:13Z</cp:lastPrinted>
  <dcterms:created xsi:type="dcterms:W3CDTF">2004-08-27T04:16:05Z</dcterms:created>
  <dcterms:modified xsi:type="dcterms:W3CDTF">2021-04-21T23:43:12Z</dcterms:modified>
</cp:coreProperties>
</file>