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2"/>
  </p:notesMasterIdLst>
  <p:handoutMasterIdLst>
    <p:handoutMasterId r:id="rId43"/>
  </p:handoutMasterIdLst>
  <p:sldIdLst>
    <p:sldId id="844" r:id="rId2"/>
    <p:sldId id="321" r:id="rId3"/>
    <p:sldId id="319" r:id="rId4"/>
    <p:sldId id="257" r:id="rId5"/>
    <p:sldId id="307" r:id="rId6"/>
    <p:sldId id="344" r:id="rId7"/>
    <p:sldId id="298" r:id="rId8"/>
    <p:sldId id="299" r:id="rId9"/>
    <p:sldId id="309" r:id="rId10"/>
    <p:sldId id="329" r:id="rId11"/>
    <p:sldId id="262" r:id="rId12"/>
    <p:sldId id="261" r:id="rId13"/>
    <p:sldId id="285" r:id="rId14"/>
    <p:sldId id="336" r:id="rId15"/>
    <p:sldId id="264" r:id="rId16"/>
    <p:sldId id="337" r:id="rId17"/>
    <p:sldId id="304" r:id="rId18"/>
    <p:sldId id="339" r:id="rId19"/>
    <p:sldId id="330" r:id="rId20"/>
    <p:sldId id="328" r:id="rId21"/>
    <p:sldId id="325" r:id="rId22"/>
    <p:sldId id="326" r:id="rId23"/>
    <p:sldId id="340" r:id="rId24"/>
    <p:sldId id="324" r:id="rId25"/>
    <p:sldId id="259" r:id="rId26"/>
    <p:sldId id="293" r:id="rId27"/>
    <p:sldId id="286" r:id="rId28"/>
    <p:sldId id="332" r:id="rId29"/>
    <p:sldId id="333" r:id="rId30"/>
    <p:sldId id="277" r:id="rId31"/>
    <p:sldId id="317" r:id="rId32"/>
    <p:sldId id="334" r:id="rId33"/>
    <p:sldId id="269" r:id="rId34"/>
    <p:sldId id="272" r:id="rId35"/>
    <p:sldId id="341" r:id="rId36"/>
    <p:sldId id="301" r:id="rId37"/>
    <p:sldId id="345" r:id="rId38"/>
    <p:sldId id="343" r:id="rId39"/>
    <p:sldId id="297" r:id="rId40"/>
    <p:sldId id="323" r:id="rId41"/>
  </p:sldIdLst>
  <p:sldSz cx="12192000" cy="6858000"/>
  <p:notesSz cx="7099300" cy="10234613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58618" autoAdjust="0"/>
  </p:normalViewPr>
  <p:slideViewPr>
    <p:cSldViewPr snapToGrid="0">
      <p:cViewPr varScale="1">
        <p:scale>
          <a:sx n="62" d="100"/>
          <a:sy n="62" d="100"/>
        </p:scale>
        <p:origin x="249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7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AI winter --- logic (exceptions,</a:t>
            </a:r>
            <a:r>
              <a:rPr lang="en-US" baseline="0" dirty="0"/>
              <a:t> etc.  +  so much knowledge --- can learn)</a:t>
            </a:r>
          </a:p>
          <a:p>
            <a:endParaRPr lang="en-US" baseline="0" dirty="0"/>
          </a:p>
          <a:p>
            <a:r>
              <a:rPr lang="en-US" dirty="0"/>
              <a:t>Diagnosis: temperature, blood</a:t>
            </a:r>
            <a:r>
              <a:rPr lang="en-US" baseline="0" dirty="0"/>
              <a:t> pressure, types of pain </a:t>
            </a:r>
            <a:r>
              <a:rPr lang="en-US" baseline="0" dirty="0">
                <a:sym typeface="Wingdings"/>
              </a:rPr>
              <a:t> disease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Speech: temporal signal of pressure variation  words and sentences</a:t>
            </a:r>
          </a:p>
          <a:p>
            <a:endParaRPr lang="en-US" baseline="0" dirty="0">
              <a:sym typeface="Wingdings"/>
            </a:endParaRPr>
          </a:p>
          <a:p>
            <a:r>
              <a:rPr lang="en-US" baseline="0" dirty="0">
                <a:sym typeface="Wingdings"/>
              </a:rPr>
              <a:t>Tracking objects: e.g. helicopter you saw in last lecture, combines </a:t>
            </a:r>
            <a:r>
              <a:rPr lang="en-US" baseline="0" dirty="0" err="1">
                <a:sym typeface="Wingdings"/>
              </a:rPr>
              <a:t>gps</a:t>
            </a:r>
            <a:r>
              <a:rPr lang="en-US" baseline="0" dirty="0">
                <a:sym typeface="Wingdings"/>
              </a:rPr>
              <a:t> data with accelerometers, gyros and magnetic compass to infer its position and orientation using probabilistic reasoning</a:t>
            </a:r>
          </a:p>
          <a:p>
            <a:endParaRPr lang="en-US" baseline="0" dirty="0">
              <a:sym typeface="Wingdings"/>
            </a:endParaRPr>
          </a:p>
          <a:p>
            <a:r>
              <a:rPr lang="en-US" dirty="0"/>
              <a:t>Robot mapping: turns out if you put a camera on the helicopter, it would not only be able to fly upside down, but also build</a:t>
            </a:r>
            <a:r>
              <a:rPr lang="en-US" baseline="0" dirty="0"/>
              <a:t> a map of the environment!</a:t>
            </a:r>
          </a:p>
          <a:p>
            <a:endParaRPr lang="en-US" baseline="0" dirty="0"/>
          </a:p>
          <a:p>
            <a:r>
              <a:rPr lang="en-US" baseline="0" dirty="0"/>
              <a:t>Genetics: discovery of gene interactions from gene expression data</a:t>
            </a:r>
          </a:p>
          <a:p>
            <a:endParaRPr lang="en-US" baseline="0" dirty="0"/>
          </a:p>
          <a:p>
            <a:r>
              <a:rPr lang="en-US" baseline="0" dirty="0"/>
              <a:t>Error correcting codes: which we use on pretty much all our digital communication lines.  They ensure that even in the presence of noise (which is everywhere) we can communicate reliably.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OK: how do we collect all that knowledge in general?  --- Part III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Good news: We are going to learn about the tools that got us out of AI winter</a:t>
            </a:r>
          </a:p>
          <a:p>
            <a:r>
              <a:rPr lang="en-US" baseline="0" dirty="0"/>
              <a:t>The other news: It’s going to get very mathematical!  Total shift in gears compared to what we have looked at before.  </a:t>
            </a:r>
          </a:p>
          <a:p>
            <a:r>
              <a:rPr lang="en-US" baseline="0" dirty="0"/>
              <a:t>And yet other news: Time for a fresh start --- which might help if you fell behind in the past weeks.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2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png"/><Relationship Id="rId17" Type="http://schemas.openxmlformats.org/officeDocument/2006/relationships/image" Target="../media/image18.png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10.png"/><Relationship Id="rId5" Type="http://schemas.openxmlformats.org/officeDocument/2006/relationships/tags" Target="../tags/tag8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4.png"/><Relationship Id="rId5" Type="http://schemas.openxmlformats.org/officeDocument/2006/relationships/tags" Target="../tags/tag17.xml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1.png"/><Relationship Id="rId5" Type="http://schemas.openxmlformats.org/officeDocument/2006/relationships/tags" Target="../tags/tag26.xml"/><Relationship Id="rId10" Type="http://schemas.openxmlformats.org/officeDocument/2006/relationships/image" Target="../media/image10.png"/><Relationship Id="rId4" Type="http://schemas.openxmlformats.org/officeDocument/2006/relationships/tags" Target="../tags/tag25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tags" Target="../tags/tag34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9.pn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45.xml"/><Relationship Id="rId7" Type="http://schemas.openxmlformats.org/officeDocument/2006/relationships/image" Target="../media/image4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49.xml"/><Relationship Id="rId21" Type="http://schemas.openxmlformats.org/officeDocument/2006/relationships/image" Target="../media/image58.png"/><Relationship Id="rId7" Type="http://schemas.openxmlformats.org/officeDocument/2006/relationships/tags" Target="../tags/tag53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48.xml"/><Relationship Id="rId16" Type="http://schemas.openxmlformats.org/officeDocument/2006/relationships/image" Target="../media/image26.png"/><Relationship Id="rId20" Type="http://schemas.openxmlformats.org/officeDocument/2006/relationships/image" Target="../media/image57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15" Type="http://schemas.openxmlformats.org/officeDocument/2006/relationships/image" Target="../media/image53.png"/><Relationship Id="rId10" Type="http://schemas.openxmlformats.org/officeDocument/2006/relationships/tags" Target="../tags/tag56.xml"/><Relationship Id="rId19" Type="http://schemas.openxmlformats.org/officeDocument/2006/relationships/image" Target="../media/image56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tags" Target="../tags/tag59.xml"/><Relationship Id="rId21" Type="http://schemas.openxmlformats.org/officeDocument/2006/relationships/image" Target="../media/image66.png"/><Relationship Id="rId7" Type="http://schemas.openxmlformats.org/officeDocument/2006/relationships/tags" Target="../tags/tag6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6.png"/><Relationship Id="rId2" Type="http://schemas.openxmlformats.org/officeDocument/2006/relationships/tags" Target="../tags/tag58.xml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tags" Target="../tags/tag66.xml"/><Relationship Id="rId19" Type="http://schemas.openxmlformats.org/officeDocument/2006/relationships/image" Target="../media/image64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60.png"/><Relationship Id="rId22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0.xml"/><Relationship Id="rId7" Type="http://schemas.openxmlformats.org/officeDocument/2006/relationships/image" Target="../media/image5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tags" Target="../tags/tag75.xml"/><Relationship Id="rId21" Type="http://schemas.openxmlformats.org/officeDocument/2006/relationships/image" Target="../media/image80.png"/><Relationship Id="rId7" Type="http://schemas.openxmlformats.org/officeDocument/2006/relationships/tags" Target="../tags/tag79.xml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tags" Target="../tags/tag74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image" Target="../media/image74.png"/><Relationship Id="rId23" Type="http://schemas.openxmlformats.org/officeDocument/2006/relationships/image" Target="../media/image82.emf"/><Relationship Id="rId10" Type="http://schemas.openxmlformats.org/officeDocument/2006/relationships/tags" Target="../tags/tag82.xml"/><Relationship Id="rId19" Type="http://schemas.openxmlformats.org/officeDocument/2006/relationships/image" Target="../media/image78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87.xml"/><Relationship Id="rId7" Type="http://schemas.openxmlformats.org/officeDocument/2006/relationships/image" Target="../media/image87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93.xml"/><Relationship Id="rId7" Type="http://schemas.openxmlformats.org/officeDocument/2006/relationships/image" Target="../media/image93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1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9.xml"/><Relationship Id="rId7" Type="http://schemas.openxmlformats.org/officeDocument/2006/relationships/image" Target="../media/image48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03.xml"/><Relationship Id="rId7" Type="http://schemas.openxmlformats.org/officeDocument/2006/relationships/image" Target="../media/image103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pPr lvl="4"/>
            <a:endParaRPr lang="en-US" sz="500" dirty="0">
              <a:latin typeface="Calibri"/>
              <a:cs typeface="Calibri"/>
            </a:endParaRPr>
          </a:p>
          <a:p>
            <a:r>
              <a:rPr lang="en-US" sz="2400" b="1" dirty="0">
                <a:latin typeface="Calibri"/>
                <a:cs typeface="Calibri"/>
              </a:rPr>
              <a:t>Midterm 1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Midterm 1 is on </a:t>
            </a:r>
            <a:r>
              <a:rPr lang="en-US" sz="2000" b="1" dirty="0">
                <a:latin typeface="Calibri"/>
                <a:cs typeface="Calibri"/>
              </a:rPr>
              <a:t>Monday 7/13, 12pm-2pm</a:t>
            </a:r>
          </a:p>
          <a:p>
            <a:pPr lvl="2"/>
            <a:r>
              <a:rPr lang="en-US" sz="1600" dirty="0">
                <a:latin typeface="Calibri"/>
                <a:cs typeface="Calibri"/>
              </a:rPr>
              <a:t>Alternate time 12 hours later</a:t>
            </a:r>
            <a:endParaRPr lang="en-US" sz="2000" dirty="0">
              <a:latin typeface="Calibri"/>
              <a:cs typeface="Calibri"/>
            </a:endParaRPr>
          </a:p>
          <a:p>
            <a:pPr lvl="1"/>
            <a:r>
              <a:rPr lang="en-US" sz="2000" dirty="0">
                <a:latin typeface="Calibri"/>
                <a:cs typeface="Calibri"/>
              </a:rPr>
              <a:t>Practice midterm released (due 7/11 at 11:59pm)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Special review sections on Wed/Thu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See Piazza for more information</a:t>
            </a:r>
            <a:endParaRPr lang="en-US" sz="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2: Games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7/10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3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7/10 at 11:59pm</a:t>
            </a:r>
          </a:p>
          <a:p>
            <a:r>
              <a:rPr lang="en-US" sz="2400" dirty="0">
                <a:latin typeface="Calibri"/>
                <a:cs typeface="Calibri"/>
              </a:rPr>
              <a:t>Mini-Content 1 </a:t>
            </a:r>
          </a:p>
          <a:p>
            <a:pPr lvl="1"/>
            <a:r>
              <a:rPr lang="en-US" sz="1600" dirty="0">
                <a:latin typeface="Calibri"/>
                <a:cs typeface="Calibri"/>
              </a:rPr>
              <a:t>Ends 7/16 at 11:59pm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17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CS188 Outline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885000" y="1506600"/>
            <a:ext cx="83820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We’</a:t>
            </a:r>
            <a:r>
              <a:rPr lang="en-US" altLang="ja-JP" sz="2800" dirty="0">
                <a:ea typeface="ＭＳ Ｐゴシック" pitchFamily="34" charset="-128"/>
              </a:rPr>
              <a:t>re done with Part I: Search and Planning!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altLang="ja-JP" sz="2800" dirty="0">
                <a:ea typeface="ＭＳ Ｐゴシック" pitchFamily="34" charset="-128"/>
              </a:rPr>
              <a:t>Part II: Probabilistic Reasoning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Tracking objects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mapping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Genetics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Error correcting codes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… lots more!</a:t>
            </a:r>
          </a:p>
          <a:p>
            <a:pPr lvl="2">
              <a:lnSpc>
                <a:spcPct val="90000"/>
              </a:lnSpc>
            </a:pPr>
            <a:endParaRPr 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Part III: Machine Learning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062" y="2269319"/>
            <a:ext cx="5381661" cy="3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597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53" y="589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68168" y="519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65" y="644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37801" y="290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74097" y="290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596568" y="289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9" y="377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17" y="355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92" y="549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58" y="614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96" y="348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01858"/>
              </p:ext>
            </p:extLst>
          </p:nvPr>
        </p:nvGraphicFramePr>
        <p:xfrm>
          <a:off x="7852551" y="1515801"/>
          <a:ext cx="3484335" cy="3333753"/>
        </p:xfrm>
        <a:graphic>
          <a:graphicData uri="http://schemas.openxmlformats.org/drawingml/2006/table">
            <a:tbl>
              <a:tblPr/>
              <a:tblGrid>
                <a:gridCol w="103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7983.55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Bayes’ 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7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Distributions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56488"/>
              </p:ext>
            </p:extLst>
          </p:nvPr>
        </p:nvGraphicFramePr>
        <p:xfrm>
          <a:off x="5416550" y="343535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57381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51360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96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011488"/>
            <a:ext cx="1179513" cy="298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  <p:sp>
        <p:nvSpPr>
          <p:cNvPr id="14397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Conditional Distributions</a:t>
            </a:r>
          </a:p>
        </p:txBody>
      </p:sp>
      <p:sp>
        <p:nvSpPr>
          <p:cNvPr id="14398" name="TextBox 56"/>
          <p:cNvSpPr txBox="1">
            <a:spLocks noChangeArrowheads="1"/>
          </p:cNvSpPr>
          <p:nvPr/>
        </p:nvSpPr>
        <p:spPr bwMode="auto">
          <a:xfrm>
            <a:off x="5827713" y="2384425"/>
            <a:ext cx="258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77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05634"/>
              </p:ext>
            </p:extLst>
          </p:nvPr>
        </p:nvGraphicFramePr>
        <p:xfrm>
          <a:off x="611188" y="320357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88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41583"/>
              </p:ext>
            </p:extLst>
          </p:nvPr>
        </p:nvGraphicFramePr>
        <p:xfrm>
          <a:off x="3883025" y="3582988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83600"/>
              </p:ext>
            </p:extLst>
          </p:nvPr>
        </p:nvGraphicFramePr>
        <p:xfrm>
          <a:off x="6859588" y="3582988"/>
          <a:ext cx="15811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8039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620.72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2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48608</TotalTime>
  <Words>2277</Words>
  <Application>Microsoft Macintosh PowerPoint</Application>
  <PresentationFormat>Widescreen</PresentationFormat>
  <Paragraphs>902</Paragraphs>
  <Slides>40</Slides>
  <Notes>4</Notes>
  <HiddenSlides>2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Wingdings</vt:lpstr>
      <vt:lpstr>dan-berkeley-nlp-v1</vt:lpstr>
      <vt:lpstr>Photo Editor Photo</vt:lpstr>
      <vt:lpstr>Announcements</vt:lpstr>
      <vt:lpstr>CS188 Outline</vt:lpstr>
      <vt:lpstr>CS 188: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Ghostbusters, Revisited</vt:lpstr>
      <vt:lpstr>Video of Demo Ghostbusters with Probability</vt:lpstr>
      <vt:lpstr>Next Time: Bayes’ Nets</vt:lpstr>
      <vt:lpstr>Conditional Distributions</vt:lpstr>
      <vt:lpstr>Normalization 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Nikita Kitaev</cp:lastModifiedBy>
  <cp:revision>2617</cp:revision>
  <cp:lastPrinted>2020-07-07T19:31:04Z</cp:lastPrinted>
  <dcterms:created xsi:type="dcterms:W3CDTF">2004-08-27T04:16:05Z</dcterms:created>
  <dcterms:modified xsi:type="dcterms:W3CDTF">2020-07-07T19:32:48Z</dcterms:modified>
</cp:coreProperties>
</file>