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5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51"/>
  </p:notesMasterIdLst>
  <p:handoutMasterIdLst>
    <p:handoutMasterId r:id="rId52"/>
  </p:handoutMasterIdLst>
  <p:sldIdLst>
    <p:sldId id="844" r:id="rId2"/>
    <p:sldId id="455" r:id="rId3"/>
    <p:sldId id="407" r:id="rId4"/>
    <p:sldId id="456" r:id="rId5"/>
    <p:sldId id="460" r:id="rId6"/>
    <p:sldId id="446" r:id="rId7"/>
    <p:sldId id="466" r:id="rId8"/>
    <p:sldId id="461" r:id="rId9"/>
    <p:sldId id="462" r:id="rId10"/>
    <p:sldId id="463" r:id="rId11"/>
    <p:sldId id="846" r:id="rId12"/>
    <p:sldId id="423" r:id="rId13"/>
    <p:sldId id="467" r:id="rId14"/>
    <p:sldId id="424" r:id="rId15"/>
    <p:sldId id="468" r:id="rId16"/>
    <p:sldId id="431" r:id="rId17"/>
    <p:sldId id="432" r:id="rId18"/>
    <p:sldId id="413" r:id="rId19"/>
    <p:sldId id="428" r:id="rId20"/>
    <p:sldId id="433" r:id="rId21"/>
    <p:sldId id="570" r:id="rId22"/>
    <p:sldId id="573" r:id="rId23"/>
    <p:sldId id="528" r:id="rId24"/>
    <p:sldId id="560" r:id="rId25"/>
    <p:sldId id="561" r:id="rId26"/>
    <p:sldId id="549" r:id="rId27"/>
    <p:sldId id="577" r:id="rId28"/>
    <p:sldId id="563" r:id="rId29"/>
    <p:sldId id="578" r:id="rId30"/>
    <p:sldId id="520" r:id="rId31"/>
    <p:sldId id="580" r:id="rId32"/>
    <p:sldId id="568" r:id="rId33"/>
    <p:sldId id="521" r:id="rId34"/>
    <p:sldId id="522" r:id="rId35"/>
    <p:sldId id="523" r:id="rId36"/>
    <p:sldId id="525" r:id="rId37"/>
    <p:sldId id="527" r:id="rId38"/>
    <p:sldId id="576" r:id="rId39"/>
    <p:sldId id="581" r:id="rId40"/>
    <p:sldId id="582" r:id="rId41"/>
    <p:sldId id="584" r:id="rId42"/>
    <p:sldId id="585" r:id="rId43"/>
    <p:sldId id="586" r:id="rId44"/>
    <p:sldId id="588" r:id="rId45"/>
    <p:sldId id="591" r:id="rId46"/>
    <p:sldId id="592" r:id="rId47"/>
    <p:sldId id="589" r:id="rId48"/>
    <p:sldId id="590" r:id="rId49"/>
    <p:sldId id="551" r:id="rId50"/>
  </p:sldIdLst>
  <p:sldSz cx="12192000" cy="6858000"/>
  <p:notesSz cx="7099300" cy="10234613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EEB60"/>
    <a:srgbClr val="EAE636"/>
    <a:srgbClr val="FFFF00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34" autoAdjust="0"/>
    <p:restoredTop sz="94558" autoAdjust="0"/>
  </p:normalViewPr>
  <p:slideViewPr>
    <p:cSldViewPr>
      <p:cViewPr varScale="1">
        <p:scale>
          <a:sx n="110" d="100"/>
          <a:sy n="110" d="100"/>
        </p:scale>
        <p:origin x="192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image" Target="../media/image76.png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7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4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57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45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0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46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9.xml"/><Relationship Id="rId7" Type="http://schemas.openxmlformats.org/officeDocument/2006/relationships/image" Target="../media/image3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5" Type="http://schemas.openxmlformats.org/officeDocument/2006/relationships/tags" Target="../tags/tag31.xml"/><Relationship Id="rId10" Type="http://schemas.openxmlformats.org/officeDocument/2006/relationships/image" Target="../media/image36.png"/><Relationship Id="rId4" Type="http://schemas.openxmlformats.org/officeDocument/2006/relationships/tags" Target="../tags/tag30.xml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tags" Target="../tags/tag37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7.png"/><Relationship Id="rId5" Type="http://schemas.openxmlformats.org/officeDocument/2006/relationships/tags" Target="../tags/tag39.xml"/><Relationship Id="rId10" Type="http://schemas.openxmlformats.org/officeDocument/2006/relationships/image" Target="../media/image46.png"/><Relationship Id="rId4" Type="http://schemas.openxmlformats.org/officeDocument/2006/relationships/tags" Target="../tags/tag38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44.png"/><Relationship Id="rId5" Type="http://schemas.openxmlformats.org/officeDocument/2006/relationships/tags" Target="../tags/tag44.xml"/><Relationship Id="rId10" Type="http://schemas.openxmlformats.org/officeDocument/2006/relationships/image" Target="../media/image54.png"/><Relationship Id="rId4" Type="http://schemas.openxmlformats.org/officeDocument/2006/relationships/tags" Target="../tags/tag43.xml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49.xml"/><Relationship Id="rId7" Type="http://schemas.openxmlformats.org/officeDocument/2006/relationships/image" Target="../media/image5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53.xml"/><Relationship Id="rId7" Type="http://schemas.openxmlformats.org/officeDocument/2006/relationships/image" Target="../media/image64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6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67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59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75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4.png"/><Relationship Id="rId5" Type="http://schemas.openxmlformats.org/officeDocument/2006/relationships/tags" Target="../tags/tag61.xml"/><Relationship Id="rId10" Type="http://schemas.openxmlformats.org/officeDocument/2006/relationships/image" Target="../media/image73.png"/><Relationship Id="rId4" Type="http://schemas.openxmlformats.org/officeDocument/2006/relationships/tags" Target="../tags/tag60.xml"/><Relationship Id="rId9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0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7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tags" Target="../tags/tag63.xml"/><Relationship Id="rId16" Type="http://schemas.openxmlformats.org/officeDocument/2006/relationships/image" Target="../media/image89.png"/><Relationship Id="rId20" Type="http://schemas.openxmlformats.org/officeDocument/2006/relationships/image" Target="../media/image67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84.png"/><Relationship Id="rId5" Type="http://schemas.openxmlformats.org/officeDocument/2006/relationships/tags" Target="../tags/tag66.xml"/><Relationship Id="rId15" Type="http://schemas.openxmlformats.org/officeDocument/2006/relationships/image" Target="../media/image8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2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7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96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95.png"/><Relationship Id="rId5" Type="http://schemas.openxmlformats.org/officeDocument/2006/relationships/tags" Target="../tags/tag75.xml"/><Relationship Id="rId15" Type="http://schemas.openxmlformats.org/officeDocument/2006/relationships/image" Target="../media/image98.png"/><Relationship Id="rId10" Type="http://schemas.openxmlformats.org/officeDocument/2006/relationships/image" Target="../media/image94.png"/><Relationship Id="rId4" Type="http://schemas.openxmlformats.org/officeDocument/2006/relationships/tags" Target="../tags/tag74.xml"/><Relationship Id="rId9" Type="http://schemas.openxmlformats.org/officeDocument/2006/relationships/image" Target="../media/image93.png"/><Relationship Id="rId1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101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84.xml"/><Relationship Id="rId7" Type="http://schemas.openxmlformats.org/officeDocument/2006/relationships/image" Target="../media/image44.png"/><Relationship Id="rId12" Type="http://schemas.openxmlformats.org/officeDocument/2006/relationships/image" Target="../media/image107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6.png"/><Relationship Id="rId5" Type="http://schemas.openxmlformats.org/officeDocument/2006/relationships/tags" Target="../tags/tag86.xml"/><Relationship Id="rId10" Type="http://schemas.openxmlformats.org/officeDocument/2006/relationships/image" Target="../media/image105.png"/><Relationship Id="rId4" Type="http://schemas.openxmlformats.org/officeDocument/2006/relationships/tags" Target="../tags/tag85.xml"/><Relationship Id="rId9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0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8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117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116.png"/><Relationship Id="rId5" Type="http://schemas.openxmlformats.org/officeDocument/2006/relationships/tags" Target="../tags/tag91.xml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tags" Target="../tags/tag90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11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2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121.png"/><Relationship Id="rId2" Type="http://schemas.openxmlformats.org/officeDocument/2006/relationships/tags" Target="../tags/tag95.xml"/><Relationship Id="rId16" Type="http://schemas.openxmlformats.org/officeDocument/2006/relationships/image" Target="../media/image120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116.png"/><Relationship Id="rId5" Type="http://schemas.openxmlformats.org/officeDocument/2006/relationships/tags" Target="../tags/tag98.xml"/><Relationship Id="rId15" Type="http://schemas.openxmlformats.org/officeDocument/2006/relationships/image" Target="../media/image124.png"/><Relationship Id="rId10" Type="http://schemas.openxmlformats.org/officeDocument/2006/relationships/image" Target="../media/image115.png"/><Relationship Id="rId4" Type="http://schemas.openxmlformats.org/officeDocument/2006/relationships/tags" Target="../tags/tag97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12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tags" Target="../tags/tag102.xml"/><Relationship Id="rId16" Type="http://schemas.openxmlformats.org/officeDocument/2006/relationships/image" Target="../media/image89.png"/><Relationship Id="rId20" Type="http://schemas.openxmlformats.org/officeDocument/2006/relationships/image" Target="../media/image125.emf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84.png"/><Relationship Id="rId5" Type="http://schemas.openxmlformats.org/officeDocument/2006/relationships/tags" Target="../tags/tag105.xml"/><Relationship Id="rId15" Type="http://schemas.openxmlformats.org/officeDocument/2006/relationships/image" Target="../media/image8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2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../media/image8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0.png"/><Relationship Id="rId5" Type="http://schemas.openxmlformats.org/officeDocument/2006/relationships/tags" Target="../tags/tag9.xml"/><Relationship Id="rId10" Type="http://schemas.openxmlformats.org/officeDocument/2006/relationships/image" Target="../media/image9.png"/><Relationship Id="rId4" Type="http://schemas.openxmlformats.org/officeDocument/2006/relationships/tags" Target="../tags/tag8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tags" Target="../tags/tag13.xml"/><Relationship Id="rId21" Type="http://schemas.openxmlformats.org/officeDocument/2006/relationships/image" Target="../media/image20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ags" Target="../tags/tag1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23.png"/><Relationship Id="rId5" Type="http://schemas.openxmlformats.org/officeDocument/2006/relationships/tags" Target="../tags/tag15.xml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tags" Target="../tags/tag20.xml"/><Relationship Id="rId19" Type="http://schemas.openxmlformats.org/officeDocument/2006/relationships/image" Target="../media/image18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5.xml"/><Relationship Id="rId7" Type="http://schemas.openxmlformats.org/officeDocument/2006/relationships/image" Target="../media/image30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295400"/>
            <a:ext cx="8077200" cy="5334000"/>
          </a:xfrm>
        </p:spPr>
        <p:txBody>
          <a:bodyPr/>
          <a:lstStyle/>
          <a:p>
            <a:r>
              <a:rPr lang="en-US" sz="2400" b="1" dirty="0">
                <a:latin typeface="Calibri"/>
                <a:cs typeface="Calibri"/>
              </a:rPr>
              <a:t>Midterm 2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Midterm 2 is on </a:t>
            </a:r>
            <a:r>
              <a:rPr lang="en-US" sz="2000" b="1" dirty="0">
                <a:latin typeface="Calibri"/>
                <a:cs typeface="Calibri"/>
              </a:rPr>
              <a:t>Wednesday 7/29, 12pm-2pm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Practice Midterm released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Monday and Tuesday discussions will be replaced with review sections</a:t>
            </a:r>
          </a:p>
          <a:p>
            <a:r>
              <a:rPr lang="en-US" sz="2400" dirty="0">
                <a:latin typeface="Calibri"/>
                <a:cs typeface="Calibri"/>
              </a:rPr>
              <a:t>Midterm 1 Grades Released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Regrades will open tonight, until Monday 7/27 at 11:59pm</a:t>
            </a:r>
          </a:p>
          <a:p>
            <a:r>
              <a:rPr lang="en-US" sz="2400" dirty="0">
                <a:latin typeface="Calibri"/>
                <a:cs typeface="Calibri"/>
              </a:rPr>
              <a:t>Written Assessment 2 &amp; Homework 5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Due </a:t>
            </a:r>
            <a:r>
              <a:rPr lang="en-US" sz="2000" b="1" dirty="0">
                <a:latin typeface="Calibri"/>
                <a:cs typeface="Calibri"/>
              </a:rPr>
              <a:t>Friday 7/24 at 11:59pm</a:t>
            </a:r>
          </a:p>
          <a:p>
            <a:r>
              <a:rPr lang="en-US" sz="2400" dirty="0">
                <a:latin typeface="Calibri"/>
                <a:cs typeface="Calibri"/>
              </a:rPr>
              <a:t>Project 4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Due </a:t>
            </a:r>
            <a:r>
              <a:rPr lang="en-US" sz="2000" b="1" dirty="0">
                <a:latin typeface="Calibri"/>
                <a:cs typeface="Calibri"/>
              </a:rPr>
              <a:t>Friday 7/31 at 11:59pm</a:t>
            </a:r>
          </a:p>
          <a:p>
            <a:endParaRPr lang="en-US" sz="2400" b="1" dirty="0">
              <a:latin typeface="Calibri"/>
              <a:cs typeface="Calibri"/>
            </a:endParaRPr>
          </a:p>
          <a:p>
            <a:pPr lvl="1"/>
            <a:endParaRPr lang="en-US" sz="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16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5791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Laplace’s estimate (extended):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Pretend you saw every outcome k extra times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What’s Laplace with k = 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k is the 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strength</a:t>
            </a:r>
            <a:r>
              <a:rPr lang="en-US" sz="2000" dirty="0">
                <a:latin typeface="Calibri"/>
                <a:cs typeface="Calibri"/>
              </a:rPr>
              <a:t> of the prior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 for conditionals: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Smooth each condition independently: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2" y="3962401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1" y="4876801"/>
            <a:ext cx="3617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2" y="3103563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2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9114" y="5570538"/>
            <a:ext cx="3468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2" y="2667000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9372600" y="28956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9372600" y="37338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2" name="Rectangle 14"/>
          <p:cNvSpPr>
            <a:spLocks noChangeArrowheads="1"/>
          </p:cNvSpPr>
          <p:nvPr/>
        </p:nvSpPr>
        <p:spPr bwMode="auto">
          <a:xfrm>
            <a:off x="9296400" y="472440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00" y="1828800"/>
            <a:ext cx="2606040" cy="685800"/>
            <a:chOff x="6629400" y="1905000"/>
            <a:chExt cx="1447800" cy="38100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09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00" grpId="0" animBg="1"/>
      <p:bldP spid="1292301" grpId="0" animBg="1"/>
      <p:bldP spid="12923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Estimation: Linear Interpolation* 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47800"/>
            <a:ext cx="8915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 practice, Laplace can perform poorly for P(X|Y):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When |X| is very large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When |Y| is very large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Another option: linear interpolation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Also get the empirical P(X) from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Make sure the estimate of P(X|Y) isn’t too different from the empirical P(X)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What if </a:t>
            </a:r>
            <a:r>
              <a:rPr lang="en-US" sz="2400" dirty="0">
                <a:sym typeface="Symbol" pitchFamily="18" charset="2"/>
              </a:rPr>
              <a:t>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/>
              <a:t>is 0?  1?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even better ways to estimate parameters, as well as details of the math, see cs281a, cs288</a:t>
            </a:r>
          </a:p>
        </p:txBody>
      </p:sp>
      <p:pic>
        <p:nvPicPr>
          <p:cNvPr id="1293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4024313"/>
            <a:ext cx="63706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B5F996-8D5F-4577-9FCC-86B1EC68EAC0}"/>
              </a:ext>
            </a:extLst>
          </p:cNvPr>
          <p:cNvGrpSpPr>
            <a:grpSpLocks/>
          </p:cNvGrpSpPr>
          <p:nvPr/>
        </p:nvGrpSpPr>
        <p:grpSpPr bwMode="auto">
          <a:xfrm>
            <a:off x="9563100" y="1600200"/>
            <a:ext cx="1600200" cy="1454944"/>
            <a:chOff x="3168" y="1584"/>
            <a:chExt cx="1536" cy="15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EAA93F-1F75-4F8F-9578-46CB5CF0E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48E8FA-D6D7-4BD9-A830-C96792CE5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10832B-896B-4030-9612-FE6F6AAA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18F911-78D3-4FF3-BD62-D5399957B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D86289-4019-4A27-9C4D-A22C53409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F0FF24-886A-48A6-85B8-3870374FF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244785-18FD-46D9-973F-02947E442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006B40-118F-4B42-8AE3-1E52F9204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6CAEA0-1F1D-4AE0-AFC4-26CB5ED25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6A75AD-2536-4279-B26C-DA3DCF144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F6145E-65AF-448C-8CEB-E3DC50B7A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01997F-4B87-47C5-98CA-E5FD679CE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F9786E-8F75-49CD-A965-1EA95F0F7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2AC772-82D6-4280-8B4D-4217032BC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62E968-1C5E-422E-809B-652242A01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1A6E74-3026-4D37-9A78-235AB9DE5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4324C3-1C42-4F7A-8E00-E52D22C67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C6E171-4A6C-4507-AA7E-CC93FC1BB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9D71BE-7D03-49AE-9A03-7F6B6C723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36AD55-2DF6-4F0E-A0CA-8A00BA95A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ADB9B3-9B95-4152-8E15-82D8B002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1FA07D-E4B5-4B45-9F3F-53AAB8C8E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67D8EA-F232-41A4-9B86-C5DDBD613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B869D66-0A0D-4A17-8FCA-589403610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983714-2B48-49FC-BD0A-358435B3D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E15AA73-85CD-4E4A-8824-DE50E2EBB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11D925-7DC6-4909-BD33-D2C2F9C41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D6EC1A-4BE6-4277-A242-66A44CF19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86F254-D9D7-4661-8C8A-B719F2F30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407BCB-A115-43E4-94BC-0224E0DA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2300F2-E094-46E6-957C-2BD405277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23741D-16A4-4D90-BA27-13B08F7B1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DE9953-712C-4279-A90A-3E22AC161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06F82C4-A803-480E-BD02-7AF213EB2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2985E91-8BA2-4583-B19E-B744D0D7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CE55C4-42E4-4FA1-94F5-DCBD82F62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AFACF7-EAE1-4F2C-BE3B-085B77FB2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8C7B8D1-9993-4040-8886-F66673DF1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824561-2C47-44F1-8A87-C35E42DC0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E11F5E5-DE42-41CA-8518-4E0A3648E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FC8167-1F5A-418A-8DAF-F4FF55A6B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CF0F732-88C3-46EC-8BF5-C77DAAA9B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363DDA-0856-4B50-B0BF-C36D43749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969F877-BE22-437A-9F4E-FCFE3B1A6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963054C-B0E6-441C-AC35-693D48C1A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2291E3-8B6B-411C-85CC-A15FFBF7F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7E36055-0B75-48C0-B22D-B44CA605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158D01B-F642-4CA8-8BF1-F3940D5B8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9C68CFF-A992-4846-936A-53152E365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26D23C1-7EE2-42B1-8FB0-4B31852E2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34D0CF6-530D-4FDD-8B93-EFC18408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3C8E0C-3D8B-415A-B944-FC8FE9E45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CD02AEB-A31E-44E7-B569-CD86240D9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67AA3D-6B6A-4B54-8C8B-87DFCB1E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083F1F0-F9F3-4D33-B74D-5C620350A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F99197-B3E2-4C8A-B739-AE20C907B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A3D6E1B-E94A-4E03-AC60-96AAA3BD1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98D4678-4E92-4644-B7C7-5B8BB412E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88BF20E-7EA3-4E42-B8EA-D54628B7E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99D2E59-3B13-4D60-AF8C-139100955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166B268-C30E-413C-8858-2DF4FBE1B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B0BC048-EF47-454F-BFD9-3FD017D15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E965482-DDF8-4EEC-8170-DB201B827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FCEE5CD-B0EC-4A59-9882-D53691F60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40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 NB: Smoothing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For real classification problems, smoothing is critical</a:t>
            </a:r>
          </a:p>
          <a:p>
            <a:pPr eaLnBrk="1" hangingPunct="1"/>
            <a:r>
              <a:rPr lang="en-US" sz="2400" dirty="0"/>
              <a:t>New odds ratios: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0200" y="3690938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helvetica : 11.4</a:t>
            </a:r>
          </a:p>
          <a:p>
            <a:r>
              <a:rPr lang="en-US">
                <a:latin typeface="Courier New" pitchFamily="49" charset="0"/>
              </a:rPr>
              <a:t>seems     : 10.8</a:t>
            </a:r>
          </a:p>
          <a:p>
            <a:r>
              <a:rPr lang="en-US">
                <a:latin typeface="Courier New" pitchFamily="49" charset="0"/>
              </a:rPr>
              <a:t>group     : 10.2</a:t>
            </a:r>
          </a:p>
          <a:p>
            <a:r>
              <a:rPr lang="en-US">
                <a:latin typeface="Courier New" pitchFamily="49" charset="0"/>
              </a:rPr>
              <a:t>ago       :  8.4</a:t>
            </a:r>
          </a:p>
          <a:p>
            <a:r>
              <a:rPr lang="en-US">
                <a:latin typeface="Courier New" pitchFamily="49" charset="0"/>
              </a:rPr>
              <a:t>areas     :  8.3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3690938"/>
            <a:ext cx="24384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verdana : 28.8</a:t>
            </a:r>
          </a:p>
          <a:p>
            <a:r>
              <a:rPr lang="en-US">
                <a:latin typeface="Courier New" pitchFamily="49" charset="0"/>
              </a:rPr>
              <a:t>Credit  : 28.4</a:t>
            </a:r>
          </a:p>
          <a:p>
            <a:r>
              <a:rPr lang="en-US">
                <a:latin typeface="Courier New" pitchFamily="49" charset="0"/>
              </a:rPr>
              <a:t>ORDER   : 27.2</a:t>
            </a:r>
          </a:p>
          <a:p>
            <a:r>
              <a:rPr lang="en-US">
                <a:latin typeface="Courier New" pitchFamily="49" charset="0"/>
              </a:rPr>
              <a:t>&lt;FONT&gt;  : 26.9</a:t>
            </a:r>
          </a:p>
          <a:p>
            <a:r>
              <a:rPr lang="en-US">
                <a:latin typeface="Courier New" pitchFamily="49" charset="0"/>
              </a:rPr>
              <a:t>money   : 26.5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307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14600" y="5791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Do these make more sense?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863" y="1295400"/>
            <a:ext cx="3352874" cy="466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88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43596"/>
            <a:ext cx="7199313" cy="5409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087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Tuning on Held-Out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Now we’ve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Parameters: the probabilities P(X|Y),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>
                <a:latin typeface="Calibri"/>
                <a:cs typeface="Calibri"/>
              </a:rPr>
              <a:t>Hyperparameters</a:t>
            </a:r>
            <a:r>
              <a:rPr lang="en-US" sz="2400" dirty="0">
                <a:latin typeface="Calibri"/>
                <a:cs typeface="Calibri"/>
              </a:rPr>
              <a:t>: e.g. the amount / type of smoothing to do, k,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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345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371600"/>
            <a:ext cx="7500937" cy="4585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486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Errors, and What to Do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/>
              <a:t>Examples of errors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90800" y="2082800"/>
            <a:ext cx="6781800" cy="169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Dear GlobalSCAPE Customer,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90800" y="3987800"/>
            <a:ext cx="6781800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. . . To receive your $30 Amazon.com promotional certificate, click through to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  http://www.amazon.com/apparel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  <p:extLst>
      <p:ext uri="{BB962C8B-B14F-4D97-AF65-F5344CB8AC3E}">
        <p14:creationId xmlns:p14="http://schemas.microsoft.com/office/powerpoint/2010/main" val="22593148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to Do About Errors?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4516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Need more features– words aren’t enough!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you emailed the sender before?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email in ALL CAPS?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Can add these information sources as new variables in the NB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Next we’ll talk about classifiers which let you easily add arbitrary features more easily, and, later, how to induce new features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371722"/>
            <a:ext cx="3233737" cy="45856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48600" y="1447800"/>
            <a:ext cx="304800" cy="4648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7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7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First step: get a </a:t>
            </a:r>
            <a:r>
              <a:rPr lang="en-US" sz="240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36592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Confidences from a Classifier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848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CC0000"/>
                </a:solidFill>
              </a:rPr>
              <a:t>confidence </a:t>
            </a:r>
            <a:r>
              <a:rPr lang="en-US" sz="2400" dirty="0"/>
              <a:t>of a probabilistic classifier: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Posterior probability of the top label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Represents how sure the classifier is of the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Any probabilistic model will have confidences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 guarantee confidence is correct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Calibration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Weak calibration: higher confidences mean higher accuracy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Strong calibration: confidence predicts accuracy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What’s the value of calibration?</a:t>
            </a:r>
          </a:p>
        </p:txBody>
      </p:sp>
      <p:pic>
        <p:nvPicPr>
          <p:cNvPr id="36868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2514220"/>
            <a:ext cx="36544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8991600" y="1510989"/>
            <a:ext cx="1600200" cy="1538287"/>
            <a:chOff x="4179" y="1008"/>
            <a:chExt cx="1149" cy="1104"/>
          </a:xfrm>
        </p:grpSpPr>
        <p:sp>
          <p:nvSpPr>
            <p:cNvPr id="36890" name="Line 6"/>
            <p:cNvSpPr>
              <a:spLocks noChangeShapeType="1"/>
            </p:cNvSpPr>
            <p:nvPr/>
          </p:nvSpPr>
          <p:spPr bwMode="auto">
            <a:xfrm>
              <a:off x="4368" y="1842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9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1938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2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1122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3" name="Line 9"/>
            <p:cNvSpPr>
              <a:spLocks noChangeShapeType="1"/>
            </p:cNvSpPr>
            <p:nvPr/>
          </p:nvSpPr>
          <p:spPr bwMode="auto">
            <a:xfrm flipV="1">
              <a:off x="4368" y="102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Rectangle 10"/>
            <p:cNvSpPr>
              <a:spLocks noChangeArrowheads="1"/>
            </p:cNvSpPr>
            <p:nvPr/>
          </p:nvSpPr>
          <p:spPr bwMode="auto">
            <a:xfrm>
              <a:off x="4416" y="17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Rectangle 11"/>
            <p:cNvSpPr>
              <a:spLocks noChangeArrowheads="1"/>
            </p:cNvSpPr>
            <p:nvPr/>
          </p:nvSpPr>
          <p:spPr bwMode="auto">
            <a:xfrm>
              <a:off x="4608" y="1632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Rectangle 12"/>
            <p:cNvSpPr>
              <a:spLocks noChangeArrowheads="1"/>
            </p:cNvSpPr>
            <p:nvPr/>
          </p:nvSpPr>
          <p:spPr bwMode="auto">
            <a:xfrm>
              <a:off x="4800" y="1488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Rectangle 13"/>
            <p:cNvSpPr>
              <a:spLocks noChangeArrowheads="1"/>
            </p:cNvSpPr>
            <p:nvPr/>
          </p:nvSpPr>
          <p:spPr bwMode="auto">
            <a:xfrm>
              <a:off x="4992" y="1248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Rectangle 14"/>
            <p:cNvSpPr>
              <a:spLocks noChangeArrowheads="1"/>
            </p:cNvSpPr>
            <p:nvPr/>
          </p:nvSpPr>
          <p:spPr bwMode="auto">
            <a:xfrm>
              <a:off x="5184" y="1008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0" name="Group 15"/>
          <p:cNvGrpSpPr>
            <a:grpSpLocks/>
          </p:cNvGrpSpPr>
          <p:nvPr/>
        </p:nvGrpSpPr>
        <p:grpSpPr bwMode="auto">
          <a:xfrm>
            <a:off x="8991600" y="3263589"/>
            <a:ext cx="1600200" cy="1538287"/>
            <a:chOff x="4179" y="2304"/>
            <a:chExt cx="1149" cy="1104"/>
          </a:xfrm>
        </p:grpSpPr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>
              <a:off x="4368" y="31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82" name="Picture 1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32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24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4" name="Line 19"/>
            <p:cNvSpPr>
              <a:spLocks noChangeShapeType="1"/>
            </p:cNvSpPr>
            <p:nvPr/>
          </p:nvSpPr>
          <p:spPr bwMode="auto">
            <a:xfrm flipV="1">
              <a:off x="4368" y="23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Rectangle 20"/>
            <p:cNvSpPr>
              <a:spLocks noChangeArrowheads="1"/>
            </p:cNvSpPr>
            <p:nvPr/>
          </p:nvSpPr>
          <p:spPr bwMode="auto">
            <a:xfrm>
              <a:off x="4416" y="30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Rectangle 21"/>
            <p:cNvSpPr>
              <a:spLocks noChangeArrowheads="1"/>
            </p:cNvSpPr>
            <p:nvPr/>
          </p:nvSpPr>
          <p:spPr bwMode="auto">
            <a:xfrm>
              <a:off x="4608" y="297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Rectangle 22"/>
            <p:cNvSpPr>
              <a:spLocks noChangeArrowheads="1"/>
            </p:cNvSpPr>
            <p:nvPr/>
          </p:nvSpPr>
          <p:spPr bwMode="auto">
            <a:xfrm>
              <a:off x="4800" y="2928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Rectangle 23"/>
            <p:cNvSpPr>
              <a:spLocks noChangeArrowheads="1"/>
            </p:cNvSpPr>
            <p:nvPr/>
          </p:nvSpPr>
          <p:spPr bwMode="auto">
            <a:xfrm>
              <a:off x="4992" y="27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ectangle 24"/>
            <p:cNvSpPr>
              <a:spLocks noChangeArrowheads="1"/>
            </p:cNvSpPr>
            <p:nvPr/>
          </p:nvSpPr>
          <p:spPr bwMode="auto">
            <a:xfrm>
              <a:off x="5184" y="2304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1" name="Group 25"/>
          <p:cNvGrpSpPr>
            <a:grpSpLocks/>
          </p:cNvGrpSpPr>
          <p:nvPr/>
        </p:nvGrpSpPr>
        <p:grpSpPr bwMode="auto">
          <a:xfrm>
            <a:off x="8991600" y="5016189"/>
            <a:ext cx="1600200" cy="1512887"/>
            <a:chOff x="4179" y="3522"/>
            <a:chExt cx="1149" cy="1086"/>
          </a:xfrm>
        </p:grpSpPr>
        <p:sp>
          <p:nvSpPr>
            <p:cNvPr id="36872" name="Line 26"/>
            <p:cNvSpPr>
              <a:spLocks noChangeShapeType="1"/>
            </p:cNvSpPr>
            <p:nvPr/>
          </p:nvSpPr>
          <p:spPr bwMode="auto">
            <a:xfrm>
              <a:off x="4368" y="43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73" name="Picture 2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44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36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5" name="Line 29"/>
            <p:cNvSpPr>
              <a:spLocks noChangeShapeType="1"/>
            </p:cNvSpPr>
            <p:nvPr/>
          </p:nvSpPr>
          <p:spPr bwMode="auto">
            <a:xfrm flipV="1">
              <a:off x="4368" y="35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Rectangle 30"/>
            <p:cNvSpPr>
              <a:spLocks noChangeArrowheads="1"/>
            </p:cNvSpPr>
            <p:nvPr/>
          </p:nvSpPr>
          <p:spPr bwMode="auto">
            <a:xfrm>
              <a:off x="4416" y="42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Rectangle 31"/>
            <p:cNvSpPr>
              <a:spLocks noChangeArrowheads="1"/>
            </p:cNvSpPr>
            <p:nvPr/>
          </p:nvSpPr>
          <p:spPr bwMode="auto">
            <a:xfrm>
              <a:off x="4608" y="3792"/>
              <a:ext cx="14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32"/>
            <p:cNvSpPr>
              <a:spLocks noChangeArrowheads="1"/>
            </p:cNvSpPr>
            <p:nvPr/>
          </p:nvSpPr>
          <p:spPr bwMode="auto">
            <a:xfrm>
              <a:off x="4800" y="39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33"/>
            <p:cNvSpPr>
              <a:spLocks noChangeArrowheads="1"/>
            </p:cNvSpPr>
            <p:nvPr/>
          </p:nvSpPr>
          <p:spPr bwMode="auto">
            <a:xfrm>
              <a:off x="4992" y="3600"/>
              <a:ext cx="14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Rectangle 34"/>
            <p:cNvSpPr>
              <a:spLocks noChangeArrowheads="1"/>
            </p:cNvSpPr>
            <p:nvPr/>
          </p:nvSpPr>
          <p:spPr bwMode="auto">
            <a:xfrm>
              <a:off x="5184" y="3744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47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Naïve </a:t>
            </a:r>
            <a:r>
              <a:rPr lang="en-US" sz="3600" dirty="0" err="1"/>
              <a:t>Bayes</a:t>
            </a:r>
            <a:endParaRPr lang="en-US" sz="36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Nikita </a:t>
            </a:r>
            <a:r>
              <a:rPr lang="en-US" sz="2400" dirty="0" err="1">
                <a:latin typeface="Calibri"/>
                <a:cs typeface="Calibri"/>
              </a:rPr>
              <a:t>Kitaev</a:t>
            </a:r>
            <a:r>
              <a:rPr lang="en-US" sz="2400" dirty="0">
                <a:latin typeface="Calibri"/>
                <a:cs typeface="Calibri"/>
              </a:rPr>
              <a:t>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376633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The naïve Bayes assumption takes all features to be independent given the class label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Smoothing estimates is important in real systems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Classifier confidences are useful, when you can get them</a:t>
            </a:r>
          </a:p>
        </p:txBody>
      </p:sp>
    </p:spTree>
    <p:extLst>
      <p:ext uri="{BB962C8B-B14F-4D97-AF65-F5344CB8AC3E}">
        <p14:creationId xmlns:p14="http://schemas.microsoft.com/office/powerpoint/2010/main" val="3407357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58" y="1371600"/>
            <a:ext cx="11428412" cy="4295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err="1"/>
              <a:t>Perceptrons</a:t>
            </a:r>
            <a:r>
              <a:rPr lang="en-US" sz="3600" dirty="0"/>
              <a:t> and Logistic Regression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715000"/>
            <a:ext cx="12192000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Instructor: Nikita </a:t>
            </a:r>
            <a:r>
              <a:rPr lang="en-US" dirty="0" err="1"/>
              <a:t>Kitaev</a:t>
            </a: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dirty="0"/>
              <a:t>University of California, Berkeley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pic>
        <p:nvPicPr>
          <p:cNvPr id="88066" name="Picture 2" descr="C:\Users\Dan\Dropbox\Office\CS 188\Ketrina Art\Perceptron\ClassificationWeigh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3886200" cy="51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Vectors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Hello,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 sz="1200">
                <a:latin typeface="Courier New" pitchFamily="49" charset="0"/>
              </a:rPr>
              <a:t>Do you want free printr cartriges?  Why pay more when you can get them ABSOLUTELY FREE!  Just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648200" y="32004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626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pic>
        <p:nvPicPr>
          <p:cNvPr id="17414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822450"/>
            <a:ext cx="336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67005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67800" y="1822450"/>
            <a:ext cx="33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5"/>
          <p:cNvSpPr>
            <a:spLocks noChangeArrowheads="1"/>
          </p:cNvSpPr>
          <p:nvPr/>
        </p:nvSpPr>
        <p:spPr bwMode="auto">
          <a:xfrm>
            <a:off x="7543800" y="3124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55626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8458200" y="28384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SPAM</a:t>
            </a:r>
          </a:p>
          <a:p>
            <a:pPr algn="ctr"/>
            <a:r>
              <a:rPr lang="en-US" sz="2400"/>
              <a:t>or</a:t>
            </a:r>
          </a:p>
          <a:p>
            <a:pPr algn="ctr"/>
            <a:r>
              <a:rPr lang="en-US" sz="2400"/>
              <a:t>+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48200" y="5029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543800" y="49530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62600" y="4829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PIXEL-7,12  : 1</a:t>
            </a:r>
          </a:p>
          <a:p>
            <a:r>
              <a:rPr lang="en-US" sz="1200">
                <a:latin typeface="Courier New" pitchFamily="49" charset="0"/>
              </a:rPr>
              <a:t>PIXEL-7,13 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  <a:p>
            <a:r>
              <a:rPr lang="en-US" sz="1200">
                <a:latin typeface="Courier New" pitchFamily="49" charset="0"/>
              </a:rPr>
              <a:t>NUM_LOOPS  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5562600" y="4724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4876800"/>
            <a:ext cx="9985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582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“2”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(Simplified) Biology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Very loose inspiration: human neurons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6817"/>
            <a:ext cx="5486400" cy="32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5403371" cy="203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Classifiers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Inputs are </a:t>
            </a:r>
            <a:r>
              <a:rPr lang="en-US" sz="2800">
                <a:solidFill>
                  <a:srgbClr val="CC0000"/>
                </a:solidFill>
              </a:rPr>
              <a:t>feature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Each feature has a </a:t>
            </a:r>
            <a:r>
              <a:rPr lang="en-US" sz="2800">
                <a:solidFill>
                  <a:srgbClr val="CC0000"/>
                </a:solidFill>
              </a:rPr>
              <a:t>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Sum is the </a:t>
            </a:r>
            <a:r>
              <a:rPr lang="en-US" sz="2800">
                <a:solidFill>
                  <a:srgbClr val="CC0000"/>
                </a:solidFill>
              </a:rPr>
              <a:t>activation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activation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Positive, output 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Negative, output -1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ym typeface="Symbol" pitchFamily="18" charset="2"/>
              </a:rPr>
              <a:t>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52578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257800" y="563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57800" y="6019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76800" y="5105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76800" y="5486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768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10200" y="52720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62800" y="5334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&gt;0?</a:t>
            </a:r>
          </a:p>
        </p:txBody>
      </p:sp>
      <p:cxnSp>
        <p:nvCxnSpPr>
          <p:cNvPr id="25616" name="AutoShape 16"/>
          <p:cNvCxnSpPr>
            <a:cxnSpLocks noChangeShapeType="1"/>
            <a:stCxn id="25605" idx="3"/>
            <a:endCxn id="25615" idx="1"/>
          </p:cNvCxnSpPr>
          <p:nvPr/>
        </p:nvCxnSpPr>
        <p:spPr bwMode="auto">
          <a:xfrm>
            <a:off x="6781800" y="5638800"/>
            <a:ext cx="381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89350"/>
            <a:ext cx="76247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1"/>
            <a:ext cx="4800600" cy="180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/>
      <p:bldP spid="25613" grpId="0"/>
      <p:bldP spid="25614" grpId="0"/>
      <p:bldP spid="25615" grpId="0" animBg="1"/>
      <p:bldP spid="256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33600" y="1189038"/>
            <a:ext cx="8229600" cy="4525962"/>
          </a:xfrm>
        </p:spPr>
        <p:txBody>
          <a:bodyPr/>
          <a:lstStyle/>
          <a:p>
            <a:r>
              <a:rPr lang="en-US" sz="2400" dirty="0"/>
              <a:t>Binary case: compare features to a weight vector</a:t>
            </a:r>
          </a:p>
          <a:p>
            <a:r>
              <a:rPr lang="en-US" sz="2400" dirty="0"/>
              <a:t>Learning: figure out the weight vector from examples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76200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2543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4</a:t>
            </a:r>
          </a:p>
          <a:p>
            <a:r>
              <a:rPr lang="en-US" sz="1200">
                <a:latin typeface="Courier New" pitchFamily="49" charset="0"/>
              </a:rPr>
              <a:t>YOUR_NAME   :-1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:-3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743200" y="2438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00400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2766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7"/>
          <p:cNvSpPr>
            <a:spLocks noChangeShapeType="1"/>
          </p:cNvSpPr>
          <p:nvPr/>
        </p:nvSpPr>
        <p:spPr bwMode="auto">
          <a:xfrm flipH="1" flipV="1">
            <a:off x="4876800" y="3352800"/>
            <a:ext cx="838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3657600"/>
            <a:ext cx="3810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3340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4724400"/>
            <a:ext cx="990600" cy="3810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72400" y="53086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0</a:t>
            </a:r>
          </a:p>
          <a:p>
            <a:r>
              <a:rPr lang="en-US" sz="1200">
                <a:latin typeface="Courier New" pitchFamily="49" charset="0"/>
              </a:rPr>
              <a:t>YOUR_NAME   : 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7772400" y="52578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190500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Dot product            positive means the positive class</a:t>
            </a:r>
          </a:p>
        </p:txBody>
      </p:sp>
      <p:pic>
        <p:nvPicPr>
          <p:cNvPr id="20497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791200"/>
            <a:ext cx="533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4" grpId="0" animBg="1"/>
      <p:bldP spid="16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Rules</a:t>
            </a:r>
          </a:p>
        </p:txBody>
      </p:sp>
      <p:pic>
        <p:nvPicPr>
          <p:cNvPr id="5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" cstate="print"/>
          <a:srcRect b="53537"/>
          <a:stretch>
            <a:fillRect/>
          </a:stretch>
        </p:blipFill>
        <p:spPr bwMode="auto">
          <a:xfrm>
            <a:off x="1279440" y="2133600"/>
            <a:ext cx="946476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 rot="-1185043">
            <a:off x="5791200" y="3962400"/>
            <a:ext cx="1117600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rot="-646224">
            <a:off x="6446838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010400" y="411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+1 = SPAM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724400" y="556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-1 = HAM</a:t>
            </a:r>
          </a:p>
        </p:txBody>
      </p:sp>
      <p:pic>
        <p:nvPicPr>
          <p:cNvPr id="2766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248400"/>
            <a:ext cx="1219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6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2" grpId="0" animBg="1"/>
      <p:bldP spid="27665" grpId="0"/>
      <p:bldP spid="276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Updates</a:t>
            </a:r>
          </a:p>
        </p:txBody>
      </p:sp>
      <p:pic>
        <p:nvPicPr>
          <p:cNvPr id="93186" name="Picture 2" descr="C:\Users\Dan\Dropbox\Office\CS 188\Ketrina Art\Perceptron\WeightUpd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39900"/>
            <a:ext cx="7772400" cy="3871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677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general 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Naive </a:t>
            </a:r>
            <a:r>
              <a:rPr lang="en-US" sz="2400" dirty="0" err="1">
                <a:solidFill>
                  <a:schemeClr val="accent6"/>
                </a:solidFill>
                <a:latin typeface="Calibri"/>
                <a:cs typeface="Calibri"/>
              </a:rPr>
              <a:t>Bayes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58300" y="175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439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172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19" name="AutoShape 7"/>
          <p:cNvCxnSpPr>
            <a:cxnSpLocks noChangeShapeType="1"/>
            <a:stCxn id="13316" idx="4"/>
            <a:endCxn id="13318" idx="0"/>
          </p:cNvCxnSpPr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0" name="AutoShape 8"/>
          <p:cNvCxnSpPr>
            <a:cxnSpLocks noChangeShapeType="1"/>
            <a:stCxn id="13316" idx="4"/>
            <a:endCxn id="13317" idx="0"/>
          </p:cNvCxnSpPr>
          <p:nvPr/>
        </p:nvCxnSpPr>
        <p:spPr bwMode="auto">
          <a:xfrm flipH="1">
            <a:off x="86106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9029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22" name="AutoShape 10"/>
          <p:cNvCxnSpPr>
            <a:cxnSpLocks noChangeShapeType="1"/>
            <a:stCxn id="13316" idx="4"/>
            <a:endCxn id="13321" idx="0"/>
          </p:cNvCxnSpPr>
          <p:nvPr/>
        </p:nvCxnSpPr>
        <p:spPr bwMode="auto">
          <a:xfrm flipH="1">
            <a:off x="9296400" y="22860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2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0" y="34290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25800"/>
            <a:ext cx="2346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00400"/>
            <a:ext cx="2193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911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</a:t>
            </a:r>
          </a:p>
        </p:txBody>
      </p:sp>
      <p:pic>
        <p:nvPicPr>
          <p:cNvPr id="19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r="16275" b="63380"/>
          <a:stretch>
            <a:fillRect/>
          </a:stretch>
        </p:blipFill>
        <p:spPr bwMode="auto">
          <a:xfrm>
            <a:off x="6477000" y="1219200"/>
            <a:ext cx="4800600" cy="1981200"/>
          </a:xfrm>
          <a:prstGeom prst="rect">
            <a:avLst/>
          </a:prstGeom>
          <a:noFill/>
        </p:spPr>
      </p:pic>
      <p:pic>
        <p:nvPicPr>
          <p:cNvPr id="20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40845" r="16275" b="30986"/>
          <a:stretch>
            <a:fillRect/>
          </a:stretch>
        </p:blipFill>
        <p:spPr bwMode="auto">
          <a:xfrm>
            <a:off x="6477000" y="3352800"/>
            <a:ext cx="4800600" cy="1524000"/>
          </a:xfrm>
          <a:prstGeom prst="rect">
            <a:avLst/>
          </a:prstGeom>
          <a:noFill/>
        </p:spPr>
      </p:pic>
      <p:pic>
        <p:nvPicPr>
          <p:cNvPr id="21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70423" r="16275"/>
          <a:stretch>
            <a:fillRect/>
          </a:stretch>
        </p:blipFill>
        <p:spPr bwMode="auto">
          <a:xfrm>
            <a:off x="6477000" y="4953000"/>
            <a:ext cx="48006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 by adding or subtracting the feature vector. Subtract if y* is -1.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8122" y="1856161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1647" y="3261099"/>
            <a:ext cx="2190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5975" y="5924550"/>
            <a:ext cx="250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1322" y="2614986"/>
            <a:ext cx="730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0300" y="2867025"/>
            <a:ext cx="3746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Line 7"/>
          <p:cNvSpPr>
            <a:spLocks noChangeShapeType="1"/>
          </p:cNvSpPr>
          <p:nvPr/>
        </p:nvSpPr>
        <p:spPr bwMode="auto">
          <a:xfrm flipH="1" flipV="1">
            <a:off x="8067185" y="2237161"/>
            <a:ext cx="711200" cy="2120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7262322" y="2237161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H="1" flipV="1">
            <a:off x="7262322" y="3694486"/>
            <a:ext cx="1516063" cy="663575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>
            <a:off x="8811722" y="2819774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3"/>
          <p:cNvSpPr>
            <a:spLocks/>
          </p:cNvSpPr>
          <p:nvPr/>
        </p:nvSpPr>
        <p:spPr bwMode="auto">
          <a:xfrm rot="-6620302">
            <a:off x="8465647" y="3450011"/>
            <a:ext cx="719138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3"/>
          <p:cNvSpPr>
            <a:spLocks/>
          </p:cNvSpPr>
          <p:nvPr/>
        </p:nvSpPr>
        <p:spPr bwMode="auto">
          <a:xfrm rot="-9428567">
            <a:off x="8840297" y="2448299"/>
            <a:ext cx="541338" cy="3132137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  <p:bldP spid="31759" grpId="0" animBg="1"/>
      <p:bldP spid="317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Examples: Perceptron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397001"/>
            <a:ext cx="7518400" cy="4729164"/>
          </a:xfrm>
        </p:spPr>
        <p:txBody>
          <a:bodyPr/>
          <a:lstStyle/>
          <a:p>
            <a:pPr eaLnBrk="1" hangingPunct="1"/>
            <a:r>
              <a:rPr lang="en-US" dirty="0"/>
              <a:t>Separable Case</a:t>
            </a:r>
          </a:p>
        </p:txBody>
      </p:sp>
      <p:graphicFrame>
        <p:nvGraphicFramePr>
          <p:cNvPr id="1383428" name="Object 4"/>
          <p:cNvGraphicFramePr>
            <a:graphicFrameLocks noChangeAspect="1"/>
          </p:cNvGraphicFramePr>
          <p:nvPr/>
        </p:nvGraphicFramePr>
        <p:xfrm>
          <a:off x="3636963" y="2078038"/>
          <a:ext cx="47910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Photo Editor Photo" r:id="rId3" imgW="4791744" imgH="3742857" progId="MSPhotoEd.3">
                  <p:embed/>
                </p:oleObj>
              </mc:Choice>
              <mc:Fallback>
                <p:oleObj name="Photo Editor Photo" r:id="rId3" imgW="4791744" imgH="3742857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2078038"/>
                        <a:ext cx="47910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29" name="Object 5"/>
          <p:cNvGraphicFramePr>
            <a:graphicFrameLocks noChangeAspect="1"/>
          </p:cNvGraphicFramePr>
          <p:nvPr/>
        </p:nvGraphicFramePr>
        <p:xfrm>
          <a:off x="3681413" y="2095500"/>
          <a:ext cx="475297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Photo Editor Photo" r:id="rId5" imgW="4753639" imgH="3704762" progId="MSPhotoEd.3">
                  <p:embed/>
                </p:oleObj>
              </mc:Choice>
              <mc:Fallback>
                <p:oleObj name="Photo Editor Photo" r:id="rId5" imgW="4753639" imgH="370476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2095500"/>
                        <a:ext cx="4752975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0" name="Object 6"/>
          <p:cNvGraphicFramePr>
            <a:graphicFrameLocks noChangeAspect="1"/>
          </p:cNvGraphicFramePr>
          <p:nvPr/>
        </p:nvGraphicFramePr>
        <p:xfrm>
          <a:off x="3648075" y="2066925"/>
          <a:ext cx="47529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Photo Editor Photo" r:id="rId7" imgW="4753639" imgH="3780952" progId="MSPhotoEd.3">
                  <p:embed/>
                </p:oleObj>
              </mc:Choice>
              <mc:Fallback>
                <p:oleObj name="Photo Editor Photo" r:id="rId7" imgW="4753639" imgH="3780952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066925"/>
                        <a:ext cx="475297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1" name="Object 7"/>
          <p:cNvGraphicFramePr>
            <a:graphicFrameLocks noChangeAspect="1"/>
          </p:cNvGraphicFramePr>
          <p:nvPr/>
        </p:nvGraphicFramePr>
        <p:xfrm>
          <a:off x="3552825" y="2101850"/>
          <a:ext cx="49053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Photo Editor Photo" r:id="rId9" imgW="4904762" imgH="3761905" progId="MSPhotoEd.3">
                  <p:embed/>
                </p:oleObj>
              </mc:Choice>
              <mc:Fallback>
                <p:oleObj name="Photo Editor Photo" r:id="rId9" imgW="4904762" imgH="376190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101850"/>
                        <a:ext cx="49053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2" name="Object 8"/>
          <p:cNvGraphicFramePr>
            <a:graphicFrameLocks noChangeAspect="1"/>
          </p:cNvGraphicFramePr>
          <p:nvPr/>
        </p:nvGraphicFramePr>
        <p:xfrm>
          <a:off x="3509963" y="2095500"/>
          <a:ext cx="49434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Photo Editor Photo" r:id="rId11" imgW="4944165" imgH="3742857" progId="MSPhotoEd.3">
                  <p:embed/>
                </p:oleObj>
              </mc:Choice>
              <mc:Fallback>
                <p:oleObj name="Photo Editor Photo" r:id="rId11" imgW="4944165" imgH="3742857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2095500"/>
                        <a:ext cx="49434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3" name="Object 9"/>
          <p:cNvGraphicFramePr>
            <a:graphicFrameLocks noChangeAspect="1"/>
          </p:cNvGraphicFramePr>
          <p:nvPr/>
        </p:nvGraphicFramePr>
        <p:xfrm>
          <a:off x="3594100" y="2074863"/>
          <a:ext cx="484822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Photo Editor Photo" r:id="rId13" imgW="4847619" imgH="3780952" progId="MSPhotoEd.3">
                  <p:embed/>
                </p:oleObj>
              </mc:Choice>
              <mc:Fallback>
                <p:oleObj name="Photo Editor Photo" r:id="rId13" imgW="4847619" imgH="3780952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074863"/>
                        <a:ext cx="484822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4" name="Object 10"/>
          <p:cNvGraphicFramePr>
            <a:graphicFrameLocks noChangeAspect="1"/>
          </p:cNvGraphicFramePr>
          <p:nvPr/>
        </p:nvGraphicFramePr>
        <p:xfrm>
          <a:off x="3657600" y="2128838"/>
          <a:ext cx="47148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Photo Editor Photo" r:id="rId15" imgW="4715533" imgH="3666667" progId="MSPhotoEd.3">
                  <p:embed/>
                </p:oleObj>
              </mc:Choice>
              <mc:Fallback>
                <p:oleObj name="Photo Editor Photo" r:id="rId15" imgW="4715533" imgH="3666667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28838"/>
                        <a:ext cx="4714875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5" name="Object 11"/>
          <p:cNvGraphicFramePr>
            <a:graphicFrameLocks noChangeAspect="1"/>
          </p:cNvGraphicFramePr>
          <p:nvPr/>
        </p:nvGraphicFramePr>
        <p:xfrm>
          <a:off x="3640138" y="2073275"/>
          <a:ext cx="46577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Photo Editor Photo" r:id="rId17" imgW="4657143" imgH="3742857" progId="MSPhotoEd.3">
                  <p:embed/>
                </p:oleObj>
              </mc:Choice>
              <mc:Fallback>
                <p:oleObj name="Photo Editor Photo" r:id="rId17" imgW="4657143" imgH="3742857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073275"/>
                        <a:ext cx="465772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Multiclass Decision Rule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/>
              <a:t>If we have multiple classes:</a:t>
            </a:r>
          </a:p>
          <a:p>
            <a:pPr lvl="1" eaLnBrk="1" hangingPunct="1"/>
            <a:r>
              <a:rPr lang="en-US" sz="2000"/>
              <a:t>A weight vector for each class: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Score (activation) of a class y: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endParaRPr lang="en-US" sz="1100"/>
          </a:p>
          <a:p>
            <a:pPr lvl="1" eaLnBrk="1" hangingPunct="1"/>
            <a:r>
              <a:rPr lang="en-US" sz="2000"/>
              <a:t>Prediction highest score wins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5000" y="37338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96200" y="37068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51816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4020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459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53070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5000" y="2667000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8686800" y="37830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8915400" y="47736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8229600" y="47736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5791200" y="6324600"/>
            <a:ext cx="617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Binary = multiclass where the negative class has weight zero</a:t>
            </a:r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200" y="38100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9847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9800" y="48006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0" cstate="print"/>
          <a:srcRect t="49442"/>
          <a:stretch>
            <a:fillRect/>
          </a:stretch>
        </p:blipFill>
        <p:spPr bwMode="auto">
          <a:xfrm>
            <a:off x="6324600" y="1378440"/>
            <a:ext cx="4648200" cy="1669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Multiclass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Start with all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Pick up training examples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Predict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wrong: lower score of wrong answer, raise score of right answer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8013" y="4953000"/>
            <a:ext cx="269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8488" y="5638800"/>
            <a:ext cx="30432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2971800"/>
            <a:ext cx="36639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9067800" y="2667000"/>
            <a:ext cx="304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9372600" y="3200400"/>
            <a:ext cx="1219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9144000" y="3810000"/>
            <a:ext cx="2286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4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39200" y="2362200"/>
            <a:ext cx="436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7000" y="4679950"/>
            <a:ext cx="5254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Line 13"/>
          <p:cNvSpPr>
            <a:spLocks noChangeShapeType="1"/>
          </p:cNvSpPr>
          <p:nvPr/>
        </p:nvSpPr>
        <p:spPr bwMode="auto">
          <a:xfrm flipV="1">
            <a:off x="9372600" y="32004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7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48800" y="2819400"/>
            <a:ext cx="2190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3" name="Line 15"/>
          <p:cNvSpPr>
            <a:spLocks noChangeShapeType="1"/>
          </p:cNvSpPr>
          <p:nvPr/>
        </p:nvSpPr>
        <p:spPr bwMode="auto">
          <a:xfrm flipH="1">
            <a:off x="8991600" y="26670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4" name="Line 16"/>
          <p:cNvSpPr>
            <a:spLocks noChangeShapeType="1"/>
          </p:cNvSpPr>
          <p:nvPr/>
        </p:nvSpPr>
        <p:spPr bwMode="auto">
          <a:xfrm flipH="1" flipV="1">
            <a:off x="8991600" y="3276600"/>
            <a:ext cx="381000" cy="5334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5" name="Line 17"/>
          <p:cNvSpPr>
            <a:spLocks noChangeShapeType="1"/>
          </p:cNvSpPr>
          <p:nvPr/>
        </p:nvSpPr>
        <p:spPr bwMode="auto">
          <a:xfrm flipV="1">
            <a:off x="10591800" y="25908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6" name="Line 18"/>
          <p:cNvSpPr>
            <a:spLocks noChangeShapeType="1"/>
          </p:cNvSpPr>
          <p:nvPr/>
        </p:nvSpPr>
        <p:spPr bwMode="auto">
          <a:xfrm flipV="1">
            <a:off x="9372600" y="2590800"/>
            <a:ext cx="1295400" cy="12192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403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28238" y="3635375"/>
            <a:ext cx="5635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6" grpId="0" animBg="1"/>
      <p:bldP spid="1353743" grpId="0" animBg="1"/>
      <p:bldP spid="1353744" grpId="0" animBg="1"/>
      <p:bldP spid="1353745" grpId="0" animBg="1"/>
      <p:bldP spid="13537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Multiclass Perceptron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46163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1</a:t>
            </a:r>
          </a:p>
          <a:p>
            <a:r>
              <a:rPr lang="en-US">
                <a:latin typeface="Courier New" pitchFamily="49" charset="0"/>
              </a:rPr>
              <a:t>win   : 0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2675" y="3971925"/>
            <a:ext cx="17922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135562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52875"/>
            <a:ext cx="2143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296400" y="457517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90075" y="3952875"/>
            <a:ext cx="1382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19200" y="1524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vote”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219200" y="21478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election”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219200" y="2757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game”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Perceptrons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Separability</a:t>
            </a:r>
            <a:r>
              <a:rPr lang="en-US" sz="2400" dirty="0"/>
              <a:t>: true if some parameters get the training set perfectly correct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is separable, </a:t>
            </a:r>
            <a:r>
              <a:rPr lang="en-US" sz="2400" dirty="0" err="1"/>
              <a:t>perceptron</a:t>
            </a:r>
            <a:r>
              <a:rPr lang="en-US" sz="2400" dirty="0"/>
              <a:t> will eventually converge (binary case)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Mistake Bound: the maximum number of mistakes (binary case) related to the </a:t>
            </a:r>
            <a:r>
              <a:rPr lang="en-US" sz="2400" i="1" dirty="0"/>
              <a:t>margin</a:t>
            </a:r>
            <a:r>
              <a:rPr lang="en-US" sz="2400" dirty="0"/>
              <a:t> or degree of </a:t>
            </a:r>
            <a:r>
              <a:rPr lang="en-US" sz="2400" dirty="0" err="1"/>
              <a:t>separability</a:t>
            </a:r>
            <a:endParaRPr lang="en-US" sz="2400" i="1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8823325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Non-Separable</a:t>
            </a:r>
          </a:p>
        </p:txBody>
      </p:sp>
      <p:pic>
        <p:nvPicPr>
          <p:cNvPr id="26634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953000"/>
            <a:ext cx="22860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Problems with the Perceptron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95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Noise: if the data isn’t separable, weights might thrash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Averaging weight vectors over time can help (averaged perceptron)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Mediocre generalization: finds a “barely” separating solution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Overtraining: test / held-out accuracy usually rises, then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Overtraining is a kind of overfitting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648200"/>
            <a:ext cx="2057400" cy="1881188"/>
            <a:chOff x="3552" y="1104"/>
            <a:chExt cx="1680" cy="1536"/>
          </a:xfrm>
        </p:grpSpPr>
        <p:sp>
          <p:nvSpPr>
            <p:cNvPr id="27739" name="Line 5"/>
            <p:cNvSpPr>
              <a:spLocks noChangeShapeType="1"/>
            </p:cNvSpPr>
            <p:nvPr/>
          </p:nvSpPr>
          <p:spPr bwMode="auto">
            <a:xfrm>
              <a:off x="3820" y="2385"/>
              <a:ext cx="1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6"/>
            <p:cNvSpPr>
              <a:spLocks noChangeShapeType="1"/>
            </p:cNvSpPr>
            <p:nvPr/>
          </p:nvSpPr>
          <p:spPr bwMode="auto">
            <a:xfrm flipV="1">
              <a:off x="3820" y="1226"/>
              <a:ext cx="0" cy="1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1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2" y="1360"/>
              <a:ext cx="13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2" name="Freeform 8"/>
            <p:cNvSpPr>
              <a:spLocks/>
            </p:cNvSpPr>
            <p:nvPr/>
          </p:nvSpPr>
          <p:spPr bwMode="auto">
            <a:xfrm>
              <a:off x="3833" y="1323"/>
              <a:ext cx="1233" cy="1049"/>
            </a:xfrm>
            <a:custGeom>
              <a:avLst/>
              <a:gdLst>
                <a:gd name="T0" fmla="*/ 0 w 1233"/>
                <a:gd name="T1" fmla="*/ 1049 h 1049"/>
                <a:gd name="T2" fmla="*/ 328 w 1233"/>
                <a:gd name="T3" fmla="*/ 198 h 1049"/>
                <a:gd name="T4" fmla="*/ 1012 w 1233"/>
                <a:gd name="T5" fmla="*/ 31 h 1049"/>
                <a:gd name="T6" fmla="*/ 1233 w 1233"/>
                <a:gd name="T7" fmla="*/ 10 h 10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3"/>
                <a:gd name="T13" fmla="*/ 0 h 1049"/>
                <a:gd name="T14" fmla="*/ 1233 w 1233"/>
                <a:gd name="T15" fmla="*/ 1049 h 10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3" h="1049">
                  <a:moveTo>
                    <a:pt x="0" y="1049"/>
                  </a:moveTo>
                  <a:cubicBezTo>
                    <a:pt x="55" y="907"/>
                    <a:pt x="160" y="367"/>
                    <a:pt x="328" y="198"/>
                  </a:cubicBezTo>
                  <a:cubicBezTo>
                    <a:pt x="496" y="29"/>
                    <a:pt x="861" y="62"/>
                    <a:pt x="1012" y="31"/>
                  </a:cubicBezTo>
                  <a:cubicBezTo>
                    <a:pt x="1163" y="0"/>
                    <a:pt x="1187" y="14"/>
                    <a:pt x="1233" y="1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4" y="1104"/>
              <a:ext cx="7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4" name="Freeform 10"/>
            <p:cNvSpPr>
              <a:spLocks/>
            </p:cNvSpPr>
            <p:nvPr/>
          </p:nvSpPr>
          <p:spPr bwMode="auto">
            <a:xfrm>
              <a:off x="3827" y="1537"/>
              <a:ext cx="1228" cy="829"/>
            </a:xfrm>
            <a:custGeom>
              <a:avLst/>
              <a:gdLst>
                <a:gd name="T0" fmla="*/ 0 w 1228"/>
                <a:gd name="T1" fmla="*/ 829 h 829"/>
                <a:gd name="T2" fmla="*/ 544 w 1228"/>
                <a:gd name="T3" fmla="*/ 113 h 829"/>
                <a:gd name="T4" fmla="*/ 1072 w 1228"/>
                <a:gd name="T5" fmla="*/ 151 h 829"/>
                <a:gd name="T6" fmla="*/ 1228 w 1228"/>
                <a:gd name="T7" fmla="*/ 216 h 8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8"/>
                <a:gd name="T13" fmla="*/ 0 h 829"/>
                <a:gd name="T14" fmla="*/ 1228 w 1228"/>
                <a:gd name="T15" fmla="*/ 829 h 8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8" h="829">
                  <a:moveTo>
                    <a:pt x="0" y="829"/>
                  </a:moveTo>
                  <a:cubicBezTo>
                    <a:pt x="91" y="710"/>
                    <a:pt x="365" y="226"/>
                    <a:pt x="544" y="113"/>
                  </a:cubicBezTo>
                  <a:cubicBezTo>
                    <a:pt x="723" y="0"/>
                    <a:pt x="958" y="134"/>
                    <a:pt x="1072" y="151"/>
                  </a:cubicBezTo>
                  <a:cubicBezTo>
                    <a:pt x="1186" y="168"/>
                    <a:pt x="1196" y="203"/>
                    <a:pt x="1228" y="216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5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59" y="2064"/>
              <a:ext cx="77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6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12" y="1872"/>
              <a:ext cx="36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7" name="Freeform 13"/>
            <p:cNvSpPr>
              <a:spLocks/>
            </p:cNvSpPr>
            <p:nvPr/>
          </p:nvSpPr>
          <p:spPr bwMode="auto">
            <a:xfrm>
              <a:off x="3827" y="1535"/>
              <a:ext cx="1244" cy="853"/>
            </a:xfrm>
            <a:custGeom>
              <a:avLst/>
              <a:gdLst>
                <a:gd name="T0" fmla="*/ 0 w 1244"/>
                <a:gd name="T1" fmla="*/ 853 h 853"/>
                <a:gd name="T2" fmla="*/ 447 w 1244"/>
                <a:gd name="T3" fmla="*/ 126 h 853"/>
                <a:gd name="T4" fmla="*/ 948 w 1244"/>
                <a:gd name="T5" fmla="*/ 99 h 853"/>
                <a:gd name="T6" fmla="*/ 1244 w 1244"/>
                <a:gd name="T7" fmla="*/ 158 h 8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4"/>
                <a:gd name="T13" fmla="*/ 0 h 853"/>
                <a:gd name="T14" fmla="*/ 1244 w 1244"/>
                <a:gd name="T15" fmla="*/ 853 h 8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4" h="853">
                  <a:moveTo>
                    <a:pt x="0" y="853"/>
                  </a:moveTo>
                  <a:cubicBezTo>
                    <a:pt x="75" y="732"/>
                    <a:pt x="289" y="252"/>
                    <a:pt x="447" y="126"/>
                  </a:cubicBezTo>
                  <a:cubicBezTo>
                    <a:pt x="605" y="0"/>
                    <a:pt x="815" y="94"/>
                    <a:pt x="948" y="99"/>
                  </a:cubicBezTo>
                  <a:cubicBezTo>
                    <a:pt x="1081" y="104"/>
                    <a:pt x="1182" y="146"/>
                    <a:pt x="1244" y="15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8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66" y="2499"/>
              <a:ext cx="87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5470525" y="1676400"/>
            <a:ext cx="3292475" cy="1090613"/>
            <a:chOff x="3398" y="2400"/>
            <a:chExt cx="2074" cy="687"/>
          </a:xfrm>
        </p:grpSpPr>
        <p:grpSp>
          <p:nvGrpSpPr>
            <p:cNvPr id="27682" name="Group 16"/>
            <p:cNvGrpSpPr>
              <a:grpSpLocks/>
            </p:cNvGrpSpPr>
            <p:nvPr/>
          </p:nvGrpSpPr>
          <p:grpSpPr bwMode="auto">
            <a:xfrm>
              <a:off x="3398" y="2477"/>
              <a:ext cx="727" cy="587"/>
              <a:chOff x="3364" y="2169"/>
              <a:chExt cx="1248" cy="1008"/>
            </a:xfrm>
          </p:grpSpPr>
          <p:sp>
            <p:nvSpPr>
              <p:cNvPr id="27715" name="Line 17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16" name="Group 18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37" name="Line 1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17" name="Line 21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Line 22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Line 23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Line 24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21" name="Group 25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35" name="Line 2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2" name="Group 28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33" name="Line 2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3" name="Group 31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31" name="Line 32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4" name="Group 34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29" name="Line 3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5" name="Group 37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27" name="Line 3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26" name="Line 40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3" name="Line 41"/>
            <p:cNvSpPr>
              <a:spLocks noChangeShapeType="1"/>
            </p:cNvSpPr>
            <p:nvPr/>
          </p:nvSpPr>
          <p:spPr bwMode="auto">
            <a:xfrm>
              <a:off x="3630" y="2536"/>
              <a:ext cx="55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42"/>
            <p:cNvSpPr>
              <a:spLocks noChangeShapeType="1"/>
            </p:cNvSpPr>
            <p:nvPr/>
          </p:nvSpPr>
          <p:spPr bwMode="auto">
            <a:xfrm flipH="1">
              <a:off x="3537" y="2400"/>
              <a:ext cx="242" cy="6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43"/>
            <p:cNvSpPr>
              <a:spLocks noChangeShapeType="1"/>
            </p:cNvSpPr>
            <p:nvPr/>
          </p:nvSpPr>
          <p:spPr bwMode="auto">
            <a:xfrm flipH="1">
              <a:off x="3705" y="2691"/>
              <a:ext cx="218" cy="14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6" name="Group 44"/>
            <p:cNvGrpSpPr>
              <a:grpSpLocks/>
            </p:cNvGrpSpPr>
            <p:nvPr/>
          </p:nvGrpSpPr>
          <p:grpSpPr bwMode="auto">
            <a:xfrm>
              <a:off x="4689" y="2481"/>
              <a:ext cx="727" cy="587"/>
              <a:chOff x="3364" y="2169"/>
              <a:chExt cx="1248" cy="1008"/>
            </a:xfrm>
          </p:grpSpPr>
          <p:sp>
            <p:nvSpPr>
              <p:cNvPr id="27691" name="Line 45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2" name="Group 46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13" name="Line 4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Line 4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93" name="Line 49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50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51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52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7" name="Group 53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11" name="Line 5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8" name="Group 56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09" name="Line 5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Line 5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9" name="Group 59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07" name="Line 60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Line 61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0" name="Group 62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05" name="Line 63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1" name="Group 65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03" name="Line 6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Line 6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02" name="Line 68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7" name="Line 69"/>
            <p:cNvSpPr>
              <a:spLocks noChangeShapeType="1"/>
            </p:cNvSpPr>
            <p:nvPr/>
          </p:nvSpPr>
          <p:spPr bwMode="auto">
            <a:xfrm>
              <a:off x="4921" y="2540"/>
              <a:ext cx="551" cy="1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0"/>
            <p:cNvSpPr>
              <a:spLocks noChangeShapeType="1"/>
            </p:cNvSpPr>
            <p:nvPr/>
          </p:nvSpPr>
          <p:spPr bwMode="auto">
            <a:xfrm flipH="1">
              <a:off x="4828" y="2404"/>
              <a:ext cx="242" cy="68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1"/>
            <p:cNvSpPr>
              <a:spLocks noChangeShapeType="1"/>
            </p:cNvSpPr>
            <p:nvPr/>
          </p:nvSpPr>
          <p:spPr bwMode="auto">
            <a:xfrm>
              <a:off x="4976" y="2461"/>
              <a:ext cx="238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AutoShape 72"/>
            <p:cNvSpPr>
              <a:spLocks noChangeArrowheads="1"/>
            </p:cNvSpPr>
            <p:nvPr/>
          </p:nvSpPr>
          <p:spPr bwMode="auto">
            <a:xfrm>
              <a:off x="4364" y="2623"/>
              <a:ext cx="223" cy="247"/>
            </a:xfrm>
            <a:prstGeom prst="rightArrow">
              <a:avLst>
                <a:gd name="adj1" fmla="val 53843"/>
                <a:gd name="adj2" fmla="val 44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6324600" y="3200400"/>
            <a:ext cx="1295400" cy="1027113"/>
            <a:chOff x="3946" y="1392"/>
            <a:chExt cx="1331" cy="1056"/>
          </a:xfrm>
        </p:grpSpPr>
        <p:sp>
          <p:nvSpPr>
            <p:cNvPr id="27655" name="Line 74"/>
            <p:cNvSpPr>
              <a:spLocks noChangeShapeType="1"/>
            </p:cNvSpPr>
            <p:nvPr/>
          </p:nvSpPr>
          <p:spPr bwMode="auto">
            <a:xfrm>
              <a:off x="4282" y="1411"/>
              <a:ext cx="72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6" name="Group 75"/>
            <p:cNvGrpSpPr>
              <a:grpSpLocks/>
            </p:cNvGrpSpPr>
            <p:nvPr/>
          </p:nvGrpSpPr>
          <p:grpSpPr bwMode="auto">
            <a:xfrm>
              <a:off x="3946" y="1459"/>
              <a:ext cx="1280" cy="989"/>
              <a:chOff x="1065" y="2179"/>
              <a:chExt cx="1280" cy="989"/>
            </a:xfrm>
          </p:grpSpPr>
          <p:sp>
            <p:nvSpPr>
              <p:cNvPr id="27658" name="Line 76"/>
              <p:cNvSpPr>
                <a:spLocks noChangeShapeType="1"/>
              </p:cNvSpPr>
              <p:nvPr/>
            </p:nvSpPr>
            <p:spPr bwMode="auto">
              <a:xfrm>
                <a:off x="1305" y="261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59" name="Group 77"/>
              <p:cNvGrpSpPr>
                <a:grpSpLocks/>
              </p:cNvGrpSpPr>
              <p:nvPr/>
            </p:nvGrpSpPr>
            <p:grpSpPr bwMode="auto">
              <a:xfrm>
                <a:off x="2025" y="2419"/>
                <a:ext cx="96" cy="96"/>
                <a:chOff x="5040" y="1392"/>
                <a:chExt cx="96" cy="96"/>
              </a:xfrm>
            </p:grpSpPr>
            <p:sp>
              <p:nvSpPr>
                <p:cNvPr id="27680" name="Line 7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0" name="Line 80"/>
              <p:cNvSpPr>
                <a:spLocks noChangeShapeType="1"/>
              </p:cNvSpPr>
              <p:nvPr/>
            </p:nvSpPr>
            <p:spPr bwMode="auto">
              <a:xfrm>
                <a:off x="1305" y="289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81"/>
              <p:cNvSpPr>
                <a:spLocks noChangeShapeType="1"/>
              </p:cNvSpPr>
              <p:nvPr/>
            </p:nvSpPr>
            <p:spPr bwMode="auto">
              <a:xfrm>
                <a:off x="1689" y="294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82"/>
              <p:cNvSpPr>
                <a:spLocks noChangeShapeType="1"/>
              </p:cNvSpPr>
              <p:nvPr/>
            </p:nvSpPr>
            <p:spPr bwMode="auto">
              <a:xfrm>
                <a:off x="1065" y="270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83"/>
              <p:cNvSpPr>
                <a:spLocks noChangeShapeType="1"/>
              </p:cNvSpPr>
              <p:nvPr/>
            </p:nvSpPr>
            <p:spPr bwMode="auto">
              <a:xfrm>
                <a:off x="1305" y="237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4" name="Group 84"/>
              <p:cNvGrpSpPr>
                <a:grpSpLocks/>
              </p:cNvGrpSpPr>
              <p:nvPr/>
            </p:nvGrpSpPr>
            <p:grpSpPr bwMode="auto">
              <a:xfrm>
                <a:off x="2121" y="2707"/>
                <a:ext cx="96" cy="96"/>
                <a:chOff x="5040" y="1392"/>
                <a:chExt cx="96" cy="96"/>
              </a:xfrm>
            </p:grpSpPr>
            <p:sp>
              <p:nvSpPr>
                <p:cNvPr id="27678" name="Line 8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5" name="Group 87"/>
              <p:cNvGrpSpPr>
                <a:grpSpLocks/>
              </p:cNvGrpSpPr>
              <p:nvPr/>
            </p:nvGrpSpPr>
            <p:grpSpPr bwMode="auto">
              <a:xfrm>
                <a:off x="1785" y="2371"/>
                <a:ext cx="96" cy="96"/>
                <a:chOff x="5040" y="1392"/>
                <a:chExt cx="96" cy="96"/>
              </a:xfrm>
            </p:grpSpPr>
            <p:sp>
              <p:nvSpPr>
                <p:cNvPr id="27676" name="Line 8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8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90"/>
              <p:cNvGrpSpPr>
                <a:grpSpLocks/>
              </p:cNvGrpSpPr>
              <p:nvPr/>
            </p:nvGrpSpPr>
            <p:grpSpPr bwMode="auto">
              <a:xfrm>
                <a:off x="1833" y="2179"/>
                <a:ext cx="96" cy="96"/>
                <a:chOff x="5040" y="1392"/>
                <a:chExt cx="96" cy="96"/>
              </a:xfrm>
            </p:grpSpPr>
            <p:sp>
              <p:nvSpPr>
                <p:cNvPr id="27674" name="Line 91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Line 92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93"/>
              <p:cNvGrpSpPr>
                <a:grpSpLocks/>
              </p:cNvGrpSpPr>
              <p:nvPr/>
            </p:nvGrpSpPr>
            <p:grpSpPr bwMode="auto">
              <a:xfrm>
                <a:off x="2121" y="2227"/>
                <a:ext cx="96" cy="96"/>
                <a:chOff x="5040" y="1392"/>
                <a:chExt cx="96" cy="96"/>
              </a:xfrm>
            </p:grpSpPr>
            <p:sp>
              <p:nvSpPr>
                <p:cNvPr id="27672" name="Line 9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96"/>
              <p:cNvGrpSpPr>
                <a:grpSpLocks/>
              </p:cNvGrpSpPr>
              <p:nvPr/>
            </p:nvGrpSpPr>
            <p:grpSpPr bwMode="auto">
              <a:xfrm>
                <a:off x="2249" y="2471"/>
                <a:ext cx="96" cy="96"/>
                <a:chOff x="5040" y="1392"/>
                <a:chExt cx="96" cy="96"/>
              </a:xfrm>
            </p:grpSpPr>
            <p:sp>
              <p:nvSpPr>
                <p:cNvPr id="27670" name="Line 9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Line 9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9" name="Line 99"/>
              <p:cNvSpPr>
                <a:spLocks noChangeShapeType="1"/>
              </p:cNvSpPr>
              <p:nvPr/>
            </p:nvSpPr>
            <p:spPr bwMode="auto">
              <a:xfrm>
                <a:off x="1404" y="3168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Line 100"/>
            <p:cNvSpPr>
              <a:spLocks noChangeShapeType="1"/>
            </p:cNvSpPr>
            <p:nvPr/>
          </p:nvSpPr>
          <p:spPr bwMode="auto">
            <a:xfrm>
              <a:off x="4368" y="1392"/>
              <a:ext cx="909" cy="8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81" name="Picture 1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r="42694" b="43354"/>
          <a:stretch>
            <a:fillRect/>
          </a:stretch>
        </p:blipFill>
        <p:spPr bwMode="auto">
          <a:xfrm>
            <a:off x="9296401" y="1143000"/>
            <a:ext cx="2543886" cy="1676400"/>
          </a:xfrm>
          <a:prstGeom prst="rect">
            <a:avLst/>
          </a:prstGeom>
          <a:noFill/>
        </p:spPr>
      </p:pic>
      <p:pic>
        <p:nvPicPr>
          <p:cNvPr id="46082" name="Picture 2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57028" t="958" b="49042"/>
          <a:stretch>
            <a:fillRect/>
          </a:stretch>
        </p:blipFill>
        <p:spPr bwMode="auto">
          <a:xfrm>
            <a:off x="9525523" y="3052691"/>
            <a:ext cx="2056877" cy="1595509"/>
          </a:xfrm>
          <a:prstGeom prst="rect">
            <a:avLst/>
          </a:prstGeom>
          <a:noFill/>
        </p:spPr>
      </p:pic>
      <p:pic>
        <p:nvPicPr>
          <p:cNvPr id="46083" name="Picture 3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23750" t="56958" r="22250"/>
          <a:stretch>
            <a:fillRect/>
          </a:stretch>
        </p:blipFill>
        <p:spPr bwMode="auto">
          <a:xfrm>
            <a:off x="9028188" y="4800600"/>
            <a:ext cx="2859012" cy="151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</a:t>
            </a:r>
            <a:r>
              <a:rPr lang="en-US" dirty="0" err="1"/>
              <a:t>Perceptron</a:t>
            </a:r>
            <a:endParaRPr lang="en-US" dirty="0"/>
          </a:p>
        </p:txBody>
      </p:sp>
      <p:pic>
        <p:nvPicPr>
          <p:cNvPr id="95234" name="Picture 2" descr="C:\Users\Dan\Dropbox\Office\CS 188\Ketrina Art\Perceptron\Lecture21-Perceptr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429" y="1447800"/>
            <a:ext cx="7901971" cy="4761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79630"/>
              </p:ext>
            </p:extLst>
          </p:nvPr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Photo Editor Photo" r:id="rId3" imgW="4753639" imgH="3704762" progId="MSPhotoEd.3">
                  <p:embed/>
                </p:oleObj>
              </mc:Choice>
              <mc:Fallback>
                <p:oleObj name="Photo Editor Photo" r:id="rId3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Deterministic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E1A8A9-C36E-384E-8DC0-17099DCA34D9}"/>
              </a:ext>
            </a:extLst>
          </p:cNvPr>
          <p:cNvSpPr txBox="1"/>
          <p:nvPr/>
        </p:nvSpPr>
        <p:spPr>
          <a:xfrm>
            <a:off x="3106757" y="1251061"/>
            <a:ext cx="556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 the best linear boundary makes at least one mistake</a:t>
            </a:r>
          </a:p>
        </p:txBody>
      </p:sp>
    </p:spTree>
    <p:extLst>
      <p:ext uri="{BB962C8B-B14F-4D97-AF65-F5344CB8AC3E}">
        <p14:creationId xmlns:p14="http://schemas.microsoft.com/office/powerpoint/2010/main" val="6468415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93" y="1447800"/>
            <a:ext cx="8294526" cy="461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361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/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Photo Editor Photo" r:id="rId3" imgW="4753639" imgH="3704762" progId="MSPhotoEd.3">
                  <p:embed/>
                </p:oleObj>
              </mc:Choice>
              <mc:Fallback>
                <p:oleObj name="Photo Editor Photo" r:id="rId3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Probabilistic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5C2C12-5D16-2C42-A249-94A525942662}"/>
              </a:ext>
            </a:extLst>
          </p:cNvPr>
          <p:cNvSpPr txBox="1"/>
          <p:nvPr/>
        </p:nvSpPr>
        <p:spPr>
          <a:xfrm>
            <a:off x="7323510" y="2399743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64DBD5-6CBD-D246-8F0E-EC07690D253C}"/>
              </a:ext>
            </a:extLst>
          </p:cNvPr>
          <p:cNvCxnSpPr>
            <a:cxnSpLocks/>
          </p:cNvCxnSpPr>
          <p:nvPr/>
        </p:nvCxnSpPr>
        <p:spPr>
          <a:xfrm flipV="1">
            <a:off x="4836904" y="3046079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8EDF36-EA0D-5D4A-91B1-2DEB5569A616}"/>
              </a:ext>
            </a:extLst>
          </p:cNvPr>
          <p:cNvCxnSpPr>
            <a:cxnSpLocks/>
          </p:cNvCxnSpPr>
          <p:nvPr/>
        </p:nvCxnSpPr>
        <p:spPr>
          <a:xfrm flipV="1">
            <a:off x="5330408" y="3478046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2AEB57-4FFD-FD4B-938E-02E2DDE377D6}"/>
              </a:ext>
            </a:extLst>
          </p:cNvPr>
          <p:cNvCxnSpPr>
            <a:cxnSpLocks/>
          </p:cNvCxnSpPr>
          <p:nvPr/>
        </p:nvCxnSpPr>
        <p:spPr>
          <a:xfrm flipV="1">
            <a:off x="3849896" y="2278734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FE8346-DFF0-8C46-8DF3-9C25F0FB263D}"/>
              </a:ext>
            </a:extLst>
          </p:cNvPr>
          <p:cNvCxnSpPr>
            <a:cxnSpLocks/>
          </p:cNvCxnSpPr>
          <p:nvPr/>
        </p:nvCxnSpPr>
        <p:spPr>
          <a:xfrm flipV="1">
            <a:off x="3356392" y="1935237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7665F91-6FE0-AF4A-A242-58B9CD9E0659}"/>
              </a:ext>
            </a:extLst>
          </p:cNvPr>
          <p:cNvSpPr txBox="1"/>
          <p:nvPr/>
        </p:nvSpPr>
        <p:spPr>
          <a:xfrm>
            <a:off x="7897187" y="286885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F3451B-DEE2-6141-8990-038256FEA59F}"/>
              </a:ext>
            </a:extLst>
          </p:cNvPr>
          <p:cNvSpPr txBox="1"/>
          <p:nvPr/>
        </p:nvSpPr>
        <p:spPr>
          <a:xfrm>
            <a:off x="8225252" y="342900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44FD86-17FE-874D-A180-F18F51531AC6}"/>
              </a:ext>
            </a:extLst>
          </p:cNvPr>
          <p:cNvSpPr txBox="1"/>
          <p:nvPr/>
        </p:nvSpPr>
        <p:spPr>
          <a:xfrm>
            <a:off x="6830006" y="19482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7EB8DD-4AD4-9A41-B8B8-EA6AB209AD00}"/>
              </a:ext>
            </a:extLst>
          </p:cNvPr>
          <p:cNvSpPr txBox="1"/>
          <p:nvPr/>
        </p:nvSpPr>
        <p:spPr>
          <a:xfrm>
            <a:off x="6382995" y="1512471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363940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probabilistic decisions?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Perceptron scoring:</a:t>
            </a:r>
          </a:p>
          <a:p>
            <a:r>
              <a:rPr lang="en-US" dirty="0"/>
              <a:t>If 			        very positive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want probability going to 1</a:t>
            </a:r>
          </a:p>
          <a:p>
            <a:r>
              <a:rPr lang="en-US" dirty="0"/>
              <a:t>If  			        very negative </a:t>
            </a:r>
            <a:r>
              <a:rPr lang="en-US" dirty="0">
                <a:sym typeface="Wingdings" pitchFamily="2" charset="2"/>
              </a:rPr>
              <a:t> want probability going to 0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Sigmoid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5465-7267-6347-9424-88B3633D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76223"/>
            <a:ext cx="4499765" cy="2993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23F1C-5C7B-CE4F-BF28-C4CD16C9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18" y="1524000"/>
            <a:ext cx="2124364" cy="42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64371-E682-A849-9B7D-DC719B4D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139824"/>
            <a:ext cx="1755673" cy="353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638DDA-CCD1-7340-B7B0-D4224D52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743200"/>
            <a:ext cx="1755673" cy="353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9EC6E-012A-1F44-95D8-033BB9FE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235" y="4684096"/>
            <a:ext cx="2997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98623-B533-7F46-AAD8-FF82D222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0"/>
            <a:ext cx="8153400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69FF1C-F68D-CD4A-9ACA-E444132D23F8}"/>
              </a:ext>
            </a:extLst>
          </p:cNvPr>
          <p:cNvSpPr txBox="1"/>
          <p:nvPr/>
        </p:nvSpPr>
        <p:spPr>
          <a:xfrm>
            <a:off x="304800" y="6269935"/>
            <a:ext cx="3681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8082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Separable Case: Deterministic Decision – Many Options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139136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3" name="Photo Editor Photo" r:id="rId3" imgW="4753639" imgH="3704762" progId="MSPhotoEd.3">
                    <p:embed/>
                  </p:oleObj>
                </mc:Choice>
                <mc:Fallback>
                  <p:oleObj name="Photo Editor Photo" r:id="rId3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5228527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4"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2029172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5" name="Photo Editor Photo" r:id="rId6" imgW="4753639" imgH="3704762" progId="MSPhotoEd.3">
                    <p:embed/>
                  </p:oleObj>
                </mc:Choice>
                <mc:Fallback>
                  <p:oleObj name="Photo Editor Photo" r:id="rId6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752600" y="30480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9002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Separable Case: Probabilistic Decision – Clear Preference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1" name="Photo Editor Photo" r:id="rId3" imgW="4753639" imgH="3704762" progId="MSPhotoEd.3">
                    <p:embed/>
                  </p:oleObj>
                </mc:Choice>
                <mc:Fallback>
                  <p:oleObj name="Photo Editor Photo" r:id="rId3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2"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3" name="Photo Editor Photo" r:id="rId6" imgW="4753639" imgH="3704762" progId="MSPhotoEd.3">
                    <p:embed/>
                  </p:oleObj>
                </mc:Choice>
                <mc:Fallback>
                  <p:oleObj name="Photo Editor Photo" r:id="rId6" imgW="4753639" imgH="3704762" progId="MSPhotoEd.3">
                    <p:embed/>
                    <p:pic>
                      <p:nvPicPr>
                        <p:cNvPr id="24" name="Object 4">
                          <a:extLst>
                            <a:ext uri="{FF2B5EF4-FFF2-40B4-BE49-F238E27FC236}">
                              <a16:creationId xmlns:a16="http://schemas.microsoft.com/office/drawing/2014/main" id="{A26AD08E-FAC9-674C-8FF6-5D99838AE3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866900" y="29771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80C8AF-A888-D543-89A5-F0B2E4CB075B}"/>
              </a:ext>
            </a:extLst>
          </p:cNvPr>
          <p:cNvSpPr txBox="1"/>
          <p:nvPr/>
        </p:nvSpPr>
        <p:spPr>
          <a:xfrm>
            <a:off x="4100897" y="259395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1FBA1E-5971-8745-85AC-D2882A276614}"/>
              </a:ext>
            </a:extLst>
          </p:cNvPr>
          <p:cNvCxnSpPr>
            <a:cxnSpLocks/>
          </p:cNvCxnSpPr>
          <p:nvPr/>
        </p:nvCxnSpPr>
        <p:spPr>
          <a:xfrm flipV="1">
            <a:off x="1651447" y="28247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969804-2811-4847-AD43-1BB3DA1922DE}"/>
              </a:ext>
            </a:extLst>
          </p:cNvPr>
          <p:cNvCxnSpPr>
            <a:cxnSpLocks/>
          </p:cNvCxnSpPr>
          <p:nvPr/>
        </p:nvCxnSpPr>
        <p:spPr>
          <a:xfrm flipV="1">
            <a:off x="2110740" y="31242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600C48-E59D-3042-9F13-C10A5B446AAE}"/>
              </a:ext>
            </a:extLst>
          </p:cNvPr>
          <p:cNvSpPr txBox="1"/>
          <p:nvPr/>
        </p:nvSpPr>
        <p:spPr>
          <a:xfrm>
            <a:off x="4447984" y="296733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1B94D8-614A-9D45-963B-189573DE1630}"/>
              </a:ext>
            </a:extLst>
          </p:cNvPr>
          <p:cNvSpPr txBox="1"/>
          <p:nvPr/>
        </p:nvSpPr>
        <p:spPr>
          <a:xfrm>
            <a:off x="3621506" y="22945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077CC2-F265-F946-9580-71459AF292A5}"/>
              </a:ext>
            </a:extLst>
          </p:cNvPr>
          <p:cNvCxnSpPr>
            <a:cxnSpLocks/>
          </p:cNvCxnSpPr>
          <p:nvPr/>
        </p:nvCxnSpPr>
        <p:spPr>
          <a:xfrm flipV="1">
            <a:off x="7353300" y="3683480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2D86B0-24E1-1348-9974-654FE9E4E770}"/>
              </a:ext>
            </a:extLst>
          </p:cNvPr>
          <p:cNvCxnSpPr>
            <a:cxnSpLocks/>
          </p:cNvCxnSpPr>
          <p:nvPr/>
        </p:nvCxnSpPr>
        <p:spPr>
          <a:xfrm flipV="1">
            <a:off x="6957060" y="3161058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8D73D46-A55A-3D40-B633-D2235B03B14E}"/>
              </a:ext>
            </a:extLst>
          </p:cNvPr>
          <p:cNvSpPr txBox="1"/>
          <p:nvPr/>
        </p:nvSpPr>
        <p:spPr>
          <a:xfrm>
            <a:off x="10658243" y="307926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FA33DD-C0D8-234E-810C-749E285B35ED}"/>
              </a:ext>
            </a:extLst>
          </p:cNvPr>
          <p:cNvSpPr txBox="1"/>
          <p:nvPr/>
        </p:nvSpPr>
        <p:spPr>
          <a:xfrm>
            <a:off x="11005330" y="345264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5F8451-127E-554E-96E7-D566620C379F}"/>
              </a:ext>
            </a:extLst>
          </p:cNvPr>
          <p:cNvSpPr txBox="1"/>
          <p:nvPr/>
        </p:nvSpPr>
        <p:spPr>
          <a:xfrm>
            <a:off x="10178852" y="2779854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266167066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1D Example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09C142-B3BB-4272-B78D-9F1CB6366BF4}"/>
              </a:ext>
            </a:extLst>
          </p:cNvPr>
          <p:cNvCxnSpPr>
            <a:cxnSpLocks/>
          </p:cNvCxnSpPr>
          <p:nvPr/>
        </p:nvCxnSpPr>
        <p:spPr>
          <a:xfrm flipH="1" flipV="1">
            <a:off x="6991368" y="1633091"/>
            <a:ext cx="42132" cy="308704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1BB6FCD-4C2A-4E39-9C2A-5772590D1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6E096F-ACDE-4191-B8F3-A2AEFC928A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123D1F3-6916-4107-9FFE-CCBA2833C070}"/>
              </a:ext>
            </a:extLst>
          </p:cNvPr>
          <p:cNvSpPr/>
          <p:nvPr/>
        </p:nvSpPr>
        <p:spPr>
          <a:xfrm rot="5400000">
            <a:off x="9303115" y="3835799"/>
            <a:ext cx="242049" cy="215670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BA0040F5-A430-4A18-A306-3746A2F8E60F}"/>
              </a:ext>
            </a:extLst>
          </p:cNvPr>
          <p:cNvSpPr/>
          <p:nvPr/>
        </p:nvSpPr>
        <p:spPr>
          <a:xfrm rot="5400000">
            <a:off x="3432937" y="2651163"/>
            <a:ext cx="242049" cy="451712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4F2F5574-D8F6-464B-BEC4-5DE7CF24F990}"/>
              </a:ext>
            </a:extLst>
          </p:cNvPr>
          <p:cNvSpPr/>
          <p:nvPr/>
        </p:nvSpPr>
        <p:spPr>
          <a:xfrm rot="5400000">
            <a:off x="6933504" y="4196786"/>
            <a:ext cx="242049" cy="145243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F6159-791A-42B7-887F-CB225EFDBDCE}"/>
              </a:ext>
            </a:extLst>
          </p:cNvPr>
          <p:cNvSpPr txBox="1"/>
          <p:nvPr/>
        </p:nvSpPr>
        <p:spPr>
          <a:xfrm>
            <a:off x="2756306" y="506278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blue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6ABA63-0DD2-4B0B-BE2D-89E98B1ABB0D}"/>
              </a:ext>
            </a:extLst>
          </p:cNvPr>
          <p:cNvSpPr txBox="1"/>
          <p:nvPr/>
        </p:nvSpPr>
        <p:spPr>
          <a:xfrm>
            <a:off x="8677781" y="50716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red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200755-ACAF-4566-B6D0-F1E755CA78AF}"/>
              </a:ext>
            </a:extLst>
          </p:cNvPr>
          <p:cNvSpPr txBox="1"/>
          <p:nvPr/>
        </p:nvSpPr>
        <p:spPr>
          <a:xfrm>
            <a:off x="6506039" y="5071634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 sure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2AB1F62-8F02-4825-839B-15F86799AF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2259" y="2833070"/>
            <a:ext cx="2580356" cy="25300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4F86FE-C8BE-4243-B468-1E50E4F7FC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01" y="4025314"/>
            <a:ext cx="1121761" cy="1813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19C371-34E4-484A-8C4A-F05A9A917F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46" y="2317795"/>
            <a:ext cx="1121761" cy="1813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763F2B-E8AC-4D7A-8AA0-BF7D4F2848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1486">
            <a:off x="7488240" y="2707970"/>
            <a:ext cx="926674" cy="2530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C908A01-4511-47D1-88D2-FC30D928ED8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562740" y="5867400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FA227EA-B98A-412D-B8A6-7B35DDC6B7FD}"/>
              </a:ext>
            </a:extLst>
          </p:cNvPr>
          <p:cNvSpPr txBox="1"/>
          <p:nvPr/>
        </p:nvSpPr>
        <p:spPr>
          <a:xfrm>
            <a:off x="8572499" y="5648843"/>
            <a:ext cx="269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probability increases exponentially as we move away from boundary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65409-BAA7-4D8F-A967-125D25DDA53D}"/>
              </a:ext>
            </a:extLst>
          </p:cNvPr>
          <p:cNvSpPr txBox="1"/>
          <p:nvPr/>
        </p:nvSpPr>
        <p:spPr>
          <a:xfrm>
            <a:off x="9753600" y="6179885"/>
            <a:ext cx="269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normalizer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A3112B3-A519-46DF-93B0-FC51E6892D5B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8249066" y="6280905"/>
            <a:ext cx="1504534" cy="3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3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7" grpId="0" animBg="1"/>
      <p:bldP spid="51" grpId="0" animBg="1"/>
      <p:bldP spid="53" grpId="0" animBg="1"/>
      <p:bldP spid="9" grpId="0"/>
      <p:bldP spid="55" grpId="0"/>
      <p:bldP spid="56" grpId="0"/>
      <p:bldP spid="20" grpId="0" animBg="1"/>
      <p:bldP spid="29" grpId="0"/>
      <p:bldP spid="7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i="1" dirty="0"/>
              <a:t>Soft</a:t>
            </a:r>
            <a:r>
              <a:rPr lang="en-US" dirty="0"/>
              <a:t> Max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3DBF414-8E32-493C-92B3-9E82C78D4C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1DCF40-B672-4F79-8213-9EF3E8A74F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EE5CA4-4BD8-40D7-8029-FFDA9D0F65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8" y="3720284"/>
            <a:ext cx="1796952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334141" y="3572542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D2D96B2-675A-46B6-BD9C-03785585F54D}"/>
              </a:ext>
            </a:extLst>
          </p:cNvPr>
          <p:cNvSpPr/>
          <p:nvPr/>
        </p:nvSpPr>
        <p:spPr>
          <a:xfrm>
            <a:off x="3421770" y="2134438"/>
            <a:ext cx="8015458" cy="2274597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17941153"/>
              <a:gd name="connsiteY0" fmla="*/ 2238223 h 2242257"/>
              <a:gd name="connsiteX1" fmla="*/ 2151529 w 17941153"/>
              <a:gd name="connsiteY1" fmla="*/ 2056687 h 2242257"/>
              <a:gd name="connsiteX2" fmla="*/ 3597088 w 17941153"/>
              <a:gd name="connsiteY2" fmla="*/ 1075052 h 2242257"/>
              <a:gd name="connsiteX3" fmla="*/ 5358653 w 17941153"/>
              <a:gd name="connsiteY3" fmla="*/ 93416 h 2242257"/>
              <a:gd name="connsiteX4" fmla="*/ 17941153 w 17941153"/>
              <a:gd name="connsiteY4" fmla="*/ 53075 h 2242257"/>
              <a:gd name="connsiteX0" fmla="*/ 0 w 17941153"/>
              <a:gd name="connsiteY0" fmla="*/ 2213376 h 2217410"/>
              <a:gd name="connsiteX1" fmla="*/ 2151529 w 17941153"/>
              <a:gd name="connsiteY1" fmla="*/ 2031840 h 2217410"/>
              <a:gd name="connsiteX2" fmla="*/ 3597088 w 17941153"/>
              <a:gd name="connsiteY2" fmla="*/ 1050205 h 2217410"/>
              <a:gd name="connsiteX3" fmla="*/ 5358653 w 17941153"/>
              <a:gd name="connsiteY3" fmla="*/ 68569 h 2217410"/>
              <a:gd name="connsiteX4" fmla="*/ 17941153 w 17941153"/>
              <a:gd name="connsiteY4" fmla="*/ 28228 h 2217410"/>
              <a:gd name="connsiteX0" fmla="*/ 0 w 27068965"/>
              <a:gd name="connsiteY0" fmla="*/ 2273888 h 2275376"/>
              <a:gd name="connsiteX1" fmla="*/ 11279341 w 27068965"/>
              <a:gd name="connsiteY1" fmla="*/ 2031840 h 2275376"/>
              <a:gd name="connsiteX2" fmla="*/ 12724900 w 27068965"/>
              <a:gd name="connsiteY2" fmla="*/ 1050205 h 2275376"/>
              <a:gd name="connsiteX3" fmla="*/ 14486465 w 27068965"/>
              <a:gd name="connsiteY3" fmla="*/ 68569 h 2275376"/>
              <a:gd name="connsiteX4" fmla="*/ 27068965 w 27068965"/>
              <a:gd name="connsiteY4" fmla="*/ 28228 h 2275376"/>
              <a:gd name="connsiteX0" fmla="*/ 0 w 27068965"/>
              <a:gd name="connsiteY0" fmla="*/ 2273888 h 2274597"/>
              <a:gd name="connsiteX1" fmla="*/ 11279341 w 27068965"/>
              <a:gd name="connsiteY1" fmla="*/ 2031840 h 2274597"/>
              <a:gd name="connsiteX2" fmla="*/ 12724900 w 27068965"/>
              <a:gd name="connsiteY2" fmla="*/ 1050205 h 2274597"/>
              <a:gd name="connsiteX3" fmla="*/ 14486465 w 27068965"/>
              <a:gd name="connsiteY3" fmla="*/ 68569 h 2274597"/>
              <a:gd name="connsiteX4" fmla="*/ 27068965 w 27068965"/>
              <a:gd name="connsiteY4" fmla="*/ 28228 h 227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8965" h="2274597">
                <a:moveTo>
                  <a:pt x="0" y="2273888"/>
                </a:moveTo>
                <a:cubicBezTo>
                  <a:pt x="732866" y="2285092"/>
                  <a:pt x="10475469" y="2161828"/>
                  <a:pt x="11279341" y="2031840"/>
                </a:cubicBezTo>
                <a:cubicBezTo>
                  <a:pt x="12083213" y="1901852"/>
                  <a:pt x="12217273" y="1431205"/>
                  <a:pt x="12724900" y="1050205"/>
                </a:cubicBezTo>
                <a:cubicBezTo>
                  <a:pt x="13232527" y="669205"/>
                  <a:pt x="13685205" y="178387"/>
                  <a:pt x="14486465" y="68569"/>
                </a:cubicBezTo>
                <a:cubicBezTo>
                  <a:pt x="15287725" y="-41249"/>
                  <a:pt x="26514274" y="9177"/>
                  <a:pt x="27068965" y="2822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E8BA883-D6C7-4E11-8CEB-44EE11D73D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7822" y="2134437"/>
            <a:ext cx="7682944" cy="225591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06F8726-5174-4512-A219-BFCF40B404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73" y="1388820"/>
            <a:ext cx="1998137" cy="5745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030488-0C43-4122-8C2F-E398C6081A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33" y="2310113"/>
            <a:ext cx="2402032" cy="5745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F4E912F-CDD1-4F47-AA90-EE8844F8BC3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16" y="3448713"/>
            <a:ext cx="2357832" cy="2484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FE6FC27-A17B-4449-AECF-CD10A5686A6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Multiclass Logistic Regression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7663021" cy="4525963"/>
          </a:xfrm>
        </p:spPr>
        <p:txBody>
          <a:bodyPr/>
          <a:lstStyle/>
          <a:p>
            <a:pPr eaLnBrk="1" hangingPunct="1"/>
            <a:r>
              <a:rPr lang="en-US" sz="2400" dirty="0"/>
              <a:t>Recall Perceptron:</a:t>
            </a:r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1100" dirty="0"/>
          </a:p>
          <a:p>
            <a:pPr lvl="1" eaLnBrk="1" hangingPunct="1"/>
            <a:r>
              <a:rPr lang="en-US" sz="2000" dirty="0"/>
              <a:t>Prediction highest score wins</a:t>
            </a:r>
          </a:p>
          <a:p>
            <a:pPr lvl="1" eaLnBrk="1" hangingPunct="1"/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How to make the scores into probabilities? </a:t>
            </a:r>
          </a:p>
          <a:p>
            <a:endParaRPr lang="en-US" sz="2400" dirty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5523" y="25146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63050" y="15732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31242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0" y="12684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2050" y="33258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0450" y="3173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1887" y="1884363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10153650" y="16494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10382250" y="26400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9696450" y="26400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6050" y="16764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1650" y="28511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96650" y="26670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94841-EA58-6540-B947-20938E1FBC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251" y="4869499"/>
            <a:ext cx="11381220" cy="95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4A082-2EAB-6746-AC77-10A6707493BB}"/>
              </a:ext>
            </a:extLst>
          </p:cNvPr>
          <p:cNvSpPr txBox="1"/>
          <p:nvPr/>
        </p:nvSpPr>
        <p:spPr>
          <a:xfrm>
            <a:off x="152400" y="632678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activations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160BA8-E5ED-8446-93A9-D6854AC57FED}"/>
              </a:ext>
            </a:extLst>
          </p:cNvPr>
          <p:cNvSpPr txBox="1"/>
          <p:nvPr/>
        </p:nvSpPr>
        <p:spPr>
          <a:xfrm>
            <a:off x="6443821" y="632678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activations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B3524F8-E0B3-8340-955D-C75B4C522349}"/>
              </a:ext>
            </a:extLst>
          </p:cNvPr>
          <p:cNvSpPr/>
          <p:nvPr/>
        </p:nvSpPr>
        <p:spPr>
          <a:xfrm rot="16200000">
            <a:off x="1032344" y="5229339"/>
            <a:ext cx="297670" cy="175244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7E6F4D8-AD56-5543-A764-C98B710D187F}"/>
              </a:ext>
            </a:extLst>
          </p:cNvPr>
          <p:cNvSpPr/>
          <p:nvPr/>
        </p:nvSpPr>
        <p:spPr>
          <a:xfrm rot="16200000">
            <a:off x="7141376" y="1508727"/>
            <a:ext cx="254862" cy="92364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5" grpId="0" animBg="1"/>
      <p:bldP spid="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176AA-A9C7-F94C-B7B9-16405F65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60801"/>
            <a:ext cx="6172200" cy="1446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84752-B84A-814D-AE16-6539E9066210}"/>
              </a:ext>
            </a:extLst>
          </p:cNvPr>
          <p:cNvSpPr txBox="1"/>
          <p:nvPr/>
        </p:nvSpPr>
        <p:spPr>
          <a:xfrm>
            <a:off x="304800" y="6269935"/>
            <a:ext cx="567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Multi-Class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1212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Optimization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i.e., how do we solve: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07EC3-8F05-D540-A418-4BADC05A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88426"/>
            <a:ext cx="81407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Likelihood?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Relative frequencies are the maximum likelihood estimates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Another option is to consider the most likely parameter value given the data</a:t>
            </a:r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7526" y="2209800"/>
            <a:ext cx="3105151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2" y="2133601"/>
            <a:ext cx="2847975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1977" y="2746377"/>
            <a:ext cx="2511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4419601"/>
            <a:ext cx="3041651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8" name="AutoShape 8"/>
          <p:cNvSpPr>
            <a:spLocks noChangeArrowheads="1"/>
          </p:cNvSpPr>
          <p:nvPr/>
        </p:nvSpPr>
        <p:spPr bwMode="auto">
          <a:xfrm>
            <a:off x="4876800" y="2362200"/>
            <a:ext cx="381000" cy="304800"/>
          </a:xfrm>
          <a:prstGeom prst="rightArrow">
            <a:avLst>
              <a:gd name="adj1" fmla="val 50000"/>
              <a:gd name="adj2" fmla="val 42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2902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2637" y="5081588"/>
            <a:ext cx="36623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5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5718175"/>
            <a:ext cx="2833688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51" name="AutoShape 11"/>
          <p:cNvSpPr>
            <a:spLocks noChangeArrowheads="1"/>
          </p:cNvSpPr>
          <p:nvPr/>
        </p:nvSpPr>
        <p:spPr bwMode="auto">
          <a:xfrm>
            <a:off x="6096000" y="4876800"/>
            <a:ext cx="609600" cy="533400"/>
          </a:xfrm>
          <a:prstGeom prst="rightArrow">
            <a:avLst>
              <a:gd name="adj1" fmla="val 50000"/>
              <a:gd name="adj2" fmla="val 3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290252" name="Text Box 12"/>
          <p:cNvSpPr txBox="1">
            <a:spLocks noChangeArrowheads="1"/>
          </p:cNvSpPr>
          <p:nvPr/>
        </p:nvSpPr>
        <p:spPr bwMode="auto">
          <a:xfrm>
            <a:off x="7162800" y="4953001"/>
            <a:ext cx="16002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254402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8" grpId="0" animBg="1"/>
      <p:bldP spid="1290251" grpId="0" animBg="1"/>
      <p:bldP spid="12902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3168" y="1584"/>
            <a:chExt cx="1536" cy="1536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6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8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Rectangle 9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Rectangle 10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Rectangle 11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12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13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Rectangle 14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Rectangle 15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6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17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0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Rectangle 21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23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24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25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Rectangle 26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Rectangle 27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Rectangle 28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Rectangle 29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Rectangle 30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Rectangle 31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Rectangle 33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Rectangle 34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Rectangle 35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36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Rectangle 37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Rectangle 38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3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Rectangle 4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Rectangle 41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42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Rectangle 43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Rectangle 44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Rectangle 45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Rectangle 46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Rectangle 47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48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Rectangle 50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Rectangle 51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52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Rectangle 53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Rectangle 5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Rectangle 56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Rectangle 57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Rectangle 5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Rectangle 59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Rectangle 60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Rectangle 61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Rectangle 62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Rectangle 63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ectangle 64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ectangle 65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Rectangle 66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Rectangle 67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Rectangle 68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1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265" y="1872"/>
            <a:chExt cx="5179" cy="192"/>
          </a:xfrm>
        </p:grpSpPr>
        <p:sp>
          <p:nvSpPr>
            <p:cNvPr id="23581" name="Line 106"/>
            <p:cNvSpPr>
              <a:spLocks noChangeShapeType="1"/>
            </p:cNvSpPr>
            <p:nvPr/>
          </p:nvSpPr>
          <p:spPr bwMode="auto">
            <a:xfrm>
              <a:off x="1680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107"/>
            <p:cNvSpPr>
              <a:spLocks noChangeArrowheads="1"/>
            </p:cNvSpPr>
            <p:nvPr/>
          </p:nvSpPr>
          <p:spPr bwMode="auto">
            <a:xfrm>
              <a:off x="2304" y="1872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3" name="Picture 20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5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2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66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5" name="Line 214"/>
            <p:cNvSpPr>
              <a:spLocks noChangeShapeType="1"/>
            </p:cNvSpPr>
            <p:nvPr/>
          </p:nvSpPr>
          <p:spPr bwMode="auto">
            <a:xfrm>
              <a:off x="2496" y="196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265" y="2256"/>
            <a:chExt cx="5168" cy="192"/>
          </a:xfrm>
        </p:grpSpPr>
        <p:sp>
          <p:nvSpPr>
            <p:cNvPr id="23576" name="Line 105"/>
            <p:cNvSpPr>
              <a:spLocks noChangeShapeType="1"/>
            </p:cNvSpPr>
            <p:nvPr/>
          </p:nvSpPr>
          <p:spPr bwMode="auto">
            <a:xfrm flipH="1">
              <a:off x="1680" y="235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108"/>
            <p:cNvSpPr>
              <a:spLocks noChangeArrowheads="1"/>
            </p:cNvSpPr>
            <p:nvPr/>
          </p:nvSpPr>
          <p:spPr bwMode="auto">
            <a:xfrm>
              <a:off x="2688" y="2256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8" name="Picture 2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5" y="2304"/>
              <a:ext cx="127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55" y="2304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Line 215"/>
            <p:cNvSpPr>
              <a:spLocks noChangeShapeType="1"/>
            </p:cNvSpPr>
            <p:nvPr/>
          </p:nvSpPr>
          <p:spPr bwMode="auto">
            <a:xfrm flipH="1">
              <a:off x="2880" y="2352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 Box 222"/>
          <p:cNvSpPr txBox="1">
            <a:spLocks noChangeArrowheads="1"/>
          </p:cNvSpPr>
          <p:nvPr/>
        </p:nvSpPr>
        <p:spPr bwMode="auto">
          <a:xfrm>
            <a:off x="3886200" y="579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/>
                <a:cs typeface="Calibri"/>
              </a:rPr>
              <a:t>2 wins!!</a:t>
            </a:r>
          </a:p>
        </p:txBody>
      </p: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243" y="2640"/>
            <a:chExt cx="5197" cy="192"/>
          </a:xfrm>
        </p:grpSpPr>
        <p:sp>
          <p:nvSpPr>
            <p:cNvPr id="23571" name="Rectangle 188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89"/>
            <p:cNvSpPr>
              <a:spLocks noChangeShapeType="1"/>
            </p:cNvSpPr>
            <p:nvPr/>
          </p:nvSpPr>
          <p:spPr bwMode="auto">
            <a:xfrm flipH="1">
              <a:off x="1680" y="27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3" name="Picture 20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" y="2688"/>
              <a:ext cx="129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Line 216"/>
            <p:cNvSpPr>
              <a:spLocks noChangeShapeType="1"/>
            </p:cNvSpPr>
            <p:nvPr/>
          </p:nvSpPr>
          <p:spPr bwMode="auto">
            <a:xfrm flipH="1">
              <a:off x="2688" y="273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5" name="Picture 2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35" y="2688"/>
              <a:ext cx="130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205" y="3024"/>
            <a:chExt cx="5220" cy="192"/>
          </a:xfrm>
        </p:grpSpPr>
        <p:sp>
          <p:nvSpPr>
            <p:cNvPr id="23566" name="Rectangle 187"/>
            <p:cNvSpPr>
              <a:spLocks noChangeArrowheads="1"/>
            </p:cNvSpPr>
            <p:nvPr/>
          </p:nvSpPr>
          <p:spPr bwMode="auto">
            <a:xfrm>
              <a:off x="3456" y="3024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90"/>
            <p:cNvSpPr>
              <a:spLocks noChangeShapeType="1"/>
            </p:cNvSpPr>
            <p:nvPr/>
          </p:nvSpPr>
          <p:spPr bwMode="auto">
            <a:xfrm flipH="1" flipV="1">
              <a:off x="1680" y="312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8" name="Picture 2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" y="3072"/>
              <a:ext cx="13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Line 217"/>
            <p:cNvSpPr>
              <a:spLocks noChangeShapeType="1"/>
            </p:cNvSpPr>
            <p:nvPr/>
          </p:nvSpPr>
          <p:spPr bwMode="auto">
            <a:xfrm flipH="1" flipV="1">
              <a:off x="3648" y="31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0" name="Picture 2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147" y="3072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2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0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0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29135"/>
            <a:ext cx="10171112" cy="5247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84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7797"/>
            <a:ext cx="3524960" cy="2739606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44" y="2244725"/>
            <a:ext cx="4760049" cy="301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19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Laplace’s estimate: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Pretend you saw every outcome once more than you actually did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Can derive this estimate with </a:t>
            </a:r>
            <a:r>
              <a:rPr lang="en-US" sz="2000" i="1" dirty="0" err="1">
                <a:latin typeface="Calibri"/>
                <a:cs typeface="Calibri"/>
              </a:rPr>
              <a:t>Dirichlet</a:t>
            </a:r>
            <a:r>
              <a:rPr lang="en-US" sz="2000" i="1" dirty="0">
                <a:latin typeface="Calibri"/>
                <a:cs typeface="Calibri"/>
              </a:rPr>
              <a:t> priors</a:t>
            </a:r>
            <a:r>
              <a:rPr lang="en-US" sz="2000" dirty="0">
                <a:latin typeface="Calibri"/>
                <a:cs typeface="Calibri"/>
              </a:rPr>
              <a:t> (see cs281a)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29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6338" y="4116389"/>
            <a:ext cx="16430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294065"/>
            <a:ext cx="26908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7725" y="4437065"/>
            <a:ext cx="28130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4738" y="3049589"/>
            <a:ext cx="36496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275" name="Rectangle 11"/>
          <p:cNvSpPr>
            <a:spLocks noChangeArrowheads="1"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1276" name="Rectangle 12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629400" y="1905000"/>
            <a:ext cx="2606040" cy="685800"/>
            <a:chOff x="6629400" y="1905000"/>
            <a:chExt cx="1447800" cy="3810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99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 animBg="1"/>
      <p:bldP spid="129127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305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7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3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8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2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59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3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10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0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827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0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9"/>
  <p:tag name="PICTUREFILESIZE" val="76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3) = 0.7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81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75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8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5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frac{c(x)+1}{N + 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75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ML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77"/>
  <p:tag name="PICTUREFILESIZE" val="1269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1320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frac{c(x)+1}{\sum_x [ c(x) + 1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0"/>
  <p:tag name="PICTUREFILESIZE" val="160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8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00}(X) = \left\langle \frac{102}{203}, \frac{101}{20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67"/>
  <p:tag name="PICTUREFILESIZE" val="181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0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9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|y) = \frac{c(x,y)+k}{c(y)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209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IN}(x|y) = \alpha \hat{P}(x|y) + (1.0 - \alpha)\hat{P}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1895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mbox{confidence}(x) = \max_y P(y|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7"/>
  <p:tag name="PICTUREFILESIZE" val="1578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activation}_w(x) = \sum_i w_i \cdot f_i(x) = w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223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0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57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90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\cdot w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07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= w + y^*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8"/>
  <p:tag name="PICTUREFILESIZE" val="52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L} = \argmax_\theta P({\bf X}|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0"/>
  <p:tag name="PICTUREFILESIZE" val="1338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^*\! \cdot \!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32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y = \begin{cases} &#10;+1   &amp; \textmd{if}\ \ w \cdot f(x) \geq 0 \\&#10;-1   &amp;  \textmd{if}\ \ w \cdot f(x) &lt; 0 \\&#10;\end{cases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98337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L}} = \argmax_\theta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1244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w_y -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8"/>
  <p:tag name="PICTUREFILESIZE" val="720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 = w_{y^*} +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7"/>
  <p:tag name="PICTUREFILESIZE" val="847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begin{array}{rl}&#10;y &amp;= \argmax_y \,\, w_y \cdot f(x)&#10;\end{arra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1165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'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99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219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SPORT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534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POLITIC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57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AP} = \argmax_\theta P(\theta | 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35"/>
  <p:tag name="PICTUREFILESIZE" val="1426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TECH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71"/>
  <p:tag name="PICTUREFILESIZE" val="359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mistakes} &lt; \frac{k}{\delta^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5"/>
  <p:tag name="PICTUREFILESIZE" val="91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itera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418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201"/>
  <p:tag name="TRANSPARENCY" val="True"/>
  <p:tag name="FILENAME" val=""/>
  <p:tag name="INPUTTYPE" val="0"/>
  <p:tag name="LATEXENGINEID" val="1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15.88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blue}) = P(\text{red}) = 0.5$&#10;&#10;\end{document}"/>
  <p:tag name="IGUANATEXSIZE" val="20"/>
  <p:tag name="IGUANATEXCURSOR" val="235"/>
  <p:tag name="TRANSPARENCY" val="True"/>
  <p:tag name="FILENAME" val=""/>
  <p:tag name="INPUTTYPE" val="0"/>
  <p:tag name="LATEXENGINEID" val="1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 / P(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3"/>
  <p:tag name="PICTUREFILESIZE" val="1685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0.0$&#10;&#10;\end{document}"/>
  <p:tag name="IGUANATEXSIZE" val="20"/>
  <p:tag name="IGUANATEXCURSOR" val="210"/>
  <p:tag name="TRANSPARENCY" val="True"/>
  <p:tag name="FILENAME" val=""/>
  <p:tag name="INPUTTYPE" val="0"/>
  <p:tag name="LATEXENGINEID" val="1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1.0$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199"/>
  <p:tag name="TRANSPARENCY" val="True"/>
  <p:tag name="FILENAME" val=""/>
  <p:tag name="INPUTTYPE" val="0"/>
  <p:tag name="LATEXENGINEID" val="1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707.4614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w_\text{red} \cdot x}}{e^{w_\text{red} \cdot x} + e^{w_\text{blue} \cdot x}}&#10;\]&#10;&#10;\end{document}"/>
  <p:tag name="IGUANATEXSIZE" val="20"/>
  <p:tag name="IGUANATEXCURSOR" val="256"/>
  <p:tag name="TRANSPARENCY" val="True"/>
  <p:tag name="FILENAME" val=""/>
  <p:tag name="INPUTTYPE" val="0"/>
  <p:tag name="LATEXENGINEID" val="1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786.668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5 w_\text{red} \cdot x}}{e^{5 w_\text{red} \cdot x} + e^{5 w_\text{blue} \cdot x}}&#10;\]&#10;&#10;\end{document}"/>
  <p:tag name="IGUANATEXSIZE" val="20"/>
  <p:tag name="IGUANATEXCURSOR" val="232"/>
  <p:tag name="TRANSPARENCY" val="True"/>
  <p:tag name="FILENAME" val=""/>
  <p:tag name="INPUTTYPE" val="0"/>
  <p:tag name="LATEXENGINEID" val="1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945.6819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100 w_\text{red} \cdot x}}{e^{100 w_\text{red} \cdot x} + e^{100 w_\text{blue} \cdot x}}&#10;\]&#10;&#10;\end{document}"/>
  <p:tag name="IGUANATEXSIZE" val="20"/>
  <p:tag name="IGUANATEXCURSOR" val="296"/>
  <p:tag name="TRANSPARENCY" val="True"/>
  <p:tag name="FILENAME" val=""/>
  <p:tag name="INPUTTYPE" val="0"/>
  <p:tag name="LATEXENGINEID" val="1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8085"/>
  <p:tag name="ORIGINALWIDTH" val="928.280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looks like $\max_y w_y \cdot x$&#10;&#10;\end{document}"/>
  <p:tag name="IGUANATEXSIZE" val="20"/>
  <p:tag name="IGUANATEXCURSOR" val="228"/>
  <p:tag name="TRANSPARENCY" val="True"/>
  <p:tag name="FILENAME" val=""/>
  <p:tag name="INPUTTYPE" val="0"/>
  <p:tag name="LATEXENGINEID" val="1"/>
  <p:tag name="TEMPFOLDER" val="c:\temp\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49526</TotalTime>
  <Words>1818</Words>
  <Application>Microsoft Macintosh PowerPoint</Application>
  <PresentationFormat>Widescreen</PresentationFormat>
  <Paragraphs>419</Paragraphs>
  <Slides>49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Courier New</vt:lpstr>
      <vt:lpstr>Wingdings</vt:lpstr>
      <vt:lpstr>dan-berkeley-nlp-v1</vt:lpstr>
      <vt:lpstr>Photo Editor Photo</vt:lpstr>
      <vt:lpstr>Announcements</vt:lpstr>
      <vt:lpstr>CS 188: Artificial Intelligence </vt:lpstr>
      <vt:lpstr>General Naïve Bayes</vt:lpstr>
      <vt:lpstr>Parameter Estimation</vt:lpstr>
      <vt:lpstr>Maximum Likelihood?</vt:lpstr>
      <vt:lpstr>Example: Overfitting</vt:lpstr>
      <vt:lpstr>Smoothing</vt:lpstr>
      <vt:lpstr>Unseen Events</vt:lpstr>
      <vt:lpstr>Laplace Smoothing</vt:lpstr>
      <vt:lpstr>Laplace Smoothing</vt:lpstr>
      <vt:lpstr>Estimation: Linear Interpolation* </vt:lpstr>
      <vt:lpstr>Real NB: Smoothing</vt:lpstr>
      <vt:lpstr>Tuning</vt:lpstr>
      <vt:lpstr>Tuning on Held-Out Data</vt:lpstr>
      <vt:lpstr>Features</vt:lpstr>
      <vt:lpstr>Errors, and What to Do</vt:lpstr>
      <vt:lpstr>What to Do About Errors?</vt:lpstr>
      <vt:lpstr>Baselines</vt:lpstr>
      <vt:lpstr>Confidences from a Classifier</vt:lpstr>
      <vt:lpstr>Summary</vt:lpstr>
      <vt:lpstr>CS 188: Artificial Intelligence </vt:lpstr>
      <vt:lpstr>Linear Classifiers</vt:lpstr>
      <vt:lpstr>Feature Vectors</vt:lpstr>
      <vt:lpstr>Some (Simplified) Biology</vt:lpstr>
      <vt:lpstr>Linear Classifiers</vt:lpstr>
      <vt:lpstr>Weights</vt:lpstr>
      <vt:lpstr>Decision Rules</vt:lpstr>
      <vt:lpstr>Binary Decision Rule</vt:lpstr>
      <vt:lpstr>Weight Updates</vt:lpstr>
      <vt:lpstr>Learning: Binary Perceptron</vt:lpstr>
      <vt:lpstr>Learning: Binary Perceptron</vt:lpstr>
      <vt:lpstr>Examples: Perceptron</vt:lpstr>
      <vt:lpstr>Multiclass Decision Rule</vt:lpstr>
      <vt:lpstr>Learning: Multiclass Perceptron</vt:lpstr>
      <vt:lpstr>Example: Multiclass Perceptron</vt:lpstr>
      <vt:lpstr>Properties of Perceptrons</vt:lpstr>
      <vt:lpstr>Problems with the Perceptron</vt:lpstr>
      <vt:lpstr>Improving the Perceptron</vt:lpstr>
      <vt:lpstr>Non-Separable Case: Deterministic Decision</vt:lpstr>
      <vt:lpstr>Non-Separable Case: Probabilistic Decision</vt:lpstr>
      <vt:lpstr>How to get probabilistic decisions?</vt:lpstr>
      <vt:lpstr>Best w? </vt:lpstr>
      <vt:lpstr>Separable Case: Deterministic Decision – Many Options</vt:lpstr>
      <vt:lpstr>Separable Case: Probabilistic Decision – Clear Preference</vt:lpstr>
      <vt:lpstr>A 1D Example</vt:lpstr>
      <vt:lpstr>The Soft Max</vt:lpstr>
      <vt:lpstr>Multiclass Logistic Regression</vt:lpstr>
      <vt:lpstr>Best w? 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Nikita Kitaev</cp:lastModifiedBy>
  <cp:revision>2914</cp:revision>
  <cp:lastPrinted>2018-11-06T08:59:25Z</cp:lastPrinted>
  <dcterms:created xsi:type="dcterms:W3CDTF">2004-08-27T04:16:05Z</dcterms:created>
  <dcterms:modified xsi:type="dcterms:W3CDTF">2020-07-23T19:32:19Z</dcterms:modified>
</cp:coreProperties>
</file>