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58"/>
  </p:notesMasterIdLst>
  <p:handoutMasterIdLst>
    <p:handoutMasterId r:id="rId59"/>
  </p:handoutMasterIdLst>
  <p:sldIdLst>
    <p:sldId id="489" r:id="rId2"/>
    <p:sldId id="484" r:id="rId3"/>
    <p:sldId id="446" r:id="rId4"/>
    <p:sldId id="389" r:id="rId5"/>
    <p:sldId id="465" r:id="rId6"/>
    <p:sldId id="429" r:id="rId7"/>
    <p:sldId id="472" r:id="rId8"/>
    <p:sldId id="473" r:id="rId9"/>
    <p:sldId id="430" r:id="rId10"/>
    <p:sldId id="477" r:id="rId11"/>
    <p:sldId id="475" r:id="rId12"/>
    <p:sldId id="466" r:id="rId13"/>
    <p:sldId id="392" r:id="rId14"/>
    <p:sldId id="463" r:id="rId15"/>
    <p:sldId id="435" r:id="rId16"/>
    <p:sldId id="488" r:id="rId17"/>
    <p:sldId id="427" r:id="rId18"/>
    <p:sldId id="449" r:id="rId19"/>
    <p:sldId id="467" r:id="rId20"/>
    <p:sldId id="450" r:id="rId21"/>
    <p:sldId id="394" r:id="rId22"/>
    <p:sldId id="393" r:id="rId23"/>
    <p:sldId id="400" r:id="rId24"/>
    <p:sldId id="486" r:id="rId25"/>
    <p:sldId id="485" r:id="rId26"/>
    <p:sldId id="468" r:id="rId27"/>
    <p:sldId id="452" r:id="rId28"/>
    <p:sldId id="436" r:id="rId29"/>
    <p:sldId id="438" r:id="rId30"/>
    <p:sldId id="439" r:id="rId31"/>
    <p:sldId id="483" r:id="rId32"/>
    <p:sldId id="459" r:id="rId33"/>
    <p:sldId id="401" r:id="rId34"/>
    <p:sldId id="469" r:id="rId35"/>
    <p:sldId id="453" r:id="rId36"/>
    <p:sldId id="455" r:id="rId37"/>
    <p:sldId id="460" r:id="rId38"/>
    <p:sldId id="402" r:id="rId39"/>
    <p:sldId id="406" r:id="rId40"/>
    <p:sldId id="470" r:id="rId41"/>
    <p:sldId id="476" r:id="rId42"/>
    <p:sldId id="478" r:id="rId43"/>
    <p:sldId id="407" r:id="rId44"/>
    <p:sldId id="424" r:id="rId45"/>
    <p:sldId id="408" r:id="rId46"/>
    <p:sldId id="461" r:id="rId47"/>
    <p:sldId id="409" r:id="rId48"/>
    <p:sldId id="457" r:id="rId49"/>
    <p:sldId id="413" r:id="rId50"/>
    <p:sldId id="479" r:id="rId51"/>
    <p:sldId id="480" r:id="rId52"/>
    <p:sldId id="481" r:id="rId53"/>
    <p:sldId id="482" r:id="rId54"/>
    <p:sldId id="471" r:id="rId55"/>
    <p:sldId id="458" r:id="rId56"/>
    <p:sldId id="444" r:id="rId57"/>
  </p:sldIdLst>
  <p:sldSz cx="12192000" cy="6858000"/>
  <p:notesSz cx="7099300" cy="10234613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FFF"/>
    <a:srgbClr val="B9CAFF"/>
    <a:srgbClr val="7999FF"/>
    <a:srgbClr val="0033CC"/>
    <a:srgbClr val="008000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6" autoAdjust="0"/>
    <p:restoredTop sz="63212" autoAdjust="0"/>
  </p:normalViewPr>
  <p:slideViewPr>
    <p:cSldViewPr>
      <p:cViewPr varScale="1">
        <p:scale>
          <a:sx n="63" d="100"/>
          <a:sy n="63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9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7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1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6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6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5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7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5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9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1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4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2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5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4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7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1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97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2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7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48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899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264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99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71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075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9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81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4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9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8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587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86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8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1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1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71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Replanning</a:t>
            </a:r>
            <a:endParaRPr lang="en-US" dirty="0"/>
          </a:p>
        </p:txBody>
      </p:sp>
      <p:pic>
        <p:nvPicPr>
          <p:cNvPr id="5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CFB69920-C642-AD4A-9C18-3FDE76058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4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0F749F5D-281A-B449-896D-0F08221AA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9C59A-1EF5-F34D-B1E3-5750B821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6" y="1752600"/>
            <a:ext cx="3531588" cy="14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/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3351"/>
            <a:ext cx="12192000" cy="11430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11263023" cy="5334000"/>
          </a:xfrm>
        </p:spPr>
        <p:txBody>
          <a:bodyPr/>
          <a:lstStyle/>
          <a:p>
            <a:r>
              <a:rPr lang="en-US" sz="2000" dirty="0"/>
              <a:t>Exam Times</a:t>
            </a:r>
          </a:p>
          <a:p>
            <a:pPr lvl="1"/>
            <a:r>
              <a:rPr lang="en-US" sz="1600" dirty="0"/>
              <a:t>Midterm 1: July 13, 12pm-2pm (Alternative 12 hours later at 12am-2am)</a:t>
            </a:r>
          </a:p>
          <a:p>
            <a:pPr lvl="1"/>
            <a:r>
              <a:rPr lang="en-US" sz="1600" dirty="0"/>
              <a:t>Midterm 2: July 29, 12pm-2pm (Alternative 12 hours later at 12am-2am)</a:t>
            </a:r>
          </a:p>
          <a:p>
            <a:pPr lvl="1"/>
            <a:r>
              <a:rPr lang="en-US" sz="1600" dirty="0"/>
              <a:t>Final: August 13, 12pm-3pm (Alternative 12 hours later at 12am-3am)</a:t>
            </a:r>
            <a:endParaRPr lang="en-US" sz="700" dirty="0"/>
          </a:p>
          <a:p>
            <a:pPr eaLnBrk="1" hangingPunct="1"/>
            <a:r>
              <a:rPr lang="en-US" sz="2000" dirty="0"/>
              <a:t>Sections</a:t>
            </a:r>
          </a:p>
          <a:p>
            <a:pPr lvl="1"/>
            <a:r>
              <a:rPr lang="en-US" sz="1600" dirty="0"/>
              <a:t>Start tomorrow, see Piazza for times</a:t>
            </a:r>
          </a:p>
          <a:p>
            <a:pPr lvl="1"/>
            <a:r>
              <a:rPr lang="en-US" sz="1600" dirty="0"/>
              <a:t>You can go to any section</a:t>
            </a:r>
            <a:endParaRPr lang="en-US" sz="700" dirty="0"/>
          </a:p>
          <a:p>
            <a:pPr eaLnBrk="1" hangingPunct="1"/>
            <a:r>
              <a:rPr lang="en-US" sz="2000" dirty="0"/>
              <a:t>Office Hours</a:t>
            </a:r>
          </a:p>
          <a:p>
            <a:pPr lvl="1"/>
            <a:r>
              <a:rPr lang="en-US" sz="1600" dirty="0"/>
              <a:t>Start today</a:t>
            </a:r>
          </a:p>
          <a:p>
            <a:pPr lvl="1"/>
            <a:r>
              <a:rPr lang="en-US" sz="1600" dirty="0"/>
              <a:t>Ryan’s OH are today at 3pm-5pm. Cathy’s OH today at 11pm-12am. Nathan’s OH tomorrow at 7am-9am</a:t>
            </a:r>
          </a:p>
          <a:p>
            <a:r>
              <a:rPr lang="en-US" sz="2000" dirty="0"/>
              <a:t>Written Assessment 1 will be released tonight</a:t>
            </a:r>
          </a:p>
          <a:p>
            <a:pPr lvl="1"/>
            <a:r>
              <a:rPr lang="en-US" sz="1600" dirty="0"/>
              <a:t>due next Monday before start of lecture</a:t>
            </a:r>
            <a:endParaRPr lang="en-US" sz="700" dirty="0"/>
          </a:p>
          <a:p>
            <a:r>
              <a:rPr lang="en-US" sz="2000" dirty="0"/>
              <a:t>Lecture 1 slides and recording</a:t>
            </a:r>
          </a:p>
          <a:p>
            <a:pPr lvl="1"/>
            <a:r>
              <a:rPr lang="en-US" sz="1600" dirty="0">
                <a:sym typeface="Wingdings" pitchFamily="2" charset="2"/>
              </a:rPr>
              <a:t>See Piazza</a:t>
            </a: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95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7391400" y="1295400"/>
            <a:ext cx="4495800" cy="52578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sp>
        <p:nvSpPr>
          <p:cNvPr id="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state space graph for a tiny search problem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1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7315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cxnSp>
        <p:nvCxnSpPr>
          <p:cNvPr id="19601" name="AutoShape 11"/>
          <p:cNvCxnSpPr>
            <a:cxnSpLocks noChangeShapeType="1"/>
            <a:stCxn id="19597" idx="2"/>
          </p:cNvCxnSpPr>
          <p:nvPr/>
        </p:nvCxnSpPr>
        <p:spPr bwMode="auto">
          <a:xfrm flipH="1">
            <a:off x="723900" y="4299859"/>
            <a:ext cx="533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02" name="AutoShape 12"/>
          <p:cNvCxnSpPr>
            <a:cxnSpLocks noChangeShapeType="1"/>
            <a:stCxn id="19597" idx="2"/>
          </p:cNvCxnSpPr>
          <p:nvPr/>
        </p:nvCxnSpPr>
        <p:spPr bwMode="auto">
          <a:xfrm>
            <a:off x="1257300" y="4299859"/>
            <a:ext cx="152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1" name="Group 19490"/>
          <p:cNvGrpSpPr/>
          <p:nvPr/>
        </p:nvGrpSpPr>
        <p:grpSpPr>
          <a:xfrm>
            <a:off x="533400" y="4781022"/>
            <a:ext cx="1066800" cy="535556"/>
            <a:chOff x="3124200" y="4781022"/>
            <a:chExt cx="1066800" cy="535556"/>
          </a:xfrm>
        </p:grpSpPr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31242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38100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03" name="AutoShape 13"/>
            <p:cNvCxnSpPr>
              <a:cxnSpLocks noChangeShapeType="1"/>
              <a:endCxn id="19595" idx="0"/>
            </p:cNvCxnSpPr>
            <p:nvPr/>
          </p:nvCxnSpPr>
          <p:spPr bwMode="auto">
            <a:xfrm>
              <a:off x="33147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endCxn id="19599" idx="0"/>
            </p:cNvCxnSpPr>
            <p:nvPr/>
          </p:nvCxnSpPr>
          <p:spPr bwMode="auto">
            <a:xfrm>
              <a:off x="40005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633" name="Text Box 17"/>
          <p:cNvSpPr txBox="1">
            <a:spLocks noChangeArrowheads="1"/>
          </p:cNvSpPr>
          <p:nvPr/>
        </p:nvSpPr>
        <p:spPr bwMode="auto">
          <a:xfrm>
            <a:off x="3276600" y="4934436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p</a:t>
            </a:r>
          </a:p>
        </p:txBody>
      </p:sp>
      <p:sp>
        <p:nvSpPr>
          <p:cNvPr id="19638" name="Text Box 22"/>
          <p:cNvSpPr txBox="1">
            <a:spLocks noChangeArrowheads="1"/>
          </p:cNvSpPr>
          <p:nvPr/>
        </p:nvSpPr>
        <p:spPr bwMode="auto">
          <a:xfrm>
            <a:off x="3276600" y="5415600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q</a:t>
            </a:r>
          </a:p>
        </p:txBody>
      </p:sp>
      <p:grpSp>
        <p:nvGrpSpPr>
          <p:cNvPr id="19488" name="Group 19487"/>
          <p:cNvGrpSpPr/>
          <p:nvPr/>
        </p:nvGrpSpPr>
        <p:grpSpPr>
          <a:xfrm>
            <a:off x="3390900" y="4232914"/>
            <a:ext cx="1638300" cy="2020886"/>
            <a:chOff x="5981700" y="4232914"/>
            <a:chExt cx="1638300" cy="2020886"/>
          </a:xfrm>
        </p:grpSpPr>
        <p:sp>
          <p:nvSpPr>
            <p:cNvPr id="19634" name="Text Box 18"/>
            <p:cNvSpPr txBox="1">
              <a:spLocks noChangeArrowheads="1"/>
            </p:cNvSpPr>
            <p:nvPr/>
          </p:nvSpPr>
          <p:spPr bwMode="auto">
            <a:xfrm>
              <a:off x="60960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19635" name="Text Box 19"/>
            <p:cNvSpPr txBox="1">
              <a:spLocks noChangeArrowheads="1"/>
            </p:cNvSpPr>
            <p:nvPr/>
          </p:nvSpPr>
          <p:spPr bwMode="auto">
            <a:xfrm>
              <a:off x="67818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19636" name="Text Box 20"/>
            <p:cNvSpPr txBox="1">
              <a:spLocks noChangeArrowheads="1"/>
            </p:cNvSpPr>
            <p:nvPr/>
          </p:nvSpPr>
          <p:spPr bwMode="auto">
            <a:xfrm>
              <a:off x="67818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19637" name="Text Box 21"/>
            <p:cNvSpPr txBox="1">
              <a:spLocks noChangeArrowheads="1"/>
            </p:cNvSpPr>
            <p:nvPr/>
          </p:nvSpPr>
          <p:spPr bwMode="auto">
            <a:xfrm>
              <a:off x="63246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sp>
          <p:nvSpPr>
            <p:cNvPr id="19639" name="Text Box 23"/>
            <p:cNvSpPr txBox="1">
              <a:spLocks noChangeArrowheads="1"/>
            </p:cNvSpPr>
            <p:nvPr/>
          </p:nvSpPr>
          <p:spPr bwMode="auto">
            <a:xfrm>
              <a:off x="6553200" y="541560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19640" name="Text Box 24"/>
            <p:cNvSpPr txBox="1">
              <a:spLocks noChangeArrowheads="1"/>
            </p:cNvSpPr>
            <p:nvPr/>
          </p:nvSpPr>
          <p:spPr bwMode="auto">
            <a:xfrm>
              <a:off x="6858000" y="5469992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19641" name="Text Box 25"/>
            <p:cNvSpPr txBox="1">
              <a:spLocks noChangeArrowheads="1"/>
            </p:cNvSpPr>
            <p:nvPr/>
          </p:nvSpPr>
          <p:spPr bwMode="auto">
            <a:xfrm>
              <a:off x="6553200" y="588421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42" name="AutoShape 26"/>
            <p:cNvCxnSpPr>
              <a:cxnSpLocks noChangeShapeType="1"/>
              <a:stCxn id="19632" idx="2"/>
              <a:endCxn id="19634" idx="0"/>
            </p:cNvCxnSpPr>
            <p:nvPr/>
          </p:nvCxnSpPr>
          <p:spPr bwMode="auto">
            <a:xfrm flipH="1">
              <a:off x="6286500" y="4232914"/>
              <a:ext cx="3810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3" name="AutoShape 27"/>
            <p:cNvCxnSpPr>
              <a:cxnSpLocks noChangeShapeType="1"/>
              <a:stCxn id="19632" idx="2"/>
              <a:endCxn id="19636" idx="0"/>
            </p:cNvCxnSpPr>
            <p:nvPr/>
          </p:nvCxnSpPr>
          <p:spPr bwMode="auto">
            <a:xfrm>
              <a:off x="6667500" y="4232914"/>
              <a:ext cx="3048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4" name="AutoShape 28"/>
            <p:cNvCxnSpPr>
              <a:cxnSpLocks noChangeShapeType="1"/>
              <a:stCxn id="19634" idx="2"/>
              <a:endCxn id="19633" idx="0"/>
            </p:cNvCxnSpPr>
            <p:nvPr/>
          </p:nvCxnSpPr>
          <p:spPr bwMode="auto">
            <a:xfrm flipH="1">
              <a:off x="5981700" y="4768470"/>
              <a:ext cx="3048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AutoShape 29"/>
            <p:cNvCxnSpPr>
              <a:cxnSpLocks noChangeShapeType="1"/>
              <a:stCxn id="19634" idx="2"/>
              <a:endCxn id="19637" idx="0"/>
            </p:cNvCxnSpPr>
            <p:nvPr/>
          </p:nvCxnSpPr>
          <p:spPr bwMode="auto">
            <a:xfrm>
              <a:off x="6286500" y="4768470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AutoShape 30"/>
            <p:cNvCxnSpPr>
              <a:cxnSpLocks noChangeShapeType="1"/>
              <a:stCxn id="19636" idx="2"/>
              <a:endCxn id="19635" idx="0"/>
            </p:cNvCxnSpPr>
            <p:nvPr/>
          </p:nvCxnSpPr>
          <p:spPr bwMode="auto">
            <a:xfrm>
              <a:off x="6972300" y="4768470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AutoShape 31"/>
            <p:cNvCxnSpPr>
              <a:cxnSpLocks noChangeShapeType="1"/>
              <a:stCxn id="19633" idx="2"/>
              <a:endCxn id="19638" idx="0"/>
            </p:cNvCxnSpPr>
            <p:nvPr/>
          </p:nvCxnSpPr>
          <p:spPr bwMode="auto">
            <a:xfrm>
              <a:off x="5981700" y="5304025"/>
              <a:ext cx="0" cy="111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AutoShape 32"/>
            <p:cNvCxnSpPr>
              <a:cxnSpLocks noChangeShapeType="1"/>
              <a:stCxn id="19635" idx="2"/>
              <a:endCxn id="19639" idx="0"/>
            </p:cNvCxnSpPr>
            <p:nvPr/>
          </p:nvCxnSpPr>
          <p:spPr bwMode="auto">
            <a:xfrm flipH="1">
              <a:off x="6743700" y="5304026"/>
              <a:ext cx="22860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9" name="AutoShape 33"/>
            <p:cNvCxnSpPr>
              <a:cxnSpLocks noChangeShapeType="1"/>
              <a:stCxn id="19635" idx="2"/>
              <a:endCxn id="19640" idx="0"/>
            </p:cNvCxnSpPr>
            <p:nvPr/>
          </p:nvCxnSpPr>
          <p:spPr bwMode="auto">
            <a:xfrm>
              <a:off x="6972300" y="5304026"/>
              <a:ext cx="2667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0" name="AutoShape 34"/>
            <p:cNvCxnSpPr>
              <a:cxnSpLocks noChangeShapeType="1"/>
              <a:stCxn id="19639" idx="2"/>
              <a:endCxn id="19641" idx="0"/>
            </p:cNvCxnSpPr>
            <p:nvPr/>
          </p:nvCxnSpPr>
          <p:spPr bwMode="auto">
            <a:xfrm>
              <a:off x="6743700" y="5785189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5638800" y="4232914"/>
            <a:ext cx="381000" cy="493716"/>
            <a:chOff x="8229600" y="4232914"/>
            <a:chExt cx="381000" cy="493716"/>
          </a:xfrm>
        </p:grpSpPr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8229600" y="435704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8420100" y="4232914"/>
              <a:ext cx="0" cy="124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3" name="AutoShape 48"/>
          <p:cNvCxnSpPr>
            <a:cxnSpLocks noChangeShapeType="1"/>
            <a:stCxn id="19613" idx="2"/>
            <a:endCxn id="19615" idx="0"/>
          </p:cNvCxnSpPr>
          <p:nvPr/>
        </p:nvCxnSpPr>
        <p:spPr bwMode="auto">
          <a:xfrm flipH="1">
            <a:off x="1866900" y="4768470"/>
            <a:ext cx="3810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24" name="AutoShape 49"/>
          <p:cNvCxnSpPr>
            <a:cxnSpLocks noChangeShapeType="1"/>
            <a:stCxn id="19613" idx="2"/>
            <a:endCxn id="19617" idx="0"/>
          </p:cNvCxnSpPr>
          <p:nvPr/>
        </p:nvCxnSpPr>
        <p:spPr bwMode="auto">
          <a:xfrm>
            <a:off x="2247900" y="4768470"/>
            <a:ext cx="3048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2" name="Group 19491"/>
          <p:cNvGrpSpPr/>
          <p:nvPr/>
        </p:nvGrpSpPr>
        <p:grpSpPr>
          <a:xfrm>
            <a:off x="1866900" y="5304026"/>
            <a:ext cx="419100" cy="535555"/>
            <a:chOff x="4457700" y="5304026"/>
            <a:chExt cx="419100" cy="535555"/>
          </a:xfrm>
        </p:grpSpPr>
        <p:sp>
          <p:nvSpPr>
            <p:cNvPr id="19618" name="Text Box 43"/>
            <p:cNvSpPr txBox="1">
              <a:spLocks noChangeArrowheads="1"/>
            </p:cNvSpPr>
            <p:nvPr/>
          </p:nvSpPr>
          <p:spPr bwMode="auto">
            <a:xfrm>
              <a:off x="44958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q</a:t>
              </a:r>
            </a:p>
          </p:txBody>
        </p:sp>
        <p:cxnSp>
          <p:nvCxnSpPr>
            <p:cNvPr id="19626" name="AutoShape 51"/>
            <p:cNvCxnSpPr>
              <a:cxnSpLocks noChangeShapeType="1"/>
              <a:stCxn id="19615" idx="2"/>
              <a:endCxn id="19618" idx="0"/>
            </p:cNvCxnSpPr>
            <p:nvPr/>
          </p:nvCxnSpPr>
          <p:spPr bwMode="auto">
            <a:xfrm>
              <a:off x="44577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7" name="AutoShape 52"/>
          <p:cNvCxnSpPr>
            <a:cxnSpLocks noChangeShapeType="1"/>
            <a:stCxn id="19617" idx="2"/>
            <a:endCxn id="19616" idx="0"/>
          </p:cNvCxnSpPr>
          <p:nvPr/>
        </p:nvCxnSpPr>
        <p:spPr bwMode="auto">
          <a:xfrm>
            <a:off x="2552700" y="5304026"/>
            <a:ext cx="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3" name="Group 19492"/>
          <p:cNvGrpSpPr/>
          <p:nvPr/>
        </p:nvGrpSpPr>
        <p:grpSpPr>
          <a:xfrm>
            <a:off x="1447800" y="5304026"/>
            <a:ext cx="419100" cy="1016719"/>
            <a:chOff x="4038600" y="5304026"/>
            <a:chExt cx="419100" cy="1016719"/>
          </a:xfrm>
        </p:grpSpPr>
        <p:sp>
          <p:nvSpPr>
            <p:cNvPr id="19614" name="Text Box 39"/>
            <p:cNvSpPr txBox="1">
              <a:spLocks noChangeArrowheads="1"/>
            </p:cNvSpPr>
            <p:nvPr/>
          </p:nvSpPr>
          <p:spPr bwMode="auto">
            <a:xfrm>
              <a:off x="40386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19619" name="Text Box 44"/>
            <p:cNvSpPr txBox="1">
              <a:spLocks noChangeArrowheads="1"/>
            </p:cNvSpPr>
            <p:nvPr/>
          </p:nvSpPr>
          <p:spPr bwMode="auto">
            <a:xfrm>
              <a:off x="40386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25" name="AutoShape 50"/>
            <p:cNvCxnSpPr>
              <a:cxnSpLocks noChangeShapeType="1"/>
              <a:stCxn id="19615" idx="2"/>
              <a:endCxn id="19614" idx="0"/>
            </p:cNvCxnSpPr>
            <p:nvPr/>
          </p:nvCxnSpPr>
          <p:spPr bwMode="auto">
            <a:xfrm flipH="1">
              <a:off x="42291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AutoShape 53"/>
            <p:cNvCxnSpPr>
              <a:cxnSpLocks noChangeShapeType="1"/>
              <a:stCxn id="19614" idx="2"/>
              <a:endCxn id="19619" idx="0"/>
            </p:cNvCxnSpPr>
            <p:nvPr/>
          </p:nvCxnSpPr>
          <p:spPr bwMode="auto">
            <a:xfrm>
              <a:off x="4229100" y="5839582"/>
              <a:ext cx="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9" name="AutoShape 54"/>
          <p:cNvCxnSpPr>
            <a:cxnSpLocks noChangeShapeType="1"/>
            <a:stCxn id="19616" idx="2"/>
            <a:endCxn id="19620" idx="0"/>
          </p:cNvCxnSpPr>
          <p:nvPr/>
        </p:nvCxnSpPr>
        <p:spPr bwMode="auto">
          <a:xfrm flipH="1">
            <a:off x="2324100" y="5839582"/>
            <a:ext cx="2286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30" name="AutoShape 55"/>
          <p:cNvCxnSpPr>
            <a:cxnSpLocks noChangeShapeType="1"/>
            <a:stCxn id="19616" idx="2"/>
            <a:endCxn id="19621" idx="0"/>
          </p:cNvCxnSpPr>
          <p:nvPr/>
        </p:nvCxnSpPr>
        <p:spPr bwMode="auto">
          <a:xfrm>
            <a:off x="2552700" y="5839582"/>
            <a:ext cx="2667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0" name="Group 19489"/>
          <p:cNvGrpSpPr/>
          <p:nvPr/>
        </p:nvGrpSpPr>
        <p:grpSpPr>
          <a:xfrm>
            <a:off x="2133600" y="6320745"/>
            <a:ext cx="381000" cy="468611"/>
            <a:chOff x="4724400" y="6320745"/>
            <a:chExt cx="381000" cy="468611"/>
          </a:xfrm>
        </p:grpSpPr>
        <p:sp>
          <p:nvSpPr>
            <p:cNvPr id="19622" name="Text Box 47"/>
            <p:cNvSpPr txBox="1">
              <a:spLocks noChangeArrowheads="1"/>
            </p:cNvSpPr>
            <p:nvPr/>
          </p:nvSpPr>
          <p:spPr bwMode="auto">
            <a:xfrm>
              <a:off x="4724400" y="641976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cxnSp>
          <p:nvCxnSpPr>
            <p:cNvPr id="19631" name="AutoShape 56"/>
            <p:cNvCxnSpPr>
              <a:cxnSpLocks noChangeShapeType="1"/>
              <a:stCxn id="19620" idx="2"/>
              <a:endCxn id="19622" idx="0"/>
            </p:cNvCxnSpPr>
            <p:nvPr/>
          </p:nvCxnSpPr>
          <p:spPr bwMode="auto">
            <a:xfrm>
              <a:off x="4914900" y="6320745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09" name="AutoShape 57"/>
          <p:cNvCxnSpPr>
            <a:cxnSpLocks noChangeShapeType="1"/>
            <a:stCxn id="19597" idx="2"/>
            <a:endCxn id="19613" idx="0"/>
          </p:cNvCxnSpPr>
          <p:nvPr/>
        </p:nvCxnSpPr>
        <p:spPr bwMode="auto">
          <a:xfrm>
            <a:off x="1257300" y="4299859"/>
            <a:ext cx="990600" cy="990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0" name="AutoShape 58"/>
          <p:cNvCxnSpPr>
            <a:cxnSpLocks noChangeShapeType="1"/>
            <a:stCxn id="19594" idx="2"/>
            <a:endCxn id="19597" idx="0"/>
          </p:cNvCxnSpPr>
          <p:nvPr/>
        </p:nvCxnSpPr>
        <p:spPr bwMode="auto">
          <a:xfrm flipH="1">
            <a:off x="1257300" y="3772671"/>
            <a:ext cx="2438400" cy="1575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1" name="AutoShape 59"/>
          <p:cNvCxnSpPr>
            <a:cxnSpLocks noChangeShapeType="1"/>
            <a:stCxn id="19594" idx="2"/>
            <a:endCxn id="19632" idx="0"/>
          </p:cNvCxnSpPr>
          <p:nvPr/>
        </p:nvCxnSpPr>
        <p:spPr bwMode="auto">
          <a:xfrm>
            <a:off x="3695700" y="3772671"/>
            <a:ext cx="3810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2" name="AutoShape 60"/>
          <p:cNvCxnSpPr>
            <a:cxnSpLocks noChangeShapeType="1"/>
            <a:stCxn id="19594" idx="2"/>
            <a:endCxn id="19598" idx="0"/>
          </p:cNvCxnSpPr>
          <p:nvPr/>
        </p:nvCxnSpPr>
        <p:spPr bwMode="auto">
          <a:xfrm>
            <a:off x="3695700" y="3772671"/>
            <a:ext cx="21336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1295399" y="3774188"/>
            <a:ext cx="2372609" cy="18821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1250427" y="4276725"/>
            <a:ext cx="990600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3554051" y="347909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1146879" y="397281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2099036" y="4438466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2410112" y="498423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2407173" y="5528044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2667000" y="603021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2265182" y="4772025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2559573" y="5268211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2580391" y="5847094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00400" y="3433765"/>
            <a:ext cx="990600" cy="338906"/>
            <a:chOff x="5791200" y="3433765"/>
            <a:chExt cx="990600" cy="3389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5791200" y="3433765"/>
              <a:ext cx="9906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08" name="Oval 163"/>
            <p:cNvSpPr>
              <a:spLocks noChangeArrowheads="1"/>
            </p:cNvSpPr>
            <p:nvPr/>
          </p:nvSpPr>
          <p:spPr bwMode="auto">
            <a:xfrm>
              <a:off x="6142037" y="3479805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6800" y="3930270"/>
            <a:ext cx="381000" cy="369589"/>
            <a:chOff x="3657600" y="3930270"/>
            <a:chExt cx="381000" cy="369589"/>
          </a:xfrm>
        </p:grpSpPr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657600" y="393027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d</a:t>
              </a:r>
            </a:p>
          </p:txBody>
        </p:sp>
        <p:sp>
          <p:nvSpPr>
            <p:cNvPr id="797860" name="Oval 164"/>
            <p:cNvSpPr>
              <a:spLocks noChangeArrowheads="1"/>
            </p:cNvSpPr>
            <p:nvPr/>
          </p:nvSpPr>
          <p:spPr bwMode="auto">
            <a:xfrm>
              <a:off x="3730630" y="397351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0" y="3863325"/>
            <a:ext cx="381000" cy="369589"/>
            <a:chOff x="6477000" y="3863325"/>
            <a:chExt cx="381000" cy="369589"/>
          </a:xfrm>
        </p:grpSpPr>
        <p:sp>
          <p:nvSpPr>
            <p:cNvPr id="19632" name="Text Box 16"/>
            <p:cNvSpPr txBox="1">
              <a:spLocks noChangeArrowheads="1"/>
            </p:cNvSpPr>
            <p:nvPr/>
          </p:nvSpPr>
          <p:spPr bwMode="auto">
            <a:xfrm>
              <a:off x="64770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1" name="Oval 165"/>
            <p:cNvSpPr>
              <a:spLocks noChangeArrowheads="1"/>
            </p:cNvSpPr>
            <p:nvPr/>
          </p:nvSpPr>
          <p:spPr bwMode="auto">
            <a:xfrm>
              <a:off x="6524630" y="39068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8800" y="3863325"/>
            <a:ext cx="381000" cy="369589"/>
            <a:chOff x="8229600" y="3863325"/>
            <a:chExt cx="381000" cy="369589"/>
          </a:xfrm>
        </p:grpSpPr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82296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797862" name="Oval 166"/>
            <p:cNvSpPr>
              <a:spLocks noChangeArrowheads="1"/>
            </p:cNvSpPr>
            <p:nvPr/>
          </p:nvSpPr>
          <p:spPr bwMode="auto">
            <a:xfrm>
              <a:off x="8269288" y="3922713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4398881"/>
            <a:ext cx="381000" cy="369589"/>
            <a:chOff x="4648200" y="4398881"/>
            <a:chExt cx="381000" cy="369589"/>
          </a:xfrm>
        </p:grpSpPr>
        <p:sp>
          <p:nvSpPr>
            <p:cNvPr id="196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5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4934437"/>
            <a:ext cx="381000" cy="369589"/>
            <a:chOff x="4267200" y="4934437"/>
            <a:chExt cx="381000" cy="369589"/>
          </a:xfrm>
        </p:grpSpPr>
        <p:sp>
          <p:nvSpPr>
            <p:cNvPr id="19615" name="Text Box 40"/>
            <p:cNvSpPr txBox="1">
              <a:spLocks noChangeArrowheads="1"/>
            </p:cNvSpPr>
            <p:nvPr/>
          </p:nvSpPr>
          <p:spPr bwMode="auto">
            <a:xfrm>
              <a:off x="42672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797868" name="Oval 172"/>
            <p:cNvSpPr>
              <a:spLocks noChangeArrowheads="1"/>
            </p:cNvSpPr>
            <p:nvPr/>
          </p:nvSpPr>
          <p:spPr bwMode="auto">
            <a:xfrm>
              <a:off x="4327530" y="498316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62200" y="4934437"/>
            <a:ext cx="381000" cy="369589"/>
            <a:chOff x="4953000" y="4934437"/>
            <a:chExt cx="381000" cy="369589"/>
          </a:xfrm>
        </p:grpSpPr>
        <p:sp>
          <p:nvSpPr>
            <p:cNvPr id="19617" name="Text Box 42"/>
            <p:cNvSpPr txBox="1">
              <a:spLocks noChangeArrowheads="1"/>
            </p:cNvSpPr>
            <p:nvPr/>
          </p:nvSpPr>
          <p:spPr bwMode="auto">
            <a:xfrm>
              <a:off x="49530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797869" name="Oval 173"/>
            <p:cNvSpPr>
              <a:spLocks noChangeArrowheads="1"/>
            </p:cNvSpPr>
            <p:nvPr/>
          </p:nvSpPr>
          <p:spPr bwMode="auto">
            <a:xfrm>
              <a:off x="5003805" y="49736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62200" y="5469992"/>
            <a:ext cx="381000" cy="369589"/>
            <a:chOff x="4953000" y="5469992"/>
            <a:chExt cx="381000" cy="369589"/>
          </a:xfrm>
        </p:grpSpPr>
        <p:sp>
          <p:nvSpPr>
            <p:cNvPr id="19616" name="Text Box 41"/>
            <p:cNvSpPr txBox="1">
              <a:spLocks noChangeArrowheads="1"/>
            </p:cNvSpPr>
            <p:nvPr/>
          </p:nvSpPr>
          <p:spPr bwMode="auto">
            <a:xfrm>
              <a:off x="49530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797873" name="Oval 177"/>
            <p:cNvSpPr>
              <a:spLocks noChangeArrowheads="1"/>
            </p:cNvSpPr>
            <p:nvPr/>
          </p:nvSpPr>
          <p:spPr bwMode="auto">
            <a:xfrm>
              <a:off x="4994281" y="5521330"/>
              <a:ext cx="290513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33600" y="5951156"/>
            <a:ext cx="381000" cy="369589"/>
            <a:chOff x="4724400" y="5951156"/>
            <a:chExt cx="381000" cy="369589"/>
          </a:xfrm>
        </p:grpSpPr>
        <p:sp>
          <p:nvSpPr>
            <p:cNvPr id="19620" name="Text Box 45"/>
            <p:cNvSpPr txBox="1">
              <a:spLocks noChangeArrowheads="1"/>
            </p:cNvSpPr>
            <p:nvPr/>
          </p:nvSpPr>
          <p:spPr bwMode="auto">
            <a:xfrm>
              <a:off x="47244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797874" name="Oval 178"/>
            <p:cNvSpPr>
              <a:spLocks noChangeArrowheads="1"/>
            </p:cNvSpPr>
            <p:nvPr/>
          </p:nvSpPr>
          <p:spPr bwMode="auto">
            <a:xfrm>
              <a:off x="4773613" y="6008688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6005548"/>
            <a:ext cx="762000" cy="338906"/>
            <a:chOff x="5029200" y="6005548"/>
            <a:chExt cx="762000" cy="338906"/>
          </a:xfrm>
        </p:grpSpPr>
        <p:sp>
          <p:nvSpPr>
            <p:cNvPr id="19621" name="Text Box 46"/>
            <p:cNvSpPr txBox="1">
              <a:spLocks noChangeArrowheads="1"/>
            </p:cNvSpPr>
            <p:nvPr/>
          </p:nvSpPr>
          <p:spPr bwMode="auto">
            <a:xfrm>
              <a:off x="5029200" y="6005548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797875" name="Oval 179"/>
            <p:cNvSpPr>
              <a:spLocks noChangeArrowheads="1"/>
            </p:cNvSpPr>
            <p:nvPr/>
          </p:nvSpPr>
          <p:spPr bwMode="auto">
            <a:xfrm>
              <a:off x="5256213" y="60356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3400" y="4431011"/>
            <a:ext cx="381000" cy="369589"/>
            <a:chOff x="4648200" y="4398881"/>
            <a:chExt cx="381000" cy="369589"/>
          </a:xfrm>
        </p:grpSpPr>
        <p:sp>
          <p:nvSpPr>
            <p:cNvPr id="2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b</a:t>
              </a:r>
            </a:p>
          </p:txBody>
        </p:sp>
        <p:sp>
          <p:nvSpPr>
            <p:cNvPr id="214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219200" y="4419600"/>
            <a:ext cx="381000" cy="369589"/>
            <a:chOff x="4648200" y="4398881"/>
            <a:chExt cx="381000" cy="369589"/>
          </a:xfrm>
        </p:grpSpPr>
        <p:sp>
          <p:nvSpPr>
            <p:cNvPr id="216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c</a:t>
              </a:r>
            </a:p>
          </p:txBody>
        </p:sp>
        <p:sp>
          <p:nvSpPr>
            <p:cNvPr id="217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sp>
        <p:nvSpPr>
          <p:cNvPr id="19494" name="TextBox 19493"/>
          <p:cNvSpPr txBox="1"/>
          <p:nvPr/>
        </p:nvSpPr>
        <p:spPr>
          <a:xfrm>
            <a:off x="7824123" y="3352800"/>
            <a:ext cx="24757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</a:t>
            </a:r>
          </a:p>
          <a:p>
            <a:r>
              <a:rPr lang="en-US" dirty="0">
                <a:latin typeface="Calibri"/>
                <a:cs typeface="Calibri"/>
              </a:rPr>
              <a:t>s </a:t>
            </a:r>
            <a:r>
              <a:rPr lang="en-US" dirty="0">
                <a:latin typeface="Calibri"/>
                <a:cs typeface="Calibri"/>
                <a:sym typeface="Wingdings"/>
              </a:rPr>
              <a:t> d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p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b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h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Line 159"/>
          <p:cNvSpPr>
            <a:spLocks noChangeShapeType="1"/>
          </p:cNvSpPr>
          <p:nvPr/>
        </p:nvSpPr>
        <p:spPr bwMode="auto">
          <a:xfrm>
            <a:off x="7855540" y="3574460"/>
            <a:ext cx="225425" cy="4763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8" name="Line 159"/>
          <p:cNvSpPr>
            <a:spLocks noChangeShapeType="1"/>
          </p:cNvSpPr>
          <p:nvPr/>
        </p:nvSpPr>
        <p:spPr bwMode="auto">
          <a:xfrm>
            <a:off x="7848600" y="3837761"/>
            <a:ext cx="68580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9" name="Line 159"/>
          <p:cNvSpPr>
            <a:spLocks noChangeShapeType="1"/>
          </p:cNvSpPr>
          <p:nvPr/>
        </p:nvSpPr>
        <p:spPr bwMode="auto">
          <a:xfrm>
            <a:off x="7903980" y="5216160"/>
            <a:ext cx="108762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0" name="Line 159"/>
          <p:cNvSpPr>
            <a:spLocks noChangeShapeType="1"/>
          </p:cNvSpPr>
          <p:nvPr/>
        </p:nvSpPr>
        <p:spPr bwMode="auto">
          <a:xfrm>
            <a:off x="7890240" y="5756640"/>
            <a:ext cx="148236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1" name="Line 159"/>
          <p:cNvSpPr>
            <a:spLocks noChangeShapeType="1"/>
          </p:cNvSpPr>
          <p:nvPr/>
        </p:nvSpPr>
        <p:spPr bwMode="auto">
          <a:xfrm flipV="1">
            <a:off x="7848600" y="6019800"/>
            <a:ext cx="1981200" cy="1388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2" name="Line 159"/>
          <p:cNvSpPr>
            <a:spLocks noChangeShapeType="1"/>
          </p:cNvSpPr>
          <p:nvPr/>
        </p:nvSpPr>
        <p:spPr bwMode="auto">
          <a:xfrm flipV="1">
            <a:off x="7848600" y="6571351"/>
            <a:ext cx="2362200" cy="16549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3" grpId="0"/>
      <p:bldP spid="19638" grpId="0"/>
      <p:bldP spid="797757" grpId="0" animBg="1"/>
      <p:bldP spid="797762" grpId="0" animBg="1"/>
      <p:bldP spid="19470" grpId="0" animBg="1"/>
      <p:bldP spid="797828" grpId="0" animBg="1"/>
      <p:bldP spid="797837" grpId="0" animBg="1"/>
      <p:bldP spid="797838" grpId="0" animBg="1"/>
      <p:bldP spid="797841" grpId="0" animBg="1"/>
      <p:bldP spid="797845" grpId="0" animBg="1"/>
      <p:bldP spid="797849" grpId="0" animBg="1"/>
      <p:bldP spid="797851" grpId="0" animBg="1"/>
      <p:bldP spid="797853" grpId="0" animBg="1"/>
      <p:bldP spid="797855" grpId="0" animBg="1"/>
      <p:bldP spid="79785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461000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1"/>
            <a:ext cx="12192000" cy="122713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</a:t>
            </a:r>
            <a:r>
              <a:rPr lang="en-US" sz="2400"/>
              <a:t>does UCS </a:t>
            </a:r>
            <a:r>
              <a:rPr lang="en-US" sz="2400" dirty="0"/>
              <a:t>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"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" name="Photo Editor Photo" r:id="rId6" imgW="4580017" imgH="1653333" progId="MSPhotoEd.3">
                  <p:embed/>
                </p:oleObj>
              </mc:Choice>
              <mc:Fallback>
                <p:oleObj name="Photo Editor Photo" r:id="rId6" imgW="4580017" imgH="165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4" name="Lecture2-demo1-v2.wmv">
            <a:hlinkClick r:id="" action="ppaction://media"/>
            <a:extLst>
              <a:ext uri="{FF2B5EF4-FFF2-40B4-BE49-F238E27FC236}">
                <a16:creationId xmlns:a16="http://schemas.microsoft.com/office/drawing/2014/main" id="{E3782A8B-5B8B-1E41-AB91-C2AF3274B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4" name="Lecture2-demo2-v2.wmv">
            <a:hlinkClick r:id="" action="ppaction://media"/>
            <a:extLst>
              <a:ext uri="{FF2B5EF4-FFF2-40B4-BE49-F238E27FC236}">
                <a16:creationId xmlns:a16="http://schemas.microsoft.com/office/drawing/2014/main" id="{AABF5375-1D87-0847-9582-E257BF0B6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42433</TotalTime>
  <Words>2249</Words>
  <Application>Microsoft Macintosh PowerPoint</Application>
  <PresentationFormat>Widescreen</PresentationFormat>
  <Paragraphs>720</Paragraphs>
  <Slides>56</Slides>
  <Notes>56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Times New Roman</vt:lpstr>
      <vt:lpstr>Wingdings</vt:lpstr>
      <vt:lpstr>dan-berkeley-nlp-v1</vt:lpstr>
      <vt:lpstr>Photo Editor Photo</vt:lpstr>
      <vt:lpstr>CS 188: Artificial Intelligence </vt:lpstr>
      <vt:lpstr>Announcements</vt:lpstr>
      <vt:lpstr>CS 188: Artificial Intelligence </vt:lpstr>
      <vt:lpstr>Today</vt:lpstr>
      <vt:lpstr>Agents that Plan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Quiz: Safe Passage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Quiz: State Space Graphs vs. Search Trees</vt:lpstr>
      <vt:lpstr>Quiz: 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Video of Demo Maze Water DFS/BFS (part 1)</vt:lpstr>
      <vt:lpstr>Video of Demo Maze Water DFS/BFS (part 2)</vt:lpstr>
      <vt:lpstr>Quiz: DFS vs BFS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  <vt:lpstr>Search Gone Wrong?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2057</cp:revision>
  <cp:lastPrinted>2020-06-23T17:30:17Z</cp:lastPrinted>
  <dcterms:created xsi:type="dcterms:W3CDTF">2004-08-27T04:16:05Z</dcterms:created>
  <dcterms:modified xsi:type="dcterms:W3CDTF">2020-06-23T21:18:24Z</dcterms:modified>
</cp:coreProperties>
</file>