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56"/>
  </p:notesMasterIdLst>
  <p:handoutMasterIdLst>
    <p:handoutMasterId r:id="rId57"/>
  </p:handoutMasterIdLst>
  <p:sldIdLst>
    <p:sldId id="844" r:id="rId2"/>
    <p:sldId id="420" r:id="rId3"/>
    <p:sldId id="425" r:id="rId4"/>
    <p:sldId id="584" r:id="rId5"/>
    <p:sldId id="585" r:id="rId6"/>
    <p:sldId id="589" r:id="rId7"/>
    <p:sldId id="590" r:id="rId8"/>
    <p:sldId id="551" r:id="rId9"/>
    <p:sldId id="593" r:id="rId10"/>
    <p:sldId id="876" r:id="rId11"/>
    <p:sldId id="881" r:id="rId12"/>
    <p:sldId id="912" r:id="rId13"/>
    <p:sldId id="882" r:id="rId14"/>
    <p:sldId id="878" r:id="rId15"/>
    <p:sldId id="879" r:id="rId16"/>
    <p:sldId id="880" r:id="rId17"/>
    <p:sldId id="914" r:id="rId18"/>
    <p:sldId id="1985" r:id="rId19"/>
    <p:sldId id="915" r:id="rId20"/>
    <p:sldId id="916" r:id="rId21"/>
    <p:sldId id="1976" r:id="rId22"/>
    <p:sldId id="424" r:id="rId23"/>
    <p:sldId id="591" r:id="rId24"/>
    <p:sldId id="1977" r:id="rId25"/>
    <p:sldId id="1978" r:id="rId26"/>
    <p:sldId id="1979" r:id="rId27"/>
    <p:sldId id="1955" r:id="rId28"/>
    <p:sldId id="592" r:id="rId29"/>
    <p:sldId id="439" r:id="rId30"/>
    <p:sldId id="1959" r:id="rId31"/>
    <p:sldId id="1957" r:id="rId32"/>
    <p:sldId id="908" r:id="rId33"/>
    <p:sldId id="1973" r:id="rId34"/>
    <p:sldId id="1975" r:id="rId35"/>
    <p:sldId id="1974" r:id="rId36"/>
    <p:sldId id="438" r:id="rId37"/>
    <p:sldId id="1981" r:id="rId38"/>
    <p:sldId id="260" r:id="rId39"/>
    <p:sldId id="261" r:id="rId40"/>
    <p:sldId id="262" r:id="rId41"/>
    <p:sldId id="263" r:id="rId42"/>
    <p:sldId id="264" r:id="rId43"/>
    <p:sldId id="986" r:id="rId44"/>
    <p:sldId id="987" r:id="rId45"/>
    <p:sldId id="988" r:id="rId46"/>
    <p:sldId id="989" r:id="rId47"/>
    <p:sldId id="990" r:id="rId48"/>
    <p:sldId id="1017" r:id="rId49"/>
    <p:sldId id="1019" r:id="rId50"/>
    <p:sldId id="991" r:id="rId51"/>
    <p:sldId id="1082" r:id="rId52"/>
    <p:sldId id="1982" r:id="rId53"/>
    <p:sldId id="1986" r:id="rId54"/>
    <p:sldId id="1987" r:id="rId55"/>
  </p:sldIdLst>
  <p:sldSz cx="12192000" cy="6858000"/>
  <p:notesSz cx="7315200" cy="9601200"/>
  <p:custDataLst>
    <p:tags r:id="rId5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FF00"/>
    <a:srgbClr val="3333FF"/>
    <a:srgbClr val="FF3300"/>
    <a:srgbClr val="CC00CC"/>
    <a:srgbClr val="FFCC00"/>
    <a:srgbClr val="FF5050"/>
    <a:srgbClr val="CC00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40" autoAdjust="0"/>
    <p:restoredTop sz="91429" autoAdjust="0"/>
  </p:normalViewPr>
  <p:slideViewPr>
    <p:cSldViewPr>
      <p:cViewPr varScale="1">
        <p:scale>
          <a:sx n="103" d="100"/>
          <a:sy n="103" d="100"/>
        </p:scale>
        <p:origin x="168" y="7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C5575B08-46AD-4D8B-930A-A5E4BB2BBD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556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1-07T22:02:00.22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4358 24575,'6'2'0,"0"-1"0,-3 4 0,0-1 0,-3 1 0,0 1 0,0 0 0,2-3 0,20-16 0,-11 6 0,14-10 0,-19 15 0,-3-1 0,3 2 0,3-5 0,-1 3 0,10-4 0,-11 1 0,14 0 0,51-22 0,-38 16 0,38-13 0,-50 16 0,-12 7 0,21-10 0,-22 8 0,15-9 0,-13 9 0,5-7 0,-5 9 0,4-9 0,-8 9 0,15-9 0,-14 6 0,20-7 0,-12 4 0,5-2 0,-5 6 0,3-4 0,0 0 0,1 1 0,-7-2 0,-4 5 0,-2-2 0,11-1 0,-10 4 0,13-3 0,-16 2 0,15-5 0,-14 5 0,11-5 0,-10 5 0,15-9 0,-9 5 0,26-15 0,-21 14 0,24-17 0,-20 16 0,18-16 0,-19 16 0,23-17 0,-22 17 0,27-17 0,-23 13 0,27-14 0,-30 14 0,33-10 0,-37 15 0,35-15 0,-35 15 0,26-14 0,-28 14 0,23-8 0,-26 10 0,24-7 0,-24 6 0,22-8 0,-20 7 0,20-7 0,-19 8 0,19-9 0,-19 9 0,15-12 0,-19 12 0,22-8 0,-21 5 0,32-10 0,-27 8 0,27-10 0,-29 15 0,26-13 0,-24 13 0,28-16 0,-29 11 0,30-15 0,-30 15 0,30-14 0,-30 15 0,26-16 0,-27 15 0,22-13 0,-21 17 0,21-18 0,-22 18 0,29-17 0,-27 16 0,17-10 0,-21 13 0,17-13 0,-14 11 0,21-14 0,-23 15 0,17-12 0,-17 12 0,17-15 0,-20 14 0,18-17 0,-21 18 0,18-15 0,-20 15 0,11-7 0,-3 2 0,-2-1 0,15-8 0,-17 10 0,10-7 0,-3-1 0,0 4 0,14-10 0,-5 2 0,10-1 0,-12 3 0,3 3 0,-17 8 0,1 0 0,0-2 0,1 3 0,18-13 0,-2-2 0,-3 7 0,-5-1 0,-6 10 0,8-5 0,0 0 0,5-5 0,-14 14 0,13-10 0,-18 10 0,15-5 0,-5 0 0,0 2 0,12-8 0,-3 4 0,-2-2 0,2 0 0,-8 7 0,17-13 0,-10 11 0,18-14 0,-26 17 0,7-6 0,-3 5 0,7-10 0,12-2 0,-10 5 0,6-2 0,-22 12 0,12-6 0,-13 6 0,11-3 0,4 0 0,6-1 0,8-2 0,-2 3 0,-1 0 0,1 3 0,-13-3 0,-4 7 0,7-4 0,9 4 0,3 0 0,10 0 0,5 0 0,-20 0 0,22 0 0,-44 0 0,15 0 0,-13 0 0,34 3 0,-28 1 0,30 3 0,-39-3 0,6 1 0,10-1 0,-14 3 0,30 3 0,-16-2 0,-3-1 0,2-1 0,-18-2 0,9 3 0,4 2 0,-8-4 0,6 7 0,-17-11 0,16 11 0,-11-8 0,15 6 0,-15-4 0,11 4 0,-15-6 0,12 8 0,-13-11 0,7 8 0,1 0 0,14 8 0,-11-2 0,8 3 0,-20-14 0,9 8 0,1-2 0,10 7 0,-9-3 0,9 4 0,2-2 0,-10-2 0,10 4 0,-21-11 0,9 5 0,-8-5 0,8 5 0,-9-5 0,9 5 0,-8-5 0,18 9 0,-18-8 0,15 7 0,-13-11 0,8 10 0,-4-12 0,7 16 0,-10-13 0,13 10 0,-17-8 0,17 9 0,-16-8 0,12 7 0,-13-8 0,13 9 0,-12-9 0,15 14 0,-16-12 0,13 11 0,-13-12 0,9 10 0,-6-10 0,5 7 0,-5-4 0,7 7 0,-9-6 0,11 9 0,-12-13 0,10 13 0,-10-12 0,10 12 0,-10-10 0,10 8 0,-10-8 0,10 10 0,-10-12 0,13 18 0,-12-17 0,9 11 0,-11-11 0,8 9 0,-7-7 0,10 9 0,-10-14 0,10 15 0,-10-14 0,10 13 0,-10-13 0,10 10 0,-7-10 0,7 10 0,-3-10 0,4 10 0,-8-10 0,7 7 0,-10-8 0,9 5 0,-9-4 0,10 9 0,-10-8 0,10 11 0,-11-12 0,8 7 0,-8-8 0,9 6 0,-8-6 0,7 5 0,-1-2 0,3 4 0,4-1 0,11 9 0,-11-9 0,17 12 0,-22-16 0,20 13 0,-18-12 0,25 16 0,-25-16 0,30 13 0,-30-14 0,32 14 0,-31-13 0,26 9 0,-27-11 0,14 2 0,-16-3 0,6 0 0,-11 0 0,10-1 0,-12-2 0,12 2 0,-13-2 0,10 2 0,-10 0 0,9 1 0,-9-4 0,10 3 0,-10-2 0,10 2 0,-11-2 0,18 2 0,-16-3 0,12 1 0,-14 2 0,14-3 0,-11 1 0,17 2 0,-18-6 0,16 3 0,-17 0 0,17-2 0,-16 2 0,15 0 0,-15-3 0,16 4 0,-13-4 0,10 0 0,-7 3 0,3-2 0,-6 2 0,8-3 0,-11 0 0,11 0 0,-12 0 0,13 0 0,-12 0 0,12 0 0,-13 0 0,10 0 0,-11 0 0,11 0 0,-10 0 0,13 0 0,-12 0 0,12 0 0,-13 0 0,10 0 0,-10 0 0,9 0 0,-9 0 0,10 0 0,-10 0 0,10 0 0,-11 0 0,14-3 0,-13 2 0,13-5 0,-13 6 0,13-6 0,-12 2 0,15-3 0,-15 3 0,12-5 0,-13 8 0,10-8 0,-10 8 0,9-4 0,-12 1 0,12-3 0,-12 4 0,10-6 0,-8 8 0,8-11 0,-7 11 0,10-10 0,-11 9 0,5-6 0,-5 7 0,7-8 0,-5 8 0,8-10 0,-10 9 0,5-6 0,-5 4 0,5-2 0,-5 2 0,2-1 0,-3 1 0,1 1 0,-4-3 0,-1 3 0,-2 0 0,0 0 0</inkml:trace>
  <inkml:trace contextRef="#ctx0" brushRef="#br0" timeOffset="7329">8441 3709 24575,'6'-3'0,"1"2"0,-1-4 0,0 1 0,4-3 0,1 1 0,22-14 0,-8 3 0,22-11 0,-27 13 0,13-3 0,-24 13 0,9-7 0,-12 9 0,0-1 0,3-4 0,-3 6 0,0-6 0,0 7 0,-3-4 0,1 1 0,1-2 0,-1 2 0,2-4 0,0 4 0,-2-5 0,1 5 0,-1-1 0,2 2 0,3-7 0,-3 6 0,6-13 0,-4 14 0,1-14 0,-3 13 0,3-8 0,-2 7 0,2-6 0,-3 7 0,1-8 0,-1 7 0,0-6 0,1 7 0,2-8 0,-2 7 0,2-6 0,-3 9 0,1-9 0,-1 9 0,0-6 0,0 4 0,0-2 0,0 3 0,0-6 0,1 8 0,-1-10 0,0 9 0,0-6 0,-2 4 0,4-2 0,-6-1 0,6 1 0,-5 2 0,7-5 0,-4 5 0,1-5 0,-2 6 0,-1-6 0,2 8 0,1-11 0,-1 8 0,0-2 0,-3 0 0,3 3 0,-3-4 0,3 1 0,0 0 0,1-3 0,-1 2 0,-3-2 0,3 6 0,-3-6 0,1 5 0,1-6 0,-1 7 0,5-9 0,-2 7 0,2-7 0,-3 6 0,-3-3 0,3 2 0,-3-5 0,1 5 0,4-5 0,-6 5 0,9-8 0,-7 7 0,8-10 0,-8 10 0,8-10 0,-8 13 0,8-13 0,-5 10 0,6-11 0,-6 8 0,8-11 0,-10 13 0,13-12 0,-16 13 0,18-13 0,-18 13 0,18-13 0,-18 13 0,13-7 0,-11 7 0,8-7 0,-5 7 0,5-10 0,-8 11 0,8-8 0,-8 7 0,8-7 0,-8 7 0,7-10 0,-6 10 0,7-10 0,-5 7 0,8-11 0,-6 7 0,6-4 0,-11 5 0,13-5 0,-11 3 0,12-6 0,-10 7 0,7-7 0,-9 6 0,11-9 0,-12 12 0,14-12 0,-11 13 0,10-14 0,-10 14 0,11-13 0,-8 13 0,8-10 0,-8 10 0,11-16 0,-10 18 0,10-22 0,-11 23 0,11-16 0,-13 16 0,12-12 0,-13 10 0,10-8 0,-10 4 0,10-4 0,-9 4 0,8-4 0,-8 4 0,9-7 0,-10 10 0,10-13 0,-10 16 0,14-19 0,-14 15 0,11-12 0,-12 13 0,12-13 0,-10 15 0,19-25 0,-18 22 0,18-20 0,-16 21 0,11-14 0,-8 14 0,4-14 0,-8 14 0,11-14 0,-13 14 0,17-14 0,-14 10 0,14-10 0,-13 10 0,15-11 0,-18 15 0,19-13 0,-17 15 0,11-18 0,-8 17 0,7-23 0,-10 23 0,7-17 0,-12 19 0,12-13 0,-11 14 0,10-11 0,-10 8 0,7-5 0,-7 5 0,10-7 0,-11 10 0,12-14 0,-12 14 0,12-17 0,-11 16 0,10-16 0,-7 16 0,12-20 0,-11 19 0,14-25 0,-14 21 0,24-29 0,-17 28 0,20-27 0,-26 28 0,23-23 0,-22 21 0,22-18 0,-20 18 0,21-18 0,-20 21 0,22-23 0,-21 25 0,18-25 0,-20 23 0,21-20 0,-24 19 0,22-15 0,-22 17 0,26-21 0,-21 19 0,18-15 0,-23 17 0,29-15 0,-25 10 0,32-13 0,-31 17 0,21-13 0,-22 16 0,19-13 0,-19 15 0,16-15 0,-20 14 0,15-11 0,-19 13 0,19-9 0,-16 8 0,10-5 0,-11 6 0,10-5 0,-11 7 0,17-10 0,-18 11 0,16-9 0,-17 6 0,11-2 0,-9 2 0,12-6 0,-9 8 0,15-10 0,-20 11 0,20-9 0,-18 8 0,22-7 0,-23 10 0,32-11 0,-18 9 0,12-6 0,-14 6 0,6-6 0,-10 9 0,26-9 0,-24 6 0,30-3 0,-30 0 0,23 3 0,-25-3 0,15 7 0,-16-4 0,17 1 0,-17 2 0,17-2 0,-17 3 0,17 0 0,-17 0 0,20 0 0,-19 0 0,23 0 0,-26 0 0,30 0 0,-29 0 0,25 3 0,-24-2 0,26 9 0,-26-9 0,22 9 0,-29-10 0,23 10 0,-19-5 0,23 8 0,-23-8 0,18 7 0,-21-11 0,18 11 0,-16-7 0,14 5 0,-11-3 0,11 3 0,-11-5 0,14 7 0,-16-8 0,19 9 0,-23-6 0,22 8 0,-18-9 0,16 8 0,-17-9 0,13 4 0,-17-3 0,17 4 0,-17-3 0,14 3 0,-15-4 0,11 3 0,-10-2 0,10 5 0,-11-8 0,8 8 0,-8-8 0,6 5 0,-6-2 0,5-1 0,-8 0 0,7 1 0,-7-4 0,8 6 0,-8-5 0,11 8 0,-11-5 0,11 2 0,-10-2 0,6 2 0,-7-2 0,5 2 0,-3-3 0,0 0 0,-3 0 0,3-3 0,-3 0 0,1-3 0,-2 0 0</inkml:trace>
  <inkml:trace contextRef="#ctx0" brushRef="#br0" timeOffset="15110">13607 432 24575,'6'0'0,"0"0"0,1 0 0,3 0 0,-3 3 0,3 1 0,5 2 0,-6 1 0,21 5 0,-20-7 0,22 6 0,-23-7 0,14 2 0,-12 0 0,1-2 0,-3 1 0,-3-4 0,3 8 0,-3-5 0,3 2 0,-5-1 0,4-4 0,-7 5 0,7-5 0,-4 1 0,-1 1 0,2-2 0,-1 1 0,2-2 0,0 3 0,0-2 0,0 1 0,-3 1 0,2-2 0,2 5 0,-1-6 0,1 6 0,-2-5 0,1 4 0,1-4 0,2 2 0,-3-1 0,0-1 0,0 2 0,3 0 0,-2-3 0,8 9 0,-8-8 0,11 11 0,-7-11 0,8 10 0,-8-9 0,7 6 0,-10-7 0,12 8 0,-11-8 0,15 11 0,-12-8 0,17 9 0,-16-5 0,16 2 0,-20-4 0,26 7 0,-21-4 0,22 6 0,-21-7 0,14 5 0,-16-6 0,19 9 0,-19-7 0,19 10 0,-15-11 0,19 12 0,-19-9 0,22 10 0,-25-10 0,25 12 0,-25-11 0,31 18 0,-26-16 0,28 15 0,-30-19 0,28 17 0,-27-18 0,25 21 0,-25-20 0,21 19 0,-22-16 0,23 10 0,-23-8 0,19 5 0,-20-5 0,20 5 0,-19-5 0,29 9 0,-27-8 0,27 7 0,-25-11 0,19 11 0,-14-13 0,8 13 0,-10-14 0,20 17 0,-20-15 0,25 18 0,-31-19 0,18 12 0,-20-10 0,13 8 0,-13-9 0,13 11 0,-13-13 0,24 18 0,-22-18 0,34 18 0,-33-14 0,37 15 0,-33-15 0,36 18 0,-35-20 0,22 15 0,-30-14 0,13 7 0,-16-7 0,8 6 0,-13-10 0,13 10 0,-12-10 0,15 10 0,-15-10 0,16 14 0,-16-14 0,12 17 0,-13-16 0,10 12 0,-10-13 0,10 17 0,-10-16 0,17 26 0,-12-25 0,10 18 0,-12-19 0,11 19 0,-13-18 0,19 22 0,-19-20 0,16 14 0,-15-11 0,11 8 0,-13-12 0,10 10 0,-10-12 0,11 15 0,-12-15 0,12 19 0,-11-18 0,14 21 0,-10-18 0,17 23 0,-12-19 0,12 15 0,-17-20 0,10 13 0,-14-16 0,10 12 0,-10-10 0,13 11 0,-12-10 0,16 17 0,-12-16 0,24 24 0,-14-15 0,30 20 0,-24-14 0,24 15 0,-26-20 0,22 17 0,-30-22 0,30 29 0,-33-28 0,20 20 0,-21-23 0,22 31 0,-17-26 0,32 42 0,-33-39 0,27 29 0,-28-30 0,19 17 0,-21-24 0,17 14 0,-16-15 0,19 16 0,-18-15 0,30 22 0,-20-19 0,40 29 0,-34-27 0,47 30 0,-50-35 0,40 26 0,-43-31 0,24 20 0,-26-21 0,23 13 0,-23-14 0,27 12 0,-30-12 0,33 9 0,-37-11 0,37 4 0,-33-3 0,30-1 0,-27-2 0,23 1 0,-27-5 0,26 2 0,-30-3 0,32 0 0,-31 0 0,24 0 0,-26 0 0,34-3 0,-26 2 0,42-9 0,-39 5 0,42-10 0,-40 9 0,44-8 0,-45 12 0,41-9 0,-42 11 0,37-4 0,-36 4 0,35 0 0,-35 0 0,36 0 0,-37 0 0,33 0 0,-38 0 0,25 0 0,-31 0 0,25 9 0,-27-4 0,20 11 0,-27-8 0,27 11 0,-23-10 0,25 13 0,-17-11 0,7 6 0,-5-6 0,0 4 0,-10-6 0,10 6 0,-11-11 0,7 7 0,-6-6 0,12 10 0,-14-10 0,22 11 0,-23-12 0,26 5 0,-22-2 0,19 0 0,-16-3 0,9 2 0,-13-6 0,20 7 0,-22-4 0,33 1 0,-28 2 0,36-5 0,-31 2 0,35 0 0,-31-2 0,28 3 0,-30-4 0,22 0 0,-26 0 0,22 0 0,-26 0 0,24 3 0,-28-2 0,24 2 0,-21-3 0,23 3 0,-18 1 0,25 6 0,-25-2 0,26 9 0,-27-8 0,22 10 0,-17-10 0,19 11 0,-20-11 0,16 10 0,-24-7 0,19 8 0,-19-8 0,20 10 0,-17-10 0,17 11 0,-20-8 0,19 5 0,-23-8 0,22 9 0,-18-12 0,12 9 0,-13-10 0,12 7 0,-11-7 0,20 11 0,-17-10 0,17 7 0,-20-9 0,15 6 0,-19-8 0,12 3 0,-13-4 0,9 2 0,-9-2 0,4 2 0,-6-6 0,3 3 0,-2 0 0,2-3 0,-3 3 0,6-3 0,-5 0 0,8 0 0,-8 0 0,2 0 0,-3 0 0,0 0 0,0 0 0,0 0 0,0 0 0,3 0 0,-2 0 0,11-3 0,-5 2 0,18-11 0,-14 7 0,22-12 0,-22 10 0,27-7 0,-26 9 0,26-8 0,-27 12 0,15-8 0,-19 8 0,8-5 0,-13 5 0,6-4 0,-9 1 0,0-2 0,-5 0 0,0 2 0,0 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1-07T22:02:42.14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11-07T22:03:11.87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 24575,'0'0'0</inkml:trace>
  <inkml:trace contextRef="#ctx0" brushRef="#br0" timeOffset="203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endParaRPr lang="en-US"/>
          </a:p>
        </p:txBody>
      </p:sp>
      <p:sp>
        <p:nvSpPr>
          <p:cNvPr id="173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F016E5B8-84E2-41A6-BF9C-3B5D6FF8B3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4082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160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7038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7513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97839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60272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60" name="Shape 6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67476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research.googleblog.com</a:t>
            </a:r>
            <a:r>
              <a:rPr lang="en-US" dirty="0"/>
              <a:t>/2016/09/a-neural-network-for-</a:t>
            </a:r>
            <a:r>
              <a:rPr lang="en-US" dirty="0" err="1"/>
              <a:t>machine.html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870AE8-7DA4-C043-8B95-CAFF91AE57AE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54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6E5B8-84E2-41A6-BF9C-3B5D6FF8B32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7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6E5B8-84E2-41A6-BF9C-3B5D6FF8B32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86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5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0B222A82-AB77-4773-B2AF-5D7192838388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38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25232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7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EFD564BC-E58F-466B-ADB2-1C93ADE96B33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39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31170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9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F030AAEC-A5E2-43BB-B7A8-F2AD1FAFFC9E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40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31133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1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0AC9387D-7F13-47EF-9362-36CA855F6F68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41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636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HoG, SIFT, Daisy</a:t>
            </a:r>
          </a:p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Deformable part models</a:t>
            </a:r>
          </a:p>
        </p:txBody>
      </p:sp>
      <p:sp>
        <p:nvSpPr>
          <p:cNvPr id="1303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9943F624-2C9E-4C01-A742-85106BCDC024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42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76234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6462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86540-E7E5-4035-B3A9-619E9CD318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279E1E-EA53-4C52-A513-12A0AFC720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A93BC6-8BD3-4307-B7BA-0EC52950EB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57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3780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9C9B28-9F47-4DDC-BFFB-AA4E94F3C8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AEDE7A-BE37-4525-8BB8-DC7A59BCFF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8A3ABF-B740-4DA3-9529-16126B0F8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255E7F-2680-4FC9-9372-7AE6CC7ED6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319E3-2F30-4D52-AA10-F8F0BCA2CB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C33E5C-B52E-485F-9E01-581EEDAEA0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CD5A28-0464-4A2D-827A-E78B00E729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180A26-0864-467B-9F79-81BF5CC307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0B6F0654-B567-45D8-9F83-E7FA56350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10" Type="http://schemas.openxmlformats.org/officeDocument/2006/relationships/image" Target="NULL"/><Relationship Id="rId4" Type="http://schemas.openxmlformats.org/officeDocument/2006/relationships/image" Target="../media/image23.emf"/><Relationship Id="rId9" Type="http://schemas.openxmlformats.org/officeDocument/2006/relationships/customXml" Target="../ink/ink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5" Type="http://schemas.openxmlformats.org/officeDocument/2006/relationships/image" Target="NULL"/><Relationship Id="rId4" Type="http://schemas.openxmlformats.org/officeDocument/2006/relationships/customXml" Target="../ink/ink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5.emf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20.png"/><Relationship Id="rId10" Type="http://schemas.openxmlformats.org/officeDocument/2006/relationships/image" Target="../media/image41.emf"/><Relationship Id="rId4" Type="http://schemas.openxmlformats.org/officeDocument/2006/relationships/image" Target="../media/image36.emf"/><Relationship Id="rId9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emf"/><Relationship Id="rId4" Type="http://schemas.openxmlformats.org/officeDocument/2006/relationships/image" Target="../media/image4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openxmlformats.org/officeDocument/2006/relationships/image" Target="../media/image51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13" Type="http://schemas.openxmlformats.org/officeDocument/2006/relationships/image" Target="../media/image65.emf"/><Relationship Id="rId18" Type="http://schemas.openxmlformats.org/officeDocument/2006/relationships/image" Target="../media/image70.emf"/><Relationship Id="rId3" Type="http://schemas.openxmlformats.org/officeDocument/2006/relationships/image" Target="../media/image55.emf"/><Relationship Id="rId21" Type="http://schemas.openxmlformats.org/officeDocument/2006/relationships/image" Target="../media/image73.emf"/><Relationship Id="rId7" Type="http://schemas.openxmlformats.org/officeDocument/2006/relationships/image" Target="../media/image59.emf"/><Relationship Id="rId12" Type="http://schemas.openxmlformats.org/officeDocument/2006/relationships/image" Target="../media/image64.emf"/><Relationship Id="rId17" Type="http://schemas.openxmlformats.org/officeDocument/2006/relationships/image" Target="../media/image69.emf"/><Relationship Id="rId2" Type="http://schemas.openxmlformats.org/officeDocument/2006/relationships/image" Target="../media/image54.emf"/><Relationship Id="rId16" Type="http://schemas.openxmlformats.org/officeDocument/2006/relationships/image" Target="../media/image68.emf"/><Relationship Id="rId20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11" Type="http://schemas.openxmlformats.org/officeDocument/2006/relationships/image" Target="../media/image63.emf"/><Relationship Id="rId24" Type="http://schemas.openxmlformats.org/officeDocument/2006/relationships/image" Target="../media/image76.emf"/><Relationship Id="rId5" Type="http://schemas.openxmlformats.org/officeDocument/2006/relationships/image" Target="../media/image57.emf"/><Relationship Id="rId15" Type="http://schemas.openxmlformats.org/officeDocument/2006/relationships/image" Target="../media/image67.emf"/><Relationship Id="rId23" Type="http://schemas.openxmlformats.org/officeDocument/2006/relationships/image" Target="../media/image75.emf"/><Relationship Id="rId10" Type="http://schemas.openxmlformats.org/officeDocument/2006/relationships/image" Target="../media/image62.emf"/><Relationship Id="rId19" Type="http://schemas.openxmlformats.org/officeDocument/2006/relationships/image" Target="../media/image71.emf"/><Relationship Id="rId4" Type="http://schemas.openxmlformats.org/officeDocument/2006/relationships/image" Target="../media/image56.emf"/><Relationship Id="rId9" Type="http://schemas.openxmlformats.org/officeDocument/2006/relationships/image" Target="../media/image61.emf"/><Relationship Id="rId14" Type="http://schemas.openxmlformats.org/officeDocument/2006/relationships/image" Target="../media/image66.emf"/><Relationship Id="rId22" Type="http://schemas.openxmlformats.org/officeDocument/2006/relationships/image" Target="../media/image74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13" Type="http://schemas.openxmlformats.org/officeDocument/2006/relationships/image" Target="../media/image65.emf"/><Relationship Id="rId18" Type="http://schemas.openxmlformats.org/officeDocument/2006/relationships/image" Target="../media/image70.emf"/><Relationship Id="rId3" Type="http://schemas.openxmlformats.org/officeDocument/2006/relationships/image" Target="../media/image55.emf"/><Relationship Id="rId21" Type="http://schemas.openxmlformats.org/officeDocument/2006/relationships/image" Target="../media/image73.emf"/><Relationship Id="rId7" Type="http://schemas.openxmlformats.org/officeDocument/2006/relationships/image" Target="../media/image59.emf"/><Relationship Id="rId12" Type="http://schemas.openxmlformats.org/officeDocument/2006/relationships/image" Target="../media/image64.emf"/><Relationship Id="rId17" Type="http://schemas.openxmlformats.org/officeDocument/2006/relationships/image" Target="../media/image69.emf"/><Relationship Id="rId2" Type="http://schemas.openxmlformats.org/officeDocument/2006/relationships/image" Target="../media/image54.emf"/><Relationship Id="rId16" Type="http://schemas.openxmlformats.org/officeDocument/2006/relationships/image" Target="../media/image68.emf"/><Relationship Id="rId20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11" Type="http://schemas.openxmlformats.org/officeDocument/2006/relationships/image" Target="../media/image63.emf"/><Relationship Id="rId24" Type="http://schemas.openxmlformats.org/officeDocument/2006/relationships/image" Target="../media/image76.emf"/><Relationship Id="rId5" Type="http://schemas.openxmlformats.org/officeDocument/2006/relationships/image" Target="../media/image57.emf"/><Relationship Id="rId15" Type="http://schemas.openxmlformats.org/officeDocument/2006/relationships/image" Target="../media/image67.emf"/><Relationship Id="rId23" Type="http://schemas.openxmlformats.org/officeDocument/2006/relationships/image" Target="../media/image75.emf"/><Relationship Id="rId10" Type="http://schemas.openxmlformats.org/officeDocument/2006/relationships/image" Target="../media/image62.emf"/><Relationship Id="rId19" Type="http://schemas.openxmlformats.org/officeDocument/2006/relationships/image" Target="../media/image71.emf"/><Relationship Id="rId4" Type="http://schemas.openxmlformats.org/officeDocument/2006/relationships/image" Target="../media/image56.emf"/><Relationship Id="rId9" Type="http://schemas.openxmlformats.org/officeDocument/2006/relationships/image" Target="../media/image61.emf"/><Relationship Id="rId14" Type="http://schemas.openxmlformats.org/officeDocument/2006/relationships/image" Target="../media/image66.emf"/><Relationship Id="rId22" Type="http://schemas.openxmlformats.org/officeDocument/2006/relationships/image" Target="../media/image74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playground.tensorflow.org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0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tags" Target="../tags/tag4.xml"/><Relationship Id="rId16" Type="http://schemas.openxmlformats.org/officeDocument/2006/relationships/image" Target="../media/image14.png"/><Relationship Id="rId20" Type="http://schemas.openxmlformats.org/officeDocument/2006/relationships/image" Target="../media/image18.emf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9.png"/><Relationship Id="rId5" Type="http://schemas.openxmlformats.org/officeDocument/2006/relationships/tags" Target="../tags/tag7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7.png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Announcements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286000" y="1295400"/>
            <a:ext cx="8077200" cy="5334000"/>
          </a:xfrm>
        </p:spPr>
        <p:txBody>
          <a:bodyPr/>
          <a:lstStyle/>
          <a:p>
            <a:r>
              <a:rPr lang="en-US" sz="2400" b="1" dirty="0">
                <a:latin typeface="Calibri"/>
                <a:cs typeface="Calibri"/>
              </a:rPr>
              <a:t>Midterm 2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Midterm 2 is this </a:t>
            </a:r>
            <a:r>
              <a:rPr lang="en-US" sz="2000" b="1" dirty="0">
                <a:latin typeface="Calibri"/>
                <a:cs typeface="Calibri"/>
              </a:rPr>
              <a:t>Wednesday 7/29, 12pm-2pm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Practice Midterm due tonight (7/27) at 11:59pm</a:t>
            </a:r>
          </a:p>
          <a:p>
            <a:r>
              <a:rPr lang="en-US" sz="2400" dirty="0">
                <a:latin typeface="Calibri"/>
                <a:cs typeface="Calibri"/>
              </a:rPr>
              <a:t>Monday/Tuesday review sections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Today (7/27)</a:t>
            </a:r>
          </a:p>
          <a:p>
            <a:pPr lvl="2"/>
            <a:r>
              <a:rPr lang="en-US" sz="1600" dirty="0">
                <a:latin typeface="Calibri"/>
                <a:cs typeface="Calibri"/>
              </a:rPr>
              <a:t>HMMs (2-3pm), Bayes Nets + Probability (3-4pm), Decision Nets + VPI  (7-8pm)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Tomorrow:</a:t>
            </a:r>
          </a:p>
          <a:p>
            <a:pPr lvl="2"/>
            <a:r>
              <a:rPr lang="en-US" sz="1600" dirty="0">
                <a:latin typeface="Calibri"/>
                <a:cs typeface="Calibri"/>
              </a:rPr>
              <a:t>Decision Nets + VPI (11am-12pm), BN + Probability (2-3pm), HMMs (10-11pm)</a:t>
            </a:r>
          </a:p>
          <a:p>
            <a:r>
              <a:rPr lang="en-US" sz="2400" dirty="0">
                <a:latin typeface="Calibri"/>
                <a:cs typeface="Calibri"/>
              </a:rPr>
              <a:t>Midterm 1 regrades open until tonight (7/27) at 11:59pm</a:t>
            </a:r>
          </a:p>
          <a:p>
            <a:r>
              <a:rPr lang="en-US" sz="2400" dirty="0">
                <a:latin typeface="Calibri"/>
                <a:cs typeface="Calibri"/>
              </a:rPr>
              <a:t>Homework 6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Due </a:t>
            </a:r>
            <a:r>
              <a:rPr lang="en-US" sz="2000" b="1" dirty="0">
                <a:latin typeface="Calibri"/>
                <a:cs typeface="Calibri"/>
              </a:rPr>
              <a:t>Friday 7/31 at 11:59pm</a:t>
            </a:r>
          </a:p>
          <a:p>
            <a:r>
              <a:rPr lang="en-US" sz="2400" dirty="0">
                <a:latin typeface="Calibri"/>
                <a:cs typeface="Calibri"/>
              </a:rPr>
              <a:t>Project 4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Due </a:t>
            </a:r>
            <a:r>
              <a:rPr lang="en-US" sz="2000" b="1" dirty="0">
                <a:latin typeface="Calibri"/>
                <a:cs typeface="Calibri"/>
              </a:rPr>
              <a:t>Friday 7/31 at 11:59pm</a:t>
            </a:r>
          </a:p>
          <a:p>
            <a:endParaRPr lang="en-US" sz="2400" b="1" dirty="0">
              <a:latin typeface="Calibri"/>
              <a:cs typeface="Calibri"/>
            </a:endParaRPr>
          </a:p>
          <a:p>
            <a:pPr lvl="1"/>
            <a:endParaRPr lang="en-US" sz="5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8962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1-D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3886201"/>
            <a:ext cx="11379200" cy="2819400"/>
          </a:xfrm>
        </p:spPr>
        <p:txBody>
          <a:bodyPr/>
          <a:lstStyle/>
          <a:p>
            <a:r>
              <a:rPr lang="en-US" dirty="0"/>
              <a:t>Could evaluate			and</a:t>
            </a:r>
          </a:p>
          <a:p>
            <a:pPr lvl="1"/>
            <a:r>
              <a:rPr lang="en-US" dirty="0"/>
              <a:t>Then step in best direction</a:t>
            </a:r>
          </a:p>
          <a:p>
            <a:pPr lvl="2"/>
            <a:endParaRPr lang="en-US" dirty="0"/>
          </a:p>
          <a:p>
            <a:r>
              <a:rPr lang="en-US" dirty="0"/>
              <a:t>Or, evaluate derivative:</a:t>
            </a:r>
          </a:p>
          <a:p>
            <a:pPr lvl="1"/>
            <a:endParaRPr lang="en-US" sz="800" dirty="0"/>
          </a:p>
          <a:p>
            <a:pPr lvl="1"/>
            <a:r>
              <a:rPr lang="en-US" dirty="0"/>
              <a:t>Tells which direction to step into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362200" y="3429000"/>
            <a:ext cx="7010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581400" y="1371600"/>
            <a:ext cx="0" cy="2209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966" y="3543476"/>
            <a:ext cx="317500" cy="2159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219200"/>
            <a:ext cx="685615" cy="362397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581400"/>
            <a:ext cx="356995" cy="216076"/>
          </a:xfrm>
          <a:prstGeom prst="rect">
            <a:avLst/>
          </a:prstGeom>
        </p:spPr>
      </p:pic>
      <p:cxnSp>
        <p:nvCxnSpPr>
          <p:cNvPr id="22" name="Straight Connector 21"/>
          <p:cNvCxnSpPr>
            <a:cxnSpLocks/>
          </p:cNvCxnSpPr>
          <p:nvPr/>
        </p:nvCxnSpPr>
        <p:spPr>
          <a:xfrm>
            <a:off x="5754531" y="2632731"/>
            <a:ext cx="36669" cy="79626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</p:cNvCxnSpPr>
          <p:nvPr/>
        </p:nvCxnSpPr>
        <p:spPr>
          <a:xfrm flipH="1" flipV="1">
            <a:off x="3581400" y="2590800"/>
            <a:ext cx="2173131" cy="41931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438400"/>
            <a:ext cx="788042" cy="343030"/>
          </a:xfrm>
          <a:prstGeom prst="rect">
            <a:avLst/>
          </a:prstGeom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619" y="4004290"/>
            <a:ext cx="1762781" cy="437738"/>
          </a:xfrm>
          <a:prstGeom prst="rect">
            <a:avLst/>
          </a:prstGeom>
        </p:spPr>
      </p:pic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949700"/>
            <a:ext cx="1892300" cy="469900"/>
          </a:xfrm>
          <a:prstGeom prst="rect">
            <a:avLst/>
          </a:prstGeom>
        </p:spPr>
      </p:pic>
      <p:pic>
        <p:nvPicPr>
          <p:cNvPr id="33" name="Picture 3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5334000"/>
            <a:ext cx="5174670" cy="685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1198F8C-2C62-664E-9B5B-5A945BACA9F8}"/>
                  </a:ext>
                </a:extLst>
              </p14:cNvPr>
              <p14:cNvContentPartPr/>
              <p14:nvPr/>
            </p14:nvContentPartPr>
            <p14:xfrm>
              <a:off x="2487600" y="1536212"/>
              <a:ext cx="7911000" cy="15994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1198F8C-2C62-664E-9B5B-5A945BACA9F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78600" y="1527212"/>
                <a:ext cx="7928640" cy="1617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03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2-D Optimization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46157" y="6519448"/>
            <a:ext cx="2178285" cy="338552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dirty="0" err="1"/>
              <a:t>offconvex.org</a:t>
            </a:r>
            <a:endParaRPr lang="en-US" sz="16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5010DDF-8BCE-184F-8DBE-8018B9FD73F1}"/>
                  </a:ext>
                </a:extLst>
              </p14:cNvPr>
              <p14:cNvContentPartPr/>
              <p14:nvPr/>
            </p14:nvContentPartPr>
            <p14:xfrm>
              <a:off x="5713560" y="2969372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5010DDF-8BCE-184F-8DBE-8018B9FD73F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04920" y="296073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C699A0B-CF8E-EC4A-A7A0-8D126D41D929}"/>
                  </a:ext>
                </a:extLst>
              </p14:cNvPr>
              <p14:cNvContentPartPr/>
              <p14:nvPr/>
            </p14:nvContentPartPr>
            <p14:xfrm>
              <a:off x="5876640" y="594452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C699A0B-CF8E-EC4A-A7A0-8D126D41D92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67640" y="58581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03D7C487-76C7-9D4B-95D4-E720906CD0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275" t="9200" r="33660"/>
          <a:stretch/>
        </p:blipFill>
        <p:spPr>
          <a:xfrm>
            <a:off x="3124200" y="1369767"/>
            <a:ext cx="6209675" cy="510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64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7D5CF-928F-E444-8F15-487153C60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Ascent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FE9A0-032E-4A49-B54E-78D599284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023600" cy="4729164"/>
          </a:xfrm>
        </p:spPr>
        <p:txBody>
          <a:bodyPr/>
          <a:lstStyle/>
          <a:p>
            <a:r>
              <a:rPr lang="en-US" sz="2800" dirty="0"/>
              <a:t>Perform update in uphill direction for each coordinate</a:t>
            </a:r>
          </a:p>
          <a:p>
            <a:r>
              <a:rPr lang="en-US" sz="2800" dirty="0"/>
              <a:t>The steeper the slope (i.e. the higher the derivative) the bigger the step for that coordinate</a:t>
            </a:r>
          </a:p>
          <a:p>
            <a:pPr lvl="4"/>
            <a:endParaRPr lang="en-US" sz="600" dirty="0"/>
          </a:p>
          <a:p>
            <a:r>
              <a:rPr lang="en-US" sz="2800" dirty="0"/>
              <a:t>E.g., consider: </a:t>
            </a:r>
          </a:p>
          <a:p>
            <a:pPr lvl="2"/>
            <a:endParaRPr lang="en-US" sz="2000" dirty="0"/>
          </a:p>
          <a:p>
            <a:pPr lvl="2"/>
            <a:r>
              <a:rPr lang="en-US" dirty="0"/>
              <a:t>  Updates:</a:t>
            </a:r>
          </a:p>
          <a:p>
            <a:pPr lvl="2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4E52C4-0345-EE42-99F8-6B607D29F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3040653"/>
            <a:ext cx="1500909" cy="3883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FE6BB1-4EEA-B04B-94F8-6BB997827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5323123"/>
            <a:ext cx="4150639" cy="7728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FDA974-3857-CC46-A04C-A4109C245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560" y="4301683"/>
            <a:ext cx="4150639" cy="77287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FF947A6-C2E1-DF4A-BB48-5148E0F6CBC4}"/>
              </a:ext>
            </a:extLst>
          </p:cNvPr>
          <p:cNvSpPr txBox="1">
            <a:spLocks/>
          </p:cNvSpPr>
          <p:nvPr/>
        </p:nvSpPr>
        <p:spPr bwMode="auto">
          <a:xfrm>
            <a:off x="6408345" y="3840278"/>
            <a:ext cx="5029200" cy="246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sz="2400" kern="0" dirty="0"/>
              <a:t>Updates in vector notation:</a:t>
            </a:r>
          </a:p>
          <a:p>
            <a:pPr lvl="1"/>
            <a:endParaRPr lang="en-US" sz="2400" kern="0" dirty="0"/>
          </a:p>
          <a:p>
            <a:pPr lvl="1"/>
            <a:endParaRPr lang="en-US" sz="2400" kern="0" dirty="0"/>
          </a:p>
          <a:p>
            <a:pPr lvl="1"/>
            <a:endParaRPr lang="en-US" sz="2400" kern="0" dirty="0"/>
          </a:p>
          <a:p>
            <a:pPr marL="457176" lvl="1" indent="0">
              <a:buNone/>
            </a:pPr>
            <a:r>
              <a:rPr lang="en-US" sz="2400" kern="0" dirty="0"/>
              <a:t>	with:</a:t>
            </a:r>
            <a:endParaRPr lang="en-US" sz="2000" kern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1DEC55-5EE0-084E-909E-944474C06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0" y="4632052"/>
            <a:ext cx="2888532" cy="320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B0FEF9-D237-3B4C-A4A4-C83595184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5456736"/>
            <a:ext cx="2294022" cy="7814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DB8272-6D62-2845-BEF2-B1B77819EB4A}"/>
              </a:ext>
            </a:extLst>
          </p:cNvPr>
          <p:cNvSpPr txBox="1"/>
          <p:nvPr/>
        </p:nvSpPr>
        <p:spPr>
          <a:xfrm>
            <a:off x="10818449" y="5633315"/>
            <a:ext cx="1258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= gradient</a:t>
            </a:r>
          </a:p>
        </p:txBody>
      </p:sp>
    </p:spTree>
    <p:extLst>
      <p:ext uri="{BB962C8B-B14F-4D97-AF65-F5344CB8AC3E}">
        <p14:creationId xmlns:p14="http://schemas.microsoft.com/office/powerpoint/2010/main" val="281129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17601" y="1092201"/>
            <a:ext cx="10058400" cy="4930776"/>
          </a:xfrm>
        </p:spPr>
        <p:txBody>
          <a:bodyPr/>
          <a:lstStyle/>
          <a:p>
            <a:r>
              <a:rPr lang="en-US" sz="2400" dirty="0"/>
              <a:t>Idea: </a:t>
            </a:r>
          </a:p>
          <a:p>
            <a:pPr lvl="1"/>
            <a:r>
              <a:rPr lang="en-US" sz="2400" dirty="0"/>
              <a:t>Start somewhere</a:t>
            </a:r>
          </a:p>
          <a:p>
            <a:pPr lvl="1"/>
            <a:r>
              <a:rPr lang="en-US" sz="2400" dirty="0"/>
              <a:t>Repeat:  Take a step in the gradient direction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Ascent</a:t>
            </a:r>
          </a:p>
        </p:txBody>
      </p:sp>
      <p:pic>
        <p:nvPicPr>
          <p:cNvPr id="8" name="Picture 7" descr="grad_desce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9"/>
          <a:stretch/>
        </p:blipFill>
        <p:spPr>
          <a:xfrm>
            <a:off x="2769405" y="2743200"/>
            <a:ext cx="6069795" cy="393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43616" y="6539965"/>
            <a:ext cx="2397557" cy="32316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500" dirty="0"/>
              <a:t>Figure source: </a:t>
            </a:r>
            <a:r>
              <a:rPr lang="en-US" sz="1500" dirty="0" err="1"/>
              <a:t>Mathworks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439526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Steepest Direction?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200400"/>
            <a:ext cx="11379200" cy="3505200"/>
          </a:xfrm>
        </p:spPr>
        <p:txBody>
          <a:bodyPr/>
          <a:lstStyle/>
          <a:p>
            <a:r>
              <a:rPr lang="en-US" sz="2400" dirty="0"/>
              <a:t>First-Order Taylor Expansion:</a:t>
            </a:r>
          </a:p>
          <a:p>
            <a:endParaRPr lang="en-US" sz="2400" dirty="0"/>
          </a:p>
          <a:p>
            <a:r>
              <a:rPr lang="en-US" sz="2400" dirty="0"/>
              <a:t>Steepest Ascent Direction:</a:t>
            </a:r>
          </a:p>
          <a:p>
            <a:endParaRPr lang="en-US" sz="2400" dirty="0"/>
          </a:p>
          <a:p>
            <a:r>
              <a:rPr lang="en-US" sz="2400" dirty="0"/>
              <a:t>Recall: 			</a:t>
            </a:r>
            <a:r>
              <a:rPr lang="en-US" sz="2400" dirty="0">
                <a:sym typeface="Wingdings"/>
              </a:rPr>
              <a:t></a:t>
            </a:r>
          </a:p>
          <a:p>
            <a:endParaRPr lang="en-US" sz="2400" dirty="0">
              <a:sym typeface="Wingdings"/>
            </a:endParaRPr>
          </a:p>
          <a:p>
            <a:r>
              <a:rPr lang="en-US" sz="2400" dirty="0">
                <a:sym typeface="Wingdings"/>
              </a:rPr>
              <a:t>Hence, solution: </a:t>
            </a:r>
            <a:endParaRPr lang="en-US" sz="2400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098" y="3160677"/>
            <a:ext cx="4146302" cy="573123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402" y="5736334"/>
            <a:ext cx="1387692" cy="8088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FE2821-7087-354C-BA67-051DC196866F}"/>
              </a:ext>
            </a:extLst>
          </p:cNvPr>
          <p:cNvSpPr txBox="1"/>
          <p:nvPr/>
        </p:nvSpPr>
        <p:spPr>
          <a:xfrm>
            <a:off x="5315565" y="5848290"/>
            <a:ext cx="4361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Gradient direction = steepest direction!</a:t>
            </a:r>
          </a:p>
        </p:txBody>
      </p:sp>
      <p:pic>
        <p:nvPicPr>
          <p:cNvPr id="13" name="Picture 2" descr="C:\Users\Dan\Dropbox\Office\CS 188\Ketrina Art\CSPs 2\HillClimbing.png">
            <a:extLst>
              <a:ext uri="{FF2B5EF4-FFF2-40B4-BE49-F238E27FC236}">
                <a16:creationId xmlns:a16="http://schemas.microsoft.com/office/drawing/2014/main" id="{0A965478-172C-6B49-A5DB-ED20F3C00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37241" y="1032824"/>
            <a:ext cx="3102359" cy="1938976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8568C5-E754-344A-8E6B-DC29830A25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5365" y="1729845"/>
            <a:ext cx="4279900" cy="787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DF90CD-52CB-EA43-B41E-1CF26D638D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370" y="3992205"/>
            <a:ext cx="3471841" cy="5035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586EA5-0916-B74B-BEF3-DD3F4E004B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2750" y="5805787"/>
            <a:ext cx="1304725" cy="5950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8E2B1E-92A9-7F44-A70A-291678C614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16384" y="4894973"/>
            <a:ext cx="1206513" cy="5914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2BFBDD-8039-D54A-9645-96FF794D99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8159" y="4953000"/>
            <a:ext cx="1561368" cy="50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0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in n dimensions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072111"/>
            <a:ext cx="24892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80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Procedure: Gradient Ascent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3400" y="1625601"/>
            <a:ext cx="5994400" cy="2260599"/>
          </a:xfrm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en-US" sz="2800" dirty="0" err="1">
                <a:latin typeface="Courier" pitchFamily="2" charset="0"/>
              </a:rPr>
              <a:t>init</a:t>
            </a:r>
            <a:r>
              <a:rPr lang="en-US" sz="2800" dirty="0">
                <a:latin typeface="Courier" pitchFamily="2" charset="0"/>
              </a:rPr>
              <a:t> </a:t>
            </a:r>
          </a:p>
          <a:p>
            <a:r>
              <a:rPr lang="en-US" sz="2800" dirty="0">
                <a:latin typeface="Courier" pitchFamily="2" charset="0"/>
              </a:rPr>
              <a:t>for </a:t>
            </a:r>
            <a:r>
              <a:rPr lang="en-US" sz="2800" dirty="0" err="1">
                <a:latin typeface="Courier" pitchFamily="2" charset="0"/>
              </a:rPr>
              <a:t>iter</a:t>
            </a:r>
            <a:r>
              <a:rPr lang="en-US" sz="2800" dirty="0">
                <a:latin typeface="Courier" pitchFamily="2" charset="0"/>
              </a:rPr>
              <a:t> = 1, 2, </a:t>
            </a:r>
            <a:r>
              <a:rPr lang="is-IS" sz="2800" dirty="0">
                <a:latin typeface="Courier" pitchFamily="2" charset="0"/>
              </a:rPr>
              <a:t>…</a:t>
            </a:r>
          </a:p>
          <a:p>
            <a:pPr lvl="1"/>
            <a:endParaRPr lang="en-US" sz="2400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28800"/>
            <a:ext cx="317500" cy="2159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066800" y="4419600"/>
            <a:ext cx="10744200" cy="226059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    : learning rate --- tweaking parameter that needs to be chosen carefully</a:t>
            </a:r>
          </a:p>
          <a:p>
            <a:r>
              <a:rPr lang="en-US" dirty="0"/>
              <a:t>How? Try multiple choices</a:t>
            </a:r>
          </a:p>
          <a:p>
            <a:pPr lvl="1"/>
            <a:r>
              <a:rPr lang="en-US" dirty="0"/>
              <a:t>Crude rule of thumb: update changes       about 0.1 – 1 %</a:t>
            </a:r>
          </a:p>
          <a:p>
            <a:pPr lvl="1"/>
            <a:endParaRPr lang="en-US" dirty="0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359" y="4641550"/>
            <a:ext cx="279400" cy="2159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248400"/>
            <a:ext cx="317500" cy="215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FD6A00-8240-2646-86E9-426A92ED0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850" y="2971800"/>
            <a:ext cx="39243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9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Batch Gradient Ascent on the Log Likelihood Objective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07EC3-8F05-D540-A418-4BADC05A3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364" y="1371600"/>
            <a:ext cx="7400636" cy="900545"/>
          </a:xfrm>
          <a:prstGeom prst="rect">
            <a:avLst/>
          </a:prstGeom>
        </p:spPr>
      </p:pic>
      <p:sp>
        <p:nvSpPr>
          <p:cNvPr id="2" name="Left Brace 1">
            <a:extLst>
              <a:ext uri="{FF2B5EF4-FFF2-40B4-BE49-F238E27FC236}">
                <a16:creationId xmlns:a16="http://schemas.microsoft.com/office/drawing/2014/main" id="{1F2E8DF6-60AE-A94D-A2B7-30DBD07589A5}"/>
              </a:ext>
            </a:extLst>
          </p:cNvPr>
          <p:cNvSpPr/>
          <p:nvPr/>
        </p:nvSpPr>
        <p:spPr>
          <a:xfrm rot="16200000">
            <a:off x="7901160" y="549535"/>
            <a:ext cx="342900" cy="3953219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927340-688C-BB47-8E82-C439C9921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2920908"/>
            <a:ext cx="889000" cy="4699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B9D1863-7187-9F45-855D-460B7F961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9400" y="3962400"/>
            <a:ext cx="6324600" cy="2260599"/>
          </a:xfrm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en-US" sz="2800" dirty="0" err="1">
                <a:latin typeface="Courier" pitchFamily="2" charset="0"/>
              </a:rPr>
              <a:t>init</a:t>
            </a:r>
            <a:r>
              <a:rPr lang="en-US" sz="2800" dirty="0">
                <a:latin typeface="Courier" pitchFamily="2" charset="0"/>
              </a:rPr>
              <a:t> </a:t>
            </a:r>
          </a:p>
          <a:p>
            <a:r>
              <a:rPr lang="en-US" sz="2800" dirty="0">
                <a:latin typeface="Courier" pitchFamily="2" charset="0"/>
              </a:rPr>
              <a:t>for </a:t>
            </a:r>
            <a:r>
              <a:rPr lang="en-US" sz="2800" dirty="0" err="1">
                <a:latin typeface="Courier" pitchFamily="2" charset="0"/>
              </a:rPr>
              <a:t>iter</a:t>
            </a:r>
            <a:r>
              <a:rPr lang="en-US" sz="2800" dirty="0">
                <a:latin typeface="Courier" pitchFamily="2" charset="0"/>
              </a:rPr>
              <a:t> = 1, 2, </a:t>
            </a:r>
            <a:r>
              <a:rPr lang="is-IS" sz="2800" dirty="0">
                <a:latin typeface="Courier" pitchFamily="2" charset="0"/>
              </a:rPr>
              <a:t>…</a:t>
            </a:r>
          </a:p>
          <a:p>
            <a:pPr lvl="1"/>
            <a:endParaRPr lang="en-US" sz="2400" dirty="0"/>
          </a:p>
        </p:txBody>
      </p:sp>
      <p:pic>
        <p:nvPicPr>
          <p:cNvPr id="8" name="Picture 7" descr="latex-image-1.pdf">
            <a:extLst>
              <a:ext uri="{FF2B5EF4-FFF2-40B4-BE49-F238E27FC236}">
                <a16:creationId xmlns:a16="http://schemas.microsoft.com/office/drawing/2014/main" id="{369FB3E6-3B02-3448-91B5-5A8CA39D0E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114800"/>
            <a:ext cx="317500" cy="215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AB085D-3AB2-A140-89C4-7EF927B3EB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7574" y="5275547"/>
            <a:ext cx="5429226" cy="74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ED198-B257-DA43-941C-D081D7490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will gradient ascent do?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269642-DAE8-9349-80F4-FC215D095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192053"/>
            <a:ext cx="4800600" cy="1124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759902-A3E0-0847-81AC-25EDEA439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447800"/>
            <a:ext cx="5429226" cy="7442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72C8EA-F6C3-3D4E-84A6-B13D1B9FD096}"/>
              </a:ext>
            </a:extLst>
          </p:cNvPr>
          <p:cNvSpPr txBox="1"/>
          <p:nvPr/>
        </p:nvSpPr>
        <p:spPr>
          <a:xfrm>
            <a:off x="966355" y="4119988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adds f to the correct class weights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F9A426-63BF-B740-A734-AEAED8ED654A}"/>
              </a:ext>
            </a:extLst>
          </p:cNvPr>
          <p:cNvSpPr txBox="1"/>
          <p:nvPr/>
        </p:nvSpPr>
        <p:spPr>
          <a:xfrm>
            <a:off x="3314700" y="5033199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for y’ weights: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1164B4-E59A-904D-A437-C0A54D3E3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756" y="3541121"/>
            <a:ext cx="4991100" cy="8131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045937-F7BF-2A4A-94E6-85E8056DD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4901" y="4989731"/>
            <a:ext cx="2914650" cy="5905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0BC9BC-773F-F94F-9781-DF6117EFE4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4901" y="5794472"/>
            <a:ext cx="1809397" cy="2664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420CB25-297A-674E-8D61-27FAA1195740}"/>
              </a:ext>
            </a:extLst>
          </p:cNvPr>
          <p:cNvSpPr txBox="1"/>
          <p:nvPr/>
        </p:nvSpPr>
        <p:spPr>
          <a:xfrm>
            <a:off x="6918654" y="5564972"/>
            <a:ext cx="476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subtracts f from y’ weights in proportion to the probability current weights give to y’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4210F8B-7914-D842-A34D-CBB71FC988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3300" y="4416104"/>
            <a:ext cx="3676650" cy="49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7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Stochastic Gradient Ascent on the Log Likelihood Objective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07EC3-8F05-D540-A418-4BADC05A3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364" y="1371600"/>
            <a:ext cx="7400636" cy="90054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B9D1863-7187-9F45-855D-460B7F961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0" y="3657600"/>
            <a:ext cx="6629400" cy="2514600"/>
          </a:xfrm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en-US" sz="2800" dirty="0" err="1">
                <a:latin typeface="Courier" pitchFamily="2" charset="0"/>
              </a:rPr>
              <a:t>init</a:t>
            </a:r>
            <a:r>
              <a:rPr lang="en-US" sz="2800" dirty="0">
                <a:latin typeface="Courier" pitchFamily="2" charset="0"/>
              </a:rPr>
              <a:t> </a:t>
            </a:r>
          </a:p>
          <a:p>
            <a:r>
              <a:rPr lang="en-US" sz="2800" dirty="0">
                <a:latin typeface="Courier" pitchFamily="2" charset="0"/>
              </a:rPr>
              <a:t>for </a:t>
            </a:r>
            <a:r>
              <a:rPr lang="en-US" sz="2800" dirty="0" err="1">
                <a:latin typeface="Courier" pitchFamily="2" charset="0"/>
              </a:rPr>
              <a:t>iter</a:t>
            </a:r>
            <a:r>
              <a:rPr lang="en-US" sz="2800" dirty="0">
                <a:latin typeface="Courier" pitchFamily="2" charset="0"/>
              </a:rPr>
              <a:t> = 1, 2, </a:t>
            </a:r>
            <a:r>
              <a:rPr lang="is-IS" sz="2800" dirty="0">
                <a:latin typeface="Courier" pitchFamily="2" charset="0"/>
              </a:rPr>
              <a:t>…</a:t>
            </a:r>
          </a:p>
          <a:p>
            <a:pPr lvl="1"/>
            <a:r>
              <a:rPr lang="is-IS" sz="2400" dirty="0">
                <a:latin typeface="Courier" pitchFamily="2" charset="0"/>
              </a:rPr>
              <a:t>pick random j</a:t>
            </a:r>
          </a:p>
          <a:p>
            <a:pPr lvl="1"/>
            <a:endParaRPr lang="en-US" sz="2400" dirty="0"/>
          </a:p>
        </p:txBody>
      </p:sp>
      <p:pic>
        <p:nvPicPr>
          <p:cNvPr id="8" name="Picture 7" descr="latex-image-1.pdf">
            <a:extLst>
              <a:ext uri="{FF2B5EF4-FFF2-40B4-BE49-F238E27FC236}">
                <a16:creationId xmlns:a16="http://schemas.microsoft.com/office/drawing/2014/main" id="{369FB3E6-3B02-3448-91B5-5A8CA39D0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232" y="3842327"/>
            <a:ext cx="288636" cy="1962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5A7CCA-32DB-C241-BECB-F5EDB051C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5339877"/>
            <a:ext cx="5436859" cy="4513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24DD82-AD13-E043-B4EE-872F14DB2407}"/>
              </a:ext>
            </a:extLst>
          </p:cNvPr>
          <p:cNvSpPr txBox="1"/>
          <p:nvPr/>
        </p:nvSpPr>
        <p:spPr>
          <a:xfrm>
            <a:off x="1600200" y="25146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Observation: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once gradient on one training example has been computed, might as well incorporate before computing next one</a:t>
            </a:r>
          </a:p>
        </p:txBody>
      </p:sp>
    </p:spTree>
    <p:extLst>
      <p:ext uri="{BB962C8B-B14F-4D97-AF65-F5344CB8AC3E}">
        <p14:creationId xmlns:p14="http://schemas.microsoft.com/office/powerpoint/2010/main" val="298243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Optimization and Neural Nets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6003922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Instructor: Nikita </a:t>
            </a:r>
            <a:r>
              <a:rPr lang="en-US" sz="2400" dirty="0" err="1">
                <a:latin typeface="Calibri"/>
                <a:cs typeface="Calibri"/>
              </a:rPr>
              <a:t>Kitaev</a:t>
            </a:r>
            <a:r>
              <a:rPr lang="en-US" sz="2400" dirty="0">
                <a:latin typeface="Calibri"/>
                <a:cs typeface="Calibri"/>
              </a:rPr>
              <a:t> ---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  <p:pic>
        <p:nvPicPr>
          <p:cNvPr id="8" name="Picture 7" descr="NeuralNets2.png">
            <a:extLst>
              <a:ext uri="{FF2B5EF4-FFF2-40B4-BE49-F238E27FC236}">
                <a16:creationId xmlns:a16="http://schemas.microsoft.com/office/drawing/2014/main" id="{4049D18A-760C-3E4F-99EF-4C11599E0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702" y="2133600"/>
            <a:ext cx="4908174" cy="356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94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Mini-Batch Gradient Ascent on the Log Likelihood Objective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07EC3-8F05-D540-A418-4BADC05A3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364" y="1371600"/>
            <a:ext cx="7400636" cy="90054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B9D1863-7187-9F45-855D-460B7F961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0" y="3657600"/>
            <a:ext cx="8763000" cy="2514600"/>
          </a:xfrm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en-US" sz="2800" dirty="0" err="1">
                <a:latin typeface="Courier" pitchFamily="2" charset="0"/>
              </a:rPr>
              <a:t>init</a:t>
            </a:r>
            <a:r>
              <a:rPr lang="en-US" sz="2800" dirty="0">
                <a:latin typeface="Courier" pitchFamily="2" charset="0"/>
              </a:rPr>
              <a:t> </a:t>
            </a:r>
          </a:p>
          <a:p>
            <a:r>
              <a:rPr lang="en-US" sz="2800" dirty="0">
                <a:latin typeface="Courier" pitchFamily="2" charset="0"/>
              </a:rPr>
              <a:t>for </a:t>
            </a:r>
            <a:r>
              <a:rPr lang="en-US" sz="2800" dirty="0" err="1">
                <a:latin typeface="Courier" pitchFamily="2" charset="0"/>
              </a:rPr>
              <a:t>iter</a:t>
            </a:r>
            <a:r>
              <a:rPr lang="en-US" sz="2800" dirty="0">
                <a:latin typeface="Courier" pitchFamily="2" charset="0"/>
              </a:rPr>
              <a:t> = 1, 2, </a:t>
            </a:r>
            <a:r>
              <a:rPr lang="is-IS" sz="2800" dirty="0">
                <a:latin typeface="Courier" pitchFamily="2" charset="0"/>
              </a:rPr>
              <a:t>…</a:t>
            </a:r>
          </a:p>
          <a:p>
            <a:pPr lvl="1"/>
            <a:r>
              <a:rPr lang="is-IS" sz="2400" dirty="0">
                <a:latin typeface="Courier" pitchFamily="2" charset="0"/>
              </a:rPr>
              <a:t>pick random subset of training examples J</a:t>
            </a:r>
          </a:p>
          <a:p>
            <a:pPr lvl="1"/>
            <a:endParaRPr lang="en-US" sz="2400" dirty="0"/>
          </a:p>
        </p:txBody>
      </p:sp>
      <p:pic>
        <p:nvPicPr>
          <p:cNvPr id="8" name="Picture 7" descr="latex-image-1.pdf">
            <a:extLst>
              <a:ext uri="{FF2B5EF4-FFF2-40B4-BE49-F238E27FC236}">
                <a16:creationId xmlns:a16="http://schemas.microsoft.com/office/drawing/2014/main" id="{369FB3E6-3B02-3448-91B5-5A8CA39D0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232" y="3842327"/>
            <a:ext cx="288636" cy="1962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24DD82-AD13-E043-B4EE-872F14DB2407}"/>
              </a:ext>
            </a:extLst>
          </p:cNvPr>
          <p:cNvSpPr txBox="1"/>
          <p:nvPr/>
        </p:nvSpPr>
        <p:spPr>
          <a:xfrm>
            <a:off x="1600200" y="2514600"/>
            <a:ext cx="929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Observation: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gradient over small set of training examples (=mini-batch) can be computed in parallel, might as well do that instead of a single one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C7F8AD-0D2C-C449-BAD2-CEA914E09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924" y="5257800"/>
            <a:ext cx="5486476" cy="79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77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77F508-AA63-9F4B-9D5D-5A3BFD36B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371286"/>
            <a:ext cx="11049001" cy="5486713"/>
          </a:xfrm>
        </p:spPr>
        <p:txBody>
          <a:bodyPr/>
          <a:lstStyle/>
          <a:p>
            <a:r>
              <a:rPr lang="en-US" dirty="0"/>
              <a:t>We’ll talk about that once we covered neural networks, which are a generalization of logistic regression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B44E1D-2864-964B-B10F-B9B0DD323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computing all the derivatives?</a:t>
            </a:r>
          </a:p>
        </p:txBody>
      </p:sp>
    </p:spTree>
    <p:extLst>
      <p:ext uri="{BB962C8B-B14F-4D97-AF65-F5344CB8AC3E}">
        <p14:creationId xmlns:p14="http://schemas.microsoft.com/office/powerpoint/2010/main" val="16171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pic>
        <p:nvPicPr>
          <p:cNvPr id="4" name="Picture 3" descr="NeuralNets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447800"/>
            <a:ext cx="6532779" cy="475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86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Logistic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03218-AF12-B84B-9173-EA96ED271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379200" cy="4729164"/>
          </a:xfrm>
        </p:spPr>
        <p:txBody>
          <a:bodyPr/>
          <a:lstStyle/>
          <a:p>
            <a:r>
              <a:rPr lang="en-US" dirty="0"/>
              <a:t>= special case of neural network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3A5720-5954-FF44-86F2-64DBD510BFDF}"/>
              </a:ext>
            </a:extLst>
          </p:cNvPr>
          <p:cNvSpPr/>
          <p:nvPr/>
        </p:nvSpPr>
        <p:spPr>
          <a:xfrm>
            <a:off x="4702432" y="271780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BE87EE-69BD-EB48-9DD5-DA170DA4F94D}"/>
              </a:ext>
            </a:extLst>
          </p:cNvPr>
          <p:cNvSpPr/>
          <p:nvPr/>
        </p:nvSpPr>
        <p:spPr>
          <a:xfrm>
            <a:off x="4702432" y="36091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262234-C440-9646-8C45-15CF6D9DD208}"/>
              </a:ext>
            </a:extLst>
          </p:cNvPr>
          <p:cNvSpPr/>
          <p:nvPr/>
        </p:nvSpPr>
        <p:spPr>
          <a:xfrm>
            <a:off x="4702432" y="44981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5949CF-19FB-1D42-BE49-C1BB158B76B2}"/>
              </a:ext>
            </a:extLst>
          </p:cNvPr>
          <p:cNvSpPr/>
          <p:nvPr/>
        </p:nvSpPr>
        <p:spPr>
          <a:xfrm>
            <a:off x="2645032" y="2286000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EBA67D-7088-8F47-A94A-49D9EFD08CFB}"/>
              </a:ext>
            </a:extLst>
          </p:cNvPr>
          <p:cNvSpPr/>
          <p:nvPr/>
        </p:nvSpPr>
        <p:spPr>
          <a:xfrm>
            <a:off x="2645032" y="3022599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BEF69C-9711-1844-9BC8-DCFD043A9A0B}"/>
              </a:ext>
            </a:extLst>
          </p:cNvPr>
          <p:cNvSpPr/>
          <p:nvPr/>
        </p:nvSpPr>
        <p:spPr>
          <a:xfrm>
            <a:off x="2645032" y="375919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393A65-A87E-1F41-AD61-11E9C632BB3B}"/>
              </a:ext>
            </a:extLst>
          </p:cNvPr>
          <p:cNvSpPr/>
          <p:nvPr/>
        </p:nvSpPr>
        <p:spPr>
          <a:xfrm>
            <a:off x="2645032" y="5107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42AD92-0C8E-3E4A-BE55-152C758BDA6F}"/>
              </a:ext>
            </a:extLst>
          </p:cNvPr>
          <p:cNvCxnSpPr>
            <a:stCxn id="7" idx="6"/>
            <a:endCxn id="4" idx="2"/>
          </p:cNvCxnSpPr>
          <p:nvPr/>
        </p:nvCxnSpPr>
        <p:spPr>
          <a:xfrm>
            <a:off x="3254632" y="2590800"/>
            <a:ext cx="1447800" cy="431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D660CD-F8DF-EE46-B5C2-696E0390DD09}"/>
              </a:ext>
            </a:extLst>
          </p:cNvPr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BF4D5-EB5F-364C-865E-88B171A80127}"/>
              </a:ext>
            </a:extLst>
          </p:cNvPr>
          <p:cNvCxnSpPr>
            <a:cxnSpLocks/>
            <a:stCxn id="7" idx="6"/>
            <a:endCxn id="6" idx="2"/>
          </p:cNvCxnSpPr>
          <p:nvPr/>
        </p:nvCxnSpPr>
        <p:spPr>
          <a:xfrm>
            <a:off x="3254632" y="2590800"/>
            <a:ext cx="1447800" cy="2212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64FB15-66A0-344C-9012-B54F0E0EA9C5}"/>
              </a:ext>
            </a:extLst>
          </p:cNvPr>
          <p:cNvCxnSpPr>
            <a:cxnSpLocks/>
            <a:stCxn id="8" idx="6"/>
            <a:endCxn id="6" idx="2"/>
          </p:cNvCxnSpPr>
          <p:nvPr/>
        </p:nvCxnSpPr>
        <p:spPr>
          <a:xfrm>
            <a:off x="3254632" y="3327399"/>
            <a:ext cx="1447800" cy="1475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5D7D91-D32E-9C4E-A158-6624CCE36735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3254632" y="4063998"/>
            <a:ext cx="1447800" cy="738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0709B-07A7-4140-BC26-0FE413669EAC}"/>
              </a:ext>
            </a:extLst>
          </p:cNvPr>
          <p:cNvCxnSpPr>
            <a:cxnSpLocks/>
            <a:stCxn id="10" idx="6"/>
            <a:endCxn id="6" idx="2"/>
          </p:cNvCxnSpPr>
          <p:nvPr/>
        </p:nvCxnSpPr>
        <p:spPr>
          <a:xfrm flipV="1">
            <a:off x="3254632" y="4802984"/>
            <a:ext cx="1447800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4526FC-59B9-1D43-A928-3AE96BD3E3E3}"/>
              </a:ext>
            </a:extLst>
          </p:cNvPr>
          <p:cNvCxnSpPr>
            <a:cxnSpLocks/>
            <a:stCxn id="7" idx="6"/>
            <a:endCxn id="5" idx="2"/>
          </p:cNvCxnSpPr>
          <p:nvPr/>
        </p:nvCxnSpPr>
        <p:spPr>
          <a:xfrm>
            <a:off x="3254632" y="2590800"/>
            <a:ext cx="1447800" cy="132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7053426-5F80-F045-B572-E86C7C3630A4}"/>
              </a:ext>
            </a:extLst>
          </p:cNvPr>
          <p:cNvCxnSpPr>
            <a:cxnSpLocks/>
            <a:stCxn id="9" idx="6"/>
            <a:endCxn id="5" idx="2"/>
          </p:cNvCxnSpPr>
          <p:nvPr/>
        </p:nvCxnSpPr>
        <p:spPr>
          <a:xfrm flipV="1">
            <a:off x="3254632" y="3913983"/>
            <a:ext cx="1447800" cy="1500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10353CD-9070-5141-A6EA-B8AF432B6F9A}"/>
              </a:ext>
            </a:extLst>
          </p:cNvPr>
          <p:cNvCxnSpPr>
            <a:cxnSpLocks/>
            <a:stCxn id="9" idx="6"/>
            <a:endCxn id="4" idx="2"/>
          </p:cNvCxnSpPr>
          <p:nvPr/>
        </p:nvCxnSpPr>
        <p:spPr>
          <a:xfrm flipV="1">
            <a:off x="3254632" y="3022603"/>
            <a:ext cx="1447800" cy="1041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FE8A068-D7D8-3548-B1A8-918E436445B5}"/>
              </a:ext>
            </a:extLst>
          </p:cNvPr>
          <p:cNvCxnSpPr>
            <a:cxnSpLocks/>
            <a:stCxn id="8" idx="6"/>
            <a:endCxn id="4" idx="2"/>
          </p:cNvCxnSpPr>
          <p:nvPr/>
        </p:nvCxnSpPr>
        <p:spPr>
          <a:xfrm flipV="1">
            <a:off x="3254632" y="3022603"/>
            <a:ext cx="1447800" cy="304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B73F45-26B0-9445-AB5D-969B97599676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>
            <a:off x="3254632" y="3327399"/>
            <a:ext cx="1447800" cy="5865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90B7433-4A04-4B4D-B0B8-7F8D96C47B07}"/>
              </a:ext>
            </a:extLst>
          </p:cNvPr>
          <p:cNvCxnSpPr>
            <a:cxnSpLocks/>
            <a:stCxn id="10" idx="6"/>
            <a:endCxn id="5" idx="2"/>
          </p:cNvCxnSpPr>
          <p:nvPr/>
        </p:nvCxnSpPr>
        <p:spPr>
          <a:xfrm flipV="1">
            <a:off x="3254632" y="3913983"/>
            <a:ext cx="1447800" cy="1498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3F5117D-CF3A-5C47-9B55-26A495F20C27}"/>
              </a:ext>
            </a:extLst>
          </p:cNvPr>
          <p:cNvCxnSpPr>
            <a:cxnSpLocks/>
            <a:stCxn id="10" idx="6"/>
            <a:endCxn id="4" idx="2"/>
          </p:cNvCxnSpPr>
          <p:nvPr/>
        </p:nvCxnSpPr>
        <p:spPr>
          <a:xfrm flipV="1">
            <a:off x="3254632" y="3022603"/>
            <a:ext cx="1447800" cy="23899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49AFAAF-6B45-4143-B9C8-B1497848ED93}"/>
              </a:ext>
            </a:extLst>
          </p:cNvPr>
          <p:cNvSpPr/>
          <p:nvPr/>
        </p:nvSpPr>
        <p:spPr>
          <a:xfrm>
            <a:off x="5751177" y="2464991"/>
            <a:ext cx="399055" cy="2897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FB1BB8-62CF-1946-9AAA-C5CC0111225A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5312032" y="302260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AB00FCE-948B-D04E-995A-4E7BCF24FFA4}"/>
              </a:ext>
            </a:extLst>
          </p:cNvPr>
          <p:cNvCxnSpPr>
            <a:cxnSpLocks/>
            <a:stCxn id="5" idx="6"/>
            <a:endCxn id="47" idx="1"/>
          </p:cNvCxnSpPr>
          <p:nvPr/>
        </p:nvCxnSpPr>
        <p:spPr>
          <a:xfrm>
            <a:off x="5312032" y="391398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083B8BE-BF9B-464D-AA23-19734243F6C4}"/>
              </a:ext>
            </a:extLst>
          </p:cNvPr>
          <p:cNvCxnSpPr>
            <a:cxnSpLocks/>
          </p:cNvCxnSpPr>
          <p:nvPr/>
        </p:nvCxnSpPr>
        <p:spPr>
          <a:xfrm>
            <a:off x="5312032" y="4773915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FA89556-5068-A441-9CAC-271C20C5D8C3}"/>
              </a:ext>
            </a:extLst>
          </p:cNvPr>
          <p:cNvCxnSpPr>
            <a:cxnSpLocks/>
          </p:cNvCxnSpPr>
          <p:nvPr/>
        </p:nvCxnSpPr>
        <p:spPr>
          <a:xfrm>
            <a:off x="6150232" y="304426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C0DC496-EF5A-DB4D-99ED-6CDCD593A420}"/>
              </a:ext>
            </a:extLst>
          </p:cNvPr>
          <p:cNvCxnSpPr>
            <a:cxnSpLocks/>
          </p:cNvCxnSpPr>
          <p:nvPr/>
        </p:nvCxnSpPr>
        <p:spPr>
          <a:xfrm>
            <a:off x="6150232" y="393564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AB78201-4F0B-4C44-9A9C-5BC367C357C7}"/>
              </a:ext>
            </a:extLst>
          </p:cNvPr>
          <p:cNvCxnSpPr>
            <a:cxnSpLocks/>
          </p:cNvCxnSpPr>
          <p:nvPr/>
        </p:nvCxnSpPr>
        <p:spPr>
          <a:xfrm>
            <a:off x="6150232" y="4795579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CB9F4C8-49AC-BE4D-B127-F825536060AF}"/>
              </a:ext>
            </a:extLst>
          </p:cNvPr>
          <p:cNvSpPr txBox="1"/>
          <p:nvPr/>
        </p:nvSpPr>
        <p:spPr>
          <a:xfrm>
            <a:off x="5801670" y="2820472"/>
            <a:ext cx="252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softmax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7743EB1-5D6F-4647-9F8C-F124A3C4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988" y="2794701"/>
            <a:ext cx="2375244" cy="41472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8E462E5-C4B1-CB4A-824E-C8AC6F2C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032" y="3700075"/>
            <a:ext cx="2375244" cy="41472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F6A915-63C2-B84F-B65F-CEB927BC4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032" y="4545816"/>
            <a:ext cx="2612768" cy="456197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9CCD27E8-5F79-914C-BF8C-E75A58A64CC2}"/>
              </a:ext>
            </a:extLst>
          </p:cNvPr>
          <p:cNvSpPr txBox="1"/>
          <p:nvPr/>
        </p:nvSpPr>
        <p:spPr>
          <a:xfrm>
            <a:off x="2743200" y="4572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77072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 = Also learn the features!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3A5720-5954-FF44-86F2-64DBD510BFDF}"/>
              </a:ext>
            </a:extLst>
          </p:cNvPr>
          <p:cNvSpPr/>
          <p:nvPr/>
        </p:nvSpPr>
        <p:spPr>
          <a:xfrm>
            <a:off x="4702432" y="271780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BE87EE-69BD-EB48-9DD5-DA170DA4F94D}"/>
              </a:ext>
            </a:extLst>
          </p:cNvPr>
          <p:cNvSpPr/>
          <p:nvPr/>
        </p:nvSpPr>
        <p:spPr>
          <a:xfrm>
            <a:off x="4702432" y="36091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262234-C440-9646-8C45-15CF6D9DD208}"/>
              </a:ext>
            </a:extLst>
          </p:cNvPr>
          <p:cNvSpPr/>
          <p:nvPr/>
        </p:nvSpPr>
        <p:spPr>
          <a:xfrm>
            <a:off x="4702432" y="44981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5949CF-19FB-1D42-BE49-C1BB158B76B2}"/>
              </a:ext>
            </a:extLst>
          </p:cNvPr>
          <p:cNvSpPr/>
          <p:nvPr/>
        </p:nvSpPr>
        <p:spPr>
          <a:xfrm>
            <a:off x="2645032" y="2286000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EBA67D-7088-8F47-A94A-49D9EFD08CFB}"/>
              </a:ext>
            </a:extLst>
          </p:cNvPr>
          <p:cNvSpPr/>
          <p:nvPr/>
        </p:nvSpPr>
        <p:spPr>
          <a:xfrm>
            <a:off x="2645032" y="3022599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BEF69C-9711-1844-9BC8-DCFD043A9A0B}"/>
              </a:ext>
            </a:extLst>
          </p:cNvPr>
          <p:cNvSpPr/>
          <p:nvPr/>
        </p:nvSpPr>
        <p:spPr>
          <a:xfrm>
            <a:off x="2645032" y="375919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393A65-A87E-1F41-AD61-11E9C632BB3B}"/>
              </a:ext>
            </a:extLst>
          </p:cNvPr>
          <p:cNvSpPr/>
          <p:nvPr/>
        </p:nvSpPr>
        <p:spPr>
          <a:xfrm>
            <a:off x="2645032" y="5107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42AD92-0C8E-3E4A-BE55-152C758BDA6F}"/>
              </a:ext>
            </a:extLst>
          </p:cNvPr>
          <p:cNvCxnSpPr>
            <a:stCxn id="7" idx="6"/>
            <a:endCxn id="4" idx="2"/>
          </p:cNvCxnSpPr>
          <p:nvPr/>
        </p:nvCxnSpPr>
        <p:spPr>
          <a:xfrm>
            <a:off x="3254632" y="2590800"/>
            <a:ext cx="1447800" cy="431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D660CD-F8DF-EE46-B5C2-696E0390DD09}"/>
              </a:ext>
            </a:extLst>
          </p:cNvPr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BF4D5-EB5F-364C-865E-88B171A80127}"/>
              </a:ext>
            </a:extLst>
          </p:cNvPr>
          <p:cNvCxnSpPr>
            <a:cxnSpLocks/>
            <a:stCxn id="7" idx="6"/>
            <a:endCxn id="6" idx="2"/>
          </p:cNvCxnSpPr>
          <p:nvPr/>
        </p:nvCxnSpPr>
        <p:spPr>
          <a:xfrm>
            <a:off x="3254632" y="2590800"/>
            <a:ext cx="1447800" cy="2212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64FB15-66A0-344C-9012-B54F0E0EA9C5}"/>
              </a:ext>
            </a:extLst>
          </p:cNvPr>
          <p:cNvCxnSpPr>
            <a:cxnSpLocks/>
            <a:stCxn id="8" idx="6"/>
            <a:endCxn id="6" idx="2"/>
          </p:cNvCxnSpPr>
          <p:nvPr/>
        </p:nvCxnSpPr>
        <p:spPr>
          <a:xfrm>
            <a:off x="3254632" y="3327399"/>
            <a:ext cx="1447800" cy="1475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5D7D91-D32E-9C4E-A158-6624CCE36735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3254632" y="4063998"/>
            <a:ext cx="1447800" cy="738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0709B-07A7-4140-BC26-0FE413669EAC}"/>
              </a:ext>
            </a:extLst>
          </p:cNvPr>
          <p:cNvCxnSpPr>
            <a:cxnSpLocks/>
            <a:stCxn id="10" idx="6"/>
            <a:endCxn id="6" idx="2"/>
          </p:cNvCxnSpPr>
          <p:nvPr/>
        </p:nvCxnSpPr>
        <p:spPr>
          <a:xfrm flipV="1">
            <a:off x="3254632" y="4802984"/>
            <a:ext cx="1447800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4526FC-59B9-1D43-A928-3AE96BD3E3E3}"/>
              </a:ext>
            </a:extLst>
          </p:cNvPr>
          <p:cNvCxnSpPr>
            <a:cxnSpLocks/>
            <a:stCxn id="7" idx="6"/>
            <a:endCxn id="5" idx="2"/>
          </p:cNvCxnSpPr>
          <p:nvPr/>
        </p:nvCxnSpPr>
        <p:spPr>
          <a:xfrm>
            <a:off x="3254632" y="2590800"/>
            <a:ext cx="1447800" cy="132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7053426-5F80-F045-B572-E86C7C3630A4}"/>
              </a:ext>
            </a:extLst>
          </p:cNvPr>
          <p:cNvCxnSpPr>
            <a:cxnSpLocks/>
            <a:stCxn id="9" idx="6"/>
            <a:endCxn id="5" idx="2"/>
          </p:cNvCxnSpPr>
          <p:nvPr/>
        </p:nvCxnSpPr>
        <p:spPr>
          <a:xfrm flipV="1">
            <a:off x="3254632" y="3913983"/>
            <a:ext cx="1447800" cy="1500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10353CD-9070-5141-A6EA-B8AF432B6F9A}"/>
              </a:ext>
            </a:extLst>
          </p:cNvPr>
          <p:cNvCxnSpPr>
            <a:cxnSpLocks/>
            <a:stCxn id="9" idx="6"/>
            <a:endCxn id="4" idx="2"/>
          </p:cNvCxnSpPr>
          <p:nvPr/>
        </p:nvCxnSpPr>
        <p:spPr>
          <a:xfrm flipV="1">
            <a:off x="3254632" y="3022603"/>
            <a:ext cx="1447800" cy="1041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FE8A068-D7D8-3548-B1A8-918E436445B5}"/>
              </a:ext>
            </a:extLst>
          </p:cNvPr>
          <p:cNvCxnSpPr>
            <a:cxnSpLocks/>
            <a:stCxn id="8" idx="6"/>
            <a:endCxn id="4" idx="2"/>
          </p:cNvCxnSpPr>
          <p:nvPr/>
        </p:nvCxnSpPr>
        <p:spPr>
          <a:xfrm flipV="1">
            <a:off x="3254632" y="3022603"/>
            <a:ext cx="1447800" cy="304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B73F45-26B0-9445-AB5D-969B97599676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>
            <a:off x="3254632" y="3327399"/>
            <a:ext cx="1447800" cy="5865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90B7433-4A04-4B4D-B0B8-7F8D96C47B07}"/>
              </a:ext>
            </a:extLst>
          </p:cNvPr>
          <p:cNvCxnSpPr>
            <a:cxnSpLocks/>
            <a:stCxn id="10" idx="6"/>
            <a:endCxn id="5" idx="2"/>
          </p:cNvCxnSpPr>
          <p:nvPr/>
        </p:nvCxnSpPr>
        <p:spPr>
          <a:xfrm flipV="1">
            <a:off x="3254632" y="3913983"/>
            <a:ext cx="1447800" cy="1498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3F5117D-CF3A-5C47-9B55-26A495F20C27}"/>
              </a:ext>
            </a:extLst>
          </p:cNvPr>
          <p:cNvCxnSpPr>
            <a:cxnSpLocks/>
            <a:stCxn id="10" idx="6"/>
            <a:endCxn id="4" idx="2"/>
          </p:cNvCxnSpPr>
          <p:nvPr/>
        </p:nvCxnSpPr>
        <p:spPr>
          <a:xfrm flipV="1">
            <a:off x="3254632" y="3022603"/>
            <a:ext cx="1447800" cy="23899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49AFAAF-6B45-4143-B9C8-B1497848ED93}"/>
              </a:ext>
            </a:extLst>
          </p:cNvPr>
          <p:cNvSpPr/>
          <p:nvPr/>
        </p:nvSpPr>
        <p:spPr>
          <a:xfrm>
            <a:off x="5751177" y="2464991"/>
            <a:ext cx="399055" cy="2897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FB1BB8-62CF-1946-9AAA-C5CC0111225A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5312032" y="302260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AB00FCE-948B-D04E-995A-4E7BCF24FFA4}"/>
              </a:ext>
            </a:extLst>
          </p:cNvPr>
          <p:cNvCxnSpPr>
            <a:cxnSpLocks/>
            <a:stCxn id="5" idx="6"/>
            <a:endCxn id="47" idx="1"/>
          </p:cNvCxnSpPr>
          <p:nvPr/>
        </p:nvCxnSpPr>
        <p:spPr>
          <a:xfrm>
            <a:off x="5312032" y="391398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083B8BE-BF9B-464D-AA23-19734243F6C4}"/>
              </a:ext>
            </a:extLst>
          </p:cNvPr>
          <p:cNvCxnSpPr>
            <a:cxnSpLocks/>
          </p:cNvCxnSpPr>
          <p:nvPr/>
        </p:nvCxnSpPr>
        <p:spPr>
          <a:xfrm>
            <a:off x="5312032" y="4773915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FA89556-5068-A441-9CAC-271C20C5D8C3}"/>
              </a:ext>
            </a:extLst>
          </p:cNvPr>
          <p:cNvCxnSpPr>
            <a:cxnSpLocks/>
          </p:cNvCxnSpPr>
          <p:nvPr/>
        </p:nvCxnSpPr>
        <p:spPr>
          <a:xfrm>
            <a:off x="6150232" y="304426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C0DC496-EF5A-DB4D-99ED-6CDCD593A420}"/>
              </a:ext>
            </a:extLst>
          </p:cNvPr>
          <p:cNvCxnSpPr>
            <a:cxnSpLocks/>
          </p:cNvCxnSpPr>
          <p:nvPr/>
        </p:nvCxnSpPr>
        <p:spPr>
          <a:xfrm>
            <a:off x="6150232" y="393564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AB78201-4F0B-4C44-9A9C-5BC367C357C7}"/>
              </a:ext>
            </a:extLst>
          </p:cNvPr>
          <p:cNvCxnSpPr>
            <a:cxnSpLocks/>
          </p:cNvCxnSpPr>
          <p:nvPr/>
        </p:nvCxnSpPr>
        <p:spPr>
          <a:xfrm>
            <a:off x="6150232" y="4795579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CB9F4C8-49AC-BE4D-B127-F825536060AF}"/>
              </a:ext>
            </a:extLst>
          </p:cNvPr>
          <p:cNvSpPr txBox="1"/>
          <p:nvPr/>
        </p:nvSpPr>
        <p:spPr>
          <a:xfrm>
            <a:off x="5801670" y="2820472"/>
            <a:ext cx="252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softmax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7743EB1-5D6F-4647-9F8C-F124A3C4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988" y="2794701"/>
            <a:ext cx="2375244" cy="41472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8E462E5-C4B1-CB4A-824E-C8AC6F2C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032" y="3700075"/>
            <a:ext cx="2375244" cy="41472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F6A915-63C2-B84F-B65F-CEB927BC4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032" y="4545816"/>
            <a:ext cx="2612768" cy="45619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68DF3AB-456B-3447-A890-4CF3D0C6D2F5}"/>
              </a:ext>
            </a:extLst>
          </p:cNvPr>
          <p:cNvSpPr txBox="1"/>
          <p:nvPr/>
        </p:nvSpPr>
        <p:spPr>
          <a:xfrm>
            <a:off x="2743200" y="4572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87377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 = Also learn the features!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3A5720-5954-FF44-86F2-64DBD510BFDF}"/>
              </a:ext>
            </a:extLst>
          </p:cNvPr>
          <p:cNvSpPr/>
          <p:nvPr/>
        </p:nvSpPr>
        <p:spPr>
          <a:xfrm>
            <a:off x="9122032" y="211058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BE87EE-69BD-EB48-9DD5-DA170DA4F94D}"/>
              </a:ext>
            </a:extLst>
          </p:cNvPr>
          <p:cNvSpPr/>
          <p:nvPr/>
        </p:nvSpPr>
        <p:spPr>
          <a:xfrm>
            <a:off x="9122032" y="300196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262234-C440-9646-8C45-15CF6D9DD208}"/>
              </a:ext>
            </a:extLst>
          </p:cNvPr>
          <p:cNvSpPr/>
          <p:nvPr/>
        </p:nvSpPr>
        <p:spPr>
          <a:xfrm>
            <a:off x="9122032" y="38909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5949CF-19FB-1D42-BE49-C1BB158B76B2}"/>
              </a:ext>
            </a:extLst>
          </p:cNvPr>
          <p:cNvSpPr/>
          <p:nvPr/>
        </p:nvSpPr>
        <p:spPr>
          <a:xfrm>
            <a:off x="7064632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EBA67D-7088-8F47-A94A-49D9EFD08CFB}"/>
              </a:ext>
            </a:extLst>
          </p:cNvPr>
          <p:cNvSpPr/>
          <p:nvPr/>
        </p:nvSpPr>
        <p:spPr>
          <a:xfrm>
            <a:off x="7064632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BEF69C-9711-1844-9BC8-DCFD043A9A0B}"/>
              </a:ext>
            </a:extLst>
          </p:cNvPr>
          <p:cNvSpPr/>
          <p:nvPr/>
        </p:nvSpPr>
        <p:spPr>
          <a:xfrm>
            <a:off x="7064632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393A65-A87E-1F41-AD61-11E9C632BB3B}"/>
              </a:ext>
            </a:extLst>
          </p:cNvPr>
          <p:cNvSpPr/>
          <p:nvPr/>
        </p:nvSpPr>
        <p:spPr>
          <a:xfrm>
            <a:off x="7064632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42AD92-0C8E-3E4A-BE55-152C758BDA6F}"/>
              </a:ext>
            </a:extLst>
          </p:cNvPr>
          <p:cNvCxnSpPr>
            <a:stCxn id="7" idx="6"/>
            <a:endCxn id="4" idx="2"/>
          </p:cNvCxnSpPr>
          <p:nvPr/>
        </p:nvCxnSpPr>
        <p:spPr>
          <a:xfrm>
            <a:off x="7674232" y="1983584"/>
            <a:ext cx="1447800" cy="431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D660CD-F8DF-EE46-B5C2-696E0390DD09}"/>
              </a:ext>
            </a:extLst>
          </p:cNvPr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BF4D5-EB5F-364C-865E-88B171A80127}"/>
              </a:ext>
            </a:extLst>
          </p:cNvPr>
          <p:cNvCxnSpPr>
            <a:cxnSpLocks/>
            <a:stCxn id="7" idx="6"/>
            <a:endCxn id="6" idx="2"/>
          </p:cNvCxnSpPr>
          <p:nvPr/>
        </p:nvCxnSpPr>
        <p:spPr>
          <a:xfrm>
            <a:off x="7674232" y="1983584"/>
            <a:ext cx="1447800" cy="2212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64FB15-66A0-344C-9012-B54F0E0EA9C5}"/>
              </a:ext>
            </a:extLst>
          </p:cNvPr>
          <p:cNvCxnSpPr>
            <a:cxnSpLocks/>
            <a:stCxn id="8" idx="6"/>
            <a:endCxn id="6" idx="2"/>
          </p:cNvCxnSpPr>
          <p:nvPr/>
        </p:nvCxnSpPr>
        <p:spPr>
          <a:xfrm>
            <a:off x="7674232" y="2720183"/>
            <a:ext cx="1447800" cy="1475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5D7D91-D32E-9C4E-A158-6624CCE36735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7674232" y="3456782"/>
            <a:ext cx="1447800" cy="738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0709B-07A7-4140-BC26-0FE413669EAC}"/>
              </a:ext>
            </a:extLst>
          </p:cNvPr>
          <p:cNvCxnSpPr>
            <a:cxnSpLocks/>
            <a:stCxn id="10" idx="6"/>
            <a:endCxn id="6" idx="2"/>
          </p:cNvCxnSpPr>
          <p:nvPr/>
        </p:nvCxnSpPr>
        <p:spPr>
          <a:xfrm flipV="1">
            <a:off x="7674232" y="4195768"/>
            <a:ext cx="1447800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4526FC-59B9-1D43-A928-3AE96BD3E3E3}"/>
              </a:ext>
            </a:extLst>
          </p:cNvPr>
          <p:cNvCxnSpPr>
            <a:cxnSpLocks/>
            <a:stCxn id="7" idx="6"/>
            <a:endCxn id="5" idx="2"/>
          </p:cNvCxnSpPr>
          <p:nvPr/>
        </p:nvCxnSpPr>
        <p:spPr>
          <a:xfrm>
            <a:off x="7674232" y="1983584"/>
            <a:ext cx="1447800" cy="132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7053426-5F80-F045-B572-E86C7C3630A4}"/>
              </a:ext>
            </a:extLst>
          </p:cNvPr>
          <p:cNvCxnSpPr>
            <a:cxnSpLocks/>
            <a:stCxn id="9" idx="6"/>
            <a:endCxn id="5" idx="2"/>
          </p:cNvCxnSpPr>
          <p:nvPr/>
        </p:nvCxnSpPr>
        <p:spPr>
          <a:xfrm flipV="1">
            <a:off x="7674232" y="3306767"/>
            <a:ext cx="1447800" cy="1500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10353CD-9070-5141-A6EA-B8AF432B6F9A}"/>
              </a:ext>
            </a:extLst>
          </p:cNvPr>
          <p:cNvCxnSpPr>
            <a:cxnSpLocks/>
            <a:stCxn id="9" idx="6"/>
            <a:endCxn id="4" idx="2"/>
          </p:cNvCxnSpPr>
          <p:nvPr/>
        </p:nvCxnSpPr>
        <p:spPr>
          <a:xfrm flipV="1">
            <a:off x="7674232" y="2415387"/>
            <a:ext cx="1447800" cy="1041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FE8A068-D7D8-3548-B1A8-918E436445B5}"/>
              </a:ext>
            </a:extLst>
          </p:cNvPr>
          <p:cNvCxnSpPr>
            <a:cxnSpLocks/>
            <a:stCxn id="8" idx="6"/>
            <a:endCxn id="4" idx="2"/>
          </p:cNvCxnSpPr>
          <p:nvPr/>
        </p:nvCxnSpPr>
        <p:spPr>
          <a:xfrm flipV="1">
            <a:off x="7674232" y="2415387"/>
            <a:ext cx="1447800" cy="304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B73F45-26B0-9445-AB5D-969B97599676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>
            <a:off x="7674232" y="2720183"/>
            <a:ext cx="1447800" cy="5865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90B7433-4A04-4B4D-B0B8-7F8D96C47B07}"/>
              </a:ext>
            </a:extLst>
          </p:cNvPr>
          <p:cNvCxnSpPr>
            <a:cxnSpLocks/>
            <a:stCxn id="10" idx="6"/>
            <a:endCxn id="5" idx="2"/>
          </p:cNvCxnSpPr>
          <p:nvPr/>
        </p:nvCxnSpPr>
        <p:spPr>
          <a:xfrm flipV="1">
            <a:off x="7674232" y="3306767"/>
            <a:ext cx="1447800" cy="1498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3F5117D-CF3A-5C47-9B55-26A495F20C27}"/>
              </a:ext>
            </a:extLst>
          </p:cNvPr>
          <p:cNvCxnSpPr>
            <a:cxnSpLocks/>
            <a:stCxn id="10" idx="6"/>
            <a:endCxn id="4" idx="2"/>
          </p:cNvCxnSpPr>
          <p:nvPr/>
        </p:nvCxnSpPr>
        <p:spPr>
          <a:xfrm flipV="1">
            <a:off x="7674232" y="2415387"/>
            <a:ext cx="1447800" cy="23899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49AFAAF-6B45-4143-B9C8-B1497848ED93}"/>
              </a:ext>
            </a:extLst>
          </p:cNvPr>
          <p:cNvSpPr/>
          <p:nvPr/>
        </p:nvSpPr>
        <p:spPr>
          <a:xfrm>
            <a:off x="10170777" y="1857775"/>
            <a:ext cx="399055" cy="2897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FB1BB8-62CF-1946-9AAA-C5CC0111225A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9731632" y="241538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AB00FCE-948B-D04E-995A-4E7BCF24FFA4}"/>
              </a:ext>
            </a:extLst>
          </p:cNvPr>
          <p:cNvCxnSpPr>
            <a:cxnSpLocks/>
            <a:stCxn id="5" idx="6"/>
            <a:endCxn id="47" idx="1"/>
          </p:cNvCxnSpPr>
          <p:nvPr/>
        </p:nvCxnSpPr>
        <p:spPr>
          <a:xfrm>
            <a:off x="9731632" y="330676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083B8BE-BF9B-464D-AA23-19734243F6C4}"/>
              </a:ext>
            </a:extLst>
          </p:cNvPr>
          <p:cNvCxnSpPr>
            <a:cxnSpLocks/>
          </p:cNvCxnSpPr>
          <p:nvPr/>
        </p:nvCxnSpPr>
        <p:spPr>
          <a:xfrm>
            <a:off x="9731632" y="4166699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FA89556-5068-A441-9CAC-271C20C5D8C3}"/>
              </a:ext>
            </a:extLst>
          </p:cNvPr>
          <p:cNvCxnSpPr>
            <a:cxnSpLocks/>
          </p:cNvCxnSpPr>
          <p:nvPr/>
        </p:nvCxnSpPr>
        <p:spPr>
          <a:xfrm>
            <a:off x="10569832" y="243705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C0DC496-EF5A-DB4D-99ED-6CDCD593A420}"/>
              </a:ext>
            </a:extLst>
          </p:cNvPr>
          <p:cNvCxnSpPr>
            <a:cxnSpLocks/>
          </p:cNvCxnSpPr>
          <p:nvPr/>
        </p:nvCxnSpPr>
        <p:spPr>
          <a:xfrm>
            <a:off x="10569832" y="332843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AB78201-4F0B-4C44-9A9C-5BC367C357C7}"/>
              </a:ext>
            </a:extLst>
          </p:cNvPr>
          <p:cNvCxnSpPr>
            <a:cxnSpLocks/>
          </p:cNvCxnSpPr>
          <p:nvPr/>
        </p:nvCxnSpPr>
        <p:spPr>
          <a:xfrm>
            <a:off x="10569832" y="418836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CB9F4C8-49AC-BE4D-B127-F825536060AF}"/>
              </a:ext>
            </a:extLst>
          </p:cNvPr>
          <p:cNvSpPr txBox="1"/>
          <p:nvPr/>
        </p:nvSpPr>
        <p:spPr>
          <a:xfrm>
            <a:off x="10221270" y="2213256"/>
            <a:ext cx="252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softmax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7743EB1-5D6F-4647-9F8C-F124A3C4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2588" y="2187485"/>
            <a:ext cx="2375244" cy="41472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8E462E5-C4B1-CB4A-824E-C8AC6F2C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632" y="3092859"/>
            <a:ext cx="2375244" cy="41472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F6A915-63C2-B84F-B65F-CEB927BC4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5632" y="3938600"/>
            <a:ext cx="2612768" cy="45619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2A01153-3F7F-6644-BFE2-8694D89285D8}"/>
              </a:ext>
            </a:extLst>
          </p:cNvPr>
          <p:cNvSpPr txBox="1"/>
          <p:nvPr/>
        </p:nvSpPr>
        <p:spPr>
          <a:xfrm>
            <a:off x="7162800" y="396478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30A9A8E-1F14-F24F-898C-6D4E29D54C25}"/>
              </a:ext>
            </a:extLst>
          </p:cNvPr>
          <p:cNvSpPr/>
          <p:nvPr/>
        </p:nvSpPr>
        <p:spPr>
          <a:xfrm>
            <a:off x="1524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A441AF3-4700-4D4C-97A4-94A70A289E05}"/>
              </a:ext>
            </a:extLst>
          </p:cNvPr>
          <p:cNvSpPr/>
          <p:nvPr/>
        </p:nvSpPr>
        <p:spPr>
          <a:xfrm>
            <a:off x="1524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0768360-3B88-7D40-BC4A-C666016E741C}"/>
              </a:ext>
            </a:extLst>
          </p:cNvPr>
          <p:cNvSpPr/>
          <p:nvPr/>
        </p:nvSpPr>
        <p:spPr>
          <a:xfrm>
            <a:off x="1524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175CDD4-D652-D247-9B4F-692752AF7464}"/>
              </a:ext>
            </a:extLst>
          </p:cNvPr>
          <p:cNvSpPr/>
          <p:nvPr/>
        </p:nvSpPr>
        <p:spPr>
          <a:xfrm>
            <a:off x="1524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E444B7-D5A5-4846-A1AE-7044E3638EF1}"/>
              </a:ext>
            </a:extLst>
          </p:cNvPr>
          <p:cNvSpPr txBox="1"/>
          <p:nvPr/>
        </p:nvSpPr>
        <p:spPr>
          <a:xfrm>
            <a:off x="2286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212EB48-A487-3441-B5C9-9F27DB460D30}"/>
              </a:ext>
            </a:extLst>
          </p:cNvPr>
          <p:cNvSpPr/>
          <p:nvPr/>
        </p:nvSpPr>
        <p:spPr>
          <a:xfrm>
            <a:off x="1828800" y="1676400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49EC0A3-2056-044A-AE2F-C88F186B5C62}"/>
              </a:ext>
            </a:extLst>
          </p:cNvPr>
          <p:cNvSpPr/>
          <p:nvPr/>
        </p:nvSpPr>
        <p:spPr>
          <a:xfrm>
            <a:off x="1828800" y="2412999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AF0B3B4-206D-6940-908E-B8F44CC68A39}"/>
              </a:ext>
            </a:extLst>
          </p:cNvPr>
          <p:cNvSpPr/>
          <p:nvPr/>
        </p:nvSpPr>
        <p:spPr>
          <a:xfrm>
            <a:off x="1828800" y="314959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CB0079F-C22D-F447-8748-DD4429427D40}"/>
              </a:ext>
            </a:extLst>
          </p:cNvPr>
          <p:cNvSpPr/>
          <p:nvPr/>
        </p:nvSpPr>
        <p:spPr>
          <a:xfrm>
            <a:off x="1828800" y="44981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A79B31-1D20-1E44-A15E-1EC23742DAD1}"/>
              </a:ext>
            </a:extLst>
          </p:cNvPr>
          <p:cNvSpPr txBox="1"/>
          <p:nvPr/>
        </p:nvSpPr>
        <p:spPr>
          <a:xfrm>
            <a:off x="1905000" y="38978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EBD58D6-B6E6-264F-A75C-917629177410}"/>
              </a:ext>
            </a:extLst>
          </p:cNvPr>
          <p:cNvSpPr/>
          <p:nvPr/>
        </p:nvSpPr>
        <p:spPr>
          <a:xfrm>
            <a:off x="35052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291ED56-EAB4-6444-8B34-63672FF754B6}"/>
              </a:ext>
            </a:extLst>
          </p:cNvPr>
          <p:cNvSpPr/>
          <p:nvPr/>
        </p:nvSpPr>
        <p:spPr>
          <a:xfrm>
            <a:off x="35052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B686E79-56CA-AD42-8459-398310976342}"/>
              </a:ext>
            </a:extLst>
          </p:cNvPr>
          <p:cNvSpPr/>
          <p:nvPr/>
        </p:nvSpPr>
        <p:spPr>
          <a:xfrm>
            <a:off x="35052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01E9E4E-A9F7-0046-A54F-E1C074D731BA}"/>
              </a:ext>
            </a:extLst>
          </p:cNvPr>
          <p:cNvSpPr/>
          <p:nvPr/>
        </p:nvSpPr>
        <p:spPr>
          <a:xfrm>
            <a:off x="35052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FD06C78-41F4-464E-AF0E-1248CC676A5A}"/>
              </a:ext>
            </a:extLst>
          </p:cNvPr>
          <p:cNvSpPr txBox="1"/>
          <p:nvPr/>
        </p:nvSpPr>
        <p:spPr>
          <a:xfrm>
            <a:off x="35814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B100046-20AD-764A-98C6-15CD85DD0A91}"/>
              </a:ext>
            </a:extLst>
          </p:cNvPr>
          <p:cNvSpPr/>
          <p:nvPr/>
        </p:nvSpPr>
        <p:spPr>
          <a:xfrm>
            <a:off x="54102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9C1FE6E-11B8-5943-A4D8-29C373D9E851}"/>
              </a:ext>
            </a:extLst>
          </p:cNvPr>
          <p:cNvSpPr/>
          <p:nvPr/>
        </p:nvSpPr>
        <p:spPr>
          <a:xfrm>
            <a:off x="54102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A1BD88F-8F49-D444-92C8-C752211BAEAA}"/>
              </a:ext>
            </a:extLst>
          </p:cNvPr>
          <p:cNvSpPr/>
          <p:nvPr/>
        </p:nvSpPr>
        <p:spPr>
          <a:xfrm>
            <a:off x="54102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9F6B768-DCB7-E94B-8EA6-B6D07998F922}"/>
              </a:ext>
            </a:extLst>
          </p:cNvPr>
          <p:cNvSpPr/>
          <p:nvPr/>
        </p:nvSpPr>
        <p:spPr>
          <a:xfrm>
            <a:off x="54102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EB86C79-4210-9543-83E6-0D045AD38EF0}"/>
              </a:ext>
            </a:extLst>
          </p:cNvPr>
          <p:cNvSpPr txBox="1"/>
          <p:nvPr/>
        </p:nvSpPr>
        <p:spPr>
          <a:xfrm>
            <a:off x="54864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FCF439-C5E4-9649-8385-752CE3555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9422" y="1791880"/>
            <a:ext cx="372778" cy="3441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D04483-3165-034C-BE0B-15F0A4D7A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211" y="2530866"/>
            <a:ext cx="372778" cy="3441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80BE36-B407-0D44-8AF7-EB6CFBA76C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9179" y="3300221"/>
            <a:ext cx="372778" cy="3512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AFE58B-058B-BA45-A9EE-D6F6C0E4EA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4641" y="4630281"/>
            <a:ext cx="462715" cy="345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D288C3A-C36C-8B45-8975-F43E3BB073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6286" y="7168346"/>
            <a:ext cx="537661" cy="3799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12BC2E8-5A0C-5A43-9CD3-6E23F71C0B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5885" y="4630281"/>
            <a:ext cx="462715" cy="345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913E5AA-E16B-F54D-AA02-856880D05E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44565" y="1817269"/>
            <a:ext cx="372778" cy="3441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0791AF-85B3-AE4C-8102-D8EEFB1D3A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9467" y="2530866"/>
            <a:ext cx="372778" cy="3441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24C2811-1A29-5648-842D-91B62BE1E0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47260" y="3291039"/>
            <a:ext cx="338889" cy="31933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29AA10B-F33D-3E40-82EC-9CD1D6C566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24127" y="7113842"/>
            <a:ext cx="394285" cy="3512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7AECD10-FAC9-0044-8A9E-DB39334D94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72967" y="7086600"/>
            <a:ext cx="433714" cy="37851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6457251-B511-594C-A7FA-1937338395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48400" y="7121010"/>
            <a:ext cx="394285" cy="34410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E54AC2B-BD58-CD45-8754-2ECD37D744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00742" y="2286104"/>
            <a:ext cx="554762" cy="25853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54B6809-8D43-374B-866E-FAEBC539B51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93513" y="3199165"/>
            <a:ext cx="554762" cy="2585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EED4B2D8-497C-2545-B102-D16DA940734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198838" y="4073494"/>
            <a:ext cx="554762" cy="26391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2E5A591-9F0D-0948-815B-21453BD17A6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86400" y="3319869"/>
            <a:ext cx="490130" cy="26391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A3AAC56-D10E-A94C-898F-D0044F1AE08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86400" y="2639453"/>
            <a:ext cx="490130" cy="25853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7D8FFC3-5BF1-7848-8214-BDECAF7A5D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10905" y="1877453"/>
            <a:ext cx="490130" cy="25853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A100085-647A-DF4E-8B43-0FC5F604BF3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77153" y="4739771"/>
            <a:ext cx="471835" cy="235916"/>
          </a:xfrm>
          <a:prstGeom prst="rect">
            <a:avLst/>
          </a:prstGeom>
        </p:spPr>
      </p:pic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3ECE2D3-5359-324A-9257-C777AA415E9C}"/>
              </a:ext>
            </a:extLst>
          </p:cNvPr>
          <p:cNvCxnSpPr>
            <a:cxnSpLocks/>
            <a:stCxn id="35" idx="6"/>
            <a:endCxn id="42" idx="2"/>
          </p:cNvCxnSpPr>
          <p:nvPr/>
        </p:nvCxnSpPr>
        <p:spPr>
          <a:xfrm flipV="1">
            <a:off x="762000" y="1981200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BABCD7A0-8A5E-0649-A78C-A9A10F8D687C}"/>
              </a:ext>
            </a:extLst>
          </p:cNvPr>
          <p:cNvCxnSpPr>
            <a:cxnSpLocks/>
            <a:stCxn id="35" idx="6"/>
            <a:endCxn id="43" idx="2"/>
          </p:cNvCxnSpPr>
          <p:nvPr/>
        </p:nvCxnSpPr>
        <p:spPr>
          <a:xfrm>
            <a:off x="762000" y="1983584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A43F17B1-E77E-3242-9073-5E30192DE4F1}"/>
              </a:ext>
            </a:extLst>
          </p:cNvPr>
          <p:cNvCxnSpPr>
            <a:cxnSpLocks/>
            <a:stCxn id="35" idx="6"/>
            <a:endCxn id="45" idx="2"/>
          </p:cNvCxnSpPr>
          <p:nvPr/>
        </p:nvCxnSpPr>
        <p:spPr>
          <a:xfrm>
            <a:off x="762000" y="1983584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7AA8CC3-A41D-2641-AEC3-00760CF4A2F4}"/>
              </a:ext>
            </a:extLst>
          </p:cNvPr>
          <p:cNvCxnSpPr>
            <a:cxnSpLocks/>
            <a:stCxn id="35" idx="6"/>
            <a:endCxn id="46" idx="2"/>
          </p:cNvCxnSpPr>
          <p:nvPr/>
        </p:nvCxnSpPr>
        <p:spPr>
          <a:xfrm>
            <a:off x="762000" y="1983584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3CBA05B1-1FF2-924E-8540-42C7CCD0D09F}"/>
              </a:ext>
            </a:extLst>
          </p:cNvPr>
          <p:cNvCxnSpPr>
            <a:cxnSpLocks/>
            <a:stCxn id="36" idx="6"/>
            <a:endCxn id="42" idx="2"/>
          </p:cNvCxnSpPr>
          <p:nvPr/>
        </p:nvCxnSpPr>
        <p:spPr>
          <a:xfrm flipV="1">
            <a:off x="762000" y="1981200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D1A1430B-7D9B-534C-BE41-71F12328FC51}"/>
              </a:ext>
            </a:extLst>
          </p:cNvPr>
          <p:cNvCxnSpPr>
            <a:cxnSpLocks/>
            <a:stCxn id="36" idx="6"/>
            <a:endCxn id="46" idx="2"/>
          </p:cNvCxnSpPr>
          <p:nvPr/>
        </p:nvCxnSpPr>
        <p:spPr>
          <a:xfrm>
            <a:off x="762000" y="2720183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B5BBF901-F044-4D4A-BDCC-94282E86A03D}"/>
              </a:ext>
            </a:extLst>
          </p:cNvPr>
          <p:cNvCxnSpPr>
            <a:cxnSpLocks/>
            <a:stCxn id="37" idx="6"/>
            <a:endCxn id="45" idx="2"/>
          </p:cNvCxnSpPr>
          <p:nvPr/>
        </p:nvCxnSpPr>
        <p:spPr>
          <a:xfrm flipV="1">
            <a:off x="762000" y="345439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BDD6522C-378B-C145-8588-00A5DD78D75F}"/>
              </a:ext>
            </a:extLst>
          </p:cNvPr>
          <p:cNvCxnSpPr>
            <a:cxnSpLocks/>
            <a:stCxn id="36" idx="6"/>
            <a:endCxn id="43" idx="2"/>
          </p:cNvCxnSpPr>
          <p:nvPr/>
        </p:nvCxnSpPr>
        <p:spPr>
          <a:xfrm flipV="1">
            <a:off x="762000" y="2717799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AE3CA7E1-B791-F643-A52A-C201B74E77C2}"/>
              </a:ext>
            </a:extLst>
          </p:cNvPr>
          <p:cNvCxnSpPr>
            <a:cxnSpLocks/>
            <a:stCxn id="36" idx="6"/>
            <a:endCxn id="45" idx="2"/>
          </p:cNvCxnSpPr>
          <p:nvPr/>
        </p:nvCxnSpPr>
        <p:spPr>
          <a:xfrm>
            <a:off x="762000" y="2720183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9A4370DF-83A4-7A43-84B5-47EFA835A973}"/>
              </a:ext>
            </a:extLst>
          </p:cNvPr>
          <p:cNvCxnSpPr>
            <a:cxnSpLocks/>
            <a:stCxn id="37" idx="6"/>
            <a:endCxn id="46" idx="2"/>
          </p:cNvCxnSpPr>
          <p:nvPr/>
        </p:nvCxnSpPr>
        <p:spPr>
          <a:xfrm>
            <a:off x="762000" y="3456782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20EF41F6-7E7D-4746-B5BA-E33F8AACDD3A}"/>
              </a:ext>
            </a:extLst>
          </p:cNvPr>
          <p:cNvCxnSpPr>
            <a:cxnSpLocks/>
            <a:stCxn id="37" idx="6"/>
            <a:endCxn id="43" idx="2"/>
          </p:cNvCxnSpPr>
          <p:nvPr/>
        </p:nvCxnSpPr>
        <p:spPr>
          <a:xfrm flipV="1">
            <a:off x="762000" y="2717799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7F271589-F31A-8548-A1A9-8E363DC490B7}"/>
              </a:ext>
            </a:extLst>
          </p:cNvPr>
          <p:cNvCxnSpPr>
            <a:cxnSpLocks/>
            <a:stCxn id="37" idx="6"/>
            <a:endCxn id="42" idx="2"/>
          </p:cNvCxnSpPr>
          <p:nvPr/>
        </p:nvCxnSpPr>
        <p:spPr>
          <a:xfrm flipV="1">
            <a:off x="762000" y="1981200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16E567D3-4C4B-0547-8B5F-CCEB65CA29E6}"/>
              </a:ext>
            </a:extLst>
          </p:cNvPr>
          <p:cNvCxnSpPr>
            <a:cxnSpLocks/>
            <a:stCxn id="39" idx="6"/>
            <a:endCxn id="42" idx="2"/>
          </p:cNvCxnSpPr>
          <p:nvPr/>
        </p:nvCxnSpPr>
        <p:spPr>
          <a:xfrm flipV="1">
            <a:off x="762000" y="1981200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9A3574CE-D484-B141-979B-3D957468BCA2}"/>
              </a:ext>
            </a:extLst>
          </p:cNvPr>
          <p:cNvCxnSpPr>
            <a:cxnSpLocks/>
            <a:stCxn id="39" idx="6"/>
            <a:endCxn id="43" idx="2"/>
          </p:cNvCxnSpPr>
          <p:nvPr/>
        </p:nvCxnSpPr>
        <p:spPr>
          <a:xfrm flipV="1">
            <a:off x="762000" y="2717799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FEE98790-01FE-B94D-B198-9B5AE88464B2}"/>
              </a:ext>
            </a:extLst>
          </p:cNvPr>
          <p:cNvCxnSpPr>
            <a:cxnSpLocks/>
            <a:stCxn id="39" idx="6"/>
            <a:endCxn id="45" idx="2"/>
          </p:cNvCxnSpPr>
          <p:nvPr/>
        </p:nvCxnSpPr>
        <p:spPr>
          <a:xfrm flipV="1">
            <a:off x="762000" y="3454398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94E60EF2-2C34-714A-8FF9-5D3E24E36813}"/>
              </a:ext>
            </a:extLst>
          </p:cNvPr>
          <p:cNvCxnSpPr>
            <a:cxnSpLocks/>
            <a:stCxn id="39" idx="6"/>
            <a:endCxn id="46" idx="2"/>
          </p:cNvCxnSpPr>
          <p:nvPr/>
        </p:nvCxnSpPr>
        <p:spPr>
          <a:xfrm flipV="1">
            <a:off x="762000" y="48029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F7825F59-9CB9-6344-9B57-17527746426F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65A182EC-8071-6645-86B2-10FC3010459A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37691FB5-9F33-5E41-9A0A-D6D0DC947AA9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F929864A-6C42-9A4A-AA31-DCE78AC3DFA7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2557496D-90FC-8E49-9C3B-FD924BD921F3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96C6287D-0C84-3F44-8E45-3EBFB69B44D5}"/>
              </a:ext>
            </a:extLst>
          </p:cNvPr>
          <p:cNvCxnSpPr>
            <a:cxnSpLocks/>
          </p:cNvCxnSpPr>
          <p:nvPr/>
        </p:nvCxnSpPr>
        <p:spPr>
          <a:xfrm>
            <a:off x="2438400" y="2722567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120AF504-55DC-D34F-844F-3A95DF368096}"/>
              </a:ext>
            </a:extLst>
          </p:cNvPr>
          <p:cNvCxnSpPr>
            <a:cxnSpLocks/>
          </p:cNvCxnSpPr>
          <p:nvPr/>
        </p:nvCxnSpPr>
        <p:spPr>
          <a:xfrm flipV="1">
            <a:off x="2438400" y="3456782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CE9EB7F5-3372-C740-95EA-1E454BE1C05C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73697004-4831-AE43-A5ED-784069FE97F9}"/>
              </a:ext>
            </a:extLst>
          </p:cNvPr>
          <p:cNvCxnSpPr>
            <a:cxnSpLocks/>
          </p:cNvCxnSpPr>
          <p:nvPr/>
        </p:nvCxnSpPr>
        <p:spPr>
          <a:xfrm>
            <a:off x="2438400" y="2722567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229FFCF0-28DA-D845-9BB1-5B73A19C0F95}"/>
              </a:ext>
            </a:extLst>
          </p:cNvPr>
          <p:cNvCxnSpPr>
            <a:cxnSpLocks/>
          </p:cNvCxnSpPr>
          <p:nvPr/>
        </p:nvCxnSpPr>
        <p:spPr>
          <a:xfrm>
            <a:off x="2438400" y="3459166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B33ABE2A-AB6B-5441-8521-4B340F180538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6357EF21-034E-9D4C-80D8-3406AA34893F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8AE527D8-4141-8E41-B6C6-33739702ACEA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DD28FD8A-010E-CA44-BBA2-FD8BF8416596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609044F1-96A8-DC42-B7B2-1C9CA2F1B66B}"/>
              </a:ext>
            </a:extLst>
          </p:cNvPr>
          <p:cNvCxnSpPr>
            <a:cxnSpLocks/>
          </p:cNvCxnSpPr>
          <p:nvPr/>
        </p:nvCxnSpPr>
        <p:spPr>
          <a:xfrm flipV="1">
            <a:off x="2438400" y="3456782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E7F8137A-5D13-CF43-8EF4-D1F112B22AD6}"/>
              </a:ext>
            </a:extLst>
          </p:cNvPr>
          <p:cNvCxnSpPr>
            <a:cxnSpLocks/>
          </p:cNvCxnSpPr>
          <p:nvPr/>
        </p:nvCxnSpPr>
        <p:spPr>
          <a:xfrm flipV="1">
            <a:off x="2438400" y="480536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CD65653C-0165-2C4C-92B7-FE7DC71C3C87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4F777358-80CD-3241-98E3-E428B9AF6390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E0F675C8-1B24-524F-858C-C86971377E78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05B40515-0F4D-5C46-9A99-79394DF76AA3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7A06DE4D-5375-BB40-9268-1C5AC95D4199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0D6E92EF-39FC-234C-A220-A3F83E361EEB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E03F6A3F-FCF7-FE4C-8D94-82A79307AA97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335386F5-1965-D341-8E1A-C4FAC31BA97F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78BF3F7F-586A-4B42-B3F6-F5AD2C58961F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976F0F04-7C4E-B644-9BCF-ADA074FA9983}"/>
              </a:ext>
            </a:extLst>
          </p:cNvPr>
          <p:cNvCxnSpPr>
            <a:cxnSpLocks/>
          </p:cNvCxnSpPr>
          <p:nvPr/>
        </p:nvCxnSpPr>
        <p:spPr>
          <a:xfrm>
            <a:off x="6019800" y="3459166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03AF7B9B-CBF7-1249-A51A-763A66E85AC1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2B7FA1F7-B4AA-324B-86F1-2ED5A1CB2D08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712D3E96-08D3-A143-9773-6266F721701B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781899A1-AD76-EC43-8196-67259176AA09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EE16F824-6829-FF49-8BE4-F9B0B4363308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1A9418F8-DA02-FA4C-AA82-7B0BA7831519}"/>
              </a:ext>
            </a:extLst>
          </p:cNvPr>
          <p:cNvCxnSpPr>
            <a:cxnSpLocks/>
          </p:cNvCxnSpPr>
          <p:nvPr/>
        </p:nvCxnSpPr>
        <p:spPr>
          <a:xfrm flipV="1">
            <a:off x="6019800" y="480536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7C96864B-164A-264C-8D12-EEB1EEF08CBF}"/>
              </a:ext>
            </a:extLst>
          </p:cNvPr>
          <p:cNvSpPr txBox="1"/>
          <p:nvPr/>
        </p:nvSpPr>
        <p:spPr>
          <a:xfrm>
            <a:off x="4528279" y="293088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66" name="Picture 165">
            <a:extLst>
              <a:ext uri="{FF2B5EF4-FFF2-40B4-BE49-F238E27FC236}">
                <a16:creationId xmlns:a16="http://schemas.microsoft.com/office/drawing/2014/main" id="{BC5D178E-561F-D342-9AB1-D38FE627D6E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314015" y="5613402"/>
            <a:ext cx="4628677" cy="902645"/>
          </a:xfrm>
          <a:prstGeom prst="rect">
            <a:avLst/>
          </a:prstGeom>
        </p:spPr>
      </p:pic>
      <p:sp>
        <p:nvSpPr>
          <p:cNvPr id="167" name="TextBox 166">
            <a:extLst>
              <a:ext uri="{FF2B5EF4-FFF2-40B4-BE49-F238E27FC236}">
                <a16:creationId xmlns:a16="http://schemas.microsoft.com/office/drawing/2014/main" id="{FC439990-DD49-9248-BFC6-744CF7AE7DF9}"/>
              </a:ext>
            </a:extLst>
          </p:cNvPr>
          <p:cNvSpPr txBox="1"/>
          <p:nvPr/>
        </p:nvSpPr>
        <p:spPr>
          <a:xfrm>
            <a:off x="8398132" y="5675332"/>
            <a:ext cx="3284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 = nonlinear activation function</a:t>
            </a:r>
          </a:p>
        </p:txBody>
      </p:sp>
    </p:spTree>
    <p:extLst>
      <p:ext uri="{BB962C8B-B14F-4D97-AF65-F5344CB8AC3E}">
        <p14:creationId xmlns:p14="http://schemas.microsoft.com/office/powerpoint/2010/main" val="423502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5" grpId="0" animBg="1"/>
      <p:bldP spid="46" grpId="0" animBg="1"/>
      <p:bldP spid="49" grpId="0"/>
      <p:bldP spid="50" grpId="0" animBg="1"/>
      <p:bldP spid="52" grpId="0" animBg="1"/>
      <p:bldP spid="53" grpId="0" animBg="1"/>
      <p:bldP spid="54" grpId="0" animBg="1"/>
      <p:bldP spid="59" grpId="0"/>
      <p:bldP spid="61" grpId="0" animBg="1"/>
      <p:bldP spid="65" grpId="0" animBg="1"/>
      <p:bldP spid="66" grpId="0" animBg="1"/>
      <p:bldP spid="67" grpId="0" animBg="1"/>
      <p:bldP spid="68" grpId="0"/>
      <p:bldP spid="164" grpId="0"/>
      <p:bldP spid="16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 = Also learn the features!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3A5720-5954-FF44-86F2-64DBD510BFDF}"/>
              </a:ext>
            </a:extLst>
          </p:cNvPr>
          <p:cNvSpPr/>
          <p:nvPr/>
        </p:nvSpPr>
        <p:spPr>
          <a:xfrm>
            <a:off x="9122032" y="211058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BE87EE-69BD-EB48-9DD5-DA170DA4F94D}"/>
              </a:ext>
            </a:extLst>
          </p:cNvPr>
          <p:cNvSpPr/>
          <p:nvPr/>
        </p:nvSpPr>
        <p:spPr>
          <a:xfrm>
            <a:off x="9122032" y="300196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262234-C440-9646-8C45-15CF6D9DD208}"/>
              </a:ext>
            </a:extLst>
          </p:cNvPr>
          <p:cNvSpPr/>
          <p:nvPr/>
        </p:nvSpPr>
        <p:spPr>
          <a:xfrm>
            <a:off x="9122032" y="38909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5949CF-19FB-1D42-BE49-C1BB158B76B2}"/>
              </a:ext>
            </a:extLst>
          </p:cNvPr>
          <p:cNvSpPr/>
          <p:nvPr/>
        </p:nvSpPr>
        <p:spPr>
          <a:xfrm>
            <a:off x="7064632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EBA67D-7088-8F47-A94A-49D9EFD08CFB}"/>
              </a:ext>
            </a:extLst>
          </p:cNvPr>
          <p:cNvSpPr/>
          <p:nvPr/>
        </p:nvSpPr>
        <p:spPr>
          <a:xfrm>
            <a:off x="7064632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BEF69C-9711-1844-9BC8-DCFD043A9A0B}"/>
              </a:ext>
            </a:extLst>
          </p:cNvPr>
          <p:cNvSpPr/>
          <p:nvPr/>
        </p:nvSpPr>
        <p:spPr>
          <a:xfrm>
            <a:off x="7064632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393A65-A87E-1F41-AD61-11E9C632BB3B}"/>
              </a:ext>
            </a:extLst>
          </p:cNvPr>
          <p:cNvSpPr/>
          <p:nvPr/>
        </p:nvSpPr>
        <p:spPr>
          <a:xfrm>
            <a:off x="7064632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42AD92-0C8E-3E4A-BE55-152C758BDA6F}"/>
              </a:ext>
            </a:extLst>
          </p:cNvPr>
          <p:cNvCxnSpPr>
            <a:stCxn id="7" idx="6"/>
            <a:endCxn id="4" idx="2"/>
          </p:cNvCxnSpPr>
          <p:nvPr/>
        </p:nvCxnSpPr>
        <p:spPr>
          <a:xfrm>
            <a:off x="7674232" y="1983584"/>
            <a:ext cx="1447800" cy="431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D660CD-F8DF-EE46-B5C2-696E0390DD09}"/>
              </a:ext>
            </a:extLst>
          </p:cNvPr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BF4D5-EB5F-364C-865E-88B171A80127}"/>
              </a:ext>
            </a:extLst>
          </p:cNvPr>
          <p:cNvCxnSpPr>
            <a:cxnSpLocks/>
            <a:stCxn id="7" idx="6"/>
            <a:endCxn id="6" idx="2"/>
          </p:cNvCxnSpPr>
          <p:nvPr/>
        </p:nvCxnSpPr>
        <p:spPr>
          <a:xfrm>
            <a:off x="7674232" y="1983584"/>
            <a:ext cx="1447800" cy="2212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64FB15-66A0-344C-9012-B54F0E0EA9C5}"/>
              </a:ext>
            </a:extLst>
          </p:cNvPr>
          <p:cNvCxnSpPr>
            <a:cxnSpLocks/>
            <a:stCxn id="8" idx="6"/>
            <a:endCxn id="6" idx="2"/>
          </p:cNvCxnSpPr>
          <p:nvPr/>
        </p:nvCxnSpPr>
        <p:spPr>
          <a:xfrm>
            <a:off x="7674232" y="2720183"/>
            <a:ext cx="1447800" cy="1475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5D7D91-D32E-9C4E-A158-6624CCE36735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7674232" y="3456782"/>
            <a:ext cx="1447800" cy="738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0709B-07A7-4140-BC26-0FE413669EAC}"/>
              </a:ext>
            </a:extLst>
          </p:cNvPr>
          <p:cNvCxnSpPr>
            <a:cxnSpLocks/>
            <a:stCxn id="10" idx="6"/>
            <a:endCxn id="6" idx="2"/>
          </p:cNvCxnSpPr>
          <p:nvPr/>
        </p:nvCxnSpPr>
        <p:spPr>
          <a:xfrm flipV="1">
            <a:off x="7674232" y="4195768"/>
            <a:ext cx="1447800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4526FC-59B9-1D43-A928-3AE96BD3E3E3}"/>
              </a:ext>
            </a:extLst>
          </p:cNvPr>
          <p:cNvCxnSpPr>
            <a:cxnSpLocks/>
            <a:stCxn id="7" idx="6"/>
            <a:endCxn id="5" idx="2"/>
          </p:cNvCxnSpPr>
          <p:nvPr/>
        </p:nvCxnSpPr>
        <p:spPr>
          <a:xfrm>
            <a:off x="7674232" y="1983584"/>
            <a:ext cx="1447800" cy="132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7053426-5F80-F045-B572-E86C7C3630A4}"/>
              </a:ext>
            </a:extLst>
          </p:cNvPr>
          <p:cNvCxnSpPr>
            <a:cxnSpLocks/>
            <a:stCxn id="9" idx="6"/>
            <a:endCxn id="5" idx="2"/>
          </p:cNvCxnSpPr>
          <p:nvPr/>
        </p:nvCxnSpPr>
        <p:spPr>
          <a:xfrm flipV="1">
            <a:off x="7674232" y="3306767"/>
            <a:ext cx="1447800" cy="1500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10353CD-9070-5141-A6EA-B8AF432B6F9A}"/>
              </a:ext>
            </a:extLst>
          </p:cNvPr>
          <p:cNvCxnSpPr>
            <a:cxnSpLocks/>
            <a:stCxn id="9" idx="6"/>
            <a:endCxn id="4" idx="2"/>
          </p:cNvCxnSpPr>
          <p:nvPr/>
        </p:nvCxnSpPr>
        <p:spPr>
          <a:xfrm flipV="1">
            <a:off x="7674232" y="2415387"/>
            <a:ext cx="1447800" cy="1041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FE8A068-D7D8-3548-B1A8-918E436445B5}"/>
              </a:ext>
            </a:extLst>
          </p:cNvPr>
          <p:cNvCxnSpPr>
            <a:cxnSpLocks/>
            <a:stCxn id="8" idx="6"/>
            <a:endCxn id="4" idx="2"/>
          </p:cNvCxnSpPr>
          <p:nvPr/>
        </p:nvCxnSpPr>
        <p:spPr>
          <a:xfrm flipV="1">
            <a:off x="7674232" y="2415387"/>
            <a:ext cx="1447800" cy="304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B73F45-26B0-9445-AB5D-969B97599676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>
            <a:off x="7674232" y="2720183"/>
            <a:ext cx="1447800" cy="5865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90B7433-4A04-4B4D-B0B8-7F8D96C47B07}"/>
              </a:ext>
            </a:extLst>
          </p:cNvPr>
          <p:cNvCxnSpPr>
            <a:cxnSpLocks/>
            <a:stCxn id="10" idx="6"/>
            <a:endCxn id="5" idx="2"/>
          </p:cNvCxnSpPr>
          <p:nvPr/>
        </p:nvCxnSpPr>
        <p:spPr>
          <a:xfrm flipV="1">
            <a:off x="7674232" y="3306767"/>
            <a:ext cx="1447800" cy="1498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3F5117D-CF3A-5C47-9B55-26A495F20C27}"/>
              </a:ext>
            </a:extLst>
          </p:cNvPr>
          <p:cNvCxnSpPr>
            <a:cxnSpLocks/>
            <a:stCxn id="10" idx="6"/>
            <a:endCxn id="4" idx="2"/>
          </p:cNvCxnSpPr>
          <p:nvPr/>
        </p:nvCxnSpPr>
        <p:spPr>
          <a:xfrm flipV="1">
            <a:off x="7674232" y="2415387"/>
            <a:ext cx="1447800" cy="23899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49AFAAF-6B45-4143-B9C8-B1497848ED93}"/>
              </a:ext>
            </a:extLst>
          </p:cNvPr>
          <p:cNvSpPr/>
          <p:nvPr/>
        </p:nvSpPr>
        <p:spPr>
          <a:xfrm>
            <a:off x="10170777" y="1857775"/>
            <a:ext cx="399055" cy="2897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FB1BB8-62CF-1946-9AAA-C5CC0111225A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9731632" y="241538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AB00FCE-948B-D04E-995A-4E7BCF24FFA4}"/>
              </a:ext>
            </a:extLst>
          </p:cNvPr>
          <p:cNvCxnSpPr>
            <a:cxnSpLocks/>
            <a:stCxn id="5" idx="6"/>
            <a:endCxn id="47" idx="1"/>
          </p:cNvCxnSpPr>
          <p:nvPr/>
        </p:nvCxnSpPr>
        <p:spPr>
          <a:xfrm>
            <a:off x="9731632" y="330676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083B8BE-BF9B-464D-AA23-19734243F6C4}"/>
              </a:ext>
            </a:extLst>
          </p:cNvPr>
          <p:cNvCxnSpPr>
            <a:cxnSpLocks/>
          </p:cNvCxnSpPr>
          <p:nvPr/>
        </p:nvCxnSpPr>
        <p:spPr>
          <a:xfrm>
            <a:off x="9731632" y="4166699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FA89556-5068-A441-9CAC-271C20C5D8C3}"/>
              </a:ext>
            </a:extLst>
          </p:cNvPr>
          <p:cNvCxnSpPr>
            <a:cxnSpLocks/>
          </p:cNvCxnSpPr>
          <p:nvPr/>
        </p:nvCxnSpPr>
        <p:spPr>
          <a:xfrm>
            <a:off x="10569832" y="243705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C0DC496-EF5A-DB4D-99ED-6CDCD593A420}"/>
              </a:ext>
            </a:extLst>
          </p:cNvPr>
          <p:cNvCxnSpPr>
            <a:cxnSpLocks/>
          </p:cNvCxnSpPr>
          <p:nvPr/>
        </p:nvCxnSpPr>
        <p:spPr>
          <a:xfrm>
            <a:off x="10569832" y="332843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AB78201-4F0B-4C44-9A9C-5BC367C357C7}"/>
              </a:ext>
            </a:extLst>
          </p:cNvPr>
          <p:cNvCxnSpPr>
            <a:cxnSpLocks/>
          </p:cNvCxnSpPr>
          <p:nvPr/>
        </p:nvCxnSpPr>
        <p:spPr>
          <a:xfrm>
            <a:off x="10569832" y="418836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CB9F4C8-49AC-BE4D-B127-F825536060AF}"/>
              </a:ext>
            </a:extLst>
          </p:cNvPr>
          <p:cNvSpPr txBox="1"/>
          <p:nvPr/>
        </p:nvSpPr>
        <p:spPr>
          <a:xfrm>
            <a:off x="10221270" y="2213256"/>
            <a:ext cx="252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softmax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7743EB1-5D6F-4647-9F8C-F124A3C4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2588" y="2187485"/>
            <a:ext cx="2375244" cy="41472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8E462E5-C4B1-CB4A-824E-C8AC6F2C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632" y="3092859"/>
            <a:ext cx="2375244" cy="41472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F6A915-63C2-B84F-B65F-CEB927BC4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5632" y="3938600"/>
            <a:ext cx="2612768" cy="45619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2A01153-3F7F-6644-BFE2-8694D89285D8}"/>
              </a:ext>
            </a:extLst>
          </p:cNvPr>
          <p:cNvSpPr txBox="1"/>
          <p:nvPr/>
        </p:nvSpPr>
        <p:spPr>
          <a:xfrm>
            <a:off x="7162800" y="396478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30A9A8E-1F14-F24F-898C-6D4E29D54C25}"/>
              </a:ext>
            </a:extLst>
          </p:cNvPr>
          <p:cNvSpPr/>
          <p:nvPr/>
        </p:nvSpPr>
        <p:spPr>
          <a:xfrm>
            <a:off x="1524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A441AF3-4700-4D4C-97A4-94A70A289E05}"/>
              </a:ext>
            </a:extLst>
          </p:cNvPr>
          <p:cNvSpPr/>
          <p:nvPr/>
        </p:nvSpPr>
        <p:spPr>
          <a:xfrm>
            <a:off x="1524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0768360-3B88-7D40-BC4A-C666016E741C}"/>
              </a:ext>
            </a:extLst>
          </p:cNvPr>
          <p:cNvSpPr/>
          <p:nvPr/>
        </p:nvSpPr>
        <p:spPr>
          <a:xfrm>
            <a:off x="1524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175CDD4-D652-D247-9B4F-692752AF7464}"/>
              </a:ext>
            </a:extLst>
          </p:cNvPr>
          <p:cNvSpPr/>
          <p:nvPr/>
        </p:nvSpPr>
        <p:spPr>
          <a:xfrm>
            <a:off x="1524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E444B7-D5A5-4846-A1AE-7044E3638EF1}"/>
              </a:ext>
            </a:extLst>
          </p:cNvPr>
          <p:cNvSpPr txBox="1"/>
          <p:nvPr/>
        </p:nvSpPr>
        <p:spPr>
          <a:xfrm>
            <a:off x="2286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212EB48-A487-3441-B5C9-9F27DB460D30}"/>
              </a:ext>
            </a:extLst>
          </p:cNvPr>
          <p:cNvSpPr/>
          <p:nvPr/>
        </p:nvSpPr>
        <p:spPr>
          <a:xfrm>
            <a:off x="1828800" y="1676400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49EC0A3-2056-044A-AE2F-C88F186B5C62}"/>
              </a:ext>
            </a:extLst>
          </p:cNvPr>
          <p:cNvSpPr/>
          <p:nvPr/>
        </p:nvSpPr>
        <p:spPr>
          <a:xfrm>
            <a:off x="1828800" y="2412999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AF0B3B4-206D-6940-908E-B8F44CC68A39}"/>
              </a:ext>
            </a:extLst>
          </p:cNvPr>
          <p:cNvSpPr/>
          <p:nvPr/>
        </p:nvSpPr>
        <p:spPr>
          <a:xfrm>
            <a:off x="1828800" y="314959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CB0079F-C22D-F447-8748-DD4429427D40}"/>
              </a:ext>
            </a:extLst>
          </p:cNvPr>
          <p:cNvSpPr/>
          <p:nvPr/>
        </p:nvSpPr>
        <p:spPr>
          <a:xfrm>
            <a:off x="1828800" y="44981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A79B31-1D20-1E44-A15E-1EC23742DAD1}"/>
              </a:ext>
            </a:extLst>
          </p:cNvPr>
          <p:cNvSpPr txBox="1"/>
          <p:nvPr/>
        </p:nvSpPr>
        <p:spPr>
          <a:xfrm>
            <a:off x="1905000" y="38978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EBD58D6-B6E6-264F-A75C-917629177410}"/>
              </a:ext>
            </a:extLst>
          </p:cNvPr>
          <p:cNvSpPr/>
          <p:nvPr/>
        </p:nvSpPr>
        <p:spPr>
          <a:xfrm>
            <a:off x="35052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291ED56-EAB4-6444-8B34-63672FF754B6}"/>
              </a:ext>
            </a:extLst>
          </p:cNvPr>
          <p:cNvSpPr/>
          <p:nvPr/>
        </p:nvSpPr>
        <p:spPr>
          <a:xfrm>
            <a:off x="35052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B686E79-56CA-AD42-8459-398310976342}"/>
              </a:ext>
            </a:extLst>
          </p:cNvPr>
          <p:cNvSpPr/>
          <p:nvPr/>
        </p:nvSpPr>
        <p:spPr>
          <a:xfrm>
            <a:off x="35052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01E9E4E-A9F7-0046-A54F-E1C074D731BA}"/>
              </a:ext>
            </a:extLst>
          </p:cNvPr>
          <p:cNvSpPr/>
          <p:nvPr/>
        </p:nvSpPr>
        <p:spPr>
          <a:xfrm>
            <a:off x="35052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FD06C78-41F4-464E-AF0E-1248CC676A5A}"/>
              </a:ext>
            </a:extLst>
          </p:cNvPr>
          <p:cNvSpPr txBox="1"/>
          <p:nvPr/>
        </p:nvSpPr>
        <p:spPr>
          <a:xfrm>
            <a:off x="35814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B100046-20AD-764A-98C6-15CD85DD0A91}"/>
              </a:ext>
            </a:extLst>
          </p:cNvPr>
          <p:cNvSpPr/>
          <p:nvPr/>
        </p:nvSpPr>
        <p:spPr>
          <a:xfrm>
            <a:off x="54102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9C1FE6E-11B8-5943-A4D8-29C373D9E851}"/>
              </a:ext>
            </a:extLst>
          </p:cNvPr>
          <p:cNvSpPr/>
          <p:nvPr/>
        </p:nvSpPr>
        <p:spPr>
          <a:xfrm>
            <a:off x="54102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A1BD88F-8F49-D444-92C8-C752211BAEAA}"/>
              </a:ext>
            </a:extLst>
          </p:cNvPr>
          <p:cNvSpPr/>
          <p:nvPr/>
        </p:nvSpPr>
        <p:spPr>
          <a:xfrm>
            <a:off x="54102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9F6B768-DCB7-E94B-8EA6-B6D07998F922}"/>
              </a:ext>
            </a:extLst>
          </p:cNvPr>
          <p:cNvSpPr/>
          <p:nvPr/>
        </p:nvSpPr>
        <p:spPr>
          <a:xfrm>
            <a:off x="54102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EB86C79-4210-9543-83E6-0D045AD38EF0}"/>
              </a:ext>
            </a:extLst>
          </p:cNvPr>
          <p:cNvSpPr txBox="1"/>
          <p:nvPr/>
        </p:nvSpPr>
        <p:spPr>
          <a:xfrm>
            <a:off x="54864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FCF439-C5E4-9649-8385-752CE3555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9422" y="1791880"/>
            <a:ext cx="372778" cy="3441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D04483-3165-034C-BE0B-15F0A4D7A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211" y="2530866"/>
            <a:ext cx="372778" cy="3441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80BE36-B407-0D44-8AF7-EB6CFBA76C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9179" y="3300221"/>
            <a:ext cx="372778" cy="3512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AFE58B-058B-BA45-A9EE-D6F6C0E4EA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4641" y="4630281"/>
            <a:ext cx="462715" cy="345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D288C3A-C36C-8B45-8975-F43E3BB073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1933" y="4613010"/>
            <a:ext cx="537661" cy="3799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12BC2E8-5A0C-5A43-9CD3-6E23F71C0B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5885" y="4630281"/>
            <a:ext cx="462715" cy="345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913E5AA-E16B-F54D-AA02-856880D05E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44565" y="1817269"/>
            <a:ext cx="372778" cy="3441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0791AF-85B3-AE4C-8102-D8EEFB1D3A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9467" y="2530866"/>
            <a:ext cx="372778" cy="3441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24C2811-1A29-5648-842D-91B62BE1E0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47260" y="3291039"/>
            <a:ext cx="338889" cy="31933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29AA10B-F33D-3E40-82EC-9CD1D6C566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04502" y="3259105"/>
            <a:ext cx="394285" cy="3512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7AECD10-FAC9-0044-8A9E-DB39334D94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2785" y="2504765"/>
            <a:ext cx="433714" cy="37851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6457251-B511-594C-A7FA-1937338395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94257" y="1803124"/>
            <a:ext cx="394285" cy="34410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E54AC2B-BD58-CD45-8754-2ECD37D744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00742" y="2286104"/>
            <a:ext cx="554762" cy="25853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54B6809-8D43-374B-866E-FAEBC539B51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93513" y="3199165"/>
            <a:ext cx="554762" cy="2585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EED4B2D8-497C-2545-B102-D16DA940734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198838" y="4073494"/>
            <a:ext cx="554762" cy="26391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2E5A591-9F0D-0948-815B-21453BD17A6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86400" y="3319869"/>
            <a:ext cx="490130" cy="26391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A3AAC56-D10E-A94C-898F-D0044F1AE08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86400" y="2639453"/>
            <a:ext cx="490130" cy="25853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7D8FFC3-5BF1-7848-8214-BDECAF7A5D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10905" y="1877453"/>
            <a:ext cx="490130" cy="25853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A100085-647A-DF4E-8B43-0FC5F604BF3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77153" y="4739771"/>
            <a:ext cx="471835" cy="235916"/>
          </a:xfrm>
          <a:prstGeom prst="rect">
            <a:avLst/>
          </a:prstGeom>
        </p:spPr>
      </p:pic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3ECE2D3-5359-324A-9257-C777AA415E9C}"/>
              </a:ext>
            </a:extLst>
          </p:cNvPr>
          <p:cNvCxnSpPr>
            <a:cxnSpLocks/>
            <a:stCxn id="35" idx="6"/>
            <a:endCxn id="42" idx="2"/>
          </p:cNvCxnSpPr>
          <p:nvPr/>
        </p:nvCxnSpPr>
        <p:spPr>
          <a:xfrm flipV="1">
            <a:off x="762000" y="1981200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BABCD7A0-8A5E-0649-A78C-A9A10F8D687C}"/>
              </a:ext>
            </a:extLst>
          </p:cNvPr>
          <p:cNvCxnSpPr>
            <a:cxnSpLocks/>
            <a:stCxn id="35" idx="6"/>
            <a:endCxn id="43" idx="2"/>
          </p:cNvCxnSpPr>
          <p:nvPr/>
        </p:nvCxnSpPr>
        <p:spPr>
          <a:xfrm>
            <a:off x="762000" y="1983584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A43F17B1-E77E-3242-9073-5E30192DE4F1}"/>
              </a:ext>
            </a:extLst>
          </p:cNvPr>
          <p:cNvCxnSpPr>
            <a:cxnSpLocks/>
            <a:stCxn id="35" idx="6"/>
            <a:endCxn id="45" idx="2"/>
          </p:cNvCxnSpPr>
          <p:nvPr/>
        </p:nvCxnSpPr>
        <p:spPr>
          <a:xfrm>
            <a:off x="762000" y="1983584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7AA8CC3-A41D-2641-AEC3-00760CF4A2F4}"/>
              </a:ext>
            </a:extLst>
          </p:cNvPr>
          <p:cNvCxnSpPr>
            <a:cxnSpLocks/>
            <a:stCxn id="35" idx="6"/>
            <a:endCxn id="46" idx="2"/>
          </p:cNvCxnSpPr>
          <p:nvPr/>
        </p:nvCxnSpPr>
        <p:spPr>
          <a:xfrm>
            <a:off x="762000" y="1983584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3CBA05B1-1FF2-924E-8540-42C7CCD0D09F}"/>
              </a:ext>
            </a:extLst>
          </p:cNvPr>
          <p:cNvCxnSpPr>
            <a:cxnSpLocks/>
            <a:stCxn id="36" idx="6"/>
            <a:endCxn id="42" idx="2"/>
          </p:cNvCxnSpPr>
          <p:nvPr/>
        </p:nvCxnSpPr>
        <p:spPr>
          <a:xfrm flipV="1">
            <a:off x="762000" y="1981200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D1A1430B-7D9B-534C-BE41-71F12328FC51}"/>
              </a:ext>
            </a:extLst>
          </p:cNvPr>
          <p:cNvCxnSpPr>
            <a:cxnSpLocks/>
            <a:stCxn id="36" idx="6"/>
            <a:endCxn id="46" idx="2"/>
          </p:cNvCxnSpPr>
          <p:nvPr/>
        </p:nvCxnSpPr>
        <p:spPr>
          <a:xfrm>
            <a:off x="762000" y="2720183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B5BBF901-F044-4D4A-BDCC-94282E86A03D}"/>
              </a:ext>
            </a:extLst>
          </p:cNvPr>
          <p:cNvCxnSpPr>
            <a:cxnSpLocks/>
            <a:stCxn id="37" idx="6"/>
            <a:endCxn id="45" idx="2"/>
          </p:cNvCxnSpPr>
          <p:nvPr/>
        </p:nvCxnSpPr>
        <p:spPr>
          <a:xfrm flipV="1">
            <a:off x="762000" y="345439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BDD6522C-378B-C145-8588-00A5DD78D75F}"/>
              </a:ext>
            </a:extLst>
          </p:cNvPr>
          <p:cNvCxnSpPr>
            <a:cxnSpLocks/>
            <a:stCxn id="36" idx="6"/>
            <a:endCxn id="43" idx="2"/>
          </p:cNvCxnSpPr>
          <p:nvPr/>
        </p:nvCxnSpPr>
        <p:spPr>
          <a:xfrm flipV="1">
            <a:off x="762000" y="2717799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AE3CA7E1-B791-F643-A52A-C201B74E77C2}"/>
              </a:ext>
            </a:extLst>
          </p:cNvPr>
          <p:cNvCxnSpPr>
            <a:cxnSpLocks/>
            <a:stCxn id="36" idx="6"/>
            <a:endCxn id="45" idx="2"/>
          </p:cNvCxnSpPr>
          <p:nvPr/>
        </p:nvCxnSpPr>
        <p:spPr>
          <a:xfrm>
            <a:off x="762000" y="2720183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9A4370DF-83A4-7A43-84B5-47EFA835A973}"/>
              </a:ext>
            </a:extLst>
          </p:cNvPr>
          <p:cNvCxnSpPr>
            <a:cxnSpLocks/>
            <a:stCxn id="37" idx="6"/>
            <a:endCxn id="46" idx="2"/>
          </p:cNvCxnSpPr>
          <p:nvPr/>
        </p:nvCxnSpPr>
        <p:spPr>
          <a:xfrm>
            <a:off x="762000" y="3456782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20EF41F6-7E7D-4746-B5BA-E33F8AACDD3A}"/>
              </a:ext>
            </a:extLst>
          </p:cNvPr>
          <p:cNvCxnSpPr>
            <a:cxnSpLocks/>
            <a:stCxn id="37" idx="6"/>
            <a:endCxn id="43" idx="2"/>
          </p:cNvCxnSpPr>
          <p:nvPr/>
        </p:nvCxnSpPr>
        <p:spPr>
          <a:xfrm flipV="1">
            <a:off x="762000" y="2717799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7F271589-F31A-8548-A1A9-8E363DC490B7}"/>
              </a:ext>
            </a:extLst>
          </p:cNvPr>
          <p:cNvCxnSpPr>
            <a:cxnSpLocks/>
            <a:stCxn id="37" idx="6"/>
            <a:endCxn id="42" idx="2"/>
          </p:cNvCxnSpPr>
          <p:nvPr/>
        </p:nvCxnSpPr>
        <p:spPr>
          <a:xfrm flipV="1">
            <a:off x="762000" y="1981200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16E567D3-4C4B-0547-8B5F-CCEB65CA29E6}"/>
              </a:ext>
            </a:extLst>
          </p:cNvPr>
          <p:cNvCxnSpPr>
            <a:cxnSpLocks/>
            <a:stCxn id="39" idx="6"/>
            <a:endCxn id="42" idx="2"/>
          </p:cNvCxnSpPr>
          <p:nvPr/>
        </p:nvCxnSpPr>
        <p:spPr>
          <a:xfrm flipV="1">
            <a:off x="762000" y="1981200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9A3574CE-D484-B141-979B-3D957468BCA2}"/>
              </a:ext>
            </a:extLst>
          </p:cNvPr>
          <p:cNvCxnSpPr>
            <a:cxnSpLocks/>
            <a:stCxn id="39" idx="6"/>
            <a:endCxn id="43" idx="2"/>
          </p:cNvCxnSpPr>
          <p:nvPr/>
        </p:nvCxnSpPr>
        <p:spPr>
          <a:xfrm flipV="1">
            <a:off x="762000" y="2717799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FEE98790-01FE-B94D-B198-9B5AE88464B2}"/>
              </a:ext>
            </a:extLst>
          </p:cNvPr>
          <p:cNvCxnSpPr>
            <a:cxnSpLocks/>
            <a:stCxn id="39" idx="6"/>
            <a:endCxn id="45" idx="2"/>
          </p:cNvCxnSpPr>
          <p:nvPr/>
        </p:nvCxnSpPr>
        <p:spPr>
          <a:xfrm flipV="1">
            <a:off x="762000" y="3454398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94E60EF2-2C34-714A-8FF9-5D3E24E36813}"/>
              </a:ext>
            </a:extLst>
          </p:cNvPr>
          <p:cNvCxnSpPr>
            <a:cxnSpLocks/>
            <a:stCxn id="39" idx="6"/>
            <a:endCxn id="46" idx="2"/>
          </p:cNvCxnSpPr>
          <p:nvPr/>
        </p:nvCxnSpPr>
        <p:spPr>
          <a:xfrm flipV="1">
            <a:off x="762000" y="48029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F7825F59-9CB9-6344-9B57-17527746426F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65A182EC-8071-6645-86B2-10FC3010459A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37691FB5-9F33-5E41-9A0A-D6D0DC947AA9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F929864A-6C42-9A4A-AA31-DCE78AC3DFA7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2557496D-90FC-8E49-9C3B-FD924BD921F3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96C6287D-0C84-3F44-8E45-3EBFB69B44D5}"/>
              </a:ext>
            </a:extLst>
          </p:cNvPr>
          <p:cNvCxnSpPr>
            <a:cxnSpLocks/>
          </p:cNvCxnSpPr>
          <p:nvPr/>
        </p:nvCxnSpPr>
        <p:spPr>
          <a:xfrm>
            <a:off x="2438400" y="2722567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120AF504-55DC-D34F-844F-3A95DF368096}"/>
              </a:ext>
            </a:extLst>
          </p:cNvPr>
          <p:cNvCxnSpPr>
            <a:cxnSpLocks/>
          </p:cNvCxnSpPr>
          <p:nvPr/>
        </p:nvCxnSpPr>
        <p:spPr>
          <a:xfrm flipV="1">
            <a:off x="2438400" y="3456782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CE9EB7F5-3372-C740-95EA-1E454BE1C05C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73697004-4831-AE43-A5ED-784069FE97F9}"/>
              </a:ext>
            </a:extLst>
          </p:cNvPr>
          <p:cNvCxnSpPr>
            <a:cxnSpLocks/>
          </p:cNvCxnSpPr>
          <p:nvPr/>
        </p:nvCxnSpPr>
        <p:spPr>
          <a:xfrm>
            <a:off x="2438400" y="2722567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229FFCF0-28DA-D845-9BB1-5B73A19C0F95}"/>
              </a:ext>
            </a:extLst>
          </p:cNvPr>
          <p:cNvCxnSpPr>
            <a:cxnSpLocks/>
          </p:cNvCxnSpPr>
          <p:nvPr/>
        </p:nvCxnSpPr>
        <p:spPr>
          <a:xfrm>
            <a:off x="2438400" y="3459166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B33ABE2A-AB6B-5441-8521-4B340F180538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6357EF21-034E-9D4C-80D8-3406AA34893F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8AE527D8-4141-8E41-B6C6-33739702ACEA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DD28FD8A-010E-CA44-BBA2-FD8BF8416596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609044F1-96A8-DC42-B7B2-1C9CA2F1B66B}"/>
              </a:ext>
            </a:extLst>
          </p:cNvPr>
          <p:cNvCxnSpPr>
            <a:cxnSpLocks/>
          </p:cNvCxnSpPr>
          <p:nvPr/>
        </p:nvCxnSpPr>
        <p:spPr>
          <a:xfrm flipV="1">
            <a:off x="2438400" y="3456782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E7F8137A-5D13-CF43-8EF4-D1F112B22AD6}"/>
              </a:ext>
            </a:extLst>
          </p:cNvPr>
          <p:cNvCxnSpPr>
            <a:cxnSpLocks/>
          </p:cNvCxnSpPr>
          <p:nvPr/>
        </p:nvCxnSpPr>
        <p:spPr>
          <a:xfrm flipV="1">
            <a:off x="2438400" y="480536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CD65653C-0165-2C4C-92B7-FE7DC71C3C87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4F777358-80CD-3241-98E3-E428B9AF6390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E0F675C8-1B24-524F-858C-C86971377E78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05B40515-0F4D-5C46-9A99-79394DF76AA3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7A06DE4D-5375-BB40-9268-1C5AC95D4199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0D6E92EF-39FC-234C-A220-A3F83E361EEB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E03F6A3F-FCF7-FE4C-8D94-82A79307AA97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335386F5-1965-D341-8E1A-C4FAC31BA97F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78BF3F7F-586A-4B42-B3F6-F5AD2C58961F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976F0F04-7C4E-B644-9BCF-ADA074FA9983}"/>
              </a:ext>
            </a:extLst>
          </p:cNvPr>
          <p:cNvCxnSpPr>
            <a:cxnSpLocks/>
          </p:cNvCxnSpPr>
          <p:nvPr/>
        </p:nvCxnSpPr>
        <p:spPr>
          <a:xfrm>
            <a:off x="6019800" y="3459166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03AF7B9B-CBF7-1249-A51A-763A66E85AC1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2B7FA1F7-B4AA-324B-86F1-2ED5A1CB2D08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712D3E96-08D3-A143-9773-6266F721701B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781899A1-AD76-EC43-8196-67259176AA09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EE16F824-6829-FF49-8BE4-F9B0B4363308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1A9418F8-DA02-FA4C-AA82-7B0BA7831519}"/>
              </a:ext>
            </a:extLst>
          </p:cNvPr>
          <p:cNvCxnSpPr>
            <a:cxnSpLocks/>
          </p:cNvCxnSpPr>
          <p:nvPr/>
        </p:nvCxnSpPr>
        <p:spPr>
          <a:xfrm flipV="1">
            <a:off x="6019800" y="480536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7C96864B-164A-264C-8D12-EEB1EEF08CBF}"/>
              </a:ext>
            </a:extLst>
          </p:cNvPr>
          <p:cNvSpPr txBox="1"/>
          <p:nvPr/>
        </p:nvSpPr>
        <p:spPr>
          <a:xfrm>
            <a:off x="4528279" y="293088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3D8C7955-1B4B-AD4D-A686-20CD5A764FF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314015" y="5613402"/>
            <a:ext cx="4628677" cy="902645"/>
          </a:xfrm>
          <a:prstGeom prst="rect">
            <a:avLst/>
          </a:prstGeom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5B927CD3-EB61-6841-86E9-C1F1725F690F}"/>
              </a:ext>
            </a:extLst>
          </p:cNvPr>
          <p:cNvSpPr txBox="1"/>
          <p:nvPr/>
        </p:nvSpPr>
        <p:spPr>
          <a:xfrm>
            <a:off x="8398132" y="5675332"/>
            <a:ext cx="3284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 = nonlinear activation function</a:t>
            </a:r>
          </a:p>
        </p:txBody>
      </p:sp>
    </p:spTree>
    <p:extLst>
      <p:ext uri="{BB962C8B-B14F-4D97-AF65-F5344CB8AC3E}">
        <p14:creationId xmlns:p14="http://schemas.microsoft.com/office/powerpoint/2010/main" val="42559410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E0E604-8F46-CB42-B967-B166C0C07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Activation Functions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4495E8-752A-154F-931A-209CF0CA3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145"/>
            <a:ext cx="12192000" cy="4455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3BCB90-6880-0B47-B165-5AFA4A9C74AD}"/>
              </a:ext>
            </a:extLst>
          </p:cNvPr>
          <p:cNvSpPr txBox="1"/>
          <p:nvPr/>
        </p:nvSpPr>
        <p:spPr>
          <a:xfrm>
            <a:off x="-76200" y="6596390"/>
            <a:ext cx="548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[source: MIT 6.S191 </a:t>
            </a:r>
            <a:r>
              <a:rPr lang="en-US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introtodeeplearning.com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39424045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Network: Also Learn the Features!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03218-AF12-B84B-9173-EA96ED271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099800" cy="1574799"/>
          </a:xfrm>
        </p:spPr>
        <p:txBody>
          <a:bodyPr/>
          <a:lstStyle/>
          <a:p>
            <a:r>
              <a:rPr lang="en-US" dirty="0"/>
              <a:t>Training the deep neural network is just like logistic regression: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3"/>
            <a:endParaRPr lang="en-US" dirty="0"/>
          </a:p>
          <a:p>
            <a:pPr marL="457176" lvl="1" indent="0">
              <a:buNone/>
            </a:pPr>
            <a:r>
              <a:rPr lang="en-US" dirty="0"/>
              <a:t>		just w tends to be a much, much larger vector </a:t>
            </a:r>
            <a:r>
              <a:rPr lang="en-US" dirty="0">
                <a:sym typeface="Wingdings" pitchFamily="2" charset="2"/>
              </a:rPr>
              <a:t></a:t>
            </a:r>
          </a:p>
          <a:p>
            <a:pPr marL="457176" lvl="1" indent="0">
              <a:buNone/>
            </a:pPr>
            <a:endParaRPr lang="en-US" dirty="0"/>
          </a:p>
          <a:p>
            <a:pPr lvl="1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just run gradient ascent </a:t>
            </a:r>
          </a:p>
          <a:p>
            <a:pPr marL="457176" lvl="1" indent="0">
              <a:buNone/>
            </a:pPr>
            <a:r>
              <a:rPr lang="en-US" dirty="0">
                <a:sym typeface="Wingdings" pitchFamily="2" charset="2"/>
              </a:rPr>
              <a:t> + stop when log likelihood of hold-out data starts to decrease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7FCAC2-35AB-E548-8455-357E85BFE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650" y="2933700"/>
            <a:ext cx="81407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0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Theorem (Universal Function </a:t>
            </a:r>
            <a:r>
              <a:rPr lang="en-US" dirty="0" err="1"/>
              <a:t>Approximators</a:t>
            </a:r>
            <a:r>
              <a:rPr lang="en-US" dirty="0"/>
              <a:t>).  A two-layer neural network with a sufficient number of neurons can approximate any continuous function to any desired accuracy.</a:t>
            </a:r>
          </a:p>
          <a:p>
            <a:pPr lvl="4"/>
            <a:endParaRPr lang="en-US" dirty="0"/>
          </a:p>
          <a:p>
            <a:r>
              <a:rPr lang="en-US" dirty="0"/>
              <a:t>Practical considerations</a:t>
            </a:r>
          </a:p>
          <a:p>
            <a:pPr lvl="1"/>
            <a:r>
              <a:rPr lang="en-US" dirty="0"/>
              <a:t>Can be seen as learning the features </a:t>
            </a:r>
          </a:p>
          <a:p>
            <a:pPr lvl="5"/>
            <a:endParaRPr lang="en-US" sz="800" dirty="0"/>
          </a:p>
          <a:p>
            <a:pPr lvl="1"/>
            <a:r>
              <a:rPr lang="en-US" dirty="0"/>
              <a:t>Large number of neurons</a:t>
            </a:r>
          </a:p>
          <a:p>
            <a:pPr lvl="2"/>
            <a:r>
              <a:rPr lang="en-US" dirty="0"/>
              <a:t>Danger for overfitting</a:t>
            </a:r>
          </a:p>
          <a:p>
            <a:pPr lvl="2"/>
            <a:r>
              <a:rPr lang="en-US" dirty="0"/>
              <a:t>(hence early stopping!)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29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Linear Classifiers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447800" y="1600200"/>
            <a:ext cx="8534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cs typeface="Calibri"/>
              </a:rPr>
              <a:t>Inputs are </a:t>
            </a:r>
            <a:r>
              <a:rPr lang="en-US" sz="2800" dirty="0">
                <a:solidFill>
                  <a:srgbClr val="CC0000"/>
                </a:solidFill>
                <a:latin typeface="Calibri"/>
                <a:cs typeface="Calibri"/>
              </a:rPr>
              <a:t>feature values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cs typeface="Calibri"/>
              </a:rPr>
              <a:t>Each feature has a </a:t>
            </a:r>
            <a:r>
              <a:rPr lang="en-US" sz="2800" dirty="0">
                <a:solidFill>
                  <a:srgbClr val="CC0000"/>
                </a:solidFill>
                <a:latin typeface="Calibri"/>
                <a:cs typeface="Calibri"/>
              </a:rPr>
              <a:t>weight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cs typeface="Calibri"/>
              </a:rPr>
              <a:t>Sum is the </a:t>
            </a:r>
            <a:r>
              <a:rPr lang="en-US" sz="2800" dirty="0">
                <a:solidFill>
                  <a:srgbClr val="CC0000"/>
                </a:solidFill>
                <a:latin typeface="Calibri"/>
                <a:cs typeface="Calibri"/>
              </a:rPr>
              <a:t>activation</a:t>
            </a:r>
          </a:p>
          <a:p>
            <a:pPr>
              <a:lnSpc>
                <a:spcPct val="9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cs typeface="Calibri"/>
              </a:rPr>
              <a:t>If the activation is: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Positive, output +1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Negative, output -1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391400" y="5029200"/>
            <a:ext cx="6858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>
                <a:latin typeface="Calibri"/>
                <a:cs typeface="Calibri"/>
                <a:sym typeface="Symbol" charset="0"/>
              </a:rPr>
              <a:t></a:t>
            </a: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6553200" y="5257800"/>
            <a:ext cx="8382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6553200" y="5638800"/>
            <a:ext cx="83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6553200" y="6019800"/>
            <a:ext cx="838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172200" y="5105400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f</a:t>
            </a:r>
            <a:r>
              <a:rPr lang="en-US" baseline="-25000">
                <a:latin typeface="Calibri"/>
                <a:cs typeface="Calibri"/>
              </a:rPr>
              <a:t>1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172200" y="5486400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f</a:t>
            </a:r>
            <a:r>
              <a:rPr lang="en-US" baseline="-25000">
                <a:latin typeface="Calibri"/>
                <a:cs typeface="Calibri"/>
              </a:rPr>
              <a:t>2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172200" y="5867400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f</a:t>
            </a:r>
            <a:r>
              <a:rPr lang="en-US" baseline="-25000">
                <a:latin typeface="Calibri"/>
                <a:cs typeface="Calibri"/>
              </a:rPr>
              <a:t>3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6705600" y="487680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w</a:t>
            </a:r>
            <a:r>
              <a:rPr lang="en-US" baseline="-25000">
                <a:latin typeface="Calibri"/>
                <a:cs typeface="Calibri"/>
              </a:rPr>
              <a:t>1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6705600" y="5272088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w</a:t>
            </a:r>
            <a:r>
              <a:rPr lang="en-US" baseline="-25000">
                <a:latin typeface="Calibri"/>
                <a:cs typeface="Calibri"/>
              </a:rPr>
              <a:t>2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6705600" y="563880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w</a:t>
            </a:r>
            <a:r>
              <a:rPr lang="en-US" baseline="-25000">
                <a:latin typeface="Calibri"/>
                <a:cs typeface="Calibri"/>
              </a:rPr>
              <a:t>3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8458200" y="53340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&gt;0?</a:t>
            </a:r>
          </a:p>
        </p:txBody>
      </p:sp>
      <p:cxnSp>
        <p:nvCxnSpPr>
          <p:cNvPr id="17" name="AutoShape 16"/>
          <p:cNvCxnSpPr>
            <a:cxnSpLocks noChangeShapeType="1"/>
            <a:stCxn id="6" idx="3"/>
            <a:endCxn id="16" idx="1"/>
          </p:cNvCxnSpPr>
          <p:nvPr/>
        </p:nvCxnSpPr>
        <p:spPr bwMode="auto">
          <a:xfrm>
            <a:off x="8077200" y="5638800"/>
            <a:ext cx="381000" cy="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9144000" y="5638800"/>
            <a:ext cx="381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19" name="Picture 1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8" y="3689350"/>
            <a:ext cx="7624762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Neur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524000"/>
            <a:ext cx="4419600" cy="166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6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E0E604-8F46-CB42-B967-B166C0C07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Universal Function Approximation Theorem*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15B9AF-ADCC-2B4D-B2DB-B7077E0A1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1" y="4492618"/>
            <a:ext cx="11117913" cy="1476383"/>
          </a:xfrm>
        </p:spPr>
        <p:txBody>
          <a:bodyPr/>
          <a:lstStyle/>
          <a:p>
            <a:r>
              <a:rPr lang="en-US" u="sng" dirty="0"/>
              <a:t>In words:</a:t>
            </a:r>
            <a:r>
              <a:rPr lang="en-US" dirty="0"/>
              <a:t> Given any continuous function f(x), if a 2-layer neural network has enough hidden units, then there is a choice of weights that allow it to closely approximate f(x).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03442B-E9A1-EF4F-A541-211C8B8FF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865" y="1130363"/>
            <a:ext cx="7570273" cy="33654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AFB391-0700-0A4D-87A4-2EAFC578FB7F}"/>
              </a:ext>
            </a:extLst>
          </p:cNvPr>
          <p:cNvSpPr txBox="1"/>
          <p:nvPr/>
        </p:nvSpPr>
        <p:spPr>
          <a:xfrm>
            <a:off x="124157" y="6070601"/>
            <a:ext cx="6276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Calibri"/>
                <a:cs typeface="Calibri"/>
              </a:rPr>
              <a:t>Cybenko</a:t>
            </a:r>
            <a:r>
              <a:rPr lang="en-US" sz="1200" dirty="0">
                <a:latin typeface="Calibri"/>
                <a:cs typeface="Calibri"/>
              </a:rPr>
              <a:t> (1989) “Approximations by superpositions of sigmoidal functions”</a:t>
            </a:r>
          </a:p>
          <a:p>
            <a:r>
              <a:rPr lang="en-US" sz="1200" dirty="0" err="1">
                <a:latin typeface="Calibri"/>
                <a:cs typeface="Calibri"/>
              </a:rPr>
              <a:t>Hornik</a:t>
            </a:r>
            <a:r>
              <a:rPr lang="en-US" sz="1200" dirty="0">
                <a:latin typeface="Calibri"/>
                <a:cs typeface="Calibri"/>
              </a:rPr>
              <a:t> (1991) “Approximation Capabilities of Multilayer Feedforward Networks”</a:t>
            </a:r>
          </a:p>
          <a:p>
            <a:r>
              <a:rPr lang="en-US" sz="1200" dirty="0" err="1">
                <a:latin typeface="Calibri"/>
                <a:cs typeface="Calibri"/>
              </a:rPr>
              <a:t>Leshno</a:t>
            </a:r>
            <a:r>
              <a:rPr lang="en-US" sz="1200" dirty="0">
                <a:latin typeface="Calibri"/>
                <a:cs typeface="Calibri"/>
              </a:rPr>
              <a:t> and </a:t>
            </a:r>
            <a:r>
              <a:rPr lang="en-US" sz="1200" dirty="0" err="1">
                <a:latin typeface="Calibri"/>
                <a:cs typeface="Calibri"/>
              </a:rPr>
              <a:t>Schocken</a:t>
            </a:r>
            <a:r>
              <a:rPr lang="en-US" sz="1200" dirty="0">
                <a:latin typeface="Calibri"/>
                <a:cs typeface="Calibri"/>
              </a:rPr>
              <a:t> (1991) ”Multilayer Feedforward Networks with Non-Polynomial Activation Functions Can Approximate Any Function”</a:t>
            </a:r>
          </a:p>
        </p:txBody>
      </p:sp>
    </p:spTree>
    <p:extLst>
      <p:ext uri="{BB962C8B-B14F-4D97-AF65-F5344CB8AC3E}">
        <p14:creationId xmlns:p14="http://schemas.microsoft.com/office/powerpoint/2010/main" val="39105374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E0E604-8F46-CB42-B967-B166C0C07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Universal Function Approximation Theorem*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A90ECB-9064-C746-AAC9-52F3A0456CB0}"/>
              </a:ext>
            </a:extLst>
          </p:cNvPr>
          <p:cNvSpPr txBox="1"/>
          <p:nvPr/>
        </p:nvSpPr>
        <p:spPr>
          <a:xfrm>
            <a:off x="124157" y="6070601"/>
            <a:ext cx="6276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Calibri"/>
                <a:cs typeface="Calibri"/>
              </a:rPr>
              <a:t>Cybenko</a:t>
            </a:r>
            <a:r>
              <a:rPr lang="en-US" sz="1200" dirty="0">
                <a:latin typeface="Calibri"/>
                <a:cs typeface="Calibri"/>
              </a:rPr>
              <a:t> (1989) “Approximations by superpositions of sigmoidal functions”</a:t>
            </a:r>
          </a:p>
          <a:p>
            <a:r>
              <a:rPr lang="en-US" sz="1200" dirty="0" err="1">
                <a:latin typeface="Calibri"/>
                <a:cs typeface="Calibri"/>
              </a:rPr>
              <a:t>Hornik</a:t>
            </a:r>
            <a:r>
              <a:rPr lang="en-US" sz="1200" dirty="0">
                <a:latin typeface="Calibri"/>
                <a:cs typeface="Calibri"/>
              </a:rPr>
              <a:t> (1991) “Approximation Capabilities of Multilayer Feedforward Networks”</a:t>
            </a:r>
          </a:p>
          <a:p>
            <a:r>
              <a:rPr lang="en-US" sz="1200" dirty="0" err="1">
                <a:latin typeface="Calibri"/>
                <a:cs typeface="Calibri"/>
              </a:rPr>
              <a:t>Leshno</a:t>
            </a:r>
            <a:r>
              <a:rPr lang="en-US" sz="1200" dirty="0">
                <a:latin typeface="Calibri"/>
                <a:cs typeface="Calibri"/>
              </a:rPr>
              <a:t> and </a:t>
            </a:r>
            <a:r>
              <a:rPr lang="en-US" sz="1200" dirty="0" err="1">
                <a:latin typeface="Calibri"/>
                <a:cs typeface="Calibri"/>
              </a:rPr>
              <a:t>Schocken</a:t>
            </a:r>
            <a:r>
              <a:rPr lang="en-US" sz="1200" dirty="0">
                <a:latin typeface="Calibri"/>
                <a:cs typeface="Calibri"/>
              </a:rPr>
              <a:t> (1991) ”Multilayer Feedforward Networks with Non-Polynomial Activation Functions Can Approximate Any Function”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60DF1D-54B0-5347-B490-2E5392627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385" y="1052124"/>
            <a:ext cx="4253748" cy="4888331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9A3E1E-C1EC-6A4F-A2E4-4F74D61F5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874" y="1052124"/>
            <a:ext cx="3777988" cy="488833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E0C107-F34E-0B49-900E-6CC8D9CFF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01" y="1052125"/>
            <a:ext cx="3184393" cy="492814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329355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 Neural Net Demo 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Demo-site:</a:t>
            </a:r>
          </a:p>
          <a:p>
            <a:pPr lvl="1"/>
            <a:r>
              <a:rPr lang="en-US" dirty="0">
                <a:hlinkClick r:id="rId2"/>
              </a:rPr>
              <a:t>http://playground.tensorflow.org/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0250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77F508-AA63-9F4B-9D5D-5A3BFD36B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371286"/>
            <a:ext cx="5486401" cy="5486713"/>
          </a:xfrm>
        </p:spPr>
        <p:txBody>
          <a:bodyPr/>
          <a:lstStyle/>
          <a:p>
            <a:r>
              <a:rPr lang="en-US" dirty="0"/>
              <a:t>Derivatives tables: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B44E1D-2864-964B-B10F-B9B0DD323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computing all the derivatives?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6D0A7E-2721-5A4D-89BB-F01EC98D2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1524000"/>
            <a:ext cx="4582475" cy="49879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A2E512-5EA4-E248-BF0F-AE2CA17A5889}"/>
              </a:ext>
            </a:extLst>
          </p:cNvPr>
          <p:cNvSpPr txBox="1"/>
          <p:nvPr/>
        </p:nvSpPr>
        <p:spPr>
          <a:xfrm>
            <a:off x="-76200" y="6604084"/>
            <a:ext cx="42033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Calibri"/>
                <a:cs typeface="Calibri"/>
              </a:rPr>
              <a:t>[source:  http://</a:t>
            </a:r>
            <a:r>
              <a:rPr lang="en-US" sz="1050" dirty="0" err="1">
                <a:latin typeface="Calibri"/>
                <a:cs typeface="Calibri"/>
              </a:rPr>
              <a:t>hyperphysics.phy-astr.gsu.edu</a:t>
            </a:r>
            <a:r>
              <a:rPr lang="en-US" sz="1050" dirty="0">
                <a:latin typeface="Calibri"/>
                <a:cs typeface="Calibri"/>
              </a:rPr>
              <a:t>/</a:t>
            </a:r>
            <a:r>
              <a:rPr lang="en-US" sz="1050" dirty="0" err="1">
                <a:latin typeface="Calibri"/>
                <a:cs typeface="Calibri"/>
              </a:rPr>
              <a:t>hbase</a:t>
            </a:r>
            <a:r>
              <a:rPr lang="en-US" sz="1050" dirty="0">
                <a:latin typeface="Calibri"/>
                <a:cs typeface="Calibri"/>
              </a:rPr>
              <a:t>/Math/</a:t>
            </a:r>
            <a:r>
              <a:rPr lang="en-US" sz="1050" dirty="0" err="1">
                <a:latin typeface="Calibri"/>
                <a:cs typeface="Calibri"/>
              </a:rPr>
              <a:t>derfunc.html</a:t>
            </a:r>
            <a:endParaRPr lang="en-US" sz="105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365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B44E1D-2864-964B-B10F-B9B0DD323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computing all the derivatives?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AF68F69E-30C4-0C47-B8FC-5D3604570466}"/>
              </a:ext>
            </a:extLst>
          </p:cNvPr>
          <p:cNvSpPr txBox="1">
            <a:spLocks/>
          </p:cNvSpPr>
          <p:nvPr/>
        </p:nvSpPr>
        <p:spPr bwMode="auto">
          <a:xfrm>
            <a:off x="1219200" y="1344788"/>
            <a:ext cx="10439400" cy="3558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00000"/>
              </a:lnSpc>
              <a:spcBef>
                <a:spcPts val="1676"/>
              </a:spcBef>
              <a:spcAft>
                <a:spcPts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0" fontAlgn="base" hangingPunct="0">
              <a:spcBef>
                <a:spcPts val="1176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3200" kern="0" dirty="0"/>
              <a:t>But neural net f is never one of those?</a:t>
            </a:r>
          </a:p>
          <a:p>
            <a:pPr lvl="1"/>
            <a:r>
              <a:rPr lang="en-US" sz="2667" kern="0" dirty="0"/>
              <a:t>No problem: CHAIN RULE:</a:t>
            </a:r>
          </a:p>
          <a:p>
            <a:pPr marL="1219170" lvl="2" indent="0">
              <a:buNone/>
            </a:pPr>
            <a:endParaRPr lang="en-US" sz="2400" kern="0" dirty="0"/>
          </a:p>
          <a:p>
            <a:pPr marL="1219170" lvl="2" indent="0">
              <a:buNone/>
            </a:pPr>
            <a:r>
              <a:rPr lang="en-US" sz="2400" kern="0" dirty="0"/>
              <a:t>If </a:t>
            </a:r>
          </a:p>
          <a:p>
            <a:pPr marL="1219170" lvl="2" indent="0">
              <a:buNone/>
            </a:pPr>
            <a:endParaRPr lang="en-US" sz="2400" kern="0" dirty="0"/>
          </a:p>
          <a:p>
            <a:pPr marL="1219170" lvl="2" indent="0">
              <a:buNone/>
            </a:pPr>
            <a:endParaRPr lang="en-US" sz="2400" kern="0" dirty="0"/>
          </a:p>
          <a:p>
            <a:pPr marL="1219170" lvl="2" indent="0">
              <a:buNone/>
            </a:pPr>
            <a:r>
              <a:rPr lang="en-US" sz="2400" kern="0" dirty="0"/>
              <a:t>Then</a:t>
            </a:r>
          </a:p>
          <a:p>
            <a:pPr marL="1219170" lvl="2" indent="0">
              <a:buNone/>
            </a:pPr>
            <a:endParaRPr lang="en-US" sz="2400" kern="0" dirty="0"/>
          </a:p>
          <a:p>
            <a:pPr marL="1219170" lvl="2" indent="0">
              <a:buNone/>
            </a:pPr>
            <a:endParaRPr lang="en-US" sz="2400" kern="0" dirty="0">
              <a:sym typeface="Wingdings" pitchFamily="2" charset="2"/>
            </a:endParaRPr>
          </a:p>
          <a:p>
            <a:pPr marL="1219170" lvl="2" indent="0">
              <a:buNone/>
            </a:pPr>
            <a:r>
              <a:rPr lang="en-US" sz="2400" b="1" kern="0" dirty="0">
                <a:sym typeface="Wingdings" pitchFamily="2" charset="2"/>
              </a:rPr>
              <a:t> Derivatives can be computed by following well-defined procedures</a:t>
            </a:r>
            <a:endParaRPr lang="en-US" sz="2400" b="1" kern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D0502A-BE16-C14A-942E-0C4E494AC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300" y="2902587"/>
            <a:ext cx="2743200" cy="443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712007-2E18-2849-81F7-6FC2178CE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365" y="4267200"/>
            <a:ext cx="3448680" cy="41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3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62330B-A916-C64E-8F2E-34BB9BD36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Automatic differentiation software </a:t>
            </a:r>
          </a:p>
          <a:p>
            <a:pPr lvl="1"/>
            <a:r>
              <a:rPr lang="en-US" dirty="0"/>
              <a:t>e.g. </a:t>
            </a:r>
            <a:r>
              <a:rPr lang="en-US" dirty="0" err="1"/>
              <a:t>PyTorch</a:t>
            </a:r>
            <a:r>
              <a:rPr lang="en-US" dirty="0"/>
              <a:t>, TensorFlow, JAX</a:t>
            </a:r>
          </a:p>
          <a:p>
            <a:pPr lvl="1"/>
            <a:r>
              <a:rPr lang="en-US" dirty="0"/>
              <a:t>Only need to program the function g(</a:t>
            </a:r>
            <a:r>
              <a:rPr lang="en-US" dirty="0" err="1"/>
              <a:t>x,y,w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Can automatically compute all derivatives </a:t>
            </a:r>
            <a:r>
              <a:rPr lang="en-US" dirty="0" err="1"/>
              <a:t>w.r.t.</a:t>
            </a:r>
            <a:r>
              <a:rPr lang="en-US" dirty="0"/>
              <a:t> all entries in w</a:t>
            </a:r>
          </a:p>
          <a:p>
            <a:pPr lvl="1"/>
            <a:r>
              <a:rPr lang="en-US" dirty="0"/>
              <a:t>This is typically done by caching info during forward computation pass of f, and then doing a backward pass = “backpropagation”</a:t>
            </a:r>
          </a:p>
          <a:p>
            <a:pPr lvl="1"/>
            <a:r>
              <a:rPr lang="en-US" dirty="0" err="1"/>
              <a:t>Autodiff</a:t>
            </a:r>
            <a:r>
              <a:rPr lang="en-US" dirty="0"/>
              <a:t> / Backpropagation can often be done at computational cost comparable to the forward pass</a:t>
            </a:r>
          </a:p>
          <a:p>
            <a:r>
              <a:rPr lang="en-US" dirty="0"/>
              <a:t>Need to know this exists</a:t>
            </a:r>
          </a:p>
          <a:p>
            <a:r>
              <a:rPr lang="en-US" dirty="0"/>
              <a:t>How this is done?  --  outside of scope of CS188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0C4691-0061-B24C-B242-45895D0C3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Automatic Differentiation</a:t>
            </a:r>
          </a:p>
        </p:txBody>
      </p:sp>
    </p:spTree>
    <p:extLst>
      <p:ext uri="{BB962C8B-B14F-4D97-AF65-F5344CB8AC3E}">
        <p14:creationId xmlns:p14="http://schemas.microsoft.com/office/powerpoint/2010/main" val="23161104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Key Ideas</a:t>
            </a:r>
          </a:p>
        </p:txBody>
      </p:sp>
      <p:sp>
        <p:nvSpPr>
          <p:cNvPr id="1182723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219200"/>
            <a:ext cx="10337800" cy="599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Optimize probability of label given input</a:t>
            </a:r>
          </a:p>
          <a:p>
            <a:pPr lvl="3">
              <a:lnSpc>
                <a:spcPct val="90000"/>
              </a:lnSpc>
            </a:pPr>
            <a:endParaRPr lang="en-US" sz="1200" dirty="0"/>
          </a:p>
          <a:p>
            <a:pPr>
              <a:lnSpc>
                <a:spcPct val="90000"/>
              </a:lnSpc>
            </a:pPr>
            <a:r>
              <a:rPr lang="en-US" sz="2400" dirty="0"/>
              <a:t>Continuous optimization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Gradient ascent: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Compute steepest uphill direction = gradient (= just vector of partial derivatives)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Take step in the gradient direction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Repeat (until held-out data accuracy starts to drop = “early stopping”)</a:t>
            </a:r>
          </a:p>
          <a:p>
            <a:pPr lvl="3">
              <a:lnSpc>
                <a:spcPct val="90000"/>
              </a:lnSpc>
            </a:pPr>
            <a:endParaRPr lang="en-US" sz="1200" dirty="0"/>
          </a:p>
          <a:p>
            <a:pPr>
              <a:lnSpc>
                <a:spcPct val="90000"/>
              </a:lnSpc>
            </a:pPr>
            <a:r>
              <a:rPr lang="en-US" sz="2400" dirty="0"/>
              <a:t>Deep neural nets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Last layer = still logistic regression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Now also many more layers before this last layer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= computing the features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sym typeface="Wingdings" pitchFamily="2" charset="2"/>
              </a:rPr>
              <a:t> the features are learned rather than hand-designed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ym typeface="Wingdings" pitchFamily="2" charset="2"/>
              </a:rPr>
              <a:t>Universal function approximation theorem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latin typeface="Courier" pitchFamily="2" charset="0"/>
                <a:sym typeface="Wingdings" pitchFamily="2" charset="2"/>
              </a:rPr>
              <a:t>If</a:t>
            </a:r>
            <a:r>
              <a:rPr lang="en-US" sz="1600" dirty="0">
                <a:sym typeface="Wingdings" pitchFamily="2" charset="2"/>
              </a:rPr>
              <a:t>         neural net is large enough 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latin typeface="Courier" pitchFamily="2" charset="0"/>
                <a:sym typeface="Wingdings" pitchFamily="2" charset="2"/>
              </a:rPr>
              <a:t>Then</a:t>
            </a:r>
            <a:r>
              <a:rPr lang="en-US" sz="1600" dirty="0">
                <a:sym typeface="Wingdings" pitchFamily="2" charset="2"/>
              </a:rPr>
              <a:t>   neural net can represent any continuous mapping from input to output with arbitrary accuracy</a:t>
            </a:r>
          </a:p>
          <a:p>
            <a:pPr lvl="2">
              <a:lnSpc>
                <a:spcPct val="90000"/>
              </a:lnSpc>
            </a:pPr>
            <a:r>
              <a:rPr lang="en-US" sz="1600" dirty="0">
                <a:sym typeface="Wingdings" pitchFamily="2" charset="2"/>
              </a:rPr>
              <a:t>But remember: need to avoid overfitting  / memorizing the training data  early stopping!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ym typeface="Wingdings" pitchFamily="2" charset="2"/>
              </a:rPr>
              <a:t>Automatic differentiation gives the derivatives efficiently (how? = outside of scope of 188)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D85538-3717-5F48-9F25-666CFAB15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8734" y="1219200"/>
            <a:ext cx="4177466" cy="50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86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9FA87-9A92-A44D-9271-6884A23C1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well does it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AC97C-4751-614D-A250-C30A39CB6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1181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Computer Vision</a:t>
            </a:r>
          </a:p>
        </p:txBody>
      </p:sp>
      <p:pic>
        <p:nvPicPr>
          <p:cNvPr id="208" name="Picture 6"/>
          <p:cNvPicPr/>
          <p:nvPr/>
        </p:nvPicPr>
        <p:blipFill>
          <a:blip r:embed="rId3"/>
          <a:stretch/>
        </p:blipFill>
        <p:spPr>
          <a:xfrm>
            <a:off x="3733920" y="1219320"/>
            <a:ext cx="15773040" cy="105152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765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Object Detection</a:t>
            </a:r>
          </a:p>
        </p:txBody>
      </p:sp>
      <p:pic>
        <p:nvPicPr>
          <p:cNvPr id="210" name="Picture 4"/>
          <p:cNvPicPr/>
          <p:nvPr/>
        </p:nvPicPr>
        <p:blipFill>
          <a:blip r:embed="rId3"/>
          <a:stretch/>
        </p:blipFill>
        <p:spPr>
          <a:xfrm>
            <a:off x="4800600" y="1015920"/>
            <a:ext cx="10134360" cy="67561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056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7F0E4-0D07-A447-B53F-F88E4D3F1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get probabilistic decisions?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25105-CD88-8B43-9699-8AAFC3BC5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Activation:</a:t>
            </a:r>
          </a:p>
          <a:p>
            <a:r>
              <a:rPr lang="en-US" dirty="0"/>
              <a:t>If 			        very positive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want probability going to 1</a:t>
            </a:r>
          </a:p>
          <a:p>
            <a:r>
              <a:rPr lang="en-US" dirty="0"/>
              <a:t>If  			        very negative </a:t>
            </a:r>
            <a:r>
              <a:rPr lang="en-US" dirty="0">
                <a:sym typeface="Wingdings" pitchFamily="2" charset="2"/>
              </a:rPr>
              <a:t> want probability going to 0</a:t>
            </a:r>
            <a:endParaRPr lang="en-US" dirty="0"/>
          </a:p>
          <a:p>
            <a:endParaRPr lang="en-US" dirty="0"/>
          </a:p>
          <a:p>
            <a:r>
              <a:rPr lang="en-US" dirty="0"/>
              <a:t>Sigmoid function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AE5465-7267-6347-9424-88B3633DC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676223"/>
            <a:ext cx="4499765" cy="29936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023F1C-5C7B-CE4F-BF28-C4CD16C96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835" y="1462064"/>
            <a:ext cx="2124364" cy="4271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864371-E682-A849-9B7D-DC719B4DD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327" y="2139824"/>
            <a:ext cx="1755673" cy="3530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638DDA-CCD1-7340-B7B0-D4224D525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327" y="2743200"/>
            <a:ext cx="1755673" cy="353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19EC6E-012A-1F44-95D8-033BB9FE5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235" y="4684096"/>
            <a:ext cx="29972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6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Manual Feature Design</a:t>
            </a:r>
          </a:p>
        </p:txBody>
      </p:sp>
      <p:pic>
        <p:nvPicPr>
          <p:cNvPr id="212" name="Picture 5"/>
          <p:cNvPicPr/>
          <p:nvPr/>
        </p:nvPicPr>
        <p:blipFill>
          <a:blip r:embed="rId3"/>
          <a:stretch/>
        </p:blipFill>
        <p:spPr>
          <a:xfrm>
            <a:off x="838080" y="1600200"/>
            <a:ext cx="1676160" cy="1155240"/>
          </a:xfrm>
          <a:prstGeom prst="rect">
            <a:avLst/>
          </a:prstGeom>
          <a:ln>
            <a:noFill/>
          </a:ln>
        </p:spPr>
      </p:pic>
      <p:pic>
        <p:nvPicPr>
          <p:cNvPr id="213" name="Picture 6"/>
          <p:cNvPicPr/>
          <p:nvPr/>
        </p:nvPicPr>
        <p:blipFill>
          <a:blip r:embed="rId4"/>
          <a:stretch/>
        </p:blipFill>
        <p:spPr>
          <a:xfrm>
            <a:off x="3352680" y="2133720"/>
            <a:ext cx="3873600" cy="2608200"/>
          </a:xfrm>
          <a:prstGeom prst="rect">
            <a:avLst/>
          </a:prstGeom>
          <a:ln>
            <a:noFill/>
          </a:ln>
        </p:spPr>
      </p:pic>
      <p:pic>
        <p:nvPicPr>
          <p:cNvPr id="214" name="Picture 7"/>
          <p:cNvPicPr/>
          <p:nvPr/>
        </p:nvPicPr>
        <p:blipFill>
          <a:blip r:embed="rId5"/>
          <a:stretch/>
        </p:blipFill>
        <p:spPr>
          <a:xfrm>
            <a:off x="7391520" y="2971800"/>
            <a:ext cx="3047760" cy="37249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392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Features and Generalization</a:t>
            </a:r>
          </a:p>
        </p:txBody>
      </p:sp>
      <p:pic>
        <p:nvPicPr>
          <p:cNvPr id="216" name="Picture 3"/>
          <p:cNvPicPr/>
          <p:nvPr/>
        </p:nvPicPr>
        <p:blipFill rotWithShape="1">
          <a:blip r:embed="rId3"/>
          <a:srcRect l="47590"/>
          <a:stretch/>
        </p:blipFill>
        <p:spPr>
          <a:xfrm>
            <a:off x="3276600" y="1802880"/>
            <a:ext cx="5674440" cy="3890880"/>
          </a:xfrm>
          <a:prstGeom prst="rect">
            <a:avLst/>
          </a:prstGeom>
          <a:ln>
            <a:noFill/>
          </a:ln>
        </p:spPr>
      </p:pic>
      <p:sp>
        <p:nvSpPr>
          <p:cNvPr id="218" name="CustomShape 3"/>
          <p:cNvSpPr/>
          <p:nvPr/>
        </p:nvSpPr>
        <p:spPr>
          <a:xfrm>
            <a:off x="9296400" y="6400800"/>
            <a:ext cx="23450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[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HoG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Dalal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and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Triggs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2005]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824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Features and Generalization</a:t>
            </a:r>
          </a:p>
        </p:txBody>
      </p:sp>
      <p:pic>
        <p:nvPicPr>
          <p:cNvPr id="220" name="Picture 3"/>
          <p:cNvPicPr/>
          <p:nvPr/>
        </p:nvPicPr>
        <p:blipFill>
          <a:blip r:embed="rId3"/>
          <a:stretch/>
        </p:blipFill>
        <p:spPr>
          <a:xfrm>
            <a:off x="2133720" y="2209680"/>
            <a:ext cx="8480880" cy="3047760"/>
          </a:xfrm>
          <a:prstGeom prst="rect">
            <a:avLst/>
          </a:prstGeom>
          <a:ln>
            <a:noFill/>
          </a:ln>
        </p:spPr>
      </p:pic>
      <p:sp>
        <p:nvSpPr>
          <p:cNvPr id="221" name="CustomShape 2"/>
          <p:cNvSpPr/>
          <p:nvPr/>
        </p:nvSpPr>
        <p:spPr>
          <a:xfrm>
            <a:off x="3587760" y="5562720"/>
            <a:ext cx="93996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Image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" name="CustomShape 3"/>
          <p:cNvSpPr/>
          <p:nvPr/>
        </p:nvSpPr>
        <p:spPr>
          <a:xfrm>
            <a:off x="7929000" y="5562720"/>
            <a:ext cx="72360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HoG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721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721600" y="2108200"/>
            <a:ext cx="1625600" cy="4064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5" name="Rectangle 14"/>
          <p:cNvSpPr/>
          <p:nvPr/>
        </p:nvSpPr>
        <p:spPr bwMode="auto">
          <a:xfrm>
            <a:off x="7620000" y="4749800"/>
            <a:ext cx="2032000" cy="1016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6" name="Rectangle 15"/>
          <p:cNvSpPr/>
          <p:nvPr/>
        </p:nvSpPr>
        <p:spPr bwMode="auto">
          <a:xfrm>
            <a:off x="6197600" y="5054600"/>
            <a:ext cx="609600" cy="508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01857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721600" y="2108200"/>
            <a:ext cx="1625600" cy="4064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5" name="Rectangle 14"/>
          <p:cNvSpPr/>
          <p:nvPr/>
        </p:nvSpPr>
        <p:spPr bwMode="auto">
          <a:xfrm>
            <a:off x="7620000" y="4749800"/>
            <a:ext cx="2032000" cy="1016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6" name="Rectangle 15"/>
          <p:cNvSpPr/>
          <p:nvPr/>
        </p:nvSpPr>
        <p:spPr bwMode="auto">
          <a:xfrm>
            <a:off x="6197600" y="5054600"/>
            <a:ext cx="609600" cy="508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3352800" y="4749800"/>
            <a:ext cx="6604000" cy="1016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20240418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7620000" y="4749800"/>
            <a:ext cx="2032000" cy="1016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9" name="Shape 647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333" dirty="0">
                <a:solidFill>
                  <a:schemeClr val="lt1"/>
                </a:solidFill>
              </a:rPr>
              <a:t>AlexNet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352800" y="4749800"/>
            <a:ext cx="6604000" cy="1016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4217962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sp>
        <p:nvSpPr>
          <p:cNvPr id="9" name="Shape 647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333" dirty="0">
                <a:solidFill>
                  <a:schemeClr val="lt1"/>
                </a:solidFill>
              </a:rPr>
              <a:t>AlexNet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352800" y="4749800"/>
            <a:ext cx="6604000" cy="1016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05810421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3352800" y="4749800"/>
            <a:ext cx="6604000" cy="1016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6400800" y="5257800"/>
            <a:ext cx="3454400" cy="508000"/>
          </a:xfrm>
          <a:prstGeom prst="line">
            <a:avLst/>
          </a:prstGeom>
          <a:noFill/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Shape 647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333" dirty="0">
                <a:solidFill>
                  <a:schemeClr val="lt1"/>
                </a:solidFill>
              </a:rPr>
              <a:t>AlexNet</a:t>
            </a:r>
          </a:p>
        </p:txBody>
      </p:sp>
    </p:spTree>
    <p:extLst>
      <p:ext uri="{BB962C8B-B14F-4D97-AF65-F5344CB8AC3E}">
        <p14:creationId xmlns:p14="http://schemas.microsoft.com/office/powerpoint/2010/main" val="2992229163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 COCO Image Captioning Challenge</a:t>
            </a:r>
          </a:p>
        </p:txBody>
      </p:sp>
      <p:pic>
        <p:nvPicPr>
          <p:cNvPr id="4" name="Picture 3" descr="Screen Shot 2016-06-17 at 10.41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013" y="990600"/>
            <a:ext cx="8315987" cy="518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1169" y="6172200"/>
            <a:ext cx="717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/>
                <a:cs typeface="Calibri"/>
              </a:rPr>
              <a:t>Karpathy</a:t>
            </a:r>
            <a:r>
              <a:rPr lang="en-US" dirty="0">
                <a:latin typeface="Calibri"/>
                <a:cs typeface="Calibri"/>
              </a:rPr>
              <a:t> &amp; </a:t>
            </a:r>
            <a:r>
              <a:rPr lang="en-US" dirty="0" err="1">
                <a:latin typeface="Calibri"/>
                <a:cs typeface="Calibri"/>
              </a:rPr>
              <a:t>Fei-Fei</a:t>
            </a:r>
            <a:r>
              <a:rPr lang="en-US" dirty="0">
                <a:latin typeface="Calibri"/>
                <a:cs typeface="Calibri"/>
              </a:rPr>
              <a:t>, 2015; Donahue et al., 2015; </a:t>
            </a:r>
            <a:r>
              <a:rPr lang="en-US" dirty="0" err="1">
                <a:latin typeface="Calibri"/>
                <a:cs typeface="Calibri"/>
              </a:rPr>
              <a:t>Xu</a:t>
            </a:r>
            <a:r>
              <a:rPr lang="en-US" dirty="0">
                <a:latin typeface="Calibri"/>
                <a:cs typeface="Calibri"/>
              </a:rPr>
              <a:t> et al, 2015; many more </a:t>
            </a:r>
          </a:p>
        </p:txBody>
      </p:sp>
    </p:spTree>
    <p:extLst>
      <p:ext uri="{BB962C8B-B14F-4D97-AF65-F5344CB8AC3E}">
        <p14:creationId xmlns:p14="http://schemas.microsoft.com/office/powerpoint/2010/main" val="6123779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127000"/>
            <a:ext cx="12192000" cy="885419"/>
          </a:xfrm>
        </p:spPr>
        <p:txBody>
          <a:bodyPr/>
          <a:lstStyle/>
          <a:p>
            <a:r>
              <a:rPr lang="en-US" dirty="0"/>
              <a:t>Visual QA Challenge</a:t>
            </a:r>
          </a:p>
        </p:txBody>
      </p:sp>
      <p:pic>
        <p:nvPicPr>
          <p:cNvPr id="4" name="Picture 3" descr="Screen Shot 2016-06-17 at 10.49.42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90600"/>
            <a:ext cx="10879869" cy="5558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20800" y="584201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Stanislaw </a:t>
            </a:r>
            <a:r>
              <a:rPr lang="en-US" sz="1600" dirty="0" err="1">
                <a:latin typeface="Calibri"/>
                <a:cs typeface="Calibri"/>
              </a:rPr>
              <a:t>Antol</a:t>
            </a:r>
            <a:r>
              <a:rPr lang="en-US" sz="1600" dirty="0">
                <a:latin typeface="Calibri"/>
                <a:cs typeface="Calibri"/>
              </a:rPr>
              <a:t>, </a:t>
            </a:r>
            <a:r>
              <a:rPr lang="en-US" sz="1600" dirty="0" err="1">
                <a:latin typeface="Calibri"/>
                <a:cs typeface="Calibri"/>
              </a:rPr>
              <a:t>Aishwarya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Agrawal</a:t>
            </a:r>
            <a:r>
              <a:rPr lang="en-US" sz="1600" dirty="0">
                <a:latin typeface="Calibri"/>
                <a:cs typeface="Calibri"/>
              </a:rPr>
              <a:t>, </a:t>
            </a:r>
            <a:r>
              <a:rPr lang="en-US" sz="1600" dirty="0" err="1">
                <a:latin typeface="Calibri"/>
                <a:cs typeface="Calibri"/>
              </a:rPr>
              <a:t>Jiasen</a:t>
            </a:r>
            <a:r>
              <a:rPr lang="en-US" sz="1600" dirty="0">
                <a:latin typeface="Calibri"/>
                <a:cs typeface="Calibri"/>
              </a:rPr>
              <a:t> Lu, Margaret Mitchell, </a:t>
            </a:r>
            <a:r>
              <a:rPr lang="en-US" sz="1600" dirty="0" err="1">
                <a:latin typeface="Calibri"/>
                <a:cs typeface="Calibri"/>
              </a:rPr>
              <a:t>Dhruv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Batra</a:t>
            </a:r>
            <a:r>
              <a:rPr lang="en-US" sz="1600" dirty="0">
                <a:latin typeface="Calibri"/>
                <a:cs typeface="Calibri"/>
              </a:rPr>
              <a:t>, C. Lawrence </a:t>
            </a:r>
            <a:r>
              <a:rPr lang="en-US" sz="1600" dirty="0" err="1">
                <a:latin typeface="Calibri"/>
                <a:cs typeface="Calibri"/>
              </a:rPr>
              <a:t>Zitnick</a:t>
            </a:r>
            <a:r>
              <a:rPr lang="en-US" sz="1600" dirty="0">
                <a:latin typeface="Calibri"/>
                <a:cs typeface="Calibri"/>
              </a:rPr>
              <a:t>, Devi Parikh </a:t>
            </a:r>
          </a:p>
        </p:txBody>
      </p:sp>
    </p:spTree>
    <p:extLst>
      <p:ext uri="{BB962C8B-B14F-4D97-AF65-F5344CB8AC3E}">
        <p14:creationId xmlns:p14="http://schemas.microsoft.com/office/powerpoint/2010/main" val="2656859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7F0E4-0D07-A447-B53F-F88E4D3F1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w?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25105-CD88-8B43-9699-8AAFC3BC5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379200" cy="2184399"/>
          </a:xfrm>
        </p:spPr>
        <p:txBody>
          <a:bodyPr/>
          <a:lstStyle/>
          <a:p>
            <a:r>
              <a:rPr lang="en-US" dirty="0"/>
              <a:t>Maximum likelihood estimation:</a:t>
            </a:r>
          </a:p>
          <a:p>
            <a:endParaRPr lang="en-US" dirty="0"/>
          </a:p>
          <a:p>
            <a:endParaRPr lang="en-US" dirty="0"/>
          </a:p>
          <a:p>
            <a:pPr lvl="5"/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with: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7B2151-1C3E-ED47-BFCE-EAA4666C3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2438400"/>
            <a:ext cx="8140700" cy="990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798623-B533-7F46-AAD8-FF82D2229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3810000"/>
            <a:ext cx="8153400" cy="21717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69FF1C-F68D-CD4A-9ACA-E444132D23F8}"/>
              </a:ext>
            </a:extLst>
          </p:cNvPr>
          <p:cNvSpPr txBox="1"/>
          <p:nvPr/>
        </p:nvSpPr>
        <p:spPr>
          <a:xfrm>
            <a:off x="304800" y="6269935"/>
            <a:ext cx="36815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= Logistic Regression</a:t>
            </a:r>
          </a:p>
        </p:txBody>
      </p:sp>
    </p:spTree>
    <p:extLst>
      <p:ext uri="{BB962C8B-B14F-4D97-AF65-F5344CB8AC3E}">
        <p14:creationId xmlns:p14="http://schemas.microsoft.com/office/powerpoint/2010/main" val="244356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 txBox="1">
            <a:spLocks noGrp="1"/>
          </p:cNvSpPr>
          <p:nvPr>
            <p:ph type="title"/>
          </p:nvPr>
        </p:nvSpPr>
        <p:spPr>
          <a:xfrm>
            <a:off x="609600" y="-2542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" b="0" dirty="0"/>
              <a:t>Speech Recognition</a:t>
            </a:r>
          </a:p>
        </p:txBody>
      </p:sp>
      <p:pic>
        <p:nvPicPr>
          <p:cNvPr id="654" name="Shape 6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868" y="1464589"/>
            <a:ext cx="7683365" cy="539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Shape 6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0467" y="1362967"/>
            <a:ext cx="3873500" cy="26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Shape 6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32867" y="4152900"/>
            <a:ext cx="3721100" cy="2463800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Shape 657"/>
          <p:cNvSpPr txBox="1"/>
          <p:nvPr/>
        </p:nvSpPr>
        <p:spPr>
          <a:xfrm>
            <a:off x="7855255" y="6413689"/>
            <a:ext cx="4157999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/>
              <a:t>graph credit Matt Zeiler, Clarifai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914400" y="4953000"/>
            <a:ext cx="6908800" cy="2032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5892800" y="4953000"/>
            <a:ext cx="1422400" cy="1016000"/>
          </a:xfrm>
          <a:prstGeom prst="line">
            <a:avLst/>
          </a:prstGeom>
          <a:noFill/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73114883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Translation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473200"/>
            <a:ext cx="10022871" cy="5105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53037" y="901660"/>
            <a:ext cx="721005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dirty="0">
                <a:latin typeface="Calibri"/>
                <a:cs typeface="Calibri"/>
              </a:rPr>
              <a:t>Google Neural Machine Translation (in production)</a:t>
            </a:r>
          </a:p>
        </p:txBody>
      </p:sp>
    </p:spTree>
    <p:extLst>
      <p:ext uri="{BB962C8B-B14F-4D97-AF65-F5344CB8AC3E}">
        <p14:creationId xmlns:p14="http://schemas.microsoft.com/office/powerpoint/2010/main" val="27431339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C7B28-9D45-0E43-BA66-9CFF5865B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still missing? – correlation ≠ causation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1B7AE-63F1-C449-9BE8-3AAA6F0FA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3A4C47-219F-134E-A667-EA4C8AEF5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701" y="1407887"/>
            <a:ext cx="4596598" cy="41767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C56C33-4311-C349-A111-1CA271E0783A}"/>
              </a:ext>
            </a:extLst>
          </p:cNvPr>
          <p:cNvSpPr txBox="1"/>
          <p:nvPr/>
        </p:nvSpPr>
        <p:spPr>
          <a:xfrm>
            <a:off x="304800" y="62209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[Ribeiro et al.]</a:t>
            </a:r>
          </a:p>
        </p:txBody>
      </p:sp>
    </p:spTree>
    <p:extLst>
      <p:ext uri="{BB962C8B-B14F-4D97-AF65-F5344CB8AC3E}">
        <p14:creationId xmlns:p14="http://schemas.microsoft.com/office/powerpoint/2010/main" val="8931914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C7B28-9D45-0E43-BA66-9CFF5865B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still missing? – covariate shift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C56C33-4311-C349-A111-1CA271E0783A}"/>
              </a:ext>
            </a:extLst>
          </p:cNvPr>
          <p:cNvSpPr txBox="1"/>
          <p:nvPr/>
        </p:nvSpPr>
        <p:spPr>
          <a:xfrm>
            <a:off x="304800" y="62209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[Carroll et al.]</a:t>
            </a:r>
          </a:p>
        </p:txBody>
      </p:sp>
      <p:pic>
        <p:nvPicPr>
          <p:cNvPr id="9" name="Online Media 8" descr="BC+BC on distribution">
            <a:hlinkClick r:id="" action="ppaction://media"/>
            <a:extLst>
              <a:ext uri="{FF2B5EF4-FFF2-40B4-BE49-F238E27FC236}">
                <a16:creationId xmlns:a16="http://schemas.microsoft.com/office/drawing/2014/main" id="{F21C2A37-BF77-AB43-80A6-727B8C36FF4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388" y="1397000"/>
            <a:ext cx="8531225" cy="4729163"/>
          </a:xfrm>
        </p:spPr>
      </p:pic>
    </p:spTree>
    <p:extLst>
      <p:ext uri="{BB962C8B-B14F-4D97-AF65-F5344CB8AC3E}">
        <p14:creationId xmlns:p14="http://schemas.microsoft.com/office/powerpoint/2010/main" val="203099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8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C7B28-9D45-0E43-BA66-9CFF5865B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still missing? – covariate shift</a:t>
            </a:r>
          </a:p>
        </p:txBody>
      </p:sp>
      <p:pic>
        <p:nvPicPr>
          <p:cNvPr id="6" name="Online Media 5" descr="Failure_video">
            <a:hlinkClick r:id="" action="ppaction://media"/>
            <a:extLst>
              <a:ext uri="{FF2B5EF4-FFF2-40B4-BE49-F238E27FC236}">
                <a16:creationId xmlns:a16="http://schemas.microsoft.com/office/drawing/2014/main" id="{28C12936-15C1-5240-968C-93368D0DA7C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4675" y="1397000"/>
            <a:ext cx="8501063" cy="472916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C56C33-4311-C349-A111-1CA271E0783A}"/>
              </a:ext>
            </a:extLst>
          </p:cNvPr>
          <p:cNvSpPr txBox="1"/>
          <p:nvPr/>
        </p:nvSpPr>
        <p:spPr>
          <a:xfrm>
            <a:off x="304800" y="62209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[Carroll et al.]</a:t>
            </a:r>
          </a:p>
        </p:txBody>
      </p:sp>
    </p:spTree>
    <p:extLst>
      <p:ext uri="{BB962C8B-B14F-4D97-AF65-F5344CB8AC3E}">
        <p14:creationId xmlns:p14="http://schemas.microsoft.com/office/powerpoint/2010/main" val="121394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Multiclass Logistic Regression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57199" y="1249150"/>
            <a:ext cx="7663021" cy="4648413"/>
          </a:xfrm>
        </p:spPr>
        <p:txBody>
          <a:bodyPr/>
          <a:lstStyle/>
          <a:p>
            <a:pPr eaLnBrk="1" hangingPunct="1"/>
            <a:r>
              <a:rPr lang="en-US" sz="2400" dirty="0"/>
              <a:t>Multi-class linear classification</a:t>
            </a:r>
          </a:p>
          <a:p>
            <a:pPr lvl="3"/>
            <a:endParaRPr lang="en-US" sz="500" dirty="0"/>
          </a:p>
          <a:p>
            <a:pPr lvl="1" eaLnBrk="1" hangingPunct="1"/>
            <a:r>
              <a:rPr lang="en-US" sz="2000" dirty="0"/>
              <a:t>A weight vector for each class:</a:t>
            </a:r>
          </a:p>
          <a:p>
            <a:pPr lvl="1" eaLnBrk="1" hangingPunct="1"/>
            <a:endParaRPr lang="en-US" sz="1800" dirty="0"/>
          </a:p>
          <a:p>
            <a:pPr lvl="1" eaLnBrk="1" hangingPunct="1"/>
            <a:r>
              <a:rPr lang="en-US" sz="2000" dirty="0"/>
              <a:t>Score (activation) of a class y:</a:t>
            </a:r>
          </a:p>
          <a:p>
            <a:pPr lvl="1" eaLnBrk="1" hangingPunct="1"/>
            <a:endParaRPr lang="en-US" sz="1400" dirty="0"/>
          </a:p>
          <a:p>
            <a:pPr lvl="1" eaLnBrk="1" hangingPunct="1"/>
            <a:r>
              <a:rPr lang="en-US" sz="2000" dirty="0"/>
              <a:t>Prediction w/highest score wins:</a:t>
            </a:r>
          </a:p>
          <a:p>
            <a:pPr lvl="1" eaLnBrk="1" hangingPunct="1"/>
            <a:endParaRPr lang="en-US" sz="2000" dirty="0"/>
          </a:p>
          <a:p>
            <a:endParaRPr lang="en-US" sz="2400" dirty="0"/>
          </a:p>
          <a:p>
            <a:r>
              <a:rPr lang="en-US" sz="2400" dirty="0"/>
              <a:t>How to make the scores into probabilities? </a:t>
            </a:r>
          </a:p>
          <a:p>
            <a:endParaRPr lang="en-US" sz="2400" dirty="0"/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25523" y="2514600"/>
            <a:ext cx="14192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163050" y="1573213"/>
            <a:ext cx="2286000" cy="2209800"/>
            <a:chOff x="3648" y="1104"/>
            <a:chExt cx="1440" cy="1392"/>
          </a:xfrm>
        </p:grpSpPr>
        <p:sp>
          <p:nvSpPr>
            <p:cNvPr id="23570" name="Freeform 6"/>
            <p:cNvSpPr>
              <a:spLocks/>
            </p:cNvSpPr>
            <p:nvPr/>
          </p:nvSpPr>
          <p:spPr bwMode="auto">
            <a:xfrm>
              <a:off x="3792" y="1104"/>
              <a:ext cx="1104" cy="528"/>
            </a:xfrm>
            <a:custGeom>
              <a:avLst/>
              <a:gdLst>
                <a:gd name="T0" fmla="*/ 0 w 1104"/>
                <a:gd name="T1" fmla="*/ 528 h 528"/>
                <a:gd name="T2" fmla="*/ 96 w 1104"/>
                <a:gd name="T3" fmla="*/ 96 h 528"/>
                <a:gd name="T4" fmla="*/ 720 w 1104"/>
                <a:gd name="T5" fmla="*/ 0 h 528"/>
                <a:gd name="T6" fmla="*/ 1104 w 1104"/>
                <a:gd name="T7" fmla="*/ 288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04"/>
                <a:gd name="T13" fmla="*/ 0 h 528"/>
                <a:gd name="T14" fmla="*/ 1104 w 1104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04" h="528">
                  <a:moveTo>
                    <a:pt x="0" y="528"/>
                  </a:moveTo>
                  <a:lnTo>
                    <a:pt x="96" y="96"/>
                  </a:lnTo>
                  <a:lnTo>
                    <a:pt x="720" y="0"/>
                  </a:lnTo>
                  <a:lnTo>
                    <a:pt x="1104" y="288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FF99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1" name="Freeform 7"/>
            <p:cNvSpPr>
              <a:spLocks/>
            </p:cNvSpPr>
            <p:nvPr/>
          </p:nvSpPr>
          <p:spPr bwMode="auto">
            <a:xfrm>
              <a:off x="4512" y="1392"/>
              <a:ext cx="576" cy="1008"/>
            </a:xfrm>
            <a:custGeom>
              <a:avLst/>
              <a:gdLst>
                <a:gd name="T0" fmla="*/ 384 w 576"/>
                <a:gd name="T1" fmla="*/ 0 h 1008"/>
                <a:gd name="T2" fmla="*/ 576 w 576"/>
                <a:gd name="T3" fmla="*/ 432 h 1008"/>
                <a:gd name="T4" fmla="*/ 432 w 576"/>
                <a:gd name="T5" fmla="*/ 960 h 1008"/>
                <a:gd name="T6" fmla="*/ 0 w 576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1008"/>
                <a:gd name="T14" fmla="*/ 576 w 576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1008">
                  <a:moveTo>
                    <a:pt x="384" y="0"/>
                  </a:moveTo>
                  <a:lnTo>
                    <a:pt x="576" y="432"/>
                  </a:lnTo>
                  <a:lnTo>
                    <a:pt x="432" y="960"/>
                  </a:lnTo>
                  <a:lnTo>
                    <a:pt x="0" y="1008"/>
                  </a:lnTo>
                </a:path>
              </a:pathLst>
            </a:custGeom>
            <a:gradFill rotWithShape="0">
              <a:gsLst>
                <a:gs pos="0">
                  <a:srgbClr val="FF99CC"/>
                </a:gs>
                <a:gs pos="100000">
                  <a:srgbClr val="FFFFFF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2" name="Freeform 8"/>
            <p:cNvSpPr>
              <a:spLocks/>
            </p:cNvSpPr>
            <p:nvPr/>
          </p:nvSpPr>
          <p:spPr bwMode="auto">
            <a:xfrm>
              <a:off x="3648" y="1632"/>
              <a:ext cx="864" cy="864"/>
            </a:xfrm>
            <a:custGeom>
              <a:avLst/>
              <a:gdLst>
                <a:gd name="T0" fmla="*/ 144 w 864"/>
                <a:gd name="T1" fmla="*/ 0 h 864"/>
                <a:gd name="T2" fmla="*/ 0 w 864"/>
                <a:gd name="T3" fmla="*/ 384 h 864"/>
                <a:gd name="T4" fmla="*/ 480 w 864"/>
                <a:gd name="T5" fmla="*/ 864 h 864"/>
                <a:gd name="T6" fmla="*/ 864 w 864"/>
                <a:gd name="T7" fmla="*/ 768 h 8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4"/>
                <a:gd name="T13" fmla="*/ 0 h 864"/>
                <a:gd name="T14" fmla="*/ 864 w 864"/>
                <a:gd name="T15" fmla="*/ 864 h 8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4" h="864">
                  <a:moveTo>
                    <a:pt x="144" y="0"/>
                  </a:moveTo>
                  <a:lnTo>
                    <a:pt x="0" y="384"/>
                  </a:lnTo>
                  <a:lnTo>
                    <a:pt x="480" y="864"/>
                  </a:lnTo>
                  <a:lnTo>
                    <a:pt x="864" y="768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CCFF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3" name="Freeform 9"/>
            <p:cNvSpPr>
              <a:spLocks/>
            </p:cNvSpPr>
            <p:nvPr/>
          </p:nvSpPr>
          <p:spPr bwMode="auto">
            <a:xfrm>
              <a:off x="3792" y="1392"/>
              <a:ext cx="1104" cy="384"/>
            </a:xfrm>
            <a:custGeom>
              <a:avLst/>
              <a:gdLst>
                <a:gd name="T0" fmla="*/ 0 w 1104"/>
                <a:gd name="T1" fmla="*/ 240 h 384"/>
                <a:gd name="T2" fmla="*/ 624 w 1104"/>
                <a:gd name="T3" fmla="*/ 384 h 384"/>
                <a:gd name="T4" fmla="*/ 1104 w 1104"/>
                <a:gd name="T5" fmla="*/ 0 h 384"/>
                <a:gd name="T6" fmla="*/ 0 60000 65536"/>
                <a:gd name="T7" fmla="*/ 0 60000 65536"/>
                <a:gd name="T8" fmla="*/ 0 60000 65536"/>
                <a:gd name="T9" fmla="*/ 0 w 1104"/>
                <a:gd name="T10" fmla="*/ 0 h 384"/>
                <a:gd name="T11" fmla="*/ 1104 w 1104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04" h="384">
                  <a:moveTo>
                    <a:pt x="0" y="240"/>
                  </a:moveTo>
                  <a:lnTo>
                    <a:pt x="624" y="384"/>
                  </a:lnTo>
                  <a:lnTo>
                    <a:pt x="1104" y="0"/>
                  </a:lnTo>
                </a:path>
              </a:pathLst>
            </a:cu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4" name="Freeform 10"/>
            <p:cNvSpPr>
              <a:spLocks/>
            </p:cNvSpPr>
            <p:nvPr/>
          </p:nvSpPr>
          <p:spPr bwMode="auto">
            <a:xfrm>
              <a:off x="4416" y="1392"/>
              <a:ext cx="480" cy="1008"/>
            </a:xfrm>
            <a:custGeom>
              <a:avLst/>
              <a:gdLst>
                <a:gd name="T0" fmla="*/ 480 w 480"/>
                <a:gd name="T1" fmla="*/ 0 h 1008"/>
                <a:gd name="T2" fmla="*/ 0 w 480"/>
                <a:gd name="T3" fmla="*/ 384 h 1008"/>
                <a:gd name="T4" fmla="*/ 96 w 480"/>
                <a:gd name="T5" fmla="*/ 1008 h 1008"/>
                <a:gd name="T6" fmla="*/ 0 60000 65536"/>
                <a:gd name="T7" fmla="*/ 0 60000 65536"/>
                <a:gd name="T8" fmla="*/ 0 60000 65536"/>
                <a:gd name="T9" fmla="*/ 0 w 480"/>
                <a:gd name="T10" fmla="*/ 0 h 1008"/>
                <a:gd name="T11" fmla="*/ 480 w 480"/>
                <a:gd name="T12" fmla="*/ 1008 h 10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1008">
                  <a:moveTo>
                    <a:pt x="480" y="0"/>
                  </a:moveTo>
                  <a:lnTo>
                    <a:pt x="0" y="384"/>
                  </a:lnTo>
                  <a:lnTo>
                    <a:pt x="96" y="1008"/>
                  </a:lnTo>
                </a:path>
              </a:pathLst>
            </a:custGeom>
            <a:gradFill rotWithShape="0">
              <a:gsLst>
                <a:gs pos="0">
                  <a:srgbClr val="FF99CC"/>
                </a:gs>
                <a:gs pos="100000">
                  <a:srgbClr val="FFCFE7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5" name="Freeform 11"/>
            <p:cNvSpPr>
              <a:spLocks/>
            </p:cNvSpPr>
            <p:nvPr/>
          </p:nvSpPr>
          <p:spPr bwMode="auto">
            <a:xfrm>
              <a:off x="3792" y="1632"/>
              <a:ext cx="720" cy="768"/>
            </a:xfrm>
            <a:custGeom>
              <a:avLst/>
              <a:gdLst>
                <a:gd name="T0" fmla="*/ 0 w 720"/>
                <a:gd name="T1" fmla="*/ 0 h 768"/>
                <a:gd name="T2" fmla="*/ 624 w 720"/>
                <a:gd name="T3" fmla="*/ 144 h 768"/>
                <a:gd name="T4" fmla="*/ 720 w 720"/>
                <a:gd name="T5" fmla="*/ 768 h 768"/>
                <a:gd name="T6" fmla="*/ 0 60000 65536"/>
                <a:gd name="T7" fmla="*/ 0 60000 65536"/>
                <a:gd name="T8" fmla="*/ 0 60000 65536"/>
                <a:gd name="T9" fmla="*/ 0 w 720"/>
                <a:gd name="T10" fmla="*/ 0 h 768"/>
                <a:gd name="T11" fmla="*/ 720 w 720"/>
                <a:gd name="T12" fmla="*/ 768 h 7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768">
                  <a:moveTo>
                    <a:pt x="0" y="0"/>
                  </a:moveTo>
                  <a:lnTo>
                    <a:pt x="624" y="144"/>
                  </a:lnTo>
                  <a:lnTo>
                    <a:pt x="720" y="768"/>
                  </a:lnTo>
                </a:path>
              </a:pathLst>
            </a:custGeom>
            <a:gradFill rotWithShape="0">
              <a:gsLst>
                <a:gs pos="0">
                  <a:srgbClr val="DFEFFF"/>
                </a:gs>
                <a:gs pos="100000">
                  <a:srgbClr val="99CCFF"/>
                </a:gs>
              </a:gsLst>
              <a:lin ang="189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76800" y="3124200"/>
            <a:ext cx="33528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39250" y="1268413"/>
            <a:ext cx="15240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82050" y="3325813"/>
            <a:ext cx="81915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220450" y="3173413"/>
            <a:ext cx="81915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23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941887" y="1884363"/>
            <a:ext cx="4683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3" name="Line 7"/>
          <p:cNvSpPr>
            <a:spLocks noChangeShapeType="1"/>
          </p:cNvSpPr>
          <p:nvPr/>
        </p:nvSpPr>
        <p:spPr bwMode="auto">
          <a:xfrm flipH="1" flipV="1">
            <a:off x="10153650" y="1649413"/>
            <a:ext cx="228600" cy="990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64" name="Line 7"/>
          <p:cNvSpPr>
            <a:spLocks noChangeShapeType="1"/>
          </p:cNvSpPr>
          <p:nvPr/>
        </p:nvSpPr>
        <p:spPr bwMode="auto">
          <a:xfrm>
            <a:off x="10382250" y="2640013"/>
            <a:ext cx="1066800" cy="381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65" name="Line 7"/>
          <p:cNvSpPr>
            <a:spLocks noChangeShapeType="1"/>
          </p:cNvSpPr>
          <p:nvPr/>
        </p:nvSpPr>
        <p:spPr bwMode="auto">
          <a:xfrm flipH="1">
            <a:off x="9696450" y="2640013"/>
            <a:ext cx="685800" cy="609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3567" name="Picture 31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306050" y="1676400"/>
            <a:ext cx="338138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8" name="Picture 33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91650" y="2851150"/>
            <a:ext cx="352425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9" name="Picture 35" descr="txp_fi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296650" y="2667000"/>
            <a:ext cx="352425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294841-EA58-6540-B947-20938E1FBC3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80251" y="4869499"/>
            <a:ext cx="11381220" cy="955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04A082-2EAB-6746-AC77-10A6707493BB}"/>
              </a:ext>
            </a:extLst>
          </p:cNvPr>
          <p:cNvSpPr txBox="1"/>
          <p:nvPr/>
        </p:nvSpPr>
        <p:spPr>
          <a:xfrm>
            <a:off x="152400" y="6326784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activations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1160BA8-E5ED-8446-93A9-D6854AC57FED}"/>
              </a:ext>
            </a:extLst>
          </p:cNvPr>
          <p:cNvSpPr txBox="1"/>
          <p:nvPr/>
        </p:nvSpPr>
        <p:spPr>
          <a:xfrm>
            <a:off x="6443821" y="6326784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softmax</a:t>
            </a:r>
            <a:r>
              <a:rPr lang="en-US" dirty="0"/>
              <a:t> activations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FB3524F8-E0B3-8340-955D-C75B4C522349}"/>
              </a:ext>
            </a:extLst>
          </p:cNvPr>
          <p:cNvSpPr/>
          <p:nvPr/>
        </p:nvSpPr>
        <p:spPr>
          <a:xfrm rot="16200000">
            <a:off x="1032344" y="5229339"/>
            <a:ext cx="297670" cy="1752441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B7E6F4D8-AD56-5543-A764-C98B710D187F}"/>
              </a:ext>
            </a:extLst>
          </p:cNvPr>
          <p:cNvSpPr/>
          <p:nvPr/>
        </p:nvSpPr>
        <p:spPr>
          <a:xfrm rot="16200000">
            <a:off x="7141376" y="1508727"/>
            <a:ext cx="254862" cy="9236475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8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/>
      <p:bldP spid="5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7F0E4-0D07-A447-B53F-F88E4D3F1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w?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25105-CD88-8B43-9699-8AAFC3BC5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379200" cy="2184399"/>
          </a:xfrm>
        </p:spPr>
        <p:txBody>
          <a:bodyPr/>
          <a:lstStyle/>
          <a:p>
            <a:r>
              <a:rPr lang="en-US" dirty="0"/>
              <a:t>Maximum likelihood estimation: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with: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7B2151-1C3E-ED47-BFCE-EAA4666C3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2438400"/>
            <a:ext cx="8140700" cy="990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F176AA-A9C7-F94C-B7B9-16405F65B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860801"/>
            <a:ext cx="6172200" cy="14462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684752-B84A-814D-AE16-6539E9066210}"/>
              </a:ext>
            </a:extLst>
          </p:cNvPr>
          <p:cNvSpPr txBox="1"/>
          <p:nvPr/>
        </p:nvSpPr>
        <p:spPr>
          <a:xfrm>
            <a:off x="304800" y="6269935"/>
            <a:ext cx="56709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= Multi-Class Logistic Regression</a:t>
            </a:r>
          </a:p>
        </p:txBody>
      </p:sp>
    </p:spTree>
    <p:extLst>
      <p:ext uri="{BB962C8B-B14F-4D97-AF65-F5344CB8AC3E}">
        <p14:creationId xmlns:p14="http://schemas.microsoft.com/office/powerpoint/2010/main" val="373249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Lecture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Optimization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i.e., how do we solve: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07EC3-8F05-D540-A418-4BADC05A3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3888426"/>
            <a:ext cx="81407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10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Hill Climbing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06680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General idea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Start wherever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Repeat: move to the best neighboring state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If no neighbors better than current, quit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0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What’s particularly tricky when hill-climbing for multiclass logistic regression?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Optimization over a continuous space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Infinitely many neighbors!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How to do this efficiently?</a:t>
            </a:r>
          </a:p>
        </p:txBody>
      </p:sp>
      <p:pic>
        <p:nvPicPr>
          <p:cNvPr id="5" name="Picture 2" descr="C:\Users\Dan\Dropbox\Office\CS 188\Ketrina Art\CSPs 2\HillClimbing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71820" y="1144462"/>
            <a:ext cx="4996380" cy="31227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505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592"/>
  <p:tag name="DEFAULTHEIGHT" val="42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2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25"/>
  <p:tag name="PICTUREFILESIZE" val="165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3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25"/>
  <p:tag name="PICTUREFILESIZE" val="169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mbox{activation}_w(x) = \sum_i w_i \cdot f_i(x) = w \cdot f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91"/>
  <p:tag name="PICTUREFILESIZE" val="223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{y} \cdot f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2"/>
  <p:tag name="PICTUREFILESIZE" val="500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y = \argmax_y \,\, w_y \cdot f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2"/>
  <p:tag name="PICTUREFILESIZE" val="122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1\cdot f \,\, \mbox{biggest}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32"/>
  <p:tag name="PICTUREFILESIZE" val="677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begin{array}{c}&#10;w_2 \cdot f\\&#10;\mbox{biggest}&#10;\end{array}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71"/>
  <p:tag name="PICTUREFILESIZE" val="704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begin{array}{c}&#10;w_3 \cdot f\\&#10;\mbox{biggest}&#10;\end{array}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71"/>
  <p:tag name="PICTUREFILESIZE" val="709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{y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4"/>
  <p:tag name="PICTUREFILESIZE" val="167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1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24"/>
  <p:tag name="PICTUREFILESIZE" val="1148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1513</Words>
  <Application>Microsoft Macintosh PowerPoint</Application>
  <PresentationFormat>Widescreen</PresentationFormat>
  <Paragraphs>327</Paragraphs>
  <Slides>54</Slides>
  <Notes>15</Notes>
  <HiddenSlides>2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Arial</vt:lpstr>
      <vt:lpstr>Calibri</vt:lpstr>
      <vt:lpstr>Courier</vt:lpstr>
      <vt:lpstr>Times New Roman</vt:lpstr>
      <vt:lpstr>Wingdings</vt:lpstr>
      <vt:lpstr>dan-berkeley-nlp-v1</vt:lpstr>
      <vt:lpstr>Announcements</vt:lpstr>
      <vt:lpstr>CS 188: Artificial Intelligence </vt:lpstr>
      <vt:lpstr>Reminder: Linear Classifiers</vt:lpstr>
      <vt:lpstr>How to get probabilistic decisions?</vt:lpstr>
      <vt:lpstr>Best w? </vt:lpstr>
      <vt:lpstr>Multiclass Logistic Regression</vt:lpstr>
      <vt:lpstr>Best w? </vt:lpstr>
      <vt:lpstr>This Lecture</vt:lpstr>
      <vt:lpstr>Hill Climbing</vt:lpstr>
      <vt:lpstr>1-D Optimization</vt:lpstr>
      <vt:lpstr>2-D Optimization</vt:lpstr>
      <vt:lpstr>Gradient Ascent</vt:lpstr>
      <vt:lpstr>Gradient Ascent</vt:lpstr>
      <vt:lpstr>What is the Steepest Direction?</vt:lpstr>
      <vt:lpstr>Gradient in n dimensions</vt:lpstr>
      <vt:lpstr>Optimization Procedure: Gradient Ascent</vt:lpstr>
      <vt:lpstr>Batch Gradient Ascent on the Log Likelihood Objective</vt:lpstr>
      <vt:lpstr>What will gradient ascent do?</vt:lpstr>
      <vt:lpstr>Stochastic Gradient Ascent on the Log Likelihood Objective</vt:lpstr>
      <vt:lpstr>Mini-Batch Gradient Ascent on the Log Likelihood Objective</vt:lpstr>
      <vt:lpstr>How about computing all the derivatives?</vt:lpstr>
      <vt:lpstr>Neural Networks</vt:lpstr>
      <vt:lpstr>Multi-class Logistic Regression</vt:lpstr>
      <vt:lpstr>Deep Neural Network = Also learn the features!</vt:lpstr>
      <vt:lpstr>Deep Neural Network = Also learn the features!</vt:lpstr>
      <vt:lpstr>Deep Neural Network = Also learn the features!</vt:lpstr>
      <vt:lpstr>Common Activation Functions</vt:lpstr>
      <vt:lpstr>Deep Neural Network: Also Learn the Features!</vt:lpstr>
      <vt:lpstr>Neural Networks Properties</vt:lpstr>
      <vt:lpstr>Universal Function Approximation Theorem*</vt:lpstr>
      <vt:lpstr>Universal Function Approximation Theorem*</vt:lpstr>
      <vt:lpstr>Fun Neural Net Demo Site</vt:lpstr>
      <vt:lpstr>How about computing all the derivatives?</vt:lpstr>
      <vt:lpstr>How about computing all the derivatives?</vt:lpstr>
      <vt:lpstr>Automatic Differentiation</vt:lpstr>
      <vt:lpstr>Summary of Key Ideas</vt:lpstr>
      <vt:lpstr>How well does it work?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Performance</vt:lpstr>
      <vt:lpstr>Performance</vt:lpstr>
      <vt:lpstr>Performance</vt:lpstr>
      <vt:lpstr>Performance</vt:lpstr>
      <vt:lpstr>Performance</vt:lpstr>
      <vt:lpstr>MS COCO Image Captioning Challenge</vt:lpstr>
      <vt:lpstr>Visual QA Challenge</vt:lpstr>
      <vt:lpstr>Speech Recognition</vt:lpstr>
      <vt:lpstr>Machine Translation</vt:lpstr>
      <vt:lpstr>What’s still missing? – correlation ≠ causation</vt:lpstr>
      <vt:lpstr>What’s still missing? – covariate shift</vt:lpstr>
      <vt:lpstr>What’s still missing? – covariate shift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188: Artificial Intelligence </dc:title>
  <cp:lastModifiedBy>Nikita Kitaev</cp:lastModifiedBy>
  <cp:revision>12</cp:revision>
  <dcterms:modified xsi:type="dcterms:W3CDTF">2020-07-27T19:33:06Z</dcterms:modified>
</cp:coreProperties>
</file>