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49"/>
  </p:notesMasterIdLst>
  <p:handoutMasterIdLst>
    <p:handoutMasterId r:id="rId50"/>
  </p:handoutMasterIdLst>
  <p:sldIdLst>
    <p:sldId id="729" r:id="rId2"/>
    <p:sldId id="661" r:id="rId3"/>
    <p:sldId id="768" r:id="rId4"/>
    <p:sldId id="731" r:id="rId5"/>
    <p:sldId id="757" r:id="rId6"/>
    <p:sldId id="660" r:id="rId7"/>
    <p:sldId id="662" r:id="rId8"/>
    <p:sldId id="694" r:id="rId9"/>
    <p:sldId id="748" r:id="rId10"/>
    <p:sldId id="733" r:id="rId11"/>
    <p:sldId id="741" r:id="rId12"/>
    <p:sldId id="742" r:id="rId13"/>
    <p:sldId id="734" r:id="rId14"/>
    <p:sldId id="743" r:id="rId15"/>
    <p:sldId id="667" r:id="rId16"/>
    <p:sldId id="716" r:id="rId17"/>
    <p:sldId id="717" r:id="rId18"/>
    <p:sldId id="744" r:id="rId19"/>
    <p:sldId id="735" r:id="rId20"/>
    <p:sldId id="746" r:id="rId21"/>
    <p:sldId id="758" r:id="rId22"/>
    <p:sldId id="759" r:id="rId23"/>
    <p:sldId id="749" r:id="rId24"/>
    <p:sldId id="736" r:id="rId25"/>
    <p:sldId id="745" r:id="rId26"/>
    <p:sldId id="737" r:id="rId27"/>
    <p:sldId id="738" r:id="rId28"/>
    <p:sldId id="723" r:id="rId29"/>
    <p:sldId id="747" r:id="rId30"/>
    <p:sldId id="727" r:id="rId31"/>
    <p:sldId id="753" r:id="rId32"/>
    <p:sldId id="754" r:id="rId33"/>
    <p:sldId id="769" r:id="rId34"/>
    <p:sldId id="648" r:id="rId35"/>
    <p:sldId id="763" r:id="rId36"/>
    <p:sldId id="715" r:id="rId37"/>
    <p:sldId id="764" r:id="rId38"/>
    <p:sldId id="751" r:id="rId39"/>
    <p:sldId id="649" r:id="rId40"/>
    <p:sldId id="682" r:id="rId41"/>
    <p:sldId id="765" r:id="rId42"/>
    <p:sldId id="766" r:id="rId43"/>
    <p:sldId id="752" r:id="rId44"/>
    <p:sldId id="760" r:id="rId45"/>
    <p:sldId id="762" r:id="rId46"/>
    <p:sldId id="770" r:id="rId47"/>
    <p:sldId id="714" r:id="rId48"/>
  </p:sldIdLst>
  <p:sldSz cx="12192000" cy="6858000"/>
  <p:notesSz cx="7315200" cy="9601200"/>
  <p:custDataLst>
    <p:tags r:id="rId5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924" autoAdjust="0"/>
    <p:restoredTop sz="80408" autoAdjust="0"/>
  </p:normalViewPr>
  <p:slideViewPr>
    <p:cSldViewPr>
      <p:cViewPr varScale="1">
        <p:scale>
          <a:sx n="70" d="100"/>
          <a:sy n="70" d="100"/>
        </p:scale>
        <p:origin x="216" y="8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Thanks!</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12</a:t>
            </a:fld>
            <a:endParaRPr lang="en-US"/>
          </a:p>
        </p:txBody>
      </p:sp>
    </p:spTree>
    <p:extLst>
      <p:ext uri="{BB962C8B-B14F-4D97-AF65-F5344CB8AC3E}">
        <p14:creationId xmlns:p14="http://schemas.microsoft.com/office/powerpoint/2010/main" val="2442197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13</a:t>
            </a:fld>
            <a:endParaRPr lang="en-US"/>
          </a:p>
        </p:txBody>
      </p:sp>
    </p:spTree>
    <p:extLst>
      <p:ext uri="{BB962C8B-B14F-4D97-AF65-F5344CB8AC3E}">
        <p14:creationId xmlns:p14="http://schemas.microsoft.com/office/powerpoint/2010/main" val="567506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14</a:t>
            </a:fld>
            <a:endParaRPr lang="en-US"/>
          </a:p>
        </p:txBody>
      </p:sp>
    </p:spTree>
    <p:extLst>
      <p:ext uri="{BB962C8B-B14F-4D97-AF65-F5344CB8AC3E}">
        <p14:creationId xmlns:p14="http://schemas.microsoft.com/office/powerpoint/2010/main" val="3461818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15</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16</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17</a:t>
            </a:fld>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18</a:t>
            </a:fld>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19</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20</a:t>
            </a:fld>
            <a:endParaRPr lang="en-US"/>
          </a:p>
        </p:txBody>
      </p:sp>
    </p:spTree>
    <p:extLst>
      <p:ext uri="{BB962C8B-B14F-4D97-AF65-F5344CB8AC3E}">
        <p14:creationId xmlns:p14="http://schemas.microsoft.com/office/powerpoint/2010/main" val="634192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21</a:t>
            </a:fld>
            <a:endParaRPr lang="en-US"/>
          </a:p>
        </p:txBody>
      </p:sp>
    </p:spTree>
    <p:extLst>
      <p:ext uri="{BB962C8B-B14F-4D97-AF65-F5344CB8AC3E}">
        <p14:creationId xmlns:p14="http://schemas.microsoft.com/office/powerpoint/2010/main" val="2572701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2</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22</a:t>
            </a:fld>
            <a:endParaRPr lang="en-US"/>
          </a:p>
        </p:txBody>
      </p:sp>
    </p:spTree>
    <p:extLst>
      <p:ext uri="{BB962C8B-B14F-4D97-AF65-F5344CB8AC3E}">
        <p14:creationId xmlns:p14="http://schemas.microsoft.com/office/powerpoint/2010/main" val="4098396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23</a:t>
            </a:fld>
            <a:endParaRPr lang="en-US"/>
          </a:p>
        </p:txBody>
      </p:sp>
    </p:spTree>
    <p:extLst>
      <p:ext uri="{BB962C8B-B14F-4D97-AF65-F5344CB8AC3E}">
        <p14:creationId xmlns:p14="http://schemas.microsoft.com/office/powerpoint/2010/main" val="1839103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A8ADE4E-6B6A-43C5-A4E7-3C3886E87B4F}" type="slidenum">
              <a:rPr lang="en-US" smtClean="0">
                <a:latin typeface="Arial" charset="0"/>
              </a:rPr>
              <a:pPr/>
              <a:t>26</a:t>
            </a:fld>
            <a:endParaRPr lang="en-US">
              <a:latin typeface="Arial" charset="0"/>
            </a:endParaRPr>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1976625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BDCDB44-FDFA-4020-8765-16E5EDF522FD}" type="slidenum">
              <a:rPr lang="en-US" smtClean="0">
                <a:latin typeface="Arial" charset="0"/>
              </a:rPr>
              <a:pPr/>
              <a:t>27</a:t>
            </a:fld>
            <a:endParaRPr lang="en-US">
              <a:latin typeface="Arial" charset="0"/>
            </a:endParaRPr>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558717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28</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572475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29</a:t>
            </a:fld>
            <a:endParaRPr lang="en-US">
              <a:latin typeface="Arial" charset="0"/>
            </a:endParaRPr>
          </a:p>
        </p:txBody>
      </p:sp>
    </p:spTree>
    <p:extLst>
      <p:ext uri="{BB962C8B-B14F-4D97-AF65-F5344CB8AC3E}">
        <p14:creationId xmlns:p14="http://schemas.microsoft.com/office/powerpoint/2010/main" val="477022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dirty="0">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30</a:t>
            </a:fld>
            <a:endParaRPr lang="en-US">
              <a:latin typeface="Arial" charset="0"/>
            </a:endParaRPr>
          </a:p>
        </p:txBody>
      </p:sp>
    </p:spTree>
    <p:extLst>
      <p:ext uri="{BB962C8B-B14F-4D97-AF65-F5344CB8AC3E}">
        <p14:creationId xmlns:p14="http://schemas.microsoft.com/office/powerpoint/2010/main" val="806954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31</a:t>
            </a:fld>
            <a:endParaRPr lang="en-US"/>
          </a:p>
        </p:txBody>
      </p:sp>
    </p:spTree>
    <p:extLst>
      <p:ext uri="{BB962C8B-B14F-4D97-AF65-F5344CB8AC3E}">
        <p14:creationId xmlns:p14="http://schemas.microsoft.com/office/powerpoint/2010/main" val="2664426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32</a:t>
            </a:fld>
            <a:endParaRPr lang="en-US"/>
          </a:p>
        </p:txBody>
      </p:sp>
    </p:spTree>
    <p:extLst>
      <p:ext uri="{BB962C8B-B14F-4D97-AF65-F5344CB8AC3E}">
        <p14:creationId xmlns:p14="http://schemas.microsoft.com/office/powerpoint/2010/main" val="200849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34</a:t>
            </a:fld>
            <a:endParaRPr lang="en-US"/>
          </a:p>
        </p:txBody>
      </p:sp>
    </p:spTree>
    <p:extLst>
      <p:ext uri="{BB962C8B-B14F-4D97-AF65-F5344CB8AC3E}">
        <p14:creationId xmlns:p14="http://schemas.microsoft.com/office/powerpoint/2010/main" val="304896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3</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973697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35</a:t>
            </a:fld>
            <a:endParaRPr lang="en-US"/>
          </a:p>
        </p:txBody>
      </p:sp>
    </p:spTree>
    <p:extLst>
      <p:ext uri="{BB962C8B-B14F-4D97-AF65-F5344CB8AC3E}">
        <p14:creationId xmlns:p14="http://schemas.microsoft.com/office/powerpoint/2010/main" val="2396776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36</a:t>
            </a:fld>
            <a:endParaRPr lang="en-US"/>
          </a:p>
        </p:txBody>
      </p:sp>
    </p:spTree>
    <p:extLst>
      <p:ext uri="{BB962C8B-B14F-4D97-AF65-F5344CB8AC3E}">
        <p14:creationId xmlns:p14="http://schemas.microsoft.com/office/powerpoint/2010/main" val="3679043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5</a:t>
            </a:fld>
            <a:endParaRPr lang="en-US"/>
          </a:p>
        </p:txBody>
      </p:sp>
    </p:spTree>
    <p:extLst>
      <p:ext uri="{BB962C8B-B14F-4D97-AF65-F5344CB8AC3E}">
        <p14:creationId xmlns:p14="http://schemas.microsoft.com/office/powerpoint/2010/main" val="1924991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7</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8</a:t>
            </a:fld>
            <a:endParaRPr lang="en-US"/>
          </a:p>
        </p:txBody>
      </p:sp>
    </p:spTree>
    <p:extLst>
      <p:ext uri="{BB962C8B-B14F-4D97-AF65-F5344CB8AC3E}">
        <p14:creationId xmlns:p14="http://schemas.microsoft.com/office/powerpoint/2010/main" val="4129482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9</a:t>
            </a:fld>
            <a:endParaRPr lang="en-US"/>
          </a:p>
        </p:txBody>
      </p:sp>
    </p:spTree>
    <p:extLst>
      <p:ext uri="{BB962C8B-B14F-4D97-AF65-F5344CB8AC3E}">
        <p14:creationId xmlns:p14="http://schemas.microsoft.com/office/powerpoint/2010/main" val="2019794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10</a:t>
            </a:fld>
            <a:endParaRPr lang="en-US"/>
          </a:p>
        </p:txBody>
      </p:sp>
    </p:spTree>
    <p:extLst>
      <p:ext uri="{BB962C8B-B14F-4D97-AF65-F5344CB8AC3E}">
        <p14:creationId xmlns:p14="http://schemas.microsoft.com/office/powerpoint/2010/main" val="2234077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F4042F3-6AC5-4F69-BFDB-D78DEF38750B}" type="slidenum">
              <a:rPr lang="en-US" smtClean="0"/>
              <a:pPr>
                <a:defRPr/>
              </a:pPr>
              <a:t>11</a:t>
            </a:fld>
            <a:endParaRPr lang="en-US"/>
          </a:p>
        </p:txBody>
      </p:sp>
    </p:spTree>
    <p:extLst>
      <p:ext uri="{BB962C8B-B14F-4D97-AF65-F5344CB8AC3E}">
        <p14:creationId xmlns:p14="http://schemas.microsoft.com/office/powerpoint/2010/main" val="2724684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6.xml"/><Relationship Id="rId7" Type="http://schemas.openxmlformats.org/officeDocument/2006/relationships/image" Target="../media/image1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12.xml"/><Relationship Id="rId10" Type="http://schemas.openxmlformats.org/officeDocument/2006/relationships/image" Target="../media/image17.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1.png"/><Relationship Id="rId4" Type="http://schemas.openxmlformats.org/officeDocument/2006/relationships/image" Target="../media/image30.w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oleObject" Target="../embeddings/oleObject2.bin"/><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a:t>CS 188: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a:t>Adversarial Search and Game Trees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5125" name="Text Box 8"/>
          <p:cNvSpPr txBox="1">
            <a:spLocks noChangeArrowheads="1"/>
          </p:cNvSpPr>
          <p:nvPr/>
        </p:nvSpPr>
        <p:spPr bwMode="auto">
          <a:xfrm>
            <a:off x="76200" y="5511229"/>
            <a:ext cx="12192000" cy="584771"/>
          </a:xfrm>
          <a:prstGeom prst="rect">
            <a:avLst/>
          </a:prstGeom>
          <a:noFill/>
          <a:ln w="9525">
            <a:noFill/>
            <a:miter lim="800000"/>
            <a:headEnd/>
            <a:tailEnd/>
          </a:ln>
        </p:spPr>
        <p:txBody>
          <a:bodyPr wrap="square" lIns="91432" tIns="45718" rIns="91432" bIns="45718">
            <a:spAutoFit/>
          </a:bodyPr>
          <a:lstStyle/>
          <a:p>
            <a:pPr algn="ctr">
              <a:spcBef>
                <a:spcPts val="0"/>
              </a:spcBef>
            </a:pPr>
            <a:r>
              <a:rPr lang="en-US" sz="1600" dirty="0">
                <a:solidFill>
                  <a:schemeClr val="bg1"/>
                </a:solidFill>
                <a:latin typeface="Calibri"/>
                <a:cs typeface="Calibri"/>
              </a:rPr>
              <a:t>Instructor: Nikita </a:t>
            </a:r>
            <a:r>
              <a:rPr lang="en-US" sz="1600" dirty="0" err="1">
                <a:solidFill>
                  <a:schemeClr val="bg1"/>
                </a:solidFill>
                <a:latin typeface="Calibri"/>
                <a:cs typeface="Calibri"/>
              </a:rPr>
              <a:t>Kitaev</a:t>
            </a:r>
            <a:endParaRPr lang="en-US" sz="1600" dirty="0">
              <a:solidFill>
                <a:schemeClr val="bg1"/>
              </a:solidFill>
              <a:latin typeface="Calibri"/>
              <a:cs typeface="Calibri"/>
            </a:endParaRPr>
          </a:p>
          <a:p>
            <a:pPr algn="ctr">
              <a:spcBef>
                <a:spcPts val="0"/>
              </a:spcBef>
            </a:pPr>
            <a:r>
              <a:rPr lang="en-US" sz="1600" dirty="0">
                <a:solidFill>
                  <a:schemeClr val="bg1"/>
                </a:solidFill>
                <a:latin typeface="Calibri"/>
                <a:cs typeface="Calibri"/>
              </a:rPr>
              <a:t>University of California, Berkeley</a:t>
            </a:r>
          </a:p>
        </p:txBody>
      </p:sp>
      <p:sp>
        <p:nvSpPr>
          <p:cNvPr id="7" name="Text Box 8"/>
          <p:cNvSpPr txBox="1">
            <a:spLocks noChangeArrowheads="1"/>
          </p:cNvSpPr>
          <p:nvPr/>
        </p:nvSpPr>
        <p:spPr bwMode="auto">
          <a:xfrm>
            <a:off x="0" y="6511753"/>
            <a:ext cx="12192000" cy="284691"/>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1400" dirty="0">
                <a:latin typeface="Calibri"/>
                <a:cs typeface="Calibri"/>
              </a:rPr>
              <a:t>[Slides adapted from Dan Klein and Pieter </a:t>
            </a:r>
            <a:r>
              <a:rPr lang="en-US" sz="1400" dirty="0" err="1">
                <a:latin typeface="Calibri"/>
                <a:cs typeface="Calibri"/>
              </a:rPr>
              <a:t>Abbeel</a:t>
            </a:r>
            <a:r>
              <a:rPr lang="en-US" sz="1400" dirty="0">
                <a:latin typeface="Calibri"/>
                <a:cs typeface="Calibri"/>
              </a:rPr>
              <a:t> (</a:t>
            </a:r>
            <a:r>
              <a:rPr lang="en-US" sz="1400" dirty="0" err="1">
                <a:latin typeface="Calibri"/>
                <a:cs typeface="Calibri"/>
              </a:rPr>
              <a:t>ai.berkeley.edu</a:t>
            </a:r>
            <a:r>
              <a:rPr lang="en-US" sz="1400" dirty="0">
                <a:latin typeface="Calibri"/>
                <a:cs typeface="Calibri"/>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33291" y="1320018"/>
            <a:ext cx="5484168" cy="507206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715000"/>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715000"/>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715000"/>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6"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7"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4"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4"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4"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4"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4"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4"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4"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7"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7"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7"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7"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7"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7"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6"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7"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799"/>
              <a:ext cx="838200" cy="461666"/>
            </a:xfrm>
            <a:prstGeom prst="rect">
              <a:avLst/>
            </a:prstGeom>
            <a:noFill/>
          </p:spPr>
          <p:txBody>
            <a:bodyPr wrap="square" rtlCol="0">
              <a:spAutoFit/>
            </a:bodyPr>
            <a:lstStyle/>
            <a:p>
              <a:r>
                <a:rPr lang="en-US" sz="2400" dirty="0">
                  <a:latin typeface="Calibri" pitchFamily="34" charset="0"/>
                </a:rPr>
                <a:t>-10</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8"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9"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10"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3810684"/>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0"/>
            <a:ext cx="4419600" cy="2165493"/>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en-US" sz="2200" dirty="0"/>
              <a:t>A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a:t>
            </a:r>
            <a:r>
              <a:rPr lang="en-US" sz="1900" dirty="0"/>
              <a:t> Human champions are now starting to be challenged by machines. In go, b &gt; 300!  Classic programs use pattern knowledge bases, but big recent advances use Monte Carlo (randomized) expansion methods.</a:t>
            </a:r>
          </a:p>
          <a:p>
            <a:pPr eaLnBrk="1" hangingPunct="1">
              <a:lnSpc>
                <a:spcPct val="80000"/>
              </a:lnSpc>
            </a:pPr>
            <a:endParaRPr lang="en-US" sz="1600" b="1" dirty="0"/>
          </a:p>
          <a:p>
            <a:pPr eaLnBrk="1" hangingPunct="1">
              <a:lnSpc>
                <a:spcPct val="80000"/>
              </a:lnSpc>
            </a:pP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 xmlns:a14="http://schemas.microsoft.com/office/drawing/2010/main">
                <a:solidFill>
                  <a:srgbClr val="FFFFFF"/>
                </a:solidFill>
              </a14:hiddenFill>
            </a:ext>
          </a:extLst>
        </p:spPr>
      </p:pic>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59182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448322"/>
            <a:ext cx="6723063" cy="441855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Tree>
    <p:extLst>
      <p:ext uri="{BB962C8B-B14F-4D97-AF65-F5344CB8AC3E}">
        <p14:creationId xmlns:p14="http://schemas.microsoft.com/office/powerpoint/2010/main" val="892966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21507"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1550" name="AutoShape 13"/>
            <p:cNvCxnSpPr>
              <a:cxnSpLocks noChangeShapeType="1"/>
              <a:stCxn id="21542"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1551"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1548" name="AutoShape 17"/>
            <p:cNvCxnSpPr>
              <a:cxnSpLocks noChangeShapeType="1"/>
              <a:stCxn id="21542"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1549"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1546"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47"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1544"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45"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154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3" name="AutoShape 7"/>
            <p:cNvCxnSpPr>
              <a:cxnSpLocks noChangeShapeType="1"/>
              <a:stCxn id="21507" idx="3"/>
              <a:endCxn id="21542"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1542"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1507"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1542"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154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1" name="AutoShape 21"/>
            <p:cNvCxnSpPr>
              <a:cxnSpLocks noChangeShapeType="1"/>
              <a:stCxn id="21507" idx="3"/>
              <a:endCxn id="21540"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1536"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1537"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1538"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1539"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1534"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35" name="AutoShape 27"/>
            <p:cNvCxnSpPr>
              <a:cxnSpLocks noChangeShapeType="1"/>
              <a:stCxn id="21507" idx="3"/>
              <a:endCxn id="21534"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1530"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1531"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1532"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1533"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2152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2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2152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2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extLst>
      <p:ext uri="{BB962C8B-B14F-4D97-AF65-F5344CB8AC3E}">
        <p14:creationId xmlns:p14="http://schemas.microsoft.com/office/powerpoint/2010/main" val="2010796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err="1">
                <a:sym typeface="Symbol" pitchFamily="18" charset="2"/>
              </a:rPr>
              <a:t>Minimax</a:t>
            </a:r>
            <a:r>
              <a:rPr lang="en-US" dirty="0">
                <a:sym typeface="Symbol" pitchFamily="18" charset="2"/>
              </a:rPr>
              <a:t> Pruning</a:t>
            </a:r>
          </a:p>
        </p:txBody>
      </p:sp>
      <p:sp>
        <p:nvSpPr>
          <p:cNvPr id="22531"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2568" name="AutoShape 13"/>
            <p:cNvCxnSpPr>
              <a:cxnSpLocks noChangeShapeType="1"/>
              <a:stCxn id="22560"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2569"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2566" name="AutoShape 17"/>
            <p:cNvCxnSpPr>
              <a:cxnSpLocks noChangeShapeType="1"/>
              <a:stCxn id="22560"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2567"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2564"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2565"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2562"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2563"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256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61" name="AutoShape 7"/>
            <p:cNvCxnSpPr>
              <a:cxnSpLocks noChangeShapeType="1"/>
              <a:stCxn id="22531" idx="3"/>
              <a:endCxn id="22560"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2560"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2531"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2560"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255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9" name="AutoShape 21"/>
            <p:cNvCxnSpPr>
              <a:cxnSpLocks noChangeShapeType="1"/>
              <a:stCxn id="22531" idx="3"/>
              <a:endCxn id="22558"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2554"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2555"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2556"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2557"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2552"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3" name="AutoShape 27"/>
            <p:cNvCxnSpPr>
              <a:cxnSpLocks noChangeShapeType="1"/>
              <a:stCxn id="22531" idx="3"/>
              <a:endCxn id="22552"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2548"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2549"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2550"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2551"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Tree>
    <p:extLst>
      <p:ext uri="{BB962C8B-B14F-4D97-AF65-F5344CB8AC3E}">
        <p14:creationId xmlns:p14="http://schemas.microsoft.com/office/powerpoint/2010/main" val="979848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ym typeface="Symbol" pitchFamily="18" charset="2"/>
              </a:rPr>
              <a:t>a</a:t>
            </a:r>
            <a:r>
              <a:rPr lang="en-US" sz="2000" dirty="0"/>
              <a:t> be the best value that MAX can get at any choice point along the current path from the root</a:t>
            </a:r>
          </a:p>
          <a:p>
            <a:pPr lvl="1" eaLnBrk="1" hangingPunct="1">
              <a:lnSpc>
                <a:spcPct val="110000"/>
              </a:lnSpc>
            </a:pPr>
            <a:r>
              <a:rPr lang="en-US" sz="2000" dirty="0"/>
              <a:t>If </a:t>
            </a:r>
            <a:r>
              <a:rPr lang="en-US" sz="2000" i="1" dirty="0"/>
              <a:t>n</a:t>
            </a:r>
            <a:r>
              <a:rPr lang="en-US" sz="2000" dirty="0"/>
              <a:t> becomes worse than </a:t>
            </a:r>
            <a:r>
              <a:rPr lang="en-US" sz="2000" i="1" dirty="0">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extLst>
      <p:ext uri="{BB962C8B-B14F-4D97-AF65-F5344CB8AC3E}">
        <p14:creationId xmlns:p14="http://schemas.microsoft.com/office/powerpoint/2010/main" val="3415888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Tree>
    <p:extLst>
      <p:ext uri="{BB962C8B-B14F-4D97-AF65-F5344CB8AC3E}">
        <p14:creationId xmlns:p14="http://schemas.microsoft.com/office/powerpoint/2010/main" val="2340518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 2016: Alpha GO defeats human champion. Uses Monte Carlo Tree Search, learned evaluation function.</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9982199" y="2667000"/>
            <a:ext cx="580465" cy="533400"/>
          </a:xfrm>
          <a:prstGeom prst="rect">
            <a:avLst/>
          </a:prstGeom>
        </p:spPr>
      </p:pic>
      <p:pic>
        <p:nvPicPr>
          <p:cNvPr id="3" name="Picture 2"/>
          <p:cNvPicPr>
            <a:picLocks noChangeAspect="1"/>
          </p:cNvPicPr>
          <p:nvPr/>
        </p:nvPicPr>
        <p:blipFill>
          <a:blip r:embed="rId5"/>
          <a:stretch>
            <a:fillRect/>
          </a:stretch>
        </p:blipFill>
        <p:spPr>
          <a:xfrm>
            <a:off x="10132359" y="3200400"/>
            <a:ext cx="383241" cy="685800"/>
          </a:xfrm>
          <a:prstGeom prst="rect">
            <a:avLst/>
          </a:prstGeom>
        </p:spPr>
      </p:pic>
    </p:spTree>
    <p:extLst>
      <p:ext uri="{BB962C8B-B14F-4D97-AF65-F5344CB8AC3E}">
        <p14:creationId xmlns:p14="http://schemas.microsoft.com/office/powerpoint/2010/main" val="104061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a:t>This pruning has </a:t>
            </a:r>
            <a:r>
              <a:rPr lang="en-US" sz="2400" dirty="0">
                <a:solidFill>
                  <a:srgbClr val="CC0000"/>
                </a:solidFill>
              </a:rPr>
              <a:t>no effect</a:t>
            </a:r>
            <a:r>
              <a:rPr lang="en-US" sz="2400" dirty="0"/>
              <a:t> on </a:t>
            </a:r>
            <a:r>
              <a:rPr lang="en-US" sz="2400" dirty="0" err="1"/>
              <a:t>minimax</a:t>
            </a:r>
            <a:r>
              <a:rPr lang="en-US" sz="2400" dirty="0"/>
              <a:t> value computed for the root!</a:t>
            </a:r>
          </a:p>
          <a:p>
            <a:pPr lvl="1" eaLnBrk="1" hangingPunct="1">
              <a:lnSpc>
                <a:spcPct val="90000"/>
              </a:lnSpc>
            </a:pPr>
            <a:endParaRPr lang="en-US" sz="2000" dirty="0"/>
          </a:p>
          <a:p>
            <a:pPr eaLnBrk="1" hangingPunct="1">
              <a:lnSpc>
                <a:spcPct val="90000"/>
              </a:lnSpc>
            </a:pPr>
            <a:r>
              <a:rPr lang="en-US" sz="2400" dirty="0"/>
              <a:t>Values of intermediate nodes might be wrong</a:t>
            </a:r>
          </a:p>
          <a:p>
            <a:pPr lvl="1" eaLnBrk="1" hangingPunct="1">
              <a:lnSpc>
                <a:spcPct val="90000"/>
              </a:lnSpc>
            </a:pPr>
            <a:r>
              <a:rPr lang="en-US" sz="2000" dirty="0"/>
              <a:t>Important: children of the root may have the wrong value</a:t>
            </a:r>
          </a:p>
          <a:p>
            <a:pPr lvl="1" eaLnBrk="1" hangingPunct="1">
              <a:lnSpc>
                <a:spcPct val="90000"/>
              </a:lnSpc>
            </a:pPr>
            <a:r>
              <a:rPr lang="en-US" sz="2000" dirty="0"/>
              <a:t>So the most naïve version won’t let you do action selection</a:t>
            </a:r>
          </a:p>
          <a:p>
            <a:pPr lvl="1" eaLnBrk="1" hangingPunct="1">
              <a:lnSpc>
                <a:spcPct val="90000"/>
              </a:lnSpc>
            </a:pPr>
            <a:endParaRPr lang="en-US" sz="2000" dirty="0"/>
          </a:p>
          <a:p>
            <a:pPr eaLnBrk="1" hangingPunct="1">
              <a:lnSpc>
                <a:spcPct val="90000"/>
              </a:lnSpc>
            </a:pPr>
            <a:r>
              <a:rPr lang="en-US" sz="2400" dirty="0"/>
              <a:t>Good child ordering improves effectiveness of pruning</a:t>
            </a:r>
          </a:p>
          <a:p>
            <a:pPr lvl="1" eaLnBrk="1" hangingPunct="1">
              <a:lnSpc>
                <a:spcPct val="90000"/>
              </a:lnSpc>
            </a:pPr>
            <a:endParaRPr lang="en-US" sz="2000" dirty="0"/>
          </a:p>
          <a:p>
            <a:pPr eaLnBrk="1" hangingPunct="1">
              <a:lnSpc>
                <a:spcPct val="90000"/>
              </a:lnSpc>
            </a:pPr>
            <a:r>
              <a:rPr lang="en-US" sz="2400" dirty="0"/>
              <a:t>With “perfect ordering”:</a:t>
            </a:r>
          </a:p>
          <a:p>
            <a:pPr lvl="1" eaLnBrk="1" hangingPunct="1">
              <a:lnSpc>
                <a:spcPct val="90000"/>
              </a:lnSpc>
            </a:pPr>
            <a:r>
              <a:rPr lang="en-US" sz="2000" dirty="0"/>
              <a:t>Time complexity drops to O(</a:t>
            </a:r>
            <a:r>
              <a:rPr lang="en-US" sz="2000" dirty="0" err="1"/>
              <a:t>b</a:t>
            </a:r>
            <a:r>
              <a:rPr lang="en-US" sz="2000" baseline="30000" dirty="0" err="1"/>
              <a:t>m</a:t>
            </a:r>
            <a:r>
              <a:rPr lang="en-US" sz="2000" baseline="30000" dirty="0"/>
              <a:t>/2</a:t>
            </a:r>
            <a:r>
              <a:rPr lang="en-US" sz="2000" dirty="0"/>
              <a:t>)</a:t>
            </a:r>
          </a:p>
          <a:p>
            <a:pPr lvl="1" eaLnBrk="1" hangingPunct="1">
              <a:lnSpc>
                <a:spcPct val="90000"/>
              </a:lnSpc>
            </a:pPr>
            <a:r>
              <a:rPr lang="en-US" sz="2000" dirty="0"/>
              <a:t>Doubles solvable depth!</a:t>
            </a:r>
          </a:p>
          <a:p>
            <a:pPr lvl="1" eaLnBrk="1" hangingPunct="1">
              <a:lnSpc>
                <a:spcPct val="90000"/>
              </a:lnSpc>
            </a:pPr>
            <a:r>
              <a:rPr lang="en-US" sz="2000" dirty="0"/>
              <a:t>Full search of, e.g. chess, is still hopeless…</a:t>
            </a:r>
          </a:p>
          <a:p>
            <a:pPr lvl="1" eaLnBrk="1" hangingPunct="1">
              <a:lnSpc>
                <a:spcPct val="90000"/>
              </a:lnSpc>
            </a:pPr>
            <a:endParaRPr lang="en-US" sz="2000" dirty="0"/>
          </a:p>
          <a:p>
            <a:pPr eaLnBrk="1" hangingPunct="1">
              <a:lnSpc>
                <a:spcPct val="90000"/>
              </a:lnSpc>
            </a:pPr>
            <a:r>
              <a:rPr lang="en-US" sz="2400" dirty="0"/>
              <a:t>This is a simple example of </a:t>
            </a:r>
            <a:r>
              <a:rPr lang="en-US" sz="2400" dirty="0" err="1">
                <a:solidFill>
                  <a:srgbClr val="CC0000"/>
                </a:solidFill>
              </a:rPr>
              <a:t>metareasoning</a:t>
            </a:r>
            <a:r>
              <a:rPr lang="en-US" sz="2400" dirty="0">
                <a:solidFill>
                  <a:srgbClr val="CC0000"/>
                </a:solidFill>
              </a:rPr>
              <a:t> </a:t>
            </a:r>
            <a:r>
              <a:rPr lang="en-US" sz="2400" dirty="0"/>
              <a:t>(computing about what to compute)</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spTree>
    <p:extLst>
      <p:ext uri="{BB962C8B-B14F-4D97-AF65-F5344CB8AC3E}">
        <p14:creationId xmlns:p14="http://schemas.microsoft.com/office/powerpoint/2010/main" val="157289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1" end="1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7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Tree>
    <p:extLst>
      <p:ext uri="{BB962C8B-B14F-4D97-AF65-F5344CB8AC3E}">
        <p14:creationId xmlns:p14="http://schemas.microsoft.com/office/powerpoint/2010/main" val="2708472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spTree>
    <p:extLst>
      <p:ext uri="{BB962C8B-B14F-4D97-AF65-F5344CB8AC3E}">
        <p14:creationId xmlns:p14="http://schemas.microsoft.com/office/powerpoint/2010/main" val="1654747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extLst>
      <p:ext uri="{BB962C8B-B14F-4D97-AF65-F5344CB8AC3E}">
        <p14:creationId xmlns:p14="http://schemas.microsoft.com/office/powerpoint/2010/main" val="415165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7086600" cy="4525963"/>
          </a:xfrm>
        </p:spPr>
        <p:txBody>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t>Solution: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an evaluation function 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eaLnBrk="1" hangingPunct="1">
              <a:lnSpc>
                <a:spcPct val="80000"/>
              </a:lnSpc>
            </a:pPr>
            <a:r>
              <a:rPr lang="en-US" sz="2000" dirty="0">
                <a:sym typeface="Symbol" pitchFamily="18" charset="2"/>
              </a:rPr>
              <a:t>- reaches about depth 8 – decent chess program</a:t>
            </a:r>
          </a:p>
          <a:p>
            <a:pPr eaLnBrk="1" hangingPunct="1">
              <a:lnSpc>
                <a:spcPct val="80000"/>
              </a:lnSpc>
            </a:pPr>
            <a:endParaRPr lang="en-US" sz="1400" dirty="0"/>
          </a:p>
          <a:p>
            <a:pPr eaLnBrk="1" hangingPunct="1">
              <a:lnSpc>
                <a:spcPct val="80000"/>
              </a:lnSpc>
            </a:pPr>
            <a:r>
              <a:rPr lang="en-US" sz="2400" dirty="0"/>
              <a:t>Guarantee of optimal play is gone</a:t>
            </a:r>
          </a:p>
          <a:p>
            <a:pPr lvl="1" eaLnBrk="1" hangingPunct="1">
              <a:lnSpc>
                <a:spcPct val="80000"/>
              </a:lnSpc>
            </a:pPr>
            <a:endParaRPr lang="en-US" sz="1400" dirty="0"/>
          </a:p>
          <a:p>
            <a:pPr eaLnBrk="1" hangingPunct="1">
              <a:lnSpc>
                <a:spcPct val="80000"/>
              </a:lnSpc>
            </a:pPr>
            <a:r>
              <a:rPr lang="en-US" sz="2400" dirty="0"/>
              <a:t>More plies makes a BIG difference</a:t>
            </a:r>
          </a:p>
          <a:p>
            <a:pPr eaLnBrk="1" hangingPunct="1">
              <a:lnSpc>
                <a:spcPct val="80000"/>
              </a:lnSpc>
            </a:pPr>
            <a:endParaRPr lang="en-US" sz="1400" dirty="0"/>
          </a:p>
          <a:p>
            <a:pPr eaLnBrk="1" hangingPunct="1">
              <a:lnSpc>
                <a:spcPct val="80000"/>
              </a:lnSpc>
            </a:pPr>
            <a:r>
              <a:rPr lang="en-US" sz="2400" dirty="0"/>
              <a:t>Use iterative deepening for an anytime algorithm</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(d=2)</a:t>
            </a:r>
          </a:p>
        </p:txBody>
      </p:sp>
      <p:pic>
        <p:nvPicPr>
          <p:cNvPr id="5" name="Thrash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0721" y="1143000"/>
            <a:ext cx="8290559" cy="5181600"/>
          </a:xfrm>
          <a:prstGeom prst="rect">
            <a:avLst/>
          </a:prstGeom>
        </p:spPr>
      </p:pic>
    </p:spTree>
    <p:extLst>
      <p:ext uri="{BB962C8B-B14F-4D97-AF65-F5344CB8AC3E}">
        <p14:creationId xmlns:p14="http://schemas.microsoft.com/office/powerpoint/2010/main" val="164335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Why Pacman Starves</a:t>
            </a:r>
          </a:p>
        </p:txBody>
      </p:sp>
      <p:sp>
        <p:nvSpPr>
          <p:cNvPr id="20483" name="Content Placeholder 2"/>
          <p:cNvSpPr>
            <a:spLocks noGrp="1"/>
          </p:cNvSpPr>
          <p:nvPr>
            <p:ph idx="1"/>
          </p:nvPr>
        </p:nvSpPr>
        <p:spPr>
          <a:xfrm>
            <a:off x="457200" y="4114800"/>
            <a:ext cx="11430000" cy="2133600"/>
          </a:xfrm>
        </p:spPr>
        <p:txBody>
          <a:bodyPr/>
          <a:lstStyle/>
          <a:p>
            <a:r>
              <a:rPr lang="en-US" sz="2800" dirty="0"/>
              <a:t>A danger of </a:t>
            </a:r>
            <a:r>
              <a:rPr lang="en-US" sz="2800" dirty="0" err="1"/>
              <a:t>replanning</a:t>
            </a:r>
            <a:r>
              <a:rPr lang="en-US" sz="2800" dirty="0"/>
              <a:t> agents!</a:t>
            </a:r>
          </a:p>
          <a:p>
            <a:pPr lvl="1"/>
            <a:r>
              <a:rPr lang="en-US" sz="2200" dirty="0"/>
              <a:t>He knows his score will go up by eating the dot now (west, east)</a:t>
            </a:r>
          </a:p>
          <a:p>
            <a:pPr lvl="1"/>
            <a:r>
              <a:rPr lang="en-US" sz="2200" dirty="0"/>
              <a:t>He knows his score will go up just as much by eating the dot later (east, west)</a:t>
            </a:r>
          </a:p>
          <a:p>
            <a:pPr lvl="1"/>
            <a:r>
              <a:rPr lang="en-US" sz="2200" dirty="0"/>
              <a:t>There are no point-scoring opportunities after eating the dot (within the horizon, two here)</a:t>
            </a:r>
          </a:p>
          <a:p>
            <a:pPr lvl="1"/>
            <a:r>
              <a:rPr lang="en-US" sz="2200" dirty="0"/>
              <a:t>Therefore, waiting seems just as good as eating: he may go east, then back west in the next round of </a:t>
            </a:r>
            <a:r>
              <a:rPr lang="en-US" sz="2200" dirty="0" err="1"/>
              <a:t>replanning</a:t>
            </a:r>
            <a:r>
              <a:rPr lang="en-US" sz="2200" dirty="0"/>
              <a:t>!</a:t>
            </a:r>
          </a:p>
          <a:p>
            <a:endParaRPr lang="en-US" sz="2800" dirty="0"/>
          </a:p>
        </p:txBody>
      </p:sp>
      <p:sp>
        <p:nvSpPr>
          <p:cNvPr id="9" name="Rectangle 8"/>
          <p:cNvSpPr/>
          <p:nvPr/>
        </p:nvSpPr>
        <p:spPr>
          <a:xfrm>
            <a:off x="5257800" y="14478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5562600" y="1512888"/>
            <a:ext cx="304800" cy="261937"/>
          </a:xfrm>
          <a:prstGeom prst="rect">
            <a:avLst/>
          </a:prstGeom>
          <a:noFill/>
          <a:ln w="9525">
            <a:noFill/>
            <a:miter lim="800000"/>
            <a:headEnd/>
            <a:tailEnd/>
          </a:ln>
        </p:spPr>
      </p:pic>
      <p:sp>
        <p:nvSpPr>
          <p:cNvPr id="11" name="Oval 10"/>
          <p:cNvSpPr/>
          <p:nvPr/>
        </p:nvSpPr>
        <p:spPr>
          <a:xfrm>
            <a:off x="5410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62484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2895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2971800" y="2427288"/>
            <a:ext cx="304800" cy="261937"/>
          </a:xfrm>
          <a:prstGeom prst="rect">
            <a:avLst/>
          </a:prstGeom>
          <a:noFill/>
          <a:ln w="9525">
            <a:noFill/>
            <a:miter lim="800000"/>
            <a:headEnd/>
            <a:tailEnd/>
          </a:ln>
        </p:spPr>
      </p:pic>
      <p:sp>
        <p:nvSpPr>
          <p:cNvPr id="16" name="Oval 15"/>
          <p:cNvSpPr/>
          <p:nvPr/>
        </p:nvSpPr>
        <p:spPr>
          <a:xfrm>
            <a:off x="3886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7467600" y="23622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8077200" y="2427288"/>
            <a:ext cx="304800" cy="261937"/>
          </a:xfrm>
          <a:prstGeom prst="rect">
            <a:avLst/>
          </a:prstGeom>
          <a:noFill/>
          <a:ln w="9525">
            <a:noFill/>
            <a:miter lim="800000"/>
            <a:headEnd/>
            <a:tailEnd/>
          </a:ln>
        </p:spPr>
      </p:pic>
      <p:sp>
        <p:nvSpPr>
          <p:cNvPr id="22" name="Oval 21"/>
          <p:cNvSpPr/>
          <p:nvPr/>
        </p:nvSpPr>
        <p:spPr>
          <a:xfrm>
            <a:off x="7620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Oval 22"/>
          <p:cNvSpPr/>
          <p:nvPr/>
        </p:nvSpPr>
        <p:spPr>
          <a:xfrm>
            <a:off x="8458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2895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3200400" y="3341688"/>
            <a:ext cx="304800" cy="261937"/>
          </a:xfrm>
          <a:prstGeom prst="rect">
            <a:avLst/>
          </a:prstGeom>
          <a:noFill/>
          <a:ln w="9525">
            <a:noFill/>
            <a:miter lim="800000"/>
            <a:headEnd/>
            <a:tailEnd/>
          </a:ln>
        </p:spPr>
      </p:pic>
      <p:sp>
        <p:nvSpPr>
          <p:cNvPr id="26" name="Oval 25"/>
          <p:cNvSpPr/>
          <p:nvPr/>
        </p:nvSpPr>
        <p:spPr>
          <a:xfrm>
            <a:off x="3886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8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6705600" y="3341688"/>
            <a:ext cx="304800" cy="261937"/>
          </a:xfrm>
          <a:prstGeom prst="rect">
            <a:avLst/>
          </a:prstGeom>
          <a:noFill/>
          <a:ln w="9525">
            <a:noFill/>
            <a:miter lim="800000"/>
            <a:headEnd/>
            <a:tailEnd/>
          </a:ln>
        </p:spPr>
      </p:pic>
      <p:sp>
        <p:nvSpPr>
          <p:cNvPr id="29" name="Oval 28"/>
          <p:cNvSpPr/>
          <p:nvPr/>
        </p:nvSpPr>
        <p:spPr>
          <a:xfrm>
            <a:off x="6553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7391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8610600" y="3276600"/>
            <a:ext cx="12192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3" descr="\\.host\Shared Folders\Shared with PC\images\Pacman_stuck_minimax.png"/>
          <p:cNvPicPr>
            <a:picLocks noChangeAspect="1" noChangeArrowheads="1"/>
          </p:cNvPicPr>
          <p:nvPr/>
        </p:nvPicPr>
        <p:blipFill>
          <a:blip r:embed="rId3" cstate="print"/>
          <a:srcRect l="38135" t="16438" r="44067" b="58904"/>
          <a:stretch>
            <a:fillRect/>
          </a:stretch>
        </p:blipFill>
        <p:spPr bwMode="auto">
          <a:xfrm>
            <a:off x="9448800" y="3341688"/>
            <a:ext cx="304800" cy="261937"/>
          </a:xfrm>
          <a:prstGeom prst="rect">
            <a:avLst/>
          </a:prstGeom>
          <a:noFill/>
          <a:ln w="9525">
            <a:noFill/>
            <a:miter lim="800000"/>
            <a:headEnd/>
            <a:tailEnd/>
          </a:ln>
        </p:spPr>
      </p:pic>
      <p:sp>
        <p:nvSpPr>
          <p:cNvPr id="33" name="Oval 32"/>
          <p:cNvSpPr/>
          <p:nvPr/>
        </p:nvSpPr>
        <p:spPr>
          <a:xfrm>
            <a:off x="87630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5052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8674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3314700" y="3009900"/>
            <a:ext cx="381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0104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0772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0" grpId="0" animBg="1"/>
      <p:bldP spid="22" grpId="0" animBg="1"/>
      <p:bldP spid="23" grpId="0" animBg="1"/>
      <p:bldP spid="24" grpId="0" animBg="1"/>
      <p:bldP spid="26" grpId="0" animBg="1"/>
      <p:bldP spid="27" grpId="0" animBg="1"/>
      <p:bldP spid="29" grpId="0" animBg="1"/>
      <p:bldP spid="30" grpId="0" animBg="1"/>
      <p:bldP spid="31" grpId="0" animBg="1"/>
      <p:bldP spid="3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Thrashing -- Fixed (d=2)</a:t>
            </a:r>
          </a:p>
        </p:txBody>
      </p:sp>
      <p:pic>
        <p:nvPicPr>
          <p:cNvPr id="3" name="Thrashing-FixedEvaluationFun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1314643"/>
            <a:ext cx="6729412" cy="503516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Behavior from Computation</a:t>
            </a:r>
          </a:p>
        </p:txBody>
      </p:sp>
      <p:sp>
        <p:nvSpPr>
          <p:cNvPr id="1028" name="Rectangle 3"/>
          <p:cNvSpPr>
            <a:spLocks noGrp="1" noChangeArrowheads="1"/>
          </p:cNvSpPr>
          <p:nvPr>
            <p:ph idx="1"/>
          </p:nvPr>
        </p:nvSpPr>
        <p:spPr/>
        <p:txBody>
          <a:bodyPr/>
          <a:lstStyle/>
          <a:p>
            <a:pPr eaLnBrk="1" hangingPunct="1"/>
            <a:endParaRPr lang="en-US"/>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spid="_x0000_s38979" name="Photo Editor Photo" r:id="rId3" imgW="4519052" imgH="2461473" progId="MSPhotoEd.3">
                  <p:embed/>
                </p:oleObj>
              </mc:Choice>
              <mc:Fallback>
                <p:oleObj name="Photo Editor Photo" r:id="rId3" imgW="4519052" imgH="246147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3"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spid="_x0000_s2230" name="Photo Editor Photo" r:id="rId4" imgW="327619" imgH="343075" progId="MSPhotoEd.3">
                      <p:embed/>
                    </p:oleObj>
                  </mc:Choice>
                  <mc:Fallback>
                    <p:oleObj name="Photo Editor Photo" r:id="rId4" imgW="327619" imgH="343075" progId="MSPhotoEd.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spid="_x0000_s2231" name="Photo Editor Photo" r:id="rId6" imgW="327619" imgH="343075" progId="MSPhotoEd.3">
                      <p:embed/>
                    </p:oleObj>
                  </mc:Choice>
                  <mc:Fallback>
                    <p:oleObj name="Photo Editor Photo" r:id="rId6" imgW="327619" imgH="343075" progId="MSPhotoEd.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spid="_x0000_s2232" name="Photo Editor Photo" r:id="rId7" imgW="327619" imgH="343075" progId="MSPhotoEd.3">
                    <p:embed/>
                  </p:oleObj>
                </mc:Choice>
                <mc:Fallback>
                  <p:oleObj name="Photo Editor Photo" r:id="rId7" imgW="327619" imgH="343075" progId="MSPhotoEd.3">
                    <p:embed/>
                    <p:pic>
                      <p:nvPicPr>
                        <p:cNvPr id="0"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8"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9"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10"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8"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9"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9"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8"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Smart Ghosts (Coordination)</a:t>
            </a:r>
          </a:p>
        </p:txBody>
      </p:sp>
      <p:pic>
        <p:nvPicPr>
          <p:cNvPr id="3" name="SmartGhostsCoordin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Video of Demo Smart Ghosts (Coordination) – Zoomed In</a:t>
            </a:r>
          </a:p>
        </p:txBody>
      </p:sp>
      <p:pic>
        <p:nvPicPr>
          <p:cNvPr id="3" name="SmartGhostsCoordinating-Zoomed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1" y="1143000"/>
            <a:ext cx="8290558" cy="5181600"/>
          </a:xfrm>
          <a:prstGeom prst="rect">
            <a:avLst/>
          </a:prstGeom>
        </p:spPr>
      </p:pic>
    </p:spTree>
    <p:extLst>
      <p:ext uri="{BB962C8B-B14F-4D97-AF65-F5344CB8AC3E}">
        <p14:creationId xmlns:p14="http://schemas.microsoft.com/office/powerpoint/2010/main" val="67410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1"/>
            <a:ext cx="5461000" cy="4729164"/>
          </a:xfrm>
        </p:spPr>
        <p:txBody>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575D4-E4C4-554F-98D0-08644BC78548}"/>
              </a:ext>
            </a:extLst>
          </p:cNvPr>
          <p:cNvSpPr>
            <a:spLocks noGrp="1"/>
          </p:cNvSpPr>
          <p:nvPr>
            <p:ph type="title"/>
          </p:nvPr>
        </p:nvSpPr>
        <p:spPr/>
        <p:txBody>
          <a:bodyPr/>
          <a:lstStyle/>
          <a:p>
            <a:r>
              <a:rPr lang="en-US" sz="4000" dirty="0"/>
              <a:t>Synergies between Evaluation Function and Alpha-Beta?</a:t>
            </a:r>
          </a:p>
        </p:txBody>
      </p:sp>
      <p:sp>
        <p:nvSpPr>
          <p:cNvPr id="3" name="Content Placeholder 2">
            <a:extLst>
              <a:ext uri="{FF2B5EF4-FFF2-40B4-BE49-F238E27FC236}">
                <a16:creationId xmlns:a16="http://schemas.microsoft.com/office/drawing/2014/main" id="{7404E906-14CC-F147-86E0-4866A091B4E8}"/>
              </a:ext>
            </a:extLst>
          </p:cNvPr>
          <p:cNvSpPr>
            <a:spLocks noGrp="1"/>
          </p:cNvSpPr>
          <p:nvPr>
            <p:ph idx="1"/>
          </p:nvPr>
        </p:nvSpPr>
        <p:spPr/>
        <p:txBody>
          <a:bodyPr/>
          <a:lstStyle/>
          <a:p>
            <a:r>
              <a:rPr lang="en-US" sz="2800" dirty="0"/>
              <a:t>Alpha-Beta: amount of pruning depends on expansion ordering</a:t>
            </a:r>
          </a:p>
          <a:p>
            <a:pPr lvl="1"/>
            <a:r>
              <a:rPr lang="en-US" sz="2400" dirty="0"/>
              <a:t>Evaluation function can provide guidance to expand most promising nodes first (which later makes it more likely there is already a good alternative on the path to the root)</a:t>
            </a:r>
          </a:p>
          <a:p>
            <a:pPr lvl="2"/>
            <a:r>
              <a:rPr lang="en-US" sz="2000" dirty="0"/>
              <a:t>(somewhat similar to role of A* heuristic)</a:t>
            </a:r>
          </a:p>
          <a:p>
            <a:pPr lvl="2"/>
            <a:endParaRPr lang="en-US" sz="2000" dirty="0"/>
          </a:p>
          <a:p>
            <a:r>
              <a:rPr lang="en-US" sz="2800" dirty="0"/>
              <a:t>Alpha-Beta:  (similar for roles of min-max swapped)</a:t>
            </a:r>
          </a:p>
          <a:p>
            <a:pPr lvl="1"/>
            <a:r>
              <a:rPr lang="en-US" sz="2400" dirty="0"/>
              <a:t>Value at a min-node will only keep going down</a:t>
            </a:r>
          </a:p>
          <a:p>
            <a:pPr lvl="1"/>
            <a:r>
              <a:rPr lang="en-US" sz="2400" dirty="0"/>
              <a:t>Once value of min-node lower than better option for max along path to root, can prune</a:t>
            </a:r>
          </a:p>
          <a:p>
            <a:pPr lvl="1"/>
            <a:r>
              <a:rPr lang="en-US" sz="2400" dirty="0"/>
              <a:t>Hence: IF evaluation function provides upper-bound on value at min-node, and upper-bound already lower than better option for max along path to root </a:t>
            </a:r>
            <a:br>
              <a:rPr lang="en-US" sz="2400" dirty="0"/>
            </a:br>
            <a:r>
              <a:rPr lang="en-US" sz="2400" dirty="0"/>
              <a:t>THEN can prune</a:t>
            </a:r>
          </a:p>
          <a:p>
            <a:endParaRPr lang="en-US" sz="2800" dirty="0"/>
          </a:p>
        </p:txBody>
      </p:sp>
    </p:spTree>
    <p:extLst>
      <p:ext uri="{BB962C8B-B14F-4D97-AF65-F5344CB8AC3E}">
        <p14:creationId xmlns:p14="http://schemas.microsoft.com/office/powerpoint/2010/main" val="2191242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Next Time: Uncertainty!</a:t>
            </a:r>
          </a:p>
        </p:txBody>
      </p:sp>
      <p:sp>
        <p:nvSpPr>
          <p:cNvPr id="29699" name="Content Placeholder 2"/>
          <p:cNvSpPr>
            <a:spLocks noGrp="1"/>
          </p:cNvSpPr>
          <p:nvPr>
            <p:ph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Mystery </a:t>
            </a:r>
            <a:r>
              <a:rPr lang="en-US" dirty="0" err="1"/>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 xmlns:a14="http://schemas.microsoft.com/office/drawing/2010/main">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 xmlns:a14="http://schemas.microsoft.com/office/drawing/2010/main">
                <a:solidFill>
                  <a:srgbClr val="FFFFFF"/>
                </a:solidFill>
              </a14:hiddenFill>
            </a:ext>
          </a:extLst>
        </p:spPr>
      </p:pic>
      <p:sp>
        <p:nvSpPr>
          <p:cNvPr id="9219" name="Rectangle 3"/>
          <p:cNvSpPr>
            <a:spLocks noGrp="1" noChangeArrowheads="1"/>
          </p:cNvSpPr>
          <p:nvPr>
            <p:ph idx="1"/>
          </p:nvPr>
        </p:nvSpPr>
        <p:spPr>
          <a:xfrm>
            <a:off x="406400" y="1397001"/>
            <a:ext cx="11379200" cy="4729164"/>
          </a:xfrm>
        </p:spPr>
        <p:txBody>
          <a:bodyPr/>
          <a:lstStyle/>
          <a:p>
            <a:pPr eaLnBrk="1" hangingPunct="1"/>
            <a:r>
              <a:rPr lang="en-US" sz="2800" dirty="0"/>
              <a:t>Many different kinds of games!</a:t>
            </a:r>
          </a:p>
          <a:p>
            <a:pPr lvl="1" eaLnBrk="1" hangingPunct="1"/>
            <a:endParaRPr lang="en-US" sz="2400" dirty="0"/>
          </a:p>
          <a:p>
            <a:pPr eaLnBrk="1" hangingPunct="1"/>
            <a:r>
              <a:rPr lang="en-US" sz="2800" dirty="0"/>
              <a:t>Axes:</a:t>
            </a:r>
          </a:p>
          <a:p>
            <a:pPr lvl="1" eaLnBrk="1" hangingPunct="1"/>
            <a:r>
              <a:rPr lang="en-US" sz="2400" dirty="0"/>
              <a:t>Deterministic or stochastic?</a:t>
            </a:r>
          </a:p>
          <a:p>
            <a:pPr lvl="1" eaLnBrk="1" hangingPunct="1"/>
            <a:r>
              <a:rPr lang="en-US" sz="2400" dirty="0"/>
              <a:t>One, two, or more players?</a:t>
            </a:r>
          </a:p>
          <a:p>
            <a:pPr lvl="1" eaLnBrk="1" hangingPunct="1"/>
            <a:r>
              <a:rPr lang="en-US" sz="2400" dirty="0"/>
              <a:t>Zero sum?</a:t>
            </a:r>
          </a:p>
          <a:p>
            <a:pPr lvl="1" eaLnBrk="1" hangingPunct="1"/>
            <a:r>
              <a:rPr lang="en-US" sz="2400" dirty="0"/>
              <a:t>Perfect information (can you see the state)?</a:t>
            </a:r>
          </a:p>
          <a:p>
            <a:pPr lvl="1" eaLnBrk="1" hangingPunct="1"/>
            <a:endParaRPr lang="en-US" sz="2400" dirty="0"/>
          </a:p>
          <a:p>
            <a:pPr eaLnBrk="1" hangingPunct="1"/>
            <a:r>
              <a:rPr lang="en-US" sz="2800" dirty="0"/>
              <a:t>Want algorithms for calculating a </a:t>
            </a:r>
            <a:r>
              <a:rPr lang="en-US" sz="2800" dirty="0">
                <a:solidFill>
                  <a:srgbClr val="CC0000"/>
                </a:solidFill>
              </a:rPr>
              <a:t>strategy (policy)</a:t>
            </a:r>
            <a:r>
              <a:rPr lang="en-US" sz="2800" dirty="0"/>
              <a:t> which recommends a move from each state</a:t>
            </a:r>
          </a:p>
        </p:txBody>
      </p:sp>
      <p:sp>
        <p:nvSpPr>
          <p:cNvPr id="9218" name="Rectangle 2"/>
          <p:cNvSpPr>
            <a:spLocks noGrp="1" noChangeArrowheads="1"/>
          </p:cNvSpPr>
          <p:nvPr>
            <p:ph type="title"/>
          </p:nvPr>
        </p:nvSpPr>
        <p:spPr/>
        <p:txBody>
          <a:bodyPr/>
          <a:lstStyle/>
          <a:p>
            <a:pPr eaLnBrk="1" hangingPunct="1"/>
            <a:r>
              <a:rPr lang="en-US" dirty="0"/>
              <a:t>Types of Games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 xmlns:a14="http://schemas.microsoft.com/office/drawing/2010/main">
                <a:solidFill>
                  <a:srgbClr val="FFFFFF"/>
                </a:solidFill>
              </a14:hiddenFill>
            </a:ext>
          </a:extLst>
        </p:spPr>
      </p:pic>
      <p:sp>
        <p:nvSpPr>
          <p:cNvPr id="10242" name="Title 1"/>
          <p:cNvSpPr>
            <a:spLocks noGrp="1"/>
          </p:cNvSpPr>
          <p:nvPr>
            <p:ph type="title"/>
          </p:nvPr>
        </p:nvSpPr>
        <p:spPr/>
        <p:txBody>
          <a:bodyPr/>
          <a:lstStyle/>
          <a:p>
            <a:r>
              <a:rPr lang="en-US"/>
              <a:t>Deterministic Games</a:t>
            </a:r>
          </a:p>
        </p:txBody>
      </p:sp>
      <p:sp>
        <p:nvSpPr>
          <p:cNvPr id="10243" name="Content Placeholder 2"/>
          <p:cNvSpPr>
            <a:spLocks noGrp="1"/>
          </p:cNvSpPr>
          <p:nvPr>
            <p:ph idx="1"/>
          </p:nvPr>
        </p:nvSpPr>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68197" y="1357400"/>
            <a:ext cx="6583362" cy="2673487"/>
          </a:xfrm>
          <a:prstGeom prst="rect">
            <a:avLst/>
          </a:prstGeom>
          <a:noFill/>
          <a:extLst>
            <a:ext uri="{909E8E84-426E-40dd-AFC4-6F175D3DCCD1}">
              <a14:hiddenFill xmlns="" xmlns:a14="http://schemas.microsoft.com/office/drawing/2010/main">
                <a:solidFill>
                  <a:srgbClr val="FFFFFF"/>
                </a:solidFill>
              </a14:hiddenFill>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Zero-Sum Games</a:t>
            </a:r>
          </a:p>
        </p:txBody>
      </p:sp>
      <p:sp>
        <p:nvSpPr>
          <p:cNvPr id="8" name="Content Placeholder 7"/>
          <p:cNvSpPr>
            <a:spLocks noGrp="1"/>
          </p:cNvSpPr>
          <p:nvPr>
            <p:ph sz="half" idx="1"/>
          </p:nvPr>
        </p:nvSpPr>
        <p:spPr>
          <a:xfrm>
            <a:off x="457200" y="4191000"/>
            <a:ext cx="5715000" cy="1706564"/>
          </a:xfrm>
        </p:spPr>
        <p:txBody>
          <a:bodyPr/>
          <a:lstStyle/>
          <a:p>
            <a:r>
              <a:rPr lang="en-US" sz="2400" dirty="0"/>
              <a:t>Zero-Sum Games</a:t>
            </a:r>
          </a:p>
          <a:p>
            <a:pPr lvl="1"/>
            <a:r>
              <a:rPr lang="en-US" sz="2000" dirty="0"/>
              <a:t>Agents have opposite utilities (values on outcomes)</a:t>
            </a:r>
          </a:p>
          <a:p>
            <a:pPr lvl="1"/>
            <a:r>
              <a:rPr lang="en-US" sz="2000" dirty="0"/>
              <a:t>Lets us think of a single value that one maximizes and the other minimizes</a:t>
            </a:r>
          </a:p>
          <a:p>
            <a:pPr lvl="1"/>
            <a:r>
              <a:rPr lang="en-US" sz="2000" dirty="0"/>
              <a:t>Adversarial, pure competition</a:t>
            </a:r>
          </a:p>
        </p:txBody>
      </p:sp>
      <p:sp>
        <p:nvSpPr>
          <p:cNvPr id="9" name="Content Placeholder 8"/>
          <p:cNvSpPr>
            <a:spLocks noGrp="1"/>
          </p:cNvSpPr>
          <p:nvPr>
            <p:ph sz="half" idx="2"/>
          </p:nvPr>
        </p:nvSpPr>
        <p:spPr>
          <a:xfrm>
            <a:off x="6172200" y="4191000"/>
            <a:ext cx="5562600" cy="1706564"/>
          </a:xfrm>
        </p:spPr>
        <p:txBody>
          <a:bodyPr/>
          <a:lstStyle/>
          <a:p>
            <a:r>
              <a:rPr lang="en-US" sz="2400" dirty="0"/>
              <a:t>General Games</a:t>
            </a:r>
          </a:p>
          <a:p>
            <a:pPr lvl="1"/>
            <a:r>
              <a:rPr lang="en-US" sz="2000" dirty="0"/>
              <a:t>Agents have independent utilities (values on outcomes)</a:t>
            </a:r>
          </a:p>
          <a:p>
            <a:pPr lvl="1"/>
            <a:r>
              <a:rPr lang="en-US" sz="2000" dirty="0"/>
              <a:t>Cooperation, indifference, competition, and more are all possible</a:t>
            </a:r>
          </a:p>
          <a:p>
            <a:pPr lvl="1"/>
            <a:r>
              <a:rPr lang="en-US" sz="2000" dirty="0"/>
              <a:t>More later on non-zero-sum games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33772</TotalTime>
  <Words>1752</Words>
  <Application>Microsoft Macintosh PowerPoint</Application>
  <PresentationFormat>Widescreen</PresentationFormat>
  <Paragraphs>357</Paragraphs>
  <Slides>47</Slides>
  <Notes>31</Notes>
  <HiddenSlides>0</HiddenSlides>
  <MMClips>9</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3" baseType="lpstr">
      <vt:lpstr>Arial</vt:lpstr>
      <vt:lpstr>Calibri</vt:lpstr>
      <vt:lpstr>Times New Roman</vt:lpstr>
      <vt:lpstr>Wingdings</vt:lpstr>
      <vt:lpstr>dan-berkeley-nlp-v1</vt:lpstr>
      <vt:lpstr>Photo Editor Photo</vt:lpstr>
      <vt:lpstr>CS 188: Artificial Intelligence </vt:lpstr>
      <vt:lpstr>Game Playing State-of-the-Art</vt:lpstr>
      <vt:lpstr>Game Playing State-of-the-Art</vt:lpstr>
      <vt:lpstr>Behavior from Computation</vt:lpstr>
      <vt:lpstr>Video of Demo Mystery Pacman</vt:lpstr>
      <vt:lpstr>Adversarial Games</vt:lpstr>
      <vt:lpstr>Types of Games</vt:lpstr>
      <vt:lpstr>Deterministic Games</vt:lpstr>
      <vt:lpstr>Zero-Sum Games</vt:lpstr>
      <vt:lpstr>Adversarial Search</vt:lpstr>
      <vt:lpstr>Single-Agent Trees</vt:lpstr>
      <vt:lpstr>Value of a State</vt:lpstr>
      <vt:lpstr>Adversarial Game Trees</vt:lpstr>
      <vt:lpstr>Minimax Values</vt:lpstr>
      <vt:lpstr>Tic-Tac-Toe Game Tree</vt:lpstr>
      <vt:lpstr>Adversarial Search (Minimax)</vt:lpstr>
      <vt:lpstr>Minimax Implementation</vt:lpstr>
      <vt:lpstr>Minimax Implementation (Dispatch)</vt:lpstr>
      <vt:lpstr>Minimax Example</vt:lpstr>
      <vt:lpstr>Minimax Properties</vt:lpstr>
      <vt:lpstr>Video of Demo Min vs. Exp (Min)</vt:lpstr>
      <vt:lpstr>Video of Demo Min vs. Exp (Exp)</vt:lpstr>
      <vt:lpstr>Minimax Efficiency</vt:lpstr>
      <vt:lpstr>Resource Limits</vt:lpstr>
      <vt:lpstr>Game Tree Pruning</vt:lpstr>
      <vt:lpstr>Minimax Example</vt:lpstr>
      <vt:lpstr>Minimax Pruning</vt:lpstr>
      <vt:lpstr>Alpha-Beta Pruning</vt:lpstr>
      <vt:lpstr>Alpha-Beta Implementation</vt:lpstr>
      <vt:lpstr>Alpha-Beta Pruning Properties</vt:lpstr>
      <vt:lpstr>Alpha-Beta Quiz</vt:lpstr>
      <vt:lpstr>Alpha-Beta Quiz 2</vt:lpstr>
      <vt:lpstr>Resource Limits</vt:lpstr>
      <vt:lpstr>Resource Limits</vt:lpstr>
      <vt:lpstr>Video of Demo Thrashing (d=2)</vt:lpstr>
      <vt:lpstr>Why Pacman Starves</vt:lpstr>
      <vt:lpstr>Video of Demo Thrashing -- Fixed (d=2)</vt:lpstr>
      <vt:lpstr>Evaluation Functions</vt:lpstr>
      <vt:lpstr>Evaluation Functions</vt:lpstr>
      <vt:lpstr>Evaluation for Pacman</vt:lpstr>
      <vt:lpstr>Video of Demo Smart Ghosts (Coordination)</vt:lpstr>
      <vt:lpstr>Video of Demo Smart Ghosts (Coordination) – Zoomed In</vt:lpstr>
      <vt:lpstr>Depth Matters</vt:lpstr>
      <vt:lpstr>Video of Demo Limited Depth (2)</vt:lpstr>
      <vt:lpstr>Video of Demo Limited Depth (10)</vt:lpstr>
      <vt:lpstr>Synergies between Evaluation Function and Alpha-Beta?</vt:lpstr>
      <vt:lpstr>Next Time: Uncertainty!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Nikita Kitaev</cp:lastModifiedBy>
  <cp:revision>2126</cp:revision>
  <cp:lastPrinted>2016-02-04T17:52:29Z</cp:lastPrinted>
  <dcterms:created xsi:type="dcterms:W3CDTF">2004-08-27T04:16:05Z</dcterms:created>
  <dcterms:modified xsi:type="dcterms:W3CDTF">2020-06-25T21:13:49Z</dcterms:modified>
</cp:coreProperties>
</file>