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59"/>
  </p:notesMasterIdLst>
  <p:handoutMasterIdLst>
    <p:handoutMasterId r:id="rId60"/>
  </p:handoutMasterIdLst>
  <p:sldIdLst>
    <p:sldId id="787" r:id="rId2"/>
    <p:sldId id="893" r:id="rId3"/>
    <p:sldId id="860" r:id="rId4"/>
    <p:sldId id="820" r:id="rId5"/>
    <p:sldId id="929" r:id="rId6"/>
    <p:sldId id="859" r:id="rId7"/>
    <p:sldId id="945" r:id="rId8"/>
    <p:sldId id="823" r:id="rId9"/>
    <p:sldId id="825" r:id="rId10"/>
    <p:sldId id="826" r:id="rId11"/>
    <p:sldId id="931" r:id="rId12"/>
    <p:sldId id="894" r:id="rId13"/>
    <p:sldId id="896" r:id="rId14"/>
    <p:sldId id="968" r:id="rId15"/>
    <p:sldId id="897" r:id="rId16"/>
    <p:sldId id="898" r:id="rId17"/>
    <p:sldId id="899" r:id="rId18"/>
    <p:sldId id="864" r:id="rId19"/>
    <p:sldId id="862" r:id="rId20"/>
    <p:sldId id="932" r:id="rId21"/>
    <p:sldId id="863" r:id="rId22"/>
    <p:sldId id="834" r:id="rId23"/>
    <p:sldId id="900" r:id="rId24"/>
    <p:sldId id="917" r:id="rId25"/>
    <p:sldId id="946" r:id="rId26"/>
    <p:sldId id="947" r:id="rId27"/>
    <p:sldId id="948" r:id="rId28"/>
    <p:sldId id="949" r:id="rId29"/>
    <p:sldId id="950" r:id="rId30"/>
    <p:sldId id="951" r:id="rId31"/>
    <p:sldId id="952" r:id="rId32"/>
    <p:sldId id="953" r:id="rId33"/>
    <p:sldId id="901" r:id="rId34"/>
    <p:sldId id="944" r:id="rId35"/>
    <p:sldId id="919" r:id="rId36"/>
    <p:sldId id="921" r:id="rId37"/>
    <p:sldId id="904" r:id="rId38"/>
    <p:sldId id="954" r:id="rId39"/>
    <p:sldId id="955" r:id="rId40"/>
    <p:sldId id="956" r:id="rId41"/>
    <p:sldId id="957" r:id="rId42"/>
    <p:sldId id="958" r:id="rId43"/>
    <p:sldId id="959" r:id="rId44"/>
    <p:sldId id="960" r:id="rId45"/>
    <p:sldId id="961" r:id="rId46"/>
    <p:sldId id="962" r:id="rId47"/>
    <p:sldId id="963" r:id="rId48"/>
    <p:sldId id="964" r:id="rId49"/>
    <p:sldId id="965" r:id="rId50"/>
    <p:sldId id="966" r:id="rId51"/>
    <p:sldId id="967" r:id="rId52"/>
    <p:sldId id="905" r:id="rId53"/>
    <p:sldId id="906" r:id="rId54"/>
    <p:sldId id="923" r:id="rId55"/>
    <p:sldId id="926" r:id="rId56"/>
    <p:sldId id="928" r:id="rId57"/>
    <p:sldId id="916" r:id="rId58"/>
  </p:sldIdLst>
  <p:sldSz cx="12192000" cy="6858000"/>
  <p:notesSz cx="7099300" cy="10234613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71" autoAdjust="0"/>
    <p:restoredTop sz="75510" autoAdjust="0"/>
  </p:normalViewPr>
  <p:slideViewPr>
    <p:cSldViewPr>
      <p:cViewPr varScale="1">
        <p:scale>
          <a:sx n="77" d="100"/>
          <a:sy n="77" d="100"/>
        </p:scale>
        <p:origin x="200" y="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-10 and the game</a:t>
            </a:r>
            <a:r>
              <a:rPr lang="en-US" baseline="0" dirty="0"/>
              <a:t> ends (important that the game ends because regardless you never want to do it)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looks just like </a:t>
            </a:r>
            <a:r>
              <a:rPr lang="en-US" dirty="0" err="1"/>
              <a:t>expectimax</a:t>
            </a:r>
            <a:endParaRPr lang="en-US" dirty="0"/>
          </a:p>
          <a:p>
            <a:r>
              <a:rPr lang="en-US" dirty="0"/>
              <a:t>Same 3 states over and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think</a:t>
            </a:r>
            <a:r>
              <a:rPr lang="en-US" baseline="0" dirty="0"/>
              <a:t> its easy – more or less; sure</a:t>
            </a:r>
          </a:p>
          <a:p>
            <a:r>
              <a:rPr lang="en-US" baseline="0" dirty="0"/>
              <a:t>But what about now or later; vote!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69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Inflation; really there is (1-gamma) prob of dying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44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Interesting: running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, if having to truncate the search, then not losing much; e.g.,  less then \</a:t>
            </a:r>
            <a:r>
              <a:rPr lang="en-US" dirty="0" err="1">
                <a:ea typeface="ＭＳ Ｐゴシック" pitchFamily="34" charset="-128"/>
              </a:rPr>
              <a:t>gamma^d</a:t>
            </a:r>
            <a:r>
              <a:rPr lang="en-US" dirty="0">
                <a:ea typeface="ＭＳ Ｐゴシック" pitchFamily="34" charset="-128"/>
              </a:rPr>
              <a:t> / (1-\gamma)</a:t>
            </a:r>
          </a:p>
          <a:p>
            <a:endParaRPr lang="en-US" dirty="0"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pitchFamily="34" charset="-128"/>
              </a:rPr>
              <a:t>Augment q states with another option: instant death! 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0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[cut demo of moving around in grid world program]</a:t>
            </a:r>
          </a:p>
          <a:p>
            <a:r>
              <a:rPr lang="en-US" dirty="0">
                <a:ea typeface="ＭＳ Ｐゴシック" pitchFamily="34" charset="-128"/>
              </a:rPr>
              <a:t>Terminal utilities</a:t>
            </a:r>
            <a:r>
              <a:rPr lang="en-US" baseline="0" dirty="0">
                <a:ea typeface="ＭＳ Ｐゴシック" pitchFamily="34" charset="-128"/>
              </a:rPr>
              <a:t> + living reward (positive – get happier; neg – get sadder)</a:t>
            </a:r>
          </a:p>
          <a:p>
            <a:r>
              <a:rPr lang="en-US" baseline="0" dirty="0">
                <a:ea typeface="ＭＳ Ｐゴシック" pitchFamily="34" charset="-128"/>
              </a:rPr>
              <a:t>At exist state you have to exit, the game ends, and you collect terminal utility</a:t>
            </a:r>
          </a:p>
          <a:p>
            <a:r>
              <a:rPr lang="en-US" dirty="0">
                <a:ea typeface="ＭＳ Ｐゴシック" pitchFamily="34" charset="-128"/>
              </a:rPr>
              <a:t>Don’t need to have goals – maximize happiness!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20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9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5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 dirty="0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pitchFamily="34" charset="-128"/>
              </a:rPr>
              <a:t>Note 2</a:t>
            </a:r>
            <a:r>
              <a:rPr lang="en-US" baseline="30000" dirty="0">
                <a:ea typeface="ＭＳ Ｐゴシック" pitchFamily="34" charset="-128"/>
              </a:rPr>
              <a:t>nd</a:t>
            </a:r>
            <a:r>
              <a:rPr lang="en-US" dirty="0">
                <a:ea typeface="ＭＳ Ｐゴシック" pitchFamily="34" charset="-128"/>
              </a:rPr>
              <a:t> row 3</a:t>
            </a:r>
            <a:r>
              <a:rPr lang="en-US" baseline="30000" dirty="0">
                <a:ea typeface="ＭＳ Ｐゴシック" pitchFamily="34" charset="-128"/>
              </a:rPr>
              <a:t>rd</a:t>
            </a:r>
            <a:r>
              <a:rPr lang="en-US" baseline="0" dirty="0">
                <a:ea typeface="ＭＳ Ｐゴシック" pitchFamily="34" charset="-128"/>
              </a:rPr>
              <a:t> column </a:t>
            </a:r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.xml"/><Relationship Id="rId7" Type="http://schemas.openxmlformats.org/officeDocument/2006/relationships/image" Target="../media/image3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0.xml"/><Relationship Id="rId7" Type="http://schemas.openxmlformats.org/officeDocument/2006/relationships/image" Target="../media/image3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15.xml"/><Relationship Id="rId10" Type="http://schemas.openxmlformats.org/officeDocument/2006/relationships/image" Target="../media/image43.png"/><Relationship Id="rId4" Type="http://schemas.openxmlformats.org/officeDocument/2006/relationships/tags" Target="../tags/tag14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tags" Target="../tags/tag23.xml"/><Relationship Id="rId21" Type="http://schemas.openxmlformats.org/officeDocument/2006/relationships/image" Target="../media/image84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61.png"/><Relationship Id="rId25" Type="http://schemas.openxmlformats.org/officeDocument/2006/relationships/image" Target="../media/image85.pn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4.png"/><Relationship Id="rId29" Type="http://schemas.openxmlformats.org/officeDocument/2006/relationships/image" Target="../media/image88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67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68.png"/><Relationship Id="rId28" Type="http://schemas.openxmlformats.org/officeDocument/2006/relationships/image" Target="../media/image87.png"/><Relationship Id="rId10" Type="http://schemas.openxmlformats.org/officeDocument/2006/relationships/tags" Target="../tags/tag30.xml"/><Relationship Id="rId19" Type="http://schemas.openxmlformats.org/officeDocument/2006/relationships/image" Target="../media/image63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66.png"/><Relationship Id="rId27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tags" Target="../tags/tag39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41.xml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4" Type="http://schemas.openxmlformats.org/officeDocument/2006/relationships/tags" Target="../tags/tag40.xm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6"/>
            <a:endParaRPr lang="en-US" sz="500" dirty="0">
              <a:latin typeface="Calibri"/>
              <a:cs typeface="Calibri"/>
            </a:endParaRP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Homework 2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Thursday 7/2 at 11:59pm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Not Friday: nothing due on the 4</a:t>
            </a:r>
            <a:r>
              <a:rPr lang="en-US" sz="2000" baseline="30000" dirty="0">
                <a:latin typeface="Calibri"/>
                <a:cs typeface="Calibri"/>
              </a:rPr>
              <a:t>th</a:t>
            </a:r>
            <a:r>
              <a:rPr lang="en-US" sz="2000" dirty="0">
                <a:latin typeface="Calibri"/>
                <a:cs typeface="Calibri"/>
              </a:rPr>
              <a:t> of July weekend</a:t>
            </a:r>
          </a:p>
          <a:p>
            <a:pPr lvl="2"/>
            <a:endParaRPr lang="en-US" sz="1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1: Search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Aim to finish by Thursday 7/2 (no TA help after that!)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Formally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Monday 7/6 at 11:59pm</a:t>
            </a:r>
          </a:p>
          <a:p>
            <a:pPr marL="457176" lvl="1" indent="0">
              <a:buNone/>
            </a:pPr>
            <a:r>
              <a:rPr lang="en-US" sz="1200" dirty="0">
                <a:latin typeface="Calibri"/>
                <a:cs typeface="Calibri"/>
              </a:rPr>
              <a:t>		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86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Each MDP state projects an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/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T(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= P(s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|</a:t>
            </a:r>
            <a:r>
              <a:rPr lang="en-US" altLang="ja-JP" dirty="0" err="1">
                <a:solidFill>
                  <a:srgbClr val="C00000"/>
                </a:solidFill>
              </a:rPr>
              <a:t>s,a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R(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s,a,s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 is a </a:t>
            </a:r>
            <a:r>
              <a:rPr lang="en-US" i="1" dirty="0">
                <a:solidFill>
                  <a:srgbClr val="0000FF"/>
                </a:solidFill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(s, a) is a </a:t>
            </a:r>
            <a:r>
              <a:rPr lang="en-US" i="1" dirty="0">
                <a:solidFill>
                  <a:srgbClr val="008000"/>
                </a:solidFill>
              </a:rPr>
              <a:t>q-state</a:t>
            </a:r>
          </a:p>
        </p:txBody>
      </p:sp>
      <p:pic>
        <p:nvPicPr>
          <p:cNvPr id="18434" name="Picture 2" descr="C:\Users\Dan\Dropbox\Office\CS 188\Ketrina Art\MDPs\QStat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43200"/>
            <a:ext cx="3017838" cy="2260157"/>
          </a:xfrm>
          <a:prstGeom prst="rect">
            <a:avLst/>
          </a:prstGeom>
          <a:noFill/>
        </p:spPr>
      </p:pic>
      <p:pic>
        <p:nvPicPr>
          <p:cNvPr id="35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4" cstate="print"/>
          <a:srcRect l="73764" r="1569" b="67901"/>
          <a:stretch>
            <a:fillRect/>
          </a:stretch>
        </p:blipFill>
        <p:spPr bwMode="auto">
          <a:xfrm>
            <a:off x="10134600" y="4343400"/>
            <a:ext cx="1844538" cy="1600200"/>
          </a:xfrm>
          <a:prstGeom prst="rect">
            <a:avLst/>
          </a:prstGeom>
          <a:noFill/>
        </p:spPr>
      </p:pic>
      <p:pic>
        <p:nvPicPr>
          <p:cNvPr id="36" name="Picture 2" descr="C:\Users\Dan\Dropbox\Office\CS 188\Ketrina Art\MDPs\GridFutures3.png"/>
          <p:cNvPicPr>
            <a:picLocks noChangeAspect="1" noChangeArrowheads="1"/>
          </p:cNvPicPr>
          <p:nvPr/>
        </p:nvPicPr>
        <p:blipFill>
          <a:blip r:embed="rId5" cstate="print"/>
          <a:srcRect l="52636" t="68040" r="24411"/>
          <a:stretch>
            <a:fillRect/>
          </a:stretch>
        </p:blipFill>
        <p:spPr bwMode="auto">
          <a:xfrm>
            <a:off x="9906000" y="1447800"/>
            <a:ext cx="2057400" cy="144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711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agent’</a:t>
            </a:r>
            <a:r>
              <a:rPr lang="en-US" altLang="ja-JP" dirty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Small </a:t>
            </a:r>
            <a:r>
              <a:rPr lang="en-US" altLang="ja-JP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/>
                <a:cs typeface="Calibri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Policy-Based Methods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51573</TotalTime>
  <Words>2616</Words>
  <Application>Microsoft Macintosh PowerPoint</Application>
  <PresentationFormat>Widescreen</PresentationFormat>
  <Paragraphs>494</Paragraphs>
  <Slides>57</Slides>
  <Notes>41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cmmi10</vt:lpstr>
      <vt:lpstr>Times New Roman</vt:lpstr>
      <vt:lpstr>Wingdings</vt:lpstr>
      <vt:lpstr>dan-berkeley-nlp-v1</vt:lpstr>
      <vt:lpstr>Announcements</vt:lpstr>
      <vt:lpstr>CS 188: Artificial Intelligence 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2734</cp:revision>
  <cp:lastPrinted>2020-06-30T19:30:56Z</cp:lastPrinted>
  <dcterms:created xsi:type="dcterms:W3CDTF">2004-08-27T04:16:05Z</dcterms:created>
  <dcterms:modified xsi:type="dcterms:W3CDTF">2020-06-30T21:04:04Z</dcterms:modified>
</cp:coreProperties>
</file>