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28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92.xml" ContentType="application/vnd.openxmlformats-officedocument.presentationml.notesSlide+xml"/>
  <Override PartName="/ppt/tags/tag49.xml" ContentType="application/vnd.openxmlformats-officedocument.presentationml.tags+xml"/>
  <Override PartName="/ppt/notesSlides/notesSlide9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4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95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174"/>
  </p:notesMasterIdLst>
  <p:handoutMasterIdLst>
    <p:handoutMasterId r:id="rId175"/>
  </p:handoutMasterIdLst>
  <p:sldIdLst>
    <p:sldId id="256" r:id="rId2"/>
    <p:sldId id="2027" r:id="rId3"/>
    <p:sldId id="2049" r:id="rId4"/>
    <p:sldId id="2035" r:id="rId5"/>
    <p:sldId id="269" r:id="rId6"/>
    <p:sldId id="2036" r:id="rId7"/>
    <p:sldId id="389" r:id="rId8"/>
    <p:sldId id="2051" r:id="rId9"/>
    <p:sldId id="387" r:id="rId10"/>
    <p:sldId id="765" r:id="rId11"/>
    <p:sldId id="2066" r:id="rId12"/>
    <p:sldId id="2068" r:id="rId13"/>
    <p:sldId id="2067" r:id="rId14"/>
    <p:sldId id="2069" r:id="rId15"/>
    <p:sldId id="2070" r:id="rId16"/>
    <p:sldId id="2071" r:id="rId17"/>
    <p:sldId id="1615" r:id="rId18"/>
    <p:sldId id="2028" r:id="rId19"/>
    <p:sldId id="2029" r:id="rId20"/>
    <p:sldId id="2037" r:id="rId21"/>
    <p:sldId id="2038" r:id="rId22"/>
    <p:sldId id="2039" r:id="rId23"/>
    <p:sldId id="2046" r:id="rId24"/>
    <p:sldId id="2077" r:id="rId25"/>
    <p:sldId id="2043" r:id="rId26"/>
    <p:sldId id="2044" r:id="rId27"/>
    <p:sldId id="2042" r:id="rId28"/>
    <p:sldId id="2050" r:id="rId29"/>
    <p:sldId id="2078" r:id="rId30"/>
    <p:sldId id="392" r:id="rId31"/>
    <p:sldId id="488" r:id="rId32"/>
    <p:sldId id="427" r:id="rId33"/>
    <p:sldId id="450" r:id="rId34"/>
    <p:sldId id="394" r:id="rId35"/>
    <p:sldId id="393" r:id="rId36"/>
    <p:sldId id="400" r:id="rId37"/>
    <p:sldId id="2057" r:id="rId38"/>
    <p:sldId id="468" r:id="rId39"/>
    <p:sldId id="438" r:id="rId40"/>
    <p:sldId id="2055" r:id="rId41"/>
    <p:sldId id="471" r:id="rId42"/>
    <p:sldId id="2056" r:id="rId43"/>
    <p:sldId id="453" r:id="rId44"/>
    <p:sldId id="459" r:id="rId45"/>
    <p:sldId id="455" r:id="rId46"/>
    <p:sldId id="460" r:id="rId47"/>
    <p:sldId id="406" r:id="rId48"/>
    <p:sldId id="2073" r:id="rId49"/>
    <p:sldId id="424" r:id="rId50"/>
    <p:sldId id="461" r:id="rId51"/>
    <p:sldId id="457" r:id="rId52"/>
    <p:sldId id="413" r:id="rId53"/>
    <p:sldId id="544" r:id="rId54"/>
    <p:sldId id="543" r:id="rId55"/>
    <p:sldId id="1590" r:id="rId56"/>
    <p:sldId id="551" r:id="rId57"/>
    <p:sldId id="549" r:id="rId58"/>
    <p:sldId id="490" r:id="rId59"/>
    <p:sldId id="594" r:id="rId60"/>
    <p:sldId id="553" r:id="rId61"/>
    <p:sldId id="522" r:id="rId62"/>
    <p:sldId id="530" r:id="rId63"/>
    <p:sldId id="595" r:id="rId64"/>
    <p:sldId id="596" r:id="rId65"/>
    <p:sldId id="571" r:id="rId66"/>
    <p:sldId id="1591" r:id="rId67"/>
    <p:sldId id="550" r:id="rId68"/>
    <p:sldId id="1592" r:id="rId69"/>
    <p:sldId id="582" r:id="rId70"/>
    <p:sldId id="1595" r:id="rId71"/>
    <p:sldId id="2072" r:id="rId72"/>
    <p:sldId id="2079" r:id="rId73"/>
    <p:sldId id="694" r:id="rId74"/>
    <p:sldId id="748" r:id="rId75"/>
    <p:sldId id="741" r:id="rId76"/>
    <p:sldId id="742" r:id="rId77"/>
    <p:sldId id="734" r:id="rId78"/>
    <p:sldId id="743" r:id="rId79"/>
    <p:sldId id="733" r:id="rId80"/>
    <p:sldId id="716" r:id="rId81"/>
    <p:sldId id="744" r:id="rId82"/>
    <p:sldId id="745" r:id="rId83"/>
    <p:sldId id="723" r:id="rId84"/>
    <p:sldId id="747" r:id="rId85"/>
    <p:sldId id="727" r:id="rId86"/>
    <p:sldId id="769" r:id="rId87"/>
    <p:sldId id="648" r:id="rId88"/>
    <p:sldId id="649" r:id="rId89"/>
    <p:sldId id="764" r:id="rId90"/>
    <p:sldId id="761" r:id="rId91"/>
    <p:sldId id="1601" r:id="rId92"/>
    <p:sldId id="1602" r:id="rId93"/>
    <p:sldId id="1604" r:id="rId94"/>
    <p:sldId id="739" r:id="rId95"/>
    <p:sldId id="732" r:id="rId96"/>
    <p:sldId id="1607" r:id="rId97"/>
    <p:sldId id="2081" r:id="rId98"/>
    <p:sldId id="859" r:id="rId99"/>
    <p:sldId id="968" r:id="rId100"/>
    <p:sldId id="825" r:id="rId101"/>
    <p:sldId id="917" r:id="rId102"/>
    <p:sldId id="2061" r:id="rId103"/>
    <p:sldId id="2062" r:id="rId104"/>
    <p:sldId id="900" r:id="rId105"/>
    <p:sldId id="2074" r:id="rId106"/>
    <p:sldId id="906" r:id="rId107"/>
    <p:sldId id="2063" r:id="rId108"/>
    <p:sldId id="905" r:id="rId109"/>
    <p:sldId id="849" r:id="rId110"/>
    <p:sldId id="856" r:id="rId111"/>
    <p:sldId id="800" r:id="rId112"/>
    <p:sldId id="1680" r:id="rId113"/>
    <p:sldId id="801" r:id="rId114"/>
    <p:sldId id="847" r:id="rId115"/>
    <p:sldId id="802" r:id="rId116"/>
    <p:sldId id="1682" r:id="rId117"/>
    <p:sldId id="1683" r:id="rId118"/>
    <p:sldId id="1684" r:id="rId119"/>
    <p:sldId id="848" r:id="rId120"/>
    <p:sldId id="2080" r:id="rId121"/>
    <p:sldId id="2082" r:id="rId122"/>
    <p:sldId id="2065" r:id="rId123"/>
    <p:sldId id="842" r:id="rId124"/>
    <p:sldId id="2083" r:id="rId125"/>
    <p:sldId id="819" r:id="rId126"/>
    <p:sldId id="806" r:id="rId127"/>
    <p:sldId id="2085" r:id="rId128"/>
    <p:sldId id="768" r:id="rId129"/>
    <p:sldId id="2076" r:id="rId130"/>
    <p:sldId id="1696" r:id="rId131"/>
    <p:sldId id="792" r:id="rId132"/>
    <p:sldId id="1697" r:id="rId133"/>
    <p:sldId id="1703" r:id="rId134"/>
    <p:sldId id="1704" r:id="rId135"/>
    <p:sldId id="808" r:id="rId136"/>
    <p:sldId id="775" r:id="rId137"/>
    <p:sldId id="778" r:id="rId138"/>
    <p:sldId id="779" r:id="rId139"/>
    <p:sldId id="784" r:id="rId140"/>
    <p:sldId id="1713" r:id="rId141"/>
    <p:sldId id="1714" r:id="rId142"/>
    <p:sldId id="1699" r:id="rId143"/>
    <p:sldId id="809" r:id="rId144"/>
    <p:sldId id="787" r:id="rId145"/>
    <p:sldId id="811" r:id="rId146"/>
    <p:sldId id="2086" r:id="rId147"/>
    <p:sldId id="2090" r:id="rId148"/>
    <p:sldId id="2089" r:id="rId149"/>
    <p:sldId id="2106" r:id="rId150"/>
    <p:sldId id="2107" r:id="rId151"/>
    <p:sldId id="2092" r:id="rId152"/>
    <p:sldId id="2093" r:id="rId153"/>
    <p:sldId id="2104" r:id="rId154"/>
    <p:sldId id="2105" r:id="rId155"/>
    <p:sldId id="2094" r:id="rId156"/>
    <p:sldId id="2095" r:id="rId157"/>
    <p:sldId id="2100" r:id="rId158"/>
    <p:sldId id="2103" r:id="rId159"/>
    <p:sldId id="2099" r:id="rId160"/>
    <p:sldId id="2101" r:id="rId161"/>
    <p:sldId id="2102" r:id="rId162"/>
    <p:sldId id="2096" r:id="rId163"/>
    <p:sldId id="2097" r:id="rId164"/>
    <p:sldId id="2108" r:id="rId165"/>
    <p:sldId id="2109" r:id="rId166"/>
    <p:sldId id="2110" r:id="rId167"/>
    <p:sldId id="2114" r:id="rId168"/>
    <p:sldId id="2115" r:id="rId169"/>
    <p:sldId id="2116" r:id="rId170"/>
    <p:sldId id="2113" r:id="rId171"/>
    <p:sldId id="2111" r:id="rId172"/>
    <p:sldId id="2112" r:id="rId173"/>
  </p:sldIdLst>
  <p:sldSz cx="12192000" cy="6858000"/>
  <p:notesSz cx="7099300" cy="10234613"/>
  <p:custDataLst>
    <p:tags r:id="rId1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putation Rationality &amp; Utility" id="{0B5B3844-2675-F349-B866-A32E1E0D7F0C}">
          <p14:sldIdLst>
            <p14:sldId id="256"/>
            <p14:sldId id="2027"/>
            <p14:sldId id="2049"/>
            <p14:sldId id="2035"/>
            <p14:sldId id="269"/>
            <p14:sldId id="2036"/>
            <p14:sldId id="389"/>
            <p14:sldId id="2051"/>
            <p14:sldId id="387"/>
            <p14:sldId id="765"/>
            <p14:sldId id="2066"/>
            <p14:sldId id="2068"/>
            <p14:sldId id="2067"/>
            <p14:sldId id="2069"/>
            <p14:sldId id="2070"/>
            <p14:sldId id="2071"/>
            <p14:sldId id="1615"/>
            <p14:sldId id="2028"/>
            <p14:sldId id="2029"/>
            <p14:sldId id="2037"/>
          </p14:sldIdLst>
        </p14:section>
        <p14:section name="Problem Types" id="{970B6EAC-8EBE-6045-B442-1290A78C55F5}">
          <p14:sldIdLst>
            <p14:sldId id="2038"/>
            <p14:sldId id="2039"/>
            <p14:sldId id="2046"/>
            <p14:sldId id="2077"/>
            <p14:sldId id="2043"/>
            <p14:sldId id="2044"/>
            <p14:sldId id="2042"/>
            <p14:sldId id="2050"/>
          </p14:sldIdLst>
        </p14:section>
        <p14:section name="Search" id="{00ED5187-BAC0-C54E-BB4F-D634DD815007}">
          <p14:sldIdLst>
            <p14:sldId id="2078"/>
            <p14:sldId id="392"/>
            <p14:sldId id="488"/>
            <p14:sldId id="427"/>
            <p14:sldId id="450"/>
            <p14:sldId id="394"/>
            <p14:sldId id="393"/>
            <p14:sldId id="400"/>
            <p14:sldId id="2057"/>
            <p14:sldId id="468"/>
            <p14:sldId id="438"/>
            <p14:sldId id="2055"/>
            <p14:sldId id="471"/>
            <p14:sldId id="2056"/>
            <p14:sldId id="453"/>
            <p14:sldId id="459"/>
            <p14:sldId id="455"/>
            <p14:sldId id="460"/>
            <p14:sldId id="406"/>
            <p14:sldId id="2073"/>
            <p14:sldId id="424"/>
            <p14:sldId id="461"/>
            <p14:sldId id="457"/>
            <p14:sldId id="413"/>
            <p14:sldId id="544"/>
            <p14:sldId id="543"/>
            <p14:sldId id="1590"/>
            <p14:sldId id="551"/>
            <p14:sldId id="549"/>
            <p14:sldId id="490"/>
            <p14:sldId id="594"/>
            <p14:sldId id="553"/>
            <p14:sldId id="522"/>
            <p14:sldId id="530"/>
            <p14:sldId id="595"/>
            <p14:sldId id="596"/>
            <p14:sldId id="571"/>
            <p14:sldId id="1591"/>
            <p14:sldId id="550"/>
            <p14:sldId id="1592"/>
            <p14:sldId id="582"/>
            <p14:sldId id="1595"/>
            <p14:sldId id="2072"/>
          </p14:sldIdLst>
        </p14:section>
        <p14:section name="Games" id="{CFDF8ECF-A6DD-C940-8745-D01FC1C33161}">
          <p14:sldIdLst>
            <p14:sldId id="2079"/>
            <p14:sldId id="694"/>
            <p14:sldId id="748"/>
            <p14:sldId id="741"/>
            <p14:sldId id="742"/>
            <p14:sldId id="734"/>
            <p14:sldId id="743"/>
            <p14:sldId id="733"/>
            <p14:sldId id="716"/>
            <p14:sldId id="744"/>
            <p14:sldId id="745"/>
            <p14:sldId id="723"/>
            <p14:sldId id="747"/>
            <p14:sldId id="727"/>
            <p14:sldId id="769"/>
            <p14:sldId id="648"/>
            <p14:sldId id="649"/>
            <p14:sldId id="764"/>
            <p14:sldId id="761"/>
            <p14:sldId id="1601"/>
            <p14:sldId id="1602"/>
            <p14:sldId id="1604"/>
            <p14:sldId id="739"/>
            <p14:sldId id="732"/>
            <p14:sldId id="1607"/>
          </p14:sldIdLst>
        </p14:section>
        <p14:section name="6. MDPs" id="{570AC552-BEE0-D349-AA16-7F686F568C2E}">
          <p14:sldIdLst>
            <p14:sldId id="2081"/>
            <p14:sldId id="859"/>
            <p14:sldId id="968"/>
            <p14:sldId id="825"/>
            <p14:sldId id="917"/>
            <p14:sldId id="2061"/>
            <p14:sldId id="2062"/>
            <p14:sldId id="900"/>
            <p14:sldId id="2074"/>
            <p14:sldId id="906"/>
            <p14:sldId id="2063"/>
            <p14:sldId id="905"/>
            <p14:sldId id="849"/>
            <p14:sldId id="856"/>
            <p14:sldId id="800"/>
            <p14:sldId id="1680"/>
            <p14:sldId id="801"/>
            <p14:sldId id="847"/>
            <p14:sldId id="802"/>
            <p14:sldId id="1682"/>
            <p14:sldId id="1683"/>
            <p14:sldId id="1684"/>
            <p14:sldId id="848"/>
          </p14:sldIdLst>
        </p14:section>
        <p14:section name="8. RL" id="{55455DCD-ADFB-F747-B078-1360FCAEB705}">
          <p14:sldIdLst>
            <p14:sldId id="2080"/>
            <p14:sldId id="2082"/>
            <p14:sldId id="2065"/>
            <p14:sldId id="842"/>
            <p14:sldId id="2083"/>
            <p14:sldId id="819"/>
            <p14:sldId id="806"/>
            <p14:sldId id="2085"/>
            <p14:sldId id="768"/>
            <p14:sldId id="2076"/>
            <p14:sldId id="1696"/>
            <p14:sldId id="792"/>
            <p14:sldId id="1697"/>
            <p14:sldId id="1703"/>
            <p14:sldId id="1704"/>
            <p14:sldId id="808"/>
            <p14:sldId id="775"/>
            <p14:sldId id="778"/>
            <p14:sldId id="779"/>
            <p14:sldId id="784"/>
            <p14:sldId id="1713"/>
            <p14:sldId id="1714"/>
            <p14:sldId id="1699"/>
            <p14:sldId id="809"/>
            <p14:sldId id="787"/>
            <p14:sldId id="811"/>
            <p14:sldId id="2086"/>
            <p14:sldId id="2090"/>
            <p14:sldId id="2089"/>
            <p14:sldId id="2106"/>
            <p14:sldId id="2107"/>
            <p14:sldId id="2092"/>
            <p14:sldId id="2093"/>
            <p14:sldId id="2104"/>
            <p14:sldId id="2105"/>
            <p14:sldId id="2094"/>
            <p14:sldId id="2095"/>
            <p14:sldId id="2100"/>
            <p14:sldId id="2103"/>
            <p14:sldId id="2099"/>
            <p14:sldId id="2101"/>
            <p14:sldId id="2102"/>
            <p14:sldId id="2096"/>
            <p14:sldId id="2097"/>
            <p14:sldId id="2108"/>
            <p14:sldId id="2109"/>
            <p14:sldId id="2110"/>
            <p14:sldId id="2114"/>
            <p14:sldId id="2115"/>
            <p14:sldId id="2116"/>
            <p14:sldId id="2113"/>
            <p14:sldId id="2111"/>
            <p14:sldId id="21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15" autoAdjust="0"/>
    <p:restoredTop sz="95807" autoAdjust="0"/>
  </p:normalViewPr>
  <p:slideViewPr>
    <p:cSldViewPr>
      <p:cViewPr>
        <p:scale>
          <a:sx n="55" d="100"/>
          <a:sy n="55" d="100"/>
        </p:scale>
        <p:origin x="1088" y="1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presProps" Target="pres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gs" Target="tags/tag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28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95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91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56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26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2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think</a:t>
            </a:r>
            <a:r>
              <a:rPr lang="en-US" baseline="0" dirty="0"/>
              <a:t> its easy – more or less; sure</a:t>
            </a:r>
          </a:p>
          <a:p>
            <a:r>
              <a:rPr lang="en-US" baseline="0" dirty="0"/>
              <a:t>But what about now or later; vote!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4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recap: what will we do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recap: what will we do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84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7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10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08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39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90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9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91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93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9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757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6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08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65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28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4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006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11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804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71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214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65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solidFill>
            <a:srgbClr val="FFFFFF"/>
          </a:solidFill>
          <a:ln/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</p:spPr>
        <p:txBody>
          <a:bodyPr/>
          <a:lstStyle/>
          <a:p>
            <a:endParaRPr lang="en-US" sz="17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250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593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1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66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364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89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894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951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45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CE179-B2C7-46EC-9538-A27EC550BBF7}" type="slidenum">
              <a:rPr lang="en-US" smtClean="0">
                <a:latin typeface="Arial" charset="0"/>
              </a:rPr>
              <a:pPr/>
              <a:t>55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263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Notes: these images licensed from </a:t>
            </a:r>
            <a:r>
              <a:rPr lang="en-US" dirty="0" err="1">
                <a:latin typeface="Arial" charset="0"/>
              </a:rPr>
              <a:t>iStockphoto</a:t>
            </a:r>
            <a:r>
              <a:rPr lang="en-US" dirty="0">
                <a:latin typeface="Arial" charset="0"/>
              </a:rPr>
              <a:t> for UC Berkeley use.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56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6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732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9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A524C-0FE5-4D64-AE7F-8C8CC01270F0}" type="slidenum">
              <a:rPr lang="en-US" smtClean="0">
                <a:latin typeface="Arial" charset="0"/>
              </a:rPr>
              <a:pPr/>
              <a:t>58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9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695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366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770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290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126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102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487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6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92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43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023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071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581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14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562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477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369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564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recap: what will we do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391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021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53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6C518-FBD1-4593-88F8-1133D0309234}" type="slidenum">
              <a:rPr lang="en-US" smtClean="0">
                <a:latin typeface="Arial" charset="0"/>
              </a:rPr>
              <a:pPr/>
              <a:t>80</a:t>
            </a:fld>
            <a:endParaRPr lang="en-US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953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81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5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6F6B2-B4A7-4DD8-9C8A-489B85C4F060}" type="slidenum">
              <a:rPr lang="en-US" smtClean="0">
                <a:latin typeface="Arial" charset="0"/>
              </a:rPr>
              <a:pPr/>
              <a:t>83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469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84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423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85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276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46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103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90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recap: what will we do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1796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91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711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92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868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291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94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9289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95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9357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229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2692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957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735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C1E7E75B-705E-4367-8AB0-DE7E9DB4A734}" type="slidenum">
              <a:rPr lang="en-US"/>
              <a:pPr defTabSz="988101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51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495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188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483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8327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steps through value iteration; snapshots of values shown on next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51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7914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71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935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723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1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31.xml"/><Relationship Id="rId7" Type="http://schemas.openxmlformats.org/officeDocument/2006/relationships/image" Target="../media/image10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08.png"/><Relationship Id="rId5" Type="http://schemas.openxmlformats.org/officeDocument/2006/relationships/notesSlide" Target="../notesSlides/notesSlide89.xml"/><Relationship Id="rId4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09.png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9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tags" Target="../tags/tag36.xml"/><Relationship Id="rId21" Type="http://schemas.openxmlformats.org/officeDocument/2006/relationships/image" Target="../media/image116.png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notesSlide" Target="../notesSlides/notesSlide92.xml"/><Relationship Id="rId25" Type="http://schemas.openxmlformats.org/officeDocument/2006/relationships/image" Target="../media/image120.png"/><Relationship Id="rId2" Type="http://schemas.openxmlformats.org/officeDocument/2006/relationships/tags" Target="../tags/tag35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image" Target="../media/image119.png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tags" Target="../tags/tag43.xml"/><Relationship Id="rId19" Type="http://schemas.openxmlformats.org/officeDocument/2006/relationships/image" Target="../media/image114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7.xml"/><Relationship Id="rId9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7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64.xml"/><Relationship Id="rId7" Type="http://schemas.openxmlformats.org/officeDocument/2006/relationships/image" Target="../media/image14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9" Type="http://schemas.openxmlformats.org/officeDocument/2006/relationships/image" Target="../media/image14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148.png"/><Relationship Id="rId4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tags" Target="../tags/tag71.xml"/><Relationship Id="rId7" Type="http://schemas.openxmlformats.org/officeDocument/2006/relationships/image" Target="../media/image150.png"/><Relationship Id="rId12" Type="http://schemas.openxmlformats.org/officeDocument/2006/relationships/image" Target="../media/image149.png"/><Relationship Id="rId2" Type="http://schemas.openxmlformats.org/officeDocument/2006/relationships/tags" Target="../tags/tag70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1.bin"/><Relationship Id="rId5" Type="http://schemas.openxmlformats.org/officeDocument/2006/relationships/tags" Target="../tags/tag73.xml"/><Relationship Id="rId10" Type="http://schemas.openxmlformats.org/officeDocument/2006/relationships/image" Target="../media/image148.png"/><Relationship Id="rId4" Type="http://schemas.openxmlformats.org/officeDocument/2006/relationships/tags" Target="../tags/tag72.xml"/><Relationship Id="rId9" Type="http://schemas.openxmlformats.org/officeDocument/2006/relationships/image" Target="../media/image152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tags" Target="../tags/tag76.xml"/><Relationship Id="rId7" Type="http://schemas.openxmlformats.org/officeDocument/2006/relationships/image" Target="../media/image15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tags" Target="../tags/tag81.xml"/><Relationship Id="rId7" Type="http://schemas.openxmlformats.org/officeDocument/2006/relationships/image" Target="../media/image164.png"/><Relationship Id="rId12" Type="http://schemas.openxmlformats.org/officeDocument/2006/relationships/image" Target="../media/image159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7.png"/><Relationship Id="rId5" Type="http://schemas.openxmlformats.org/officeDocument/2006/relationships/tags" Target="../tags/tag83.xml"/><Relationship Id="rId10" Type="http://schemas.openxmlformats.org/officeDocument/2006/relationships/image" Target="../media/image166.png"/><Relationship Id="rId4" Type="http://schemas.openxmlformats.org/officeDocument/2006/relationships/tags" Target="../tags/tag82.xml"/><Relationship Id="rId9" Type="http://schemas.openxmlformats.org/officeDocument/2006/relationships/image" Target="../media/image163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tags" Target="../tags/tag86.xml"/><Relationship Id="rId7" Type="http://schemas.openxmlformats.org/officeDocument/2006/relationships/image" Target="../media/image169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6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2.png"/><Relationship Id="rId4" Type="http://schemas.openxmlformats.org/officeDocument/2006/relationships/tags" Target="../tags/tag87.xml"/><Relationship Id="rId9" Type="http://schemas.openxmlformats.org/officeDocument/2006/relationships/image" Target="../media/image1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emf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4.xml"/><Relationship Id="rId7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tags" Target="../tags/tag18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2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20.xml"/><Relationship Id="rId10" Type="http://schemas.openxmlformats.org/officeDocument/2006/relationships/image" Target="../media/image22.png"/><Relationship Id="rId4" Type="http://schemas.openxmlformats.org/officeDocument/2006/relationships/tags" Target="../tags/tag19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6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27.xml"/><Relationship Id="rId7" Type="http://schemas.openxmlformats.org/officeDocument/2006/relationships/image" Target="../media/image8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70.xml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88.png"/><Relationship Id="rId4" Type="http://schemas.openxmlformats.org/officeDocument/2006/relationships/image" Target="../media/image87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Search and Planning (Review I)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2"/>
            <a:ext cx="5867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359400"/>
            <a:ext cx="12192000" cy="121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Instructor: Nikita </a:t>
            </a:r>
            <a:r>
              <a:rPr lang="en-US" dirty="0" err="1">
                <a:latin typeface="Palatino"/>
                <a:cs typeface="Palatino"/>
              </a:rPr>
              <a:t>Kitaev</a:t>
            </a:r>
            <a:endParaRPr lang="en-US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867" dirty="0">
                <a:latin typeface="Palatino"/>
                <a:cs typeface="Palatino"/>
              </a:rPr>
              <a:t>(slides adapted from Dan Klein,</a:t>
            </a:r>
            <a:r>
              <a:rPr lang="en-US" sz="1867" dirty="0">
                <a:solidFill>
                  <a:srgbClr val="000000"/>
                </a:solidFill>
                <a:latin typeface="Palatino"/>
                <a:cs typeface="Palatino"/>
              </a:rPr>
              <a:t> </a:t>
            </a:r>
            <a:r>
              <a:rPr lang="en-US" sz="1867" dirty="0">
                <a:latin typeface="Palatino"/>
                <a:cs typeface="Palatino"/>
              </a:rPr>
              <a:t>Pieter </a:t>
            </a:r>
            <a:r>
              <a:rPr lang="en-US" sz="1867" dirty="0" err="1">
                <a:latin typeface="Palatino"/>
                <a:cs typeface="Palatino"/>
              </a:rPr>
              <a:t>Abbeel</a:t>
            </a:r>
            <a:r>
              <a:rPr lang="en-US" sz="1867" dirty="0">
                <a:latin typeface="Palatino"/>
                <a:cs typeface="Palatino"/>
              </a:rPr>
              <a:t>, Anca Dragan, and others)</a:t>
            </a:r>
          </a:p>
        </p:txBody>
      </p:sp>
      <p:pic>
        <p:nvPicPr>
          <p:cNvPr id="26625" name="Picture 1" descr="C:\Temp\ketrina\Lecture1-Introduc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2384" y="2466283"/>
            <a:ext cx="6022848" cy="2689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708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1"/>
            <a:ext cx="638933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9955621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2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Optimal policy when R(s, a, s</a:t>
            </a:r>
            <a:r>
              <a:rPr lang="en-US" altLang="ja-JP" dirty="0">
                <a:latin typeface="Calibri" pitchFamily="34" charset="0"/>
              </a:rPr>
              <a:t>’) = -0.03 for all non-terminals 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1"/>
            <a:ext cx="5410200" cy="3162995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1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894040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342874" indent="-342874" defTabSz="914377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800" kern="0" dirty="0">
              <a:solidFill>
                <a:schemeClr val="accent2"/>
              </a:solidFill>
              <a:latin typeface="Calibri" pitchFamily="34" charset="0"/>
            </a:endParaRPr>
          </a:p>
          <a:p>
            <a:pPr marL="342874" indent="-342874" defTabSz="914377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</a:rPr>
              <a:t>The value (utility) of a state s: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 pitchFamily="34" charset="0"/>
              </a:rPr>
              <a:t>V</a:t>
            </a:r>
            <a:r>
              <a:rPr lang="en-US" sz="2800" kern="0" baseline="30000" dirty="0">
                <a:latin typeface="Calibri" pitchFamily="34" charset="0"/>
                <a:sym typeface="Symbol" pitchFamily="18" charset="2"/>
              </a:rPr>
              <a:t>*</a:t>
            </a:r>
            <a:r>
              <a:rPr lang="en-US" sz="2800" kern="0" dirty="0">
                <a:latin typeface="Calibri" pitchFamily="34" charset="0"/>
              </a:rPr>
              <a:t>(s) = expected utility starting in s and acting optimally</a:t>
            </a:r>
          </a:p>
          <a:p>
            <a:pPr marL="342874" indent="-342874" defTabSz="914377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800" kern="0" dirty="0">
              <a:solidFill>
                <a:schemeClr val="accent2"/>
              </a:solidFill>
              <a:latin typeface="Calibri" pitchFamily="34" charset="0"/>
            </a:endParaRPr>
          </a:p>
          <a:p>
            <a:pPr marL="342874" indent="-342874" defTabSz="914377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rgbClr val="008000"/>
                </a:solidFill>
                <a:latin typeface="Calibri" pitchFamily="34" charset="0"/>
              </a:rPr>
              <a:t>The value (utility) of a q-state (</a:t>
            </a:r>
            <a:r>
              <a:rPr lang="en-US" sz="2800" kern="0" dirty="0" err="1">
                <a:solidFill>
                  <a:srgbClr val="008000"/>
                </a:solidFill>
                <a:latin typeface="Calibri" pitchFamily="34" charset="0"/>
              </a:rPr>
              <a:t>s,a</a:t>
            </a:r>
            <a:r>
              <a:rPr lang="en-US" sz="2800" kern="0" dirty="0">
                <a:solidFill>
                  <a:srgbClr val="008000"/>
                </a:solidFill>
                <a:latin typeface="Calibri" pitchFamily="34" charset="0"/>
              </a:rPr>
              <a:t>):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 pitchFamily="34" charset="0"/>
              </a:rPr>
              <a:t>Q</a:t>
            </a:r>
            <a:r>
              <a:rPr lang="en-US" sz="2800" kern="0" baseline="30000" dirty="0">
                <a:latin typeface="Calibri" pitchFamily="34" charset="0"/>
                <a:sym typeface="Symbol" pitchFamily="18" charset="2"/>
              </a:rPr>
              <a:t>*</a:t>
            </a:r>
            <a:r>
              <a:rPr lang="en-US" sz="2800" kern="0" dirty="0">
                <a:latin typeface="Calibri" pitchFamily="34" charset="0"/>
              </a:rPr>
              <a:t>(</a:t>
            </a:r>
            <a:r>
              <a:rPr lang="en-US" sz="2800" kern="0" dirty="0" err="1">
                <a:latin typeface="Calibri" pitchFamily="34" charset="0"/>
              </a:rPr>
              <a:t>s,a</a:t>
            </a:r>
            <a:r>
              <a:rPr lang="en-US" sz="2800" kern="0" dirty="0"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800" kern="0" dirty="0">
              <a:solidFill>
                <a:srgbClr val="CC0000"/>
              </a:solidFill>
              <a:latin typeface="Calibri" pitchFamily="34" charset="0"/>
            </a:endParaRPr>
          </a:p>
          <a:p>
            <a:pPr marL="342874" indent="-342874" defTabSz="914377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</a:rPr>
              <a:t>The optimal policy: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 pitchFamily="34" charset="0"/>
                <a:sym typeface="Symbol" pitchFamily="18" charset="2"/>
              </a:rPr>
              <a:t></a:t>
            </a:r>
            <a:r>
              <a:rPr lang="en-US" sz="2800" kern="0" baseline="30000" dirty="0">
                <a:latin typeface="Calibri" pitchFamily="34" charset="0"/>
                <a:sym typeface="Symbol" pitchFamily="18" charset="2"/>
              </a:rPr>
              <a:t>*</a:t>
            </a:r>
            <a:r>
              <a:rPr lang="en-US" sz="2800" kern="0" dirty="0"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9" y="2209801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4" y="4468814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4" y="2498725"/>
            <a:ext cx="1403351" cy="80645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2" y="2498725"/>
            <a:ext cx="525463" cy="8064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3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6" y="3305175"/>
            <a:ext cx="292100" cy="287339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1" y="3592514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4" y="3592514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9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3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1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4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40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6" y="4745040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9"/>
            <a:ext cx="527051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7" y="4016375"/>
            <a:ext cx="21637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1" y="4008439"/>
            <a:ext cx="819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9" y="2076451"/>
            <a:ext cx="1052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9" y="3048001"/>
            <a:ext cx="129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</p:spTree>
    <p:extLst>
      <p:ext uri="{BB962C8B-B14F-4D97-AF65-F5344CB8AC3E}">
        <p14:creationId xmlns:p14="http://schemas.microsoft.com/office/powerpoint/2010/main" val="38123138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Bellman Equations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7" y="1219678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851" y="2057402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How to be optimal: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1: Take correct first action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2: Keep being optimal</a:t>
            </a:r>
          </a:p>
        </p:txBody>
      </p:sp>
    </p:spTree>
    <p:extLst>
      <p:ext uri="{BB962C8B-B14F-4D97-AF65-F5344CB8AC3E}">
        <p14:creationId xmlns:p14="http://schemas.microsoft.com/office/powerpoint/2010/main" val="42480767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recurrence gives a simple one-step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lookahead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9" y="2971801"/>
            <a:ext cx="3076881" cy="40520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614738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610600" y="1371601"/>
            <a:ext cx="3048000" cy="2673569"/>
            <a:chOff x="2400" y="1401"/>
            <a:chExt cx="1392" cy="1221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674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8" y="1667340"/>
            <a:ext cx="7313613" cy="4275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367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MDPs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068127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1" y="1600200"/>
            <a:ext cx="6067425" cy="420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7307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Bellman equations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characterize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 optimal values: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computes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them: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is just a fixed point solution method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… though the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vectors are also interpretable as time-limited values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1600" y="4343400"/>
            <a:ext cx="7266933" cy="690931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220200" y="1524000"/>
            <a:ext cx="2209800" cy="2427288"/>
            <a:chOff x="2400" y="1209"/>
            <a:chExt cx="1392" cy="1529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2976" y="1209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688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0386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3" y="2286000"/>
            <a:ext cx="6950388" cy="69080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994097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1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4" y="1843020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533401" y="6096001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2"/>
            <a:ext cx="367415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1649981" y="6096001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2792981" y="6096001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8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9" y="6087425"/>
            <a:ext cx="401623" cy="253079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3144" y="4953000"/>
            <a:ext cx="865131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2"/>
            <a:ext cx="367415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724" y="4953000"/>
            <a:ext cx="865131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724" y="4953000"/>
            <a:ext cx="865131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8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9" y="4944425"/>
            <a:ext cx="401623" cy="253079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3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5"/>
            <a:ext cx="685800" cy="422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889" y="3825901"/>
            <a:ext cx="865640" cy="279387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3"/>
            <a:ext cx="367415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469" y="3825901"/>
            <a:ext cx="865640" cy="279387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468" y="3825901"/>
            <a:ext cx="865640" cy="279387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8" y="3781507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9" y="3817326"/>
            <a:ext cx="401623" cy="253079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3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634" y="2703446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6"/>
            <a:ext cx="367415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9214" y="2703446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2214" y="2703446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8" y="2659050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9" y="2694870"/>
            <a:ext cx="401623" cy="253079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532378" y="1600201"/>
            <a:ext cx="866663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2"/>
            <a:ext cx="367415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1648958" y="1600201"/>
            <a:ext cx="866663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2791957" y="1600201"/>
            <a:ext cx="866663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8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9" y="1591625"/>
            <a:ext cx="401623" cy="253079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Value Iteration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Value iteration repeats the Bellman updates: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1: It’s slow – O(S</a:t>
            </a:r>
            <a:r>
              <a:rPr lang="en-US" sz="2800" baseline="30000" dirty="0">
                <a:latin typeface="Calibri"/>
                <a:cs typeface="Calibri"/>
              </a:rPr>
              <a:t>2</a:t>
            </a:r>
            <a:r>
              <a:rPr lang="en-US" sz="2800" dirty="0">
                <a:latin typeface="Calibri"/>
                <a:cs typeface="Calibri"/>
              </a:rPr>
              <a:t>A) per iteration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2: The “max” at each state rarely changes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3: The policy often converges long before the values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66801" y="2362200"/>
            <a:ext cx="6629400" cy="630315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534400" y="1447801"/>
            <a:ext cx="3048000" cy="2673569"/>
            <a:chOff x="2400" y="1401"/>
            <a:chExt cx="1392" cy="1221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47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r="85012" b="-16667"/>
          <a:stretch>
            <a:fillRect/>
          </a:stretch>
        </p:blipFill>
        <p:spPr bwMode="auto">
          <a:xfrm>
            <a:off x="2743200" y="3707425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r="77951" b="13253"/>
          <a:stretch>
            <a:fillRect/>
          </a:stretch>
        </p:blipFill>
        <p:spPr bwMode="auto">
          <a:xfrm>
            <a:off x="2743200" y="33528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4BE02943-3743-F34F-A260-AF46FCC4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4856" y="4114800"/>
            <a:ext cx="1446715" cy="2133600"/>
          </a:xfrm>
          <a:prstGeom prst="rect">
            <a:avLst/>
          </a:prstGeom>
          <a:noFill/>
        </p:spPr>
      </p:pic>
      <p:pic>
        <p:nvPicPr>
          <p:cNvPr id="32" name="Picture 1" descr="C:\Users\Dan\Dropbox\Office\CS 188\Ketrina Art\Utilities\IceCreamUtilities.png">
            <a:extLst>
              <a:ext uri="{FF2B5EF4-FFF2-40B4-BE49-F238E27FC236}">
                <a16:creationId xmlns:a16="http://schemas.microsoft.com/office/drawing/2014/main" id="{BBCC72BA-6311-3340-A2EB-FEBA63334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57903" t="75000" r="32764" b="9000"/>
          <a:stretch>
            <a:fillRect/>
          </a:stretch>
        </p:blipFill>
        <p:spPr bwMode="auto">
          <a:xfrm>
            <a:off x="741513" y="4876800"/>
            <a:ext cx="1066800" cy="1219200"/>
          </a:xfrm>
          <a:prstGeom prst="rect">
            <a:avLst/>
          </a:prstGeom>
          <a:noFill/>
        </p:spPr>
      </p:pic>
      <p:pic>
        <p:nvPicPr>
          <p:cNvPr id="33" name="Picture 1" descr="C:\Users\Dan\Dropbox\Office\CS 188\Ketrina Art\Utilities\IceCreamUtilities.png">
            <a:extLst>
              <a:ext uri="{FF2B5EF4-FFF2-40B4-BE49-F238E27FC236}">
                <a16:creationId xmlns:a16="http://schemas.microsoft.com/office/drawing/2014/main" id="{A8F0AABF-72FF-C04D-8BFD-4BA621D2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1236" t="67000" r="48764" b="9000"/>
          <a:stretch>
            <a:fillRect/>
          </a:stretch>
        </p:blipFill>
        <p:spPr bwMode="auto">
          <a:xfrm>
            <a:off x="2341713" y="4343400"/>
            <a:ext cx="11430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89784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Methods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219758"/>
            <a:ext cx="7608888" cy="533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73352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Evaluation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589" y="1476849"/>
            <a:ext cx="5764212" cy="4851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1704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Policy Evaluation</a:t>
            </a:r>
          </a:p>
        </p:txBody>
      </p:sp>
      <p:sp>
        <p:nvSpPr>
          <p:cNvPr id="1728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How do we calculate the V’s for a fixed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?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1: Turn recursive Bellman equations into updates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(like value iteration)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Efficiency: O(S</a:t>
            </a:r>
            <a:r>
              <a:rPr lang="en-US" sz="2400" baseline="30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) per iteration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2: Without the maxes, the Bellman equations are just a linear system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Solve with </a:t>
            </a:r>
            <a:r>
              <a:rPr lang="en-US" sz="2000" dirty="0" err="1">
                <a:latin typeface="Calibri"/>
                <a:cs typeface="Calibri"/>
              </a:rPr>
              <a:t>Matlab</a:t>
            </a:r>
            <a:r>
              <a:rPr lang="en-US" sz="2000" dirty="0">
                <a:latin typeface="Calibri"/>
                <a:cs typeface="Calibri"/>
              </a:rPr>
              <a:t> (or your favorite linear system solver)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00125" y="3926132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30017" y="3316531"/>
            <a:ext cx="1502079" cy="330692"/>
          </a:xfrm>
          <a:prstGeom prst="rect">
            <a:avLst/>
          </a:prstGeom>
          <a:noFill/>
          <a:ln/>
          <a:effectLst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144437" y="1371601"/>
            <a:ext cx="2590363" cy="2673569"/>
            <a:chOff x="2400" y="1401"/>
            <a:chExt cx="1183" cy="1221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dirty="0">
                  <a:latin typeface="Calibri"/>
                  <a:cs typeface="Calibri"/>
                </a:rPr>
                <a:t>),s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Extraction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7" y="1295951"/>
            <a:ext cx="6660803" cy="523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1714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Let’s imagine we have the optimal values V*(s)</a:t>
            </a:r>
          </a:p>
          <a:p>
            <a:pPr marL="342874" lvl="1" indent="-342874">
              <a:buClr>
                <a:schemeClr val="accent2"/>
              </a:buClr>
            </a:pPr>
            <a:endParaRPr lang="en-US" sz="20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It’s not obvious!</a:t>
            </a:r>
          </a:p>
          <a:p>
            <a:pPr lvl="1"/>
            <a:endParaRPr lang="en-US" sz="2000" dirty="0"/>
          </a:p>
          <a:p>
            <a:r>
              <a:rPr lang="en-US" sz="2800" dirty="0"/>
              <a:t>We need to do a mini-</a:t>
            </a:r>
            <a:r>
              <a:rPr lang="en-US" sz="2800" dirty="0" err="1"/>
              <a:t>expectimax</a:t>
            </a:r>
            <a:r>
              <a:rPr lang="en-US" sz="2800" dirty="0"/>
              <a:t> (one step)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policy extraction</a:t>
            </a:r>
            <a:r>
              <a:rPr lang="en-US" sz="2800" dirty="0"/>
              <a:t>, since it gets the policy implied by the values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28004" y="4648200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7934802" y="1295400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432955" y="4683369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45513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Iteration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861" y="1448321"/>
            <a:ext cx="7018339" cy="4599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037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Iteration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Alternative approach for optimal values: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1: Policy evaluation: </a:t>
            </a:r>
            <a:r>
              <a:rPr lang="en-US" sz="2400" dirty="0"/>
              <a:t>calculate utilities for some fixed policy (not optimal utilities!) until convergence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2: Policy improvement: </a:t>
            </a:r>
            <a:r>
              <a:rPr lang="en-US" sz="2400" dirty="0"/>
              <a:t>update policy using one-step look-ahead with resulting converged (but not optimal!) utilities as future values</a:t>
            </a:r>
          </a:p>
          <a:p>
            <a:pPr lvl="1"/>
            <a:r>
              <a:rPr lang="en-US" sz="2400" dirty="0"/>
              <a:t>Repeat steps until policy converges</a:t>
            </a:r>
          </a:p>
          <a:p>
            <a:pPr lvl="1"/>
            <a:endParaRPr lang="en-US" sz="2400" dirty="0"/>
          </a:p>
          <a:p>
            <a:r>
              <a:rPr lang="en-US" sz="2800" dirty="0"/>
              <a:t>This is </a:t>
            </a:r>
            <a:r>
              <a:rPr lang="en-US" sz="2800" dirty="0">
                <a:solidFill>
                  <a:srgbClr val="CC0000"/>
                </a:solidFill>
              </a:rPr>
              <a:t>policy iteration</a:t>
            </a:r>
          </a:p>
          <a:p>
            <a:pPr lvl="1"/>
            <a:r>
              <a:rPr lang="en-US" sz="2400" dirty="0"/>
              <a:t>It’s still optimal!</a:t>
            </a:r>
          </a:p>
          <a:p>
            <a:pPr lvl="1"/>
            <a:r>
              <a:rPr lang="en-US" sz="2400" dirty="0"/>
              <a:t>Can converge (much) faster under some conditions</a:t>
            </a:r>
          </a:p>
        </p:txBody>
      </p:sp>
    </p:spTree>
    <p:extLst>
      <p:ext uri="{BB962C8B-B14F-4D97-AF65-F5344CB8AC3E}">
        <p14:creationId xmlns:p14="http://schemas.microsoft.com/office/powerpoint/2010/main" val="35257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Iteration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z="1200" dirty="0"/>
          </a:p>
          <a:p>
            <a:r>
              <a:rPr lang="en-US" sz="2400" dirty="0"/>
              <a:t>Evaluation: For fixed current policy </a:t>
            </a:r>
            <a:r>
              <a:rPr lang="en-US" sz="2400" dirty="0">
                <a:sym typeface="Symbol" pitchFamily="18" charset="2"/>
              </a:rPr>
              <a:t>, find values with policy evaluation:</a:t>
            </a:r>
          </a:p>
          <a:p>
            <a:pPr lvl="1"/>
            <a:r>
              <a:rPr lang="en-US" sz="2000" dirty="0">
                <a:sym typeface="Symbol" pitchFamily="18" charset="2"/>
              </a:rPr>
              <a:t>Iterate until values converge:</a:t>
            </a: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r>
              <a:rPr lang="en-US" sz="2400" dirty="0"/>
              <a:t>Improvement: For fixed values, get a better policy using policy extraction</a:t>
            </a:r>
          </a:p>
          <a:p>
            <a:pPr lvl="1"/>
            <a:r>
              <a:rPr lang="en-US" sz="2000" dirty="0"/>
              <a:t>One-step look-ahead:</a:t>
            </a:r>
          </a:p>
          <a:p>
            <a:endParaRPr lang="en-US" sz="2400" dirty="0"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26211" y="2743201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030089" y="4921251"/>
            <a:ext cx="7215495" cy="64106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6182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01400" cy="5257800"/>
          </a:xfrm>
        </p:spPr>
        <p:txBody>
          <a:bodyPr/>
          <a:lstStyle/>
          <a:p>
            <a:r>
              <a:rPr lang="en-US" sz="2400" dirty="0"/>
              <a:t>Both value iteration and policy iteration compute the same thing (all optimal values)</a:t>
            </a:r>
          </a:p>
          <a:p>
            <a:pPr lvl="3"/>
            <a:endParaRPr lang="en-US" sz="1200" dirty="0"/>
          </a:p>
          <a:p>
            <a:r>
              <a:rPr lang="en-US" sz="2400" dirty="0"/>
              <a:t>In value iteration:</a:t>
            </a:r>
          </a:p>
          <a:p>
            <a:pPr lvl="1"/>
            <a:r>
              <a:rPr lang="en-US" sz="2200" dirty="0"/>
              <a:t>Every iteration updates both the values and (implicitly) the policy</a:t>
            </a:r>
          </a:p>
          <a:p>
            <a:pPr lvl="1"/>
            <a:r>
              <a:rPr lang="en-US" sz="2200" dirty="0"/>
              <a:t>We don’t track the policy, but taking the max over actions implicitly </a:t>
            </a:r>
            <a:r>
              <a:rPr lang="en-US" sz="2200" dirty="0" err="1"/>
              <a:t>recomputes</a:t>
            </a:r>
            <a:r>
              <a:rPr lang="en-US" sz="2200" dirty="0"/>
              <a:t> it</a:t>
            </a:r>
          </a:p>
          <a:p>
            <a:pPr lvl="3"/>
            <a:endParaRPr lang="en-US" sz="1200" dirty="0"/>
          </a:p>
          <a:p>
            <a:r>
              <a:rPr lang="en-US" sz="2400" dirty="0"/>
              <a:t>In policy iteration:</a:t>
            </a:r>
          </a:p>
          <a:p>
            <a:pPr lvl="1"/>
            <a:r>
              <a:rPr lang="en-US" sz="2200" dirty="0"/>
              <a:t>We do several passes that update utilities with fixed policy (each pass is fast because we consider only one action, not all of them)</a:t>
            </a:r>
          </a:p>
          <a:p>
            <a:pPr lvl="1"/>
            <a:r>
              <a:rPr lang="en-US" sz="2200" dirty="0"/>
              <a:t>After the policy is evaluated, a new policy is chosen (slow like a value iteration pass)</a:t>
            </a:r>
          </a:p>
          <a:p>
            <a:pPr lvl="1"/>
            <a:r>
              <a:rPr lang="en-US" sz="2200" dirty="0"/>
              <a:t>The new policy will be better (or we’re done)</a:t>
            </a:r>
          </a:p>
          <a:p>
            <a:pPr lvl="4"/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2400" dirty="0"/>
              <a:t>Both are dynamic programs for solving MDPs</a:t>
            </a:r>
          </a:p>
        </p:txBody>
      </p:sp>
    </p:spTree>
    <p:extLst>
      <p:ext uri="{BB962C8B-B14F-4D97-AF65-F5344CB8AC3E}">
        <p14:creationId xmlns:p14="http://schemas.microsoft.com/office/powerpoint/2010/main" val="19048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MDP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 you want to….</a:t>
            </a:r>
          </a:p>
          <a:p>
            <a:pPr lvl="1"/>
            <a:r>
              <a:rPr lang="en-US" sz="2400" dirty="0"/>
              <a:t>Compute optimal values: use value iteration or policy iteration</a:t>
            </a:r>
          </a:p>
          <a:p>
            <a:pPr lvl="1"/>
            <a:r>
              <a:rPr lang="en-US" sz="2400" dirty="0"/>
              <a:t>Compute values for a particular policy: use policy evaluation</a:t>
            </a:r>
          </a:p>
          <a:p>
            <a:pPr lvl="1"/>
            <a:r>
              <a:rPr lang="en-US" sz="2400" dirty="0"/>
              <a:t>Turn your values into a policy: use policy extraction (one-step </a:t>
            </a:r>
            <a:r>
              <a:rPr lang="en-US" sz="2400" dirty="0" err="1"/>
              <a:t>lookahead</a:t>
            </a:r>
            <a:r>
              <a:rPr lang="en-US" sz="2400" dirty="0"/>
              <a:t>)</a:t>
            </a:r>
          </a:p>
          <a:p>
            <a:pPr lvl="1"/>
            <a:endParaRPr lang="en-US" sz="2400" dirty="0"/>
          </a:p>
          <a:p>
            <a:r>
              <a:rPr lang="en-US" sz="2800" dirty="0"/>
              <a:t>These all look the same!</a:t>
            </a:r>
          </a:p>
          <a:p>
            <a:pPr lvl="1"/>
            <a:r>
              <a:rPr lang="en-US" sz="2400" dirty="0"/>
              <a:t>They basically are – they are all variations of Bellman updates</a:t>
            </a:r>
          </a:p>
          <a:p>
            <a:pPr lvl="1"/>
            <a:r>
              <a:rPr lang="en-US" sz="2400" dirty="0"/>
              <a:t>They all use one-step </a:t>
            </a:r>
            <a:r>
              <a:rPr lang="en-US" sz="2400" dirty="0" err="1"/>
              <a:t>lookahead</a:t>
            </a:r>
            <a:r>
              <a:rPr lang="en-US" sz="2400" dirty="0"/>
              <a:t> </a:t>
            </a:r>
            <a:r>
              <a:rPr lang="en-US" sz="2400" dirty="0" err="1"/>
              <a:t>expectimax</a:t>
            </a:r>
            <a:r>
              <a:rPr lang="en-US" sz="2400" dirty="0"/>
              <a:t> fragments</a:t>
            </a:r>
          </a:p>
          <a:p>
            <a:pPr lvl="1"/>
            <a:r>
              <a:rPr lang="en-US" sz="2400" dirty="0"/>
              <a:t>They differ only in whether we plug in a fixed policy or max over actions</a:t>
            </a:r>
          </a:p>
        </p:txBody>
      </p:sp>
    </p:spTree>
    <p:extLst>
      <p:ext uri="{BB962C8B-B14F-4D97-AF65-F5344CB8AC3E}">
        <p14:creationId xmlns:p14="http://schemas.microsoft.com/office/powerpoint/2010/main" val="71742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r="85012" b="-16667"/>
          <a:stretch>
            <a:fillRect/>
          </a:stretch>
        </p:blipFill>
        <p:spPr bwMode="auto">
          <a:xfrm>
            <a:off x="2743200" y="3707425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r="77951" b="13253"/>
          <a:stretch>
            <a:fillRect/>
          </a:stretch>
        </p:blipFill>
        <p:spPr bwMode="auto">
          <a:xfrm>
            <a:off x="2743200" y="33528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EFECEE99-578E-204C-B08D-FDFD41D0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5295" y="3545338"/>
            <a:ext cx="1499506" cy="15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Isosceles Triangle 13">
            <a:extLst>
              <a:ext uri="{FF2B5EF4-FFF2-40B4-BE49-F238E27FC236}">
                <a16:creationId xmlns:a16="http://schemas.microsoft.com/office/drawing/2014/main" id="{FA4F9794-E696-D44B-90DF-C4ED6833D02E}"/>
              </a:ext>
            </a:extLst>
          </p:cNvPr>
          <p:cNvSpPr/>
          <p:nvPr/>
        </p:nvSpPr>
        <p:spPr>
          <a:xfrm>
            <a:off x="7984279" y="1754757"/>
            <a:ext cx="511595" cy="358116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9ABA24-AC84-0546-A851-B2020754C517}"/>
              </a:ext>
            </a:extLst>
          </p:cNvPr>
          <p:cNvCxnSpPr>
            <a:cxnSpLocks/>
            <a:stCxn id="28" idx="3"/>
          </p:cNvCxnSpPr>
          <p:nvPr/>
        </p:nvCxnSpPr>
        <p:spPr>
          <a:xfrm flipH="1">
            <a:off x="6602973" y="2112873"/>
            <a:ext cx="1637104" cy="143246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00A027-C420-AC49-BCBD-637A6F1ACC4F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8240077" y="2112873"/>
            <a:ext cx="2455653" cy="143246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7F3807D-80E4-254E-8130-4F40EE1C2066}"/>
              </a:ext>
            </a:extLst>
          </p:cNvPr>
          <p:cNvCxnSpPr>
            <a:cxnSpLocks/>
            <a:stCxn id="28" idx="3"/>
            <a:endCxn id="42" idx="0"/>
          </p:cNvCxnSpPr>
          <p:nvPr/>
        </p:nvCxnSpPr>
        <p:spPr>
          <a:xfrm>
            <a:off x="8240077" y="2112873"/>
            <a:ext cx="674982" cy="12789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9">
            <a:extLst>
              <a:ext uri="{FF2B5EF4-FFF2-40B4-BE49-F238E27FC236}">
                <a16:creationId xmlns:a16="http://schemas.microsoft.com/office/drawing/2014/main" id="{AE921084-2592-CC4C-8F84-9406C6F41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511" y="1447799"/>
            <a:ext cx="23662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6118811F-D216-B848-8B1B-ABF179AF3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903" y="2518861"/>
            <a:ext cx="1790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A7599F22-CF50-3E49-91DB-0B68290BC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884" y="2518861"/>
            <a:ext cx="9110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B17DA6-CBE1-8C41-923A-F65F7F3212B6}"/>
              </a:ext>
            </a:extLst>
          </p:cNvPr>
          <p:cNvGrpSpPr/>
          <p:nvPr/>
        </p:nvGrpSpPr>
        <p:grpSpPr>
          <a:xfrm>
            <a:off x="5749683" y="3505200"/>
            <a:ext cx="1845140" cy="1514534"/>
            <a:chOff x="5749683" y="3505200"/>
            <a:chExt cx="1845140" cy="1514534"/>
          </a:xfrm>
        </p:grpSpPr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B10EBEAA-A52F-F345-85FF-3D8BA9F69F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804"/>
            <a:stretch/>
          </p:blipFill>
          <p:spPr bwMode="auto">
            <a:xfrm>
              <a:off x="5749683" y="3505200"/>
              <a:ext cx="1184517" cy="151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58BFD29A-8744-5942-87B1-31C1E12D82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07"/>
            <a:stretch/>
          </p:blipFill>
          <p:spPr bwMode="auto">
            <a:xfrm>
              <a:off x="5749683" y="3517422"/>
              <a:ext cx="1845140" cy="1206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22AF5BC6-3906-0F42-8EB5-0A5FCBDE4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389" y="3391860"/>
            <a:ext cx="1673340" cy="16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31">
            <a:extLst>
              <a:ext uri="{FF2B5EF4-FFF2-40B4-BE49-F238E27FC236}">
                <a16:creationId xmlns:a16="http://schemas.microsoft.com/office/drawing/2014/main" id="{8D02D439-A617-4249-8784-5B84CA03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769" y="2383773"/>
            <a:ext cx="1790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Just the cone…</a:t>
            </a:r>
          </a:p>
        </p:txBody>
      </p:sp>
      <p:pic>
        <p:nvPicPr>
          <p:cNvPr id="54" name="Picture 1">
            <a:extLst>
              <a:ext uri="{FF2B5EF4-FFF2-40B4-BE49-F238E27FC236}">
                <a16:creationId xmlns:a16="http://schemas.microsoft.com/office/drawing/2014/main" id="{11D38BCD-E5F9-6048-A427-D28B95D5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4856" y="4114800"/>
            <a:ext cx="1446715" cy="2133600"/>
          </a:xfrm>
          <a:prstGeom prst="rect">
            <a:avLst/>
          </a:prstGeom>
          <a:noFill/>
        </p:spPr>
      </p:pic>
      <p:pic>
        <p:nvPicPr>
          <p:cNvPr id="55" name="Picture 1" descr="C:\Users\Dan\Dropbox\Office\CS 188\Ketrina Art\Utilities\IceCreamUtilities.png">
            <a:extLst>
              <a:ext uri="{FF2B5EF4-FFF2-40B4-BE49-F238E27FC236}">
                <a16:creationId xmlns:a16="http://schemas.microsoft.com/office/drawing/2014/main" id="{B46469B9-65F0-C147-B0F7-C1DFCD9D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57903" t="75000" r="32764" b="9000"/>
          <a:stretch>
            <a:fillRect/>
          </a:stretch>
        </p:blipFill>
        <p:spPr bwMode="auto">
          <a:xfrm>
            <a:off x="741513" y="4876800"/>
            <a:ext cx="1066800" cy="1219200"/>
          </a:xfrm>
          <a:prstGeom prst="rect">
            <a:avLst/>
          </a:prstGeom>
          <a:noFill/>
        </p:spPr>
      </p:pic>
      <p:pic>
        <p:nvPicPr>
          <p:cNvPr id="56" name="Picture 1" descr="C:\Users\Dan\Dropbox\Office\CS 188\Ketrina Art\Utilities\IceCreamUtilities.png">
            <a:extLst>
              <a:ext uri="{FF2B5EF4-FFF2-40B4-BE49-F238E27FC236}">
                <a16:creationId xmlns:a16="http://schemas.microsoft.com/office/drawing/2014/main" id="{3B1119D2-7F4C-5C40-A503-A00EE70C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41236" t="67000" r="48764" b="9000"/>
          <a:stretch>
            <a:fillRect/>
          </a:stretch>
        </p:blipFill>
        <p:spPr bwMode="auto">
          <a:xfrm>
            <a:off x="2341713" y="4343400"/>
            <a:ext cx="1143000" cy="1828800"/>
          </a:xfrm>
          <a:prstGeom prst="rect">
            <a:avLst/>
          </a:prstGeom>
          <a:noFill/>
        </p:spPr>
      </p:pic>
      <p:pic>
        <p:nvPicPr>
          <p:cNvPr id="57" name="Picture 6" descr="txp_fig">
            <a:extLst>
              <a:ext uri="{FF2B5EF4-FFF2-40B4-BE49-F238E27FC236}">
                <a16:creationId xmlns:a16="http://schemas.microsoft.com/office/drawing/2014/main" id="{C65A3983-1799-C94B-8E9B-6190680AE2F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 cstate="print"/>
          <a:srcRect l="6970" t="-2" r="87941" b="423"/>
          <a:stretch/>
        </p:blipFill>
        <p:spPr bwMode="auto">
          <a:xfrm flipH="1">
            <a:off x="3583498" y="5257800"/>
            <a:ext cx="412030" cy="4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" descr="txp_fig">
            <a:extLst>
              <a:ext uri="{FF2B5EF4-FFF2-40B4-BE49-F238E27FC236}">
                <a16:creationId xmlns:a16="http://schemas.microsoft.com/office/drawing/2014/main" id="{CD0DB10D-1E73-F941-963C-E1C0D848FB6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8" cstate="print"/>
          <a:srcRect l="6970" t="-2" r="87941" b="423"/>
          <a:stretch/>
        </p:blipFill>
        <p:spPr bwMode="auto">
          <a:xfrm flipH="1">
            <a:off x="1830355" y="5257800"/>
            <a:ext cx="412030" cy="4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558282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C6A7-DC44-1647-A57C-1C916CFF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50EAC0-D316-8443-8846-C8FE764A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484" y="914400"/>
            <a:ext cx="3657600" cy="2746651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CE226BB-D8D3-934C-A50C-7214F4D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01" y="1788289"/>
            <a:ext cx="3310340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44428C-DAC5-E148-9C75-88AE87BC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8522" y="4628821"/>
            <a:ext cx="2573322" cy="2229179"/>
          </a:xfrm>
          <a:prstGeom prst="rect">
            <a:avLst/>
          </a:prstGeom>
          <a:noFill/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1760C25C-17E3-0440-9633-4E6E072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209" y="4628821"/>
            <a:ext cx="3009400" cy="1688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7956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4834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577172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8" y="3549893"/>
            <a:ext cx="1218367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8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1" y="3505399"/>
            <a:ext cx="3144852" cy="1828403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8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1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916" y="3764280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2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1468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Recall: Policy Evaluation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perform this update!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2971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209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108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Recall: Policy Evaluation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Temporal Difference Learning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6325" y="2971800"/>
            <a:ext cx="7416560" cy="645897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FD4DD6-CA15-A949-89FF-473E4A0B4B8F}"/>
              </a:ext>
            </a:extLst>
          </p:cNvPr>
          <p:cNvGrpSpPr/>
          <p:nvPr/>
        </p:nvGrpSpPr>
        <p:grpSpPr>
          <a:xfrm>
            <a:off x="9627504" y="4427397"/>
            <a:ext cx="1857675" cy="2284987"/>
            <a:chOff x="9532815" y="1447800"/>
            <a:chExt cx="1575852" cy="1938338"/>
          </a:xfrm>
        </p:grpSpPr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B0B199EB-AF75-8545-9859-10628EFCE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51AB3874-2A45-3C45-9A0E-94F17DA4B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6C85CE7-5C39-714C-BE1D-0AFF014EB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2" name="Line 17">
              <a:extLst>
                <a:ext uri="{FF2B5EF4-FFF2-40B4-BE49-F238E27FC236}">
                  <a16:creationId xmlns:a16="http://schemas.microsoft.com/office/drawing/2014/main" id="{F757BF66-72A2-0042-B93A-0C0789C24D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1E2188E5-3222-5045-B70B-167456CE5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4" name="Text Box 19">
              <a:extLst>
                <a:ext uri="{FF2B5EF4-FFF2-40B4-BE49-F238E27FC236}">
                  <a16:creationId xmlns:a16="http://schemas.microsoft.com/office/drawing/2014/main" id="{10567482-D3A1-B74E-899A-261B66625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2815" y="1835640"/>
              <a:ext cx="762001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45" name="Text Box 20">
              <a:extLst>
                <a:ext uri="{FF2B5EF4-FFF2-40B4-BE49-F238E27FC236}">
                  <a16:creationId xmlns:a16="http://schemas.microsoft.com/office/drawing/2014/main" id="{0882FF85-6AED-E943-9226-A1747E5C2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6" name="Text Box 21">
              <a:extLst>
                <a:ext uri="{FF2B5EF4-FFF2-40B4-BE49-F238E27FC236}">
                  <a16:creationId xmlns:a16="http://schemas.microsoft.com/office/drawing/2014/main" id="{0513610C-D1F5-A84A-9114-2BD54C444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47" name="AutoShape 23">
              <a:extLst>
                <a:ext uri="{FF2B5EF4-FFF2-40B4-BE49-F238E27FC236}">
                  <a16:creationId xmlns:a16="http://schemas.microsoft.com/office/drawing/2014/main" id="{AFAB32CD-1613-1446-AD01-9ED2EDE61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8" name="Text Box 24">
              <a:extLst>
                <a:ext uri="{FF2B5EF4-FFF2-40B4-BE49-F238E27FC236}">
                  <a16:creationId xmlns:a16="http://schemas.microsoft.com/office/drawing/2014/main" id="{C191A620-74A6-F647-9A25-C056A50B7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1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9" name="Line 17">
              <a:extLst>
                <a:ext uri="{FF2B5EF4-FFF2-40B4-BE49-F238E27FC236}">
                  <a16:creationId xmlns:a16="http://schemas.microsoft.com/office/drawing/2014/main" id="{9374716B-B93C-8A44-BE96-6A37265907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50" name="Picture 49" descr="txp_fig">
            <a:extLst>
              <a:ext uri="{FF2B5EF4-FFF2-40B4-BE49-F238E27FC236}">
                <a16:creationId xmlns:a16="http://schemas.microsoft.com/office/drawing/2014/main" id="{23B2FEA1-93C6-BA45-98CE-6272ACC012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5796" y="4329001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51" name="Picture 50" descr="txp_fig">
            <a:extLst>
              <a:ext uri="{FF2B5EF4-FFF2-40B4-BE49-F238E27FC236}">
                <a16:creationId xmlns:a16="http://schemas.microsoft.com/office/drawing/2014/main" id="{79573608-AB06-E841-9872-2E67A5CE00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22769" y="5087825"/>
            <a:ext cx="5181611" cy="300083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>
            <a:extLst>
              <a:ext uri="{FF2B5EF4-FFF2-40B4-BE49-F238E27FC236}">
                <a16:creationId xmlns:a16="http://schemas.microsoft.com/office/drawing/2014/main" id="{0979BF35-0A88-8143-AE4C-C5CB83DDE9D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422619" y="5845063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53" name="TextBox 19">
            <a:extLst>
              <a:ext uri="{FF2B5EF4-FFF2-40B4-BE49-F238E27FC236}">
                <a16:creationId xmlns:a16="http://schemas.microsoft.com/office/drawing/2014/main" id="{AA62C789-D01F-4B4E-B11A-A3EDBFE6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9" y="4271473"/>
            <a:ext cx="1598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F9265030-DCBB-464B-8929-C945683AB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007" y="4978400"/>
            <a:ext cx="1601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55" name="TextBox 22">
            <a:extLst>
              <a:ext uri="{FF2B5EF4-FFF2-40B4-BE49-F238E27FC236}">
                <a16:creationId xmlns:a16="http://schemas.microsoft.com/office/drawing/2014/main" id="{BDD38F07-511D-C846-97BC-B6A19D7B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801" y="5730875"/>
            <a:ext cx="1480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Same update:</a:t>
            </a:r>
          </a:p>
        </p:txBody>
      </p:sp>
    </p:spTree>
    <p:extLst>
      <p:ext uri="{BB962C8B-B14F-4D97-AF65-F5344CB8AC3E}">
        <p14:creationId xmlns:p14="http://schemas.microsoft.com/office/powerpoint/2010/main" val="1210398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34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5" y="2662235"/>
            <a:ext cx="7265452" cy="690791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2" y="3538539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8239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r="85012" b="-16667"/>
          <a:stretch>
            <a:fillRect/>
          </a:stretch>
        </p:blipFill>
        <p:spPr bwMode="auto">
          <a:xfrm>
            <a:off x="2743200" y="3707425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r="77951" b="13253"/>
          <a:stretch>
            <a:fillRect/>
          </a:stretch>
        </p:blipFill>
        <p:spPr bwMode="auto">
          <a:xfrm>
            <a:off x="2743200" y="33528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673F623-1EF7-544B-9CD5-5E1D3629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5583" y="3391860"/>
            <a:ext cx="1673340" cy="16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76AD73E-5970-0C47-B04F-F5D0CE29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9537" y="3590866"/>
            <a:ext cx="1845140" cy="15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C6B233F-6C16-CA45-9014-A89115CA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5295" y="3545338"/>
            <a:ext cx="1499506" cy="15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3">
            <a:extLst>
              <a:ext uri="{FF2B5EF4-FFF2-40B4-BE49-F238E27FC236}">
                <a16:creationId xmlns:a16="http://schemas.microsoft.com/office/drawing/2014/main" id="{F6831D4B-8AC2-EA4A-AAB2-185D38FE752B}"/>
              </a:ext>
            </a:extLst>
          </p:cNvPr>
          <p:cNvSpPr/>
          <p:nvPr/>
        </p:nvSpPr>
        <p:spPr>
          <a:xfrm>
            <a:off x="7984279" y="1754757"/>
            <a:ext cx="511595" cy="358116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ED2310-4AAC-4F46-B54B-920857C01572}"/>
              </a:ext>
            </a:extLst>
          </p:cNvPr>
          <p:cNvSpPr/>
          <p:nvPr/>
        </p:nvSpPr>
        <p:spPr>
          <a:xfrm>
            <a:off x="6398336" y="2522148"/>
            <a:ext cx="409276" cy="409276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8AB22F-F99A-9D4F-8E91-2F75D4D8CAEF}"/>
              </a:ext>
            </a:extLst>
          </p:cNvPr>
          <p:cNvSpPr/>
          <p:nvPr/>
        </p:nvSpPr>
        <p:spPr>
          <a:xfrm>
            <a:off x="9723700" y="2522148"/>
            <a:ext cx="409276" cy="409276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9258E2-07DE-8C41-A78D-8AD912371352}"/>
              </a:ext>
            </a:extLst>
          </p:cNvPr>
          <p:cNvCxnSpPr>
            <a:stCxn id="12" idx="3"/>
            <a:endCxn id="14" idx="0"/>
          </p:cNvCxnSpPr>
          <p:nvPr/>
        </p:nvCxnSpPr>
        <p:spPr>
          <a:xfrm>
            <a:off x="8240076" y="2112873"/>
            <a:ext cx="1688262" cy="4092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282622-DBF6-664E-9391-BFDFCB821256}"/>
              </a:ext>
            </a:extLst>
          </p:cNvPr>
          <p:cNvCxnSpPr>
            <a:stCxn id="12" idx="3"/>
            <a:endCxn id="13" idx="0"/>
          </p:cNvCxnSpPr>
          <p:nvPr/>
        </p:nvCxnSpPr>
        <p:spPr>
          <a:xfrm flipH="1">
            <a:off x="6602973" y="2112873"/>
            <a:ext cx="1637102" cy="4092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B5F0F5-28FE-704C-921D-D74264D1E956}"/>
              </a:ext>
            </a:extLst>
          </p:cNvPr>
          <p:cNvCxnSpPr>
            <a:stCxn id="13" idx="4"/>
          </p:cNvCxnSpPr>
          <p:nvPr/>
        </p:nvCxnSpPr>
        <p:spPr>
          <a:xfrm>
            <a:off x="6602973" y="2931424"/>
            <a:ext cx="0" cy="6139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AF09B3-E781-5D40-84D5-A39056944F32}"/>
              </a:ext>
            </a:extLst>
          </p:cNvPr>
          <p:cNvCxnSpPr/>
          <p:nvPr/>
        </p:nvCxnSpPr>
        <p:spPr>
          <a:xfrm>
            <a:off x="9928338" y="2931424"/>
            <a:ext cx="767392" cy="6139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F8E6AB-3F69-7B4D-9F14-0D2307BEE267}"/>
              </a:ext>
            </a:extLst>
          </p:cNvPr>
          <p:cNvCxnSpPr>
            <a:stCxn id="14" idx="4"/>
          </p:cNvCxnSpPr>
          <p:nvPr/>
        </p:nvCxnSpPr>
        <p:spPr>
          <a:xfrm flipH="1">
            <a:off x="9212106" y="2931424"/>
            <a:ext cx="716232" cy="61391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9">
            <a:extLst>
              <a:ext uri="{FF2B5EF4-FFF2-40B4-BE49-F238E27FC236}">
                <a16:creationId xmlns:a16="http://schemas.microsoft.com/office/drawing/2014/main" id="{14F32789-6FA5-D54C-A688-DE8B40634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511" y="1447799"/>
            <a:ext cx="23662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D8B41D75-EBF4-8546-B4EC-A21ABB833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899" y="2112874"/>
            <a:ext cx="1534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281B9793-B035-AA47-90B1-020717FA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7685" y="2061714"/>
            <a:ext cx="1790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D2BBA370-E5B3-454A-870C-8227484F3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995414"/>
            <a:ext cx="818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27" name="TextBox 37">
            <a:extLst>
              <a:ext uri="{FF2B5EF4-FFF2-40B4-BE49-F238E27FC236}">
                <a16:creationId xmlns:a16="http://schemas.microsoft.com/office/drawing/2014/main" id="{E9048E05-D5E6-5C48-ADE0-BE1891CAD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9400" y="3023451"/>
            <a:ext cx="1184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  <p:extLst>
      <p:ext uri="{BB962C8B-B14F-4D97-AF65-F5344CB8AC3E}">
        <p14:creationId xmlns:p14="http://schemas.microsoft.com/office/powerpoint/2010/main" val="169118599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1" y="3657600"/>
            <a:ext cx="8255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2" y="5791201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1" y="4648201"/>
            <a:ext cx="4525963" cy="43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1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7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1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7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Current Q-values can be used to decide which action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1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2485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3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3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62416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5049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1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approach: exploration functions</a:t>
            </a:r>
          </a:p>
          <a:p>
            <a:pPr lvl="2"/>
            <a:r>
              <a:rPr lang="en-US" sz="2000" dirty="0"/>
              <a:t>Takes a value estimate u and a visit count n, and returns an optimistic utility, e.g. </a:t>
            </a:r>
          </a:p>
          <a:p>
            <a:pPr marL="914353" lvl="2" indent="0">
              <a:buNone/>
            </a:pPr>
            <a:endParaRPr lang="en-US" sz="1600" dirty="0">
              <a:sym typeface="Symbol" pitchFamily="18" charset="2"/>
            </a:endParaRPr>
          </a:p>
          <a:p>
            <a:pPr marL="914353" lvl="2" indent="0">
              <a:buNone/>
            </a:pPr>
            <a:r>
              <a:rPr lang="en-US" sz="2000" dirty="0">
                <a:sym typeface="Symbol" pitchFamily="18" charset="2"/>
              </a:rPr>
              <a:t>Regular Q-Update:</a:t>
            </a:r>
          </a:p>
          <a:p>
            <a:pPr marL="914353" lvl="2" indent="0">
              <a:buNone/>
            </a:pPr>
            <a:endParaRPr lang="en-US" sz="1800" dirty="0">
              <a:sym typeface="Symbol" pitchFamily="18" charset="2"/>
            </a:endParaRPr>
          </a:p>
          <a:p>
            <a:pPr marL="914353" lvl="2" indent="0">
              <a:buNone/>
            </a:pPr>
            <a:r>
              <a:rPr lang="en-US" sz="2000" dirty="0">
                <a:sym typeface="Symbol" pitchFamily="18" charset="2"/>
              </a:rPr>
              <a:t>Modified Q-Update:</a:t>
            </a:r>
            <a:endParaRPr lang="en-US" dirty="0">
              <a:sym typeface="Symbol" pitchFamily="18" charset="2"/>
            </a:endParaRP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94086C6A-AFC6-B444-9DFE-5BFFE99823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038600" y="4953204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22AF4792-C1AE-3B4D-ADF7-BA59353DB2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642218" y="6260868"/>
            <a:ext cx="6339982" cy="444732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82C569B6-BEA4-3344-852A-68896BA9D1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3638550" y="5562600"/>
            <a:ext cx="4771074" cy="44471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7020304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007656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427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3352800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41148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1069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8744"/>
            <a:ext cx="12192000" cy="1143000"/>
          </a:xfrm>
        </p:spPr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5A2AB3F-CDE4-6C4F-8FD0-F1A96FBB7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1367" y="2623344"/>
            <a:ext cx="2640866" cy="2220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1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2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r="85012" b="-16667"/>
          <a:stretch>
            <a:fillRect/>
          </a:stretch>
        </p:blipFill>
        <p:spPr bwMode="auto">
          <a:xfrm>
            <a:off x="2743200" y="3707425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r="77951" b="13253"/>
          <a:stretch>
            <a:fillRect/>
          </a:stretch>
        </p:blipFill>
        <p:spPr bwMode="auto">
          <a:xfrm>
            <a:off x="2743200" y="33528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673F623-1EF7-544B-9CD5-5E1D3629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5583" y="3391860"/>
            <a:ext cx="1673340" cy="16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76AD73E-5970-0C47-B04F-F5D0CE29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9537" y="3590866"/>
            <a:ext cx="1845140" cy="15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C6B233F-6C16-CA45-9014-A89115CA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5295" y="3545338"/>
            <a:ext cx="1499506" cy="15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3">
            <a:extLst>
              <a:ext uri="{FF2B5EF4-FFF2-40B4-BE49-F238E27FC236}">
                <a16:creationId xmlns:a16="http://schemas.microsoft.com/office/drawing/2014/main" id="{F6831D4B-8AC2-EA4A-AAB2-185D38FE752B}"/>
              </a:ext>
            </a:extLst>
          </p:cNvPr>
          <p:cNvSpPr/>
          <p:nvPr/>
        </p:nvSpPr>
        <p:spPr>
          <a:xfrm>
            <a:off x="7984279" y="1754757"/>
            <a:ext cx="511595" cy="358116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ED2310-4AAC-4F46-B54B-920857C01572}"/>
              </a:ext>
            </a:extLst>
          </p:cNvPr>
          <p:cNvSpPr/>
          <p:nvPr/>
        </p:nvSpPr>
        <p:spPr>
          <a:xfrm>
            <a:off x="6398336" y="2522148"/>
            <a:ext cx="409276" cy="409276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8AB22F-F99A-9D4F-8E91-2F75D4D8CAEF}"/>
              </a:ext>
            </a:extLst>
          </p:cNvPr>
          <p:cNvSpPr/>
          <p:nvPr/>
        </p:nvSpPr>
        <p:spPr>
          <a:xfrm>
            <a:off x="9723700" y="2522148"/>
            <a:ext cx="409276" cy="409276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9258E2-07DE-8C41-A78D-8AD912371352}"/>
              </a:ext>
            </a:extLst>
          </p:cNvPr>
          <p:cNvCxnSpPr>
            <a:stCxn id="12" idx="3"/>
            <a:endCxn id="14" idx="0"/>
          </p:cNvCxnSpPr>
          <p:nvPr/>
        </p:nvCxnSpPr>
        <p:spPr>
          <a:xfrm>
            <a:off x="8240076" y="2112873"/>
            <a:ext cx="1688262" cy="4092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282622-DBF6-664E-9391-BFDFCB821256}"/>
              </a:ext>
            </a:extLst>
          </p:cNvPr>
          <p:cNvCxnSpPr>
            <a:stCxn id="12" idx="3"/>
            <a:endCxn id="13" idx="0"/>
          </p:cNvCxnSpPr>
          <p:nvPr/>
        </p:nvCxnSpPr>
        <p:spPr>
          <a:xfrm flipH="1">
            <a:off x="6602973" y="2112873"/>
            <a:ext cx="1637102" cy="4092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B5F0F5-28FE-704C-921D-D74264D1E956}"/>
              </a:ext>
            </a:extLst>
          </p:cNvPr>
          <p:cNvCxnSpPr>
            <a:stCxn id="13" idx="4"/>
          </p:cNvCxnSpPr>
          <p:nvPr/>
        </p:nvCxnSpPr>
        <p:spPr>
          <a:xfrm>
            <a:off x="6602973" y="2931424"/>
            <a:ext cx="0" cy="6139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AF09B3-E781-5D40-84D5-A39056944F32}"/>
              </a:ext>
            </a:extLst>
          </p:cNvPr>
          <p:cNvCxnSpPr/>
          <p:nvPr/>
        </p:nvCxnSpPr>
        <p:spPr>
          <a:xfrm>
            <a:off x="9928338" y="2931424"/>
            <a:ext cx="767392" cy="6139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F8E6AB-3F69-7B4D-9F14-0D2307BEE267}"/>
              </a:ext>
            </a:extLst>
          </p:cNvPr>
          <p:cNvCxnSpPr>
            <a:stCxn id="14" idx="4"/>
          </p:cNvCxnSpPr>
          <p:nvPr/>
        </p:nvCxnSpPr>
        <p:spPr>
          <a:xfrm flipH="1">
            <a:off x="9212106" y="2931424"/>
            <a:ext cx="716232" cy="61391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9">
            <a:extLst>
              <a:ext uri="{FF2B5EF4-FFF2-40B4-BE49-F238E27FC236}">
                <a16:creationId xmlns:a16="http://schemas.microsoft.com/office/drawing/2014/main" id="{14F32789-6FA5-D54C-A688-DE8B40634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511" y="1447799"/>
            <a:ext cx="23662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D8B41D75-EBF4-8546-B4EC-A21ABB833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899" y="2112874"/>
            <a:ext cx="1534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281B9793-B035-AA47-90B1-020717FA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7685" y="2061714"/>
            <a:ext cx="1790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D2BBA370-E5B3-454A-870C-8227484F3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995414"/>
            <a:ext cx="818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27" name="TextBox 37">
            <a:extLst>
              <a:ext uri="{FF2B5EF4-FFF2-40B4-BE49-F238E27FC236}">
                <a16:creationId xmlns:a16="http://schemas.microsoft.com/office/drawing/2014/main" id="{E9048E05-D5E6-5C48-ADE0-BE1891CAD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9400" y="3023451"/>
            <a:ext cx="1184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  <p:extLst>
      <p:ext uri="{BB962C8B-B14F-4D97-AF65-F5344CB8AC3E}">
        <p14:creationId xmlns:p14="http://schemas.microsoft.com/office/powerpoint/2010/main" val="38396882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Powerful Function Approximation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A4D65-1D9B-A746-BCB7-57E98FD49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Linear:</a:t>
            </a:r>
          </a:p>
          <a:p>
            <a:endParaRPr lang="en-US" dirty="0"/>
          </a:p>
          <a:p>
            <a:endParaRPr lang="en-US" sz="1200" dirty="0"/>
          </a:p>
          <a:p>
            <a:r>
              <a:rPr lang="en-US" dirty="0"/>
              <a:t>Polynomial:</a:t>
            </a:r>
          </a:p>
          <a:p>
            <a:endParaRPr lang="en-US" dirty="0"/>
          </a:p>
          <a:p>
            <a:endParaRPr lang="en-US" sz="1200" dirty="0"/>
          </a:p>
          <a:p>
            <a:r>
              <a:rPr lang="en-US" dirty="0"/>
              <a:t>Neural Network: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BEAE0-CD6B-3845-86EC-FBDEF7A8C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986"/>
          <a:stretch/>
        </p:blipFill>
        <p:spPr>
          <a:xfrm>
            <a:off x="1371600" y="1905000"/>
            <a:ext cx="10109200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0E339-721D-0F48-A255-4CF9D10DE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79965"/>
            <a:ext cx="11341100" cy="520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BE2FB-6D6A-EA4F-85DF-8961AF27D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986"/>
          <a:stretch/>
        </p:blipFill>
        <p:spPr>
          <a:xfrm>
            <a:off x="1371600" y="4823181"/>
            <a:ext cx="10109200" cy="552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2DDC8-7ED3-324B-A53B-8DA64E7C8A4F}"/>
              </a:ext>
            </a:extLst>
          </p:cNvPr>
          <p:cNvSpPr txBox="1"/>
          <p:nvPr/>
        </p:nvSpPr>
        <p:spPr>
          <a:xfrm>
            <a:off x="5033479" y="6153810"/>
            <a:ext cx="2544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Palatino" pitchFamily="2" charset="77"/>
                <a:cs typeface="Calibri" panose="020F0502020204030204" pitchFamily="34" charset="0"/>
              </a:rPr>
              <a:t>Learn These Too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A71D63-2EB2-DD40-A9A4-E7201036A3B4}"/>
              </a:ext>
            </a:extLst>
          </p:cNvPr>
          <p:cNvCxnSpPr>
            <a:cxnSpLocks/>
          </p:cNvCxnSpPr>
          <p:nvPr/>
        </p:nvCxnSpPr>
        <p:spPr>
          <a:xfrm flipH="1" flipV="1">
            <a:off x="4800601" y="5405908"/>
            <a:ext cx="457200" cy="7144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D921E3-17E1-814D-91DB-10AFB826F2EF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305686" y="5450874"/>
            <a:ext cx="518324" cy="702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4762A8-EFAB-0246-A605-077DA4D88FDF}"/>
              </a:ext>
            </a:extLst>
          </p:cNvPr>
          <p:cNvCxnSpPr>
            <a:cxnSpLocks/>
          </p:cNvCxnSpPr>
          <p:nvPr/>
        </p:nvCxnSpPr>
        <p:spPr>
          <a:xfrm flipV="1">
            <a:off x="7543801" y="5450875"/>
            <a:ext cx="3048000" cy="702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7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Powerful Function Approximation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176A98-B075-E045-BB62-E02DCDFE0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750" y="2439811"/>
            <a:ext cx="10858500" cy="1028700"/>
          </a:xfr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C35BDB3-69C6-4049-B9C3-33B4C16CF72F}"/>
              </a:ext>
            </a:extLst>
          </p:cNvPr>
          <p:cNvSpPr txBox="1">
            <a:spLocks/>
          </p:cNvSpPr>
          <p:nvPr/>
        </p:nvSpPr>
        <p:spPr bwMode="auto">
          <a:xfrm>
            <a:off x="406400" y="1117600"/>
            <a:ext cx="113792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3200">
                <a:solidFill>
                  <a:schemeClr val="tx1"/>
                </a:solidFill>
                <a:latin typeface="Palatino"/>
                <a:ea typeface="+mn-ea"/>
                <a:cs typeface="Palatino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9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Summary of iterative feature update equation!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B2A82D-6324-1A43-B8EF-0DB5F5D5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33" y="4790722"/>
            <a:ext cx="7543800" cy="4699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AABD14-87F4-FA44-9FDD-D888FA8DA742}"/>
              </a:ext>
            </a:extLst>
          </p:cNvPr>
          <p:cNvCxnSpPr>
            <a:cxnSpLocks/>
          </p:cNvCxnSpPr>
          <p:nvPr/>
        </p:nvCxnSpPr>
        <p:spPr>
          <a:xfrm flipV="1">
            <a:off x="5486400" y="3680077"/>
            <a:ext cx="4343400" cy="93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7331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501917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01192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14869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485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71955553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Snakes and Ladders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681807-1B71-1041-BA8F-451A7D55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9140" y="1612900"/>
            <a:ext cx="147372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613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034276"/>
              </p:ext>
            </p:extLst>
          </p:nvPr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move either 2 or 3 squares forward, but…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63736"/>
              </p:ext>
            </p:extLst>
          </p:nvPr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</p:txBody>
      </p:sp>
    </p:spTree>
    <p:extLst>
      <p:ext uri="{BB962C8B-B14F-4D97-AF65-F5344CB8AC3E}">
        <p14:creationId xmlns:p14="http://schemas.microsoft.com/office/powerpoint/2010/main" val="166791103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</p:txBody>
      </p:sp>
    </p:spTree>
    <p:extLst>
      <p:ext uri="{BB962C8B-B14F-4D97-AF65-F5344CB8AC3E}">
        <p14:creationId xmlns:p14="http://schemas.microsoft.com/office/powerpoint/2010/main" val="240324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3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r="85012" b="-16667"/>
          <a:stretch>
            <a:fillRect/>
          </a:stretch>
        </p:blipFill>
        <p:spPr bwMode="auto">
          <a:xfrm>
            <a:off x="2743200" y="4876801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048001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5772254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</p:txBody>
      </p:sp>
    </p:spTree>
    <p:extLst>
      <p:ext uri="{BB962C8B-B14F-4D97-AF65-F5344CB8AC3E}">
        <p14:creationId xmlns:p14="http://schemas.microsoft.com/office/powerpoint/2010/main" val="156483066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/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move either 2 or 3 squares forward, but…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After each turn, adversary can move the head of the snake to either square 9 or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52B33E8-0EE8-4944-9180-79676092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24563">
            <a:off x="6610506" y="2546219"/>
            <a:ext cx="1409387" cy="34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3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>
                <a:latin typeface="Calibri" pitchFamily="34" charset="0"/>
              </a:rPr>
              <a:t>Adversary can move snake head!</a:t>
            </a:r>
          </a:p>
        </p:txBody>
      </p:sp>
    </p:spTree>
    <p:extLst>
      <p:ext uri="{BB962C8B-B14F-4D97-AF65-F5344CB8AC3E}">
        <p14:creationId xmlns:p14="http://schemas.microsoft.com/office/powerpoint/2010/main" val="25207962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>
                <a:latin typeface="Calibri" pitchFamily="34" charset="0"/>
              </a:rPr>
              <a:t>Adversary can move snake head!</a:t>
            </a:r>
          </a:p>
        </p:txBody>
      </p:sp>
    </p:spTree>
    <p:extLst>
      <p:ext uri="{BB962C8B-B14F-4D97-AF65-F5344CB8AC3E}">
        <p14:creationId xmlns:p14="http://schemas.microsoft.com/office/powerpoint/2010/main" val="248447554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Adversarial Games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Move 2 or 3 squares each turn</a:t>
            </a: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>
                <a:latin typeface="Calibri" pitchFamily="34" charset="0"/>
              </a:rPr>
              <a:t>Adversary can move snake head!</a:t>
            </a:r>
          </a:p>
        </p:txBody>
      </p:sp>
    </p:spTree>
    <p:extLst>
      <p:ext uri="{BB962C8B-B14F-4D97-AF65-F5344CB8AC3E}">
        <p14:creationId xmlns:p14="http://schemas.microsoft.com/office/powerpoint/2010/main" val="205209916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/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either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advance</a:t>
            </a:r>
            <a:r>
              <a:rPr lang="en-US" sz="2000" dirty="0"/>
              <a:t> 1 square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roll</a:t>
            </a:r>
            <a:r>
              <a:rPr lang="en-US" sz="2000" dirty="0"/>
              <a:t> a 4-sided die and advance that many squares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After each move…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573D8-6910-5C4E-A73B-FDD876449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61" y="1634297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053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09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2707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9B333B-B034-F646-9A13-4430C6D9A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8287"/>
              </p:ext>
            </p:extLst>
          </p:nvPr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4692E9-A695-294A-99ED-D2A998120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45709"/>
              </p:ext>
            </p:extLst>
          </p:nvPr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D84C30-0D06-EF4D-9618-7514D638E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148760"/>
              </p:ext>
            </p:extLst>
          </p:nvPr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C118CD-8F22-5440-BC6E-A158F8AC0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43373"/>
              </p:ext>
            </p:extLst>
          </p:nvPr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51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112014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We program the desired behavior of our AI agents by specifying the preferences an agent should have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Typically: prefer behavior that is useful or beneficial to humans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It is not practical to specify pairwise preferences for all pairs of outcomes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Especially when we would need to consider all possible lotteries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Solution: specify a utility function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</p:txBody>
      </p:sp>
    </p:spTree>
    <p:extLst>
      <p:ext uri="{BB962C8B-B14F-4D97-AF65-F5344CB8AC3E}">
        <p14:creationId xmlns:p14="http://schemas.microsoft.com/office/powerpoint/2010/main" val="32002339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9B333B-B034-F646-9A13-4430C6D9AE08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4692E9-A695-294A-99ED-D2A998120272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D84C30-0D06-EF4D-9618-7514D638E766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C118CD-8F22-5440-BC6E-A158F8AC014E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5040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MDP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4-sided 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6F3B6-97E4-2F46-9091-621C2DBA6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0340"/>
            <a:ext cx="1625539" cy="1794703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9B333B-B034-F646-9A13-4430C6D9AE08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4692E9-A695-294A-99ED-D2A998120272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D84C30-0D06-EF4D-9618-7514D638E766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C118CD-8F22-5440-BC6E-A158F8AC014E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73782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CA2D0BCB-36BF-F844-874B-8B2487613399}"/>
              </a:ext>
            </a:extLst>
          </p:cNvPr>
          <p:cNvSpPr/>
          <p:nvPr/>
        </p:nvSpPr>
        <p:spPr>
          <a:xfrm>
            <a:off x="6705600" y="5181600"/>
            <a:ext cx="609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F050BA-D4CD-1F43-9C9B-B7B84CD28123}"/>
              </a:ext>
            </a:extLst>
          </p:cNvPr>
          <p:cNvGraphicFramePr>
            <a:graphicFrameLocks noGrp="1"/>
          </p:cNvGraphicFramePr>
          <p:nvPr/>
        </p:nvGraphicFramePr>
        <p:xfrm>
          <a:off x="6299200" y="2011365"/>
          <a:ext cx="5486400" cy="4114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5CCA304-A9CE-0F48-9CFB-9723A86C3E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2324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Player may be located anywhere on a 4x3 board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Start at square 1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Goal is to reach square 12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At each turn, either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advance</a:t>
            </a:r>
            <a:r>
              <a:rPr lang="en-US" sz="2000" dirty="0"/>
              <a:t> 1 square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roll</a:t>
            </a:r>
            <a:r>
              <a:rPr lang="en-US" sz="2000" dirty="0"/>
              <a:t> a mystery die that determines how many squares to advance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After each move…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bottom of a ladder moves the player to the top of  the ladder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Landing on the head of a snake moves the player to the tail square of the snake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980F2-33FF-0442-9A67-560D256F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8720974" y="1544659"/>
            <a:ext cx="642853" cy="36766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D72BBE0-23DB-E747-A821-4983A5E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6997951" y="2794164"/>
            <a:ext cx="1409387" cy="34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328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</p:spTree>
    <p:extLst>
      <p:ext uri="{BB962C8B-B14F-4D97-AF65-F5344CB8AC3E}">
        <p14:creationId xmlns:p14="http://schemas.microsoft.com/office/powerpoint/2010/main" val="150152783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</p:spTree>
    <p:extLst>
      <p:ext uri="{BB962C8B-B14F-4D97-AF65-F5344CB8AC3E}">
        <p14:creationId xmlns:p14="http://schemas.microsoft.com/office/powerpoint/2010/main" val="150095298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</p:spTree>
    <p:extLst>
      <p:ext uri="{BB962C8B-B14F-4D97-AF65-F5344CB8AC3E}">
        <p14:creationId xmlns:p14="http://schemas.microsoft.com/office/powerpoint/2010/main" val="97801245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21022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70790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36974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23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3" y="1713765"/>
            <a:ext cx="2432051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1" y="2773362"/>
            <a:ext cx="5889625" cy="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778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6DDE51-0FD5-1948-845B-F1ECE1AB2D21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970C93-6885-3447-A41E-FF0644D67D5D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38395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6DDE51-0FD5-1948-845B-F1ECE1AB2D21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970C93-6885-3447-A41E-FF0644D67D5D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71823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A5E9E5-3F0D-F140-BE28-5B20232C39D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84148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6361F1-3461-1747-88B2-D1BC9FD3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 and Ladders: RL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A70E-DB10-2F48-9FB6-89E26B6F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231">
            <a:off x="1531289" y="1144769"/>
            <a:ext cx="321427" cy="18383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DD3D06-DC81-1B42-99C7-54E7F25BE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9663">
            <a:off x="838421" y="1678007"/>
            <a:ext cx="704694" cy="17140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D0300E-19C5-1743-92BC-DA0DBCB1F663}"/>
              </a:ext>
            </a:extLst>
          </p:cNvPr>
          <p:cNvSpPr/>
          <p:nvPr/>
        </p:nvSpPr>
        <p:spPr>
          <a:xfrm>
            <a:off x="533400" y="2908148"/>
            <a:ext cx="304800" cy="304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4A4AA-B106-E649-B6FF-C5F68BC49FD8}"/>
              </a:ext>
            </a:extLst>
          </p:cNvPr>
          <p:cNvSpPr txBox="1"/>
          <p:nvPr/>
        </p:nvSpPr>
        <p:spPr>
          <a:xfrm>
            <a:off x="220461" y="3605345"/>
            <a:ext cx="294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Advance 1 square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Or roll a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mystery die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6DDE51-0FD5-1948-845B-F1ECE1AB2D21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970C93-6885-3447-A41E-FF0644D67D5D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1783221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685CF6-6C73-B242-9F00-EAEB55CDA3A2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9FB4FE0-37D1-D145-83C5-1A5C3BB69718}"/>
              </a:ext>
            </a:extLst>
          </p:cNvPr>
          <p:cNvGraphicFramePr>
            <a:graphicFrameLocks noGrp="1"/>
          </p:cNvGraphicFramePr>
          <p:nvPr/>
        </p:nvGraphicFramePr>
        <p:xfrm>
          <a:off x="8851710" y="4457700"/>
          <a:ext cx="2743200" cy="20574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721000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148548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646579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260185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424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293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7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56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3" y="1248281"/>
            <a:ext cx="7875588" cy="4999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923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Now suppose an agent receives a sequence of rewards, over time</a:t>
            </a:r>
          </a:p>
          <a:p>
            <a:r>
              <a:rPr lang="en-US" sz="2800" dirty="0"/>
              <a:t>It’s reasonable to maximize the sum of rewards</a:t>
            </a:r>
          </a:p>
          <a:p>
            <a:pPr lvl="1"/>
            <a:r>
              <a:rPr lang="en-US" sz="2400" dirty="0"/>
              <a:t>We can define utility as a sum of rewards</a:t>
            </a:r>
          </a:p>
          <a:p>
            <a:pPr lvl="1"/>
            <a:endParaRPr lang="en-US" sz="2400" dirty="0"/>
          </a:p>
          <a:p>
            <a:r>
              <a:rPr lang="en-US" sz="2800" dirty="0"/>
              <a:t>It’s also reasonable to prefer rewards now to rewards later</a:t>
            </a:r>
          </a:p>
          <a:p>
            <a:pPr lvl="1"/>
            <a:r>
              <a:rPr lang="en-US" sz="2400" dirty="0"/>
              <a:t>One solution: values of rewards decay exponentially</a:t>
            </a:r>
          </a:p>
          <a:p>
            <a:pPr lvl="1"/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2" name="Picture 3" descr="C:\Users\Dan\Dropbox\Office\CS 188\Ketrina Art\MDPs\Discounting.png">
            <a:extLst>
              <a:ext uri="{FF2B5EF4-FFF2-40B4-BE49-F238E27FC236}">
                <a16:creationId xmlns:a16="http://schemas.microsoft.com/office/drawing/2014/main" id="{3B0BBE64-87FE-854E-9913-DC330D65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73764" t="76543" r="1569"/>
          <a:stretch>
            <a:fillRect/>
          </a:stretch>
        </p:blipFill>
        <p:spPr bwMode="auto">
          <a:xfrm>
            <a:off x="8003285" y="4847359"/>
            <a:ext cx="2283715" cy="1447800"/>
          </a:xfrm>
          <a:prstGeom prst="rect">
            <a:avLst/>
          </a:prstGeom>
          <a:noFill/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C8D3862-3A39-4D41-A929-A4F061A6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4392904"/>
            <a:ext cx="2283715" cy="1975713"/>
          </a:xfrm>
          <a:prstGeom prst="rect">
            <a:avLst/>
          </a:prstGeom>
          <a:noFill/>
        </p:spPr>
      </p:pic>
      <p:pic>
        <p:nvPicPr>
          <p:cNvPr id="14" name="Picture 3" descr="C:\Users\Dan\Dropbox\Office\CS 188\Ketrina Art\MDPs\Discounting.png">
            <a:extLst>
              <a:ext uri="{FF2B5EF4-FFF2-40B4-BE49-F238E27FC236}">
                <a16:creationId xmlns:a16="http://schemas.microsoft.com/office/drawing/2014/main" id="{A6B57292-6DBA-F446-8592-7CE8C4A3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73764" t="38272" r="1569" b="35802"/>
          <a:stretch>
            <a:fillRect/>
          </a:stretch>
        </p:blipFill>
        <p:spPr bwMode="auto">
          <a:xfrm>
            <a:off x="4802885" y="4618759"/>
            <a:ext cx="2283715" cy="160020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1FB30E-9B98-D442-8A7D-C28E8DE78922}"/>
              </a:ext>
            </a:extLst>
          </p:cNvPr>
          <p:cNvSpPr txBox="1"/>
          <p:nvPr/>
        </p:nvSpPr>
        <p:spPr>
          <a:xfrm>
            <a:off x="1447800" y="6553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Worth Now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F064B7-EFBA-2940-BC71-71493D2A4D2B}"/>
              </a:ext>
            </a:extLst>
          </p:cNvPr>
          <p:cNvSpPr txBox="1"/>
          <p:nvPr/>
        </p:nvSpPr>
        <p:spPr>
          <a:xfrm>
            <a:off x="4648200" y="6553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Worth Next Step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F278C-3E59-0B4B-9D0F-E658178583B8}"/>
              </a:ext>
            </a:extLst>
          </p:cNvPr>
          <p:cNvSpPr txBox="1"/>
          <p:nvPr/>
        </p:nvSpPr>
        <p:spPr>
          <a:xfrm>
            <a:off x="7772400" y="6553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18" name="Picture 17" descr="txp_fig">
            <a:extLst>
              <a:ext uri="{FF2B5EF4-FFF2-40B4-BE49-F238E27FC236}">
                <a16:creationId xmlns:a16="http://schemas.microsoft.com/office/drawing/2014/main" id="{F01D58F1-CFA9-E24C-9E6C-60E3B28983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2362200" y="6048075"/>
            <a:ext cx="211139" cy="351897"/>
          </a:xfrm>
          <a:prstGeom prst="rect">
            <a:avLst/>
          </a:prstGeom>
          <a:noFill/>
          <a:ln/>
          <a:effectLst/>
        </p:spPr>
      </p:pic>
      <p:pic>
        <p:nvPicPr>
          <p:cNvPr id="19" name="Picture 18" descr="txp_fig">
            <a:extLst>
              <a:ext uri="{FF2B5EF4-FFF2-40B4-BE49-F238E27FC236}">
                <a16:creationId xmlns:a16="http://schemas.microsoft.com/office/drawing/2014/main" id="{68A6E96E-6829-BA44-A12A-D9A6E32768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5791200" y="6149114"/>
            <a:ext cx="280688" cy="327003"/>
          </a:xfrm>
          <a:prstGeom prst="rect">
            <a:avLst/>
          </a:prstGeom>
          <a:noFill/>
          <a:ln/>
          <a:effectLst/>
        </p:spPr>
      </p:pic>
      <p:pic>
        <p:nvPicPr>
          <p:cNvPr id="20" name="Picture 19" descr="txp_fig">
            <a:extLst>
              <a:ext uri="{FF2B5EF4-FFF2-40B4-BE49-F238E27FC236}">
                <a16:creationId xmlns:a16="http://schemas.microsoft.com/office/drawing/2014/main" id="{E8966B15-BFFC-554A-9CFC-8AD36AEE0F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8915165" y="594360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21" name="Picture 9" descr="txp_fig">
            <a:extLst>
              <a:ext uri="{FF2B5EF4-FFF2-40B4-BE49-F238E27FC236}">
                <a16:creationId xmlns:a16="http://schemas.microsoft.com/office/drawing/2014/main" id="{C5385CF4-25C6-3C4D-8135-41AE376932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90688" y="29573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txp_fig">
            <a:extLst>
              <a:ext uri="{FF2B5EF4-FFF2-40B4-BE49-F238E27FC236}">
                <a16:creationId xmlns:a16="http://schemas.microsoft.com/office/drawing/2014/main" id="{279782F9-9231-954A-A5F5-26408895CFA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0688" y="4219275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845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AI?</a:t>
            </a:r>
          </a:p>
        </p:txBody>
      </p:sp>
      <p:sp>
        <p:nvSpPr>
          <p:cNvPr id="11279" name="Text Box 16"/>
          <p:cNvSpPr txBox="1">
            <a:spLocks noChangeArrowheads="1"/>
          </p:cNvSpPr>
          <p:nvPr/>
        </p:nvSpPr>
        <p:spPr bwMode="auto">
          <a:xfrm>
            <a:off x="2870200" y="1397001"/>
            <a:ext cx="73914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Palatino"/>
                <a:cs typeface="Palatino"/>
              </a:rPr>
              <a:t>The science of making machines that: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" y="2819401"/>
            <a:ext cx="2844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accent2"/>
                </a:solidFill>
                <a:latin typeface="Palatino"/>
                <a:cs typeface="Palatino"/>
              </a:rPr>
              <a:t>Think like 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400" y="4866958"/>
            <a:ext cx="2844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accent2"/>
                </a:solidFill>
                <a:latin typeface="Palatino"/>
                <a:cs typeface="Palatino"/>
              </a:rPr>
              <a:t>Act like people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9200" y="2819401"/>
            <a:ext cx="2844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accent2"/>
                </a:solidFill>
                <a:latin typeface="Palatino"/>
                <a:cs typeface="Palatino"/>
              </a:rPr>
              <a:t>Think rationally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9200" y="4866958"/>
            <a:ext cx="2844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accent2"/>
                </a:solidFill>
                <a:latin typeface="Palatino"/>
                <a:cs typeface="Palatino"/>
              </a:rPr>
              <a:t>Act rationally</a:t>
            </a:r>
          </a:p>
        </p:txBody>
      </p:sp>
      <p:pic>
        <p:nvPicPr>
          <p:cNvPr id="2" name="Picture 1" descr="C:\Users\Dan\AppData\Local\Microsoft\Windows\Temporary Internet Files\Content.IE5\G6UMHP36\WhatIs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5418667" cy="4064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15499" y="2006600"/>
            <a:ext cx="5588000" cy="223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0795" y="2006600"/>
            <a:ext cx="5588000" cy="223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5499" y="4249384"/>
            <a:ext cx="5588000" cy="223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30795" y="4259997"/>
            <a:ext cx="5588000" cy="223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596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A Rational Agent…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b="1" dirty="0"/>
              <a:t>Maximizes</a:t>
            </a:r>
            <a:r>
              <a:rPr lang="en-US" sz="2800" dirty="0"/>
              <a:t> expected </a:t>
            </a:r>
            <a:r>
              <a:rPr lang="en-US" sz="2800" u="sng" dirty="0"/>
              <a:t>utility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b="1" dirty="0"/>
              <a:t>Maximizes</a:t>
            </a:r>
            <a:r>
              <a:rPr lang="en-US" sz="2800" dirty="0"/>
              <a:t> sums of </a:t>
            </a:r>
            <a:r>
              <a:rPr lang="en-US" sz="2800" u="sng" dirty="0"/>
              <a:t>rewards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>
              <a:buFont typeface="Wingdings" charset="0"/>
              <a:buChar char="§"/>
              <a:defRPr/>
            </a:pPr>
            <a:r>
              <a:rPr lang="en-US" sz="2800" b="1" dirty="0"/>
              <a:t>Minimizes</a:t>
            </a:r>
            <a:r>
              <a:rPr lang="en-US" sz="2800" dirty="0"/>
              <a:t> expected </a:t>
            </a:r>
            <a:r>
              <a:rPr lang="en-US" sz="2800" i="1" u="sng" dirty="0"/>
              <a:t>loss</a:t>
            </a:r>
            <a:endParaRPr lang="en-US" sz="2800" u="sng" dirty="0"/>
          </a:p>
          <a:p>
            <a:pPr>
              <a:buFont typeface="Wingdings" charset="0"/>
              <a:buChar char="§"/>
              <a:defRPr/>
            </a:pPr>
            <a:r>
              <a:rPr lang="en-US" sz="2800" b="1" dirty="0"/>
              <a:t>Minimizes</a:t>
            </a:r>
            <a:r>
              <a:rPr lang="en-US" sz="2800" dirty="0"/>
              <a:t> sums of </a:t>
            </a:r>
            <a:r>
              <a:rPr lang="en-US" sz="2800" i="1" u="sng" dirty="0"/>
              <a:t>costs</a:t>
            </a:r>
          </a:p>
          <a:p>
            <a:pPr>
              <a:buFont typeface="Wingdings" charset="0"/>
              <a:buChar char="§"/>
              <a:defRPr/>
            </a:pPr>
            <a:endParaRPr lang="en-US" sz="2800" i="1" dirty="0"/>
          </a:p>
          <a:p>
            <a:pPr>
              <a:buFont typeface="Wingdings" charset="0"/>
              <a:buChar char="§"/>
              <a:defRPr/>
            </a:pPr>
            <a:r>
              <a:rPr lang="en-US" sz="2800" i="1" u="sng" dirty="0"/>
              <a:t>Loss</a:t>
            </a:r>
            <a:r>
              <a:rPr lang="en-US" sz="2800" dirty="0"/>
              <a:t> is just negative utility, and </a:t>
            </a:r>
            <a:r>
              <a:rPr lang="en-US" sz="2800" i="1" u="sng" dirty="0"/>
              <a:t>costs</a:t>
            </a:r>
            <a:r>
              <a:rPr lang="en-US" sz="2800" i="1" dirty="0"/>
              <a:t> </a:t>
            </a:r>
            <a:r>
              <a:rPr lang="en-US" sz="2800" dirty="0"/>
              <a:t>are just negative rewards</a:t>
            </a:r>
            <a:endParaRPr lang="en-US" sz="1000" dirty="0"/>
          </a:p>
          <a:p>
            <a:pPr marL="457176" lvl="1" indent="0">
              <a:buNone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437D79-0895-F842-9AB0-1116CFFF0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889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36" tIns="45718" rIns="132077" bIns="45718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Designing Rational Agents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51600" cy="3860800"/>
          </a:xfrm>
        </p:spPr>
        <p:txBody>
          <a:bodyPr vert="horz" wrap="square" lIns="91436" tIns="45718" rIns="132077" bIns="45718" numCol="1" anchor="t" anchorCtr="0" compatLnSpc="1">
            <a:prstTxWarp prst="textNoShape">
              <a:avLst/>
            </a:prstTxWarp>
          </a:bodyPr>
          <a:lstStyle/>
          <a:p>
            <a:pPr marL="457178" indent="-457178">
              <a:spcBef>
                <a:spcPct val="0"/>
              </a:spcBef>
              <a:buClrTx/>
            </a:pPr>
            <a:r>
              <a:rPr lang="en-US" sz="2133" dirty="0"/>
              <a:t>An </a:t>
            </a:r>
            <a:r>
              <a:rPr lang="en-US" sz="2133" b="1" dirty="0"/>
              <a:t>agent</a:t>
            </a:r>
            <a:r>
              <a:rPr lang="en-US" sz="2133" dirty="0"/>
              <a:t> is an entity that </a:t>
            </a:r>
            <a:r>
              <a:rPr lang="en-US" sz="2133" i="1" dirty="0"/>
              <a:t>perceives</a:t>
            </a:r>
            <a:r>
              <a:rPr lang="en-US" sz="2133" dirty="0"/>
              <a:t> and </a:t>
            </a:r>
            <a:r>
              <a:rPr lang="en-US" sz="2133" i="1" dirty="0"/>
              <a:t>acts</a:t>
            </a:r>
            <a:r>
              <a:rPr lang="en-US" sz="2133" dirty="0"/>
              <a:t>.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A </a:t>
            </a:r>
            <a:r>
              <a:rPr lang="en-US" sz="2133" b="1" dirty="0"/>
              <a:t>rational agent</a:t>
            </a:r>
            <a:r>
              <a:rPr lang="en-US" sz="2133" b="1" i="1" dirty="0"/>
              <a:t> </a:t>
            </a:r>
            <a:r>
              <a:rPr lang="en-US" sz="2133" dirty="0"/>
              <a:t>selects actions that maximize its (expected) </a:t>
            </a:r>
            <a:r>
              <a:rPr lang="en-US" sz="2133" b="1" dirty="0"/>
              <a:t>utility</a:t>
            </a:r>
            <a:r>
              <a:rPr lang="en-US" sz="2133" dirty="0"/>
              <a:t>.  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Characteristics of the </a:t>
            </a:r>
            <a:r>
              <a:rPr lang="en-US" sz="2133" b="1" dirty="0"/>
              <a:t>percepts, environment,</a:t>
            </a:r>
            <a:r>
              <a:rPr lang="en-US" sz="2133" dirty="0"/>
              <a:t> and </a:t>
            </a:r>
            <a:r>
              <a:rPr lang="en-US" sz="2133" b="1" dirty="0"/>
              <a:t>action space </a:t>
            </a:r>
            <a:r>
              <a:rPr lang="en-US" sz="2133" dirty="0"/>
              <a:t>dictate techniques for selecting rational actions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b="1" dirty="0">
                <a:solidFill>
                  <a:srgbClr val="333399"/>
                </a:solidFill>
                <a:cs typeface="Arial" charset="0"/>
              </a:rPr>
              <a:t>This course </a:t>
            </a:r>
            <a:r>
              <a:rPr lang="en-US" sz="2133" dirty="0">
                <a:solidFill>
                  <a:srgbClr val="333399"/>
                </a:solidFill>
                <a:cs typeface="Arial" charset="0"/>
              </a:rPr>
              <a:t>is about: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cs typeface="Arial" charset="0"/>
              </a:rPr>
              <a:t>General AI techniques for a variety of problem types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cs typeface="Arial" charset="0"/>
              </a:rPr>
              <a:t>Learning to recognize when and how a new problem can be solved with an existing technique</a:t>
            </a:r>
          </a:p>
          <a:p>
            <a:pPr marL="457178" indent="-457178">
              <a:spcBef>
                <a:spcPts val="1500"/>
              </a:spcBef>
              <a:buClrTx/>
            </a:pPr>
            <a:endParaRPr lang="en-US" sz="2133" dirty="0"/>
          </a:p>
        </p:txBody>
      </p:sp>
      <p:grpSp>
        <p:nvGrpSpPr>
          <p:cNvPr id="34" name="Group 33"/>
          <p:cNvGrpSpPr/>
          <p:nvPr/>
        </p:nvGrpSpPr>
        <p:grpSpPr>
          <a:xfrm>
            <a:off x="7416802" y="4564064"/>
            <a:ext cx="3860797" cy="1912937"/>
            <a:chOff x="4616215" y="3194447"/>
            <a:chExt cx="4052397" cy="1434703"/>
          </a:xfrm>
        </p:grpSpPr>
        <p:sp>
          <p:nvSpPr>
            <p:cNvPr id="19" name="AutoShape 7"/>
            <p:cNvSpPr>
              <a:spLocks/>
            </p:cNvSpPr>
            <p:nvPr/>
          </p:nvSpPr>
          <p:spPr bwMode="auto">
            <a:xfrm>
              <a:off x="4616215" y="3200398"/>
              <a:ext cx="1919558" cy="1309688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rot="10800000" flipH="1">
              <a:off x="5611414" y="3672670"/>
              <a:ext cx="0" cy="5310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1" name="Rectangle 9"/>
            <p:cNvSpPr>
              <a:spLocks/>
            </p:cNvSpPr>
            <p:nvPr/>
          </p:nvSpPr>
          <p:spPr bwMode="auto">
            <a:xfrm rot="16200000">
              <a:off x="4687016" y="3598189"/>
              <a:ext cx="564897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/>
              <a:r>
                <a:rPr lang="en-US" sz="2133" b="1" dirty="0">
                  <a:latin typeface="Calibri" pitchFamily="34" charset="0"/>
                  <a:cs typeface="Arial" charset="0"/>
                </a:rPr>
                <a:t>Agent</a:t>
              </a:r>
            </a:p>
          </p:txBody>
        </p:sp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5363764" y="3748869"/>
              <a:ext cx="476250" cy="323850"/>
              <a:chOff x="0" y="0"/>
              <a:chExt cx="400" cy="272"/>
            </a:xfrm>
          </p:grpSpPr>
          <p:sp>
            <p:nvSpPr>
              <p:cNvPr id="23" name="AutoShape 11"/>
              <p:cNvSpPr>
                <a:spLocks/>
              </p:cNvSpPr>
              <p:nvPr/>
            </p:nvSpPr>
            <p:spPr bwMode="auto">
              <a:xfrm>
                <a:off x="0" y="0"/>
                <a:ext cx="400" cy="272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133">
                  <a:latin typeface="Calibri" pitchFamily="34" charset="0"/>
                </a:endParaRPr>
              </a:p>
            </p:txBody>
          </p:sp>
          <p:sp>
            <p:nvSpPr>
              <p:cNvPr id="24" name="Rectangle 12"/>
              <p:cNvSpPr>
                <a:spLocks/>
              </p:cNvSpPr>
              <p:nvPr/>
            </p:nvSpPr>
            <p:spPr bwMode="auto">
              <a:xfrm>
                <a:off x="135" y="32"/>
                <a:ext cx="139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2133" b="1" dirty="0">
                    <a:latin typeface="Calibri" pitchFamily="34" charset="0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5073252" y="3430191"/>
              <a:ext cx="1104900" cy="1059657"/>
              <a:chOff x="32" y="19"/>
              <a:chExt cx="928" cy="890"/>
            </a:xfrm>
          </p:grpSpPr>
          <p:sp>
            <p:nvSpPr>
              <p:cNvPr id="26" name="Rectangle 14"/>
              <p:cNvSpPr>
                <a:spLocks/>
              </p:cNvSpPr>
              <p:nvPr/>
            </p:nvSpPr>
            <p:spPr bwMode="auto">
              <a:xfrm>
                <a:off x="84" y="19"/>
                <a:ext cx="824" cy="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Sensors</a:t>
                </a:r>
              </a:p>
            </p:txBody>
          </p:sp>
          <p:sp>
            <p:nvSpPr>
              <p:cNvPr id="27" name="Rectangle 15"/>
              <p:cNvSpPr>
                <a:spLocks/>
              </p:cNvSpPr>
              <p:nvPr/>
            </p:nvSpPr>
            <p:spPr bwMode="auto">
              <a:xfrm>
                <a:off x="32" y="661"/>
                <a:ext cx="928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Actuators</a:t>
                </a:r>
              </a:p>
            </p:txBody>
          </p:sp>
        </p:grpSp>
        <p:sp>
          <p:nvSpPr>
            <p:cNvPr id="28" name="AutoShape 16"/>
            <p:cNvSpPr>
              <a:spLocks/>
            </p:cNvSpPr>
            <p:nvPr/>
          </p:nvSpPr>
          <p:spPr bwMode="auto">
            <a:xfrm>
              <a:off x="7815475" y="3194447"/>
              <a:ext cx="853137" cy="1304925"/>
            </a:xfrm>
            <a:prstGeom prst="roundRect">
              <a:avLst>
                <a:gd name="adj" fmla="val 10944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9" name="Rectangle 17"/>
            <p:cNvSpPr>
              <a:spLocks/>
            </p:cNvSpPr>
            <p:nvPr/>
          </p:nvSpPr>
          <p:spPr bwMode="auto">
            <a:xfrm rot="5400000">
              <a:off x="7696859" y="3589450"/>
              <a:ext cx="1157018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b="1" dirty="0">
                  <a:latin typeface="Calibri" pitchFamily="34" charset="0"/>
                  <a:cs typeface="Arial" charset="0"/>
                </a:rPr>
                <a:t>Environment</a:t>
              </a: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rot="10800000" flipH="1">
              <a:off x="6182915" y="3574256"/>
              <a:ext cx="18597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6275783" y="4324350"/>
              <a:ext cx="17609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2" name="Rectangle 20"/>
            <p:cNvSpPr>
              <a:spLocks/>
            </p:cNvSpPr>
            <p:nvPr/>
          </p:nvSpPr>
          <p:spPr bwMode="auto">
            <a:xfrm>
              <a:off x="6682977" y="3584972"/>
              <a:ext cx="942975" cy="266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Percepts</a:t>
              </a:r>
            </a:p>
          </p:txBody>
        </p:sp>
        <p:sp>
          <p:nvSpPr>
            <p:cNvPr id="33" name="Rectangle 21"/>
            <p:cNvSpPr>
              <a:spLocks/>
            </p:cNvSpPr>
            <p:nvPr/>
          </p:nvSpPr>
          <p:spPr bwMode="auto">
            <a:xfrm>
              <a:off x="6749652" y="4324350"/>
              <a:ext cx="809625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Actions</a:t>
              </a:r>
            </a:p>
          </p:txBody>
        </p:sp>
      </p:grpSp>
      <p:pic>
        <p:nvPicPr>
          <p:cNvPr id="46083" name="Picture 3" descr="C:\Temp\ketrina\RationalAgent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21600" y="1490472"/>
            <a:ext cx="3759200" cy="2954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63693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36" tIns="45718" rIns="132077" bIns="45718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Designing Rational Agents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51600" cy="3860800"/>
          </a:xfrm>
        </p:spPr>
        <p:txBody>
          <a:bodyPr vert="horz" wrap="square" lIns="91436" tIns="45718" rIns="132077" bIns="45718" numCol="1" anchor="t" anchorCtr="0" compatLnSpc="1">
            <a:prstTxWarp prst="textNoShape">
              <a:avLst/>
            </a:prstTxWarp>
          </a:bodyPr>
          <a:lstStyle/>
          <a:p>
            <a:pPr marL="457178" indent="-457178">
              <a:spcBef>
                <a:spcPct val="0"/>
              </a:spcBef>
              <a:buClrTx/>
            </a:pP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An </a:t>
            </a:r>
            <a:r>
              <a:rPr lang="en-US" sz="2133" b="1" dirty="0">
                <a:solidFill>
                  <a:schemeClr val="accent2">
                    <a:alpha val="25000"/>
                  </a:schemeClr>
                </a:solidFill>
              </a:rPr>
              <a:t>agent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 is an entity that </a:t>
            </a:r>
            <a:r>
              <a:rPr lang="en-US" sz="2133" i="1" dirty="0">
                <a:solidFill>
                  <a:schemeClr val="accent2">
                    <a:alpha val="25000"/>
                  </a:schemeClr>
                </a:solidFill>
              </a:rPr>
              <a:t>perceives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 and </a:t>
            </a:r>
            <a:r>
              <a:rPr lang="en-US" sz="2133" i="1" dirty="0">
                <a:solidFill>
                  <a:schemeClr val="accent2">
                    <a:alpha val="25000"/>
                  </a:schemeClr>
                </a:solidFill>
              </a:rPr>
              <a:t>acts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.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A </a:t>
            </a:r>
            <a:r>
              <a:rPr lang="en-US" sz="2133" b="1" dirty="0">
                <a:solidFill>
                  <a:schemeClr val="accent2">
                    <a:alpha val="25000"/>
                  </a:schemeClr>
                </a:solidFill>
              </a:rPr>
              <a:t>rational agent</a:t>
            </a:r>
            <a:r>
              <a:rPr lang="en-US" sz="2133" b="1" i="1" dirty="0">
                <a:solidFill>
                  <a:schemeClr val="accent2">
                    <a:alpha val="25000"/>
                  </a:schemeClr>
                </a:solidFill>
              </a:rPr>
              <a:t> 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selects actions that maximize its (expected) </a:t>
            </a:r>
            <a:r>
              <a:rPr lang="en-US" sz="2133" b="1" dirty="0">
                <a:solidFill>
                  <a:schemeClr val="accent2">
                    <a:alpha val="25000"/>
                  </a:schemeClr>
                </a:solidFill>
              </a:rPr>
              <a:t>utility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.  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Characteristics of the </a:t>
            </a:r>
            <a:r>
              <a:rPr lang="en-US" sz="2133" b="1" dirty="0"/>
              <a:t>percepts, environment,</a:t>
            </a:r>
            <a:r>
              <a:rPr lang="en-US" sz="2133" dirty="0"/>
              <a:t> and </a:t>
            </a:r>
            <a:r>
              <a:rPr lang="en-US" sz="2133" b="1" dirty="0"/>
              <a:t>action space </a:t>
            </a:r>
            <a:r>
              <a:rPr lang="en-US" sz="2133" dirty="0"/>
              <a:t>dictate techniques for selecting rational actions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b="1" dirty="0">
                <a:solidFill>
                  <a:srgbClr val="333399">
                    <a:alpha val="25000"/>
                  </a:srgbClr>
                </a:solidFill>
                <a:cs typeface="Arial" charset="0"/>
              </a:rPr>
              <a:t>This course </a:t>
            </a:r>
            <a:r>
              <a:rPr lang="en-US" sz="2133" dirty="0">
                <a:solidFill>
                  <a:srgbClr val="333399">
                    <a:alpha val="25000"/>
                  </a:srgbClr>
                </a:solidFill>
                <a:cs typeface="Arial" charset="0"/>
              </a:rPr>
              <a:t>is about: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solidFill>
                  <a:srgbClr val="333399">
                    <a:alpha val="25000"/>
                  </a:srgbClr>
                </a:solidFill>
                <a:cs typeface="Arial" charset="0"/>
              </a:rPr>
              <a:t>General AI techniques for a variety of problem types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solidFill>
                  <a:srgbClr val="333399"/>
                </a:solidFill>
                <a:cs typeface="Arial" charset="0"/>
              </a:rPr>
              <a:t>Learning to recognize when and how a new problem can be solved with an existing technique</a:t>
            </a:r>
          </a:p>
          <a:p>
            <a:pPr marL="457178" indent="-457178">
              <a:spcBef>
                <a:spcPts val="1500"/>
              </a:spcBef>
              <a:buClrTx/>
            </a:pPr>
            <a:endParaRPr lang="en-US" sz="2133" dirty="0"/>
          </a:p>
        </p:txBody>
      </p:sp>
      <p:grpSp>
        <p:nvGrpSpPr>
          <p:cNvPr id="34" name="Group 33"/>
          <p:cNvGrpSpPr/>
          <p:nvPr/>
        </p:nvGrpSpPr>
        <p:grpSpPr>
          <a:xfrm>
            <a:off x="7416802" y="4564064"/>
            <a:ext cx="3860797" cy="1912937"/>
            <a:chOff x="4616215" y="3194447"/>
            <a:chExt cx="4052397" cy="1434703"/>
          </a:xfrm>
        </p:grpSpPr>
        <p:sp>
          <p:nvSpPr>
            <p:cNvPr id="19" name="AutoShape 7"/>
            <p:cNvSpPr>
              <a:spLocks/>
            </p:cNvSpPr>
            <p:nvPr/>
          </p:nvSpPr>
          <p:spPr bwMode="auto">
            <a:xfrm>
              <a:off x="4616215" y="3200398"/>
              <a:ext cx="1919558" cy="1309688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rot="10800000" flipH="1">
              <a:off x="5611414" y="3672670"/>
              <a:ext cx="0" cy="5310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1" name="Rectangle 9"/>
            <p:cNvSpPr>
              <a:spLocks/>
            </p:cNvSpPr>
            <p:nvPr/>
          </p:nvSpPr>
          <p:spPr bwMode="auto">
            <a:xfrm rot="16200000">
              <a:off x="4687016" y="3598189"/>
              <a:ext cx="564897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/>
              <a:r>
                <a:rPr lang="en-US" sz="2133" b="1" dirty="0">
                  <a:latin typeface="Calibri" pitchFamily="34" charset="0"/>
                  <a:cs typeface="Arial" charset="0"/>
                </a:rPr>
                <a:t>Agent</a:t>
              </a:r>
            </a:p>
          </p:txBody>
        </p:sp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5363764" y="3748869"/>
              <a:ext cx="476250" cy="323850"/>
              <a:chOff x="0" y="0"/>
              <a:chExt cx="400" cy="272"/>
            </a:xfrm>
          </p:grpSpPr>
          <p:sp>
            <p:nvSpPr>
              <p:cNvPr id="23" name="AutoShape 11"/>
              <p:cNvSpPr>
                <a:spLocks/>
              </p:cNvSpPr>
              <p:nvPr/>
            </p:nvSpPr>
            <p:spPr bwMode="auto">
              <a:xfrm>
                <a:off x="0" y="0"/>
                <a:ext cx="400" cy="272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133">
                  <a:latin typeface="Calibri" pitchFamily="34" charset="0"/>
                </a:endParaRPr>
              </a:p>
            </p:txBody>
          </p:sp>
          <p:sp>
            <p:nvSpPr>
              <p:cNvPr id="24" name="Rectangle 12"/>
              <p:cNvSpPr>
                <a:spLocks/>
              </p:cNvSpPr>
              <p:nvPr/>
            </p:nvSpPr>
            <p:spPr bwMode="auto">
              <a:xfrm>
                <a:off x="135" y="32"/>
                <a:ext cx="139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2133" b="1" dirty="0">
                    <a:latin typeface="Calibri" pitchFamily="34" charset="0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5073252" y="3430191"/>
              <a:ext cx="1104900" cy="1059657"/>
              <a:chOff x="32" y="19"/>
              <a:chExt cx="928" cy="890"/>
            </a:xfrm>
          </p:grpSpPr>
          <p:sp>
            <p:nvSpPr>
              <p:cNvPr id="26" name="Rectangle 14"/>
              <p:cNvSpPr>
                <a:spLocks/>
              </p:cNvSpPr>
              <p:nvPr/>
            </p:nvSpPr>
            <p:spPr bwMode="auto">
              <a:xfrm>
                <a:off x="84" y="19"/>
                <a:ext cx="824" cy="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Sensors</a:t>
                </a:r>
              </a:p>
            </p:txBody>
          </p:sp>
          <p:sp>
            <p:nvSpPr>
              <p:cNvPr id="27" name="Rectangle 15"/>
              <p:cNvSpPr>
                <a:spLocks/>
              </p:cNvSpPr>
              <p:nvPr/>
            </p:nvSpPr>
            <p:spPr bwMode="auto">
              <a:xfrm>
                <a:off x="32" y="661"/>
                <a:ext cx="928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Actuators</a:t>
                </a:r>
              </a:p>
            </p:txBody>
          </p:sp>
        </p:grpSp>
        <p:sp>
          <p:nvSpPr>
            <p:cNvPr id="28" name="AutoShape 16"/>
            <p:cNvSpPr>
              <a:spLocks/>
            </p:cNvSpPr>
            <p:nvPr/>
          </p:nvSpPr>
          <p:spPr bwMode="auto">
            <a:xfrm>
              <a:off x="7815475" y="3194447"/>
              <a:ext cx="853137" cy="1304925"/>
            </a:xfrm>
            <a:prstGeom prst="roundRect">
              <a:avLst>
                <a:gd name="adj" fmla="val 10944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9" name="Rectangle 17"/>
            <p:cNvSpPr>
              <a:spLocks/>
            </p:cNvSpPr>
            <p:nvPr/>
          </p:nvSpPr>
          <p:spPr bwMode="auto">
            <a:xfrm rot="5400000">
              <a:off x="7696859" y="3589450"/>
              <a:ext cx="1157018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b="1" dirty="0">
                  <a:latin typeface="Calibri" pitchFamily="34" charset="0"/>
                  <a:cs typeface="Arial" charset="0"/>
                </a:rPr>
                <a:t>Environment</a:t>
              </a: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rot="10800000" flipH="1">
              <a:off x="6182915" y="3574256"/>
              <a:ext cx="18597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6275783" y="4324350"/>
              <a:ext cx="17609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2" name="Rectangle 20"/>
            <p:cNvSpPr>
              <a:spLocks/>
            </p:cNvSpPr>
            <p:nvPr/>
          </p:nvSpPr>
          <p:spPr bwMode="auto">
            <a:xfrm>
              <a:off x="6682977" y="3584972"/>
              <a:ext cx="942975" cy="266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Percepts</a:t>
              </a:r>
            </a:p>
          </p:txBody>
        </p:sp>
        <p:sp>
          <p:nvSpPr>
            <p:cNvPr id="33" name="Rectangle 21"/>
            <p:cNvSpPr>
              <a:spLocks/>
            </p:cNvSpPr>
            <p:nvPr/>
          </p:nvSpPr>
          <p:spPr bwMode="auto">
            <a:xfrm>
              <a:off x="6749652" y="4324350"/>
              <a:ext cx="809625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Actions</a:t>
              </a:r>
            </a:p>
          </p:txBody>
        </p:sp>
      </p:grpSp>
      <p:pic>
        <p:nvPicPr>
          <p:cNvPr id="46083" name="Picture 3" descr="C:\Temp\ketrina\RationalAgent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21600" y="1490472"/>
            <a:ext cx="3759200" cy="2954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823379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Types Are 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8"/>
            <a:ext cx="8302483" cy="4355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80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C6A7-DC44-1647-A57C-1C916CFF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Types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50EAC0-D316-8443-8846-C8FE764A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484" y="914400"/>
            <a:ext cx="3657600" cy="2746651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CE226BB-D8D3-934C-A50C-7214F4D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01" y="1788289"/>
            <a:ext cx="3310340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44428C-DAC5-E148-9C75-88AE87BC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8522" y="4628821"/>
            <a:ext cx="2573322" cy="222917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D060E-506F-454B-BCF8-C0F96126E77B}"/>
              </a:ext>
            </a:extLst>
          </p:cNvPr>
          <p:cNvSpPr txBox="1"/>
          <p:nvPr/>
        </p:nvSpPr>
        <p:spPr>
          <a:xfrm>
            <a:off x="2699283" y="122498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0A8BB5-F1D4-B840-AC9A-E9ABA0B9A6AD}"/>
              </a:ext>
            </a:extLst>
          </p:cNvPr>
          <p:cNvSpPr txBox="1"/>
          <p:nvPr/>
        </p:nvSpPr>
        <p:spPr>
          <a:xfrm>
            <a:off x="6309301" y="1224983"/>
            <a:ext cx="38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Deterministic Games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E209A-0B95-E841-8015-22890B2867B0}"/>
              </a:ext>
            </a:extLst>
          </p:cNvPr>
          <p:cNvSpPr txBox="1"/>
          <p:nvPr/>
        </p:nvSpPr>
        <p:spPr>
          <a:xfrm>
            <a:off x="3227158" y="4114800"/>
            <a:ext cx="191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MDPs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1760C25C-17E3-0440-9633-4E6E072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209" y="4628821"/>
            <a:ext cx="3009400" cy="1688558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67657-6BDF-9F48-BAC8-303AE2392B8C}"/>
              </a:ext>
            </a:extLst>
          </p:cNvPr>
          <p:cNvSpPr txBox="1"/>
          <p:nvPr/>
        </p:nvSpPr>
        <p:spPr>
          <a:xfrm>
            <a:off x="7565264" y="4114800"/>
            <a:ext cx="135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779700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6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6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3"/>
            <a:ext cx="1143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  <p:extLst>
      <p:ext uri="{BB962C8B-B14F-4D97-AF65-F5344CB8AC3E}">
        <p14:creationId xmlns:p14="http://schemas.microsoft.com/office/powerpoint/2010/main" val="11238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036" y="1396999"/>
            <a:ext cx="4207019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 Games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Many possible formalizations, one is:</a:t>
            </a:r>
          </a:p>
          <a:p>
            <a:pPr lvl="1"/>
            <a:r>
              <a:rPr lang="en-US" sz="2400" dirty="0"/>
              <a:t>States: S (start at s</a:t>
            </a:r>
            <a:r>
              <a:rPr lang="en-US" sz="2400" baseline="-25000" dirty="0"/>
              <a:t>0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Players: P={1...N} (usually take turns)</a:t>
            </a:r>
          </a:p>
          <a:p>
            <a:pPr lvl="1"/>
            <a:r>
              <a:rPr lang="en-US" sz="2400" dirty="0"/>
              <a:t>Actions: A (may depend on player / state)</a:t>
            </a:r>
          </a:p>
          <a:p>
            <a:pPr lvl="1"/>
            <a:r>
              <a:rPr lang="en-US" sz="2400" dirty="0"/>
              <a:t>Transition Function: </a:t>
            </a:r>
            <a:r>
              <a:rPr lang="en-US" sz="2400" dirty="0" err="1"/>
              <a:t>SxA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 S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Test: S  {</a:t>
            </a:r>
            <a:r>
              <a:rPr lang="en-US" sz="2400" dirty="0" err="1">
                <a:sym typeface="Symbol" pitchFamily="18" charset="2"/>
              </a:rPr>
              <a:t>t,f</a:t>
            </a:r>
            <a:r>
              <a:rPr lang="en-US" sz="2400" dirty="0">
                <a:sym typeface="Symbol" pitchFamily="18" charset="2"/>
              </a:rPr>
              <a:t>}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Utilities: </a:t>
            </a:r>
            <a:r>
              <a:rPr lang="en-US" sz="2400" dirty="0" err="1">
                <a:sym typeface="Symbol" pitchFamily="18" charset="2"/>
              </a:rPr>
              <a:t>SxP</a:t>
            </a:r>
            <a:r>
              <a:rPr lang="en-US" sz="2400" dirty="0">
                <a:sym typeface="Symbol" pitchFamily="18" charset="2"/>
              </a:rPr>
              <a:t>  R</a:t>
            </a:r>
          </a:p>
          <a:p>
            <a:endParaRPr lang="en-US" sz="28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Solution for a player is a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policy</a:t>
            </a:r>
            <a:r>
              <a:rPr lang="en-US" sz="2800" dirty="0">
                <a:sym typeface="Symbol" pitchFamily="18" charset="2"/>
              </a:rPr>
              <a:t>: S  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598114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7"/>
            <a:ext cx="6553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2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7" y="1373301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50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1"/>
            <a:ext cx="509619" cy="21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3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1" y="3581400"/>
            <a:ext cx="815579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811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out actions and states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1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2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0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C6A7-DC44-1647-A57C-1C916CFF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50EAC0-D316-8443-8846-C8FE764A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484" y="914400"/>
            <a:ext cx="3657600" cy="2746651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CE226BB-D8D3-934C-A50C-7214F4D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01" y="1788289"/>
            <a:ext cx="3310340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44428C-DAC5-E148-9C75-88AE87BC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8522" y="4628821"/>
            <a:ext cx="2573322" cy="2229179"/>
          </a:xfrm>
          <a:prstGeom prst="rect">
            <a:avLst/>
          </a:prstGeom>
          <a:noFill/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1760C25C-17E3-0440-9633-4E6E072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209" y="4628821"/>
            <a:ext cx="3009400" cy="1688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86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Modern AI: Making Machines that Act Rationally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2" y="1753561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4233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6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6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3"/>
            <a:ext cx="1143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  <p:extLst>
      <p:ext uri="{BB962C8B-B14F-4D97-AF65-F5344CB8AC3E}">
        <p14:creationId xmlns:p14="http://schemas.microsoft.com/office/powerpoint/2010/main" val="93820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9" rIns="91432" bIns="45719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4" y="1273180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9" rIns="91432" bIns="45719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9"/>
            <a:ext cx="3962400" cy="2405063"/>
          </a:xfrm>
        </p:spPr>
        <p:txBody>
          <a:bodyPr/>
          <a:lstStyle/>
          <a:p>
            <a:r>
              <a:rPr lang="en-US" sz="2400" dirty="0"/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9" rIns="91432" bIns="45719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5"/>
            <a:ext cx="1219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9" rIns="91432" bIns="45719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9C59A-1EF5-F34D-B1E3-5750B821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7" y="1752601"/>
            <a:ext cx="3531588" cy="14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5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7396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7391400" y="1295400"/>
            <a:ext cx="4495800" cy="52578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</p:grpSp>
      <p:sp>
        <p:nvSpPr>
          <p:cNvPr id="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01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state space graph for a tiny search problem</a:t>
            </a:r>
          </a:p>
        </p:txBody>
      </p:sp>
    </p:spTree>
    <p:extLst>
      <p:ext uri="{BB962C8B-B14F-4D97-AF65-F5344CB8AC3E}">
        <p14:creationId xmlns:p14="http://schemas.microsoft.com/office/powerpoint/2010/main" val="993174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Possible futures</a:t>
            </a:r>
          </a:p>
        </p:txBody>
      </p:sp>
    </p:spTree>
    <p:extLst>
      <p:ext uri="{BB962C8B-B14F-4D97-AF65-F5344CB8AC3E}">
        <p14:creationId xmlns:p14="http://schemas.microsoft.com/office/powerpoint/2010/main" val="30092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3" y="1758701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3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3" y="397618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3" y="355008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3" y="3167257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3" y="3113994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3" y="397618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3" y="355008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3" y="3505809"/>
            <a:ext cx="444500" cy="4427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3" y="3505809"/>
            <a:ext cx="127000" cy="4427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3" y="3888634"/>
            <a:ext cx="0" cy="875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3" y="3888634"/>
            <a:ext cx="0" cy="875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3" y="3113994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3" y="3966197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3" y="3540094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3" y="3966197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3" y="3540094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3" y="3966197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3" y="434902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3" y="434902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3" y="4721861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3" y="3452546"/>
            <a:ext cx="266700" cy="875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3" y="3452546"/>
            <a:ext cx="304800" cy="875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3" y="3878646"/>
            <a:ext cx="190500" cy="875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3" y="3878646"/>
            <a:ext cx="190500" cy="875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3" y="3878646"/>
            <a:ext cx="0" cy="875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3" y="4304749"/>
            <a:ext cx="0" cy="4427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3" y="4304749"/>
            <a:ext cx="190500" cy="4427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749"/>
            <a:ext cx="222247" cy="875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3" y="4687574"/>
            <a:ext cx="0" cy="342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3" y="3506806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3" y="3452546"/>
            <a:ext cx="0" cy="542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3" y="3540094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3" y="4392298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3" y="3966197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3" y="4392298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3" y="3966197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3" y="4392298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3" y="477512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3" y="477512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8"/>
            <a:ext cx="6350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3" y="5147962"/>
            <a:ext cx="3175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3" y="3878646"/>
            <a:ext cx="317500" cy="875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3" y="3878646"/>
            <a:ext cx="254000" cy="875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3" y="4304749"/>
            <a:ext cx="190500" cy="8754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3" y="4304749"/>
            <a:ext cx="190500" cy="8754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3" y="4304749"/>
            <a:ext cx="0" cy="8754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3" y="4730850"/>
            <a:ext cx="0" cy="442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3" y="4730850"/>
            <a:ext cx="190500" cy="442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53" y="4730850"/>
            <a:ext cx="222247" cy="875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3" y="5113674"/>
            <a:ext cx="0" cy="342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3" y="3505809"/>
            <a:ext cx="825500" cy="3428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3" y="3015880"/>
            <a:ext cx="2032000" cy="15137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3" y="3015880"/>
            <a:ext cx="266700" cy="9811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3" y="3015880"/>
            <a:ext cx="1778000" cy="9811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1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80"/>
            <a:ext cx="206851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4"/>
            <a:ext cx="1981200" cy="147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9" rIns="91432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1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1"/>
            <a:ext cx="3429000" cy="52321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  <p:extLst>
      <p:ext uri="{BB962C8B-B14F-4D97-AF65-F5344CB8AC3E}">
        <p14:creationId xmlns:p14="http://schemas.microsoft.com/office/powerpoint/2010/main" val="3196438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Search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Search problem: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States (configurations of the world)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Actions and costs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Successor function (world dynamics)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Start state and goal test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tree: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Nodes: represent plans for reaching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Plans have costs (sum of action costs)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algorithm: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Systematically builds a search tree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Chooses an ordering of the fringe (unexplored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Optimal: finds least-cost plans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278" y="514350"/>
            <a:ext cx="6164445" cy="4629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6278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Algorithms for Solving Search Problems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2"/>
            <a:ext cx="4017747" cy="4260879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5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03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</p:spTree>
    <p:extLst>
      <p:ext uri="{BB962C8B-B14F-4D97-AF65-F5344CB8AC3E}">
        <p14:creationId xmlns:p14="http://schemas.microsoft.com/office/powerpoint/2010/main" val="217818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36" tIns="45718" rIns="132077" bIns="45718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Rational Decisions</a:t>
            </a:r>
          </a:p>
        </p:txBody>
      </p:sp>
      <p:sp>
        <p:nvSpPr>
          <p:cNvPr id="12292" name="Rectangle 5"/>
          <p:cNvSpPr>
            <a:spLocks/>
          </p:cNvSpPr>
          <p:nvPr/>
        </p:nvSpPr>
        <p:spPr bwMode="auto">
          <a:xfrm>
            <a:off x="2032000" y="1498601"/>
            <a:ext cx="91440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>
              <a:spcBef>
                <a:spcPts val="1000"/>
              </a:spcBef>
            </a:pPr>
            <a:r>
              <a:rPr lang="en-US" dirty="0">
                <a:latin typeface="Palatino"/>
                <a:cs typeface="Palatino"/>
              </a:rPr>
              <a:t>  We’ll use the term </a:t>
            </a:r>
            <a:r>
              <a:rPr lang="en-US" b="1" dirty="0">
                <a:latin typeface="Palatino"/>
                <a:cs typeface="Palatino"/>
              </a:rPr>
              <a:t>rational</a:t>
            </a:r>
            <a:r>
              <a:rPr lang="en-US" dirty="0">
                <a:latin typeface="Palatino"/>
                <a:cs typeface="Palatino"/>
              </a:rPr>
              <a:t> in a very specific, technical way:</a:t>
            </a:r>
          </a:p>
          <a:p>
            <a:pPr marL="496864" lvl="1">
              <a:spcBef>
                <a:spcPts val="1000"/>
              </a:spcBef>
              <a:buSzPct val="125000"/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 Rational: maximally achieving pre-defined goals</a:t>
            </a:r>
            <a:endParaRPr lang="en-US" i="1" dirty="0">
              <a:latin typeface="Palatino"/>
              <a:cs typeface="Palatino"/>
            </a:endParaRPr>
          </a:p>
          <a:p>
            <a:pPr marL="496864" lvl="1">
              <a:spcBef>
                <a:spcPts val="1000"/>
              </a:spcBef>
              <a:buSzPct val="125000"/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 Rationality</a:t>
            </a:r>
            <a:r>
              <a:rPr lang="en-US" b="1" dirty="0">
                <a:latin typeface="Palatino"/>
                <a:cs typeface="Palatino"/>
              </a:rPr>
              <a:t> </a:t>
            </a:r>
            <a:r>
              <a:rPr lang="en-US" dirty="0">
                <a:latin typeface="Palatino"/>
                <a:cs typeface="Palatino"/>
              </a:rPr>
              <a:t>only concerns what decisions are made </a:t>
            </a:r>
          </a:p>
          <a:p>
            <a:pPr marL="496864" lvl="1">
              <a:spcBef>
                <a:spcPts val="1000"/>
              </a:spcBef>
              <a:buSzPct val="125000"/>
            </a:pPr>
            <a:r>
              <a:rPr lang="en-US" dirty="0">
                <a:latin typeface="Palatino"/>
                <a:cs typeface="Palatino"/>
              </a:rPr>
              <a:t>   (not the thought process behind them)</a:t>
            </a:r>
          </a:p>
          <a:p>
            <a:pPr marL="496864" lvl="1">
              <a:spcBef>
                <a:spcPts val="1000"/>
              </a:spcBef>
              <a:buSzPct val="125000"/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 Goals are expressed in terms of the </a:t>
            </a:r>
            <a:r>
              <a:rPr lang="en-US" b="1" dirty="0">
                <a:latin typeface="Palatino"/>
                <a:cs typeface="Palatino"/>
              </a:rPr>
              <a:t>utility</a:t>
            </a:r>
            <a:r>
              <a:rPr lang="en-US" dirty="0">
                <a:latin typeface="Palatino"/>
                <a:cs typeface="Palatino"/>
              </a:rPr>
              <a:t> of outcomes</a:t>
            </a:r>
          </a:p>
          <a:p>
            <a:pPr marL="496864" lvl="1">
              <a:spcBef>
                <a:spcPts val="1000"/>
              </a:spcBef>
              <a:buClr>
                <a:srgbClr val="1212D2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solidFill>
                  <a:srgbClr val="1212D2"/>
                </a:solidFill>
                <a:latin typeface="Palatino"/>
                <a:cs typeface="Palatino"/>
              </a:rPr>
              <a:t> Being rational means </a:t>
            </a:r>
            <a:r>
              <a:rPr lang="en-US" b="1" dirty="0">
                <a:solidFill>
                  <a:srgbClr val="1212D2"/>
                </a:solidFill>
                <a:latin typeface="Palatino"/>
                <a:cs typeface="Palatino"/>
              </a:rPr>
              <a:t>maximizing your expected utility</a:t>
            </a: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0" y="4953001"/>
            <a:ext cx="121920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algn="ctr">
              <a:spcBef>
                <a:spcPts val="1000"/>
              </a:spcBef>
            </a:pPr>
            <a:r>
              <a:rPr lang="en-US" sz="2667" dirty="0">
                <a:latin typeface="Palatino"/>
                <a:cs typeface="Palatino"/>
              </a:rPr>
              <a:t>A better title for this course would be:</a:t>
            </a:r>
          </a:p>
          <a:p>
            <a:pPr marL="39686" algn="ctr">
              <a:spcBef>
                <a:spcPts val="1000"/>
              </a:spcBef>
            </a:pPr>
            <a:r>
              <a:rPr lang="en-US" sz="3733" b="1" dirty="0">
                <a:solidFill>
                  <a:srgbClr val="1212D2"/>
                </a:solidFill>
                <a:latin typeface="Palatino"/>
                <a:cs typeface="Palatino"/>
              </a:rPr>
              <a:t>Computational Rationality</a:t>
            </a:r>
          </a:p>
        </p:txBody>
      </p:sp>
    </p:spTree>
    <p:extLst>
      <p:ext uri="{BB962C8B-B14F-4D97-AF65-F5344CB8AC3E}">
        <p14:creationId xmlns:p14="http://schemas.microsoft.com/office/powerpoint/2010/main" val="1977070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7315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141" y="1371605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107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11353800" cy="5414963"/>
          </a:xfrm>
        </p:spPr>
        <p:txBody>
          <a:bodyPr/>
          <a:lstStyle/>
          <a:p>
            <a:pPr eaLnBrk="1" hangingPunct="1"/>
            <a:r>
              <a:rPr lang="en-US" sz="2800" dirty="0"/>
              <a:t>Many search algorithms are the						     same except for fringe strategies</a:t>
            </a:r>
            <a:endParaRPr lang="en-US" dirty="0"/>
          </a:p>
          <a:p>
            <a:pPr lvl="1"/>
            <a:r>
              <a:rPr lang="en-US" sz="2400" dirty="0"/>
              <a:t>Depth-First Search: expand the deepest node first</a:t>
            </a:r>
          </a:p>
          <a:p>
            <a:pPr lvl="1"/>
            <a:r>
              <a:rPr lang="en-US" sz="2400" dirty="0"/>
              <a:t>Breadth-First Search: expand the shallowest node first</a:t>
            </a:r>
          </a:p>
          <a:p>
            <a:pPr lvl="1"/>
            <a:r>
              <a:rPr lang="en-US" sz="2400" dirty="0"/>
              <a:t>Uniform Cost Search: expand the cheapest node first</a:t>
            </a:r>
          </a:p>
          <a:p>
            <a:pPr lvl="1"/>
            <a:r>
              <a:rPr lang="en-US" sz="2400" dirty="0"/>
              <a:t>Greedy Search: expand the node with lowest heuristic value first</a:t>
            </a:r>
          </a:p>
          <a:p>
            <a:pPr lvl="1"/>
            <a:r>
              <a:rPr lang="en-US" sz="2400" dirty="0"/>
              <a:t>A* Search: expand the node with lowest sum of path cost and heuristic value</a:t>
            </a:r>
          </a:p>
        </p:txBody>
      </p:sp>
    </p:spTree>
    <p:extLst>
      <p:ext uri="{BB962C8B-B14F-4D97-AF65-F5344CB8AC3E}">
        <p14:creationId xmlns:p14="http://schemas.microsoft.com/office/powerpoint/2010/main" val="4244711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7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Many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1" y="1296459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240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3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3" y="2763842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9" rIns="91436" bIns="45719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5" y="3119441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1" y="2970215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9" rIns="91436" bIns="45719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6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7"/>
            <a:ext cx="111918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5" y="2928937"/>
            <a:ext cx="111918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5" y="3340100"/>
            <a:ext cx="111918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3" y="4965703"/>
            <a:ext cx="1460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5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5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6"/>
            <a:ext cx="12652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  <p:extLst>
      <p:ext uri="{BB962C8B-B14F-4D97-AF65-F5344CB8AC3E}">
        <p14:creationId xmlns:p14="http://schemas.microsoft.com/office/powerpoint/2010/main" val="528675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1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  <p:extLst>
      <p:ext uri="{BB962C8B-B14F-4D97-AF65-F5344CB8AC3E}">
        <p14:creationId xmlns:p14="http://schemas.microsoft.com/office/powerpoint/2010/main" val="3195344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7"/>
            <a:ext cx="5461000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1" y="2057405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3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9" rIns="91436" bIns="4571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393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2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5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s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5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1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5" y="2357439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3" y="2208215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7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5" y="1960563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9" y="1812927"/>
            <a:ext cx="111918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5" y="2166935"/>
            <a:ext cx="111918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5" y="2578097"/>
            <a:ext cx="111918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3" y="4203699"/>
            <a:ext cx="1460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7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5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7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4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4" y="2392363"/>
            <a:ext cx="12652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3" y="3179763"/>
            <a:ext cx="1460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  <p:extLst>
      <p:ext uri="{BB962C8B-B14F-4D97-AF65-F5344CB8AC3E}">
        <p14:creationId xmlns:p14="http://schemas.microsoft.com/office/powerpoint/2010/main" val="58938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DFS and BFS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1" y="1599724"/>
            <a:ext cx="4876800" cy="3658551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EFDABA7-2D78-974C-A623-FBC9295B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3352" y="1736884"/>
            <a:ext cx="4695188" cy="352139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1E009-3EEE-204C-B457-0B4CEBB3E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856" y="5058221"/>
            <a:ext cx="4055744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DFS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</a:rPr>
              <a:t>Lower space usage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AE1FB3-6BFE-7349-ADDE-0B0EFAB6C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748" y="5058221"/>
            <a:ext cx="3708396" cy="132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BFS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</a:rPr>
              <a:t>Lower running time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Finds shallow solutions</a:t>
            </a:r>
          </a:p>
        </p:txBody>
      </p:sp>
    </p:spTree>
    <p:extLst>
      <p:ext uri="{BB962C8B-B14F-4D97-AF65-F5344CB8AC3E}">
        <p14:creationId xmlns:p14="http://schemas.microsoft.com/office/powerpoint/2010/main" val="3726042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9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9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3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90" y="2300291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5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</p:spTree>
    <p:extLst>
      <p:ext uri="{BB962C8B-B14F-4D97-AF65-F5344CB8AC3E}">
        <p14:creationId xmlns:p14="http://schemas.microsoft.com/office/powerpoint/2010/main" val="1547777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Dan\AppData\Local\Microsoft\Windows\Temporary Internet Files\Content.IE5\KK20J42Q\AboutTheBrain.png">
            <a:extLst>
              <a:ext uri="{FF2B5EF4-FFF2-40B4-BE49-F238E27FC236}">
                <a16:creationId xmlns:a16="http://schemas.microsoft.com/office/drawing/2014/main" id="{67AE3085-0ED8-5E4F-988C-165B214C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1869"/>
          <a:stretch/>
        </p:blipFill>
        <p:spPr bwMode="auto">
          <a:xfrm>
            <a:off x="6705600" y="1524000"/>
            <a:ext cx="5462016" cy="464820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Course Topics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1295400"/>
            <a:ext cx="8331200" cy="5283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Part I: Intelligence from Computation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Fast search /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Adversarial and uncertain search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Part II: Intelligence from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Bayes nets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Decision theory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30447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600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4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90" y="2208215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5186361"/>
          </a:xfrm>
        </p:spPr>
        <p:txBody>
          <a:bodyPr/>
          <a:lstStyle/>
          <a:p>
            <a:r>
              <a:rPr lang="en-US" sz="2400" dirty="0"/>
              <a:t>What nodes does UCS 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3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9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3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7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7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4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9" rIns="91432" bIns="45719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3" y="2470148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3" y="2092324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294408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6" y="4114801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5" y="1447801"/>
            <a:ext cx="6476999" cy="502919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1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1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81" y="4549781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9" rIns="91432" bIns="45719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3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9" rIns="91436" bIns="45719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9" rIns="91436" bIns="45719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9" rIns="91436" bIns="4571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9" rIns="91436" bIns="45719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9" rIns="91436" bIns="45719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9" rIns="91436" bIns="45719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9" rIns="91436" bIns="45719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9" rIns="91436" bIns="4571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9" rIns="91436" bIns="4571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9" rIns="91436" bIns="4571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29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2" y="-457200"/>
            <a:ext cx="9753599" cy="7315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503711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Heuristics</a:t>
            </a:r>
          </a:p>
        </p:txBody>
      </p:sp>
      <p:pic>
        <p:nvPicPr>
          <p:cNvPr id="32771" name="Picture 2" descr="Z:\Shared with PC\smallMa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3498850"/>
            <a:ext cx="6623051" cy="297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200" y="1219202"/>
            <a:ext cx="6858000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9" rIns="91432" bIns="45719"/>
          <a:lstStyle/>
          <a:p>
            <a:pPr marL="342858" indent="-342858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</a:rPr>
              <a:t>A heuristic is:</a:t>
            </a:r>
          </a:p>
          <a:p>
            <a:pPr marL="800001" lvl="1" indent="-342858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</a:rPr>
              <a:t>A function that </a:t>
            </a:r>
            <a:r>
              <a:rPr lang="en-US" sz="2000" i="1" kern="0" dirty="0">
                <a:latin typeface="Calibri" pitchFamily="34" charset="0"/>
              </a:rPr>
              <a:t>estimates</a:t>
            </a:r>
            <a:r>
              <a:rPr lang="en-US" sz="2000" kern="0" dirty="0">
                <a:latin typeface="Calibri" pitchFamily="34" charset="0"/>
              </a:rPr>
              <a:t> how close a state is to a goal</a:t>
            </a:r>
          </a:p>
          <a:p>
            <a:pPr marL="800001" lvl="1" indent="-342858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</a:rPr>
              <a:t>Designed for a particular search problem</a:t>
            </a:r>
          </a:p>
          <a:p>
            <a:pPr marL="800001" lvl="1" indent="-342858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</a:rPr>
              <a:t>Examples: Manhattan distance, Euclidean distance for </a:t>
            </a:r>
            <a:r>
              <a:rPr lang="en-US" sz="2000" kern="0" dirty="0" err="1">
                <a:latin typeface="Calibri" pitchFamily="34" charset="0"/>
              </a:rPr>
              <a:t>pathing</a:t>
            </a:r>
            <a:endParaRPr lang="en-US" sz="2000" kern="0" dirty="0">
              <a:latin typeface="Calibri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3294" y="4078287"/>
            <a:ext cx="3025775" cy="1924051"/>
            <a:chOff x="1573306" y="4155142"/>
            <a:chExt cx="3025588" cy="1922929"/>
          </a:xfrm>
        </p:grpSpPr>
        <p:sp>
          <p:nvSpPr>
            <p:cNvPr id="13" name="Freeform 12"/>
            <p:cNvSpPr/>
            <p:nvPr/>
          </p:nvSpPr>
          <p:spPr>
            <a:xfrm>
              <a:off x="1573306" y="4578757"/>
              <a:ext cx="3025588" cy="1499314"/>
            </a:xfrm>
            <a:custGeom>
              <a:avLst/>
              <a:gdLst>
                <a:gd name="connsiteX0" fmla="*/ 3065929 w 3065929"/>
                <a:gd name="connsiteY0" fmla="*/ 13447 h 1479177"/>
                <a:gd name="connsiteX1" fmla="*/ 0 w 3065929"/>
                <a:gd name="connsiteY1" fmla="*/ 0 h 1479177"/>
                <a:gd name="connsiteX2" fmla="*/ 26894 w 3065929"/>
                <a:gd name="connsiteY2" fmla="*/ 1479177 h 14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29" h="1479177">
                  <a:moveTo>
                    <a:pt x="3065929" y="13447"/>
                  </a:moveTo>
                  <a:lnTo>
                    <a:pt x="0" y="0"/>
                  </a:lnTo>
                  <a:lnTo>
                    <a:pt x="26894" y="1479177"/>
                  </a:lnTo>
                </a:path>
              </a:pathLst>
            </a:cu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5"/>
            <p:cNvSpPr txBox="1">
              <a:spLocks noChangeArrowheads="1"/>
            </p:cNvSpPr>
            <p:nvPr/>
          </p:nvSpPr>
          <p:spPr bwMode="auto">
            <a:xfrm>
              <a:off x="2164976" y="4155142"/>
              <a:ext cx="441119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32779" name="TextBox 16"/>
            <p:cNvSpPr txBox="1">
              <a:spLocks noChangeArrowheads="1"/>
            </p:cNvSpPr>
            <p:nvPr/>
          </p:nvSpPr>
          <p:spPr bwMode="auto">
            <a:xfrm>
              <a:off x="1591236" y="4953001"/>
              <a:ext cx="312887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84258" y="4495802"/>
            <a:ext cx="2978143" cy="1506537"/>
            <a:chOff x="1653989" y="4572529"/>
            <a:chExt cx="2978334" cy="15055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653989" y="4572529"/>
              <a:ext cx="2978334" cy="15055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776" name="TextBox 17"/>
            <p:cNvSpPr txBox="1">
              <a:spLocks noChangeArrowheads="1"/>
            </p:cNvSpPr>
            <p:nvPr/>
          </p:nvSpPr>
          <p:spPr bwMode="auto">
            <a:xfrm>
              <a:off x="3016625" y="5356413"/>
              <a:ext cx="620787" cy="36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11.2</a:t>
              </a:r>
            </a:p>
          </p:txBody>
        </p:sp>
      </p:grp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225" y="1524001"/>
            <a:ext cx="3407831" cy="2300287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4116377"/>
            <a:ext cx="3476133" cy="2374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383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8"/>
          <p:cNvSpPr>
            <a:spLocks/>
          </p:cNvSpPr>
          <p:nvPr/>
        </p:nvSpPr>
        <p:spPr bwMode="auto">
          <a:xfrm>
            <a:off x="8094663" y="3833814"/>
            <a:ext cx="2884488" cy="2263775"/>
          </a:xfrm>
          <a:custGeom>
            <a:avLst/>
            <a:gdLst>
              <a:gd name="T0" fmla="*/ 2147483647 w 1817"/>
              <a:gd name="T1" fmla="*/ 2147483647 h 1714"/>
              <a:gd name="T2" fmla="*/ 2147483647 w 1817"/>
              <a:gd name="T3" fmla="*/ 2147483647 h 1714"/>
              <a:gd name="T4" fmla="*/ 2147483647 w 1817"/>
              <a:gd name="T5" fmla="*/ 2147483647 h 1714"/>
              <a:gd name="T6" fmla="*/ 2147483647 w 1817"/>
              <a:gd name="T7" fmla="*/ 2147483647 h 1714"/>
              <a:gd name="T8" fmla="*/ 2147483647 w 1817"/>
              <a:gd name="T9" fmla="*/ 2147483647 h 1714"/>
              <a:gd name="T10" fmla="*/ 2147483647 w 1817"/>
              <a:gd name="T11" fmla="*/ 2147483647 h 1714"/>
              <a:gd name="T12" fmla="*/ 2147483647 w 1817"/>
              <a:gd name="T13" fmla="*/ 2147483647 h 1714"/>
              <a:gd name="T14" fmla="*/ 2147483647 w 1817"/>
              <a:gd name="T15" fmla="*/ 2147483647 h 1714"/>
              <a:gd name="T16" fmla="*/ 2147483647 w 1817"/>
              <a:gd name="T17" fmla="*/ 2147483647 h 1714"/>
              <a:gd name="T18" fmla="*/ 2147483647 w 1817"/>
              <a:gd name="T19" fmla="*/ 2147483647 h 1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17"/>
              <a:gd name="T31" fmla="*/ 0 h 1714"/>
              <a:gd name="T32" fmla="*/ 1817 w 1817"/>
              <a:gd name="T33" fmla="*/ 1714 h 17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17" h="1714">
                <a:moveTo>
                  <a:pt x="938" y="164"/>
                </a:moveTo>
                <a:cubicBezTo>
                  <a:pt x="1096" y="407"/>
                  <a:pt x="1716" y="1413"/>
                  <a:pt x="1817" y="1625"/>
                </a:cubicBezTo>
                <a:cubicBezTo>
                  <a:pt x="1741" y="1629"/>
                  <a:pt x="1331" y="1650"/>
                  <a:pt x="1054" y="1649"/>
                </a:cubicBezTo>
                <a:cubicBezTo>
                  <a:pt x="1021" y="1539"/>
                  <a:pt x="1101" y="1279"/>
                  <a:pt x="1036" y="1021"/>
                </a:cubicBezTo>
                <a:cubicBezTo>
                  <a:pt x="1008" y="965"/>
                  <a:pt x="973" y="949"/>
                  <a:pt x="897" y="973"/>
                </a:cubicBezTo>
                <a:cubicBezTo>
                  <a:pt x="855" y="963"/>
                  <a:pt x="618" y="1676"/>
                  <a:pt x="586" y="1654"/>
                </a:cubicBezTo>
                <a:cubicBezTo>
                  <a:pt x="468" y="1651"/>
                  <a:pt x="44" y="1714"/>
                  <a:pt x="47" y="1649"/>
                </a:cubicBezTo>
                <a:cubicBezTo>
                  <a:pt x="0" y="1570"/>
                  <a:pt x="165" y="1427"/>
                  <a:pt x="302" y="1181"/>
                </a:cubicBezTo>
                <a:cubicBezTo>
                  <a:pt x="348" y="1005"/>
                  <a:pt x="762" y="338"/>
                  <a:pt x="868" y="169"/>
                </a:cubicBezTo>
                <a:cubicBezTo>
                  <a:pt x="974" y="0"/>
                  <a:pt x="924" y="165"/>
                  <a:pt x="938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a node that you think is closest to a goal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Heuristic: estimate of distance to nearest goal for each state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common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Best-first takes you straight to the (wrong) goal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Worst-case: like a badly-guided DFS</a:t>
            </a:r>
          </a:p>
        </p:txBody>
      </p:sp>
      <p:sp>
        <p:nvSpPr>
          <p:cNvPr id="13317" name="Freeform 30"/>
          <p:cNvSpPr>
            <a:spLocks/>
          </p:cNvSpPr>
          <p:nvPr/>
        </p:nvSpPr>
        <p:spPr bwMode="auto">
          <a:xfrm>
            <a:off x="9348788" y="1219201"/>
            <a:ext cx="846139" cy="1774825"/>
          </a:xfrm>
          <a:custGeom>
            <a:avLst/>
            <a:gdLst>
              <a:gd name="T0" fmla="*/ 2147483647 w 533"/>
              <a:gd name="T1" fmla="*/ 2147483647 h 1118"/>
              <a:gd name="T2" fmla="*/ 2147483647 w 533"/>
              <a:gd name="T3" fmla="*/ 2147483647 h 1118"/>
              <a:gd name="T4" fmla="*/ 2147483647 w 533"/>
              <a:gd name="T5" fmla="*/ 2147483647 h 1118"/>
              <a:gd name="T6" fmla="*/ 2147483647 w 533"/>
              <a:gd name="T7" fmla="*/ 2147483647 h 1118"/>
              <a:gd name="T8" fmla="*/ 2147483647 w 533"/>
              <a:gd name="T9" fmla="*/ 2147483647 h 1118"/>
              <a:gd name="T10" fmla="*/ 2147483647 w 533"/>
              <a:gd name="T11" fmla="*/ 2147483647 h 1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3"/>
              <a:gd name="T19" fmla="*/ 0 h 1118"/>
              <a:gd name="T20" fmla="*/ 533 w 533"/>
              <a:gd name="T21" fmla="*/ 1118 h 1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" h="1118">
                <a:moveTo>
                  <a:pt x="100" y="137"/>
                </a:moveTo>
                <a:cubicBezTo>
                  <a:pt x="172" y="245"/>
                  <a:pt x="395" y="656"/>
                  <a:pt x="464" y="788"/>
                </a:cubicBezTo>
                <a:cubicBezTo>
                  <a:pt x="533" y="920"/>
                  <a:pt x="513" y="858"/>
                  <a:pt x="513" y="928"/>
                </a:cubicBezTo>
                <a:cubicBezTo>
                  <a:pt x="472" y="988"/>
                  <a:pt x="380" y="1118"/>
                  <a:pt x="281" y="991"/>
                </a:cubicBezTo>
                <a:cubicBezTo>
                  <a:pt x="260" y="823"/>
                  <a:pt x="60" y="284"/>
                  <a:pt x="30" y="142"/>
                </a:cubicBezTo>
                <a:cubicBezTo>
                  <a:pt x="0" y="0"/>
                  <a:pt x="32" y="29"/>
                  <a:pt x="100" y="137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3318" name="Freeform 4"/>
          <p:cNvSpPr>
            <a:spLocks/>
          </p:cNvSpPr>
          <p:nvPr/>
        </p:nvSpPr>
        <p:spPr bwMode="auto">
          <a:xfrm>
            <a:off x="8001002" y="1322387"/>
            <a:ext cx="2927351" cy="2108200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9123363" y="1677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3320" name="Oval 6"/>
          <p:cNvSpPr>
            <a:spLocks noChangeArrowheads="1"/>
          </p:cNvSpPr>
          <p:nvPr/>
        </p:nvSpPr>
        <p:spPr bwMode="auto">
          <a:xfrm>
            <a:off x="9599614" y="16684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9253538" y="1528763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9236077" y="1482726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9637712" y="1281113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24" name="Oval 11"/>
          <p:cNvSpPr>
            <a:spLocks noChangeArrowheads="1"/>
          </p:cNvSpPr>
          <p:nvPr/>
        </p:nvSpPr>
        <p:spPr bwMode="auto">
          <a:xfrm>
            <a:off x="9847263" y="25923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3325" name="Oval 17"/>
          <p:cNvSpPr>
            <a:spLocks noChangeArrowheads="1"/>
          </p:cNvSpPr>
          <p:nvPr/>
        </p:nvSpPr>
        <p:spPr bwMode="auto">
          <a:xfrm>
            <a:off x="9355138" y="12525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3326" name="Freeform 18"/>
          <p:cNvSpPr>
            <a:spLocks/>
          </p:cNvSpPr>
          <p:nvPr/>
        </p:nvSpPr>
        <p:spPr bwMode="auto">
          <a:xfrm>
            <a:off x="8080378" y="3959224"/>
            <a:ext cx="2927351" cy="2062163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9202738" y="43148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3328" name="Oval 20"/>
          <p:cNvSpPr>
            <a:spLocks noChangeArrowheads="1"/>
          </p:cNvSpPr>
          <p:nvPr/>
        </p:nvSpPr>
        <p:spPr bwMode="auto">
          <a:xfrm>
            <a:off x="9678989" y="43053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9332914" y="4165601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30" name="Freeform 22"/>
          <p:cNvSpPr>
            <a:spLocks/>
          </p:cNvSpPr>
          <p:nvPr/>
        </p:nvSpPr>
        <p:spPr bwMode="auto">
          <a:xfrm>
            <a:off x="9315451" y="4119562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9717088" y="391795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9466263" y="53355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3333" name="Oval 29"/>
          <p:cNvSpPr>
            <a:spLocks noChangeArrowheads="1"/>
          </p:cNvSpPr>
          <p:nvPr/>
        </p:nvSpPr>
        <p:spPr bwMode="auto">
          <a:xfrm>
            <a:off x="9434514" y="3889376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26" grpId="0" animBg="1"/>
      <p:bldP spid="13327" grpId="0" animBg="1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Search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2871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447800"/>
            <a:ext cx="16002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744914"/>
            <a:ext cx="35575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33787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UCS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2800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Greedy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62599" y="5954714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A*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1447800"/>
            <a:ext cx="5791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92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528" y="-76200"/>
            <a:ext cx="12182255" cy="7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6949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2"/>
          <p:cNvCxnSpPr>
            <a:cxnSpLocks noChangeShapeType="1"/>
            <a:stCxn id="14344" idx="6"/>
            <a:endCxn id="14346" idx="2"/>
          </p:cNvCxnSpPr>
          <p:nvPr/>
        </p:nvCxnSpPr>
        <p:spPr bwMode="auto">
          <a:xfrm>
            <a:off x="5029200" y="4038600"/>
            <a:ext cx="1371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39" name="AutoShape 3"/>
          <p:cNvCxnSpPr>
            <a:cxnSpLocks noChangeShapeType="1"/>
            <a:stCxn id="14365" idx="4"/>
            <a:endCxn id="14344" idx="0"/>
          </p:cNvCxnSpPr>
          <p:nvPr/>
        </p:nvCxnSpPr>
        <p:spPr bwMode="auto">
          <a:xfrm flipH="1">
            <a:off x="4800600" y="3352800"/>
            <a:ext cx="68580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Combining UCS and Greedy</a:t>
            </a:r>
          </a:p>
        </p:txBody>
      </p:sp>
      <p:sp>
        <p:nvSpPr>
          <p:cNvPr id="852997" name="Rectangle 5"/>
          <p:cNvSpPr>
            <a:spLocks noGrp="1" noChangeArrowheads="1"/>
          </p:cNvSpPr>
          <p:nvPr>
            <p:ph idx="1"/>
          </p:nvPr>
        </p:nvSpPr>
        <p:spPr>
          <a:xfrm>
            <a:off x="22098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3333FF"/>
                </a:solidFill>
                <a:latin typeface="Calibri"/>
                <a:cs typeface="Calibri"/>
              </a:rPr>
              <a:t>Uniform-cost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path cost,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backward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g(n)</a:t>
            </a: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00"/>
                </a:solidFill>
                <a:latin typeface="Calibri"/>
                <a:cs typeface="Calibri"/>
              </a:rPr>
              <a:t>Greedy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goal proximity,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forward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h(n)</a:t>
            </a:r>
            <a:endParaRPr lang="en-US" sz="2300" i="1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CC"/>
                </a:solidFill>
                <a:latin typeface="Calibri"/>
                <a:cs typeface="Calibri"/>
              </a:rPr>
              <a:t>A* Search</a:t>
            </a:r>
            <a:r>
              <a:rPr lang="en-US" sz="2300" dirty="0">
                <a:latin typeface="Calibri"/>
                <a:cs typeface="Calibri"/>
              </a:rPr>
              <a:t> orders by the sum: f(n) = g(n) + h(n)</a:t>
            </a:r>
            <a:endParaRPr lang="en-US" sz="2300" i="1" dirty="0">
              <a:latin typeface="Calibri"/>
              <a:cs typeface="Calibri"/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17526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17526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981200" y="4191001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h=5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76400" y="5181601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800600" y="4343402"/>
            <a:ext cx="6858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h=2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066800" y="3641725"/>
            <a:ext cx="533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276600" y="2286001"/>
            <a:ext cx="381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8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066800" y="4572001"/>
            <a:ext cx="533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524000" y="4251325"/>
            <a:ext cx="533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5562600" y="3641725"/>
            <a:ext cx="533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04800" y="4191001"/>
            <a:ext cx="8382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6172200" y="4343401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h=0</a:t>
            </a:r>
          </a:p>
        </p:txBody>
      </p:sp>
      <p:cxnSp>
        <p:nvCxnSpPr>
          <p:cNvPr id="14357" name="AutoShape 21"/>
          <p:cNvCxnSpPr>
            <a:cxnSpLocks noChangeShapeType="1"/>
            <a:stCxn id="14342" idx="6"/>
            <a:endCxn id="14343" idx="2"/>
          </p:cNvCxnSpPr>
          <p:nvPr/>
        </p:nvCxnSpPr>
        <p:spPr bwMode="auto">
          <a:xfrm>
            <a:off x="914400" y="4038600"/>
            <a:ext cx="838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8" name="AutoShape 22"/>
          <p:cNvCxnSpPr>
            <a:cxnSpLocks noChangeShapeType="1"/>
            <a:stCxn id="14343" idx="4"/>
            <a:endCxn id="14345" idx="0"/>
          </p:cNvCxnSpPr>
          <p:nvPr/>
        </p:nvCxnSpPr>
        <p:spPr bwMode="auto">
          <a:xfrm>
            <a:off x="1981200" y="4267200"/>
            <a:ext cx="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9" name="AutoShape 23"/>
          <p:cNvCxnSpPr>
            <a:cxnSpLocks noChangeShapeType="1"/>
            <a:stCxn id="14343" idx="0"/>
            <a:endCxn id="14365" idx="1"/>
          </p:cNvCxnSpPr>
          <p:nvPr/>
        </p:nvCxnSpPr>
        <p:spPr bwMode="auto">
          <a:xfrm rot="-5400000">
            <a:off x="3228976" y="1714501"/>
            <a:ext cx="847725" cy="3343275"/>
          </a:xfrm>
          <a:prstGeom prst="curvedConnector3">
            <a:avLst>
              <a:gd name="adj1" fmla="val 134833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0" name="AutoShape 24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0800000">
            <a:off x="914400" y="4953002"/>
            <a:ext cx="838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4572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cxnSp>
        <p:nvCxnSpPr>
          <p:cNvPr id="14362" name="AutoShape 27"/>
          <p:cNvCxnSpPr>
            <a:cxnSpLocks noChangeShapeType="1"/>
            <a:stCxn id="14343" idx="6"/>
            <a:endCxn id="14344" idx="2"/>
          </p:cNvCxnSpPr>
          <p:nvPr/>
        </p:nvCxnSpPr>
        <p:spPr bwMode="auto">
          <a:xfrm>
            <a:off x="2209800" y="4038600"/>
            <a:ext cx="2362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304800" y="5165725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h=7</a:t>
            </a:r>
          </a:p>
        </p:txBody>
      </p:sp>
      <p:sp>
        <p:nvSpPr>
          <p:cNvPr id="14364" name="Text Box 30"/>
          <p:cNvSpPr txBox="1">
            <a:spLocks noChangeArrowheads="1"/>
          </p:cNvSpPr>
          <p:nvPr/>
        </p:nvSpPr>
        <p:spPr bwMode="auto">
          <a:xfrm>
            <a:off x="3124200" y="3641725"/>
            <a:ext cx="533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4365" name="Oval 31"/>
          <p:cNvSpPr>
            <a:spLocks noChangeArrowheads="1"/>
          </p:cNvSpPr>
          <p:nvPr/>
        </p:nvSpPr>
        <p:spPr bwMode="auto">
          <a:xfrm>
            <a:off x="5257800" y="2895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14366" name="Text Box 32"/>
          <p:cNvSpPr txBox="1">
            <a:spLocks noChangeArrowheads="1"/>
          </p:cNvSpPr>
          <p:nvPr/>
        </p:nvSpPr>
        <p:spPr bwMode="auto">
          <a:xfrm>
            <a:off x="5715000" y="2895601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h=1</a:t>
            </a:r>
          </a:p>
        </p:txBody>
      </p:sp>
      <p:sp>
        <p:nvSpPr>
          <p:cNvPr id="14367" name="Text Box 33"/>
          <p:cNvSpPr txBox="1">
            <a:spLocks noChangeArrowheads="1"/>
          </p:cNvSpPr>
          <p:nvPr/>
        </p:nvSpPr>
        <p:spPr bwMode="auto">
          <a:xfrm>
            <a:off x="4724400" y="3200401"/>
            <a:ext cx="533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914400" y="4038602"/>
            <a:ext cx="1066800" cy="915988"/>
            <a:chOff x="1392" y="2544"/>
            <a:chExt cx="672" cy="577"/>
          </a:xfrm>
        </p:grpSpPr>
        <p:cxnSp>
          <p:nvCxnSpPr>
            <p:cNvPr id="14379" name="AutoShape 3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0" name="AutoShape 36"/>
            <p:cNvCxnSpPr>
              <a:cxnSpLocks noChangeShapeType="1"/>
            </p:cNvCxnSpPr>
            <p:nvPr/>
          </p:nvCxnSpPr>
          <p:spPr bwMode="auto">
            <a:xfrm>
              <a:off x="2064" y="2688"/>
              <a:ext cx="0" cy="288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1" name="AutoShape 37"/>
            <p:cNvCxnSpPr>
              <a:cxnSpLocks noChangeShapeType="1"/>
            </p:cNvCxnSpPr>
            <p:nvPr/>
          </p:nvCxnSpPr>
          <p:spPr bwMode="auto">
            <a:xfrm rot="10800000">
              <a:off x="1392" y="3120"/>
              <a:ext cx="528" cy="1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2962276"/>
            <a:ext cx="5486400" cy="1076325"/>
            <a:chOff x="1392" y="1872"/>
            <a:chExt cx="3456" cy="678"/>
          </a:xfrm>
        </p:grpSpPr>
        <p:cxnSp>
          <p:nvCxnSpPr>
            <p:cNvPr id="14375" name="AutoShape 39"/>
            <p:cNvCxnSpPr>
              <a:cxnSpLocks noChangeShapeType="1"/>
            </p:cNvCxnSpPr>
            <p:nvPr/>
          </p:nvCxnSpPr>
          <p:spPr bwMode="auto">
            <a:xfrm>
              <a:off x="3984" y="2550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6" name="AutoShape 40"/>
            <p:cNvCxnSpPr>
              <a:cxnSpLocks noChangeShapeType="1"/>
            </p:cNvCxnSpPr>
            <p:nvPr/>
          </p:nvCxnSpPr>
          <p:spPr bwMode="auto">
            <a:xfrm flipH="1">
              <a:off x="3840" y="2118"/>
              <a:ext cx="432" cy="28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7" name="AutoShape 41"/>
            <p:cNvCxnSpPr>
              <a:cxnSpLocks noChangeShapeType="1"/>
            </p:cNvCxnSpPr>
            <p:nvPr/>
          </p:nvCxnSpPr>
          <p:spPr bwMode="auto">
            <a:xfrm>
              <a:off x="1392" y="255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8" name="AutoShape 42"/>
            <p:cNvCxnSpPr>
              <a:cxnSpLocks noChangeShapeType="1"/>
            </p:cNvCxnSpPr>
            <p:nvPr/>
          </p:nvCxnSpPr>
          <p:spPr bwMode="auto">
            <a:xfrm rot="-5400000">
              <a:off x="2850" y="1086"/>
              <a:ext cx="534" cy="2106"/>
            </a:xfrm>
            <a:prstGeom prst="curvedConnector3">
              <a:avLst>
                <a:gd name="adj1" fmla="val 134833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914400" y="4038600"/>
            <a:ext cx="5486400" cy="0"/>
            <a:chOff x="1392" y="2544"/>
            <a:chExt cx="3456" cy="0"/>
          </a:xfrm>
        </p:grpSpPr>
        <p:cxnSp>
          <p:nvCxnSpPr>
            <p:cNvPr id="14372" name="AutoShape 44"/>
            <p:cNvCxnSpPr>
              <a:cxnSpLocks noChangeShapeType="1"/>
            </p:cNvCxnSpPr>
            <p:nvPr/>
          </p:nvCxnSpPr>
          <p:spPr bwMode="auto">
            <a:xfrm>
              <a:off x="3984" y="2544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3" name="AutoShape 4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4" name="AutoShape 46"/>
            <p:cNvCxnSpPr>
              <a:cxnSpLocks noChangeShapeType="1"/>
            </p:cNvCxnSpPr>
            <p:nvPr/>
          </p:nvCxnSpPr>
          <p:spPr bwMode="auto">
            <a:xfrm>
              <a:off x="2208" y="2544"/>
              <a:ext cx="148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</p:grp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9296400" y="6457894"/>
            <a:ext cx="2819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Example: </a:t>
            </a:r>
            <a:r>
              <a:rPr lang="en-US" sz="2000" dirty="0" err="1">
                <a:latin typeface="Calibri"/>
                <a:cs typeface="Calibri"/>
              </a:rPr>
              <a:t>Teg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Grenager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9753600" y="236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9220200" y="29718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8686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686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8966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9448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108966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9448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10896600" y="571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>
            <a:stCxn id="47" idx="4"/>
            <a:endCxn id="48" idx="7"/>
          </p:cNvCxnSpPr>
          <p:nvPr/>
        </p:nvCxnSpPr>
        <p:spPr>
          <a:xfrm flipH="1">
            <a:off x="9610445" y="2819401"/>
            <a:ext cx="371755" cy="2193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4"/>
            <a:endCxn id="52" idx="0"/>
          </p:cNvCxnSpPr>
          <p:nvPr/>
        </p:nvCxnSpPr>
        <p:spPr>
          <a:xfrm>
            <a:off x="9448800" y="3429000"/>
            <a:ext cx="2286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1" idx="4"/>
            <a:endCxn id="53" idx="0"/>
          </p:cNvCxnSpPr>
          <p:nvPr/>
        </p:nvCxnSpPr>
        <p:spPr>
          <a:xfrm>
            <a:off x="111252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2" idx="4"/>
            <a:endCxn id="54" idx="0"/>
          </p:cNvCxnSpPr>
          <p:nvPr/>
        </p:nvCxnSpPr>
        <p:spPr>
          <a:xfrm>
            <a:off x="9677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0"/>
            <a:endCxn id="48" idx="4"/>
          </p:cNvCxnSpPr>
          <p:nvPr/>
        </p:nvCxnSpPr>
        <p:spPr>
          <a:xfrm flipH="1" flipV="1">
            <a:off x="9448800" y="3429000"/>
            <a:ext cx="1676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8" idx="4"/>
            <a:endCxn id="49" idx="0"/>
          </p:cNvCxnSpPr>
          <p:nvPr/>
        </p:nvCxnSpPr>
        <p:spPr>
          <a:xfrm flipH="1">
            <a:off x="8915400" y="3429000"/>
            <a:ext cx="533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9" idx="4"/>
            <a:endCxn id="50" idx="0"/>
          </p:cNvCxnSpPr>
          <p:nvPr/>
        </p:nvCxnSpPr>
        <p:spPr>
          <a:xfrm>
            <a:off x="8915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3" idx="4"/>
            <a:endCxn id="55" idx="0"/>
          </p:cNvCxnSpPr>
          <p:nvPr/>
        </p:nvCxnSpPr>
        <p:spPr>
          <a:xfrm>
            <a:off x="11125200" y="5257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10287000" y="2209801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0 h=6</a:t>
            </a: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8458200" y="2797317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 h=5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7848600" y="3733801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2 h=6</a:t>
            </a: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7848600" y="4626117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3 h=7</a:t>
            </a: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9829800" y="3810001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4 h=2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9829800" y="4648201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6 h=0</a:t>
            </a: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1277600" y="3711717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9 h=1</a:t>
            </a: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11277600" y="4702317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10 h=2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11277600" y="5562601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12 h=0</a:t>
            </a:r>
          </a:p>
        </p:txBody>
      </p:sp>
    </p:spTree>
    <p:extLst>
      <p:ext uri="{BB962C8B-B14F-4D97-AF65-F5344CB8AC3E}">
        <p14:creationId xmlns:p14="http://schemas.microsoft.com/office/powerpoint/2010/main" val="15128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7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greedy_pac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2380"/>
            <a:ext cx="3657600" cy="20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uniform_pac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372380"/>
            <a:ext cx="362188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astar_pacman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97" y="2372380"/>
            <a:ext cx="35165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1" y="5039380"/>
            <a:ext cx="1237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Greedy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1" y="5039380"/>
            <a:ext cx="2107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Uniform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3601" y="5039380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  <p:extLst>
      <p:ext uri="{BB962C8B-B14F-4D97-AF65-F5344CB8AC3E}">
        <p14:creationId xmlns:p14="http://schemas.microsoft.com/office/powerpoint/2010/main" val="298991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Dan\AppData\Local\Microsoft\Windows\Temporary Internet Files\Content.IE5\KK20J42Q\AboutTheBrain.png">
            <a:extLst>
              <a:ext uri="{FF2B5EF4-FFF2-40B4-BE49-F238E27FC236}">
                <a16:creationId xmlns:a16="http://schemas.microsoft.com/office/drawing/2014/main" id="{67AE3085-0ED8-5E4F-988C-165B214C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1869"/>
          <a:stretch/>
        </p:blipFill>
        <p:spPr bwMode="auto">
          <a:xfrm>
            <a:off x="6705600" y="1524000"/>
            <a:ext cx="5462016" cy="464820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Course Topics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1295400"/>
            <a:ext cx="8331200" cy="5283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Part I: Intelligence from Computation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Fast search /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Adversarial and uncertain search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accent2">
                    <a:alpha val="25000"/>
                  </a:schemeClr>
                </a:solidFill>
              </a:rPr>
              <a:t>Part II: Intelligence from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Bayes nets (Review II, tomorrow)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Decision theory (Review II, tomorrow)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Machine learning (Review III, Wednesday)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945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600552"/>
            <a:ext cx="9932987" cy="4409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167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Failure to detect repeated states can cause exponentially more work.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72201" y="2041713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36947" y="2035612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4899" y="2198193"/>
            <a:ext cx="4876800" cy="52321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547" y="2121993"/>
            <a:ext cx="3429000" cy="52321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Graph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Search: Extra Work!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" t="2840" r="64740" b="2208"/>
          <a:stretch>
            <a:fillRect/>
          </a:stretch>
        </p:blipFill>
        <p:spPr bwMode="auto">
          <a:xfrm>
            <a:off x="1371600" y="2514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6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26" t="5048" r="2599" b="15457"/>
          <a:stretch>
            <a:fillRect/>
          </a:stretch>
        </p:blipFill>
        <p:spPr bwMode="auto">
          <a:xfrm>
            <a:off x="6477000" y="2819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66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371601"/>
            <a:ext cx="8153400" cy="47228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/>
              <a:t>Idea: never </a:t>
            </a:r>
            <a:r>
              <a:rPr lang="en-US" sz="2400" dirty="0">
                <a:solidFill>
                  <a:srgbClr val="FF0000"/>
                </a:solidFill>
              </a:rPr>
              <a:t>expand</a:t>
            </a:r>
            <a:r>
              <a:rPr lang="en-US" sz="2400" dirty="0"/>
              <a:t> a state twice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to implement: </a:t>
            </a:r>
          </a:p>
          <a:p>
            <a:pPr lvl="1" eaLnBrk="1" hangingPunct="1"/>
            <a:r>
              <a:rPr lang="en-US" sz="2000" dirty="0"/>
              <a:t>Tree search + set of expanded states (“closed set”)</a:t>
            </a:r>
          </a:p>
          <a:p>
            <a:pPr lvl="1" eaLnBrk="1" hangingPunct="1"/>
            <a:r>
              <a:rPr lang="en-US" sz="2000" dirty="0"/>
              <a:t>Expand the search tree node-by-node, but…</a:t>
            </a:r>
          </a:p>
          <a:p>
            <a:pPr lvl="1" eaLnBrk="1" hangingPunct="1"/>
            <a:r>
              <a:rPr lang="en-US" sz="2000" dirty="0"/>
              <a:t>Before expanding a node, check to make sure its state has never been expanded before</a:t>
            </a:r>
          </a:p>
          <a:p>
            <a:pPr lvl="1" eaLnBrk="1" hangingPunct="1"/>
            <a:r>
              <a:rPr lang="en-US" sz="2000" dirty="0"/>
              <a:t>If not new, skip it, if new add to closed set</a:t>
            </a:r>
            <a:endParaRPr lang="en-US" sz="24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Important: </a:t>
            </a:r>
            <a:r>
              <a:rPr lang="en-US" sz="2400" dirty="0">
                <a:solidFill>
                  <a:srgbClr val="FF0000"/>
                </a:solidFill>
              </a:rPr>
              <a:t>store the closed set as a set</a:t>
            </a:r>
            <a:r>
              <a:rPr lang="en-US" sz="2400" dirty="0"/>
              <a:t>, not a list</a:t>
            </a:r>
            <a:endParaRPr lang="en-US" sz="19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Can graph search wreck completeness?  Why/why not?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about optimality?</a:t>
            </a:r>
          </a:p>
        </p:txBody>
      </p:sp>
    </p:spTree>
    <p:extLst>
      <p:ext uri="{BB962C8B-B14F-4D97-AF65-F5344CB8AC3E}">
        <p14:creationId xmlns:p14="http://schemas.microsoft.com/office/powerpoint/2010/main" val="81497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Search Pseudo-Code</a:t>
            </a:r>
          </a:p>
        </p:txBody>
      </p:sp>
      <p:pic>
        <p:nvPicPr>
          <p:cNvPr id="4" name="Picture 3" descr="tree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656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70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 Pseudo-Code</a:t>
            </a:r>
          </a:p>
        </p:txBody>
      </p:sp>
      <p:pic>
        <p:nvPicPr>
          <p:cNvPr id="3" name="Picture 2" descr="graph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14064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5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Admissible and Consistent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543" y="1219379"/>
            <a:ext cx="6398915" cy="483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17209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Calibri"/>
                <a:cs typeface="Calibri"/>
              </a:rPr>
              <a:t>An Inadmissible Heuristic</a:t>
            </a:r>
          </a:p>
        </p:txBody>
      </p:sp>
      <p:sp>
        <p:nvSpPr>
          <p:cNvPr id="803856" name="Rectangle 16"/>
          <p:cNvSpPr>
            <a:spLocks noGrp="1" noChangeArrowheads="1"/>
          </p:cNvSpPr>
          <p:nvPr>
            <p:ph idx="1"/>
          </p:nvPr>
        </p:nvSpPr>
        <p:spPr>
          <a:xfrm>
            <a:off x="2209800" y="5181600"/>
            <a:ext cx="9575800" cy="94456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Why does A* tree search return a suboptimal solution?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Actual bad goal cost &lt; estimated good goal cost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We need estimates to be less than actual costs!</a:t>
            </a: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5791200" y="175259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8763000" y="3238500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2819400" y="312419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886200" y="1752599"/>
            <a:ext cx="4572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848600" y="1752599"/>
            <a:ext cx="4572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715000" y="1295400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6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448800" y="3288269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0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0" y="4038601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5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3505200" y="3200401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</a:t>
            </a:r>
            <a:r>
              <a:rPr lang="en-US" sz="2000" dirty="0">
                <a:latin typeface="Calibri"/>
                <a:cs typeface="Calibri"/>
              </a:rPr>
              <a:t> = </a:t>
            </a:r>
            <a:r>
              <a:rPr lang="en-US" sz="2000" i="1" dirty="0">
                <a:latin typeface="Calibri"/>
                <a:cs typeface="Calibri"/>
              </a:rPr>
              <a:t>7</a:t>
            </a:r>
          </a:p>
        </p:txBody>
      </p:sp>
      <p:cxnSp>
        <p:nvCxnSpPr>
          <p:cNvPr id="26" name="Curved Connector 25"/>
          <p:cNvCxnSpPr>
            <a:stCxn id="16389" idx="2"/>
            <a:endCxn id="16388" idx="2"/>
          </p:cNvCxnSpPr>
          <p:nvPr/>
        </p:nvCxnSpPr>
        <p:spPr>
          <a:xfrm rot="16200000" flipH="1">
            <a:off x="6038851" y="781049"/>
            <a:ext cx="114301" cy="5943600"/>
          </a:xfrm>
          <a:prstGeom prst="curvedConnector3">
            <a:avLst>
              <a:gd name="adj1" fmla="val 792305"/>
            </a:avLst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389" idx="0"/>
            <a:endCxn id="16387" idx="1"/>
          </p:cNvCxnSpPr>
          <p:nvPr/>
        </p:nvCxnSpPr>
        <p:spPr>
          <a:xfrm rot="5400000" flipH="1" flipV="1">
            <a:off x="3914777" y="1247775"/>
            <a:ext cx="1085849" cy="266700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27"/>
          <p:cNvCxnSpPr>
            <a:stCxn id="16387" idx="3"/>
            <a:endCxn id="16388" idx="0"/>
          </p:cNvCxnSpPr>
          <p:nvPr/>
        </p:nvCxnSpPr>
        <p:spPr>
          <a:xfrm>
            <a:off x="6400800" y="2038350"/>
            <a:ext cx="2667000" cy="1200151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1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Admissibility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" y="1143001"/>
            <a:ext cx="5555264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597" y="1143153"/>
            <a:ext cx="5397497" cy="40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Inadmissible (pessimistic) heuristics break optimality by trapping good plans on the fringe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Admissible (optimistic) heuristics slow down bad plans but never outweigh true costs</a:t>
            </a:r>
          </a:p>
        </p:txBody>
      </p:sp>
    </p:spTree>
    <p:extLst>
      <p:ext uri="{BB962C8B-B14F-4D97-AF65-F5344CB8AC3E}">
        <p14:creationId xmlns:p14="http://schemas.microsoft.com/office/powerpoint/2010/main" val="10679375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Admissible Heuristics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11277600" cy="4876800"/>
          </a:xfrm>
        </p:spPr>
        <p:txBody>
          <a:bodyPr/>
          <a:lstStyle/>
          <a:p>
            <a:pPr eaLnBrk="1" hangingPunct="1"/>
            <a:r>
              <a:rPr lang="en-US" dirty="0"/>
              <a:t>A heuristic 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is </a:t>
            </a:r>
            <a:r>
              <a:rPr lang="en-US" i="1" dirty="0">
                <a:solidFill>
                  <a:srgbClr val="C00000"/>
                </a:solidFill>
              </a:rPr>
              <a:t>admissible</a:t>
            </a:r>
            <a:r>
              <a:rPr lang="en-US" i="1" dirty="0"/>
              <a:t> </a:t>
            </a:r>
            <a:r>
              <a:rPr lang="en-US" dirty="0"/>
              <a:t>(optimistic) if: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where               is the true cost to a nearest goal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/>
            <a:r>
              <a:rPr lang="en-US" dirty="0"/>
              <a:t>Examples: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Coming up with admissible heuristics is most of what’s involved in using A* in practice.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343401" y="2133600"/>
            <a:ext cx="3130785" cy="403304"/>
          </a:xfrm>
          <a:prstGeom prst="rect">
            <a:avLst/>
          </a:prstGeom>
          <a:noFill/>
          <a:ln/>
          <a:effectLst/>
        </p:spPr>
      </p:pic>
      <p:pic>
        <p:nvPicPr>
          <p:cNvPr id="1741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949577"/>
            <a:ext cx="9794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661275" y="4114806"/>
            <a:ext cx="2641751" cy="599323"/>
            <a:chOff x="2098675" y="4903173"/>
            <a:chExt cx="1406525" cy="319544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727325" y="5028769"/>
              <a:ext cx="495300" cy="0"/>
            </a:xfrm>
            <a:prstGeom prst="line">
              <a:avLst/>
            </a:prstGeom>
            <a:ln w="762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655888" y="5125744"/>
              <a:ext cx="636587" cy="0"/>
            </a:xfrm>
            <a:prstGeom prst="line">
              <a:avLst/>
            </a:prstGeom>
            <a:ln w="762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79675" y="4930204"/>
              <a:ext cx="1025525" cy="1590"/>
            </a:xfrm>
            <a:prstGeom prst="line">
              <a:avLst/>
            </a:prstGeom>
            <a:ln w="762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586038" y="5221128"/>
              <a:ext cx="812800" cy="1589"/>
            </a:xfrm>
            <a:prstGeom prst="line">
              <a:avLst/>
            </a:prstGeom>
            <a:ln w="762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24" name="TextBox 150"/>
            <p:cNvSpPr txBox="1">
              <a:spLocks noChangeArrowheads="1"/>
            </p:cNvSpPr>
            <p:nvPr/>
          </p:nvSpPr>
          <p:spPr bwMode="auto">
            <a:xfrm>
              <a:off x="2098675" y="4903173"/>
              <a:ext cx="304800" cy="27896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Calibri"/>
                  <a:cs typeface="Calibri"/>
                </a:rPr>
                <a:t>4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314702" y="3962399"/>
            <a:ext cx="2663825" cy="1196974"/>
            <a:chOff x="4724400" y="4114800"/>
            <a:chExt cx="2663541" cy="1197700"/>
          </a:xfrm>
        </p:grpSpPr>
        <p:pic>
          <p:nvPicPr>
            <p:cNvPr id="1741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4400" y="41148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 bwMode="auto">
            <a:xfrm rot="10800000" flipV="1">
              <a:off x="4952976" y="4553215"/>
              <a:ext cx="1125418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18" name="TextBox 17"/>
            <p:cNvSpPr txBox="1">
              <a:spLocks noChangeArrowheads="1"/>
            </p:cNvSpPr>
            <p:nvPr/>
          </p:nvSpPr>
          <p:spPr bwMode="auto">
            <a:xfrm>
              <a:off x="5105401" y="4648200"/>
              <a:ext cx="550092" cy="52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4648785" y="4876468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5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Idea: Consistency</a:t>
            </a:r>
          </a:p>
        </p:txBody>
      </p:sp>
      <p:sp>
        <p:nvSpPr>
          <p:cNvPr id="8195" name="Content Placeholder 14"/>
          <p:cNvSpPr>
            <a:spLocks noGrp="1"/>
          </p:cNvSpPr>
          <p:nvPr>
            <p:ph idx="1"/>
          </p:nvPr>
        </p:nvSpPr>
        <p:spPr>
          <a:xfrm>
            <a:off x="4876800" y="1295400"/>
            <a:ext cx="6934200" cy="304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Main idea: estimated heuristic costs ≤ actual costs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Admissibility: heuristic cost ≤ actual cost to goal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h(A) </a:t>
            </a:r>
            <a:r>
              <a:rPr lang="en-US" sz="2000" dirty="0">
                <a:latin typeface="Calibri"/>
                <a:cs typeface="Calibri"/>
              </a:rPr>
              <a:t>≤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actual cost from A to G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Consistency: heuristic “arc” cost ≤ actual cost for each arc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		h(A) – h(C)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</a:t>
            </a:r>
            <a:endParaRPr lang="en-US" sz="1051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endParaRPr lang="en-US" sz="1000" dirty="0">
              <a:solidFill>
                <a:srgbClr val="333399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r>
              <a:rPr lang="en-US" sz="2400" dirty="0">
                <a:solidFill>
                  <a:srgbClr val="333399"/>
                </a:solidFill>
                <a:latin typeface="Calibri"/>
                <a:cs typeface="Calibri"/>
              </a:rPr>
              <a:t>Consequences of consistency: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The f value along a path never decreases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h(A)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 </a:t>
            </a:r>
            <a:r>
              <a:rPr lang="en-US" sz="2000" dirty="0">
                <a:latin typeface="Calibri"/>
                <a:cs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h(C)</a:t>
            </a: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A* graph search is optimal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4" name="Straight Arrow Connector 3"/>
          <p:cNvCxnSpPr>
            <a:endCxn id="8" idx="1"/>
          </p:cNvCxnSpPr>
          <p:nvPr/>
        </p:nvCxnSpPr>
        <p:spPr>
          <a:xfrm>
            <a:off x="1676402" y="2281241"/>
            <a:ext cx="1124511" cy="43871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8" idx="4"/>
            <a:endCxn id="9" idx="0"/>
          </p:cNvCxnSpPr>
          <p:nvPr/>
        </p:nvCxnSpPr>
        <p:spPr>
          <a:xfrm>
            <a:off x="3124200" y="3500441"/>
            <a:ext cx="0" cy="15287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276601" y="3886201"/>
            <a:ext cx="30168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762000" y="1824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2586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2667000" y="5029200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609600" y="2819401"/>
            <a:ext cx="53892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/>
                <a:cs typeface="Calibri"/>
              </a:rPr>
              <a:t>h=4</a:t>
            </a:r>
          </a:p>
        </p:txBody>
      </p:sp>
      <p:sp>
        <p:nvSpPr>
          <p:cNvPr id="34827" name="TextBox 10"/>
          <p:cNvSpPr txBox="1">
            <a:spLocks noChangeArrowheads="1"/>
          </p:cNvSpPr>
          <p:nvPr/>
        </p:nvSpPr>
        <p:spPr bwMode="auto">
          <a:xfrm>
            <a:off x="3657600" y="2819401"/>
            <a:ext cx="53892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/>
                <a:cs typeface="Calibri"/>
              </a:rPr>
              <a:t>h=1</a:t>
            </a:r>
          </a:p>
        </p:txBody>
      </p:sp>
      <p:sp>
        <p:nvSpPr>
          <p:cNvPr id="34828" name="TextBox 11"/>
          <p:cNvSpPr txBox="1">
            <a:spLocks noChangeArrowheads="1"/>
          </p:cNvSpPr>
          <p:nvPr/>
        </p:nvSpPr>
        <p:spPr bwMode="auto">
          <a:xfrm>
            <a:off x="1905001" y="2509838"/>
            <a:ext cx="30168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7" name="Straight Arrow Connector 16"/>
          <p:cNvCxnSpPr>
            <a:stCxn id="7" idx="5"/>
            <a:endCxn id="9" idx="1"/>
          </p:cNvCxnSpPr>
          <p:nvPr/>
        </p:nvCxnSpPr>
        <p:spPr>
          <a:xfrm>
            <a:off x="1542490" y="2604530"/>
            <a:ext cx="1258423" cy="2558583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8" idx="1"/>
          </p:cNvCxnSpPr>
          <p:nvPr/>
        </p:nvCxnSpPr>
        <p:spPr>
          <a:xfrm>
            <a:off x="1676402" y="2281241"/>
            <a:ext cx="1124511" cy="438711"/>
          </a:xfrm>
          <a:prstGeom prst="straightConnector1">
            <a:avLst/>
          </a:prstGeom>
          <a:ln w="57150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609600" y="3200401"/>
            <a:ext cx="53892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/>
                <a:cs typeface="Calibri"/>
              </a:rPr>
              <a:t>h=2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" y="3019425"/>
            <a:ext cx="838200" cy="638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22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2" grpId="1"/>
      <p:bldP spid="7" grpId="0" animBg="1"/>
      <p:bldP spid="8" grpId="0" animBg="1"/>
      <p:bldP spid="9" grpId="0" animBg="1"/>
      <p:bldP spid="9" grpId="1" animBg="1"/>
      <p:bldP spid="34826" grpId="0"/>
      <p:bldP spid="34827" grpId="0"/>
      <p:bldP spid="34828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36" tIns="45718" rIns="132077" bIns="45718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Designing Rational Agents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51600" cy="3860800"/>
          </a:xfrm>
        </p:spPr>
        <p:txBody>
          <a:bodyPr vert="horz" wrap="square" lIns="91436" tIns="45718" rIns="132077" bIns="45718" numCol="1" anchor="t" anchorCtr="0" compatLnSpc="1">
            <a:prstTxWarp prst="textNoShape">
              <a:avLst/>
            </a:prstTxWarp>
          </a:bodyPr>
          <a:lstStyle/>
          <a:p>
            <a:pPr marL="457178" indent="-457178">
              <a:spcBef>
                <a:spcPct val="0"/>
              </a:spcBef>
              <a:buClrTx/>
            </a:pPr>
            <a:r>
              <a:rPr lang="en-US" sz="2133" dirty="0"/>
              <a:t>An </a:t>
            </a:r>
            <a:r>
              <a:rPr lang="en-US" sz="2133" b="1" dirty="0"/>
              <a:t>agent</a:t>
            </a:r>
            <a:r>
              <a:rPr lang="en-US" sz="2133" dirty="0"/>
              <a:t> is an entity that </a:t>
            </a:r>
            <a:r>
              <a:rPr lang="en-US" sz="2133" i="1" dirty="0"/>
              <a:t>perceives</a:t>
            </a:r>
            <a:r>
              <a:rPr lang="en-US" sz="2133" dirty="0"/>
              <a:t> and </a:t>
            </a:r>
            <a:r>
              <a:rPr lang="en-US" sz="2133" i="1" dirty="0"/>
              <a:t>acts</a:t>
            </a:r>
            <a:r>
              <a:rPr lang="en-US" sz="2133" dirty="0"/>
              <a:t>.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A </a:t>
            </a:r>
            <a:r>
              <a:rPr lang="en-US" sz="2133" b="1" dirty="0"/>
              <a:t>rational agent</a:t>
            </a:r>
            <a:r>
              <a:rPr lang="en-US" sz="2133" b="1" i="1" dirty="0"/>
              <a:t> </a:t>
            </a:r>
            <a:r>
              <a:rPr lang="en-US" sz="2133" dirty="0"/>
              <a:t>selects actions that maximize its (expected) </a:t>
            </a:r>
            <a:r>
              <a:rPr lang="en-US" sz="2133" b="1" dirty="0"/>
              <a:t>utility</a:t>
            </a:r>
            <a:r>
              <a:rPr lang="en-US" sz="2133" dirty="0"/>
              <a:t>.  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Characteristics of the </a:t>
            </a:r>
            <a:r>
              <a:rPr lang="en-US" sz="2133" b="1" dirty="0"/>
              <a:t>percepts, environment,</a:t>
            </a:r>
            <a:r>
              <a:rPr lang="en-US" sz="2133" dirty="0"/>
              <a:t> and </a:t>
            </a:r>
            <a:r>
              <a:rPr lang="en-US" sz="2133" b="1" dirty="0"/>
              <a:t>action space </a:t>
            </a:r>
            <a:r>
              <a:rPr lang="en-US" sz="2133" dirty="0"/>
              <a:t>dictate techniques for selecting rational actions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b="1" dirty="0">
                <a:solidFill>
                  <a:srgbClr val="333399"/>
                </a:solidFill>
                <a:cs typeface="Arial" charset="0"/>
              </a:rPr>
              <a:t>This course </a:t>
            </a:r>
            <a:r>
              <a:rPr lang="en-US" sz="2133" dirty="0">
                <a:solidFill>
                  <a:srgbClr val="333399"/>
                </a:solidFill>
                <a:cs typeface="Arial" charset="0"/>
              </a:rPr>
              <a:t>is about: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cs typeface="Arial" charset="0"/>
              </a:rPr>
              <a:t>General AI techniques for a variety of problem types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cs typeface="Arial" charset="0"/>
              </a:rPr>
              <a:t>Learning to recognize when and how a new problem can be solved with an existing technique</a:t>
            </a:r>
          </a:p>
          <a:p>
            <a:pPr marL="457178" indent="-457178">
              <a:spcBef>
                <a:spcPts val="1500"/>
              </a:spcBef>
              <a:buClrTx/>
            </a:pPr>
            <a:endParaRPr lang="en-US" sz="2133" dirty="0"/>
          </a:p>
        </p:txBody>
      </p:sp>
      <p:grpSp>
        <p:nvGrpSpPr>
          <p:cNvPr id="34" name="Group 33"/>
          <p:cNvGrpSpPr/>
          <p:nvPr/>
        </p:nvGrpSpPr>
        <p:grpSpPr>
          <a:xfrm>
            <a:off x="7416802" y="4564064"/>
            <a:ext cx="3860797" cy="1912937"/>
            <a:chOff x="4616215" y="3194447"/>
            <a:chExt cx="4052397" cy="1434703"/>
          </a:xfrm>
        </p:grpSpPr>
        <p:sp>
          <p:nvSpPr>
            <p:cNvPr id="19" name="AutoShape 7"/>
            <p:cNvSpPr>
              <a:spLocks/>
            </p:cNvSpPr>
            <p:nvPr/>
          </p:nvSpPr>
          <p:spPr bwMode="auto">
            <a:xfrm>
              <a:off x="4616215" y="3200398"/>
              <a:ext cx="1919558" cy="1309688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rot="10800000" flipH="1">
              <a:off x="5611414" y="3672670"/>
              <a:ext cx="0" cy="5310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1" name="Rectangle 9"/>
            <p:cNvSpPr>
              <a:spLocks/>
            </p:cNvSpPr>
            <p:nvPr/>
          </p:nvSpPr>
          <p:spPr bwMode="auto">
            <a:xfrm rot="16200000">
              <a:off x="4687016" y="3598189"/>
              <a:ext cx="564897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/>
              <a:r>
                <a:rPr lang="en-US" sz="2133" b="1" dirty="0">
                  <a:latin typeface="Calibri" pitchFamily="34" charset="0"/>
                  <a:cs typeface="Arial" charset="0"/>
                </a:rPr>
                <a:t>Agent</a:t>
              </a:r>
            </a:p>
          </p:txBody>
        </p:sp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5363764" y="3748869"/>
              <a:ext cx="476250" cy="323850"/>
              <a:chOff x="0" y="0"/>
              <a:chExt cx="400" cy="272"/>
            </a:xfrm>
          </p:grpSpPr>
          <p:sp>
            <p:nvSpPr>
              <p:cNvPr id="23" name="AutoShape 11"/>
              <p:cNvSpPr>
                <a:spLocks/>
              </p:cNvSpPr>
              <p:nvPr/>
            </p:nvSpPr>
            <p:spPr bwMode="auto">
              <a:xfrm>
                <a:off x="0" y="0"/>
                <a:ext cx="400" cy="272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133">
                  <a:latin typeface="Calibri" pitchFamily="34" charset="0"/>
                </a:endParaRPr>
              </a:p>
            </p:txBody>
          </p:sp>
          <p:sp>
            <p:nvSpPr>
              <p:cNvPr id="24" name="Rectangle 12"/>
              <p:cNvSpPr>
                <a:spLocks/>
              </p:cNvSpPr>
              <p:nvPr/>
            </p:nvSpPr>
            <p:spPr bwMode="auto">
              <a:xfrm>
                <a:off x="135" y="32"/>
                <a:ext cx="139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2133" b="1" dirty="0">
                    <a:latin typeface="Calibri" pitchFamily="34" charset="0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5073252" y="3430191"/>
              <a:ext cx="1104900" cy="1059657"/>
              <a:chOff x="32" y="19"/>
              <a:chExt cx="928" cy="890"/>
            </a:xfrm>
          </p:grpSpPr>
          <p:sp>
            <p:nvSpPr>
              <p:cNvPr id="26" name="Rectangle 14"/>
              <p:cNvSpPr>
                <a:spLocks/>
              </p:cNvSpPr>
              <p:nvPr/>
            </p:nvSpPr>
            <p:spPr bwMode="auto">
              <a:xfrm>
                <a:off x="84" y="19"/>
                <a:ext cx="824" cy="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Sensors</a:t>
                </a:r>
              </a:p>
            </p:txBody>
          </p:sp>
          <p:sp>
            <p:nvSpPr>
              <p:cNvPr id="27" name="Rectangle 15"/>
              <p:cNvSpPr>
                <a:spLocks/>
              </p:cNvSpPr>
              <p:nvPr/>
            </p:nvSpPr>
            <p:spPr bwMode="auto">
              <a:xfrm>
                <a:off x="32" y="661"/>
                <a:ext cx="928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Actuators</a:t>
                </a:r>
              </a:p>
            </p:txBody>
          </p:sp>
        </p:grpSp>
        <p:sp>
          <p:nvSpPr>
            <p:cNvPr id="28" name="AutoShape 16"/>
            <p:cNvSpPr>
              <a:spLocks/>
            </p:cNvSpPr>
            <p:nvPr/>
          </p:nvSpPr>
          <p:spPr bwMode="auto">
            <a:xfrm>
              <a:off x="7815475" y="3194447"/>
              <a:ext cx="853137" cy="1304925"/>
            </a:xfrm>
            <a:prstGeom prst="roundRect">
              <a:avLst>
                <a:gd name="adj" fmla="val 10944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9" name="Rectangle 17"/>
            <p:cNvSpPr>
              <a:spLocks/>
            </p:cNvSpPr>
            <p:nvPr/>
          </p:nvSpPr>
          <p:spPr bwMode="auto">
            <a:xfrm rot="5400000">
              <a:off x="7696859" y="3589450"/>
              <a:ext cx="1157018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b="1" dirty="0">
                  <a:latin typeface="Calibri" pitchFamily="34" charset="0"/>
                  <a:cs typeface="Arial" charset="0"/>
                </a:rPr>
                <a:t>Environment</a:t>
              </a: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rot="10800000" flipH="1">
              <a:off x="6182915" y="3574256"/>
              <a:ext cx="18597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6275783" y="4324350"/>
              <a:ext cx="17609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2" name="Rectangle 20"/>
            <p:cNvSpPr>
              <a:spLocks/>
            </p:cNvSpPr>
            <p:nvPr/>
          </p:nvSpPr>
          <p:spPr bwMode="auto">
            <a:xfrm>
              <a:off x="6682977" y="3584972"/>
              <a:ext cx="942975" cy="266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Percepts</a:t>
              </a:r>
            </a:p>
          </p:txBody>
        </p:sp>
        <p:sp>
          <p:nvSpPr>
            <p:cNvPr id="33" name="Rectangle 21"/>
            <p:cNvSpPr>
              <a:spLocks/>
            </p:cNvSpPr>
            <p:nvPr/>
          </p:nvSpPr>
          <p:spPr bwMode="auto">
            <a:xfrm>
              <a:off x="6749652" y="4324350"/>
              <a:ext cx="809625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Actions</a:t>
              </a:r>
            </a:p>
          </p:txBody>
        </p:sp>
      </p:grpSp>
      <p:pic>
        <p:nvPicPr>
          <p:cNvPr id="46083" name="Picture 3" descr="C:\Temp\ketrina\RationalAgent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21600" y="1490472"/>
            <a:ext cx="3759200" cy="2954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802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 bldLvl="5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Creating Admissible Heuristics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Most of the work in solving hard search problems optimally is in coming up with admissible heuristics</a:t>
            </a:r>
          </a:p>
          <a:p>
            <a:pPr lvl="3"/>
            <a:endParaRPr lang="en-US" sz="1600" dirty="0"/>
          </a:p>
          <a:p>
            <a:pPr eaLnBrk="1" hangingPunct="1"/>
            <a:r>
              <a:rPr lang="en-US" sz="2800" dirty="0"/>
              <a:t>Often, admissible heuristics are solutions to </a:t>
            </a:r>
            <a:r>
              <a:rPr lang="en-US" sz="2800" i="1" dirty="0"/>
              <a:t>relaxed problems, </a:t>
            </a:r>
            <a:r>
              <a:rPr lang="en-US" sz="2800" dirty="0"/>
              <a:t>where new actions are available</a:t>
            </a:r>
            <a:endParaRPr lang="en-US" sz="2800" i="1" dirty="0"/>
          </a:p>
          <a:p>
            <a:pPr lvl="2"/>
            <a:endParaRPr lang="en-US" sz="2000" i="1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Inadmissible heuristics are often useful too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53200" y="3919077"/>
            <a:ext cx="3657600" cy="1643523"/>
            <a:chOff x="5067016" y="4038600"/>
            <a:chExt cx="2663541" cy="1197700"/>
          </a:xfrm>
        </p:grpSpPr>
        <p:pic>
          <p:nvPicPr>
            <p:cNvPr id="2253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7016" y="40386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5236861" y="4473838"/>
              <a:ext cx="1125417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38" name="TextBox 17"/>
            <p:cNvSpPr txBox="1">
              <a:spLocks noChangeArrowheads="1"/>
            </p:cNvSpPr>
            <p:nvPr/>
          </p:nvSpPr>
          <p:spPr bwMode="auto">
            <a:xfrm>
              <a:off x="5388658" y="4569096"/>
              <a:ext cx="400631" cy="381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>
              <a:off x="4931082" y="4797091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438402" y="3886201"/>
            <a:ext cx="2819399" cy="1786100"/>
            <a:chOff x="2743201" y="4111625"/>
            <a:chExt cx="2170113" cy="137477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22440"/>
            <a:stretch>
              <a:fillRect/>
            </a:stretch>
          </p:blipFill>
          <p:spPr bwMode="auto">
            <a:xfrm>
              <a:off x="2743201" y="4111625"/>
              <a:ext cx="2170113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895600" y="4492623"/>
              <a:ext cx="1295400" cy="685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52600" y="4191001"/>
            <a:ext cx="9906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366</a:t>
            </a:r>
          </a:p>
        </p:txBody>
      </p:sp>
    </p:spTree>
    <p:extLst>
      <p:ext uri="{BB962C8B-B14F-4D97-AF65-F5344CB8AC3E}">
        <p14:creationId xmlns:p14="http://schemas.microsoft.com/office/powerpoint/2010/main" val="26729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A* uses both backward costs and (estimates of) forward costs</a:t>
            </a:r>
            <a:endParaRPr lang="en-US" sz="1600" dirty="0"/>
          </a:p>
          <a:p>
            <a:pPr eaLnBrk="1" hangingPunct="1"/>
            <a:r>
              <a:rPr lang="en-US" dirty="0"/>
              <a:t>A* tree search is optimal with an admissible heuristic</a:t>
            </a:r>
          </a:p>
          <a:p>
            <a:r>
              <a:rPr lang="en-US" dirty="0"/>
              <a:t>A* graph search is optimal with a consistent heuristic</a:t>
            </a:r>
            <a:endParaRPr lang="en-US" sz="1600" dirty="0"/>
          </a:p>
          <a:p>
            <a:pPr eaLnBrk="1" hangingPunct="1"/>
            <a:r>
              <a:rPr lang="en-US" dirty="0"/>
              <a:t>Heuristic design is key: often use relaxed problems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2" y="3886364"/>
            <a:ext cx="8077197" cy="24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30548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C6A7-DC44-1647-A57C-1C916CFF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50EAC0-D316-8443-8846-C8FE764A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484" y="914400"/>
            <a:ext cx="3657600" cy="2746651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CE226BB-D8D3-934C-A50C-7214F4D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01" y="1788289"/>
            <a:ext cx="3310340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44428C-DAC5-E148-9C75-88AE87BC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8522" y="4628821"/>
            <a:ext cx="2573322" cy="2229179"/>
          </a:xfrm>
          <a:prstGeom prst="rect">
            <a:avLst/>
          </a:prstGeom>
          <a:noFill/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1760C25C-17E3-0440-9633-4E6E072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209" y="4628821"/>
            <a:ext cx="3009400" cy="1688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98744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036" y="1396999"/>
            <a:ext cx="4207019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 Games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Many possible formalizations, one is:</a:t>
            </a:r>
          </a:p>
          <a:p>
            <a:pPr lvl="1"/>
            <a:r>
              <a:rPr lang="en-US" sz="2400" dirty="0"/>
              <a:t>States: S (start at s</a:t>
            </a:r>
            <a:r>
              <a:rPr lang="en-US" sz="2400" baseline="-25000" dirty="0"/>
              <a:t>0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Players: P={1...N} (usually take turns)</a:t>
            </a:r>
          </a:p>
          <a:p>
            <a:pPr lvl="1"/>
            <a:r>
              <a:rPr lang="en-US" sz="2400" dirty="0"/>
              <a:t>Actions: A (may depend on player / state)</a:t>
            </a:r>
          </a:p>
          <a:p>
            <a:pPr lvl="1"/>
            <a:r>
              <a:rPr lang="en-US" sz="2400" dirty="0"/>
              <a:t>Transition Function: </a:t>
            </a:r>
            <a:r>
              <a:rPr lang="en-US" sz="2400" dirty="0" err="1"/>
              <a:t>SxA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 S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Test: S  {</a:t>
            </a:r>
            <a:r>
              <a:rPr lang="en-US" sz="2400" dirty="0" err="1">
                <a:sym typeface="Symbol" pitchFamily="18" charset="2"/>
              </a:rPr>
              <a:t>t,f</a:t>
            </a:r>
            <a:r>
              <a:rPr lang="en-US" sz="2400" dirty="0">
                <a:sym typeface="Symbol" pitchFamily="18" charset="2"/>
              </a:rPr>
              <a:t>}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Utilities: </a:t>
            </a:r>
            <a:r>
              <a:rPr lang="en-US" sz="2400" dirty="0" err="1">
                <a:sym typeface="Symbol" pitchFamily="18" charset="2"/>
              </a:rPr>
              <a:t>SxP</a:t>
            </a:r>
            <a:r>
              <a:rPr lang="en-US" sz="2400" dirty="0">
                <a:sym typeface="Symbol" pitchFamily="18" charset="2"/>
              </a:rPr>
              <a:t>  R</a:t>
            </a:r>
          </a:p>
          <a:p>
            <a:endParaRPr lang="en-US" sz="28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Solution for a player is a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policy</a:t>
            </a:r>
            <a:r>
              <a:rPr lang="en-US" sz="2800" dirty="0">
                <a:sym typeface="Symbol" pitchFamily="18" charset="2"/>
              </a:rPr>
              <a:t>: S  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509899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1940" y="1117600"/>
            <a:ext cx="410812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Zero-Sum Games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238500" y="3920042"/>
            <a:ext cx="5715000" cy="1706564"/>
          </a:xfrm>
        </p:spPr>
        <p:txBody>
          <a:bodyPr/>
          <a:lstStyle/>
          <a:p>
            <a:r>
              <a:rPr lang="en-US" sz="2400" dirty="0"/>
              <a:t>Zero-Sum Games</a:t>
            </a:r>
          </a:p>
          <a:p>
            <a:pPr lvl="1"/>
            <a:r>
              <a:rPr lang="en-US" sz="2000" dirty="0"/>
              <a:t>Agents have opposite utilities (values on outcomes)</a:t>
            </a:r>
          </a:p>
          <a:p>
            <a:pPr lvl="1"/>
            <a:r>
              <a:rPr lang="en-US" sz="2000" dirty="0"/>
              <a:t>Lets us think of a single value that one maximizes and the other minimizes</a:t>
            </a:r>
          </a:p>
          <a:p>
            <a:pPr lvl="1"/>
            <a:r>
              <a:rPr lang="en-US" sz="2000" dirty="0"/>
              <a:t>Adversarial, pure competition</a:t>
            </a:r>
          </a:p>
        </p:txBody>
      </p:sp>
    </p:spTree>
    <p:extLst>
      <p:ext uri="{BB962C8B-B14F-4D97-AF65-F5344CB8AC3E}">
        <p14:creationId xmlns:p14="http://schemas.microsoft.com/office/powerpoint/2010/main" val="13025736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Single-Agent Trees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14478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5867400" y="1512889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65532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3657600" y="1905000"/>
            <a:ext cx="2362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1905000"/>
            <a:ext cx="2286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7239000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05800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2590801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657601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8956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3200400" y="2427289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41910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5438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8458200" y="2427289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/>
          <p:cNvSpPr/>
          <p:nvPr/>
        </p:nvSpPr>
        <p:spPr>
          <a:xfrm>
            <a:off x="8839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477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7086600" y="3341689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/>
          <p:cNvSpPr/>
          <p:nvPr/>
        </p:nvSpPr>
        <p:spPr>
          <a:xfrm>
            <a:off x="77724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763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9982200" y="3341689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1828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1828800" y="3341689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Oval 55"/>
          <p:cNvSpPr/>
          <p:nvPr/>
        </p:nvSpPr>
        <p:spPr>
          <a:xfrm>
            <a:off x="3124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114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4724400" y="3341689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58"/>
          <p:cNvSpPr/>
          <p:nvPr/>
        </p:nvSpPr>
        <p:spPr>
          <a:xfrm>
            <a:off x="5410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828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/>
          <p:cNvSpPr/>
          <p:nvPr/>
        </p:nvSpPr>
        <p:spPr>
          <a:xfrm>
            <a:off x="4114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>
            <a:off x="6477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9372600" y="3733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57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432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19600" y="571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292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05600" y="571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4676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581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…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867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4536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7" grpId="0" animBg="1"/>
      <p:bldP spid="48" grpId="0" animBg="1"/>
      <p:bldP spid="50" grpId="0" animBg="1"/>
      <p:bldP spid="51" grpId="0" animBg="1"/>
      <p:bldP spid="54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a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34400" y="1447801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Non-Terminal States: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3124200" y="2362200"/>
            <a:ext cx="6324600" cy="3560121"/>
            <a:chOff x="1828800" y="1447800"/>
            <a:chExt cx="8458200" cy="4761126"/>
          </a:xfrm>
        </p:grpSpPr>
        <p:sp>
          <p:nvSpPr>
            <p:cNvPr id="41" name="Rectangle 40"/>
            <p:cNvSpPr/>
            <p:nvPr/>
          </p:nvSpPr>
          <p:spPr>
            <a:xfrm>
              <a:off x="5257800" y="14478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5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5" cstate="print"/>
            <a:srcRect l="38135" t="16438" r="44067" b="58904"/>
            <a:stretch>
              <a:fillRect/>
            </a:stretch>
          </p:blipFill>
          <p:spPr bwMode="auto">
            <a:xfrm flipH="1">
              <a:off x="5867400" y="15128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655320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28956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2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5" cstate="print"/>
            <a:srcRect l="38135" t="16438" r="44067" b="58904"/>
            <a:stretch>
              <a:fillRect/>
            </a:stretch>
          </p:blipFill>
          <p:spPr bwMode="auto">
            <a:xfrm>
              <a:off x="32004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Oval 72"/>
            <p:cNvSpPr/>
            <p:nvPr/>
          </p:nvSpPr>
          <p:spPr>
            <a:xfrm>
              <a:off x="41910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5438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5" cstate="print"/>
            <a:srcRect l="38135" t="16438" r="44067" b="58904"/>
            <a:stretch>
              <a:fillRect/>
            </a:stretch>
          </p:blipFill>
          <p:spPr bwMode="auto">
            <a:xfrm flipH="1">
              <a:off x="84582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Oval 75"/>
            <p:cNvSpPr/>
            <p:nvPr/>
          </p:nvSpPr>
          <p:spPr>
            <a:xfrm>
              <a:off x="88392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477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8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5" cstate="print"/>
            <a:srcRect l="38135" t="16438" r="44067" b="58904"/>
            <a:stretch>
              <a:fillRect/>
            </a:stretch>
          </p:blipFill>
          <p:spPr bwMode="auto">
            <a:xfrm flipH="1">
              <a:off x="70866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Oval 78"/>
            <p:cNvSpPr/>
            <p:nvPr/>
          </p:nvSpPr>
          <p:spPr>
            <a:xfrm>
              <a:off x="77724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763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5" cstate="print"/>
            <a:srcRect l="38135" t="16438" r="44067" b="58904"/>
            <a:stretch>
              <a:fillRect/>
            </a:stretch>
          </p:blipFill>
          <p:spPr bwMode="auto">
            <a:xfrm flipH="1">
              <a:off x="99822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828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5" cstate="print"/>
            <a:srcRect l="38135" t="16438" r="44067" b="58904"/>
            <a:stretch>
              <a:fillRect/>
            </a:stretch>
          </p:blipFill>
          <p:spPr bwMode="auto">
            <a:xfrm>
              <a:off x="18288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Oval 83"/>
            <p:cNvSpPr/>
            <p:nvPr/>
          </p:nvSpPr>
          <p:spPr>
            <a:xfrm>
              <a:off x="3124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114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6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5" cstate="print"/>
            <a:srcRect l="38135" t="16438" r="44067" b="58904"/>
            <a:stretch>
              <a:fillRect/>
            </a:stretch>
          </p:blipFill>
          <p:spPr bwMode="auto">
            <a:xfrm flipH="1">
              <a:off x="47244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Oval 86"/>
            <p:cNvSpPr/>
            <p:nvPr/>
          </p:nvSpPr>
          <p:spPr>
            <a:xfrm>
              <a:off x="5410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8" name="Isosceles Triangle 87"/>
            <p:cNvSpPr/>
            <p:nvPr/>
          </p:nvSpPr>
          <p:spPr>
            <a:xfrm>
              <a:off x="1828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Isosceles Triangle 88"/>
            <p:cNvSpPr/>
            <p:nvPr/>
          </p:nvSpPr>
          <p:spPr>
            <a:xfrm>
              <a:off x="4114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Isosceles Triangle 89"/>
            <p:cNvSpPr/>
            <p:nvPr/>
          </p:nvSpPr>
          <p:spPr>
            <a:xfrm>
              <a:off x="64770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345975" y="3733801"/>
              <a:ext cx="533399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60153" y="5715000"/>
              <a:ext cx="685798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44048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353498" y="5715000"/>
              <a:ext cx="838201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87887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97338" y="5715000"/>
              <a:ext cx="838201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4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391401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581400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867401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9220200" y="563433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Terminal States:</a:t>
            </a:r>
          </a:p>
        </p:txBody>
      </p:sp>
      <p:pic>
        <p:nvPicPr>
          <p:cNvPr id="112" name="Picture 1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8610853" y="1981204"/>
            <a:ext cx="2717279" cy="457197"/>
          </a:xfrm>
          <a:prstGeom prst="rect">
            <a:avLst/>
          </a:prstGeom>
          <a:noFill/>
          <a:ln/>
          <a:effectLst/>
        </p:spPr>
      </p:pic>
      <p:pic>
        <p:nvPicPr>
          <p:cNvPr id="109" name="Picture 10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9448801" y="6172200"/>
            <a:ext cx="1574284" cy="278891"/>
          </a:xfrm>
          <a:prstGeom prst="rect">
            <a:avLst/>
          </a:prstGeom>
          <a:noFill/>
          <a:ln/>
          <a:effectLst/>
        </p:spPr>
      </p:pic>
      <p:sp>
        <p:nvSpPr>
          <p:cNvPr id="110" name="Right Arrow 109"/>
          <p:cNvSpPr/>
          <p:nvPr/>
        </p:nvSpPr>
        <p:spPr>
          <a:xfrm rot="9900000">
            <a:off x="8860469" y="2647461"/>
            <a:ext cx="1066800" cy="3048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Arrow 110"/>
          <p:cNvSpPr/>
          <p:nvPr/>
        </p:nvSpPr>
        <p:spPr>
          <a:xfrm rot="14100089">
            <a:off x="8965176" y="4791553"/>
            <a:ext cx="1066800" cy="3048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457200" y="1389184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Value of a state: The best achievable outcome (utility) from that state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304800" y="1295400"/>
            <a:ext cx="2971800" cy="1752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1" grpId="0"/>
      <p:bldP spid="110" grpId="0" animBg="1"/>
      <p:bldP spid="111" grpId="0" animBg="1"/>
      <p:bldP spid="113" grpId="0"/>
      <p:bldP spid="1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Game Trees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5400" y="14478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5410200" y="1524001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12726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3657600" y="1905000"/>
            <a:ext cx="2362200" cy="381000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19800" y="1905000"/>
            <a:ext cx="2286000" cy="381000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7239000" y="2819400"/>
            <a:ext cx="10668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305800" y="2819400"/>
            <a:ext cx="1219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2590801" y="2819400"/>
            <a:ext cx="10668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1" y="2819400"/>
            <a:ext cx="1219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31"/>
          <p:cNvSpPr/>
          <p:nvPr/>
        </p:nvSpPr>
        <p:spPr>
          <a:xfrm>
            <a:off x="1828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4114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6477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9050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-20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432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-8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91000" y="571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-18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292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-5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53200" y="571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-10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91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+4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81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…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67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…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1" y="1500557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2743200" y="23622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2774460" y="2422772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Oval 51"/>
          <p:cNvSpPr/>
          <p:nvPr/>
        </p:nvSpPr>
        <p:spPr>
          <a:xfrm>
            <a:off x="376506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1" y="2414957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7391400" y="23622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8001000" y="2438401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Oval 55"/>
          <p:cNvSpPr/>
          <p:nvPr/>
        </p:nvSpPr>
        <p:spPr>
          <a:xfrm>
            <a:off x="841326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1" y="2414957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57"/>
          <p:cNvSpPr/>
          <p:nvPr/>
        </p:nvSpPr>
        <p:spPr>
          <a:xfrm>
            <a:off x="16764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1707660" y="3337172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Oval 59"/>
          <p:cNvSpPr/>
          <p:nvPr/>
        </p:nvSpPr>
        <p:spPr>
          <a:xfrm>
            <a:off x="26982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1" y="3329357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/>
        </p:nvSpPr>
        <p:spPr>
          <a:xfrm>
            <a:off x="39624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3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3993660" y="3337172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49842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5373" y="3329357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65"/>
          <p:cNvSpPr/>
          <p:nvPr/>
        </p:nvSpPr>
        <p:spPr>
          <a:xfrm>
            <a:off x="63246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7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6934200" y="3352801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Oval 67"/>
          <p:cNvSpPr/>
          <p:nvPr/>
        </p:nvSpPr>
        <p:spPr>
          <a:xfrm>
            <a:off x="73464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1" y="3329357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69"/>
          <p:cNvSpPr/>
          <p:nvPr/>
        </p:nvSpPr>
        <p:spPr>
          <a:xfrm>
            <a:off x="8610600" y="3276600"/>
            <a:ext cx="18288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9220200" y="3352801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Oval 71"/>
          <p:cNvSpPr/>
          <p:nvPr/>
        </p:nvSpPr>
        <p:spPr>
          <a:xfrm>
            <a:off x="963246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73573" y="3329357"/>
            <a:ext cx="289627" cy="2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Isosceles Triangle 73"/>
          <p:cNvSpPr/>
          <p:nvPr/>
        </p:nvSpPr>
        <p:spPr>
          <a:xfrm>
            <a:off x="8763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8392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-20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677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+8</a:t>
            </a:r>
          </a:p>
        </p:txBody>
      </p:sp>
    </p:spTree>
    <p:extLst>
      <p:ext uri="{BB962C8B-B14F-4D97-AF65-F5344CB8AC3E}">
        <p14:creationId xmlns:p14="http://schemas.microsoft.com/office/powerpoint/2010/main" val="25952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70" grpId="0" animBg="1"/>
      <p:bldP spid="72" grpId="0" animBg="1"/>
      <p:bldP spid="74" grpId="0" animBg="1"/>
      <p:bldP spid="75" grpId="0"/>
      <p:bldP spid="7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Minimax</a:t>
            </a:r>
            <a:r>
              <a:rPr lang="en-US" dirty="0"/>
              <a:t> Values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2743200" y="3124201"/>
            <a:ext cx="6781800" cy="2138498"/>
            <a:chOff x="1676400" y="1447800"/>
            <a:chExt cx="8763000" cy="2763227"/>
          </a:xfrm>
        </p:grpSpPr>
        <p:sp>
          <p:nvSpPr>
            <p:cNvPr id="6" name="Rectangle 5"/>
            <p:cNvSpPr/>
            <p:nvPr/>
          </p:nvSpPr>
          <p:spPr>
            <a:xfrm>
              <a:off x="5105400" y="14478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6" cstate="print"/>
            <a:srcRect l="38135" t="16438" r="44067" b="58904"/>
            <a:stretch>
              <a:fillRect/>
            </a:stretch>
          </p:blipFill>
          <p:spPr bwMode="auto">
            <a:xfrm flipH="1">
              <a:off x="5410200" y="15240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612726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4600" y="15005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27432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6" cstate="print"/>
            <a:srcRect l="38135" t="16438" r="44067" b="58904"/>
            <a:stretch>
              <a:fillRect/>
            </a:stretch>
          </p:blipFill>
          <p:spPr bwMode="auto">
            <a:xfrm>
              <a:off x="2774460" y="24227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Oval 51"/>
            <p:cNvSpPr/>
            <p:nvPr/>
          </p:nvSpPr>
          <p:spPr>
            <a:xfrm>
              <a:off x="37650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624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73914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6" cstate="print"/>
            <a:srcRect l="38135" t="16438" r="44067" b="58904"/>
            <a:stretch>
              <a:fillRect/>
            </a:stretch>
          </p:blipFill>
          <p:spPr bwMode="auto">
            <a:xfrm flipH="1">
              <a:off x="8001000" y="24384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Oval 55"/>
            <p:cNvSpPr/>
            <p:nvPr/>
          </p:nvSpPr>
          <p:spPr>
            <a:xfrm>
              <a:off x="84132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6106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Rectangle 57"/>
            <p:cNvSpPr/>
            <p:nvPr/>
          </p:nvSpPr>
          <p:spPr>
            <a:xfrm>
              <a:off x="1676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9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6" cstate="print"/>
            <a:srcRect l="38135" t="16438" r="44067" b="58904"/>
            <a:stretch>
              <a:fillRect/>
            </a:stretch>
          </p:blipFill>
          <p:spPr bwMode="auto">
            <a:xfrm>
              <a:off x="1707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Oval 59"/>
            <p:cNvSpPr/>
            <p:nvPr/>
          </p:nvSpPr>
          <p:spPr>
            <a:xfrm>
              <a:off x="2698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908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Rectangle 61"/>
            <p:cNvSpPr/>
            <p:nvPr/>
          </p:nvSpPr>
          <p:spPr>
            <a:xfrm>
              <a:off x="3962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6" cstate="print"/>
            <a:srcRect l="38135" t="16438" r="44067" b="58904"/>
            <a:stretch>
              <a:fillRect/>
            </a:stretch>
          </p:blipFill>
          <p:spPr bwMode="auto">
            <a:xfrm>
              <a:off x="3993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4984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253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6324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6" cstate="print"/>
            <a:srcRect l="38135" t="16438" r="44067" b="58904"/>
            <a:stretch>
              <a:fillRect/>
            </a:stretch>
          </p:blipFill>
          <p:spPr bwMode="auto">
            <a:xfrm flipH="1">
              <a:off x="6934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Oval 67"/>
            <p:cNvSpPr/>
            <p:nvPr/>
          </p:nvSpPr>
          <p:spPr>
            <a:xfrm>
              <a:off x="7346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90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Rectangle 69"/>
            <p:cNvSpPr/>
            <p:nvPr/>
          </p:nvSpPr>
          <p:spPr>
            <a:xfrm>
              <a:off x="8610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6" cstate="print"/>
            <a:srcRect l="38135" t="16438" r="44067" b="58904"/>
            <a:stretch>
              <a:fillRect/>
            </a:stretch>
          </p:blipFill>
          <p:spPr bwMode="auto">
            <a:xfrm flipH="1">
              <a:off x="9220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Oval 71"/>
            <p:cNvSpPr/>
            <p:nvPr/>
          </p:nvSpPr>
          <p:spPr>
            <a:xfrm>
              <a:off x="9632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735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Box 76"/>
            <p:cNvSpPr txBox="1"/>
            <p:nvPr/>
          </p:nvSpPr>
          <p:spPr>
            <a:xfrm>
              <a:off x="9207356" y="3733800"/>
              <a:ext cx="838199" cy="477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+8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94816" y="3733800"/>
              <a:ext cx="838199" cy="477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-10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30220" y="3733800"/>
              <a:ext cx="838199" cy="477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-5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67164" y="3733800"/>
              <a:ext cx="838199" cy="477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-8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85800" y="1367135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States Under Agent’s Control: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81600" y="5562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pitchFamily="34" charset="0"/>
              </a:rPr>
              <a:t>Terminal States:</a:t>
            </a:r>
          </a:p>
        </p:txBody>
      </p:sp>
      <p:pic>
        <p:nvPicPr>
          <p:cNvPr id="92" name="Picture 9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067085" y="1828800"/>
            <a:ext cx="2920953" cy="457112"/>
          </a:xfrm>
          <a:prstGeom prst="rect">
            <a:avLst/>
          </a:prstGeom>
          <a:noFill/>
          <a:ln/>
          <a:effectLst/>
        </p:spPr>
      </p:pic>
      <p:pic>
        <p:nvPicPr>
          <p:cNvPr id="85" name="Picture 8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512317" y="6019800"/>
            <a:ext cx="1574284" cy="278891"/>
          </a:xfrm>
          <a:prstGeom prst="rect">
            <a:avLst/>
          </a:prstGeom>
          <a:noFill/>
          <a:ln/>
          <a:effectLst/>
        </p:spPr>
      </p:pic>
      <p:sp>
        <p:nvSpPr>
          <p:cNvPr id="86" name="Right Arrow 85"/>
          <p:cNvSpPr/>
          <p:nvPr/>
        </p:nvSpPr>
        <p:spPr>
          <a:xfrm rot="1943663">
            <a:off x="4045804" y="2305479"/>
            <a:ext cx="1706429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7239000" y="1371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States Under Opponent’s Control:</a:t>
            </a:r>
          </a:p>
        </p:txBody>
      </p:sp>
      <p:pic>
        <p:nvPicPr>
          <p:cNvPr id="93" name="Picture 9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7899451" y="1828802"/>
            <a:ext cx="2919875" cy="456943"/>
          </a:xfrm>
          <a:prstGeom prst="rect">
            <a:avLst/>
          </a:prstGeom>
          <a:noFill/>
          <a:ln/>
          <a:effectLst/>
        </p:spPr>
      </p:pic>
      <p:sp>
        <p:nvSpPr>
          <p:cNvPr id="90" name="Right Arrow 89"/>
          <p:cNvSpPr/>
          <p:nvPr/>
        </p:nvSpPr>
        <p:spPr>
          <a:xfrm rot="8255959">
            <a:off x="8148387" y="2949051"/>
            <a:ext cx="1406807" cy="304800"/>
          </a:xfrm>
          <a:prstGeom prst="rightArrow">
            <a:avLst/>
          </a:prstGeom>
          <a:solidFill>
            <a:srgbClr val="FF9999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6" grpId="0" animBg="1"/>
      <p:bldP spid="87" grpId="0"/>
      <p:bldP spid="9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3291" y="1320019"/>
            <a:ext cx="5484168" cy="5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Games</a:t>
            </a:r>
          </a:p>
        </p:txBody>
      </p:sp>
    </p:spTree>
    <p:extLst>
      <p:ext uri="{BB962C8B-B14F-4D97-AF65-F5344CB8AC3E}">
        <p14:creationId xmlns:p14="http://schemas.microsoft.com/office/powerpoint/2010/main" val="59819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36" tIns="45718" rIns="132077" bIns="45718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Designing Rational Agents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51600" cy="3860800"/>
          </a:xfrm>
        </p:spPr>
        <p:txBody>
          <a:bodyPr vert="horz" wrap="square" lIns="91436" tIns="45718" rIns="132077" bIns="45718" numCol="1" anchor="t" anchorCtr="0" compatLnSpc="1">
            <a:prstTxWarp prst="textNoShape">
              <a:avLst/>
            </a:prstTxWarp>
          </a:bodyPr>
          <a:lstStyle/>
          <a:p>
            <a:pPr marL="457178" indent="-457178">
              <a:spcBef>
                <a:spcPct val="0"/>
              </a:spcBef>
              <a:buClrTx/>
            </a:pP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An </a:t>
            </a:r>
            <a:r>
              <a:rPr lang="en-US" sz="2133" b="1" dirty="0">
                <a:solidFill>
                  <a:schemeClr val="accent2">
                    <a:alpha val="25000"/>
                  </a:schemeClr>
                </a:solidFill>
              </a:rPr>
              <a:t>agent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 is an entity that </a:t>
            </a:r>
            <a:r>
              <a:rPr lang="en-US" sz="2133" i="1" dirty="0">
                <a:solidFill>
                  <a:schemeClr val="accent2">
                    <a:alpha val="25000"/>
                  </a:schemeClr>
                </a:solidFill>
              </a:rPr>
              <a:t>perceives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 and </a:t>
            </a:r>
            <a:r>
              <a:rPr lang="en-US" sz="2133" i="1" dirty="0">
                <a:solidFill>
                  <a:schemeClr val="accent2">
                    <a:alpha val="25000"/>
                  </a:schemeClr>
                </a:solidFill>
              </a:rPr>
              <a:t>acts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.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/>
              <a:t>A </a:t>
            </a:r>
            <a:r>
              <a:rPr lang="en-US" sz="2133" b="1" dirty="0"/>
              <a:t>rational agent</a:t>
            </a:r>
            <a:r>
              <a:rPr lang="en-US" sz="2133" b="1" i="1" dirty="0"/>
              <a:t> </a:t>
            </a:r>
            <a:r>
              <a:rPr lang="en-US" sz="2133" dirty="0"/>
              <a:t>selects actions that maximize its (expected) </a:t>
            </a:r>
            <a:r>
              <a:rPr lang="en-US" sz="2133" b="1" dirty="0"/>
              <a:t>utility</a:t>
            </a:r>
            <a:r>
              <a:rPr lang="en-US" sz="2133" dirty="0"/>
              <a:t>.  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Characteristics of the </a:t>
            </a:r>
            <a:r>
              <a:rPr lang="en-US" sz="2133" b="1" dirty="0">
                <a:solidFill>
                  <a:schemeClr val="accent2">
                    <a:alpha val="25000"/>
                  </a:schemeClr>
                </a:solidFill>
              </a:rPr>
              <a:t>percepts, environment,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 and </a:t>
            </a:r>
            <a:r>
              <a:rPr lang="en-US" sz="2133" b="1" dirty="0">
                <a:solidFill>
                  <a:schemeClr val="accent2">
                    <a:alpha val="25000"/>
                  </a:schemeClr>
                </a:solidFill>
              </a:rPr>
              <a:t>action space 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</a:rPr>
              <a:t>dictate techniques for selecting rational actions</a:t>
            </a:r>
          </a:p>
          <a:p>
            <a:pPr marL="457178" indent="-457178">
              <a:spcBef>
                <a:spcPts val="1500"/>
              </a:spcBef>
              <a:buClrTx/>
            </a:pPr>
            <a:r>
              <a:rPr lang="en-US" sz="2133" b="1" dirty="0">
                <a:solidFill>
                  <a:schemeClr val="accent2">
                    <a:alpha val="25000"/>
                  </a:schemeClr>
                </a:solidFill>
                <a:cs typeface="Arial" charset="0"/>
              </a:rPr>
              <a:t>This course </a:t>
            </a:r>
            <a:r>
              <a:rPr lang="en-US" sz="2133" dirty="0">
                <a:solidFill>
                  <a:schemeClr val="accent2">
                    <a:alpha val="25000"/>
                  </a:schemeClr>
                </a:solidFill>
                <a:cs typeface="Arial" charset="0"/>
              </a:rPr>
              <a:t>is about: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solidFill>
                  <a:schemeClr val="tx1">
                    <a:alpha val="25000"/>
                  </a:schemeClr>
                </a:solidFill>
                <a:cs typeface="Arial" charset="0"/>
              </a:rPr>
              <a:t>General AI techniques for a variety of problem types</a:t>
            </a:r>
          </a:p>
          <a:p>
            <a:pPr marL="839746" lvl="1" indent="-342882">
              <a:lnSpc>
                <a:spcPct val="80000"/>
              </a:lnSpc>
              <a:spcBef>
                <a:spcPts val="739"/>
              </a:spcBef>
              <a:buSzPct val="100000"/>
            </a:pPr>
            <a:r>
              <a:rPr lang="en-US" sz="2133" dirty="0">
                <a:solidFill>
                  <a:schemeClr val="tx1">
                    <a:alpha val="25000"/>
                  </a:schemeClr>
                </a:solidFill>
                <a:cs typeface="Arial" charset="0"/>
              </a:rPr>
              <a:t>Learning to recognize when and how a new problem can be solved with an existing technique</a:t>
            </a:r>
          </a:p>
          <a:p>
            <a:pPr marL="457178" indent="-457178">
              <a:spcBef>
                <a:spcPts val="1500"/>
              </a:spcBef>
              <a:buClrTx/>
            </a:pPr>
            <a:endParaRPr lang="en-US" sz="2133" dirty="0"/>
          </a:p>
        </p:txBody>
      </p:sp>
      <p:grpSp>
        <p:nvGrpSpPr>
          <p:cNvPr id="34" name="Group 33"/>
          <p:cNvGrpSpPr/>
          <p:nvPr/>
        </p:nvGrpSpPr>
        <p:grpSpPr>
          <a:xfrm>
            <a:off x="7416802" y="4564064"/>
            <a:ext cx="3860797" cy="1912937"/>
            <a:chOff x="4616215" y="3194447"/>
            <a:chExt cx="4052397" cy="1434703"/>
          </a:xfrm>
        </p:grpSpPr>
        <p:sp>
          <p:nvSpPr>
            <p:cNvPr id="19" name="AutoShape 7"/>
            <p:cNvSpPr>
              <a:spLocks/>
            </p:cNvSpPr>
            <p:nvPr/>
          </p:nvSpPr>
          <p:spPr bwMode="auto">
            <a:xfrm>
              <a:off x="4616215" y="3200398"/>
              <a:ext cx="1919558" cy="1309688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rot="10800000" flipH="1">
              <a:off x="5611414" y="3672670"/>
              <a:ext cx="0" cy="5310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1" name="Rectangle 9"/>
            <p:cNvSpPr>
              <a:spLocks/>
            </p:cNvSpPr>
            <p:nvPr/>
          </p:nvSpPr>
          <p:spPr bwMode="auto">
            <a:xfrm rot="16200000">
              <a:off x="4687016" y="3598189"/>
              <a:ext cx="564897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/>
              <a:r>
                <a:rPr lang="en-US" sz="2133" b="1" dirty="0">
                  <a:latin typeface="Calibri" pitchFamily="34" charset="0"/>
                  <a:cs typeface="Arial" charset="0"/>
                </a:rPr>
                <a:t>Agent</a:t>
              </a:r>
            </a:p>
          </p:txBody>
        </p:sp>
        <p:grpSp>
          <p:nvGrpSpPr>
            <p:cNvPr id="22" name="Group 10"/>
            <p:cNvGrpSpPr>
              <a:grpSpLocks/>
            </p:cNvGrpSpPr>
            <p:nvPr/>
          </p:nvGrpSpPr>
          <p:grpSpPr bwMode="auto">
            <a:xfrm>
              <a:off x="5363764" y="3748869"/>
              <a:ext cx="476250" cy="323850"/>
              <a:chOff x="0" y="0"/>
              <a:chExt cx="400" cy="272"/>
            </a:xfrm>
          </p:grpSpPr>
          <p:sp>
            <p:nvSpPr>
              <p:cNvPr id="23" name="AutoShape 11"/>
              <p:cNvSpPr>
                <a:spLocks/>
              </p:cNvSpPr>
              <p:nvPr/>
            </p:nvSpPr>
            <p:spPr bwMode="auto">
              <a:xfrm>
                <a:off x="0" y="0"/>
                <a:ext cx="400" cy="272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133">
                  <a:latin typeface="Calibri" pitchFamily="34" charset="0"/>
                </a:endParaRPr>
              </a:p>
            </p:txBody>
          </p:sp>
          <p:sp>
            <p:nvSpPr>
              <p:cNvPr id="24" name="Rectangle 12"/>
              <p:cNvSpPr>
                <a:spLocks/>
              </p:cNvSpPr>
              <p:nvPr/>
            </p:nvSpPr>
            <p:spPr bwMode="auto">
              <a:xfrm>
                <a:off x="135" y="32"/>
                <a:ext cx="139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2133" b="1" dirty="0">
                    <a:latin typeface="Calibri" pitchFamily="34" charset="0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5073252" y="3430191"/>
              <a:ext cx="1104900" cy="1059657"/>
              <a:chOff x="32" y="19"/>
              <a:chExt cx="928" cy="890"/>
            </a:xfrm>
          </p:grpSpPr>
          <p:sp>
            <p:nvSpPr>
              <p:cNvPr id="26" name="Rectangle 14"/>
              <p:cNvSpPr>
                <a:spLocks/>
              </p:cNvSpPr>
              <p:nvPr/>
            </p:nvSpPr>
            <p:spPr bwMode="auto">
              <a:xfrm>
                <a:off x="84" y="19"/>
                <a:ext cx="824" cy="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Sensors</a:t>
                </a:r>
              </a:p>
            </p:txBody>
          </p:sp>
          <p:sp>
            <p:nvSpPr>
              <p:cNvPr id="27" name="Rectangle 15"/>
              <p:cNvSpPr>
                <a:spLocks/>
              </p:cNvSpPr>
              <p:nvPr/>
            </p:nvSpPr>
            <p:spPr bwMode="auto">
              <a:xfrm>
                <a:off x="32" y="661"/>
                <a:ext cx="928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sz="1867" dirty="0">
                    <a:latin typeface="Calibri" pitchFamily="34" charset="0"/>
                    <a:cs typeface="Arial" charset="0"/>
                  </a:rPr>
                  <a:t>Actuators</a:t>
                </a:r>
              </a:p>
            </p:txBody>
          </p:sp>
        </p:grpSp>
        <p:sp>
          <p:nvSpPr>
            <p:cNvPr id="28" name="AutoShape 16"/>
            <p:cNvSpPr>
              <a:spLocks/>
            </p:cNvSpPr>
            <p:nvPr/>
          </p:nvSpPr>
          <p:spPr bwMode="auto">
            <a:xfrm>
              <a:off x="7815475" y="3194447"/>
              <a:ext cx="853137" cy="1304925"/>
            </a:xfrm>
            <a:prstGeom prst="roundRect">
              <a:avLst>
                <a:gd name="adj" fmla="val 10944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29" name="Rectangle 17"/>
            <p:cNvSpPr>
              <a:spLocks/>
            </p:cNvSpPr>
            <p:nvPr/>
          </p:nvSpPr>
          <p:spPr bwMode="auto">
            <a:xfrm rot="5400000">
              <a:off x="7696859" y="3589450"/>
              <a:ext cx="1157018" cy="49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b="1" dirty="0">
                  <a:latin typeface="Calibri" pitchFamily="34" charset="0"/>
                  <a:cs typeface="Arial" charset="0"/>
                </a:rPr>
                <a:t>Environment</a:t>
              </a: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rot="10800000" flipH="1">
              <a:off x="6182915" y="3574256"/>
              <a:ext cx="18597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6275783" y="4324350"/>
              <a:ext cx="17609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 sz="2133">
                <a:latin typeface="Calibri" pitchFamily="34" charset="0"/>
              </a:endParaRPr>
            </a:p>
          </p:txBody>
        </p:sp>
        <p:sp>
          <p:nvSpPr>
            <p:cNvPr id="32" name="Rectangle 20"/>
            <p:cNvSpPr>
              <a:spLocks/>
            </p:cNvSpPr>
            <p:nvPr/>
          </p:nvSpPr>
          <p:spPr bwMode="auto">
            <a:xfrm>
              <a:off x="6682977" y="3584972"/>
              <a:ext cx="942975" cy="266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Percepts</a:t>
              </a:r>
            </a:p>
          </p:txBody>
        </p:sp>
        <p:sp>
          <p:nvSpPr>
            <p:cNvPr id="33" name="Rectangle 21"/>
            <p:cNvSpPr>
              <a:spLocks/>
            </p:cNvSpPr>
            <p:nvPr/>
          </p:nvSpPr>
          <p:spPr bwMode="auto">
            <a:xfrm>
              <a:off x="6749652" y="4324350"/>
              <a:ext cx="809625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1467" dirty="0">
                  <a:latin typeface="Calibri" pitchFamily="34" charset="0"/>
                  <a:cs typeface="Arial" charset="0"/>
                </a:rPr>
                <a:t>Actions</a:t>
              </a:r>
            </a:p>
          </p:txBody>
        </p:sp>
      </p:grpSp>
      <p:pic>
        <p:nvPicPr>
          <p:cNvPr id="46083" name="Picture 3" descr="C:\Temp\ketrina\RationalAgent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21600" y="1490472"/>
            <a:ext cx="3759200" cy="2954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221024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Adversarial Search (</a:t>
            </a:r>
            <a:r>
              <a:rPr lang="en-US" dirty="0" err="1"/>
              <a:t>Minimax</a:t>
            </a:r>
            <a:r>
              <a:rPr lang="en-US" dirty="0"/>
              <a:t>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47801"/>
            <a:ext cx="5486400" cy="4525963"/>
          </a:xfrm>
        </p:spPr>
        <p:txBody>
          <a:bodyPr/>
          <a:lstStyle/>
          <a:p>
            <a:pPr eaLnBrk="1" hangingPunct="1"/>
            <a:r>
              <a:rPr lang="en-US" sz="2200" dirty="0"/>
              <a:t>Deterministic, zero-sum games:</a:t>
            </a:r>
          </a:p>
          <a:p>
            <a:pPr lvl="1" eaLnBrk="1" hangingPunct="1"/>
            <a:r>
              <a:rPr lang="en-US" sz="2200" dirty="0"/>
              <a:t>Tic-tac-toe, chess, checkers</a:t>
            </a:r>
          </a:p>
          <a:p>
            <a:pPr lvl="1" eaLnBrk="1" hangingPunct="1"/>
            <a:r>
              <a:rPr lang="en-US" sz="2200" dirty="0"/>
              <a:t>One player maximizes result</a:t>
            </a:r>
          </a:p>
          <a:p>
            <a:pPr lvl="1" eaLnBrk="1" hangingPunct="1"/>
            <a:r>
              <a:rPr lang="en-US" sz="2200" dirty="0"/>
              <a:t>The other minimizes result</a:t>
            </a:r>
          </a:p>
          <a:p>
            <a:pPr lvl="1" eaLnBrk="1" hangingPunct="1"/>
            <a:endParaRPr lang="en-US" sz="2200" dirty="0"/>
          </a:p>
          <a:p>
            <a:pPr eaLnBrk="1" hangingPunct="1"/>
            <a:r>
              <a:rPr lang="en-US" sz="2200" dirty="0" err="1"/>
              <a:t>Minimax</a:t>
            </a:r>
            <a:r>
              <a:rPr lang="en-US" sz="2200" dirty="0"/>
              <a:t> search:</a:t>
            </a:r>
          </a:p>
          <a:p>
            <a:pPr lvl="1" eaLnBrk="1" hangingPunct="1"/>
            <a:r>
              <a:rPr lang="en-US" sz="2200" dirty="0"/>
              <a:t>A state-space search tree</a:t>
            </a:r>
          </a:p>
          <a:p>
            <a:pPr lvl="1" eaLnBrk="1" hangingPunct="1"/>
            <a:r>
              <a:rPr lang="en-US" sz="2200" dirty="0"/>
              <a:t>Players alternate turns</a:t>
            </a:r>
          </a:p>
          <a:p>
            <a:pPr lvl="1" eaLnBrk="1" hangingPunct="1"/>
            <a:r>
              <a:rPr lang="en-US" sz="2200" dirty="0"/>
              <a:t>Compute each node’s </a:t>
            </a:r>
            <a:r>
              <a:rPr lang="en-US" sz="2200" dirty="0" err="1">
                <a:solidFill>
                  <a:srgbClr val="CC0000"/>
                </a:solidFill>
              </a:rPr>
              <a:t>minimax</a:t>
            </a:r>
            <a:r>
              <a:rPr lang="en-US" sz="2200" dirty="0">
                <a:solidFill>
                  <a:srgbClr val="CC0000"/>
                </a:solidFill>
              </a:rPr>
              <a:t> value: </a:t>
            </a:r>
            <a:r>
              <a:rPr lang="en-US" sz="2200" dirty="0"/>
              <a:t>the best achievable utility against a rational (optimal) adversary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8763000" y="2325687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 rot="10800000">
            <a:off x="8001000" y="3316287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10800000">
            <a:off x="9525000" y="3316287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7620000" y="4611687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8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8305800" y="4611687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2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9144000" y="4611687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9906000" y="4611687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6</a:t>
            </a:r>
          </a:p>
        </p:txBody>
      </p:sp>
      <p:cxnSp>
        <p:nvCxnSpPr>
          <p:cNvPr id="12299" name="AutoShape 11"/>
          <p:cNvCxnSpPr>
            <a:cxnSpLocks noChangeShapeType="1"/>
            <a:stCxn id="12292" idx="3"/>
            <a:endCxn id="12293" idx="3"/>
          </p:cNvCxnSpPr>
          <p:nvPr/>
        </p:nvCxnSpPr>
        <p:spPr bwMode="auto">
          <a:xfrm flipH="1">
            <a:off x="8191500" y="2630487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00" name="AutoShape 12"/>
          <p:cNvCxnSpPr>
            <a:cxnSpLocks noChangeShapeType="1"/>
            <a:stCxn id="12292" idx="3"/>
            <a:endCxn id="12294" idx="3"/>
          </p:cNvCxnSpPr>
          <p:nvPr/>
        </p:nvCxnSpPr>
        <p:spPr bwMode="auto">
          <a:xfrm>
            <a:off x="8953500" y="2630487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01" name="AutoShape 13"/>
          <p:cNvCxnSpPr>
            <a:cxnSpLocks noChangeShapeType="1"/>
            <a:stCxn id="12293" idx="0"/>
            <a:endCxn id="12295" idx="0"/>
          </p:cNvCxnSpPr>
          <p:nvPr/>
        </p:nvCxnSpPr>
        <p:spPr bwMode="auto">
          <a:xfrm flipH="1">
            <a:off x="7810500" y="3621087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02" name="AutoShape 14"/>
          <p:cNvCxnSpPr>
            <a:cxnSpLocks noChangeShapeType="1"/>
            <a:stCxn id="12293" idx="0"/>
            <a:endCxn id="12296" idx="0"/>
          </p:cNvCxnSpPr>
          <p:nvPr/>
        </p:nvCxnSpPr>
        <p:spPr bwMode="auto">
          <a:xfrm>
            <a:off x="8191500" y="3621087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03" name="AutoShape 15"/>
          <p:cNvCxnSpPr>
            <a:cxnSpLocks noChangeShapeType="1"/>
            <a:stCxn id="12294" idx="0"/>
            <a:endCxn id="12297" idx="0"/>
          </p:cNvCxnSpPr>
          <p:nvPr/>
        </p:nvCxnSpPr>
        <p:spPr bwMode="auto">
          <a:xfrm flipH="1">
            <a:off x="9334500" y="3621087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04" name="AutoShape 16"/>
          <p:cNvCxnSpPr>
            <a:cxnSpLocks noChangeShapeType="1"/>
            <a:stCxn id="12294" idx="0"/>
            <a:endCxn id="12298" idx="0"/>
          </p:cNvCxnSpPr>
          <p:nvPr/>
        </p:nvCxnSpPr>
        <p:spPr bwMode="auto">
          <a:xfrm>
            <a:off x="9715500" y="3621087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9166226" y="2324379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9982202" y="3238779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8040687" y="3255961"/>
            <a:ext cx="1835005" cy="381000"/>
            <a:chOff x="6059424" y="3215640"/>
            <a:chExt cx="1834794" cy="381000"/>
          </a:xfrm>
        </p:grpSpPr>
        <p:sp>
          <p:nvSpPr>
            <p:cNvPr id="12316" name="TextBox 19"/>
            <p:cNvSpPr txBox="1">
              <a:spLocks noChangeArrowheads="1"/>
            </p:cNvSpPr>
            <p:nvPr/>
          </p:nvSpPr>
          <p:spPr bwMode="auto">
            <a:xfrm>
              <a:off x="6059424" y="3227308"/>
              <a:ext cx="3016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12317" name="TextBox 20"/>
            <p:cNvSpPr txBox="1">
              <a:spLocks noChangeArrowheads="1"/>
            </p:cNvSpPr>
            <p:nvPr/>
          </p:nvSpPr>
          <p:spPr bwMode="auto">
            <a:xfrm>
              <a:off x="7592567" y="3215640"/>
              <a:ext cx="3016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5</a:t>
              </a: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799513" y="23495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5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467600" y="4383087"/>
            <a:ext cx="3048000" cy="1484363"/>
            <a:chOff x="5486400" y="4343400"/>
            <a:chExt cx="3048000" cy="1484593"/>
          </a:xfrm>
        </p:grpSpPr>
        <p:sp>
          <p:nvSpPr>
            <p:cNvPr id="23" name="Rounded Rectangle 22"/>
            <p:cNvSpPr/>
            <p:nvPr/>
          </p:nvSpPr>
          <p:spPr>
            <a:xfrm>
              <a:off x="5486400" y="4343400"/>
              <a:ext cx="3048000" cy="76211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itchFamily="34" charset="0"/>
              </a:endParaRPr>
            </a:p>
          </p:txBody>
        </p:sp>
        <p:sp>
          <p:nvSpPr>
            <p:cNvPr id="12315" name="Text Box 17"/>
            <p:cNvSpPr txBox="1">
              <a:spLocks noChangeArrowheads="1"/>
            </p:cNvSpPr>
            <p:nvPr/>
          </p:nvSpPr>
          <p:spPr bwMode="auto">
            <a:xfrm>
              <a:off x="5486400" y="5181562"/>
              <a:ext cx="3048000" cy="646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Calibri" pitchFamily="34" charset="0"/>
                </a:rPr>
                <a:t>Terminal values:</a:t>
              </a:r>
              <a:br>
                <a:rPr lang="en-US" b="1" dirty="0">
                  <a:latin typeface="Calibri" pitchFamily="34" charset="0"/>
                </a:rPr>
              </a:br>
              <a:r>
                <a:rPr lang="en-US" b="1" dirty="0">
                  <a:latin typeface="Calibri" pitchFamily="34" charset="0"/>
                </a:rPr>
                <a:t>part of the game 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7467600" y="1447803"/>
            <a:ext cx="3124200" cy="2362199"/>
            <a:chOff x="5334000" y="2855914"/>
            <a:chExt cx="3124200" cy="2362199"/>
          </a:xfrm>
        </p:grpSpPr>
        <p:sp>
          <p:nvSpPr>
            <p:cNvPr id="29" name="Rounded Rectangle 28"/>
            <p:cNvSpPr/>
            <p:nvPr/>
          </p:nvSpPr>
          <p:spPr>
            <a:xfrm>
              <a:off x="5334000" y="3541713"/>
              <a:ext cx="3124200" cy="1676400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itchFamily="34" charset="0"/>
              </a:endParaRPr>
            </a:p>
          </p:txBody>
        </p:sp>
        <p:sp>
          <p:nvSpPr>
            <p:cNvPr id="12313" name="Text Box 17"/>
            <p:cNvSpPr txBox="1">
              <a:spLocks noChangeArrowheads="1"/>
            </p:cNvSpPr>
            <p:nvPr/>
          </p:nvSpPr>
          <p:spPr bwMode="auto">
            <a:xfrm>
              <a:off x="5334000" y="2855914"/>
              <a:ext cx="3124200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Calibri" pitchFamily="34" charset="0"/>
                </a:rPr>
                <a:t>Minimax</a:t>
              </a:r>
              <a:r>
                <a:rPr lang="en-US" b="1" dirty="0">
                  <a:latin typeface="Calibri" pitchFamily="34" charset="0"/>
                </a:rPr>
                <a:t> values:</a:t>
              </a:r>
              <a:br>
                <a:rPr lang="en-US" b="1" dirty="0">
                  <a:latin typeface="Calibri" pitchFamily="34" charset="0"/>
                </a:rPr>
              </a:br>
              <a:r>
                <a:rPr lang="en-US" b="1" dirty="0">
                  <a:latin typeface="Calibri" pitchFamily="34" charset="0"/>
                </a:rPr>
                <a:t>computed recursively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059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BD92DE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2098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2098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371600"/>
            <a:ext cx="7620000" cy="2057400"/>
          </a:xfrm>
          <a:prstGeom prst="roundRect">
            <a:avLst/>
          </a:prstGeom>
          <a:solidFill>
            <a:srgbClr val="C39BE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Minimax</a:t>
            </a:r>
            <a:r>
              <a:rPr lang="en-US" dirty="0"/>
              <a:t> Implementation (Dispatch)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C00000"/>
                </a:solidFill>
              </a:rPr>
              <a:t>MIN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C00000"/>
                </a:solidFill>
              </a:rPr>
              <a:t>min-value(state)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342874" indent="-342874" defTabSz="914377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kern="0" dirty="0">
                <a:solidFill>
                  <a:srgbClr val="C00000"/>
                </a:solidFill>
                <a:latin typeface="Calibri" pitchFamily="34" charset="0"/>
              </a:rPr>
              <a:t>def min-value(state):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+∞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kern="0" dirty="0">
                <a:latin typeface="Calibri" pitchFamily="34" charset="0"/>
              </a:rPr>
              <a:t>v = min(v,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kern="0" dirty="0">
                <a:latin typeface="Calibri" pitchFamily="34" charset="0"/>
              </a:rPr>
              <a:t>)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342874" indent="-342874" defTabSz="914377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endParaRPr lang="en-US" sz="1100" kern="0" dirty="0">
              <a:solidFill>
                <a:srgbClr val="00B0F0"/>
              </a:solidFill>
              <a:latin typeface="Calibri" pitchFamily="34" charset="0"/>
            </a:endParaRPr>
          </a:p>
          <a:p>
            <a:pPr marL="342874" indent="-342874" defTabSz="914377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kern="0" dirty="0">
                <a:solidFill>
                  <a:srgbClr val="0070C0"/>
                </a:solidFill>
                <a:latin typeface="Calibri" pitchFamily="34" charset="0"/>
              </a:rPr>
              <a:t>def max-value(state):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kern="0" dirty="0">
                <a:latin typeface="Calibri" pitchFamily="34" charset="0"/>
              </a:rPr>
              <a:t>v = max(v,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kern="0" dirty="0">
                <a:latin typeface="Calibri" pitchFamily="34" charset="0"/>
              </a:rPr>
              <a:t>)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</p:txBody>
      </p:sp>
    </p:spTree>
    <p:extLst>
      <p:ext uri="{BB962C8B-B14F-4D97-AF65-F5344CB8AC3E}">
        <p14:creationId xmlns:p14="http://schemas.microsoft.com/office/powerpoint/2010/main" val="31917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2" y="1448323"/>
            <a:ext cx="6723063" cy="44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Efficiency: Pruning</a:t>
            </a:r>
          </a:p>
        </p:txBody>
      </p:sp>
    </p:spTree>
    <p:extLst>
      <p:ext uri="{BB962C8B-B14F-4D97-AF65-F5344CB8AC3E}">
        <p14:creationId xmlns:p14="http://schemas.microsoft.com/office/powerpoint/2010/main" val="37818809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858000" cy="45259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/>
              <a:t>General configuration (MIN version)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computing the MIN-VALUE at some node </a:t>
            </a:r>
            <a:r>
              <a:rPr lang="en-US" sz="2000" i="1" dirty="0">
                <a:sym typeface="Symbol" pitchFamily="18" charset="2"/>
              </a:rPr>
              <a:t>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looping over </a:t>
            </a: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children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estimate of the </a:t>
            </a:r>
            <a:r>
              <a:rPr lang="en-US" sz="2000" dirty="0" err="1">
                <a:sym typeface="Symbol" pitchFamily="18" charset="2"/>
              </a:rPr>
              <a:t>childrens</a:t>
            </a:r>
            <a:r>
              <a:rPr lang="en-US" sz="2000" dirty="0">
                <a:sym typeface="Symbol" pitchFamily="18" charset="2"/>
              </a:rPr>
              <a:t>’ min is dropping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Who cares about </a:t>
            </a: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value?  MAX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Let </a:t>
            </a:r>
            <a:r>
              <a:rPr lang="en-US" sz="2000" i="1" dirty="0">
                <a:sym typeface="Symbol" pitchFamily="18" charset="2"/>
              </a:rPr>
              <a:t>a</a:t>
            </a:r>
            <a:r>
              <a:rPr lang="en-US" sz="2000" dirty="0"/>
              <a:t> be the best value that MAX can get at any choice point along the current path from the root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/>
              <a:t>If </a:t>
            </a:r>
            <a:r>
              <a:rPr lang="en-US" sz="2000" i="1" dirty="0"/>
              <a:t>n</a:t>
            </a:r>
            <a:r>
              <a:rPr lang="en-US" sz="2000" dirty="0"/>
              <a:t> becomes worse than </a:t>
            </a:r>
            <a:r>
              <a:rPr lang="en-US" sz="2000" i="1" dirty="0">
                <a:sym typeface="Symbol" pitchFamily="18" charset="2"/>
              </a:rPr>
              <a:t>a</a:t>
            </a:r>
            <a:r>
              <a:rPr lang="en-US" sz="2000" dirty="0"/>
              <a:t>, MAX will avoid it, so we can stop considering </a:t>
            </a:r>
            <a:r>
              <a:rPr lang="en-US" sz="2000" i="1" dirty="0" err="1"/>
              <a:t>n</a:t>
            </a:r>
            <a:r>
              <a:rPr lang="en-US" sz="2000" dirty="0" err="1"/>
              <a:t>’s</a:t>
            </a:r>
            <a:r>
              <a:rPr lang="en-US" sz="2000" dirty="0"/>
              <a:t> other children (it’s already bad enough that it won’t be played)</a:t>
            </a:r>
          </a:p>
          <a:p>
            <a:pPr lvl="1" eaLnBrk="1" hangingPunct="1"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400" dirty="0"/>
              <a:t>MAX version is symmetric</a:t>
            </a:r>
            <a:endParaRPr lang="en-US" sz="2000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778750" y="1995766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778751" y="2819678"/>
            <a:ext cx="58862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778750" y="4205566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778751" y="4967567"/>
            <a:ext cx="58862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 flipV="1">
            <a:off x="92964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  <a:sym typeface="Symbol" pitchFamily="18" charset="2"/>
              </a:rPr>
              <a:t>a</a:t>
            </a:r>
            <a:endParaRPr lang="en-US" sz="1600" i="1" dirty="0">
              <a:latin typeface="Calibri" pitchFamily="34" charset="0"/>
            </a:endParaRPr>
          </a:p>
        </p:txBody>
      </p:sp>
      <p:cxnSp>
        <p:nvCxnSpPr>
          <p:cNvPr id="23561" name="AutoShape 9"/>
          <p:cNvCxnSpPr>
            <a:cxnSpLocks noChangeShapeType="1"/>
            <a:stCxn id="23564" idx="3"/>
            <a:endCxn id="23560" idx="3"/>
          </p:cNvCxnSpPr>
          <p:nvPr/>
        </p:nvCxnSpPr>
        <p:spPr bwMode="auto">
          <a:xfrm flipH="1">
            <a:off x="9485313" y="2362200"/>
            <a:ext cx="763587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10287000" y="42052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Calibri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  <a:stCxn id="23560" idx="0"/>
          </p:cNvCxnSpPr>
          <p:nvPr/>
        </p:nvCxnSpPr>
        <p:spPr bwMode="auto">
          <a:xfrm>
            <a:off x="9486900" y="3200400"/>
            <a:ext cx="344488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100584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8153400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flipV="1">
            <a:off x="10668000" y="5029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</a:rPr>
              <a:t>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23567" name="AutoShape 15"/>
          <p:cNvCxnSpPr>
            <a:cxnSpLocks noChangeShapeType="1"/>
            <a:stCxn id="23562" idx="3"/>
            <a:endCxn id="23566" idx="3"/>
          </p:cNvCxnSpPr>
          <p:nvPr/>
        </p:nvCxnSpPr>
        <p:spPr bwMode="auto">
          <a:xfrm rot="16200000" flipH="1">
            <a:off x="10408444" y="4579144"/>
            <a:ext cx="5191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68" name="AutoShape 16"/>
          <p:cNvCxnSpPr>
            <a:cxnSpLocks noChangeShapeType="1"/>
            <a:stCxn id="23560" idx="0"/>
          </p:cNvCxnSpPr>
          <p:nvPr/>
        </p:nvCxnSpPr>
        <p:spPr bwMode="auto">
          <a:xfrm flipH="1">
            <a:off x="9145588" y="3200400"/>
            <a:ext cx="3413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9" name="Freeform 17"/>
          <p:cNvSpPr>
            <a:spLocks/>
          </p:cNvSpPr>
          <p:nvPr/>
        </p:nvSpPr>
        <p:spPr bwMode="auto">
          <a:xfrm>
            <a:off x="10185401" y="2362200"/>
            <a:ext cx="444500" cy="1828800"/>
          </a:xfrm>
          <a:custGeom>
            <a:avLst/>
            <a:gdLst>
              <a:gd name="T0" fmla="*/ 2147483647 w 280"/>
              <a:gd name="T1" fmla="*/ 0 h 1152"/>
              <a:gd name="T2" fmla="*/ 2147483647 w 280"/>
              <a:gd name="T3" fmla="*/ 2147483647 h 1152"/>
              <a:gd name="T4" fmla="*/ 2147483647 w 280"/>
              <a:gd name="T5" fmla="*/ 2147483647 h 1152"/>
              <a:gd name="T6" fmla="*/ 2147483647 w 280"/>
              <a:gd name="T7" fmla="*/ 2147483647 h 1152"/>
              <a:gd name="T8" fmla="*/ 2147483647 w 280"/>
              <a:gd name="T9" fmla="*/ 2147483647 h 1152"/>
              <a:gd name="T10" fmla="*/ 2147483647 w 280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152"/>
              <a:gd name="T20" fmla="*/ 280 w 280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152">
                <a:moveTo>
                  <a:pt x="40" y="0"/>
                </a:moveTo>
                <a:cubicBezTo>
                  <a:pt x="20" y="112"/>
                  <a:pt x="0" y="224"/>
                  <a:pt x="40" y="288"/>
                </a:cubicBezTo>
                <a:cubicBezTo>
                  <a:pt x="80" y="352"/>
                  <a:pt x="280" y="304"/>
                  <a:pt x="280" y="384"/>
                </a:cubicBezTo>
                <a:cubicBezTo>
                  <a:pt x="280" y="464"/>
                  <a:pt x="48" y="688"/>
                  <a:pt x="40" y="768"/>
                </a:cubicBezTo>
                <a:cubicBezTo>
                  <a:pt x="32" y="848"/>
                  <a:pt x="208" y="800"/>
                  <a:pt x="232" y="864"/>
                </a:cubicBezTo>
                <a:cubicBezTo>
                  <a:pt x="256" y="928"/>
                  <a:pt x="220" y="1040"/>
                  <a:pt x="184" y="115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23570" name="AutoShape 18"/>
          <p:cNvCxnSpPr>
            <a:cxnSpLocks noChangeShapeType="1"/>
            <a:stCxn id="23562" idx="3"/>
          </p:cNvCxnSpPr>
          <p:nvPr/>
        </p:nvCxnSpPr>
        <p:spPr bwMode="auto">
          <a:xfrm flipH="1">
            <a:off x="10134601" y="4510088"/>
            <a:ext cx="342900" cy="5191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1" name="AutoShape 19"/>
          <p:cNvCxnSpPr>
            <a:cxnSpLocks noChangeShapeType="1"/>
            <a:endCxn id="23564" idx="0"/>
          </p:cNvCxnSpPr>
          <p:nvPr/>
        </p:nvCxnSpPr>
        <p:spPr bwMode="auto">
          <a:xfrm flipH="1">
            <a:off x="10248901" y="1600200"/>
            <a:ext cx="4191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3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839451" y="5353051"/>
            <a:ext cx="228600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4" name="AutoShape 18"/>
          <p:cNvCxnSpPr>
            <a:cxnSpLocks noChangeShapeType="1"/>
            <a:stCxn id="23566" idx="0"/>
          </p:cNvCxnSpPr>
          <p:nvPr/>
        </p:nvCxnSpPr>
        <p:spPr bwMode="auto">
          <a:xfrm rot="5400000">
            <a:off x="10447338" y="5441951"/>
            <a:ext cx="519113" cy="3032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5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648951" y="5543551"/>
            <a:ext cx="457200" cy="38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41892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324600" y="3048000"/>
            <a:ext cx="5410200" cy="31242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3048000"/>
            <a:ext cx="5410200" cy="31242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Implementation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0" y="33528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lang="en-US" kern="0" dirty="0">
                <a:solidFill>
                  <a:srgbClr val="C00000"/>
                </a:solidFill>
                <a:latin typeface="Calibri" pitchFamily="34" charset="0"/>
              </a:rPr>
              <a:t>def min-value(state, </a:t>
            </a:r>
            <a:r>
              <a:rPr lang="el-GR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C00000"/>
                </a:solidFill>
                <a:latin typeface="Calibri" pitchFamily="34" charset="0"/>
              </a:rPr>
              <a:t>):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+∞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kern="0" dirty="0">
                <a:latin typeface="Calibri" pitchFamily="34" charset="0"/>
              </a:rPr>
              <a:t>v = min(v,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)</a:t>
            </a:r>
            <a:r>
              <a:rPr lang="en-US" kern="0" dirty="0">
                <a:latin typeface="Calibri" pitchFamily="34" charset="0"/>
              </a:rPr>
              <a:t>)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kern="0" dirty="0">
                <a:latin typeface="Calibri" pitchFamily="34" charset="0"/>
              </a:rPr>
              <a:t>if v ≤ </a:t>
            </a:r>
            <a:r>
              <a:rPr lang="el-GR" kern="0" dirty="0">
                <a:latin typeface="Calibri" pitchFamily="34" charset="0"/>
              </a:rPr>
              <a:t>α</a:t>
            </a:r>
            <a:r>
              <a:rPr lang="en-US" kern="0" dirty="0">
                <a:latin typeface="Calibri" pitchFamily="34" charset="0"/>
              </a:rPr>
              <a:t> return v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kern="0" dirty="0">
                <a:latin typeface="Calibri" pitchFamily="34" charset="0"/>
              </a:rPr>
              <a:t>β </a:t>
            </a:r>
            <a:r>
              <a:rPr lang="en-US" kern="0" dirty="0">
                <a:latin typeface="Calibri" pitchFamily="34" charset="0"/>
              </a:rPr>
              <a:t>= min(</a:t>
            </a:r>
            <a:r>
              <a:rPr lang="el-GR" kern="0" dirty="0">
                <a:latin typeface="Calibri" pitchFamily="34" charset="0"/>
              </a:rPr>
              <a:t>β</a:t>
            </a:r>
            <a:r>
              <a:rPr lang="en-US" kern="0" dirty="0">
                <a:latin typeface="Calibri" pitchFamily="34" charset="0"/>
              </a:rPr>
              <a:t>, v)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3048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342874" indent="-342874" defTabSz="914377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endParaRPr lang="en-US" sz="1100" kern="0" dirty="0">
              <a:solidFill>
                <a:srgbClr val="00B0F0"/>
              </a:solidFill>
              <a:latin typeface="Calibri" pitchFamily="34" charset="0"/>
            </a:endParaRPr>
          </a:p>
          <a:p>
            <a:pPr marL="342874" indent="-342874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lang="en-US" kern="0" dirty="0">
                <a:solidFill>
                  <a:srgbClr val="0066CC"/>
                </a:solidFill>
                <a:latin typeface="Calibri" pitchFamily="34" charset="0"/>
              </a:rPr>
              <a:t>def max-value(state, </a:t>
            </a:r>
            <a:r>
              <a:rPr lang="el-GR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0066CC"/>
                </a:solidFill>
                <a:latin typeface="Calibri" pitchFamily="34" charset="0"/>
              </a:rPr>
              <a:t>):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kern="0" dirty="0">
                <a:latin typeface="Calibri" pitchFamily="34" charset="0"/>
              </a:rPr>
              <a:t>v = max(v,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)</a:t>
            </a:r>
            <a:r>
              <a:rPr lang="en-US" kern="0" dirty="0">
                <a:latin typeface="Calibri" pitchFamily="34" charset="0"/>
              </a:rPr>
              <a:t>)</a:t>
            </a:r>
            <a:endParaRPr lang="en-US" kern="0" dirty="0">
              <a:solidFill>
                <a:srgbClr val="7030A0"/>
              </a:solidFill>
              <a:latin typeface="Calibri" pitchFamily="34" charset="0"/>
            </a:endParaRPr>
          </a:p>
          <a:p>
            <a:pPr marL="1142914" lvl="2" indent="-228584" defTabSz="914377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kern="0" dirty="0">
                <a:latin typeface="Calibri" pitchFamily="34" charset="0"/>
              </a:rPr>
              <a:t>if v ≥ </a:t>
            </a:r>
            <a:r>
              <a:rPr lang="el-GR" kern="0" dirty="0">
                <a:latin typeface="Calibri" pitchFamily="34" charset="0"/>
              </a:rPr>
              <a:t>β</a:t>
            </a:r>
            <a:r>
              <a:rPr lang="en-US" kern="0" dirty="0">
                <a:latin typeface="Calibri" pitchFamily="34" charset="0"/>
              </a:rPr>
              <a:t> return v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kern="0" dirty="0">
                <a:latin typeface="Calibri" pitchFamily="34" charset="0"/>
              </a:rPr>
              <a:t>α</a:t>
            </a:r>
            <a:r>
              <a:rPr lang="en-US" kern="0" dirty="0">
                <a:latin typeface="Calibri" pitchFamily="34" charset="0"/>
              </a:rPr>
              <a:t> = max(</a:t>
            </a:r>
            <a:r>
              <a:rPr lang="el-GR" kern="0" dirty="0">
                <a:latin typeface="Calibri" pitchFamily="34" charset="0"/>
              </a:rPr>
              <a:t>α</a:t>
            </a:r>
            <a:r>
              <a:rPr lang="en-US" kern="0" dirty="0">
                <a:latin typeface="Calibri" pitchFamily="34" charset="0"/>
              </a:rPr>
              <a:t>, v)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1524000"/>
            <a:ext cx="5105400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1734800" cy="14478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:p14="http://schemas.microsoft.com/office/powerpoint/2010/main" val="3966874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 Properties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11379200" cy="515619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This pruning has </a:t>
            </a:r>
            <a:r>
              <a:rPr lang="en-US" sz="2400" dirty="0">
                <a:solidFill>
                  <a:srgbClr val="CC0000"/>
                </a:solidFill>
              </a:rPr>
              <a:t>no effect</a:t>
            </a:r>
            <a:r>
              <a:rPr lang="en-US" sz="2400" dirty="0"/>
              <a:t> on </a:t>
            </a:r>
            <a:r>
              <a:rPr lang="en-US" sz="2400" dirty="0" err="1"/>
              <a:t>minimax</a:t>
            </a:r>
            <a:r>
              <a:rPr lang="en-US" sz="2400" dirty="0"/>
              <a:t> value computed for the root!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Values of intermediate nodes might be wrong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Important: children of the root may have the wrong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So the most naïve version won’t let you do action selection</a:t>
            </a:r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525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8763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>
            <a:off x="10287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63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3" name="AutoShape 12"/>
          <p:cNvCxnSpPr>
            <a:cxnSpLocks noChangeShapeType="1"/>
            <a:stCxn id="6" idx="3"/>
            <a:endCxn id="7" idx="3"/>
          </p:cNvCxnSpPr>
          <p:nvPr/>
        </p:nvCxnSpPr>
        <p:spPr bwMode="auto">
          <a:xfrm flipH="1">
            <a:off x="8953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3"/>
          <p:cNvCxnSpPr>
            <a:cxnSpLocks noChangeShapeType="1"/>
            <a:stCxn id="6" idx="3"/>
            <a:endCxn id="8" idx="3"/>
          </p:cNvCxnSpPr>
          <p:nvPr/>
        </p:nvCxnSpPr>
        <p:spPr bwMode="auto">
          <a:xfrm>
            <a:off x="9715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14"/>
          <p:cNvCxnSpPr>
            <a:cxnSpLocks noChangeShapeType="1"/>
            <a:stCxn id="7" idx="0"/>
            <a:endCxn id="9" idx="0"/>
          </p:cNvCxnSpPr>
          <p:nvPr/>
        </p:nvCxnSpPr>
        <p:spPr bwMode="auto">
          <a:xfrm>
            <a:off x="8953500" y="37338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6"/>
          <p:cNvCxnSpPr>
            <a:cxnSpLocks noChangeShapeType="1"/>
            <a:stCxn id="8" idx="0"/>
            <a:endCxn id="11" idx="0"/>
          </p:cNvCxnSpPr>
          <p:nvPr/>
        </p:nvCxnSpPr>
        <p:spPr bwMode="auto">
          <a:xfrm flipH="1">
            <a:off x="10096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7"/>
          <p:cNvCxnSpPr>
            <a:cxnSpLocks noChangeShapeType="1"/>
            <a:stCxn id="8" idx="0"/>
            <a:endCxn id="12" idx="0"/>
          </p:cNvCxnSpPr>
          <p:nvPr/>
        </p:nvCxnSpPr>
        <p:spPr bwMode="auto">
          <a:xfrm>
            <a:off x="10477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928226" y="2437091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max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744202" y="3351491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1925783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9" y="1382714"/>
            <a:ext cx="7656143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Efficiency: Depth-Limited Search</a:t>
            </a:r>
          </a:p>
        </p:txBody>
      </p:sp>
    </p:spTree>
    <p:extLst>
      <p:ext uri="{BB962C8B-B14F-4D97-AF65-F5344CB8AC3E}">
        <p14:creationId xmlns:p14="http://schemas.microsoft.com/office/powerpoint/2010/main" val="20033969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Resource Limits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1"/>
            <a:ext cx="7086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Problem: In realistic games, cannot search to leaves!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Solution: Depth-limited search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Instead, search only to a limited depth in the tree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Replace terminal utilities with an evaluation function for non-terminal positions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ym typeface="Symbol" pitchFamily="18" charset="2"/>
              </a:rPr>
              <a:t>Depth limit can be adjusted based on computation time budget</a:t>
            </a:r>
            <a:endParaRPr lang="en-US" sz="2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Guarantee of optimal play is gone</a:t>
            </a:r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86487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94869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8305801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8648701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103251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106299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8153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8763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98298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10439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8458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84582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101346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10744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81534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87630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100203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103251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86487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90678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83439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86487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86487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89535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7924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87630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97536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10591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8102600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8890000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10515600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9944100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89535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90678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80772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87630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97536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104394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11223626" y="1917979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11223626" y="1460779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228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11506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 functions score non-terminals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Ideal function: returns the actual </a:t>
            </a:r>
            <a:r>
              <a:rPr lang="en-US" sz="2400" dirty="0" err="1"/>
              <a:t>minimax</a:t>
            </a:r>
            <a:r>
              <a:rPr lang="en-US" sz="2400" dirty="0"/>
              <a:t> value of the position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practice: typically weighted linear sum of features: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e.g. 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aseline="-25000" dirty="0">
                <a:solidFill>
                  <a:srgbClr val="CC0000"/>
                </a:solidFill>
              </a:rPr>
              <a:t>1</a:t>
            </a:r>
            <a:r>
              <a:rPr lang="en-US" sz="2400" dirty="0">
                <a:solidFill>
                  <a:srgbClr val="CC0000"/>
                </a:solidFill>
              </a:rPr>
              <a:t>(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CC0000"/>
                </a:solidFill>
              </a:rPr>
              <a:t>) = (num white queens – num black queens)</a:t>
            </a:r>
            <a:r>
              <a:rPr lang="en-US" sz="2400" dirty="0"/>
              <a:t>, etc.</a:t>
            </a:r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1"/>
            <a:ext cx="21844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7177" y="1828801"/>
            <a:ext cx="22574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5486401"/>
            <a:ext cx="74168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5967414" y="2349501"/>
            <a:ext cx="166687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5380039" y="2743201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6469064" y="2743201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50895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56991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61563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6805613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5462588" y="2517775"/>
            <a:ext cx="588963" cy="22383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6051551" y="2517775"/>
            <a:ext cx="500063" cy="22383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5173663" y="2909888"/>
            <a:ext cx="290512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5464175" y="2909888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6240465" y="2909888"/>
            <a:ext cx="312737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6553201" y="2909888"/>
            <a:ext cx="336551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6629400" y="3690938"/>
            <a:ext cx="609600" cy="27146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19463" idx="1"/>
          </p:cNvCxnSpPr>
          <p:nvPr/>
        </p:nvCxnSpPr>
        <p:spPr bwMode="auto">
          <a:xfrm flipV="1">
            <a:off x="4470400" y="2433639"/>
            <a:ext cx="1538288" cy="620712"/>
          </a:xfrm>
          <a:prstGeom prst="curvedConnector3">
            <a:avLst>
              <a:gd name="adj1" fmla="val 48606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7010402" y="3059114"/>
            <a:ext cx="866775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6156325" y="3489325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6238875" y="3200400"/>
            <a:ext cx="1588" cy="28733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6324601" y="3200400"/>
            <a:ext cx="600075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6842125" y="3505201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5943600" y="3690938"/>
            <a:ext cx="609600" cy="27146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957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1" y="1430339"/>
            <a:ext cx="516255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  <p:extLst>
      <p:ext uri="{BB962C8B-B14F-4D97-AF65-F5344CB8AC3E}">
        <p14:creationId xmlns:p14="http://schemas.microsoft.com/office/powerpoint/2010/main" val="219414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85801"/>
            <a:ext cx="12192000" cy="280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8800" dirty="0">
                <a:latin typeface="Palatino"/>
                <a:cs typeface="Palatino"/>
              </a:rPr>
              <a:t>Maximize Your</a:t>
            </a:r>
          </a:p>
          <a:p>
            <a:pPr algn="ctr"/>
            <a:r>
              <a:rPr lang="en-US" sz="8800" dirty="0">
                <a:latin typeface="Palatino"/>
                <a:cs typeface="Palatino"/>
              </a:rPr>
              <a:t>Expected Utility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249" y="3530601"/>
            <a:ext cx="4411884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18944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30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4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6" y="2056091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2" y="2970491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  <p:extLst>
      <p:ext uri="{BB962C8B-B14F-4D97-AF65-F5344CB8AC3E}">
        <p14:creationId xmlns:p14="http://schemas.microsoft.com/office/powerpoint/2010/main" val="4931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6" y="1765579"/>
            <a:ext cx="6635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479"/>
            <a:ext cx="1066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641061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342874" indent="-342874" defTabSz="914377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kern="0" dirty="0">
                <a:solidFill>
                  <a:srgbClr val="00B050"/>
                </a:solidFill>
                <a:latin typeface="Calibri" pitchFamily="34" charset="0"/>
              </a:rPr>
              <a:t>def exp-value(state):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		p = probability(successor)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kern="0" dirty="0">
                <a:latin typeface="Calibri" pitchFamily="34" charset="0"/>
              </a:rPr>
              <a:t>v += p *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kern="0" dirty="0">
              <a:latin typeface="Calibri" pitchFamily="34" charset="0"/>
            </a:endParaRP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  <a:p>
            <a:pPr marL="742895" lvl="1" indent="-285730" defTabSz="91437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342874" indent="-342874" defTabSz="914377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endParaRPr lang="en-US" sz="1100" kern="0" dirty="0">
              <a:solidFill>
                <a:srgbClr val="00B0F0"/>
              </a:solidFill>
              <a:latin typeface="Calibri" pitchFamily="34" charset="0"/>
            </a:endParaRPr>
          </a:p>
          <a:p>
            <a:pPr marL="342874" indent="-342874" defTabSz="914377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kern="0" dirty="0">
                <a:solidFill>
                  <a:srgbClr val="0070C0"/>
                </a:solidFill>
                <a:latin typeface="Calibri" pitchFamily="34" charset="0"/>
              </a:rPr>
              <a:t>def max-value(state):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1142914" lvl="2" indent="-22858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kern="0" dirty="0">
                <a:latin typeface="Calibri" pitchFamily="34" charset="0"/>
              </a:rPr>
              <a:t>v = max(v,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kern="0" dirty="0">
                <a:latin typeface="Calibri" pitchFamily="34" charset="0"/>
              </a:rPr>
              <a:t>)</a:t>
            </a:r>
          </a:p>
          <a:p>
            <a:pPr marL="742895" lvl="1" indent="-28573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</p:txBody>
      </p:sp>
    </p:spTree>
    <p:extLst>
      <p:ext uri="{BB962C8B-B14F-4D97-AF65-F5344CB8AC3E}">
        <p14:creationId xmlns:p14="http://schemas.microsoft.com/office/powerpoint/2010/main" val="238492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4" y="2018619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2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4" y="2235200"/>
            <a:ext cx="3300943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4" y="3903134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3" y="2437342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2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2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1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9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8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1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4" y="1828801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4" y="1828801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9"/>
            <a:ext cx="287339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9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9"/>
            <a:ext cx="285751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1" y="2573339"/>
            <a:ext cx="285751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49" y="2287589"/>
            <a:ext cx="287339" cy="285751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6" y="2287589"/>
            <a:ext cx="285751" cy="285751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6" y="2287589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4"/>
            <a:ext cx="234951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9" y="1600201"/>
            <a:ext cx="257175" cy="22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9" y="3319463"/>
            <a:ext cx="285751" cy="285751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9" y="3319463"/>
            <a:ext cx="287337" cy="285751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9" cy="285751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1" y="3581400"/>
            <a:ext cx="285751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1" y="4343400"/>
            <a:ext cx="285751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6" y="4343401"/>
            <a:ext cx="257175" cy="22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9" y="4665663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1" y="3319463"/>
            <a:ext cx="285751" cy="285751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1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1" y="4654551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1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9" y="4589464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  <p:extLst>
      <p:ext uri="{BB962C8B-B14F-4D97-AF65-F5344CB8AC3E}">
        <p14:creationId xmlns:p14="http://schemas.microsoft.com/office/powerpoint/2010/main" val="343037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8" y="1681695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6" y="1219201"/>
            <a:ext cx="1045620" cy="1033463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1" y="3310623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3" y="2258169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561416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6"/>
            <a:ext cx="3657600" cy="23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1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4"/>
            <a:ext cx="6934200" cy="3742726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199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1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C6A7-DC44-1647-A57C-1C916CFF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Decision Processes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50EAC0-D316-8443-8846-C8FE764A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484" y="914400"/>
            <a:ext cx="3657600" cy="2746651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CE226BB-D8D3-934C-A50C-7214F4D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01" y="1788289"/>
            <a:ext cx="3310340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44428C-DAC5-E148-9C75-88AE87BC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8522" y="4628821"/>
            <a:ext cx="2573322" cy="2229179"/>
          </a:xfrm>
          <a:prstGeom prst="rect">
            <a:avLst/>
          </a:prstGeom>
          <a:noFill/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1760C25C-17E3-0440-9633-4E6E072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9209" y="4628821"/>
            <a:ext cx="3009400" cy="1688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73505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7"/>
            <a:ext cx="6553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But there are more efficient algorithms, too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2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7" y="1373301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50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1"/>
            <a:ext cx="509619" cy="21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3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1" y="3581400"/>
            <a:ext cx="815579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9723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Each MDP state projects an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6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/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1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9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T(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= P(s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|</a:t>
            </a:r>
            <a:r>
              <a:rPr lang="en-US" altLang="ja-JP" dirty="0" err="1">
                <a:solidFill>
                  <a:srgbClr val="C00000"/>
                </a:solidFill>
              </a:rPr>
              <a:t>s,a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R(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s,a,s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6"/>
            <a:ext cx="2201863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3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 is a </a:t>
            </a:r>
            <a:r>
              <a:rPr lang="en-US" i="1" dirty="0">
                <a:solidFill>
                  <a:srgbClr val="0000FF"/>
                </a:solidFill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(s, a) is a </a:t>
            </a:r>
            <a:r>
              <a:rPr lang="en-US" i="1" dirty="0">
                <a:solidFill>
                  <a:srgbClr val="008000"/>
                </a:solidFill>
              </a:rPr>
              <a:t>q-state</a:t>
            </a:r>
          </a:p>
        </p:txBody>
      </p:sp>
      <p:pic>
        <p:nvPicPr>
          <p:cNvPr id="18434" name="Picture 2" descr="C:\Users\Dan\Dropbox\Office\CS 188\Ketrina Art\MDPs\QStat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2743200"/>
            <a:ext cx="3017839" cy="2260157"/>
          </a:xfrm>
          <a:prstGeom prst="rect">
            <a:avLst/>
          </a:prstGeom>
          <a:noFill/>
        </p:spPr>
      </p:pic>
      <p:pic>
        <p:nvPicPr>
          <p:cNvPr id="35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4" cstate="print"/>
          <a:srcRect l="73764" r="1569" b="67901"/>
          <a:stretch>
            <a:fillRect/>
          </a:stretch>
        </p:blipFill>
        <p:spPr bwMode="auto">
          <a:xfrm>
            <a:off x="10134600" y="4343400"/>
            <a:ext cx="1844539" cy="1600200"/>
          </a:xfrm>
          <a:prstGeom prst="rect">
            <a:avLst/>
          </a:prstGeom>
          <a:noFill/>
        </p:spPr>
      </p:pic>
      <p:pic>
        <p:nvPicPr>
          <p:cNvPr id="36" name="Picture 2" descr="C:\Users\Dan\Dropbox\Office\CS 188\Ketrina Art\MDPs\GridFutures3.png"/>
          <p:cNvPicPr>
            <a:picLocks noChangeAspect="1" noChangeArrowheads="1"/>
          </p:cNvPicPr>
          <p:nvPr/>
        </p:nvPicPr>
        <p:blipFill>
          <a:blip r:embed="rId5" cstate="print"/>
          <a:srcRect l="52636" t="68040" r="24411"/>
          <a:stretch>
            <a:fillRect/>
          </a:stretch>
        </p:blipFill>
        <p:spPr bwMode="auto">
          <a:xfrm>
            <a:off x="9906000" y="1447801"/>
            <a:ext cx="2057400" cy="1444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9970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0 \le h(n) \le h^*(n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3"/>
  <p:tag name="PICTUREFILESIZE" val="131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h^*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1"/>
  <p:tag name="PICTUREFILESIZE" val="59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) = \max_{s' \in \mathrm{children}(s)} V(s'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7"/>
  <p:tag name="PICTUREFILESIZE" val="90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) = \mathrm{known}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2"/>
  <p:tag name="PICTUREFILESIZE" val="417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) = \max_{s' \in \mathrm{successors}(s)} V(s'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5"/>
  <p:tag name="PICTUREFILESIZE" val="984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) = \mathrm{known}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2"/>
  <p:tag name="PICTUREFILESIZE" val="417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') = \min_{s \in \mathrm{successors}(s')} V(s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5"/>
  <p:tag name="PICTUREFILESIZE" val="92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Eval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201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55911</TotalTime>
  <Words>7774</Words>
  <Application>Microsoft Macintosh PowerPoint</Application>
  <PresentationFormat>Widescreen</PresentationFormat>
  <Paragraphs>2014</Paragraphs>
  <Slides>172</Slides>
  <Notes>98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81" baseType="lpstr">
      <vt:lpstr>Arial</vt:lpstr>
      <vt:lpstr>Calibri</vt:lpstr>
      <vt:lpstr>Courier New</vt:lpstr>
      <vt:lpstr>Lucida Grande</vt:lpstr>
      <vt:lpstr>Palatino</vt:lpstr>
      <vt:lpstr>Times New Roman</vt:lpstr>
      <vt:lpstr>Wingdings</vt:lpstr>
      <vt:lpstr>dan-berkeley-nlp-v1</vt:lpstr>
      <vt:lpstr>Photo Editor Photo</vt:lpstr>
      <vt:lpstr>CS 188: Artificial Intelligence </vt:lpstr>
      <vt:lpstr>What is AI?</vt:lpstr>
      <vt:lpstr>Modern AI: Making Machines that Act Rationally</vt:lpstr>
      <vt:lpstr>Rational Decisions</vt:lpstr>
      <vt:lpstr>Course Topics</vt:lpstr>
      <vt:lpstr>Course Topics</vt:lpstr>
      <vt:lpstr>Designing Rational Agents</vt:lpstr>
      <vt:lpstr>Designing Rational Agents</vt:lpstr>
      <vt:lpstr>PowerPoint Presentation</vt:lpstr>
      <vt:lpstr>Utilities</vt:lpstr>
      <vt:lpstr>Preferences</vt:lpstr>
      <vt:lpstr>Preferences</vt:lpstr>
      <vt:lpstr>Preferences</vt:lpstr>
      <vt:lpstr>Preferences</vt:lpstr>
      <vt:lpstr>Preferences</vt:lpstr>
      <vt:lpstr>Utilities</vt:lpstr>
      <vt:lpstr>MEU Principle</vt:lpstr>
      <vt:lpstr>Utilities of Sequences</vt:lpstr>
      <vt:lpstr>Utilities of Sequences</vt:lpstr>
      <vt:lpstr>A Rational Agent…</vt:lpstr>
      <vt:lpstr>Designing Rational Agents</vt:lpstr>
      <vt:lpstr>Designing Rational Agents</vt:lpstr>
      <vt:lpstr>Problem Types Are Abstractions</vt:lpstr>
      <vt:lpstr>Problem Types</vt:lpstr>
      <vt:lpstr>Search Problems</vt:lpstr>
      <vt:lpstr>Deterministic Games</vt:lpstr>
      <vt:lpstr>Markov Decision Processes</vt:lpstr>
      <vt:lpstr>Reinforcement Learning</vt:lpstr>
      <vt:lpstr>Search Problems</vt:lpstr>
      <vt:lpstr>Search Problems</vt:lpstr>
      <vt:lpstr>What’s in a State Space?</vt:lpstr>
      <vt:lpstr>State Space Sizes?</vt:lpstr>
      <vt:lpstr>State Space Graphs</vt:lpstr>
      <vt:lpstr>State Space Graphs</vt:lpstr>
      <vt:lpstr>Search Trees</vt:lpstr>
      <vt:lpstr>State Space Graphs vs. Search Trees</vt:lpstr>
      <vt:lpstr>Recap: Search</vt:lpstr>
      <vt:lpstr>Algorithms for Solving Search Problems</vt:lpstr>
      <vt:lpstr>Tree Search</vt:lpstr>
      <vt:lpstr>Tree Search</vt:lpstr>
      <vt:lpstr>The One Queue</vt:lpstr>
      <vt:lpstr>The One Queue</vt:lpstr>
      <vt:lpstr>Search Algorithm Properties</vt:lpstr>
      <vt:lpstr>Depth-First Search</vt:lpstr>
      <vt:lpstr>Depth-First Search (DFS) Properties</vt:lpstr>
      <vt:lpstr>Breadth-First Search</vt:lpstr>
      <vt:lpstr>Breadth-First Search (BFS) Properties</vt:lpstr>
      <vt:lpstr>Combining DFS and BFS</vt:lpstr>
      <vt:lpstr>Iterative Deepening</vt:lpstr>
      <vt:lpstr>Uniform Cost Search</vt:lpstr>
      <vt:lpstr>Uniform Cost Search (UCS) Properties</vt:lpstr>
      <vt:lpstr>Uniform Cost Issues</vt:lpstr>
      <vt:lpstr>Greedy Search</vt:lpstr>
      <vt:lpstr>Search Heuristics</vt:lpstr>
      <vt:lpstr>Greedy Search</vt:lpstr>
      <vt:lpstr>A* Search</vt:lpstr>
      <vt:lpstr>A* Search</vt:lpstr>
      <vt:lpstr>Combining UCS and Greedy</vt:lpstr>
      <vt:lpstr>Comparison</vt:lpstr>
      <vt:lpstr>Graph Search</vt:lpstr>
      <vt:lpstr>Tree Search: Extra Work!</vt:lpstr>
      <vt:lpstr>Graph Search</vt:lpstr>
      <vt:lpstr>Tree Search Pseudo-Code</vt:lpstr>
      <vt:lpstr>Graph Search Pseudo-Code</vt:lpstr>
      <vt:lpstr>Admissible and Consistent Heuristics</vt:lpstr>
      <vt:lpstr>An Inadmissible Heuristic</vt:lpstr>
      <vt:lpstr>Idea: Admissibility</vt:lpstr>
      <vt:lpstr>Admissible Heuristics</vt:lpstr>
      <vt:lpstr>Idea: Consistency</vt:lpstr>
      <vt:lpstr>Creating Admissible Heuristics</vt:lpstr>
      <vt:lpstr>A*: Summary</vt:lpstr>
      <vt:lpstr>Games</vt:lpstr>
      <vt:lpstr>Deterministic Games</vt:lpstr>
      <vt:lpstr>Zero-Sum Games</vt:lpstr>
      <vt:lpstr>Single-Agent Trees</vt:lpstr>
      <vt:lpstr>Value of a State</vt:lpstr>
      <vt:lpstr>Adversarial Game Trees</vt:lpstr>
      <vt:lpstr>Minimax Values</vt:lpstr>
      <vt:lpstr>Algorithms for Games</vt:lpstr>
      <vt:lpstr>Adversarial Search (Minimax)</vt:lpstr>
      <vt:lpstr>Minimax Implementation (Dispatch)</vt:lpstr>
      <vt:lpstr>Minimax Efficiency: Pruning</vt:lpstr>
      <vt:lpstr>Alpha-Beta Pruning</vt:lpstr>
      <vt:lpstr>Alpha-Beta Implementation</vt:lpstr>
      <vt:lpstr>Alpha-Beta Pruning Properties</vt:lpstr>
      <vt:lpstr>Minimax Efficiency: Depth-Limited Search</vt:lpstr>
      <vt:lpstr>Resource Limits</vt:lpstr>
      <vt:lpstr>Evaluation Functions</vt:lpstr>
      <vt:lpstr>Other Game Types</vt:lpstr>
      <vt:lpstr>Uncertain Outcomes</vt:lpstr>
      <vt:lpstr>Expectimax Search</vt:lpstr>
      <vt:lpstr>Expectimax Pseudocode</vt:lpstr>
      <vt:lpstr>Expectimax Pruning?</vt:lpstr>
      <vt:lpstr>Depth-Limited Expectimax</vt:lpstr>
      <vt:lpstr>Mixed Layer Types</vt:lpstr>
      <vt:lpstr>Multi-Agent Utilities</vt:lpstr>
      <vt:lpstr>Markov Decision Processes</vt:lpstr>
      <vt:lpstr>Markov Decision Processes</vt:lpstr>
      <vt:lpstr>MDP Search Trees</vt:lpstr>
      <vt:lpstr>Policies</vt:lpstr>
      <vt:lpstr>Optimal Quantities</vt:lpstr>
      <vt:lpstr>The Bellman Equations</vt:lpstr>
      <vt:lpstr>The Bellman Equations</vt:lpstr>
      <vt:lpstr>Algorithms for Solving MDPs</vt:lpstr>
      <vt:lpstr>MDPs</vt:lpstr>
      <vt:lpstr>Value Iteration</vt:lpstr>
      <vt:lpstr>Value Iteration</vt:lpstr>
      <vt:lpstr>Computing Time-Limited Values</vt:lpstr>
      <vt:lpstr>Problems with Value Iteration</vt:lpstr>
      <vt:lpstr>Policy Methods</vt:lpstr>
      <vt:lpstr>Policy Evaluation</vt:lpstr>
      <vt:lpstr>Policy Evaluation</vt:lpstr>
      <vt:lpstr>Policy Extraction</vt:lpstr>
      <vt:lpstr>Computing Actions from Values</vt:lpstr>
      <vt:lpstr>Policy Iteration</vt:lpstr>
      <vt:lpstr>Policy Iteration</vt:lpstr>
      <vt:lpstr>Policy Iteration</vt:lpstr>
      <vt:lpstr>Comparison</vt:lpstr>
      <vt:lpstr>Summary: MDP Algorithms</vt:lpstr>
      <vt:lpstr>Reinforcement Learning</vt:lpstr>
      <vt:lpstr>Reinforcement Learning</vt:lpstr>
      <vt:lpstr>MDPs and RL</vt:lpstr>
      <vt:lpstr>Model-Based Learning</vt:lpstr>
      <vt:lpstr>Model-Free Learning</vt:lpstr>
      <vt:lpstr>Passive Reinforcement Learning</vt:lpstr>
      <vt:lpstr>Why Not Use Policy Evaluation?</vt:lpstr>
      <vt:lpstr>Temporal Difference Learning</vt:lpstr>
      <vt:lpstr>Problems with TD Value Learning</vt:lpstr>
      <vt:lpstr>Detour: Q-Value Iteration</vt:lpstr>
      <vt:lpstr>Q-Learning</vt:lpstr>
      <vt:lpstr>Active Reinforcement Learning</vt:lpstr>
      <vt:lpstr>Q-Learning Properties</vt:lpstr>
      <vt:lpstr>Exploration vs. Exploitation</vt:lpstr>
      <vt:lpstr>How to Explore?</vt:lpstr>
      <vt:lpstr>Approximate Q-Learning</vt:lpstr>
      <vt:lpstr>Generalizing Across States</vt:lpstr>
      <vt:lpstr>Feature-Based Value Functions</vt:lpstr>
      <vt:lpstr>Approximate Q-Learning</vt:lpstr>
      <vt:lpstr>Minimizing Error</vt:lpstr>
      <vt:lpstr>More Powerful Function Approximation</vt:lpstr>
      <vt:lpstr>More Powerful Function Approximation</vt:lpstr>
      <vt:lpstr>MDPs and RL</vt:lpstr>
      <vt:lpstr>Policy Search</vt:lpstr>
      <vt:lpstr>Policy Search</vt:lpstr>
      <vt:lpstr>Conclusion</vt:lpstr>
      <vt:lpstr>Example: Snakes and Ladders</vt:lpstr>
      <vt:lpstr>Snakes and Ladders: Search</vt:lpstr>
      <vt:lpstr>Snakes and Ladders: Search</vt:lpstr>
      <vt:lpstr>Snakes and Ladders: Search</vt:lpstr>
      <vt:lpstr>Snakes and Ladders: Search</vt:lpstr>
      <vt:lpstr>Snakes and Ladders: Adversarial Games</vt:lpstr>
      <vt:lpstr>Snakes and Ladders: Adversarial Games</vt:lpstr>
      <vt:lpstr>Snakes and Ladders: Adversarial Games</vt:lpstr>
      <vt:lpstr>Snakes and Ladders: Adversarial Games</vt:lpstr>
      <vt:lpstr>Snakes and Ladders: MDP</vt:lpstr>
      <vt:lpstr>Snakes and Ladders: MDP</vt:lpstr>
      <vt:lpstr>Snakes and Ladders: MDP</vt:lpstr>
      <vt:lpstr>Snakes and Ladders: MDP</vt:lpstr>
      <vt:lpstr>Snakes and Ladders: MDP</vt:lpstr>
      <vt:lpstr>Snakes and Ladders: MDP</vt:lpstr>
      <vt:lpstr>Snakes and Ladders: MDP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  <vt:lpstr>Snakes and Ladders: RL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3193</cp:revision>
  <cp:lastPrinted>2020-07-02T19:31:07Z</cp:lastPrinted>
  <dcterms:created xsi:type="dcterms:W3CDTF">2004-08-27T04:16:05Z</dcterms:created>
  <dcterms:modified xsi:type="dcterms:W3CDTF">2020-08-10T19:37:52Z</dcterms:modified>
</cp:coreProperties>
</file>