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76" r:id="rId13"/>
    <p:sldId id="266" r:id="rId14"/>
    <p:sldId id="281" r:id="rId15"/>
    <p:sldId id="282" r:id="rId16"/>
    <p:sldId id="283" r:id="rId17"/>
    <p:sldId id="284" r:id="rId18"/>
    <p:sldId id="290" r:id="rId19"/>
    <p:sldId id="267" r:id="rId20"/>
    <p:sldId id="268" r:id="rId21"/>
    <p:sldId id="269" r:id="rId22"/>
    <p:sldId id="270" r:id="rId23"/>
    <p:sldId id="272" r:id="rId24"/>
    <p:sldId id="271" r:id="rId25"/>
    <p:sldId id="273" r:id="rId26"/>
    <p:sldId id="274" r:id="rId27"/>
    <p:sldId id="280" r:id="rId28"/>
    <p:sldId id="285" r:id="rId29"/>
    <p:sldId id="287" r:id="rId30"/>
    <p:sldId id="288" r:id="rId31"/>
    <p:sldId id="29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6" autoAdjust="0"/>
    <p:restoredTop sz="94660" autoAdjust="0"/>
  </p:normalViewPr>
  <p:slideViewPr>
    <p:cSldViewPr>
      <p:cViewPr varScale="1">
        <p:scale>
          <a:sx n="78" d="100"/>
          <a:sy n="78" d="100"/>
        </p:scale>
        <p:origin x="-9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64.wmf"/><Relationship Id="rId4" Type="http://schemas.openxmlformats.org/officeDocument/2006/relationships/image" Target="../media/image6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6.wmf"/><Relationship Id="rId2" Type="http://schemas.openxmlformats.org/officeDocument/2006/relationships/image" Target="../media/image75.wmf"/><Relationship Id="rId1" Type="http://schemas.openxmlformats.org/officeDocument/2006/relationships/image" Target="../media/image74.wmf"/><Relationship Id="rId4" Type="http://schemas.openxmlformats.org/officeDocument/2006/relationships/image" Target="../media/image7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905000"/>
            <a:ext cx="8305800" cy="685800"/>
          </a:xfrm>
          <a:noFill/>
        </p:spPr>
        <p:txBody>
          <a:bodyPr lIns="91440" tIns="45720" anchor="t" anchorCtr="0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667000"/>
            <a:ext cx="701040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2590800"/>
            <a:ext cx="80772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  <a:noFill/>
        </p:spPr>
        <p:txBody>
          <a:bodyPr lIns="365760" tIns="182880" anchor="t" anchorCtr="0">
            <a:normAutofit/>
          </a:bodyPr>
          <a:lstStyle>
            <a:lvl1pPr algn="ct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6388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914400"/>
            <a:ext cx="8610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181600"/>
            <a:ext cx="9144000" cy="1676400"/>
          </a:xfrm>
          <a:gradFill flip="none" rotWithShape="1">
            <a:gsLst>
              <a:gs pos="0">
                <a:schemeClr val="tx1"/>
              </a:gs>
              <a:gs pos="100000">
                <a:schemeClr val="bg1"/>
              </a:gs>
            </a:gsLst>
            <a:lin ang="16200000" scaled="1"/>
            <a:tileRect/>
          </a:gradFill>
        </p:spPr>
        <p:txBody>
          <a:bodyPr lIns="457200" anchor="t" anchorCtr="0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914400" y="5638800"/>
            <a:ext cx="7848600" cy="12192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53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066800"/>
            <a:ext cx="8534400" cy="563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ndara" pitchFamily="34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4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gif"/><Relationship Id="rId7" Type="http://schemas.openxmlformats.org/officeDocument/2006/relationships/oleObject" Target="../embeddings/oleObject7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3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75.bin"/><Relationship Id="rId5" Type="http://schemas.openxmlformats.org/officeDocument/2006/relationships/image" Target="../media/image78.gif"/><Relationship Id="rId4" Type="http://schemas.openxmlformats.org/officeDocument/2006/relationships/oleObject" Target="../embeddings/oleObject7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1.bin"/><Relationship Id="rId5" Type="http://schemas.openxmlformats.org/officeDocument/2006/relationships/oleObject" Target="../embeddings/oleObject80.bin"/><Relationship Id="rId4" Type="http://schemas.openxmlformats.org/officeDocument/2006/relationships/oleObject" Target="../embeddings/oleObject7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84.bin"/><Relationship Id="rId4" Type="http://schemas.openxmlformats.org/officeDocument/2006/relationships/image" Target="../media/image86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87.bin"/><Relationship Id="rId4" Type="http://schemas.openxmlformats.org/officeDocument/2006/relationships/oleObject" Target="../embeddings/oleObject8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8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9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3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Adiabatic Evolution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2667000"/>
            <a:ext cx="5334000" cy="2819400"/>
          </a:xfrm>
        </p:spPr>
        <p:txBody>
          <a:bodyPr/>
          <a:lstStyle/>
          <a:p>
            <a:r>
              <a:rPr lang="en-US" sz="1400" dirty="0" err="1" smtClean="0"/>
              <a:t>Chukman</a:t>
            </a:r>
            <a:r>
              <a:rPr lang="en-US" sz="1400" dirty="0" smtClean="0"/>
              <a:t> So </a:t>
            </a:r>
            <a:r>
              <a:rPr lang="en-US" sz="1400" baseline="30000" dirty="0" smtClean="0"/>
              <a:t>(19195004)</a:t>
            </a:r>
            <a:r>
              <a:rPr lang="en-US" sz="1400" dirty="0" smtClean="0"/>
              <a:t>                     Steven Lee </a:t>
            </a:r>
            <a:r>
              <a:rPr lang="en-US" sz="1400" baseline="30000" dirty="0" smtClean="0"/>
              <a:t>(18951053)</a:t>
            </a:r>
          </a:p>
          <a:p>
            <a:r>
              <a:rPr lang="en-US" sz="1400" dirty="0" smtClean="0"/>
              <a:t>December 3, 2009 for CS C191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dirty="0" smtClean="0"/>
              <a:t>In this presentation we will talk about the quantum mechanical principle of a new quantum computation technique, based on the adiabatic approximation. Two examples of its application is introduced, and its equivalence to tradition unitary-based quantum computer is demonstrated.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This measure is important</a:t>
            </a:r>
          </a:p>
          <a:p>
            <a:pPr lvl="2"/>
            <a:r>
              <a:rPr lang="en-GB" dirty="0" smtClean="0"/>
              <a:t>Determines how fast the computation can be performed</a:t>
            </a:r>
          </a:p>
          <a:p>
            <a:pPr lvl="2"/>
            <a:r>
              <a:rPr lang="en-GB" dirty="0" smtClean="0"/>
              <a:t>Since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 smaller the gap is, the more likely a transition is</a:t>
            </a:r>
          </a:p>
          <a:p>
            <a:pPr lvl="2"/>
            <a:r>
              <a:rPr lang="en-GB" dirty="0" smtClean="0"/>
              <a:t>The 1</a:t>
            </a:r>
            <a:r>
              <a:rPr lang="en-GB" baseline="30000" dirty="0" smtClean="0"/>
              <a:t>st</a:t>
            </a:r>
            <a:r>
              <a:rPr lang="en-GB" dirty="0" smtClean="0"/>
              <a:t> excited state dominates</a:t>
            </a:r>
          </a:p>
          <a:p>
            <a:pPr lvl="2"/>
            <a:r>
              <a:rPr lang="en-GB" dirty="0" smtClean="0"/>
              <a:t>T chosen </a:t>
            </a:r>
            <a:r>
              <a:rPr lang="en-GB" dirty="0" err="1" smtClean="0"/>
              <a:t>wrt</a:t>
            </a:r>
            <a:r>
              <a:rPr lang="en-GB" dirty="0" smtClean="0"/>
              <a:t>. smallest gap during evolution</a:t>
            </a:r>
          </a:p>
          <a:p>
            <a:pPr lvl="2"/>
            <a:endParaRPr lang="en-GB" dirty="0" smtClean="0"/>
          </a:p>
          <a:p>
            <a:pPr lvl="2"/>
            <a:r>
              <a:rPr lang="en-GB" dirty="0" smtClean="0"/>
              <a:t>If states cross &amp; matrix element                          non-zero → computation fail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which makes choosing the initial      important</a:t>
            </a:r>
            <a:endParaRPr lang="en-GB" dirty="0"/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3810000" y="1905000"/>
          <a:ext cx="1439863" cy="669925"/>
        </p:xfrm>
        <a:graphic>
          <a:graphicData uri="http://schemas.openxmlformats.org/presentationml/2006/ole">
            <p:oleObj spid="_x0000_s14338" name="Equation" r:id="rId3" imgW="952200" imgH="444240" progId="Equation.DSMT4">
              <p:embed/>
            </p:oleObj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4572000" y="4456112"/>
          <a:ext cx="307975" cy="344488"/>
        </p:xfrm>
        <a:graphic>
          <a:graphicData uri="http://schemas.openxmlformats.org/presentationml/2006/ole">
            <p:oleObj spid="_x0000_s14339" name="Equation" r:id="rId4" imgW="203040" imgH="22860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495800" y="3749675"/>
          <a:ext cx="1439863" cy="593725"/>
        </p:xfrm>
        <a:graphic>
          <a:graphicData uri="http://schemas.openxmlformats.org/presentationml/2006/ole">
            <p:oleObj spid="_x0000_s14340" name="Equation" r:id="rId5" imgW="952200" imgH="39348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</a:t>
            </a:r>
            <a:r>
              <a:rPr lang="en-US" dirty="0" err="1" smtClean="0"/>
              <a:t>satisfiability</a:t>
            </a:r>
            <a:r>
              <a:rPr lang="en-US" dirty="0" smtClean="0"/>
              <a:t> problem (SAT)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Clause: A disjunction of literals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Literal: a variable or negation of variables</a:t>
            </a:r>
          </a:p>
          <a:p>
            <a:r>
              <a:rPr lang="en-US" dirty="0" smtClean="0"/>
              <a:t>Basically a huge Boolean expression, which we try to find a valid set of values for the variables to make the given problem TRUE overall</a:t>
            </a:r>
          </a:p>
          <a:p>
            <a:r>
              <a:rPr lang="en-US" dirty="0" smtClean="0"/>
              <a:t>Adiabatic approximation setup:</a:t>
            </a:r>
          </a:p>
          <a:p>
            <a:pPr lvl="1"/>
            <a:r>
              <a:rPr lang="en-US" dirty="0" smtClean="0"/>
              <a:t>N-bit problem maps to n variables; use time evolution to solve for problem</a:t>
            </a:r>
          </a:p>
          <a:p>
            <a:r>
              <a:rPr lang="en-US" dirty="0" smtClean="0"/>
              <a:t>SAT is NP-complete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399" y="1524000"/>
          <a:ext cx="2912533" cy="609600"/>
        </p:xfrm>
        <a:graphic>
          <a:graphicData uri="http://schemas.openxmlformats.org/presentationml/2006/ole">
            <p:oleObj spid="_x0000_s26625" name="Equation" r:id="rId3" imgW="1091880" imgH="228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399" y="2514600"/>
          <a:ext cx="2362201" cy="625543"/>
        </p:xfrm>
        <a:graphic>
          <a:graphicData uri="http://schemas.openxmlformats.org/presentationml/2006/ole">
            <p:oleObj spid="_x0000_s26626" name="Equation" r:id="rId4" imgW="863280" imgH="2286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Nondeterministic polynomial time (NP)</a:t>
            </a:r>
          </a:p>
          <a:p>
            <a:pPr lvl="1"/>
            <a:r>
              <a:rPr lang="en-US" dirty="0" smtClean="0"/>
              <a:t>Verifiable in polynomial time by deterministic Turing machine</a:t>
            </a:r>
          </a:p>
          <a:p>
            <a:pPr lvl="1"/>
            <a:r>
              <a:rPr lang="en-US" dirty="0" smtClean="0"/>
              <a:t>Solvable in polynomial time by nondeterministic Turing machine</a:t>
            </a:r>
          </a:p>
          <a:p>
            <a:r>
              <a:rPr lang="en-US" dirty="0" smtClean="0"/>
              <a:t>NP-complete is a class of problems having two properties:</a:t>
            </a:r>
          </a:p>
          <a:p>
            <a:pPr lvl="1"/>
            <a:r>
              <a:rPr lang="en-US" dirty="0" smtClean="0"/>
              <a:t>Being NP</a:t>
            </a:r>
          </a:p>
          <a:p>
            <a:pPr lvl="1"/>
            <a:r>
              <a:rPr lang="en-US" dirty="0" smtClean="0"/>
              <a:t>Problem (in class) can be solved quickly (polynomial time) </a:t>
            </a:r>
            <a:r>
              <a:rPr lang="en-GB" dirty="0" smtClean="0"/>
              <a:t>→</a:t>
            </a:r>
            <a:r>
              <a:rPr lang="en-US" dirty="0" smtClean="0"/>
              <a:t> all NP problems can be solved quickly as well</a:t>
            </a:r>
          </a:p>
          <a:p>
            <a:r>
              <a:rPr lang="en-US" dirty="0" smtClean="0"/>
              <a:t>Showing that a NPC problem reducing to a given NP problem is sufficient to show the problem is NPC</a:t>
            </a:r>
          </a:p>
          <a:p>
            <a:r>
              <a:rPr lang="en-US" dirty="0" smtClean="0"/>
              <a:t>P != NP? So far most believe that is not the case, thus NP-complete problems are at best deterministically solvable in exponential time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 quantum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time-dependent Hamiltonian which is a linear ramp between the initial/starting Hamiltonian and final/problem Hamiltonian</a:t>
            </a:r>
          </a:p>
          <a:p>
            <a:pPr lvl="1"/>
            <a:r>
              <a:rPr lang="en-GB" dirty="0" smtClean="0"/>
              <a:t>Idea is to, given enough time T, to slowly evolve the initial ground state (easy to find) to final ground state (hard to find)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Note n-bit SAT problems mean that the Hamiltonian we are working with exist in a Hilbert space spanned by N = 2</a:t>
            </a:r>
            <a:r>
              <a:rPr lang="en-GB" baseline="30000" dirty="0" smtClean="0"/>
              <a:t>n</a:t>
            </a:r>
            <a:r>
              <a:rPr lang="en-GB" dirty="0" smtClean="0"/>
              <a:t> basis vectors</a:t>
            </a:r>
          </a:p>
          <a:p>
            <a:r>
              <a:rPr lang="en-GB" dirty="0" smtClean="0"/>
              <a:t>Thus finding ground state of problem Hamiltonian in general requires exponential time</a:t>
            </a:r>
          </a:p>
          <a:p>
            <a:r>
              <a:rPr lang="en-GB" dirty="0" smtClean="0"/>
              <a:t>Adiabatic approximation efficiency all depends on T, which is related to </a:t>
            </a:r>
            <a:r>
              <a:rPr lang="en-GB" dirty="0" err="1" smtClean="0"/>
              <a:t>g</a:t>
            </a:r>
            <a:r>
              <a:rPr lang="en-GB" baseline="-25000" dirty="0" err="1" smtClean="0"/>
              <a:t>min</a:t>
            </a: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360613"/>
          <a:ext cx="4605338" cy="1830387"/>
        </p:xfrm>
        <a:graphic>
          <a:graphicData uri="http://schemas.openxmlformats.org/presentationml/2006/ole">
            <p:oleObj spid="_x0000_s25601" name="Equation" r:id="rId3" imgW="1790640" imgH="71100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5800" y="6477000"/>
            <a:ext cx="44117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Quantum Computation by Adiabatic Evolution,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Farhi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J Goldstone et al, Los Alamos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0001106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Hamiltonian H</a:t>
            </a:r>
            <a:r>
              <a:rPr lang="en-US" baseline="-25000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up an initial Hamiltonian whose ground state is easy to find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Noticing that 3-SAT is equivalent to SAT: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524000"/>
          <a:ext cx="5257800" cy="2326031"/>
        </p:xfrm>
        <a:graphic>
          <a:graphicData uri="http://schemas.openxmlformats.org/presentationml/2006/ole">
            <p:oleObj spid="_x0000_s29698" name="Equation" r:id="rId3" imgW="2755800" imgH="12189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4500563"/>
          <a:ext cx="3429000" cy="1360487"/>
        </p:xfrm>
        <a:graphic>
          <a:graphicData uri="http://schemas.openxmlformats.org/presentationml/2006/ole">
            <p:oleObj spid="_x0000_s29699" name="Equation" r:id="rId4" imgW="1600200" imgH="63468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Hamiltonian H</a:t>
            </a:r>
            <a:r>
              <a:rPr lang="en-US" baseline="-25000" dirty="0" smtClean="0"/>
              <a:t>i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Ground state for H</a:t>
            </a:r>
            <a:r>
              <a:rPr lang="en-US" baseline="-25000" dirty="0" smtClean="0"/>
              <a:t>B</a:t>
            </a:r>
            <a:r>
              <a:rPr lang="en-US" dirty="0" smtClean="0"/>
              <a:t> is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k</a:t>
            </a:r>
            <a:r>
              <a:rPr lang="en-US" dirty="0" smtClean="0"/>
              <a:t> = 0 for all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bit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Reason why we use a ground state in the x-axis instead of the z-axis is to prevent </a:t>
            </a:r>
            <a:r>
              <a:rPr lang="en-US" dirty="0" err="1" smtClean="0"/>
              <a:t>g</a:t>
            </a:r>
            <a:r>
              <a:rPr lang="en-US" baseline="-25000" dirty="0" err="1" smtClean="0"/>
              <a:t>min</a:t>
            </a:r>
            <a:r>
              <a:rPr lang="en-US" dirty="0" smtClean="0"/>
              <a:t> from becoming zero, else adiabatic approximation fails</a:t>
            </a:r>
          </a:p>
          <a:p>
            <a:endParaRPr lang="en-US" baseline="-25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1999" y="1600200"/>
          <a:ext cx="7839891" cy="1981200"/>
        </p:xfrm>
        <a:graphic>
          <a:graphicData uri="http://schemas.openxmlformats.org/presentationml/2006/ole">
            <p:oleObj spid="_x0000_s30722" name="Equation" r:id="rId3" imgW="3517560" imgH="88884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Hamiltonian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Energy function of clause C: 0 if the bits </a:t>
            </a:r>
            <a:r>
              <a:rPr lang="en-US" dirty="0" err="1" smtClean="0"/>
              <a:t>satifsy</a:t>
            </a:r>
            <a:r>
              <a:rPr lang="en-US" dirty="0" smtClean="0"/>
              <a:t> the clause, else 1</a:t>
            </a:r>
          </a:p>
          <a:p>
            <a:r>
              <a:rPr lang="en-US" dirty="0" smtClean="0"/>
              <a:t>Total energy can be defined as sum of individual H</a:t>
            </a:r>
            <a:r>
              <a:rPr lang="en-US" baseline="-25000" dirty="0" smtClean="0"/>
              <a:t>C</a:t>
            </a:r>
            <a:r>
              <a:rPr lang="en-US" dirty="0" smtClean="0"/>
              <a:t>’s</a:t>
            </a:r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f</a:t>
            </a:r>
            <a:r>
              <a:rPr lang="en-US" dirty="0" smtClean="0"/>
              <a:t> can be defined as follows: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Ground state is solution to SAT problem</a:t>
            </a:r>
          </a:p>
          <a:p>
            <a:r>
              <a:rPr lang="en-US" dirty="0" smtClean="0"/>
              <a:t>If no solution exists, will minimize number of violated clauses (lowest energy)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1143000"/>
          <a:ext cx="1930400" cy="609600"/>
        </p:xfrm>
        <a:graphic>
          <a:graphicData uri="http://schemas.openxmlformats.org/presentationml/2006/ole">
            <p:oleObj spid="_x0000_s31747" name="Equation" r:id="rId3" imgW="965160" imgH="3045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3124200"/>
          <a:ext cx="6995160" cy="1371600"/>
        </p:xfrm>
        <a:graphic>
          <a:graphicData uri="http://schemas.openxmlformats.org/presentationml/2006/ole">
            <p:oleObj spid="_x0000_s31748" name="Equation" r:id="rId4" imgW="3238200" imgH="63468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 smtClean="0"/>
              <a:t>-bit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problem with one </a:t>
            </a:r>
            <a:r>
              <a:rPr lang="en-US" dirty="0" smtClean="0"/>
              <a:t>1</a:t>
            </a:r>
            <a:r>
              <a:rPr lang="en-US" dirty="0" smtClean="0"/>
              <a:t>-bit </a:t>
            </a:r>
            <a:r>
              <a:rPr lang="en-US" dirty="0" smtClean="0"/>
              <a:t>clause </a:t>
            </a:r>
            <a:r>
              <a:rPr lang="en-US" dirty="0" smtClean="0"/>
              <a:t>satisfied with 1 bit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Setup time-dependent ramped Hamiltonian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Eigenvalues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524000"/>
          <a:ext cx="1928813" cy="1400175"/>
        </p:xfrm>
        <a:graphic>
          <a:graphicData uri="http://schemas.openxmlformats.org/presentationml/2006/ole">
            <p:oleObj spid="_x0000_s37890" name="Equation" r:id="rId3" imgW="1015920" imgH="7365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1524000"/>
          <a:ext cx="1520825" cy="1317625"/>
        </p:xfrm>
        <a:graphic>
          <a:graphicData uri="http://schemas.openxmlformats.org/presentationml/2006/ole">
            <p:oleObj spid="_x0000_s37891" name="Equation" r:id="rId4" imgW="850680" imgH="736560" progId="Equation.DSMT4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685800" y="3352800"/>
          <a:ext cx="2668588" cy="1335088"/>
        </p:xfrm>
        <a:graphic>
          <a:graphicData uri="http://schemas.openxmlformats.org/presentationml/2006/ole">
            <p:oleObj spid="_x0000_s37894" name="Equation" r:id="rId5" imgW="1473120" imgH="73656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85799" y="5105400"/>
          <a:ext cx="2223655" cy="1371600"/>
        </p:xfrm>
        <a:graphic>
          <a:graphicData uri="http://schemas.openxmlformats.org/presentationml/2006/ole">
            <p:oleObj spid="_x0000_s37895" name="Equation" r:id="rId6" imgW="1358640" imgH="83808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1-bit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90600"/>
            <a:ext cx="6497140" cy="541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43200" y="4495800"/>
          <a:ext cx="2209800" cy="703263"/>
        </p:xfrm>
        <a:graphic>
          <a:graphicData uri="http://schemas.openxmlformats.org/presentationml/2006/ole">
            <p:oleObj spid="_x0000_s39938" name="Equation" r:id="rId4" imgW="1358640" imgH="4316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0" y="1524000"/>
          <a:ext cx="2072105" cy="1270000"/>
        </p:xfrm>
        <a:graphic>
          <a:graphicData uri="http://schemas.openxmlformats.org/presentationml/2006/ole">
            <p:oleObj spid="_x0000_s39939" name="Equation" r:id="rId5" imgW="1574640" imgH="96516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590800" y="2133600"/>
          <a:ext cx="2057400" cy="659921"/>
        </p:xfrm>
        <a:graphic>
          <a:graphicData uri="http://schemas.openxmlformats.org/presentationml/2006/ole">
            <p:oleObj spid="_x0000_s39940" name="Equation" r:id="rId6" imgW="1346040" imgH="4316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95800" y="6477000"/>
            <a:ext cx="44117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Quantum Computation by Adiabatic Evolution,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Farhi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J Goldstone et al, Los Alamos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0001106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quantum search problem</a:t>
            </a:r>
          </a:p>
          <a:p>
            <a:pPr lvl="1"/>
            <a:r>
              <a:rPr lang="en-GB" dirty="0" smtClean="0"/>
              <a:t>Locate a specific entry in unstructured database</a:t>
            </a:r>
          </a:p>
          <a:p>
            <a:pPr lvl="1"/>
            <a:r>
              <a:rPr lang="en-GB" dirty="0" smtClean="0"/>
              <a:t>Using the following notation for states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Given a quantum oracle Hamiltonian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To find        , we start with an initial Hamiltonian for which ground state is known</a:t>
            </a:r>
            <a:endParaRPr lang="en-GB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981200" y="3429000"/>
          <a:ext cx="3282950" cy="1149350"/>
        </p:xfrm>
        <a:graphic>
          <a:graphicData uri="http://schemas.openxmlformats.org/presentationml/2006/ole">
            <p:oleObj spid="_x0000_s15362" name="Equation" r:id="rId3" imgW="2171520" imgH="761760" progId="Equation.DSMT4">
              <p:embed/>
            </p:oleObj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1981200" y="2209800"/>
          <a:ext cx="3513138" cy="766763"/>
        </p:xfrm>
        <a:graphic>
          <a:graphicData uri="http://schemas.openxmlformats.org/presentationml/2006/ole">
            <p:oleObj spid="_x0000_s15363" name="Equation" r:id="rId4" imgW="2323800" imgH="507960" progId="Equation.DSMT4">
              <p:embed/>
            </p:oleObj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5512778" y="1421423"/>
          <a:ext cx="422275" cy="384175"/>
        </p:xfrm>
        <a:graphic>
          <a:graphicData uri="http://schemas.openxmlformats.org/presentationml/2006/ole">
            <p:oleObj spid="_x0000_s15364" name="Equation" r:id="rId5" imgW="279360" imgH="25380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248400" y="2667000"/>
            <a:ext cx="2726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A total of </a:t>
            </a:r>
            <a:r>
              <a:rPr lang="en-GB" sz="1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bits, each a spin measure in z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886200"/>
            <a:ext cx="14162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Lowest energy state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863725" y="4721225"/>
          <a:ext cx="422275" cy="384175"/>
        </p:xfrm>
        <a:graphic>
          <a:graphicData uri="http://schemas.openxmlformats.org/presentationml/2006/ole">
            <p:oleObj spid="_x0000_s15365" name="Equation" r:id="rId6" imgW="279360" imgH="253800" progId="Equation.DSMT4">
              <p:embed/>
            </p:oleObj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1962150" y="5124450"/>
          <a:ext cx="4106863" cy="1573213"/>
        </p:xfrm>
        <a:graphic>
          <a:graphicData uri="http://schemas.openxmlformats.org/presentationml/2006/ole">
            <p:oleObj spid="_x0000_s15366" name="Equation" r:id="rId7" imgW="2717640" imgH="1041120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248400" y="5943600"/>
            <a:ext cx="2316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i.e. Lowest state = </a:t>
            </a:r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Hadamard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state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6477000"/>
            <a:ext cx="45159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How fast is </a:t>
            </a:r>
            <a:r>
              <a:rPr lang="en-US" sz="800" i="1" dirty="0" err="1" smtClean="0">
                <a:latin typeface="Times New Roman" pitchFamily="18" charset="0"/>
                <a:cs typeface="Times New Roman" pitchFamily="18" charset="0"/>
              </a:rPr>
              <a:t>Adiabetic</a:t>
            </a:r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 Quantum Computation?,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W. van Dam, M.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Mosca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et al, Los Alamos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0206003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Evolution Algorithm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Formulation</a:t>
            </a:r>
          </a:p>
          <a:p>
            <a:pPr lvl="1"/>
            <a:r>
              <a:rPr lang="en-GB" dirty="0" smtClean="0"/>
              <a:t>For a Hamiltonian </a:t>
            </a:r>
            <a:r>
              <a:rPr lang="en-GB" i="1" dirty="0" smtClean="0"/>
              <a:t>H</a:t>
            </a:r>
          </a:p>
          <a:p>
            <a:pPr lvl="1"/>
            <a:r>
              <a:rPr lang="en-GB" dirty="0" smtClean="0"/>
              <a:t>Characterised by a some parameter  </a:t>
            </a:r>
            <a:r>
              <a:rPr lang="el-GR" dirty="0" smtClean="0"/>
              <a:t>λ</a:t>
            </a:r>
            <a:r>
              <a:rPr lang="en-US" dirty="0" smtClean="0"/>
              <a:t> (think box size in particle-in-box problem)</a:t>
            </a:r>
          </a:p>
          <a:p>
            <a:pPr lvl="1"/>
            <a:r>
              <a:rPr lang="en-GB" dirty="0" smtClean="0"/>
              <a:t>Solve the </a:t>
            </a:r>
            <a:r>
              <a:rPr lang="en-GB" dirty="0" err="1" smtClean="0"/>
              <a:t>eigensystem</a:t>
            </a:r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r>
              <a:rPr lang="en-GB" dirty="0" smtClean="0"/>
              <a:t>Adiabatic approximation</a:t>
            </a:r>
          </a:p>
          <a:p>
            <a:pPr lvl="1"/>
            <a:r>
              <a:rPr lang="en-GB" dirty="0" smtClean="0"/>
              <a:t>If the parameter is </a:t>
            </a:r>
            <a:r>
              <a:rPr lang="en-GB" i="1" dirty="0" smtClean="0"/>
              <a:t>t</a:t>
            </a:r>
            <a:r>
              <a:rPr lang="en-GB" dirty="0" smtClean="0"/>
              <a:t>,             does not give the right evolution</a:t>
            </a:r>
          </a:p>
          <a:p>
            <a:pPr lvl="1"/>
            <a:r>
              <a:rPr lang="en-GB" dirty="0" smtClean="0"/>
              <a:t>e.g. Start from certain                  , at a later time, may not be </a:t>
            </a:r>
          </a:p>
          <a:p>
            <a:pPr lvl="1"/>
            <a:r>
              <a:rPr lang="en-GB" dirty="0" smtClean="0"/>
              <a:t>But if “slow enough”, this is approximately true</a:t>
            </a:r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r>
              <a:rPr lang="en-GB" dirty="0" smtClean="0"/>
              <a:t>If                   is a ground state of the initial</a:t>
            </a:r>
            <a:br>
              <a:rPr lang="en-GB" dirty="0" smtClean="0"/>
            </a:br>
            <a:r>
              <a:rPr lang="en-GB" dirty="0" smtClean="0"/>
              <a:t>time evolution will yield the ground state of 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11387" y="2590800"/>
          <a:ext cx="2741613" cy="384175"/>
        </p:xfrm>
        <a:graphic>
          <a:graphicData uri="http://schemas.openxmlformats.org/presentationml/2006/ole">
            <p:oleObj spid="_x0000_s1026" name="Equation" r:id="rId3" imgW="1815840" imgH="2538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209800" y="4648200"/>
          <a:ext cx="2895600" cy="384175"/>
        </p:xfrm>
        <a:graphic>
          <a:graphicData uri="http://schemas.openxmlformats.org/presentationml/2006/ole">
            <p:oleObj spid="_x0000_s1029" name="Equation" r:id="rId4" imgW="1917360" imgH="253800" progId="Equation.DSMT4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014047" y="5105400"/>
          <a:ext cx="996950" cy="384175"/>
        </p:xfrm>
        <a:graphic>
          <a:graphicData uri="http://schemas.openxmlformats.org/presentationml/2006/ole">
            <p:oleObj spid="_x0000_s1031" name="Equation" r:id="rId5" imgW="660240" imgH="253800" progId="Equation.DSMT4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114193" y="5169632"/>
          <a:ext cx="844550" cy="307975"/>
        </p:xfrm>
        <a:graphic>
          <a:graphicData uri="http://schemas.openxmlformats.org/presentationml/2006/ole">
            <p:oleObj spid="_x0000_s1032" name="Equation" r:id="rId6" imgW="558720" imgH="203040" progId="Equation.DSMT4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266593" y="5471746"/>
          <a:ext cx="519113" cy="307975"/>
        </p:xfrm>
        <a:graphic>
          <a:graphicData uri="http://schemas.openxmlformats.org/presentationml/2006/ole">
            <p:oleObj spid="_x0000_s1034" name="Equation" r:id="rId7" imgW="342720" imgH="203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495800" y="6477000"/>
            <a:ext cx="44117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Quantum Computation by Adiabatic Evolution,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Farhi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J Goldstone et al, Los Alamos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0001106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048000" y="3429000"/>
          <a:ext cx="671513" cy="384175"/>
        </p:xfrm>
        <a:graphic>
          <a:graphicData uri="http://schemas.openxmlformats.org/presentationml/2006/ole">
            <p:oleObj spid="_x0000_s1036" name="Equation" r:id="rId8" imgW="444240" imgH="253800" progId="Equation.DSMT4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3200400" y="3750578"/>
          <a:ext cx="996950" cy="384175"/>
        </p:xfrm>
        <a:graphic>
          <a:graphicData uri="http://schemas.openxmlformats.org/presentationml/2006/ole">
            <p:oleObj spid="_x0000_s1037" name="Equation" r:id="rId9" imgW="660240" imgH="253800" progId="Equation.DSMT4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6705600" y="3742189"/>
          <a:ext cx="652463" cy="384175"/>
        </p:xfrm>
        <a:graphic>
          <a:graphicData uri="http://schemas.openxmlformats.org/presentationml/2006/ole">
            <p:oleObj spid="_x0000_s1039" name="Equation" r:id="rId10" imgW="431640" imgH="2538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Linear ramp between the two Hamiltonian: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Using Adiabatic Approx.</a:t>
            </a:r>
          </a:p>
          <a:p>
            <a:pPr lvl="2"/>
            <a:r>
              <a:rPr lang="en-GB" dirty="0" smtClean="0"/>
              <a:t>Solve instantaneous </a:t>
            </a:r>
            <a:r>
              <a:rPr lang="en-GB" dirty="0" err="1" smtClean="0"/>
              <a:t>eigenvalues</a:t>
            </a:r>
            <a:endParaRPr lang="en-GB" dirty="0" smtClean="0"/>
          </a:p>
          <a:p>
            <a:pPr lvl="2"/>
            <a:r>
              <a:rPr lang="en-GB" dirty="0" smtClean="0"/>
              <a:t>Find out two lowest states separation</a:t>
            </a:r>
          </a:p>
          <a:p>
            <a:pPr lvl="2"/>
            <a:r>
              <a:rPr lang="en-GB" dirty="0" smtClean="0"/>
              <a:t>Get the bound on ramping rate</a:t>
            </a:r>
            <a:endParaRPr lang="en-GB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133600" y="1524000"/>
          <a:ext cx="4511675" cy="1438275"/>
        </p:xfrm>
        <a:graphic>
          <a:graphicData uri="http://schemas.openxmlformats.org/presentationml/2006/ole">
            <p:oleObj spid="_x0000_s16386" name="Equation" r:id="rId3" imgW="2984400" imgH="95220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7162800" y="1676400"/>
          <a:ext cx="787400" cy="393700"/>
        </p:xfrm>
        <a:graphic>
          <a:graphicData uri="http://schemas.openxmlformats.org/presentationml/2006/ole">
            <p:oleObj spid="_x0000_s16387" name="Equation" r:id="rId4" imgW="787320" imgH="393480" progId="Equation.DSMT4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276600" y="4648200"/>
          <a:ext cx="2649537" cy="1187450"/>
        </p:xfrm>
        <a:graphic>
          <a:graphicData uri="http://schemas.openxmlformats.org/presentationml/2006/ole">
            <p:oleObj spid="_x0000_s16388" name="Equation" r:id="rId5" imgW="1752480" imgH="78732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5430837" y="5257800"/>
            <a:ext cx="457200" cy="304800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Solve instantaneous </a:t>
            </a:r>
            <a:r>
              <a:rPr lang="en-GB" dirty="0" err="1" smtClean="0"/>
              <a:t>eigenvalues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dot both sides with       and 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905000" y="1600200"/>
          <a:ext cx="3916362" cy="766762"/>
        </p:xfrm>
        <a:graphic>
          <a:graphicData uri="http://schemas.openxmlformats.org/presentationml/2006/ole">
            <p:oleObj spid="_x0000_s18434" name="Equation" r:id="rId3" imgW="2590560" imgH="507960" progId="Equation.DSMT4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2895600" y="2435225"/>
          <a:ext cx="327025" cy="384175"/>
        </p:xfrm>
        <a:graphic>
          <a:graphicData uri="http://schemas.openxmlformats.org/presentationml/2006/ole">
            <p:oleObj spid="_x0000_s18437" name="Equation" r:id="rId4" imgW="215640" imgH="25380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616325" y="2435225"/>
          <a:ext cx="422275" cy="384175"/>
        </p:xfrm>
        <a:graphic>
          <a:graphicData uri="http://schemas.openxmlformats.org/presentationml/2006/ole">
            <p:oleObj spid="_x0000_s18438" name="Equation" r:id="rId5" imgW="279360" imgH="253800" progId="Equation.DSMT4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1600200" y="2819400"/>
          <a:ext cx="4665662" cy="2606675"/>
        </p:xfrm>
        <a:graphic>
          <a:graphicData uri="http://schemas.openxmlformats.org/presentationml/2006/ole">
            <p:oleObj spid="_x0000_s18439" name="Equation" r:id="rId6" imgW="3085920" imgH="1726920" progId="Equation.DSMT4">
              <p:embed/>
            </p:oleObj>
          </a:graphicData>
        </a:graphic>
      </p:graphicFrame>
      <p:sp>
        <p:nvSpPr>
          <p:cNvPr id="12" name="Left Bracket 11"/>
          <p:cNvSpPr/>
          <p:nvPr/>
        </p:nvSpPr>
        <p:spPr>
          <a:xfrm rot="16200000">
            <a:off x="4645219" y="5067300"/>
            <a:ext cx="76200" cy="762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073719" y="54864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need to solve this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6477000" y="5105400"/>
          <a:ext cx="914400" cy="277299"/>
        </p:xfrm>
        <a:graphic>
          <a:graphicData uri="http://schemas.openxmlformats.org/presentationml/2006/ole">
            <p:oleObj spid="_x0000_s18441" name="Equation" r:id="rId7" imgW="838080" imgH="25380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400800" y="5334000"/>
            <a:ext cx="18678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corresponding to E=1 roots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Where the dot product                is well defined: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Therefore the </a:t>
            </a:r>
            <a:r>
              <a:rPr lang="en-US" dirty="0" err="1" smtClean="0"/>
              <a:t>eigenvalues</a:t>
            </a:r>
            <a:r>
              <a:rPr lang="en-US" dirty="0" smtClean="0"/>
              <a:t> are given by                                                          as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752600" y="1447800"/>
          <a:ext cx="6316663" cy="2305050"/>
        </p:xfrm>
        <a:graphic>
          <a:graphicData uri="http://schemas.openxmlformats.org/presentationml/2006/ole">
            <p:oleObj spid="_x0000_s19458" name="Equation" r:id="rId3" imgW="4178160" imgH="152388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3276600" y="990600"/>
          <a:ext cx="806450" cy="460375"/>
        </p:xfrm>
        <a:graphic>
          <a:graphicData uri="http://schemas.openxmlformats.org/presentationml/2006/ole">
            <p:oleObj spid="_x0000_s19459" name="Equation" r:id="rId4" imgW="533160" imgH="304560" progId="Equation.DSMT4">
              <p:embed/>
            </p:oleObj>
          </a:graphicData>
        </a:graphic>
      </p:graphicFrame>
      <p:sp>
        <p:nvSpPr>
          <p:cNvPr id="6" name="Left Bracket 5"/>
          <p:cNvSpPr/>
          <p:nvPr/>
        </p:nvSpPr>
        <p:spPr>
          <a:xfrm rot="16200000">
            <a:off x="3695700" y="2019301"/>
            <a:ext cx="76200" cy="15240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95600" y="2771001"/>
            <a:ext cx="1747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1200" baseline="-25000" dirty="0" smtClean="0">
                <a:latin typeface="Times New Roman" pitchFamily="18" charset="0"/>
                <a:cs typeface="Times New Roman" pitchFamily="18" charset="0"/>
              </a:rPr>
              <a:t>z1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must be either 0 or 1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828800" y="4114800"/>
          <a:ext cx="5164137" cy="1435100"/>
        </p:xfrm>
        <a:graphic>
          <a:graphicData uri="http://schemas.openxmlformats.org/presentationml/2006/ole">
            <p:oleObj spid="_x0000_s19460" name="Equation" r:id="rId5" imgW="3416040" imgH="952200" progId="Equation.DSMT4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4724400" y="3657600"/>
          <a:ext cx="3225800" cy="460375"/>
        </p:xfrm>
        <a:graphic>
          <a:graphicData uri="http://schemas.openxmlformats.org/presentationml/2006/ole">
            <p:oleObj spid="_x0000_s19461" name="Equation" r:id="rId6" imgW="2133360" imgH="30456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Eigenvalue</a:t>
            </a:r>
            <a:r>
              <a:rPr lang="en-US" dirty="0" smtClean="0"/>
              <a:t> spectrum, from n=2 to 20</a:t>
            </a:r>
          </a:p>
          <a:p>
            <a:r>
              <a:rPr lang="en-US" dirty="0" smtClean="0"/>
              <a:t>Against s (or time)</a:t>
            </a:r>
            <a:endParaRPr lang="en-US" dirty="0"/>
          </a:p>
        </p:txBody>
      </p:sp>
      <p:pic>
        <p:nvPicPr>
          <p:cNvPr id="21506" name="Picture 2" descr="C:\Users\Frankenstein So\Desktop\C191final GroverR2 eigenvalue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905000"/>
            <a:ext cx="7393427" cy="4724400"/>
          </a:xfrm>
          <a:prstGeom prst="rect">
            <a:avLst/>
          </a:prstGeom>
          <a:noFill/>
        </p:spPr>
      </p:pic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6019800" y="4572000"/>
          <a:ext cx="2706687" cy="688975"/>
        </p:xfrm>
        <a:graphic>
          <a:graphicData uri="http://schemas.openxmlformats.org/presentationml/2006/ole">
            <p:oleObj spid="_x0000_s21507" name="Equation" r:id="rId4" imgW="1790640" imgH="457200" progId="Equation.DSMT4">
              <p:embed/>
            </p:oleObj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6019800" y="3124200"/>
          <a:ext cx="2706688" cy="688975"/>
        </p:xfrm>
        <a:graphic>
          <a:graphicData uri="http://schemas.openxmlformats.org/presentationml/2006/ole">
            <p:oleObj spid="_x0000_s21508" name="Equation" r:id="rId5" imgW="1790640" imgH="457200" progId="Equation.DSMT4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5943600" y="2057400"/>
          <a:ext cx="538162" cy="249238"/>
        </p:xfrm>
        <a:graphic>
          <a:graphicData uri="http://schemas.openxmlformats.org/presentationml/2006/ole">
            <p:oleObj spid="_x0000_s21509" name="Equation" r:id="rId6" imgW="355320" imgH="164880" progId="Equation.DSMT4">
              <p:embed/>
            </p:oleObj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rot="5400000">
            <a:off x="104910" y="4237792"/>
            <a:ext cx="3447877" cy="14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086600" y="52578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ground state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3810000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excited state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2600" y="2286000"/>
            <a:ext cx="1479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n-2 degenerate states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8600" y="1905000"/>
            <a:ext cx="627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229600" y="6336268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905000" y="3657600"/>
          <a:ext cx="2016125" cy="727075"/>
        </p:xfrm>
        <a:graphic>
          <a:graphicData uri="http://schemas.openxmlformats.org/presentationml/2006/ole">
            <p:oleObj spid="_x0000_s21511" name="Equation" r:id="rId7" imgW="1333440" imgH="4824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i.e.                          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752600" y="2170112"/>
          <a:ext cx="2535237" cy="420688"/>
        </p:xfrm>
        <a:graphic>
          <a:graphicData uri="http://schemas.openxmlformats.org/presentationml/2006/ole">
            <p:oleObj spid="_x0000_s20484" name="Equation" r:id="rId3" imgW="1676160" imgH="279360" progId="Equation.DSMT4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485900" y="1022350"/>
          <a:ext cx="2725738" cy="1187450"/>
        </p:xfrm>
        <a:graphic>
          <a:graphicData uri="http://schemas.openxmlformats.org/presentationml/2006/ole">
            <p:oleObj spid="_x0000_s20485" name="Equation" r:id="rId4" imgW="1803240" imgH="787320" progId="Equation.DSMT4">
              <p:embed/>
            </p:oleObj>
          </a:graphicData>
        </a:graphic>
      </p:graphicFrame>
      <p:pic>
        <p:nvPicPr>
          <p:cNvPr id="20492" name="Picture 12" descr="C:\Users\Frankenstein So\Desktop\C191final GroverR2 gap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2743200"/>
            <a:ext cx="6025116" cy="3886200"/>
          </a:xfrm>
          <a:prstGeom prst="rect">
            <a:avLst/>
          </a:prstGeom>
          <a:noFill/>
        </p:spPr>
      </p:pic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1143000" y="2743200"/>
          <a:ext cx="228600" cy="156045"/>
        </p:xfrm>
        <a:graphic>
          <a:graphicData uri="http://schemas.openxmlformats.org/presentationml/2006/ole">
            <p:oleObj spid="_x0000_s20493" name="Equation" r:id="rId6" imgW="241200" imgH="164880" progId="Equation.DSMT4">
              <p:embed/>
            </p:oleObj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7604125" y="6411913"/>
          <a:ext cx="107950" cy="131762"/>
        </p:xfrm>
        <a:graphic>
          <a:graphicData uri="http://schemas.openxmlformats.org/presentationml/2006/ole">
            <p:oleObj spid="_x0000_s20494" name="Equation" r:id="rId7" imgW="114120" imgH="139680" progId="Equation.DSMT4">
              <p:embed/>
            </p:oleObj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6303962" y="3810000"/>
          <a:ext cx="2535238" cy="420687"/>
        </p:xfrm>
        <a:graphic>
          <a:graphicData uri="http://schemas.openxmlformats.org/presentationml/2006/ole">
            <p:oleObj spid="_x0000_s20495" name="Equation" r:id="rId8" imgW="1676160" imgH="27936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Grover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Allowing the ramping rate to adjust to the gap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Compared with conventional search,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i.e. quantum quadratic speed up</a:t>
            </a:r>
          </a:p>
          <a:p>
            <a:pPr lvl="1"/>
            <a:endParaRPr lang="en-US" dirty="0" smtClean="0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1150938" y="5942012"/>
          <a:ext cx="1211262" cy="382588"/>
        </p:xfrm>
        <a:graphic>
          <a:graphicData uri="http://schemas.openxmlformats.org/presentationml/2006/ole">
            <p:oleObj spid="_x0000_s22532" name="Equation" r:id="rId3" imgW="799920" imgH="253800" progId="Equation.DSMT4">
              <p:embed/>
            </p:oleObj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90599" y="5527441"/>
          <a:ext cx="3554412" cy="363538"/>
        </p:xfrm>
        <a:graphic>
          <a:graphicData uri="http://schemas.openxmlformats.org/presentationml/2006/ole">
            <p:oleObj spid="_x0000_s22535" name="Equation" r:id="rId4" imgW="2349360" imgH="241200" progId="Equation.DSMT4">
              <p:embed/>
            </p:oleObj>
          </a:graphicData>
        </a:graphic>
      </p:graphicFrame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1143000" y="1524000"/>
          <a:ext cx="5281613" cy="3905250"/>
        </p:xfrm>
        <a:graphic>
          <a:graphicData uri="http://schemas.openxmlformats.org/presentationml/2006/ole">
            <p:oleObj spid="_x0000_s22537" name="Equation" r:id="rId5" imgW="3492360" imgH="2590560" progId="Equation.DSMT4">
              <p:embed/>
            </p:oleObj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705600" y="2743200"/>
          <a:ext cx="1206500" cy="787400"/>
        </p:xfrm>
        <a:graphic>
          <a:graphicData uri="http://schemas.openxmlformats.org/presentationml/2006/ole">
            <p:oleObj spid="_x0000_s22538" name="Equation" r:id="rId6" imgW="1206360" imgH="787320" progId="Equation.DSMT4">
              <p:embed/>
            </p:oleObj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6750050" y="3810000"/>
          <a:ext cx="2286000" cy="508000"/>
        </p:xfrm>
        <a:graphic>
          <a:graphicData uri="http://schemas.openxmlformats.org/presentationml/2006/ole">
            <p:oleObj spid="_x0000_s22539" name="Equation" r:id="rId7" imgW="2286000" imgH="50796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Grover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initial Hamiltonian </a:t>
            </a:r>
            <a:r>
              <a:rPr lang="en-US" i="1" dirty="0" smtClean="0"/>
              <a:t>H</a:t>
            </a:r>
            <a:r>
              <a:rPr lang="en-US" i="1" baseline="-25000" dirty="0" smtClean="0"/>
              <a:t>i</a:t>
            </a:r>
            <a:r>
              <a:rPr lang="en-US" dirty="0" smtClean="0"/>
              <a:t> is important</a:t>
            </a:r>
          </a:p>
          <a:p>
            <a:pPr lvl="1"/>
            <a:r>
              <a:rPr lang="en-US" dirty="0" smtClean="0"/>
              <a:t>Bad choice changes gap dependence → longer ramp time</a:t>
            </a:r>
          </a:p>
          <a:p>
            <a:pPr lvl="1"/>
            <a:r>
              <a:rPr lang="en-US" dirty="0" err="1" smtClean="0"/>
              <a:t>e.g</a:t>
            </a:r>
            <a:r>
              <a:rPr lang="en-US" dirty="0" smtClean="0"/>
              <a:t> if we choose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Eigenvalues</a:t>
            </a:r>
            <a:r>
              <a:rPr lang="en-US" dirty="0" smtClean="0"/>
              <a:t> calculation in quant-ph/0001106</a:t>
            </a:r>
          </a:p>
          <a:p>
            <a:endParaRPr lang="en-US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133600" y="2092325"/>
          <a:ext cx="1789113" cy="650875"/>
        </p:xfrm>
        <a:graphic>
          <a:graphicData uri="http://schemas.openxmlformats.org/presentationml/2006/ole">
            <p:oleObj spid="_x0000_s23554" name="Equation" r:id="rId3" imgW="1180800" imgH="431640" progId="Equation.DSMT4">
              <p:embed/>
            </p:oleObj>
          </a:graphicData>
        </a:graphic>
      </p:graphicFrame>
      <p:pic>
        <p:nvPicPr>
          <p:cNvPr id="23555" name="Picture 3" descr="C:\Users\Frankenstein So\Desktop\c191final GroverR0 eigen vs 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3200400"/>
            <a:ext cx="5562600" cy="343212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66800" y="3200400"/>
            <a:ext cx="6275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Energy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63246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39000" y="3200400"/>
            <a:ext cx="11384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excited state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91400" y="609600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ground state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7467600" y="4572000"/>
          <a:ext cx="1095375" cy="382588"/>
        </p:xfrm>
        <a:graphic>
          <a:graphicData uri="http://schemas.openxmlformats.org/presentationml/2006/ole">
            <p:oleObj spid="_x0000_s23556" name="Equation" r:id="rId5" imgW="723600" imgH="2538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939550" y="487680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quantum speed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2215" y="6642556"/>
            <a:ext cx="44117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Quantum Computation by Adiabatic Evolution,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Farhi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J Goldstone et al, Los Alamos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0001106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adiabatic with </a:t>
            </a:r>
            <a:r>
              <a:rPr lang="en-US" dirty="0" err="1" smtClean="0"/>
              <a:t>unitaries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Discretize</a:t>
            </a:r>
            <a:r>
              <a:rPr lang="en-US" dirty="0" smtClean="0"/>
              <a:t> the interval 0 to T into M intervals</a:t>
            </a:r>
          </a:p>
          <a:p>
            <a:pPr lvl="1"/>
            <a:r>
              <a:rPr lang="en-US" dirty="0" smtClean="0"/>
              <a:t>Unitary written as product of M factors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 that we want to make the intervals small enough so that the Hamiltonian is near-constant in each discrete interval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1689100"/>
          <a:ext cx="5638800" cy="1703388"/>
        </p:xfrm>
        <a:graphic>
          <a:graphicData uri="http://schemas.openxmlformats.org/presentationml/2006/ole">
            <p:oleObj spid="_x0000_s32770" name="Equation" r:id="rId3" imgW="3111480" imgH="939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4495800"/>
          <a:ext cx="5826125" cy="1228725"/>
        </p:xfrm>
        <a:graphic>
          <a:graphicData uri="http://schemas.openxmlformats.org/presentationml/2006/ole">
            <p:oleObj spid="_x0000_s32771" name="Equation" r:id="rId4" imgW="3251160" imgH="6858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010400" y="2514600"/>
          <a:ext cx="1647031" cy="317500"/>
        </p:xfrm>
        <a:graphic>
          <a:graphicData uri="http://schemas.openxmlformats.org/presentationml/2006/ole">
            <p:oleObj spid="_x0000_s32772" name="Equation" r:id="rId5" imgW="1054080" imgH="20304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95800" y="6477000"/>
            <a:ext cx="441178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Quantum Computation by Adiabatic Evolution, 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Farhi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J Goldstone et al, Los Alamos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arXiv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0001106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adiabatic with </a:t>
            </a:r>
            <a:r>
              <a:rPr lang="en-US" dirty="0" err="1" smtClean="0"/>
              <a:t>unitaries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we substitute the Hamiltonian with the ramped Hamiltonian between the initial and final Hamiltonians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 is T times polynomial in </a:t>
            </a:r>
            <a:r>
              <a:rPr lang="en-US" i="1" dirty="0" smtClean="0"/>
              <a:t>n</a:t>
            </a:r>
          </a:p>
          <a:p>
            <a:r>
              <a:rPr lang="en-US" dirty="0" smtClean="0"/>
              <a:t>Trotter formula for self-</a:t>
            </a:r>
            <a:r>
              <a:rPr lang="en-US" dirty="0" err="1" smtClean="0"/>
              <a:t>adjoint</a:t>
            </a:r>
            <a:r>
              <a:rPr lang="en-US" dirty="0" smtClean="0"/>
              <a:t> matrices: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n in the above equation needs to be large enough to be used as sufficient approximation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1905000"/>
          <a:ext cx="2513949" cy="700087"/>
        </p:xfrm>
        <a:graphic>
          <a:graphicData uri="http://schemas.openxmlformats.org/presentationml/2006/ole">
            <p:oleObj spid="_x0000_s33795" name="Equation" r:id="rId3" imgW="1002960" imgH="27936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1999" y="3733800"/>
          <a:ext cx="3165231" cy="685800"/>
        </p:xfrm>
        <a:graphic>
          <a:graphicData uri="http://schemas.openxmlformats.org/presentationml/2006/ole">
            <p:oleObj spid="_x0000_s33796" name="Equation" r:id="rId4" imgW="1523880" imgH="33012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adiabatic with </a:t>
            </a:r>
            <a:r>
              <a:rPr lang="en-US" dirty="0" err="1" smtClean="0"/>
              <a:t>unitaries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Then by using a large K, we can approximate using Trotter formula:</a:t>
            </a:r>
            <a:endParaRPr lang="en-US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700088" y="3200400"/>
          <a:ext cx="4960937" cy="1622425"/>
        </p:xfrm>
        <a:graphic>
          <a:graphicData uri="http://schemas.openxmlformats.org/presentationml/2006/ole">
            <p:oleObj spid="_x0000_s35842" name="Equation" r:id="rId3" imgW="2095200" imgH="68580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533400" y="1752600"/>
          <a:ext cx="7486650" cy="611188"/>
        </p:xfrm>
        <a:graphic>
          <a:graphicData uri="http://schemas.openxmlformats.org/presentationml/2006/ole">
            <p:oleObj spid="_x0000_s35843" name="Equation" r:id="rId4" imgW="3111480" imgH="2538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tool to obtain the fulfilling assignment to a clause</a:t>
            </a:r>
          </a:p>
          <a:p>
            <a:pPr lvl="1"/>
            <a:r>
              <a:rPr lang="en-GB" dirty="0" smtClean="0"/>
              <a:t>E.g.  Solve </a:t>
            </a:r>
            <a:r>
              <a:rPr lang="en-GB" i="1" dirty="0" smtClean="0"/>
              <a:t>A</a:t>
            </a:r>
            <a:r>
              <a:rPr lang="en-GB" dirty="0" smtClean="0"/>
              <a:t> OR </a:t>
            </a:r>
            <a:r>
              <a:rPr lang="en-GB" i="1" dirty="0" smtClean="0"/>
              <a:t>B</a:t>
            </a:r>
          </a:p>
          <a:p>
            <a:pPr lvl="1"/>
            <a:endParaRPr lang="en-GB" i="1" dirty="0" smtClean="0"/>
          </a:p>
          <a:p>
            <a:pPr lvl="1"/>
            <a:r>
              <a:rPr lang="en-GB" dirty="0" smtClean="0"/>
              <a:t>Start with some initial                 </a:t>
            </a:r>
            <a:br>
              <a:rPr lang="en-GB" dirty="0" smtClean="0"/>
            </a:br>
            <a:r>
              <a:rPr lang="en-GB" dirty="0" smtClean="0"/>
              <a:t>                ground state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We need a final                         with the fulfilling assignment as lowest energy state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(this may seem useless, but clauses like this can be added = </a:t>
            </a:r>
            <a:r>
              <a:rPr lang="en-GB" dirty="0" err="1" smtClean="0"/>
              <a:t>AND’ed</a:t>
            </a:r>
            <a:r>
              <a:rPr lang="en-GB" dirty="0" smtClean="0"/>
              <a:t>)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By slowly varying </a:t>
            </a:r>
            <a:r>
              <a:rPr lang="en-GB" i="1" dirty="0" smtClean="0"/>
              <a:t>H</a:t>
            </a:r>
            <a:r>
              <a:rPr lang="en-GB" dirty="0" smtClean="0"/>
              <a:t>(</a:t>
            </a:r>
            <a:r>
              <a:rPr lang="en-GB" i="1" dirty="0" smtClean="0"/>
              <a:t>t</a:t>
            </a:r>
            <a:r>
              <a:rPr lang="en-GB" dirty="0" smtClean="0"/>
              <a:t>) from </a:t>
            </a:r>
            <a:r>
              <a:rPr lang="en-GB" i="1" dirty="0" smtClean="0"/>
              <a:t>t</a:t>
            </a:r>
            <a:r>
              <a:rPr lang="en-GB" dirty="0" smtClean="0"/>
              <a:t> = 0 to </a:t>
            </a:r>
            <a:r>
              <a:rPr lang="en-GB" i="1" dirty="0" smtClean="0"/>
              <a:t>T, </a:t>
            </a:r>
            <a:r>
              <a:rPr lang="en-GB" dirty="0" smtClean="0"/>
              <a:t>the initial ground state can be evolved into a fulfilling final state</a:t>
            </a:r>
          </a:p>
          <a:p>
            <a:pPr lvl="1"/>
            <a:endParaRPr lang="en-GB" dirty="0"/>
          </a:p>
          <a:p>
            <a:pPr lvl="1"/>
            <a:r>
              <a:rPr lang="en-GB" dirty="0" smtClean="0"/>
              <a:t>But how slow?</a:t>
            </a:r>
            <a:endParaRPr lang="en-GB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752600" y="3559472"/>
          <a:ext cx="5502275" cy="384175"/>
        </p:xfrm>
        <a:graphic>
          <a:graphicData uri="http://schemas.openxmlformats.org/presentationml/2006/ole">
            <p:oleObj spid="_x0000_s2051" name="Equation" r:id="rId3" imgW="3644640" imgH="253800" progId="Equation.DSMT4">
              <p:embed/>
            </p:oleObj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Evolution Algorithm</a:t>
            </a:r>
            <a:endParaRPr lang="en-GB" dirty="0"/>
          </a:p>
        </p:txBody>
      </p:sp>
      <p:sp>
        <p:nvSpPr>
          <p:cNvPr id="9" name="Left Bracket 8"/>
          <p:cNvSpPr/>
          <p:nvPr/>
        </p:nvSpPr>
        <p:spPr>
          <a:xfrm rot="16200000" flipV="1">
            <a:off x="2590800" y="3559472"/>
            <a:ext cx="76200" cy="8382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Left Bracket 9"/>
          <p:cNvSpPr/>
          <p:nvPr/>
        </p:nvSpPr>
        <p:spPr>
          <a:xfrm rot="16200000" flipV="1">
            <a:off x="4724400" y="2492672"/>
            <a:ext cx="76200" cy="29718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905000" y="4092872"/>
            <a:ext cx="1483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Violating assignment</a:t>
            </a:r>
          </a:p>
          <a:p>
            <a:pPr algn="ctr"/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Energy = 1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4092872"/>
            <a:ext cx="1500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Fulfilling assignment</a:t>
            </a:r>
          </a:p>
          <a:p>
            <a:pPr algn="ctr"/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Energy = 0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93895" y="3358673"/>
            <a:ext cx="4278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A B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209364" y="2112869"/>
          <a:ext cx="1323975" cy="346075"/>
        </p:xfrm>
        <a:graphic>
          <a:graphicData uri="http://schemas.openxmlformats.org/presentationml/2006/ole">
            <p:oleObj spid="_x0000_s2052" name="Equation" r:id="rId4" imgW="876240" imgH="228600" progId="Equation.DSMT4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562225" y="3048000"/>
          <a:ext cx="1400175" cy="366712"/>
        </p:xfrm>
        <a:graphic>
          <a:graphicData uri="http://schemas.openxmlformats.org/presentationml/2006/ole">
            <p:oleObj spid="_x0000_s2053" name="Equation" r:id="rId5" imgW="927000" imgH="241200" progId="Equation.DSMT4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201988" y="2359025"/>
          <a:ext cx="4714875" cy="384175"/>
        </p:xfrm>
        <a:graphic>
          <a:graphicData uri="http://schemas.openxmlformats.org/presentationml/2006/ole">
            <p:oleObj spid="_x0000_s2054" name="Equation" r:id="rId6" imgW="3124080" imgH="2538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Approximating adiabatic with </a:t>
            </a:r>
            <a:r>
              <a:rPr lang="en-US" dirty="0" err="1" smtClean="0"/>
              <a:t>unitaries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the whole equation can be written in 2K terms, half being each of these terms: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</a:t>
            </a:r>
            <a:r>
              <a:rPr lang="en-US" baseline="-25000" dirty="0" smtClean="0"/>
              <a:t>i</a:t>
            </a:r>
            <a:r>
              <a:rPr lang="en-US" dirty="0" smtClean="0"/>
              <a:t> is sum of n commuting 1-bit operators, so related unitary can be written as product of n 1-qubit unitary operators</a:t>
            </a:r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f</a:t>
            </a:r>
            <a:r>
              <a:rPr lang="en-US" dirty="0" smtClean="0"/>
              <a:t> is sum of commuting operators (each for each clause), so related unitary can be written as product of unitary operators, each acting only on </a:t>
            </a:r>
            <a:r>
              <a:rPr lang="en-US" dirty="0" err="1" smtClean="0"/>
              <a:t>qubits</a:t>
            </a:r>
            <a:r>
              <a:rPr lang="en-US" dirty="0" smtClean="0"/>
              <a:t> related to clause</a:t>
            </a:r>
          </a:p>
          <a:p>
            <a:r>
              <a:rPr lang="en-US" dirty="0" smtClean="0"/>
              <a:t>Thus total number of factors is T</a:t>
            </a:r>
            <a:r>
              <a:rPr lang="en-US" baseline="30000" dirty="0" smtClean="0"/>
              <a:t>2</a:t>
            </a:r>
            <a:r>
              <a:rPr lang="en-US" dirty="0" smtClean="0"/>
              <a:t> times polynomial in n</a:t>
            </a:r>
          </a:p>
          <a:p>
            <a:pPr lvl="1"/>
            <a:r>
              <a:rPr lang="en-US" dirty="0" smtClean="0"/>
              <a:t>If T is polynomial as well, then number of factors is also polynomial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1828800"/>
          <a:ext cx="3112168" cy="609600"/>
        </p:xfrm>
        <a:graphic>
          <a:graphicData uri="http://schemas.openxmlformats.org/presentationml/2006/ole">
            <p:oleObj spid="_x0000_s36866" name="Equation" r:id="rId3" imgW="1231560" imgH="2412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talked about:</a:t>
            </a:r>
          </a:p>
          <a:p>
            <a:pPr lvl="1"/>
            <a:r>
              <a:rPr lang="en-US" dirty="0" smtClean="0"/>
              <a:t>Physical principle of quantum adiabatic evolution algorithm</a:t>
            </a:r>
          </a:p>
          <a:p>
            <a:pPr lvl="1"/>
            <a:r>
              <a:rPr lang="en-US" dirty="0" smtClean="0"/>
              <a:t>Its equivalence to traditional unitary quantum computation</a:t>
            </a:r>
          </a:p>
          <a:p>
            <a:pPr lvl="1"/>
            <a:r>
              <a:rPr lang="en-US" dirty="0" smtClean="0"/>
              <a:t>Its application in two examples: </a:t>
            </a:r>
            <a:r>
              <a:rPr lang="en-US" smtClean="0"/>
              <a:t>a </a:t>
            </a:r>
            <a:r>
              <a:rPr lang="en-US" smtClean="0"/>
              <a:t>one-bit </a:t>
            </a:r>
            <a:r>
              <a:rPr lang="en-US" dirty="0" smtClean="0"/>
              <a:t>SAT problem, and Glover problem</a:t>
            </a:r>
          </a:p>
          <a:p>
            <a:endParaRPr lang="en-US" dirty="0" smtClean="0"/>
          </a:p>
          <a:p>
            <a:r>
              <a:rPr lang="en-US" dirty="0" smtClean="0"/>
              <a:t>Much like tradition QC</a:t>
            </a:r>
          </a:p>
          <a:p>
            <a:pPr lvl="1"/>
            <a:r>
              <a:rPr lang="en-US" dirty="0" smtClean="0"/>
              <a:t>Adiabatic evolution leads to quantum speed up in </a:t>
            </a:r>
            <a:r>
              <a:rPr lang="en-US" dirty="0" err="1" smtClean="0"/>
              <a:t>specialised</a:t>
            </a:r>
            <a:r>
              <a:rPr lang="en-US" dirty="0" smtClean="0"/>
              <a:t> problems</a:t>
            </a:r>
          </a:p>
          <a:p>
            <a:pPr lvl="1"/>
            <a:r>
              <a:rPr lang="en-US" dirty="0" smtClean="0"/>
              <a:t>“Smartness” is needed</a:t>
            </a:r>
          </a:p>
          <a:p>
            <a:pPr lvl="2"/>
            <a:r>
              <a:rPr lang="en-US" dirty="0" smtClean="0"/>
              <a:t>picking unitary </a:t>
            </a:r>
            <a:r>
              <a:rPr lang="en-US" dirty="0" err="1" smtClean="0"/>
              <a:t>vs</a:t>
            </a:r>
            <a:r>
              <a:rPr lang="en-US" dirty="0" smtClean="0"/>
              <a:t> picking initial Hamiltonian</a:t>
            </a:r>
          </a:p>
          <a:p>
            <a:pPr lvl="1"/>
            <a:r>
              <a:rPr lang="en-US" dirty="0" smtClean="0"/>
              <a:t>No general rule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a time-dependent Hamiltonian </a:t>
            </a:r>
            <a:r>
              <a:rPr lang="en-GB" i="1" dirty="0" smtClean="0"/>
              <a:t>H</a:t>
            </a:r>
            <a:r>
              <a:rPr lang="en-GB" dirty="0" smtClean="0"/>
              <a:t>(</a:t>
            </a:r>
            <a:r>
              <a:rPr lang="en-GB" i="1" dirty="0"/>
              <a:t>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Time-dependent Schrodinger equation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For any given time, instantaneous </a:t>
            </a:r>
            <a:r>
              <a:rPr lang="en-GB" dirty="0" err="1" smtClean="0"/>
              <a:t>eigenstates</a:t>
            </a:r>
            <a:r>
              <a:rPr lang="en-GB" dirty="0" smtClean="0"/>
              <a:t> can be found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We can always expend             instantaneously using these </a:t>
            </a:r>
            <a:r>
              <a:rPr lang="en-GB" dirty="0" err="1" smtClean="0"/>
              <a:t>kets</a:t>
            </a:r>
            <a:r>
              <a:rPr lang="en-GB" dirty="0" smtClean="0"/>
              <a:t>, treating </a:t>
            </a:r>
            <a:r>
              <a:rPr lang="en-GB" i="1" dirty="0" smtClean="0"/>
              <a:t>t</a:t>
            </a:r>
            <a:r>
              <a:rPr lang="en-GB" dirty="0" smtClean="0"/>
              <a:t> just as a parameter</a:t>
            </a:r>
            <a:endParaRPr lang="en-GB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294063" y="1800225"/>
          <a:ext cx="2249487" cy="593725"/>
        </p:xfrm>
        <a:graphic>
          <a:graphicData uri="http://schemas.openxmlformats.org/presentationml/2006/ole">
            <p:oleObj spid="_x0000_s3074" name="Equation" r:id="rId3" imgW="1485720" imgH="393480" progId="Equation.DSMT4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00400" y="2895600"/>
          <a:ext cx="2422525" cy="382588"/>
        </p:xfrm>
        <a:graphic>
          <a:graphicData uri="http://schemas.openxmlformats.org/presentationml/2006/ole">
            <p:oleObj spid="_x0000_s3075" name="Equation" r:id="rId4" imgW="1600200" imgH="253800" progId="Equation.DSMT4">
              <p:embed/>
            </p:oleObj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325906" y="3393141"/>
          <a:ext cx="577850" cy="382588"/>
        </p:xfrm>
        <a:graphic>
          <a:graphicData uri="http://schemas.openxmlformats.org/presentationml/2006/ole">
            <p:oleObj spid="_x0000_s3077" name="Equation" r:id="rId5" imgW="380880" imgH="25380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2895600" y="3962400"/>
          <a:ext cx="3114675" cy="669925"/>
        </p:xfrm>
        <a:graphic>
          <a:graphicData uri="http://schemas.openxmlformats.org/presentationml/2006/ole">
            <p:oleObj spid="_x0000_s3078" name="Equation" r:id="rId6" imgW="2057400" imgH="444240" progId="Equation.DSMT4">
              <p:embed/>
            </p:oleObj>
          </a:graphicData>
        </a:graphic>
      </p:graphicFrame>
      <p:sp>
        <p:nvSpPr>
          <p:cNvPr id="9" name="Left Bracket 8"/>
          <p:cNvSpPr/>
          <p:nvPr/>
        </p:nvSpPr>
        <p:spPr>
          <a:xfrm rot="16200000">
            <a:off x="5486400" y="4038600"/>
            <a:ext cx="76200" cy="990600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419600" y="4572000"/>
            <a:ext cx="2502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Introduced without lose of generality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48400" y="6477000"/>
            <a:ext cx="27238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 smtClean="0">
                <a:latin typeface="Times New Roman" pitchFamily="18" charset="0"/>
                <a:cs typeface="Times New Roman" pitchFamily="18" charset="0"/>
              </a:rPr>
              <a:t>Introduction to Quantum Mechanics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Bransden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800" dirty="0" err="1" smtClean="0">
                <a:latin typeface="Times New Roman" pitchFamily="18" charset="0"/>
                <a:cs typeface="Times New Roman" pitchFamily="18" charset="0"/>
              </a:rPr>
              <a:t>Ostlie</a:t>
            </a:r>
            <a:r>
              <a:rPr lang="en-US" sz="800" dirty="0" smtClean="0">
                <a:latin typeface="Times New Roman" pitchFamily="18" charset="0"/>
                <a:cs typeface="Times New Roman" pitchFamily="18" charset="0"/>
              </a:rPr>
              <a:t> 2006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The exact functional form of           is governed by TDSE; to make use of it we need</a:t>
            </a:r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dirty="0" smtClean="0"/>
              <a:t>Putting into TDSE, two terms cancel, leaving </a:t>
            </a:r>
            <a:endParaRPr lang="en-GB" dirty="0"/>
          </a:p>
        </p:txBody>
      </p:sp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810000" y="1120588"/>
          <a:ext cx="538162" cy="344488"/>
        </p:xfrm>
        <a:graphic>
          <a:graphicData uri="http://schemas.openxmlformats.org/presentationml/2006/ole">
            <p:oleObj spid="_x0000_s4102" name="Equation" r:id="rId3" imgW="355320" imgH="228600" progId="Equation.DSMT4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1073150" y="2209800"/>
          <a:ext cx="4019550" cy="669925"/>
        </p:xfrm>
        <a:graphic>
          <a:graphicData uri="http://schemas.openxmlformats.org/presentationml/2006/ole">
            <p:oleObj spid="_x0000_s4103" name="Equation" r:id="rId4" imgW="2654280" imgH="44424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301750" y="1600200"/>
          <a:ext cx="7537450" cy="688975"/>
        </p:xfrm>
        <a:graphic>
          <a:graphicData uri="http://schemas.openxmlformats.org/presentationml/2006/ole">
            <p:oleObj spid="_x0000_s4105" name="Equation" r:id="rId5" imgW="4978080" imgH="45720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6483350" y="1600200"/>
            <a:ext cx="2209800" cy="68580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511550" y="2286000"/>
            <a:ext cx="1600200" cy="533400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Curved Connector 16"/>
          <p:cNvCxnSpPr/>
          <p:nvPr/>
        </p:nvCxnSpPr>
        <p:spPr>
          <a:xfrm flipV="1">
            <a:off x="5264150" y="2286000"/>
            <a:ext cx="1066800" cy="3048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133475" y="3581400"/>
          <a:ext cx="7440613" cy="2066925"/>
        </p:xfrm>
        <a:graphic>
          <a:graphicData uri="http://schemas.openxmlformats.org/presentationml/2006/ole">
            <p:oleObj spid="_x0000_s4106" name="Equation" r:id="rId6" imgW="4914720" imgH="1371600" progId="Equation.DSMT4">
              <p:embed/>
            </p:oleObj>
          </a:graphicData>
        </a:graphic>
      </p:graphicFrame>
      <p:sp>
        <p:nvSpPr>
          <p:cNvPr id="19" name="Left Bracket 18"/>
          <p:cNvSpPr/>
          <p:nvPr/>
        </p:nvSpPr>
        <p:spPr>
          <a:xfrm rot="16200000">
            <a:off x="7758499" y="4966900"/>
            <a:ext cx="104001" cy="144779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010400" y="5715000"/>
            <a:ext cx="1621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Need to find this: TISE</a:t>
            </a:r>
            <a:endParaRPr lang="en-GB" sz="1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To find                             for </a:t>
            </a:r>
            <a:r>
              <a:rPr lang="en-GB" i="1" dirty="0" smtClean="0"/>
              <a:t>m ≠ n</a:t>
            </a:r>
            <a:r>
              <a:rPr lang="en-GB" dirty="0" smtClean="0"/>
              <a:t>, we differentiate TISE on both sides by </a:t>
            </a:r>
            <a:r>
              <a:rPr lang="en-GB" i="1" dirty="0" smtClean="0"/>
              <a:t>t</a:t>
            </a:r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endParaRPr lang="en-GB" i="1" dirty="0" smtClean="0"/>
          </a:p>
          <a:p>
            <a:pPr lvl="1"/>
            <a:r>
              <a:rPr lang="en-GB" dirty="0" smtClean="0"/>
              <a:t>Putting this back, we have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So far everything is exact – no approximations</a:t>
            </a:r>
            <a:endParaRPr lang="en-GB" dirty="0"/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909763" y="946638"/>
          <a:ext cx="1519237" cy="592138"/>
        </p:xfrm>
        <a:graphic>
          <a:graphicData uri="http://schemas.openxmlformats.org/presentationml/2006/ole">
            <p:oleObj spid="_x0000_s5125" name="Equation" r:id="rId3" imgW="1002960" imgH="39348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590675" y="1600200"/>
          <a:ext cx="6789738" cy="2559050"/>
        </p:xfrm>
        <a:graphic>
          <a:graphicData uri="http://schemas.openxmlformats.org/presentationml/2006/ole">
            <p:oleObj spid="_x0000_s5126" name="Equation" r:id="rId4" imgW="4483080" imgH="1701720" progId="Equation.DSMT4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895600" y="4724400"/>
          <a:ext cx="3997325" cy="688975"/>
        </p:xfrm>
        <a:graphic>
          <a:graphicData uri="http://schemas.openxmlformats.org/presentationml/2006/ole">
            <p:oleObj spid="_x0000_s5127" name="Equation" r:id="rId5" imgW="2641320" imgH="4572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Adiabatic Approximation</a:t>
            </a:r>
          </a:p>
          <a:p>
            <a:pPr lvl="2"/>
            <a:r>
              <a:rPr lang="en-GB" dirty="0" smtClean="0"/>
              <a:t>Assuming the initial </a:t>
            </a:r>
            <a:r>
              <a:rPr lang="en-GB" dirty="0" err="1" smtClean="0"/>
              <a:t>wavefunction</a:t>
            </a:r>
            <a:r>
              <a:rPr lang="en-GB" dirty="0" smtClean="0"/>
              <a:t> is a pure </a:t>
            </a:r>
            <a:r>
              <a:rPr lang="en-GB" dirty="0" err="1" smtClean="0"/>
              <a:t>eigenstate</a:t>
            </a:r>
            <a:r>
              <a:rPr lang="en-GB" dirty="0" smtClean="0"/>
              <a:t> </a:t>
            </a:r>
            <a:r>
              <a:rPr lang="en-GB" i="1" dirty="0" err="1" smtClean="0"/>
              <a:t>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only one                     , all other zero</a:t>
            </a:r>
          </a:p>
          <a:p>
            <a:pPr lvl="2"/>
            <a:r>
              <a:rPr lang="en-GB" dirty="0" smtClean="0"/>
              <a:t>Assuming (a priori) at later time, other amplitudes stay small</a:t>
            </a:r>
            <a:br>
              <a:rPr lang="en-GB" dirty="0" smtClean="0"/>
            </a:br>
            <a:r>
              <a:rPr lang="en-GB" dirty="0" smtClean="0"/>
              <a:t>i.e.                  for all time, all other</a:t>
            </a:r>
            <a:br>
              <a:rPr lang="en-GB" dirty="0" smtClean="0"/>
            </a:br>
            <a:r>
              <a:rPr lang="en-GB" dirty="0" smtClean="0"/>
              <a:t>(justified later by looking at the evolution)</a:t>
            </a:r>
          </a:p>
          <a:p>
            <a:pPr lvl="2"/>
            <a:endParaRPr lang="en-GB" dirty="0" smtClean="0"/>
          </a:p>
          <a:p>
            <a:pPr lvl="1"/>
            <a:r>
              <a:rPr lang="en-GB" dirty="0" smtClean="0"/>
              <a:t>Then we can simplify:</a:t>
            </a:r>
          </a:p>
          <a:p>
            <a:pPr lvl="1"/>
            <a:endParaRPr lang="en-GB" dirty="0" smtClean="0"/>
          </a:p>
          <a:p>
            <a:pPr lvl="1">
              <a:buNone/>
            </a:pPr>
            <a:endParaRPr lang="en-GB" dirty="0" smtClean="0"/>
          </a:p>
          <a:p>
            <a:pPr lvl="1"/>
            <a:r>
              <a:rPr lang="en-GB" dirty="0" smtClean="0"/>
              <a:t>Integrating with time:</a:t>
            </a:r>
            <a:endParaRPr lang="en-GB" dirty="0"/>
          </a:p>
        </p:txBody>
      </p:sp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590800" y="1066800"/>
          <a:ext cx="3997325" cy="688975"/>
        </p:xfrm>
        <a:graphic>
          <a:graphicData uri="http://schemas.openxmlformats.org/presentationml/2006/ole">
            <p:oleObj spid="_x0000_s11268" name="Equation" r:id="rId3" imgW="2641320" imgH="457200" progId="Equation.DSMT4">
              <p:embed/>
            </p:oleObj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381250" y="2362200"/>
          <a:ext cx="1152525" cy="344487"/>
        </p:xfrm>
        <a:graphic>
          <a:graphicData uri="http://schemas.openxmlformats.org/presentationml/2006/ole">
            <p:oleObj spid="_x0000_s11269" name="Equation" r:id="rId4" imgW="761760" imgH="228600" progId="Equation.DSMT4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905000" y="2971800"/>
          <a:ext cx="806450" cy="344488"/>
        </p:xfrm>
        <a:graphic>
          <a:graphicData uri="http://schemas.openxmlformats.org/presentationml/2006/ole">
            <p:oleObj spid="_x0000_s11270" name="Equation" r:id="rId5" imgW="533160" imgH="228600" progId="Equation.DSMT4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800600" y="2971800"/>
          <a:ext cx="365125" cy="266700"/>
        </p:xfrm>
        <a:graphic>
          <a:graphicData uri="http://schemas.openxmlformats.org/presentationml/2006/ole">
            <p:oleObj spid="_x0000_s11271" name="Equation" r:id="rId6" imgW="241200" imgH="177480" progId="Equation.DSMT4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3048000" y="4191000"/>
          <a:ext cx="3170238" cy="708025"/>
        </p:xfrm>
        <a:graphic>
          <a:graphicData uri="http://schemas.openxmlformats.org/presentationml/2006/ole">
            <p:oleObj spid="_x0000_s11272" name="Equation" r:id="rId7" imgW="2095200" imgH="469800" progId="Equation.DSMT4">
              <p:embed/>
            </p:oleObj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414588" y="5334000"/>
          <a:ext cx="4438650" cy="708025"/>
        </p:xfrm>
        <a:graphic>
          <a:graphicData uri="http://schemas.openxmlformats.org/presentationml/2006/ole">
            <p:oleObj spid="_x0000_s11273" name="Equation" r:id="rId8" imgW="2933640" imgH="4698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lvl="1"/>
            <a:r>
              <a:rPr lang="en-GB" dirty="0" smtClean="0"/>
              <a:t>Now we can try to justify our a priori assumption</a:t>
            </a:r>
          </a:p>
          <a:p>
            <a:pPr lvl="1"/>
            <a:r>
              <a:rPr lang="en-GB" dirty="0" smtClean="0"/>
              <a:t>a crude way to approximate the order of this integral:</a:t>
            </a:r>
            <a:br>
              <a:rPr lang="en-GB" dirty="0" smtClean="0"/>
            </a:br>
            <a:r>
              <a:rPr lang="en-GB" dirty="0" smtClean="0"/>
              <a:t>ignore time dependence</a:t>
            </a:r>
            <a:endParaRPr lang="en-GB" dirty="0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286000" y="990600"/>
          <a:ext cx="4438650" cy="708025"/>
        </p:xfrm>
        <a:graphic>
          <a:graphicData uri="http://schemas.openxmlformats.org/presentationml/2006/ole">
            <p:oleObj spid="_x0000_s12290" name="Equation" r:id="rId3" imgW="2933640" imgH="469800" progId="Equation.DSMT4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2362200" y="2819400"/>
          <a:ext cx="5303838" cy="3787775"/>
        </p:xfrm>
        <a:graphic>
          <a:graphicData uri="http://schemas.openxmlformats.org/presentationml/2006/ole">
            <p:oleObj spid="_x0000_s12291" name="Equation" r:id="rId4" imgW="3504960" imgH="251460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Adiabatic Approximation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 smtClean="0"/>
              <a:t>i.e. For our a priori assumption to work, we require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For adiabatic approximation to work, T must be large enough / ramp slow enough</a:t>
            </a:r>
          </a:p>
          <a:p>
            <a:pPr lvl="1">
              <a:buNone/>
            </a:pPr>
            <a:endParaRPr lang="en-GB" dirty="0"/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1524000" y="1600200"/>
          <a:ext cx="6838950" cy="1530350"/>
        </p:xfrm>
        <a:graphic>
          <a:graphicData uri="http://schemas.openxmlformats.org/presentationml/2006/ole">
            <p:oleObj spid="_x0000_s13314" name="Equation" r:id="rId3" imgW="4520880" imgH="1015920" progId="Equation.DSMT4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200" y="35814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T is the total ramp time from </a:t>
            </a:r>
            <a:r>
              <a:rPr lang="en-GB" sz="12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sz="12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state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905000" y="3200400"/>
          <a:ext cx="5321300" cy="2374900"/>
        </p:xfrm>
        <a:graphic>
          <a:graphicData uri="http://schemas.openxmlformats.org/presentationml/2006/ole">
            <p:oleObj spid="_x0000_s13315" name="Equation" r:id="rId4" imgW="3517560" imgH="1574640" progId="Equation.DSMT4">
              <p:embed/>
            </p:oleObj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1385</Words>
  <Application>Microsoft Office PowerPoint</Application>
  <PresentationFormat>On-screen Show (4:3)</PresentationFormat>
  <Paragraphs>324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Equation</vt:lpstr>
      <vt:lpstr>MathType 6.0 Equation</vt:lpstr>
      <vt:lpstr>Adiabatic Evolution Algorithm</vt:lpstr>
      <vt:lpstr>Adiabatic Evolution Algorithm</vt:lpstr>
      <vt:lpstr>Adiabatic Evolution Algorithm</vt:lpstr>
      <vt:lpstr>Adiabatic Approximation</vt:lpstr>
      <vt:lpstr>Adiabatic Approximation</vt:lpstr>
      <vt:lpstr>Adiabatic Approximation</vt:lpstr>
      <vt:lpstr>Adiabatic Approximation</vt:lpstr>
      <vt:lpstr>Adiabatic Approximation</vt:lpstr>
      <vt:lpstr>Adiabatic Approximation</vt:lpstr>
      <vt:lpstr>Adiabatic Approximation</vt:lpstr>
      <vt:lpstr>What is SAT?</vt:lpstr>
      <vt:lpstr>NP-complete</vt:lpstr>
      <vt:lpstr>SAT quantum algorithm</vt:lpstr>
      <vt:lpstr>Initial Hamiltonian Hi</vt:lpstr>
      <vt:lpstr>Initial Hamiltonian Hi</vt:lpstr>
      <vt:lpstr>Problem Hamiltonian Hf</vt:lpstr>
      <vt:lpstr>1-bit problem</vt:lpstr>
      <vt:lpstr>1-bit problem</vt:lpstr>
      <vt:lpstr>Grover Problem</vt:lpstr>
      <vt:lpstr>Grover Problem</vt:lpstr>
      <vt:lpstr>Grover Problem</vt:lpstr>
      <vt:lpstr>Grover Problem</vt:lpstr>
      <vt:lpstr>Grover Problem</vt:lpstr>
      <vt:lpstr>Grover Problem</vt:lpstr>
      <vt:lpstr>Grover Problem</vt:lpstr>
      <vt:lpstr>Grover Problem</vt:lpstr>
      <vt:lpstr>Approximating adiabatic with unitaries</vt:lpstr>
      <vt:lpstr>Approximating adiabatic with unitaries</vt:lpstr>
      <vt:lpstr>Approximating adiabatic with unitaries</vt:lpstr>
      <vt:lpstr>Approximating adiabatic with unitaries</vt:lpstr>
      <vt:lpstr>Conclusion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Frankenstein So</dc:creator>
  <cp:lastModifiedBy>Steven J Lee</cp:lastModifiedBy>
  <cp:revision>440</cp:revision>
  <dcterms:created xsi:type="dcterms:W3CDTF">2009-11-20T21:54:40Z</dcterms:created>
  <dcterms:modified xsi:type="dcterms:W3CDTF">2009-12-03T23:03:17Z</dcterms:modified>
</cp:coreProperties>
</file>