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67" r:id="rId3"/>
    <p:sldId id="733" r:id="rId4"/>
    <p:sldId id="734" r:id="rId5"/>
    <p:sldId id="676" r:id="rId6"/>
    <p:sldId id="739" r:id="rId7"/>
    <p:sldId id="740" r:id="rId8"/>
    <p:sldId id="741" r:id="rId9"/>
    <p:sldId id="742" r:id="rId10"/>
    <p:sldId id="743" r:id="rId11"/>
    <p:sldId id="745" r:id="rId12"/>
    <p:sldId id="747" r:id="rId13"/>
    <p:sldId id="755" r:id="rId14"/>
    <p:sldId id="746" r:id="rId15"/>
    <p:sldId id="708" r:id="rId16"/>
    <p:sldId id="709" r:id="rId17"/>
    <p:sldId id="710" r:id="rId18"/>
    <p:sldId id="711" r:id="rId19"/>
    <p:sldId id="712" r:id="rId20"/>
    <p:sldId id="713" r:id="rId21"/>
    <p:sldId id="714" r:id="rId22"/>
    <p:sldId id="715" r:id="rId23"/>
    <p:sldId id="716" r:id="rId24"/>
    <p:sldId id="717" r:id="rId25"/>
    <p:sldId id="718" r:id="rId26"/>
    <p:sldId id="719" r:id="rId27"/>
    <p:sldId id="720" r:id="rId28"/>
    <p:sldId id="721" r:id="rId29"/>
    <p:sldId id="722" r:id="rId30"/>
    <p:sldId id="723" r:id="rId31"/>
    <p:sldId id="748" r:id="rId32"/>
    <p:sldId id="749" r:id="rId33"/>
    <p:sldId id="750" r:id="rId34"/>
    <p:sldId id="751" r:id="rId35"/>
    <p:sldId id="752" r:id="rId36"/>
    <p:sldId id="753" r:id="rId37"/>
    <p:sldId id="731" r:id="rId38"/>
    <p:sldId id="754" r:id="rId39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CC"/>
    <a:srgbClr val="2A40E2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05" autoAdjust="0"/>
    <p:restoredTop sz="83710" autoAdjust="0"/>
  </p:normalViewPr>
  <p:slideViewPr>
    <p:cSldViewPr>
      <p:cViewPr varScale="1">
        <p:scale>
          <a:sx n="75" d="100"/>
          <a:sy n="75" d="100"/>
        </p:scale>
        <p:origin x="-7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30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/>
          <a:p>
            <a:pPr algn="ctr" defTabSz="917575">
              <a:lnSpc>
                <a:spcPct val="90000"/>
              </a:lnSpc>
            </a:pPr>
            <a:r>
              <a:rPr lang="en-US" sz="1300" b="0"/>
              <a:t>Page </a:t>
            </a:r>
            <a:fld id="{BA8CB5D1-E2E3-4A59-9DC0-8DACC7A4DD4D}" type="slidenum">
              <a:rPr lang="en-US" sz="1300" b="0"/>
              <a:pPr algn="ctr" defTabSz="917575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</p:spTree>
    <p:extLst>
      <p:ext uri="{BB962C8B-B14F-4D97-AF65-F5344CB8AC3E}">
        <p14:creationId xmlns:p14="http://schemas.microsoft.com/office/powerpoint/2010/main" val="3646789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/>
          <a:p>
            <a:pPr algn="ctr" defTabSz="917575">
              <a:lnSpc>
                <a:spcPct val="90000"/>
              </a:lnSpc>
            </a:pPr>
            <a:r>
              <a:rPr lang="en-US" sz="1300" b="0"/>
              <a:t>Page </a:t>
            </a:r>
            <a:fld id="{4900B7D2-DFC6-4731-89E8-17DBBABF76AE}" type="slidenum">
              <a:rPr lang="en-US" sz="1300" b="0"/>
              <a:pPr algn="ctr" defTabSz="917575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4015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Rich get richer, and poor get poorer = short jobs get through the system faster, long jobs take even longer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does CPU scheduling have to do with efficient use of the disk? </a:t>
            </a:r>
          </a:p>
          <a:p>
            <a:r>
              <a:rPr lang="en-US"/>
              <a:t>A lot! Have to have the CPU to make a disk request</a:t>
            </a:r>
          </a:p>
          <a:p>
            <a:r>
              <a:rPr lang="en-US"/>
              <a:t>Fairness: Minimize # of angry phone calls? Minimize my response time?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12257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8195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8164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80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2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830164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9494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8553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60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740806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64670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807986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886100" y="6551613"/>
            <a:ext cx="111086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dirty="0" err="1">
                <a:solidFill>
                  <a:srgbClr val="2A40E2"/>
                </a:solidFill>
              </a:rPr>
              <a:t>Lec</a:t>
            </a:r>
            <a:r>
              <a:rPr lang="en-US" sz="1400" dirty="0">
                <a:solidFill>
                  <a:srgbClr val="2A40E2"/>
                </a:solidFill>
              </a:rPr>
              <a:t> </a:t>
            </a:r>
            <a:r>
              <a:rPr lang="en-US" sz="1400" dirty="0" smtClean="0">
                <a:solidFill>
                  <a:srgbClr val="2A40E2"/>
                </a:solidFill>
              </a:rPr>
              <a:t>9.</a:t>
            </a:r>
            <a:fld id="{9522E429-7EC7-4536-BDD5-1689CD53D590}" type="slidenum">
              <a:rPr lang="en-US" sz="1400" smtClean="0">
                <a:solidFill>
                  <a:srgbClr val="2A40E2"/>
                </a:solidFill>
              </a:rPr>
              <a:pPr algn="ctr"/>
              <a:t>‹#›</a:t>
            </a:fld>
            <a:endParaRPr lang="en-US" sz="1400" b="0" i="1" dirty="0">
              <a:solidFill>
                <a:srgbClr val="2A40E2"/>
              </a:solidFill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91240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2A40E2"/>
                </a:solidFill>
              </a:rPr>
              <a:t>2/27/13</a:t>
            </a:r>
            <a:endParaRPr lang="en-US" sz="1400" dirty="0" smtClean="0">
              <a:solidFill>
                <a:srgbClr val="2A40E2"/>
              </a:solidFill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935288" y="6550025"/>
            <a:ext cx="3631100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err="1" smtClean="0">
                <a:solidFill>
                  <a:srgbClr val="2A40E2"/>
                </a:solidFill>
              </a:rPr>
              <a:t>Kubiatowicz</a:t>
            </a:r>
            <a:r>
              <a:rPr lang="en-US" sz="1400" dirty="0" smtClean="0">
                <a:solidFill>
                  <a:srgbClr val="2A40E2"/>
                </a:solidFill>
              </a:rPr>
              <a:t> CS194-24 ©UCB Fall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2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7848600" cy="2057400"/>
          </a:xfrm>
          <a:noFill/>
        </p:spPr>
        <p:txBody>
          <a:bodyPr/>
          <a:lstStyle/>
          <a:p>
            <a:r>
              <a:rPr lang="en-US" sz="3000" dirty="0" smtClean="0"/>
              <a:t>CS194-24</a:t>
            </a:r>
            <a:br>
              <a:rPr lang="en-US" sz="3000" dirty="0" smtClean="0"/>
            </a:br>
            <a:r>
              <a:rPr lang="en-US" sz="3200" dirty="0"/>
              <a:t>Advanced Operating Systems Structures and Implementation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Lecture </a:t>
            </a:r>
            <a:r>
              <a:rPr lang="en-US" sz="3000" dirty="0" smtClean="0"/>
              <a:t>9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Synchronization (</a:t>
            </a:r>
            <a:r>
              <a:rPr lang="en-US" sz="3000" dirty="0" err="1" smtClean="0"/>
              <a:t>con’t</a:t>
            </a:r>
            <a:r>
              <a:rPr lang="en-US" sz="3000" dirty="0" smtClean="0"/>
              <a:t>)</a:t>
            </a:r>
            <a:br>
              <a:rPr lang="en-US" sz="3000" dirty="0" smtClean="0"/>
            </a:br>
            <a:r>
              <a:rPr lang="en-US" sz="3000" smtClean="0"/>
              <a:t>Scheduling Review</a:t>
            </a:r>
            <a:endParaRPr lang="en-US" sz="3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dirty="0" smtClean="0"/>
              <a:t>February </a:t>
            </a:r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</a:p>
          <a:p>
            <a:pPr marL="285750" indent="-285750"/>
            <a:r>
              <a:rPr lang="en-US" dirty="0" smtClean="0"/>
              <a:t>Prof. John </a:t>
            </a:r>
            <a:r>
              <a:rPr lang="en-US" dirty="0" err="1" smtClean="0"/>
              <a:t>Kubiatowicz</a:t>
            </a:r>
            <a:endParaRPr lang="en-US" dirty="0" smtClean="0"/>
          </a:p>
          <a:p>
            <a:pPr marL="285750" indent="-285750"/>
            <a:r>
              <a:rPr lang="en-US" dirty="0" smtClean="0"/>
              <a:t>http://inst.eecs.berkeley.edu/~cs194-24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Synchronization (in Kernel),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686800" cy="5943600"/>
          </a:xfrm>
        </p:spPr>
        <p:txBody>
          <a:bodyPr>
            <a:normAutofit lnSpcReduction="10000"/>
          </a:bodyPr>
          <a:lstStyle/>
          <a:p>
            <a:pPr>
              <a:tabLst>
                <a:tab pos="1143000" algn="l"/>
              </a:tabLst>
            </a:pPr>
            <a:r>
              <a:rPr lang="en-US" dirty="0" smtClean="0"/>
              <a:t>Spin Locks:</a:t>
            </a:r>
          </a:p>
          <a:p>
            <a:pPr lvl="1">
              <a:tabLst>
                <a:tab pos="1143000" algn="l"/>
                <a:tab pos="2463800" algn="l"/>
              </a:tabLst>
            </a:pPr>
            <a:r>
              <a:rPr lang="en-US" dirty="0" smtClean="0"/>
              <a:t>Simple Use</a:t>
            </a:r>
            <a:r>
              <a:rPr lang="en-US" sz="1800" dirty="0" smtClean="0"/>
              <a:t>: 	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include 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asm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spinlock.h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7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	include &lt;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spinlock.h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700" dirty="0">
                <a:latin typeface="Courier New" pitchFamily="49" charset="0"/>
                <a:cs typeface="Courier New" pitchFamily="49" charset="0"/>
              </a:rPr>
            </a:b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	</a:t>
            </a:r>
            <a:br>
              <a:rPr lang="en-US" sz="17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	DEFINE_SPINLOCK(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my_lock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7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spin_lock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mr_lock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7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7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	//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Cricical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section</a:t>
            </a:r>
            <a:br>
              <a:rPr lang="en-US" sz="17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7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spin_unlock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mr_lock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tabLst>
                <a:tab pos="1143000" algn="l"/>
                <a:tab pos="2463800" algn="l"/>
              </a:tabLst>
            </a:pPr>
            <a:r>
              <a:rPr lang="en-US" dirty="0" smtClean="0">
                <a:cs typeface="Courier New" pitchFamily="49" charset="0"/>
              </a:rPr>
              <a:t>In Interrupt handlers: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DEFINE_SPINLOCK(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my_lock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unsigned long flags;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// Save state of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interupts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then disable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spin_lock_irqsave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mr_lock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flags);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		//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Cricical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section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spin_unlock_irqrestore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mr_lock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flags);</a:t>
            </a:r>
          </a:p>
          <a:p>
            <a:pPr lvl="1">
              <a:tabLst>
                <a:tab pos="1143000" algn="l"/>
                <a:tab pos="2463800" algn="l"/>
              </a:tabLst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1143000" algn="l"/>
                <a:tab pos="2463800" algn="l"/>
              </a:tabLst>
            </a:pPr>
            <a:r>
              <a:rPr lang="en-US" dirty="0" smtClean="0">
                <a:cs typeface="Courier New" pitchFamily="49" charset="0"/>
              </a:rPr>
              <a:t>Also, Readers-Writers locks</a:t>
            </a:r>
          </a:p>
          <a:p>
            <a:pPr lvl="2">
              <a:tabLst>
                <a:tab pos="1143000" algn="l"/>
                <a:tab pos="2463800" algn="l"/>
              </a:tabLst>
            </a:pPr>
            <a:r>
              <a:rPr lang="en-US" dirty="0" smtClean="0">
                <a:cs typeface="Courier New" pitchFamily="49" charset="0"/>
              </a:rPr>
              <a:t>Multiple Readers, single writer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endParaRPr lang="en-US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416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Synchronization (In Kernel),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4582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Sleeping locks: Semaphores, </a:t>
            </a:r>
            <a:r>
              <a:rPr lang="en-US" dirty="0" err="1" smtClean="0"/>
              <a:t>Mutexes</a:t>
            </a:r>
            <a:endParaRPr lang="en-US" dirty="0" smtClean="0"/>
          </a:p>
          <a:p>
            <a:pPr lvl="1"/>
            <a:r>
              <a:rPr lang="en-US" dirty="0" smtClean="0"/>
              <a:t>Both implemented with same mechanism</a:t>
            </a:r>
          </a:p>
          <a:p>
            <a:pPr lvl="1"/>
            <a:r>
              <a:rPr lang="en-US" dirty="0" err="1" smtClean="0"/>
              <a:t>Mutexes</a:t>
            </a:r>
            <a:r>
              <a:rPr lang="en-US" dirty="0" smtClean="0"/>
              <a:t> recommended for new code</a:t>
            </a:r>
          </a:p>
          <a:p>
            <a:r>
              <a:rPr lang="en-US" dirty="0" smtClean="0"/>
              <a:t>Completion variables</a:t>
            </a:r>
          </a:p>
          <a:p>
            <a:pPr lvl="1"/>
            <a:r>
              <a:rPr lang="en-US" dirty="0" err="1" smtClean="0"/>
              <a:t>Sorta</a:t>
            </a:r>
            <a:r>
              <a:rPr lang="en-US" dirty="0" smtClean="0"/>
              <a:t> like a condition variable, except do not sleep in critical section</a:t>
            </a:r>
          </a:p>
          <a:p>
            <a:pPr lvl="1"/>
            <a:r>
              <a:rPr lang="en-US" dirty="0" smtClean="0"/>
              <a:t>Functionally like initializing semaphore to 0</a:t>
            </a:r>
          </a:p>
          <a:p>
            <a:r>
              <a:rPr lang="en-US" dirty="0" smtClean="0"/>
              <a:t>Sequential locks:</a:t>
            </a:r>
          </a:p>
          <a:p>
            <a:pPr lvl="1"/>
            <a:r>
              <a:rPr lang="en-US" dirty="0" smtClean="0"/>
              <a:t>Like Read/Write lock favors writers (can always write)</a:t>
            </a:r>
          </a:p>
          <a:p>
            <a:pPr lvl="1"/>
            <a:r>
              <a:rPr lang="en-US" dirty="0" smtClean="0"/>
              <a:t>Reader must abort and retry if contend with writer</a:t>
            </a:r>
          </a:p>
          <a:p>
            <a:r>
              <a:rPr lang="en-US" dirty="0" smtClean="0"/>
              <a:t>Big Kernel Lock (BKL)</a:t>
            </a:r>
          </a:p>
          <a:p>
            <a:pPr lvl="1">
              <a:tabLst>
                <a:tab pos="2171700" algn="l"/>
              </a:tabLst>
            </a:pPr>
            <a:r>
              <a:rPr lang="en-US" dirty="0" smtClean="0"/>
              <a:t>Methods: 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lock_kernel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unlock_kernel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kernel_locked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	// Returns true if lock held</a:t>
            </a:r>
            <a:endParaRPr lang="en-US" dirty="0" smtClean="0"/>
          </a:p>
          <a:p>
            <a:pPr lvl="1"/>
            <a:r>
              <a:rPr lang="en-US" dirty="0" smtClean="0"/>
              <a:t>Single lock for whole kernel</a:t>
            </a:r>
          </a:p>
          <a:p>
            <a:pPr lvl="1"/>
            <a:r>
              <a:rPr lang="en-US" dirty="0" smtClean="0"/>
              <a:t>You can sleep while holding it</a:t>
            </a:r>
          </a:p>
          <a:p>
            <a:pPr lvl="1"/>
            <a:r>
              <a:rPr lang="en-US" dirty="0" smtClean="0"/>
              <a:t>Only useful in process context (not interrupt context!)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DON’T USE BKL!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40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Memory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410200"/>
          </a:xfrm>
        </p:spPr>
        <p:txBody>
          <a:bodyPr/>
          <a:lstStyle/>
          <a:p>
            <a:r>
              <a:rPr lang="en-US" dirty="0" smtClean="0"/>
              <a:t>In some rare instances (like device drivers) may need to worry about ordering between memory operations to </a:t>
            </a:r>
            <a:r>
              <a:rPr lang="en-US" i="1" dirty="0" smtClean="0"/>
              <a:t>different</a:t>
            </a:r>
            <a:r>
              <a:rPr lang="en-US" dirty="0"/>
              <a:t> </a:t>
            </a:r>
            <a:r>
              <a:rPr lang="en-US" dirty="0" smtClean="0"/>
              <a:t>addresses</a:t>
            </a:r>
          </a:p>
          <a:p>
            <a:pPr lvl="1"/>
            <a:r>
              <a:rPr lang="en-US" dirty="0" smtClean="0"/>
              <a:t>Problem – compiler </a:t>
            </a:r>
            <a:r>
              <a:rPr lang="en-US" i="1" dirty="0" smtClean="0"/>
              <a:t>and</a:t>
            </a:r>
            <a:r>
              <a:rPr lang="en-US" dirty="0" smtClean="0"/>
              <a:t> hardware can reorder loads and stores relative to one another</a:t>
            </a:r>
          </a:p>
          <a:p>
            <a:r>
              <a:rPr lang="en-US" dirty="0" smtClean="0"/>
              <a:t>Linux provides memory barriers to handle this</a:t>
            </a:r>
          </a:p>
          <a:p>
            <a:pPr lvl="1"/>
            <a:r>
              <a:rPr lang="en-US" dirty="0" smtClean="0"/>
              <a:t>If you find yourself using memory barriers, rethink what you are doing first!</a:t>
            </a:r>
          </a:p>
          <a:p>
            <a:pPr lvl="1"/>
            <a:r>
              <a:rPr lang="en-US" dirty="0" smtClean="0"/>
              <a:t>Read end of Love Chapter 10!</a:t>
            </a:r>
          </a:p>
          <a:p>
            <a:pPr>
              <a:tabLst>
                <a:tab pos="1257300" algn="l"/>
                <a:tab pos="2743200" algn="l"/>
              </a:tabLst>
            </a:pPr>
            <a:r>
              <a:rPr lang="en-US" dirty="0" smtClean="0"/>
              <a:t>Operations:	</a:t>
            </a:r>
            <a:br>
              <a:rPr lang="en-US" dirty="0" smtClean="0"/>
            </a:br>
            <a:r>
              <a:rPr lang="en-US" sz="1600" dirty="0" err="1" smtClean="0"/>
              <a:t>rmb</a:t>
            </a:r>
            <a:r>
              <a:rPr lang="en-US" sz="1600" dirty="0" smtClean="0"/>
              <a:t>()		// Prevents loads from being reordered across barrier</a:t>
            </a:r>
            <a:br>
              <a:rPr lang="en-US" sz="1600" dirty="0" smtClean="0"/>
            </a:br>
            <a:r>
              <a:rPr lang="en-US" sz="1600" dirty="0" err="1" smtClean="0"/>
              <a:t>read_barrier_depends</a:t>
            </a:r>
            <a:r>
              <a:rPr lang="en-US" sz="1600" dirty="0" smtClean="0"/>
              <a:t>() // Prevents data-dependent loads from reordering</a:t>
            </a:r>
            <a:br>
              <a:rPr lang="en-US" sz="1600" dirty="0" smtClean="0"/>
            </a:br>
            <a:r>
              <a:rPr lang="en-US" sz="1600" dirty="0" err="1" smtClean="0"/>
              <a:t>wmb</a:t>
            </a:r>
            <a:r>
              <a:rPr lang="en-US" sz="1600" dirty="0" smtClean="0"/>
              <a:t>()		// Prevents stores from being reordered across barrier</a:t>
            </a:r>
            <a:br>
              <a:rPr lang="en-US" sz="1600" dirty="0" smtClean="0"/>
            </a:br>
            <a:r>
              <a:rPr lang="en-US" sz="1600" dirty="0" err="1" smtClean="0"/>
              <a:t>mb</a:t>
            </a:r>
            <a:r>
              <a:rPr lang="en-US" sz="1600" dirty="0" smtClean="0"/>
              <a:t>()		// Prevents loads and stores from reordering</a:t>
            </a:r>
            <a:br>
              <a:rPr lang="en-US" sz="1600" dirty="0" smtClean="0"/>
            </a:br>
            <a:r>
              <a:rPr lang="en-US" sz="1600" dirty="0" smtClean="0"/>
              <a:t>barrier()	               	// Prevents compiler from moving loads/stores across barrier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err="1" smtClean="0"/>
              <a:t>smp_xxx</a:t>
            </a:r>
            <a:r>
              <a:rPr lang="en-US" sz="1600" dirty="0" smtClean="0"/>
              <a:t>()	// does xxx() on multiprocessor, barrier() on uniprocessor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83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Memory Barrier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486400"/>
          </a:xfrm>
        </p:spPr>
        <p:txBody>
          <a:bodyPr>
            <a:normAutofit/>
          </a:bodyPr>
          <a:lstStyle/>
          <a:p>
            <a:pPr>
              <a:tabLst>
                <a:tab pos="1600200" algn="ctr"/>
                <a:tab pos="3771900" algn="ctr"/>
              </a:tabLst>
            </a:pPr>
            <a:r>
              <a:rPr lang="en-US" dirty="0" smtClean="0"/>
              <a:t>Here is an example of two threads with memory barriers in use.  Assume a=b=1 to start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	Thread 1	Thread 2		</a:t>
            </a:r>
            <a:br>
              <a:rPr lang="en-US" u="sng" dirty="0" smtClean="0"/>
            </a:br>
            <a:r>
              <a:rPr lang="en-US" dirty="0" smtClean="0"/>
              <a:t>	a = 3;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mb</a:t>
            </a:r>
            <a:r>
              <a:rPr lang="en-US" dirty="0" smtClean="0"/>
              <a:t>();</a:t>
            </a:r>
            <a:r>
              <a:rPr lang="en-US" u="sng" dirty="0"/>
              <a:t/>
            </a:r>
            <a:br>
              <a:rPr lang="en-US" u="sng" dirty="0"/>
            </a:br>
            <a:r>
              <a:rPr lang="en-US" dirty="0"/>
              <a:t>	</a:t>
            </a:r>
            <a:r>
              <a:rPr lang="en-US" dirty="0" smtClean="0"/>
              <a:t>b=4;	c = b;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rmb</a:t>
            </a:r>
            <a:r>
              <a:rPr lang="en-US" dirty="0" smtClean="0"/>
              <a:t>();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	d = a;</a:t>
            </a:r>
            <a:br>
              <a:rPr lang="en-US" dirty="0" smtClean="0"/>
            </a:br>
            <a:endParaRPr lang="en-US" dirty="0" smtClean="0"/>
          </a:p>
          <a:p>
            <a:pPr>
              <a:tabLst>
                <a:tab pos="1600200" algn="ctr"/>
                <a:tab pos="3771900" algn="ctr"/>
              </a:tabLst>
            </a:pPr>
            <a:r>
              <a:rPr lang="en-US" dirty="0" smtClean="0"/>
              <a:t>What are the valid values for c &amp; d?</a:t>
            </a:r>
          </a:p>
          <a:p>
            <a:pPr lvl="1">
              <a:tabLst>
                <a:tab pos="1600200" algn="ctr"/>
                <a:tab pos="3771900" algn="ctr"/>
              </a:tabLst>
            </a:pPr>
            <a:r>
              <a:rPr lang="en-US" dirty="0" smtClean="0"/>
              <a:t>c=1, d=1</a:t>
            </a:r>
          </a:p>
          <a:p>
            <a:pPr lvl="1">
              <a:tabLst>
                <a:tab pos="1600200" algn="ctr"/>
                <a:tab pos="3771900" algn="ctr"/>
              </a:tabLst>
            </a:pPr>
            <a:r>
              <a:rPr lang="en-US" dirty="0" smtClean="0"/>
              <a:t>c=1, d=3</a:t>
            </a:r>
          </a:p>
          <a:p>
            <a:pPr lvl="1">
              <a:tabLst>
                <a:tab pos="1600200" algn="ctr"/>
                <a:tab pos="3771900" algn="ctr"/>
              </a:tabLst>
            </a:pPr>
            <a:r>
              <a:rPr lang="en-US" dirty="0"/>
              <a:t>c</a:t>
            </a:r>
            <a:r>
              <a:rPr lang="en-US" dirty="0" smtClean="0"/>
              <a:t>=4, d=3</a:t>
            </a:r>
          </a:p>
          <a:p>
            <a:pPr>
              <a:tabLst>
                <a:tab pos="1600200" algn="ctr"/>
                <a:tab pos="3771900" algn="ctr"/>
              </a:tabLst>
            </a:pPr>
            <a:r>
              <a:rPr lang="en-US" dirty="0" smtClean="0"/>
              <a:t>Without barriers, could have fourth option: c=4,d=1</a:t>
            </a:r>
          </a:p>
          <a:p>
            <a:pPr lvl="1">
              <a:tabLst>
                <a:tab pos="1600200" algn="ctr"/>
                <a:tab pos="3771900" algn="ctr"/>
              </a:tabLs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0077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5181600"/>
          </a:xfrm>
        </p:spPr>
        <p:txBody>
          <a:bodyPr/>
          <a:lstStyle/>
          <a:p>
            <a:r>
              <a:rPr lang="en-US" dirty="0" smtClean="0"/>
              <a:t>Lab 1 Code due today!</a:t>
            </a:r>
          </a:p>
          <a:p>
            <a:pPr lvl="1"/>
            <a:r>
              <a:rPr lang="en-US" dirty="0" smtClean="0"/>
              <a:t>Tomorrow, Lab 1 design document</a:t>
            </a:r>
          </a:p>
          <a:p>
            <a:pPr lvl="1"/>
            <a:r>
              <a:rPr lang="en-US" dirty="0" smtClean="0"/>
              <a:t>Also, group evaluations due tomorrow (if we get the mechanism up)</a:t>
            </a:r>
          </a:p>
          <a:p>
            <a:r>
              <a:rPr lang="en-US" dirty="0" smtClean="0"/>
              <a:t>Lab 2 not quite ready</a:t>
            </a:r>
          </a:p>
          <a:p>
            <a:pPr lvl="1"/>
            <a:r>
              <a:rPr lang="en-US" dirty="0" smtClean="0"/>
              <a:t>Will try to post it as soon as we can</a:t>
            </a:r>
          </a:p>
          <a:p>
            <a:r>
              <a:rPr lang="en-US" dirty="0" smtClean="0"/>
              <a:t>Midterm I: Wednesday 3/13 – Two weeks from today!</a:t>
            </a:r>
          </a:p>
          <a:p>
            <a:pPr lvl="1"/>
            <a:r>
              <a:rPr lang="en-US" dirty="0" smtClean="0"/>
              <a:t>All topics up to that Monday (3/11) are fair game</a:t>
            </a:r>
          </a:p>
          <a:p>
            <a:pPr lvl="1"/>
            <a:r>
              <a:rPr lang="en-US" dirty="0" smtClean="0"/>
              <a:t>Closed book, 1 Sheet for notes (both sides, handwritten)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00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CPU </a:t>
            </a:r>
            <a:r>
              <a:rPr lang="en-US" dirty="0"/>
              <a:t>Scheduling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505200"/>
            <a:ext cx="8458200" cy="3124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/>
              <a:t>Earlier, we talked about the life-cycle of a thread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Active threads work their way from Ready queue to Running to various waiting queues.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/>
              <a:t>Question: How is the OS to decide which of several tasks to take off a queue?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Obvious queue to worry about is ready queue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Others can be scheduled as well, however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>
                <a:solidFill>
                  <a:schemeClr val="hlink"/>
                </a:solidFill>
              </a:rPr>
              <a:t>Scheduling</a:t>
            </a:r>
            <a:r>
              <a:rPr lang="en-US"/>
              <a:t>: deciding which threads are given access to resources from moment to moment  </a:t>
            </a:r>
          </a:p>
        </p:txBody>
      </p:sp>
      <p:pic>
        <p:nvPicPr>
          <p:cNvPr id="5724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1981200" y="685800"/>
            <a:ext cx="4876800" cy="28194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1907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Assumptions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410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/>
              <a:t>CPU scheduling big area of research in early 70’s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/>
              <a:t>Many implicit assumptions for CPU scheduling: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One program per user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One thread per program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Programs are independent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/>
              <a:t>Clearly, these are unrealistic but they simplify the problem so it can be solved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For instance: is “fair” about fairness among users or programs?  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/>
              <a:t>If I run one compilation job and you run five, you get five times as much CPU on many operating systems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/>
              <a:t>The high-level goal: Dole out CPU time to optimize some desired parameters of system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/>
          </a:p>
        </p:txBody>
      </p:sp>
      <p:grpSp>
        <p:nvGrpSpPr>
          <p:cNvPr id="575492" name="Group 4"/>
          <p:cNvGrpSpPr>
            <a:grpSpLocks/>
          </p:cNvGrpSpPr>
          <p:nvPr/>
        </p:nvGrpSpPr>
        <p:grpSpPr bwMode="auto">
          <a:xfrm>
            <a:off x="1981200" y="5257800"/>
            <a:ext cx="4953000" cy="1127125"/>
            <a:chOff x="2400" y="1152"/>
            <a:chExt cx="2880" cy="710"/>
          </a:xfrm>
        </p:grpSpPr>
        <p:grpSp>
          <p:nvGrpSpPr>
            <p:cNvPr id="575493" name="Group 5"/>
            <p:cNvGrpSpPr>
              <a:grpSpLocks/>
            </p:cNvGrpSpPr>
            <p:nvPr/>
          </p:nvGrpSpPr>
          <p:grpSpPr bwMode="auto">
            <a:xfrm>
              <a:off x="2400" y="1152"/>
              <a:ext cx="2880" cy="384"/>
              <a:chOff x="672" y="2352"/>
              <a:chExt cx="4569" cy="528"/>
            </a:xfrm>
          </p:grpSpPr>
          <p:sp>
            <p:nvSpPr>
              <p:cNvPr id="575494" name="Rectangle 6"/>
              <p:cNvSpPr>
                <a:spLocks noChangeArrowheads="1"/>
              </p:cNvSpPr>
              <p:nvPr/>
            </p:nvSpPr>
            <p:spPr bwMode="auto">
              <a:xfrm>
                <a:off x="672" y="2352"/>
                <a:ext cx="816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/>
                  <a:t>USER1</a:t>
                </a:r>
              </a:p>
            </p:txBody>
          </p:sp>
          <p:sp>
            <p:nvSpPr>
              <p:cNvPr id="575495" name="Rectangle 7"/>
              <p:cNvSpPr>
                <a:spLocks noChangeArrowheads="1"/>
              </p:cNvSpPr>
              <p:nvPr/>
            </p:nvSpPr>
            <p:spPr bwMode="auto">
              <a:xfrm>
                <a:off x="1488" y="2352"/>
                <a:ext cx="1200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/>
                  <a:t>USER2</a:t>
                </a:r>
              </a:p>
            </p:txBody>
          </p:sp>
          <p:sp>
            <p:nvSpPr>
              <p:cNvPr id="575496" name="Rectangle 8"/>
              <p:cNvSpPr>
                <a:spLocks noChangeArrowheads="1"/>
              </p:cNvSpPr>
              <p:nvPr/>
            </p:nvSpPr>
            <p:spPr bwMode="auto">
              <a:xfrm>
                <a:off x="2688" y="2352"/>
                <a:ext cx="816" cy="52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/>
                  <a:t>USER3</a:t>
                </a:r>
              </a:p>
            </p:txBody>
          </p:sp>
          <p:sp>
            <p:nvSpPr>
              <p:cNvPr id="575497" name="Rectangle 9"/>
              <p:cNvSpPr>
                <a:spLocks noChangeArrowheads="1"/>
              </p:cNvSpPr>
              <p:nvPr/>
            </p:nvSpPr>
            <p:spPr bwMode="auto">
              <a:xfrm>
                <a:off x="3495" y="2352"/>
                <a:ext cx="1104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/>
                  <a:t>USER1</a:t>
                </a:r>
              </a:p>
            </p:txBody>
          </p:sp>
          <p:sp>
            <p:nvSpPr>
              <p:cNvPr id="575498" name="Rectangle 10"/>
              <p:cNvSpPr>
                <a:spLocks noChangeArrowheads="1"/>
              </p:cNvSpPr>
              <p:nvPr/>
            </p:nvSpPr>
            <p:spPr bwMode="auto">
              <a:xfrm>
                <a:off x="4608" y="2352"/>
                <a:ext cx="633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/>
                  <a:t>USER2</a:t>
                </a:r>
              </a:p>
            </p:txBody>
          </p:sp>
        </p:grpSp>
        <p:sp>
          <p:nvSpPr>
            <p:cNvPr id="575499" name="Text Box 11"/>
            <p:cNvSpPr txBox="1">
              <a:spLocks noChangeArrowheads="1"/>
            </p:cNvSpPr>
            <p:nvPr/>
          </p:nvSpPr>
          <p:spPr bwMode="auto">
            <a:xfrm>
              <a:off x="2688" y="1535"/>
              <a:ext cx="6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2800"/>
                <a:t>Time </a:t>
              </a:r>
            </a:p>
          </p:txBody>
        </p:sp>
        <p:sp>
          <p:nvSpPr>
            <p:cNvPr id="575500" name="Line 12"/>
            <p:cNvSpPr>
              <a:spLocks noChangeShapeType="1"/>
            </p:cNvSpPr>
            <p:nvPr/>
          </p:nvSpPr>
          <p:spPr bwMode="auto">
            <a:xfrm>
              <a:off x="3360" y="1728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938962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5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5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5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5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Assumption: CPU Bursts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038600"/>
            <a:ext cx="8763000" cy="2514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/>
              <a:t>Execution model: programs alternate between bursts of CPU and I/O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Program typically uses the CPU for some period of time, then does I/O, then uses CPU again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Each scheduling decision is about which job to give to the CPU for use by its next CPU burst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With timeslicing, thread may be forced to give up CPU before finishing current CPU burst</a:t>
            </a:r>
          </a:p>
        </p:txBody>
      </p:sp>
      <p:pic>
        <p:nvPicPr>
          <p:cNvPr id="5765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2" t="789" r="30032" b="1576"/>
          <a:stretch>
            <a:fillRect/>
          </a:stretch>
        </p:blipFill>
        <p:spPr bwMode="auto">
          <a:xfrm>
            <a:off x="1219200" y="646113"/>
            <a:ext cx="2108200" cy="34290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651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" t="6123" r="418" b="6123"/>
          <a:stretch>
            <a:fillRect/>
          </a:stretch>
        </p:blipFill>
        <p:spPr bwMode="auto">
          <a:xfrm>
            <a:off x="3657600" y="990600"/>
            <a:ext cx="4330700" cy="28797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6519" name="Text Box 7"/>
          <p:cNvSpPr txBox="1">
            <a:spLocks noChangeArrowheads="1"/>
          </p:cNvSpPr>
          <p:nvPr/>
        </p:nvSpPr>
        <p:spPr bwMode="auto">
          <a:xfrm>
            <a:off x="4627563" y="1370013"/>
            <a:ext cx="318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1800">
                <a:solidFill>
                  <a:schemeClr val="hlink"/>
                </a:solidFill>
              </a:rPr>
              <a:t>Weighted toward small bursts</a:t>
            </a:r>
          </a:p>
        </p:txBody>
      </p:sp>
      <p:sp>
        <p:nvSpPr>
          <p:cNvPr id="576520" name="Freeform 8"/>
          <p:cNvSpPr>
            <a:spLocks/>
          </p:cNvSpPr>
          <p:nvPr/>
        </p:nvSpPr>
        <p:spPr bwMode="auto">
          <a:xfrm>
            <a:off x="4267200" y="1676400"/>
            <a:ext cx="914400" cy="495300"/>
          </a:xfrm>
          <a:custGeom>
            <a:avLst/>
            <a:gdLst>
              <a:gd name="T0" fmla="*/ 576 w 576"/>
              <a:gd name="T1" fmla="*/ 0 h 312"/>
              <a:gd name="T2" fmla="*/ 336 w 576"/>
              <a:gd name="T3" fmla="*/ 288 h 312"/>
              <a:gd name="T4" fmla="*/ 0 w 576"/>
              <a:gd name="T5" fmla="*/ 144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312">
                <a:moveTo>
                  <a:pt x="576" y="0"/>
                </a:moveTo>
                <a:cubicBezTo>
                  <a:pt x="504" y="132"/>
                  <a:pt x="432" y="264"/>
                  <a:pt x="336" y="288"/>
                </a:cubicBezTo>
                <a:cubicBezTo>
                  <a:pt x="240" y="312"/>
                  <a:pt x="120" y="228"/>
                  <a:pt x="0" y="144"/>
                </a:cubicBezTo>
              </a:path>
            </a:pathLst>
          </a:custGeom>
          <a:noFill/>
          <a:ln w="5715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58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Policy Goals/Criteria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/>
              <a:t>Minimize Response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Minimize elapsed time to do an operation (or job)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Response time is what the user sees: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/>
              <a:t>Time to echo a keystroke in editor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/>
              <a:t>Time to compile a program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/>
              <a:t>Real-time Tasks: Must meet deadlines imposed by World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/>
              <a:t>Maximize Throughput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Maximize operations (or jobs) per second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Throughput related to response time, but not identical: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/>
              <a:t>Minimizing response time will lead to more context switching than if you only maximized throughput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Two parts to maximizing throughput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/>
              <a:t>Minimize overhead (for example, context-switching)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/>
              <a:t>Efficient use of resources (CPU, disk, memory, etc)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/>
              <a:t>Fairness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Share CPU among users in some equitable way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Fairness is not minimizing average response time: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/>
              <a:t>Better </a:t>
            </a:r>
            <a:r>
              <a:rPr lang="en-US" i="1"/>
              <a:t>average</a:t>
            </a:r>
            <a:r>
              <a:rPr lang="en-US"/>
              <a:t> response time by making system </a:t>
            </a:r>
            <a:r>
              <a:rPr lang="en-US" i="1"/>
              <a:t>less</a:t>
            </a:r>
            <a:r>
              <a:rPr lang="en-US"/>
              <a:t> fair</a:t>
            </a:r>
          </a:p>
        </p:txBody>
      </p:sp>
    </p:spTree>
    <p:extLst>
      <p:ext uri="{BB962C8B-B14F-4D97-AF65-F5344CB8AC3E}">
        <p14:creationId xmlns:p14="http://schemas.microsoft.com/office/powerpoint/2010/main" val="3130227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8580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9000" y="1295400"/>
            <a:ext cx="173513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9975" cy="457200"/>
          </a:xfrm>
        </p:spPr>
        <p:txBody>
          <a:bodyPr/>
          <a:lstStyle/>
          <a:p>
            <a:r>
              <a:rPr lang="en-US"/>
              <a:t>First-Come, First-Served (FCFS) Scheduling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86800" cy="6248400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/>
              <a:t>First-Come, First-Served (FCFS)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/>
              <a:t>Also “First In, First Out” (FIFO) or “Run until done”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/>
              <a:t>In early systems, FCFS meant one program </a:t>
            </a:r>
            <a:br>
              <a:rPr lang="en-US"/>
            </a:br>
            <a:r>
              <a:rPr lang="en-US"/>
              <a:t>scheduled until done (including I/O)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/>
              <a:t>Now, means keep CPU until thread blocks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/>
              <a:t>Example:</a:t>
            </a:r>
            <a:r>
              <a:rPr lang="en-US" sz="2000"/>
              <a:t>	</a:t>
            </a:r>
            <a:r>
              <a:rPr lang="en-US" sz="2000" u="sng"/>
              <a:t>Process</a:t>
            </a:r>
            <a:r>
              <a:rPr lang="en-US" sz="2000"/>
              <a:t>	</a:t>
            </a:r>
            <a:r>
              <a:rPr lang="en-US" sz="2000" u="sng"/>
              <a:t>Burst Time</a:t>
            </a:r>
            <a:br>
              <a:rPr lang="en-US" sz="2000" u="sng"/>
            </a:br>
            <a:r>
              <a:rPr lang="en-US" sz="2000"/>
              <a:t>	</a:t>
            </a:r>
            <a:r>
              <a:rPr lang="en-US" sz="2000" i="1"/>
              <a:t>P</a:t>
            </a:r>
            <a:r>
              <a:rPr lang="en-US" sz="2000" i="1" baseline="-25000"/>
              <a:t>1</a:t>
            </a:r>
            <a:r>
              <a:rPr lang="en-US" sz="2000"/>
              <a:t>	24</a:t>
            </a:r>
            <a:br>
              <a:rPr lang="en-US" sz="2000"/>
            </a:br>
            <a:r>
              <a:rPr lang="en-US" sz="2000"/>
              <a:t>	</a:t>
            </a:r>
            <a:r>
              <a:rPr lang="en-US" sz="2000" i="1"/>
              <a:t>P</a:t>
            </a:r>
            <a:r>
              <a:rPr lang="en-US" sz="2000" i="1" baseline="-25000"/>
              <a:t>2</a:t>
            </a:r>
            <a:r>
              <a:rPr lang="en-US" sz="2000"/>
              <a:t> 	3</a:t>
            </a:r>
            <a:br>
              <a:rPr lang="en-US" sz="2000"/>
            </a:br>
            <a:r>
              <a:rPr lang="en-US" sz="2000"/>
              <a:t>	</a:t>
            </a:r>
            <a:r>
              <a:rPr lang="en-US" sz="2000" i="1"/>
              <a:t>P</a:t>
            </a:r>
            <a:r>
              <a:rPr lang="en-US" sz="2000" i="1" baseline="-25000"/>
              <a:t>3	 </a:t>
            </a:r>
            <a:r>
              <a:rPr lang="en-US" sz="2000"/>
              <a:t>3</a:t>
            </a:r>
            <a:r>
              <a:rPr lang="en-US" sz="2000" i="1" baseline="-25000"/>
              <a:t>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/>
              <a:t>Suppose processes arrive in the order: </a:t>
            </a:r>
            <a:r>
              <a:rPr lang="en-US" i="1"/>
              <a:t>P</a:t>
            </a:r>
            <a:r>
              <a:rPr lang="en-US" i="1" baseline="-25000"/>
              <a:t>1</a:t>
            </a:r>
            <a:r>
              <a:rPr lang="en-US"/>
              <a:t> , </a:t>
            </a:r>
            <a:r>
              <a:rPr lang="en-US" i="1"/>
              <a:t>P</a:t>
            </a:r>
            <a:r>
              <a:rPr lang="en-US" i="1" baseline="-25000"/>
              <a:t>2</a:t>
            </a:r>
            <a:r>
              <a:rPr lang="en-US"/>
              <a:t> , </a:t>
            </a:r>
            <a:r>
              <a:rPr lang="en-US" i="1"/>
              <a:t>P</a:t>
            </a:r>
            <a:r>
              <a:rPr lang="en-US" i="1" baseline="-25000"/>
              <a:t>3  </a:t>
            </a:r>
            <a:br>
              <a:rPr lang="en-US" i="1" baseline="-25000"/>
            </a:br>
            <a:r>
              <a:rPr lang="en-US"/>
              <a:t>The Gantt Chart for the schedule is:</a:t>
            </a:r>
            <a:br>
              <a:rPr lang="en-US"/>
            </a:br>
            <a:r>
              <a:rPr lang="en-US" sz="2000"/>
              <a:t/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endParaRPr lang="en-US" sz="2000"/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/>
              <a:t>Waiting time for </a:t>
            </a:r>
            <a:r>
              <a:rPr lang="en-US" i="1"/>
              <a:t>P</a:t>
            </a:r>
            <a:r>
              <a:rPr lang="en-US" i="1" baseline="-25000"/>
              <a:t>1</a:t>
            </a:r>
            <a:r>
              <a:rPr lang="en-US"/>
              <a:t>  = 0; </a:t>
            </a:r>
            <a:r>
              <a:rPr lang="en-US" i="1"/>
              <a:t>P</a:t>
            </a:r>
            <a:r>
              <a:rPr lang="en-US" i="1" baseline="-25000"/>
              <a:t>2</a:t>
            </a:r>
            <a:r>
              <a:rPr lang="en-US"/>
              <a:t>  = 24; </a:t>
            </a:r>
            <a:r>
              <a:rPr lang="en-US" i="1"/>
              <a:t>P</a:t>
            </a:r>
            <a:r>
              <a:rPr lang="en-US" i="1" baseline="-25000"/>
              <a:t>3 </a:t>
            </a:r>
            <a:r>
              <a:rPr lang="en-US"/>
              <a:t>= 27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/>
              <a:t>Average waiting time:  (0 + 24 + 27)/3 = 17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/>
              <a:t>Average Completion time: (24 + 27 + 30)/3 = 27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i="1"/>
              <a:t>Convoy effect:</a:t>
            </a:r>
            <a:r>
              <a:rPr lang="en-US"/>
              <a:t> short process behind long process</a:t>
            </a:r>
          </a:p>
        </p:txBody>
      </p:sp>
      <p:grpSp>
        <p:nvGrpSpPr>
          <p:cNvPr id="578579" name="Group 19"/>
          <p:cNvGrpSpPr>
            <a:grpSpLocks/>
          </p:cNvGrpSpPr>
          <p:nvPr/>
        </p:nvGrpSpPr>
        <p:grpSpPr bwMode="auto">
          <a:xfrm>
            <a:off x="1828800" y="4038600"/>
            <a:ext cx="5556250" cy="1128713"/>
            <a:chOff x="1104" y="3408"/>
            <a:chExt cx="3500" cy="711"/>
          </a:xfrm>
        </p:grpSpPr>
        <p:sp>
          <p:nvSpPr>
            <p:cNvPr id="578565" name="Rectangle 5"/>
            <p:cNvSpPr>
              <a:spLocks noChangeArrowheads="1"/>
            </p:cNvSpPr>
            <p:nvPr/>
          </p:nvSpPr>
          <p:spPr bwMode="auto">
            <a:xfrm>
              <a:off x="1208" y="3408"/>
              <a:ext cx="3312" cy="38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566" name="Text Box 6"/>
            <p:cNvSpPr txBox="1">
              <a:spLocks noChangeArrowheads="1"/>
            </p:cNvSpPr>
            <p:nvPr/>
          </p:nvSpPr>
          <p:spPr bwMode="auto">
            <a:xfrm>
              <a:off x="2024" y="345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P</a:t>
              </a:r>
              <a:r>
                <a:rPr lang="en-US" sz="1800" b="0" baseline="-25000">
                  <a:latin typeface="Helvetica" pitchFamily="34" charset="0"/>
                </a:rPr>
                <a:t>1</a:t>
              </a:r>
              <a:endParaRPr lang="en-US" sz="1800" b="0">
                <a:latin typeface="Helvetica" pitchFamily="34" charset="0"/>
              </a:endParaRPr>
            </a:p>
          </p:txBody>
        </p:sp>
        <p:sp>
          <p:nvSpPr>
            <p:cNvPr id="578567" name="Text Box 7"/>
            <p:cNvSpPr txBox="1">
              <a:spLocks noChangeArrowheads="1"/>
            </p:cNvSpPr>
            <p:nvPr/>
          </p:nvSpPr>
          <p:spPr bwMode="auto">
            <a:xfrm>
              <a:off x="3512" y="345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P</a:t>
              </a:r>
              <a:r>
                <a:rPr lang="en-US" sz="1800" b="0" baseline="-25000">
                  <a:latin typeface="Helvetica" pitchFamily="34" charset="0"/>
                </a:rPr>
                <a:t>2</a:t>
              </a:r>
              <a:endParaRPr lang="en-US" sz="1800" b="0">
                <a:latin typeface="Helvetica" pitchFamily="34" charset="0"/>
              </a:endParaRPr>
            </a:p>
          </p:txBody>
        </p:sp>
        <p:sp>
          <p:nvSpPr>
            <p:cNvPr id="578568" name="Text Box 8"/>
            <p:cNvSpPr txBox="1">
              <a:spLocks noChangeArrowheads="1"/>
            </p:cNvSpPr>
            <p:nvPr/>
          </p:nvSpPr>
          <p:spPr bwMode="auto">
            <a:xfrm>
              <a:off x="4088" y="345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P</a:t>
              </a:r>
              <a:r>
                <a:rPr lang="en-US" sz="1800" b="0" baseline="-25000">
                  <a:latin typeface="Helvetica" pitchFamily="34" charset="0"/>
                </a:rPr>
                <a:t>3</a:t>
              </a:r>
              <a:endParaRPr lang="en-US" sz="1800" b="0">
                <a:latin typeface="Helvetica" pitchFamily="34" charset="0"/>
              </a:endParaRPr>
            </a:p>
          </p:txBody>
        </p:sp>
        <p:sp>
          <p:nvSpPr>
            <p:cNvPr id="578569" name="Line 9"/>
            <p:cNvSpPr>
              <a:spLocks noChangeShapeType="1"/>
            </p:cNvSpPr>
            <p:nvPr/>
          </p:nvSpPr>
          <p:spPr bwMode="auto">
            <a:xfrm>
              <a:off x="1208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570" name="Line 10"/>
            <p:cNvSpPr>
              <a:spLocks noChangeShapeType="1"/>
            </p:cNvSpPr>
            <p:nvPr/>
          </p:nvSpPr>
          <p:spPr bwMode="auto">
            <a:xfrm>
              <a:off x="45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571" name="Line 11"/>
            <p:cNvSpPr>
              <a:spLocks noChangeShapeType="1"/>
            </p:cNvSpPr>
            <p:nvPr/>
          </p:nvSpPr>
          <p:spPr bwMode="auto">
            <a:xfrm>
              <a:off x="3320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572" name="Line 12"/>
            <p:cNvSpPr>
              <a:spLocks noChangeShapeType="1"/>
            </p:cNvSpPr>
            <p:nvPr/>
          </p:nvSpPr>
          <p:spPr bwMode="auto">
            <a:xfrm>
              <a:off x="3896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573" name="Line 13"/>
            <p:cNvSpPr>
              <a:spLocks noChangeShapeType="1"/>
            </p:cNvSpPr>
            <p:nvPr/>
          </p:nvSpPr>
          <p:spPr bwMode="auto">
            <a:xfrm>
              <a:off x="33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574" name="Line 14"/>
            <p:cNvSpPr>
              <a:spLocks noChangeShapeType="1"/>
            </p:cNvSpPr>
            <p:nvPr/>
          </p:nvSpPr>
          <p:spPr bwMode="auto">
            <a:xfrm>
              <a:off x="3896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8575" name="Text Box 15"/>
            <p:cNvSpPr txBox="1">
              <a:spLocks noChangeArrowheads="1"/>
            </p:cNvSpPr>
            <p:nvPr/>
          </p:nvSpPr>
          <p:spPr bwMode="auto">
            <a:xfrm>
              <a:off x="3176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24</a:t>
              </a:r>
            </a:p>
          </p:txBody>
        </p:sp>
        <p:sp>
          <p:nvSpPr>
            <p:cNvPr id="578576" name="Text Box 16"/>
            <p:cNvSpPr txBox="1">
              <a:spLocks noChangeArrowheads="1"/>
            </p:cNvSpPr>
            <p:nvPr/>
          </p:nvSpPr>
          <p:spPr bwMode="auto">
            <a:xfrm>
              <a:off x="3752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27</a:t>
              </a:r>
            </a:p>
          </p:txBody>
        </p:sp>
        <p:sp>
          <p:nvSpPr>
            <p:cNvPr id="578577" name="Text Box 17"/>
            <p:cNvSpPr txBox="1">
              <a:spLocks noChangeArrowheads="1"/>
            </p:cNvSpPr>
            <p:nvPr/>
          </p:nvSpPr>
          <p:spPr bwMode="auto">
            <a:xfrm>
              <a:off x="4328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30</a:t>
              </a:r>
            </a:p>
          </p:txBody>
        </p:sp>
        <p:sp>
          <p:nvSpPr>
            <p:cNvPr id="578578" name="Text Box 18"/>
            <p:cNvSpPr txBox="1">
              <a:spLocks noChangeArrowheads="1"/>
            </p:cNvSpPr>
            <p:nvPr/>
          </p:nvSpPr>
          <p:spPr bwMode="auto">
            <a:xfrm>
              <a:off x="1104" y="38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292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8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8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8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8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78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8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Synchronization (finish up)</a:t>
            </a:r>
            <a:endParaRPr lang="en-US" dirty="0" smtClean="0"/>
          </a:p>
          <a:p>
            <a:r>
              <a:rPr lang="en-US" dirty="0" smtClean="0"/>
              <a:t>Scheduling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Interactive is important!</a:t>
            </a:r>
          </a:p>
          <a:p>
            <a:pPr>
              <a:buFontTx/>
              <a:buNone/>
            </a:pPr>
            <a:r>
              <a:rPr lang="en-US" dirty="0" smtClean="0"/>
              <a:t>	Ask Questions!</a:t>
            </a:r>
          </a:p>
          <a:p>
            <a:endParaRPr lang="en-US" dirty="0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30238" y="5105400"/>
            <a:ext cx="7904162" cy="646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dirty="0"/>
              <a:t>Note: Some slides and/or pictures in the following are</a:t>
            </a:r>
          </a:p>
          <a:p>
            <a:r>
              <a:rPr lang="en-US" dirty="0"/>
              <a:t>adapted from slides ©</a:t>
            </a:r>
            <a:r>
              <a:rPr lang="en-US" dirty="0" smtClean="0"/>
              <a:t>2013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FCFS Scheduling (Cont.)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172200"/>
          </a:xfrm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/>
              <a:t>Example continued: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/>
              <a:t>Suppose that processes arrive in order: </a:t>
            </a:r>
            <a:r>
              <a:rPr lang="en-US" i="1"/>
              <a:t>P</a:t>
            </a:r>
            <a:r>
              <a:rPr lang="en-US" i="1" baseline="-25000"/>
              <a:t>2</a:t>
            </a:r>
            <a:r>
              <a:rPr lang="en-US"/>
              <a:t> , </a:t>
            </a:r>
            <a:r>
              <a:rPr lang="en-US" i="1"/>
              <a:t>P</a:t>
            </a:r>
            <a:r>
              <a:rPr lang="en-US" i="1" baseline="-25000"/>
              <a:t>3</a:t>
            </a:r>
            <a:r>
              <a:rPr lang="en-US"/>
              <a:t> , </a:t>
            </a:r>
            <a:r>
              <a:rPr lang="en-US" i="1"/>
              <a:t>P</a:t>
            </a:r>
            <a:r>
              <a:rPr lang="en-US" i="1" baseline="-25000"/>
              <a:t>1</a:t>
            </a:r>
            <a:r>
              <a:rPr lang="en-US"/>
              <a:t> </a:t>
            </a:r>
            <a:br>
              <a:rPr lang="en-US"/>
            </a:br>
            <a:r>
              <a:rPr lang="en-US"/>
              <a:t>Now, the Gantt chart for the schedule is:</a:t>
            </a:r>
            <a:br>
              <a:rPr lang="en-US"/>
            </a:br>
            <a:endParaRPr lang="en-US"/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endParaRPr lang="en-US"/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endParaRPr lang="en-US"/>
          </a:p>
          <a:p>
            <a:pPr marL="742950" lvl="1" indent="-285750">
              <a:lnSpc>
                <a:spcPct val="6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/>
              <a:t>Waiting time for </a:t>
            </a:r>
            <a:r>
              <a:rPr lang="en-US" i="1"/>
              <a:t>P</a:t>
            </a:r>
            <a:r>
              <a:rPr lang="en-US" i="1" baseline="-25000"/>
              <a:t>1 </a:t>
            </a:r>
            <a:r>
              <a:rPr lang="en-US" i="1"/>
              <a:t>=</a:t>
            </a:r>
            <a:r>
              <a:rPr lang="en-US"/>
              <a:t> 6</a:t>
            </a:r>
            <a:r>
              <a:rPr lang="en-US" i="1"/>
              <a:t>;</a:t>
            </a:r>
            <a:r>
              <a:rPr lang="en-US" i="1" baseline="-25000"/>
              <a:t> </a:t>
            </a:r>
            <a:r>
              <a:rPr lang="en-US" i="1"/>
              <a:t>P</a:t>
            </a:r>
            <a:r>
              <a:rPr lang="en-US" i="1" baseline="-25000"/>
              <a:t>2</a:t>
            </a:r>
            <a:r>
              <a:rPr lang="en-US"/>
              <a:t> = 0</a:t>
            </a:r>
            <a:r>
              <a:rPr lang="en-US" i="1" baseline="-25000"/>
              <a:t>; </a:t>
            </a:r>
            <a:r>
              <a:rPr lang="en-US" i="1"/>
              <a:t>P</a:t>
            </a:r>
            <a:r>
              <a:rPr lang="en-US" i="1" baseline="-25000"/>
              <a:t>3 </a:t>
            </a:r>
            <a:r>
              <a:rPr lang="en-US" i="1"/>
              <a:t>= </a:t>
            </a:r>
            <a:r>
              <a:rPr lang="en-US"/>
              <a:t>3</a:t>
            </a:r>
            <a:endParaRPr lang="en-US" i="1"/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/>
              <a:t>Average waiting time:   (6 + 0 + 3)/3 = 3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/>
              <a:t>Average Completion time: (3 + 6 + 30)/3 = 13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/>
              <a:t>In second case: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/>
              <a:t>average waiting time is much better (before it was 17)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/>
              <a:t>Average completion time is better (before it was 27)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/>
              <a:t>FIFO Pros and Cons: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/>
              <a:t>Simple (+)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/>
              <a:t>Short jobs get stuck behind long ones (-)</a:t>
            </a:r>
          </a:p>
          <a:p>
            <a:pPr marL="1085850" lvl="2">
              <a:lnSpc>
                <a:spcPct val="85000"/>
              </a:lnSpc>
              <a:spcBef>
                <a:spcPct val="20000"/>
              </a:spcBef>
              <a:tabLst>
                <a:tab pos="3651250" algn="ctr"/>
              </a:tabLst>
            </a:pPr>
            <a:r>
              <a:rPr lang="en-US"/>
              <a:t>Safeway: Getting milk, always stuck behind cart full of small items. Upside: get to read about space aliens!</a:t>
            </a:r>
          </a:p>
        </p:txBody>
      </p:sp>
      <p:grpSp>
        <p:nvGrpSpPr>
          <p:cNvPr id="579603" name="Group 19"/>
          <p:cNvGrpSpPr>
            <a:grpSpLocks/>
          </p:cNvGrpSpPr>
          <p:nvPr/>
        </p:nvGrpSpPr>
        <p:grpSpPr bwMode="auto">
          <a:xfrm>
            <a:off x="1752600" y="1690688"/>
            <a:ext cx="5575300" cy="1128712"/>
            <a:chOff x="1190" y="1641"/>
            <a:chExt cx="3512" cy="711"/>
          </a:xfrm>
        </p:grpSpPr>
        <p:sp>
          <p:nvSpPr>
            <p:cNvPr id="579589" name="Rectangle 5"/>
            <p:cNvSpPr>
              <a:spLocks noChangeArrowheads="1"/>
            </p:cNvSpPr>
            <p:nvPr/>
          </p:nvSpPr>
          <p:spPr bwMode="auto">
            <a:xfrm flipH="1">
              <a:off x="1286" y="1641"/>
              <a:ext cx="3312" cy="38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590" name="Text Box 6"/>
            <p:cNvSpPr txBox="1">
              <a:spLocks noChangeArrowheads="1"/>
            </p:cNvSpPr>
            <p:nvPr/>
          </p:nvSpPr>
          <p:spPr bwMode="auto">
            <a:xfrm flipH="1">
              <a:off x="3517" y="1689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P</a:t>
              </a:r>
              <a:r>
                <a:rPr lang="en-US" sz="1800" b="0" baseline="-25000">
                  <a:latin typeface="Helvetica" pitchFamily="34" charset="0"/>
                </a:rPr>
                <a:t>1</a:t>
              </a:r>
              <a:endParaRPr lang="en-US" sz="1800" b="0">
                <a:latin typeface="Helvetica" pitchFamily="34" charset="0"/>
              </a:endParaRPr>
            </a:p>
          </p:txBody>
        </p:sp>
        <p:sp>
          <p:nvSpPr>
            <p:cNvPr id="579591" name="Text Box 7"/>
            <p:cNvSpPr txBox="1">
              <a:spLocks noChangeArrowheads="1"/>
            </p:cNvSpPr>
            <p:nvPr/>
          </p:nvSpPr>
          <p:spPr bwMode="auto">
            <a:xfrm flipH="1">
              <a:off x="2029" y="1689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P</a:t>
              </a:r>
              <a:r>
                <a:rPr lang="en-US" sz="1800" b="0" baseline="-25000">
                  <a:latin typeface="Helvetica" pitchFamily="34" charset="0"/>
                </a:rPr>
                <a:t>3</a:t>
              </a:r>
              <a:endParaRPr lang="en-US" sz="1800" b="0">
                <a:latin typeface="Helvetica" pitchFamily="34" charset="0"/>
              </a:endParaRPr>
            </a:p>
          </p:txBody>
        </p:sp>
        <p:sp>
          <p:nvSpPr>
            <p:cNvPr id="579592" name="Text Box 8"/>
            <p:cNvSpPr txBox="1">
              <a:spLocks noChangeArrowheads="1"/>
            </p:cNvSpPr>
            <p:nvPr/>
          </p:nvSpPr>
          <p:spPr bwMode="auto">
            <a:xfrm flipH="1">
              <a:off x="1453" y="1689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P</a:t>
              </a:r>
              <a:r>
                <a:rPr lang="en-US" sz="1800" b="0" baseline="-25000">
                  <a:latin typeface="Helvetica" pitchFamily="34" charset="0"/>
                </a:rPr>
                <a:t>2</a:t>
              </a:r>
              <a:endParaRPr lang="en-US" sz="1800" b="0">
                <a:latin typeface="Helvetica" pitchFamily="34" charset="0"/>
              </a:endParaRPr>
            </a:p>
          </p:txBody>
        </p:sp>
        <p:sp>
          <p:nvSpPr>
            <p:cNvPr id="579593" name="Line 9"/>
            <p:cNvSpPr>
              <a:spLocks noChangeShapeType="1"/>
            </p:cNvSpPr>
            <p:nvPr/>
          </p:nvSpPr>
          <p:spPr bwMode="auto">
            <a:xfrm flipH="1">
              <a:off x="4598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594" name="Line 10"/>
            <p:cNvSpPr>
              <a:spLocks noChangeShapeType="1"/>
            </p:cNvSpPr>
            <p:nvPr/>
          </p:nvSpPr>
          <p:spPr bwMode="auto">
            <a:xfrm flipH="1">
              <a:off x="12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595" name="Line 11"/>
            <p:cNvSpPr>
              <a:spLocks noChangeShapeType="1"/>
            </p:cNvSpPr>
            <p:nvPr/>
          </p:nvSpPr>
          <p:spPr bwMode="auto">
            <a:xfrm flipH="1">
              <a:off x="2486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596" name="Line 12"/>
            <p:cNvSpPr>
              <a:spLocks noChangeShapeType="1"/>
            </p:cNvSpPr>
            <p:nvPr/>
          </p:nvSpPr>
          <p:spPr bwMode="auto">
            <a:xfrm flipH="1">
              <a:off x="1910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597" name="Line 13"/>
            <p:cNvSpPr>
              <a:spLocks noChangeShapeType="1"/>
            </p:cNvSpPr>
            <p:nvPr/>
          </p:nvSpPr>
          <p:spPr bwMode="auto">
            <a:xfrm flipH="1">
              <a:off x="24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598" name="Line 14"/>
            <p:cNvSpPr>
              <a:spLocks noChangeShapeType="1"/>
            </p:cNvSpPr>
            <p:nvPr/>
          </p:nvSpPr>
          <p:spPr bwMode="auto">
            <a:xfrm flipH="1">
              <a:off x="1910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599" name="Text Box 15"/>
            <p:cNvSpPr txBox="1">
              <a:spLocks noChangeArrowheads="1"/>
            </p:cNvSpPr>
            <p:nvPr/>
          </p:nvSpPr>
          <p:spPr bwMode="auto">
            <a:xfrm flipH="1">
              <a:off x="2394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6</a:t>
              </a:r>
            </a:p>
          </p:txBody>
        </p:sp>
        <p:sp>
          <p:nvSpPr>
            <p:cNvPr id="579600" name="Text Box 16"/>
            <p:cNvSpPr txBox="1">
              <a:spLocks noChangeArrowheads="1"/>
            </p:cNvSpPr>
            <p:nvPr/>
          </p:nvSpPr>
          <p:spPr bwMode="auto">
            <a:xfrm flipH="1">
              <a:off x="1818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3</a:t>
              </a:r>
            </a:p>
          </p:txBody>
        </p:sp>
        <p:sp>
          <p:nvSpPr>
            <p:cNvPr id="579601" name="Text Box 17"/>
            <p:cNvSpPr txBox="1">
              <a:spLocks noChangeArrowheads="1"/>
            </p:cNvSpPr>
            <p:nvPr/>
          </p:nvSpPr>
          <p:spPr bwMode="auto">
            <a:xfrm flipH="1">
              <a:off x="4426" y="212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30</a:t>
              </a:r>
            </a:p>
          </p:txBody>
        </p:sp>
        <p:sp>
          <p:nvSpPr>
            <p:cNvPr id="579602" name="Text Box 18"/>
            <p:cNvSpPr txBox="1">
              <a:spLocks noChangeArrowheads="1"/>
            </p:cNvSpPr>
            <p:nvPr/>
          </p:nvSpPr>
          <p:spPr bwMode="auto">
            <a:xfrm flipH="1">
              <a:off x="1190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520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0619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600200"/>
            <a:ext cx="1219200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Round Robin (RR)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638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FCFS Scheme: Potentially bad for short jobs!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Depends on submit order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If you are first in line at supermarket with milk, you don’t care who is behind you, on the other hand…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Round Robin Scheme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Each process gets a small unit of CPU time 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time quantum</a:t>
            </a:r>
            <a:r>
              <a:rPr lang="en-US" dirty="0"/>
              <a:t>), usually 10-100 milliseconds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After quantum expires, the process is preempted </a:t>
            </a:r>
            <a:br>
              <a:rPr lang="en-US" dirty="0"/>
            </a:br>
            <a:r>
              <a:rPr lang="en-US" dirty="0"/>
              <a:t>and added to the end of the ready queue.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i="1" dirty="0"/>
              <a:t>n</a:t>
            </a:r>
            <a:r>
              <a:rPr lang="en-US" dirty="0"/>
              <a:t> processes in ready queue and time quantum is </a:t>
            </a:r>
            <a:r>
              <a:rPr lang="en-US" i="1" dirty="0"/>
              <a:t>q </a:t>
            </a:r>
            <a:r>
              <a:rPr lang="en-US" i="1" dirty="0">
                <a:sym typeface="Symbol" pitchFamily="18" charset="2"/>
              </a:rPr>
              <a:t></a:t>
            </a:r>
            <a:endParaRPr lang="en-US" dirty="0"/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Each process gets 1/</a:t>
            </a:r>
            <a:r>
              <a:rPr lang="en-US" i="1" dirty="0"/>
              <a:t>n</a:t>
            </a:r>
            <a:r>
              <a:rPr lang="en-US" dirty="0"/>
              <a:t> of the CPU time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In chunks of at most </a:t>
            </a:r>
            <a:r>
              <a:rPr lang="en-US" i="1" dirty="0"/>
              <a:t>q</a:t>
            </a:r>
            <a:r>
              <a:rPr lang="en-US" dirty="0"/>
              <a:t> time units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chemeClr val="hlink"/>
                </a:solidFill>
              </a:rPr>
              <a:t>No process waits more than (</a:t>
            </a:r>
            <a:r>
              <a:rPr lang="en-US" i="1" dirty="0">
                <a:solidFill>
                  <a:schemeClr val="hlink"/>
                </a:solidFill>
              </a:rPr>
              <a:t>n</a:t>
            </a:r>
            <a:r>
              <a:rPr lang="en-US" dirty="0">
                <a:solidFill>
                  <a:schemeClr val="hlink"/>
                </a:solidFill>
              </a:rPr>
              <a:t>-1)</a:t>
            </a:r>
            <a:r>
              <a:rPr lang="en-US" i="1" dirty="0">
                <a:solidFill>
                  <a:schemeClr val="hlink"/>
                </a:solidFill>
              </a:rPr>
              <a:t>q </a:t>
            </a:r>
            <a:r>
              <a:rPr lang="en-US" dirty="0">
                <a:solidFill>
                  <a:schemeClr val="hlink"/>
                </a:solidFill>
              </a:rPr>
              <a:t>time units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Performance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i="1" dirty="0"/>
              <a:t>q</a:t>
            </a:r>
            <a:r>
              <a:rPr lang="en-US" dirty="0"/>
              <a:t> large </a:t>
            </a:r>
            <a:r>
              <a:rPr lang="en-US" dirty="0">
                <a:sym typeface="Symbol" pitchFamily="18" charset="2"/>
              </a:rPr>
              <a:t> FCFS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i="1" dirty="0">
                <a:sym typeface="Symbol" pitchFamily="18" charset="2"/>
              </a:rPr>
              <a:t>q </a:t>
            </a:r>
            <a:r>
              <a:rPr lang="en-US" dirty="0">
                <a:sym typeface="Symbol" pitchFamily="18" charset="2"/>
              </a:rPr>
              <a:t>small  Interleaved (really small  </a:t>
            </a:r>
            <a:r>
              <a:rPr lang="en-US" dirty="0" err="1">
                <a:sym typeface="Symbol" pitchFamily="18" charset="2"/>
              </a:rPr>
              <a:t>hyperthreading</a:t>
            </a:r>
            <a:r>
              <a:rPr lang="en-US" dirty="0">
                <a:sym typeface="Symbol" pitchFamily="18" charset="2"/>
              </a:rPr>
              <a:t>?)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i="1" dirty="0">
                <a:sym typeface="Symbol" pitchFamily="18" charset="2"/>
              </a:rPr>
              <a:t>q </a:t>
            </a:r>
            <a:r>
              <a:rPr lang="en-US" dirty="0">
                <a:sym typeface="Symbol" pitchFamily="18" charset="2"/>
              </a:rPr>
              <a:t>must be large with respect to context switch, otherwise overhead is too high (all overhead)</a:t>
            </a:r>
          </a:p>
        </p:txBody>
      </p:sp>
    </p:spTree>
    <p:extLst>
      <p:ext uri="{BB962C8B-B14F-4D97-AF65-F5344CB8AC3E}">
        <p14:creationId xmlns:p14="http://schemas.microsoft.com/office/powerpoint/2010/main" val="121667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0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80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0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0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80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0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054975" cy="844550"/>
          </a:xfrm>
        </p:spPr>
        <p:txBody>
          <a:bodyPr/>
          <a:lstStyle/>
          <a:p>
            <a:r>
              <a:rPr lang="en-US"/>
              <a:t>Example of RR with Time Quantum = 20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019800"/>
          </a:xfrm>
        </p:spPr>
        <p:txBody>
          <a:bodyPr/>
          <a:lstStyle/>
          <a:p>
            <a:pPr marL="342900" indent="-342900">
              <a:tabLst>
                <a:tab pos="2630488" algn="ctr"/>
                <a:tab pos="3206750" algn="l"/>
                <a:tab pos="4459288" algn="ctr"/>
              </a:tabLst>
            </a:pPr>
            <a:r>
              <a:rPr lang="en-US"/>
              <a:t>Example:</a:t>
            </a:r>
            <a:r>
              <a:rPr lang="en-US" sz="1800"/>
              <a:t>	</a:t>
            </a:r>
            <a:r>
              <a:rPr lang="en-US" sz="1800" u="sng"/>
              <a:t>Process</a:t>
            </a:r>
            <a:r>
              <a:rPr lang="en-US" sz="1800"/>
              <a:t>		</a:t>
            </a:r>
            <a:r>
              <a:rPr lang="en-US" sz="1800" u="sng"/>
              <a:t>Burst Time</a:t>
            </a:r>
            <a:br>
              <a:rPr lang="en-US" sz="1800" u="sng"/>
            </a:br>
            <a:r>
              <a:rPr lang="en-US" sz="1800" i="1"/>
              <a:t>	 P</a:t>
            </a:r>
            <a:r>
              <a:rPr lang="en-US" sz="1800" i="1" baseline="-25000"/>
              <a:t>1		</a:t>
            </a:r>
            <a:r>
              <a:rPr lang="en-US" sz="1800"/>
              <a:t>53</a:t>
            </a:r>
            <a:br>
              <a:rPr lang="en-US" sz="1800"/>
            </a:br>
            <a:r>
              <a:rPr lang="en-US" sz="1800"/>
              <a:t>	 </a:t>
            </a:r>
            <a:r>
              <a:rPr lang="en-US" sz="1800" i="1"/>
              <a:t>P</a:t>
            </a:r>
            <a:r>
              <a:rPr lang="en-US" sz="1800" i="1" baseline="-25000"/>
              <a:t>2		 </a:t>
            </a:r>
            <a:r>
              <a:rPr lang="en-US" sz="1800"/>
              <a:t>8</a:t>
            </a:r>
            <a:br>
              <a:rPr lang="en-US" sz="1800"/>
            </a:br>
            <a:r>
              <a:rPr lang="en-US" sz="1800"/>
              <a:t>	 </a:t>
            </a:r>
            <a:r>
              <a:rPr lang="en-US" sz="1800" i="1"/>
              <a:t>P</a:t>
            </a:r>
            <a:r>
              <a:rPr lang="en-US" sz="1800" i="1" baseline="-25000"/>
              <a:t>3		</a:t>
            </a:r>
            <a:r>
              <a:rPr lang="en-US" sz="1800"/>
              <a:t>68</a:t>
            </a:r>
            <a:br>
              <a:rPr lang="en-US" sz="1800"/>
            </a:br>
            <a:r>
              <a:rPr lang="en-US" sz="1800"/>
              <a:t>	 </a:t>
            </a:r>
            <a:r>
              <a:rPr lang="en-US" sz="1800" i="1"/>
              <a:t>P</a:t>
            </a:r>
            <a:r>
              <a:rPr lang="en-US" sz="1800" i="1" baseline="-25000"/>
              <a:t>4		 </a:t>
            </a:r>
            <a:r>
              <a:rPr lang="en-US" sz="1800"/>
              <a:t>24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sz="2000"/>
              <a:t>The Gantt chart is: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sz="2000"/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sz="2000"/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sz="2000"/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sz="2000"/>
              <a:t>Waiting time for 	P</a:t>
            </a:r>
            <a:r>
              <a:rPr lang="en-US" sz="2000" baseline="-25000"/>
              <a:t>1</a:t>
            </a:r>
            <a:r>
              <a:rPr lang="en-US" sz="2000"/>
              <a:t>=(68-20)+(112-88)=72					P</a:t>
            </a:r>
            <a:r>
              <a:rPr lang="en-US" sz="2000" baseline="-25000"/>
              <a:t>2</a:t>
            </a:r>
            <a:r>
              <a:rPr lang="en-US" sz="2000"/>
              <a:t>=(20-0)=20</a:t>
            </a:r>
            <a:br>
              <a:rPr lang="en-US" sz="2000"/>
            </a:br>
            <a:r>
              <a:rPr lang="en-US" sz="2000"/>
              <a:t>		P</a:t>
            </a:r>
            <a:r>
              <a:rPr lang="en-US" sz="2000" baseline="-25000"/>
              <a:t>3</a:t>
            </a:r>
            <a:r>
              <a:rPr lang="en-US" sz="2000"/>
              <a:t>=(28-0)+(88-48)+(125-108)=85</a:t>
            </a:r>
            <a:br>
              <a:rPr lang="en-US" sz="2000"/>
            </a:br>
            <a:r>
              <a:rPr lang="en-US" sz="2000"/>
              <a:t>		P</a:t>
            </a:r>
            <a:r>
              <a:rPr lang="en-US" sz="2000" baseline="-25000"/>
              <a:t>4</a:t>
            </a:r>
            <a:r>
              <a:rPr lang="en-US" sz="2000"/>
              <a:t>=(48-0)+(108-68)=88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sz="2000"/>
              <a:t>Average waiting time = (72+20+85+88)/4=66¼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sz="2000"/>
              <a:t>Average completion time = (125+28+153+112)/4 = 104½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/>
              <a:t>Thus, Round-Robin Pros and Cons: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sz="2000"/>
              <a:t>Better for short jobs, Fair (+)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sz="2000"/>
              <a:t>Context-switching time adds up for long jobs (-)</a:t>
            </a:r>
          </a:p>
          <a:p>
            <a:pPr marL="342900" indent="-342900">
              <a:buFontTx/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sz="2000"/>
          </a:p>
        </p:txBody>
      </p:sp>
      <p:grpSp>
        <p:nvGrpSpPr>
          <p:cNvPr id="581659" name="Group 27"/>
          <p:cNvGrpSpPr>
            <a:grpSpLocks/>
          </p:cNvGrpSpPr>
          <p:nvPr/>
        </p:nvGrpSpPr>
        <p:grpSpPr bwMode="auto">
          <a:xfrm>
            <a:off x="1568450" y="2528888"/>
            <a:ext cx="6051550" cy="976312"/>
            <a:chOff x="960" y="1968"/>
            <a:chExt cx="3812" cy="615"/>
          </a:xfrm>
        </p:grpSpPr>
        <p:grpSp>
          <p:nvGrpSpPr>
            <p:cNvPr id="581637" name="Group 5"/>
            <p:cNvGrpSpPr>
              <a:grpSpLocks/>
            </p:cNvGrpSpPr>
            <p:nvPr/>
          </p:nvGrpSpPr>
          <p:grpSpPr bwMode="auto">
            <a:xfrm>
              <a:off x="1056" y="1968"/>
              <a:ext cx="3552" cy="384"/>
              <a:chOff x="1152" y="2736"/>
              <a:chExt cx="2880" cy="288"/>
            </a:xfrm>
          </p:grpSpPr>
          <p:sp>
            <p:nvSpPr>
              <p:cNvPr id="581638" name="Rectangle 6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P</a:t>
                </a:r>
                <a:r>
                  <a:rPr lang="en-US" sz="1800" b="0" baseline="-25000">
                    <a:latin typeface="Helvetica" pitchFamily="34" charset="0"/>
                  </a:rPr>
                  <a:t>1</a:t>
                </a:r>
                <a:endParaRPr lang="en-US" sz="1800" b="0">
                  <a:latin typeface="Helvetica" pitchFamily="34" charset="0"/>
                </a:endParaRPr>
              </a:p>
            </p:txBody>
          </p:sp>
          <p:sp>
            <p:nvSpPr>
              <p:cNvPr id="581639" name="Rectangle 7"/>
              <p:cNvSpPr>
                <a:spLocks noChangeArrowheads="1"/>
              </p:cNvSpPr>
              <p:nvPr/>
            </p:nvSpPr>
            <p:spPr bwMode="auto">
              <a:xfrm>
                <a:off x="1440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P</a:t>
                </a:r>
                <a:r>
                  <a:rPr lang="en-US" sz="1800" b="0" baseline="-25000">
                    <a:latin typeface="Helvetica" pitchFamily="34" charset="0"/>
                  </a:rPr>
                  <a:t>2</a:t>
                </a:r>
              </a:p>
            </p:txBody>
          </p:sp>
          <p:sp>
            <p:nvSpPr>
              <p:cNvPr id="581640" name="Rectangle 8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P</a:t>
                </a:r>
                <a:r>
                  <a:rPr lang="en-US" sz="1800" b="0" baseline="-25000">
                    <a:latin typeface="Helvetica" pitchFamily="34" charset="0"/>
                  </a:rPr>
                  <a:t>3</a:t>
                </a:r>
              </a:p>
            </p:txBody>
          </p:sp>
          <p:sp>
            <p:nvSpPr>
              <p:cNvPr id="581641" name="Rectangle 9"/>
              <p:cNvSpPr>
                <a:spLocks noChangeArrowheads="1"/>
              </p:cNvSpPr>
              <p:nvPr/>
            </p:nvSpPr>
            <p:spPr bwMode="auto">
              <a:xfrm>
                <a:off x="2016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P</a:t>
                </a:r>
                <a:r>
                  <a:rPr lang="en-US" sz="1800" b="0" baseline="-25000">
                    <a:latin typeface="Helvetica" pitchFamily="34" charset="0"/>
                  </a:rPr>
                  <a:t>4</a:t>
                </a:r>
              </a:p>
            </p:txBody>
          </p:sp>
          <p:sp>
            <p:nvSpPr>
              <p:cNvPr id="581642" name="Rectangle 10"/>
              <p:cNvSpPr>
                <a:spLocks noChangeArrowheads="1"/>
              </p:cNvSpPr>
              <p:nvPr/>
            </p:nvSpPr>
            <p:spPr bwMode="auto">
              <a:xfrm>
                <a:off x="2304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P</a:t>
                </a:r>
                <a:r>
                  <a:rPr lang="en-US" sz="1800" b="0" baseline="-25000">
                    <a:latin typeface="Helvetica" pitchFamily="34" charset="0"/>
                  </a:rPr>
                  <a:t>1</a:t>
                </a:r>
              </a:p>
            </p:txBody>
          </p:sp>
          <p:sp>
            <p:nvSpPr>
              <p:cNvPr id="581643" name="Rectangle 11"/>
              <p:cNvSpPr>
                <a:spLocks noChangeArrowheads="1"/>
              </p:cNvSpPr>
              <p:nvPr/>
            </p:nvSpPr>
            <p:spPr bwMode="auto">
              <a:xfrm>
                <a:off x="2592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P</a:t>
                </a:r>
                <a:r>
                  <a:rPr lang="en-US" sz="1800" b="0" baseline="-25000">
                    <a:latin typeface="Helvetica" pitchFamily="34" charset="0"/>
                  </a:rPr>
                  <a:t>3</a:t>
                </a:r>
              </a:p>
            </p:txBody>
          </p:sp>
          <p:sp>
            <p:nvSpPr>
              <p:cNvPr id="581644" name="Rectangle 12"/>
              <p:cNvSpPr>
                <a:spLocks noChangeArrowheads="1"/>
              </p:cNvSpPr>
              <p:nvPr/>
            </p:nvSpPr>
            <p:spPr bwMode="auto">
              <a:xfrm>
                <a:off x="2880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P</a:t>
                </a:r>
                <a:r>
                  <a:rPr lang="en-US" sz="1800" b="0" baseline="-25000">
                    <a:latin typeface="Helvetica" pitchFamily="34" charset="0"/>
                  </a:rPr>
                  <a:t>4</a:t>
                </a:r>
              </a:p>
            </p:txBody>
          </p:sp>
          <p:sp>
            <p:nvSpPr>
              <p:cNvPr id="581645" name="Rectangle 13"/>
              <p:cNvSpPr>
                <a:spLocks noChangeArrowheads="1"/>
              </p:cNvSpPr>
              <p:nvPr/>
            </p:nvSpPr>
            <p:spPr bwMode="auto">
              <a:xfrm>
                <a:off x="3168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P</a:t>
                </a:r>
                <a:r>
                  <a:rPr lang="en-US" sz="1800" b="0" baseline="-25000">
                    <a:latin typeface="Helvetica" pitchFamily="34" charset="0"/>
                  </a:rPr>
                  <a:t>1</a:t>
                </a:r>
              </a:p>
            </p:txBody>
          </p:sp>
          <p:sp>
            <p:nvSpPr>
              <p:cNvPr id="581646" name="Rectangle 14"/>
              <p:cNvSpPr>
                <a:spLocks noChangeArrowheads="1"/>
              </p:cNvSpPr>
              <p:nvPr/>
            </p:nvSpPr>
            <p:spPr bwMode="auto">
              <a:xfrm>
                <a:off x="3456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P</a:t>
                </a:r>
                <a:r>
                  <a:rPr lang="en-US" sz="1800" b="0" baseline="-25000">
                    <a:latin typeface="Helvetica" pitchFamily="34" charset="0"/>
                  </a:rPr>
                  <a:t>3</a:t>
                </a:r>
              </a:p>
            </p:txBody>
          </p:sp>
          <p:sp>
            <p:nvSpPr>
              <p:cNvPr id="581647" name="Rectangle 15"/>
              <p:cNvSpPr>
                <a:spLocks noChangeArrowheads="1"/>
              </p:cNvSpPr>
              <p:nvPr/>
            </p:nvSpPr>
            <p:spPr bwMode="auto">
              <a:xfrm>
                <a:off x="3744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P</a:t>
                </a:r>
                <a:r>
                  <a:rPr lang="en-US" sz="1800" b="0" baseline="-25000">
                    <a:latin typeface="Helvetica" pitchFamily="34" charset="0"/>
                  </a:rPr>
                  <a:t>3</a:t>
                </a:r>
              </a:p>
            </p:txBody>
          </p:sp>
        </p:grpSp>
        <p:sp>
          <p:nvSpPr>
            <p:cNvPr id="581648" name="Text Box 16"/>
            <p:cNvSpPr txBox="1">
              <a:spLocks noChangeArrowheads="1"/>
            </p:cNvSpPr>
            <p:nvPr/>
          </p:nvSpPr>
          <p:spPr bwMode="auto">
            <a:xfrm>
              <a:off x="960" y="235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0</a:t>
              </a:r>
            </a:p>
          </p:txBody>
        </p:sp>
        <p:sp>
          <p:nvSpPr>
            <p:cNvPr id="581649" name="Text Box 17"/>
            <p:cNvSpPr txBox="1">
              <a:spLocks noChangeArrowheads="1"/>
            </p:cNvSpPr>
            <p:nvPr/>
          </p:nvSpPr>
          <p:spPr bwMode="auto">
            <a:xfrm>
              <a:off x="1256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20</a:t>
              </a:r>
            </a:p>
          </p:txBody>
        </p:sp>
        <p:sp>
          <p:nvSpPr>
            <p:cNvPr id="581650" name="Text Box 18"/>
            <p:cNvSpPr txBox="1">
              <a:spLocks noChangeArrowheads="1"/>
            </p:cNvSpPr>
            <p:nvPr/>
          </p:nvSpPr>
          <p:spPr bwMode="auto">
            <a:xfrm>
              <a:off x="1592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28</a:t>
              </a:r>
            </a:p>
          </p:txBody>
        </p:sp>
        <p:sp>
          <p:nvSpPr>
            <p:cNvPr id="581651" name="Text Box 19"/>
            <p:cNvSpPr txBox="1">
              <a:spLocks noChangeArrowheads="1"/>
            </p:cNvSpPr>
            <p:nvPr/>
          </p:nvSpPr>
          <p:spPr bwMode="auto">
            <a:xfrm>
              <a:off x="1972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48</a:t>
              </a:r>
            </a:p>
          </p:txBody>
        </p:sp>
        <p:sp>
          <p:nvSpPr>
            <p:cNvPr id="581652" name="Text Box 20"/>
            <p:cNvSpPr txBox="1">
              <a:spLocks noChangeArrowheads="1"/>
            </p:cNvSpPr>
            <p:nvPr/>
          </p:nvSpPr>
          <p:spPr bwMode="auto">
            <a:xfrm>
              <a:off x="2360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68</a:t>
              </a:r>
            </a:p>
          </p:txBody>
        </p:sp>
        <p:sp>
          <p:nvSpPr>
            <p:cNvPr id="581653" name="Text Box 21"/>
            <p:cNvSpPr txBox="1">
              <a:spLocks noChangeArrowheads="1"/>
            </p:cNvSpPr>
            <p:nvPr/>
          </p:nvSpPr>
          <p:spPr bwMode="auto">
            <a:xfrm>
              <a:off x="2696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88</a:t>
              </a:r>
            </a:p>
          </p:txBody>
        </p:sp>
        <p:sp>
          <p:nvSpPr>
            <p:cNvPr id="581654" name="Text Box 22"/>
            <p:cNvSpPr txBox="1">
              <a:spLocks noChangeArrowheads="1"/>
            </p:cNvSpPr>
            <p:nvPr/>
          </p:nvSpPr>
          <p:spPr bwMode="auto">
            <a:xfrm>
              <a:off x="2992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108</a:t>
              </a:r>
            </a:p>
          </p:txBody>
        </p:sp>
        <p:sp>
          <p:nvSpPr>
            <p:cNvPr id="581655" name="Text Box 23"/>
            <p:cNvSpPr txBox="1">
              <a:spLocks noChangeArrowheads="1"/>
            </p:cNvSpPr>
            <p:nvPr/>
          </p:nvSpPr>
          <p:spPr bwMode="auto">
            <a:xfrm>
              <a:off x="3376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112</a:t>
              </a:r>
            </a:p>
          </p:txBody>
        </p:sp>
        <p:sp>
          <p:nvSpPr>
            <p:cNvPr id="581656" name="Text Box 24"/>
            <p:cNvSpPr txBox="1">
              <a:spLocks noChangeArrowheads="1"/>
            </p:cNvSpPr>
            <p:nvPr/>
          </p:nvSpPr>
          <p:spPr bwMode="auto">
            <a:xfrm>
              <a:off x="3712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125</a:t>
              </a:r>
            </a:p>
          </p:txBody>
        </p:sp>
        <p:sp>
          <p:nvSpPr>
            <p:cNvPr id="581657" name="Text Box 25"/>
            <p:cNvSpPr txBox="1">
              <a:spLocks noChangeArrowheads="1"/>
            </p:cNvSpPr>
            <p:nvPr/>
          </p:nvSpPr>
          <p:spPr bwMode="auto">
            <a:xfrm>
              <a:off x="4080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145</a:t>
              </a:r>
            </a:p>
          </p:txBody>
        </p:sp>
        <p:sp>
          <p:nvSpPr>
            <p:cNvPr id="581658" name="Text Box 26"/>
            <p:cNvSpPr txBox="1">
              <a:spLocks noChangeArrowheads="1"/>
            </p:cNvSpPr>
            <p:nvPr/>
          </p:nvSpPr>
          <p:spPr bwMode="auto">
            <a:xfrm>
              <a:off x="4416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sz="1800" b="0">
                  <a:latin typeface="Helvetica" pitchFamily="34" charset="0"/>
                </a:rPr>
                <a:t>153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950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1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1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98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14400"/>
            <a:ext cx="2667000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Round-Robin Discussion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762000"/>
            <a:ext cx="8415337" cy="5791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/>
              <a:t>How do you choose time slice?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What if too big?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/>
              <a:t>Response time suffers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What if infinite (</a:t>
            </a:r>
            <a:r>
              <a:rPr lang="en-US" i="1">
                <a:sym typeface="Symbol" pitchFamily="18" charset="2"/>
              </a:rPr>
              <a:t>)?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>
                <a:sym typeface="Symbol" pitchFamily="18" charset="2"/>
              </a:rPr>
              <a:t>Get back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>
                <a:sym typeface="Symbol" pitchFamily="18" charset="2"/>
              </a:rPr>
              <a:t>What if time slice too small?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>
                <a:sym typeface="Symbol" pitchFamily="18" charset="2"/>
              </a:rPr>
              <a:t>Throughput suffers!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>
                <a:sym typeface="Symbol" pitchFamily="18" charset="2"/>
              </a:rPr>
              <a:t>Actual choices of timeslice: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>
                <a:sym typeface="Symbol" pitchFamily="18" charset="2"/>
              </a:rPr>
              <a:t>Initially, UNIX timeslice one second: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>
                <a:sym typeface="Symbol" pitchFamily="18" charset="2"/>
              </a:rPr>
              <a:t>Worked ok when UNIX was used by one or two people.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>
                <a:sym typeface="Symbol" pitchFamily="18" charset="2"/>
              </a:rPr>
              <a:t>What if three compilations going on? 3 seconds to echo each keystroke!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>
                <a:sym typeface="Symbol" pitchFamily="18" charset="2"/>
              </a:rPr>
              <a:t>In practice, need to balance short-job performance and long-job throughput: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>
                <a:sym typeface="Symbol" pitchFamily="18" charset="2"/>
              </a:rPr>
              <a:t>Typical time slice today is between </a:t>
            </a:r>
            <a:r>
              <a:rPr lang="en-US">
                <a:solidFill>
                  <a:schemeClr val="hlink"/>
                </a:solidFill>
                <a:sym typeface="Symbol" pitchFamily="18" charset="2"/>
              </a:rPr>
              <a:t>10ms – 100ms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>
                <a:sym typeface="Symbol" pitchFamily="18" charset="2"/>
              </a:rPr>
              <a:t>Typical context-switching overhead is </a:t>
            </a:r>
            <a:r>
              <a:rPr lang="en-US">
                <a:solidFill>
                  <a:schemeClr val="hlink"/>
                </a:solidFill>
                <a:sym typeface="Symbol" pitchFamily="18" charset="2"/>
              </a:rPr>
              <a:t>0.1ms – 1ms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>
                <a:sym typeface="Symbol" pitchFamily="18" charset="2"/>
              </a:rPr>
              <a:t>Roughly </a:t>
            </a:r>
            <a:r>
              <a:rPr lang="en-US">
                <a:solidFill>
                  <a:schemeClr val="hlink"/>
                </a:solidFill>
                <a:sym typeface="Symbol" pitchFamily="18" charset="2"/>
              </a:rPr>
              <a:t>1%</a:t>
            </a:r>
            <a:r>
              <a:rPr lang="en-US">
                <a:sym typeface="Symbol" pitchFamily="18" charset="2"/>
              </a:rPr>
              <a:t> overhead due to context-switching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>
              <a:sym typeface="Symbol" pitchFamily="18" charset="2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en-US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98482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7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Comparisons between FCFS and Round Robin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88392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/>
              <a:t>Assuming zero-cost context-switching time, is RR always better than FCFS?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/>
              <a:t>Simple example:</a:t>
            </a:r>
            <a:r>
              <a:rPr lang="en-US" sz="2000"/>
              <a:t> 	10 jobs, each take 100s of CPU time</a:t>
            </a:r>
            <a:br>
              <a:rPr lang="en-US" sz="2000"/>
            </a:br>
            <a:r>
              <a:rPr lang="en-US" sz="2000"/>
              <a:t>	RR scheduler quantum of 1s</a:t>
            </a:r>
            <a:br>
              <a:rPr lang="en-US" sz="2000"/>
            </a:br>
            <a:r>
              <a:rPr lang="en-US" sz="2000"/>
              <a:t>	All jobs start at the same time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/>
              <a:t>Completion Times: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/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/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/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/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/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sz="2400"/>
              <a:t>Both RR and FCFS finish at the same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sz="2400"/>
              <a:t>Average response time is much worse under RR!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/>
              <a:t>Bad when all jobs same length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/>
              <a:t>Also: Cache state must be shared between all jobs with RR but can be devoted to each job with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sz="2400"/>
              <a:t>Total time for RR longer even for zero-cost switch!</a:t>
            </a:r>
          </a:p>
        </p:txBody>
      </p:sp>
      <p:graphicFrame>
        <p:nvGraphicFramePr>
          <p:cNvPr id="592938" name="Group 42"/>
          <p:cNvGraphicFramePr>
            <a:graphicFrameLocks noGrp="1"/>
          </p:cNvGraphicFramePr>
          <p:nvPr>
            <p:ph sz="half" idx="2"/>
          </p:nvPr>
        </p:nvGraphicFramePr>
        <p:xfrm>
          <a:off x="3657600" y="2209800"/>
          <a:ext cx="3733800" cy="2194560"/>
        </p:xfrm>
        <a:graphic>
          <a:graphicData uri="http://schemas.openxmlformats.org/drawingml/2006/table">
            <a:tbl>
              <a:tblPr/>
              <a:tblGrid>
                <a:gridCol w="1244600"/>
                <a:gridCol w="1244600"/>
                <a:gridCol w="1244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 #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FIFO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838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7254" name="Group 502"/>
          <p:cNvGrpSpPr>
            <a:grpSpLocks/>
          </p:cNvGrpSpPr>
          <p:nvPr/>
        </p:nvGrpSpPr>
        <p:grpSpPr bwMode="auto">
          <a:xfrm>
            <a:off x="1752600" y="4386263"/>
            <a:ext cx="6858000" cy="2166937"/>
            <a:chOff x="1104" y="2763"/>
            <a:chExt cx="4320" cy="1365"/>
          </a:xfrm>
        </p:grpSpPr>
        <p:sp>
          <p:nvSpPr>
            <p:cNvPr id="586856" name="Rectangle 104"/>
            <p:cNvSpPr>
              <a:spLocks noChangeArrowheads="1"/>
            </p:cNvSpPr>
            <p:nvPr/>
          </p:nvSpPr>
          <p:spPr bwMode="auto">
            <a:xfrm>
              <a:off x="4711" y="393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55" name="Rectangle 103"/>
            <p:cNvSpPr>
              <a:spLocks noChangeArrowheads="1"/>
            </p:cNvSpPr>
            <p:nvPr/>
          </p:nvSpPr>
          <p:spPr bwMode="auto">
            <a:xfrm>
              <a:off x="4032" y="393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54" name="Rectangle 102"/>
            <p:cNvSpPr>
              <a:spLocks noChangeArrowheads="1"/>
            </p:cNvSpPr>
            <p:nvPr/>
          </p:nvSpPr>
          <p:spPr bwMode="auto">
            <a:xfrm>
              <a:off x="3360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53" name="Rectangle 101"/>
            <p:cNvSpPr>
              <a:spLocks noChangeArrowheads="1"/>
            </p:cNvSpPr>
            <p:nvPr/>
          </p:nvSpPr>
          <p:spPr bwMode="auto">
            <a:xfrm>
              <a:off x="2688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52" name="Rectangle 100"/>
            <p:cNvSpPr>
              <a:spLocks noChangeArrowheads="1"/>
            </p:cNvSpPr>
            <p:nvPr/>
          </p:nvSpPr>
          <p:spPr bwMode="auto">
            <a:xfrm>
              <a:off x="2112" y="393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51" name="Rectangle 99"/>
            <p:cNvSpPr>
              <a:spLocks noChangeArrowheads="1"/>
            </p:cNvSpPr>
            <p:nvPr/>
          </p:nvSpPr>
          <p:spPr bwMode="auto">
            <a:xfrm>
              <a:off x="1104" y="393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14" name="Rectangle 62"/>
            <p:cNvSpPr>
              <a:spLocks noChangeArrowheads="1"/>
            </p:cNvSpPr>
            <p:nvPr/>
          </p:nvSpPr>
          <p:spPr bwMode="auto">
            <a:xfrm>
              <a:off x="4711" y="276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13" name="Rectangle 61"/>
            <p:cNvSpPr>
              <a:spLocks noChangeArrowheads="1"/>
            </p:cNvSpPr>
            <p:nvPr/>
          </p:nvSpPr>
          <p:spPr bwMode="auto">
            <a:xfrm>
              <a:off x="4032" y="276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12" name="Rectangle 60"/>
            <p:cNvSpPr>
              <a:spLocks noChangeArrowheads="1"/>
            </p:cNvSpPr>
            <p:nvPr/>
          </p:nvSpPr>
          <p:spPr bwMode="auto">
            <a:xfrm>
              <a:off x="3360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11" name="Rectangle 59"/>
            <p:cNvSpPr>
              <a:spLocks noChangeArrowheads="1"/>
            </p:cNvSpPr>
            <p:nvPr/>
          </p:nvSpPr>
          <p:spPr bwMode="auto">
            <a:xfrm>
              <a:off x="2688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10" name="Rectangle 58"/>
            <p:cNvSpPr>
              <a:spLocks noChangeArrowheads="1"/>
            </p:cNvSpPr>
            <p:nvPr/>
          </p:nvSpPr>
          <p:spPr bwMode="auto">
            <a:xfrm>
              <a:off x="2112" y="276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09" name="Rectangle 57"/>
            <p:cNvSpPr>
              <a:spLocks noChangeArrowheads="1"/>
            </p:cNvSpPr>
            <p:nvPr/>
          </p:nvSpPr>
          <p:spPr bwMode="auto">
            <a:xfrm>
              <a:off x="1104" y="276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49" name="Rectangle 97"/>
            <p:cNvSpPr>
              <a:spLocks noChangeArrowheads="1"/>
            </p:cNvSpPr>
            <p:nvPr/>
          </p:nvSpPr>
          <p:spPr bwMode="auto">
            <a:xfrm>
              <a:off x="4711" y="373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48" name="Rectangle 96"/>
            <p:cNvSpPr>
              <a:spLocks noChangeArrowheads="1"/>
            </p:cNvSpPr>
            <p:nvPr/>
          </p:nvSpPr>
          <p:spPr bwMode="auto">
            <a:xfrm>
              <a:off x="4032" y="373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47" name="Rectangle 95"/>
            <p:cNvSpPr>
              <a:spLocks noChangeArrowheads="1"/>
            </p:cNvSpPr>
            <p:nvPr/>
          </p:nvSpPr>
          <p:spPr bwMode="auto">
            <a:xfrm>
              <a:off x="3360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46" name="Rectangle 94"/>
            <p:cNvSpPr>
              <a:spLocks noChangeArrowheads="1"/>
            </p:cNvSpPr>
            <p:nvPr/>
          </p:nvSpPr>
          <p:spPr bwMode="auto">
            <a:xfrm>
              <a:off x="2688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45" name="Rectangle 93"/>
            <p:cNvSpPr>
              <a:spLocks noChangeArrowheads="1"/>
            </p:cNvSpPr>
            <p:nvPr/>
          </p:nvSpPr>
          <p:spPr bwMode="auto">
            <a:xfrm>
              <a:off x="2112" y="373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44" name="Rectangle 92"/>
            <p:cNvSpPr>
              <a:spLocks noChangeArrowheads="1"/>
            </p:cNvSpPr>
            <p:nvPr/>
          </p:nvSpPr>
          <p:spPr bwMode="auto">
            <a:xfrm>
              <a:off x="1104" y="373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42" name="Rectangle 90"/>
            <p:cNvSpPr>
              <a:spLocks noChangeArrowheads="1"/>
            </p:cNvSpPr>
            <p:nvPr/>
          </p:nvSpPr>
          <p:spPr bwMode="auto">
            <a:xfrm>
              <a:off x="4711" y="354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41" name="Rectangle 89"/>
            <p:cNvSpPr>
              <a:spLocks noChangeArrowheads="1"/>
            </p:cNvSpPr>
            <p:nvPr/>
          </p:nvSpPr>
          <p:spPr bwMode="auto">
            <a:xfrm>
              <a:off x="4032" y="354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40" name="Rectangle 88"/>
            <p:cNvSpPr>
              <a:spLocks noChangeArrowheads="1"/>
            </p:cNvSpPr>
            <p:nvPr/>
          </p:nvSpPr>
          <p:spPr bwMode="auto">
            <a:xfrm>
              <a:off x="3360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39" name="Rectangle 87"/>
            <p:cNvSpPr>
              <a:spLocks noChangeArrowheads="1"/>
            </p:cNvSpPr>
            <p:nvPr/>
          </p:nvSpPr>
          <p:spPr bwMode="auto">
            <a:xfrm>
              <a:off x="2688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38" name="Rectangle 86"/>
            <p:cNvSpPr>
              <a:spLocks noChangeArrowheads="1"/>
            </p:cNvSpPr>
            <p:nvPr/>
          </p:nvSpPr>
          <p:spPr bwMode="auto">
            <a:xfrm>
              <a:off x="2112" y="354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37" name="Rectangle 85"/>
            <p:cNvSpPr>
              <a:spLocks noChangeArrowheads="1"/>
            </p:cNvSpPr>
            <p:nvPr/>
          </p:nvSpPr>
          <p:spPr bwMode="auto">
            <a:xfrm>
              <a:off x="1104" y="354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35" name="Rectangle 83"/>
            <p:cNvSpPr>
              <a:spLocks noChangeArrowheads="1"/>
            </p:cNvSpPr>
            <p:nvPr/>
          </p:nvSpPr>
          <p:spPr bwMode="auto">
            <a:xfrm>
              <a:off x="4711" y="334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34" name="Rectangle 82"/>
            <p:cNvSpPr>
              <a:spLocks noChangeArrowheads="1"/>
            </p:cNvSpPr>
            <p:nvPr/>
          </p:nvSpPr>
          <p:spPr bwMode="auto">
            <a:xfrm>
              <a:off x="4032" y="334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33" name="Rectangle 81"/>
            <p:cNvSpPr>
              <a:spLocks noChangeArrowheads="1"/>
            </p:cNvSpPr>
            <p:nvPr/>
          </p:nvSpPr>
          <p:spPr bwMode="auto">
            <a:xfrm>
              <a:off x="3360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32" name="Rectangle 80"/>
            <p:cNvSpPr>
              <a:spLocks noChangeArrowheads="1"/>
            </p:cNvSpPr>
            <p:nvPr/>
          </p:nvSpPr>
          <p:spPr bwMode="auto">
            <a:xfrm>
              <a:off x="2688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31" name="Rectangle 79"/>
            <p:cNvSpPr>
              <a:spLocks noChangeArrowheads="1"/>
            </p:cNvSpPr>
            <p:nvPr/>
          </p:nvSpPr>
          <p:spPr bwMode="auto">
            <a:xfrm>
              <a:off x="2112" y="334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30" name="Rectangle 78"/>
            <p:cNvSpPr>
              <a:spLocks noChangeArrowheads="1"/>
            </p:cNvSpPr>
            <p:nvPr/>
          </p:nvSpPr>
          <p:spPr bwMode="auto">
            <a:xfrm>
              <a:off x="1104" y="334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28" name="Rectangle 76"/>
            <p:cNvSpPr>
              <a:spLocks noChangeArrowheads="1"/>
            </p:cNvSpPr>
            <p:nvPr/>
          </p:nvSpPr>
          <p:spPr bwMode="auto">
            <a:xfrm>
              <a:off x="4711" y="315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27" name="Rectangle 75"/>
            <p:cNvSpPr>
              <a:spLocks noChangeArrowheads="1"/>
            </p:cNvSpPr>
            <p:nvPr/>
          </p:nvSpPr>
          <p:spPr bwMode="auto">
            <a:xfrm>
              <a:off x="4032" y="315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26" name="Rectangle 74"/>
            <p:cNvSpPr>
              <a:spLocks noChangeArrowheads="1"/>
            </p:cNvSpPr>
            <p:nvPr/>
          </p:nvSpPr>
          <p:spPr bwMode="auto">
            <a:xfrm>
              <a:off x="3360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25" name="Rectangle 73"/>
            <p:cNvSpPr>
              <a:spLocks noChangeArrowheads="1"/>
            </p:cNvSpPr>
            <p:nvPr/>
          </p:nvSpPr>
          <p:spPr bwMode="auto">
            <a:xfrm>
              <a:off x="2688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24" name="Rectangle 72"/>
            <p:cNvSpPr>
              <a:spLocks noChangeArrowheads="1"/>
            </p:cNvSpPr>
            <p:nvPr/>
          </p:nvSpPr>
          <p:spPr bwMode="auto">
            <a:xfrm>
              <a:off x="2112" y="315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23" name="Rectangle 71"/>
            <p:cNvSpPr>
              <a:spLocks noChangeArrowheads="1"/>
            </p:cNvSpPr>
            <p:nvPr/>
          </p:nvSpPr>
          <p:spPr bwMode="auto">
            <a:xfrm>
              <a:off x="1104" y="315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21" name="Rectangle 69"/>
            <p:cNvSpPr>
              <a:spLocks noChangeArrowheads="1"/>
            </p:cNvSpPr>
            <p:nvPr/>
          </p:nvSpPr>
          <p:spPr bwMode="auto">
            <a:xfrm>
              <a:off x="4711" y="295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20" name="Rectangle 68"/>
            <p:cNvSpPr>
              <a:spLocks noChangeArrowheads="1"/>
            </p:cNvSpPr>
            <p:nvPr/>
          </p:nvSpPr>
          <p:spPr bwMode="auto">
            <a:xfrm>
              <a:off x="4032" y="295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19" name="Rectangle 67"/>
            <p:cNvSpPr>
              <a:spLocks noChangeArrowheads="1"/>
            </p:cNvSpPr>
            <p:nvPr/>
          </p:nvSpPr>
          <p:spPr bwMode="auto">
            <a:xfrm>
              <a:off x="3360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18" name="Rectangle 66"/>
            <p:cNvSpPr>
              <a:spLocks noChangeArrowheads="1"/>
            </p:cNvSpPr>
            <p:nvPr/>
          </p:nvSpPr>
          <p:spPr bwMode="auto">
            <a:xfrm>
              <a:off x="2688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17" name="Rectangle 65"/>
            <p:cNvSpPr>
              <a:spLocks noChangeArrowheads="1"/>
            </p:cNvSpPr>
            <p:nvPr/>
          </p:nvSpPr>
          <p:spPr bwMode="auto">
            <a:xfrm>
              <a:off x="2112" y="295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16" name="Rectangle 64"/>
            <p:cNvSpPr>
              <a:spLocks noChangeArrowheads="1"/>
            </p:cNvSpPr>
            <p:nvPr/>
          </p:nvSpPr>
          <p:spPr bwMode="auto">
            <a:xfrm>
              <a:off x="1104" y="295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</p:grpSp>
      <p:grpSp>
        <p:nvGrpSpPr>
          <p:cNvPr id="587253" name="Group 501"/>
          <p:cNvGrpSpPr>
            <a:grpSpLocks/>
          </p:cNvGrpSpPr>
          <p:nvPr/>
        </p:nvGrpSpPr>
        <p:grpSpPr bwMode="auto">
          <a:xfrm>
            <a:off x="1752600" y="2219325"/>
            <a:ext cx="6858000" cy="2166938"/>
            <a:chOff x="1104" y="1398"/>
            <a:chExt cx="4320" cy="1365"/>
          </a:xfrm>
        </p:grpSpPr>
        <p:sp>
          <p:nvSpPr>
            <p:cNvPr id="586807" name="Rectangle 55"/>
            <p:cNvSpPr>
              <a:spLocks noChangeArrowheads="1"/>
            </p:cNvSpPr>
            <p:nvPr/>
          </p:nvSpPr>
          <p:spPr bwMode="auto">
            <a:xfrm>
              <a:off x="4711" y="256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06" name="Rectangle 54"/>
            <p:cNvSpPr>
              <a:spLocks noChangeArrowheads="1"/>
            </p:cNvSpPr>
            <p:nvPr/>
          </p:nvSpPr>
          <p:spPr bwMode="auto">
            <a:xfrm>
              <a:off x="4032" y="256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05" name="Rectangle 53"/>
            <p:cNvSpPr>
              <a:spLocks noChangeArrowheads="1"/>
            </p:cNvSpPr>
            <p:nvPr/>
          </p:nvSpPr>
          <p:spPr bwMode="auto">
            <a:xfrm>
              <a:off x="3360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04" name="Rectangle 52"/>
            <p:cNvSpPr>
              <a:spLocks noChangeArrowheads="1"/>
            </p:cNvSpPr>
            <p:nvPr/>
          </p:nvSpPr>
          <p:spPr bwMode="auto">
            <a:xfrm>
              <a:off x="2688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03" name="Rectangle 51"/>
            <p:cNvSpPr>
              <a:spLocks noChangeArrowheads="1"/>
            </p:cNvSpPr>
            <p:nvPr/>
          </p:nvSpPr>
          <p:spPr bwMode="auto">
            <a:xfrm>
              <a:off x="2112" y="256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02" name="Rectangle 50"/>
            <p:cNvSpPr>
              <a:spLocks noChangeArrowheads="1"/>
            </p:cNvSpPr>
            <p:nvPr/>
          </p:nvSpPr>
          <p:spPr bwMode="auto">
            <a:xfrm>
              <a:off x="1104" y="256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800" name="Rectangle 48"/>
            <p:cNvSpPr>
              <a:spLocks noChangeArrowheads="1"/>
            </p:cNvSpPr>
            <p:nvPr/>
          </p:nvSpPr>
          <p:spPr bwMode="auto">
            <a:xfrm>
              <a:off x="4711" y="237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r>
                <a:rPr lang="en-US" sz="1800"/>
                <a:t> </a:t>
              </a:r>
            </a:p>
          </p:txBody>
        </p:sp>
        <p:sp>
          <p:nvSpPr>
            <p:cNvPr id="586799" name="Rectangle 47"/>
            <p:cNvSpPr>
              <a:spLocks noChangeArrowheads="1"/>
            </p:cNvSpPr>
            <p:nvPr/>
          </p:nvSpPr>
          <p:spPr bwMode="auto">
            <a:xfrm>
              <a:off x="4032" y="237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98" name="Rectangle 46"/>
            <p:cNvSpPr>
              <a:spLocks noChangeArrowheads="1"/>
            </p:cNvSpPr>
            <p:nvPr/>
          </p:nvSpPr>
          <p:spPr bwMode="auto">
            <a:xfrm>
              <a:off x="3360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97" name="Rectangle 45"/>
            <p:cNvSpPr>
              <a:spLocks noChangeArrowheads="1"/>
            </p:cNvSpPr>
            <p:nvPr/>
          </p:nvSpPr>
          <p:spPr bwMode="auto">
            <a:xfrm>
              <a:off x="2688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96" name="Rectangle 44"/>
            <p:cNvSpPr>
              <a:spLocks noChangeArrowheads="1"/>
            </p:cNvSpPr>
            <p:nvPr/>
          </p:nvSpPr>
          <p:spPr bwMode="auto">
            <a:xfrm>
              <a:off x="2112" y="237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95" name="Rectangle 43"/>
            <p:cNvSpPr>
              <a:spLocks noChangeArrowheads="1"/>
            </p:cNvSpPr>
            <p:nvPr/>
          </p:nvSpPr>
          <p:spPr bwMode="auto">
            <a:xfrm>
              <a:off x="1104" y="237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93" name="Rectangle 41"/>
            <p:cNvSpPr>
              <a:spLocks noChangeArrowheads="1"/>
            </p:cNvSpPr>
            <p:nvPr/>
          </p:nvSpPr>
          <p:spPr bwMode="auto">
            <a:xfrm>
              <a:off x="4711" y="217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92" name="Rectangle 40"/>
            <p:cNvSpPr>
              <a:spLocks noChangeArrowheads="1"/>
            </p:cNvSpPr>
            <p:nvPr/>
          </p:nvSpPr>
          <p:spPr bwMode="auto">
            <a:xfrm>
              <a:off x="4032" y="217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91" name="Rectangle 39"/>
            <p:cNvSpPr>
              <a:spLocks noChangeArrowheads="1"/>
            </p:cNvSpPr>
            <p:nvPr/>
          </p:nvSpPr>
          <p:spPr bwMode="auto">
            <a:xfrm>
              <a:off x="3360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90" name="Rectangle 38"/>
            <p:cNvSpPr>
              <a:spLocks noChangeArrowheads="1"/>
            </p:cNvSpPr>
            <p:nvPr/>
          </p:nvSpPr>
          <p:spPr bwMode="auto">
            <a:xfrm>
              <a:off x="2688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89" name="Rectangle 37"/>
            <p:cNvSpPr>
              <a:spLocks noChangeArrowheads="1"/>
            </p:cNvSpPr>
            <p:nvPr/>
          </p:nvSpPr>
          <p:spPr bwMode="auto">
            <a:xfrm>
              <a:off x="2112" y="217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88" name="Rectangle 36"/>
            <p:cNvSpPr>
              <a:spLocks noChangeArrowheads="1"/>
            </p:cNvSpPr>
            <p:nvPr/>
          </p:nvSpPr>
          <p:spPr bwMode="auto">
            <a:xfrm>
              <a:off x="1104" y="217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84" name="Rectangle 32"/>
            <p:cNvSpPr>
              <a:spLocks noChangeArrowheads="1"/>
            </p:cNvSpPr>
            <p:nvPr/>
          </p:nvSpPr>
          <p:spPr bwMode="auto">
            <a:xfrm>
              <a:off x="3360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83" name="Rectangle 31"/>
            <p:cNvSpPr>
              <a:spLocks noChangeArrowheads="1"/>
            </p:cNvSpPr>
            <p:nvPr/>
          </p:nvSpPr>
          <p:spPr bwMode="auto">
            <a:xfrm>
              <a:off x="2688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82" name="Rectangle 30"/>
            <p:cNvSpPr>
              <a:spLocks noChangeArrowheads="1"/>
            </p:cNvSpPr>
            <p:nvPr/>
          </p:nvSpPr>
          <p:spPr bwMode="auto">
            <a:xfrm>
              <a:off x="2112" y="198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81" name="Rectangle 29"/>
            <p:cNvSpPr>
              <a:spLocks noChangeArrowheads="1"/>
            </p:cNvSpPr>
            <p:nvPr/>
          </p:nvSpPr>
          <p:spPr bwMode="auto">
            <a:xfrm>
              <a:off x="1104" y="198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77" name="Rectangle 25"/>
            <p:cNvSpPr>
              <a:spLocks noChangeArrowheads="1"/>
            </p:cNvSpPr>
            <p:nvPr/>
          </p:nvSpPr>
          <p:spPr bwMode="auto">
            <a:xfrm>
              <a:off x="3360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76" name="Rectangle 24"/>
            <p:cNvSpPr>
              <a:spLocks noChangeArrowheads="1"/>
            </p:cNvSpPr>
            <p:nvPr/>
          </p:nvSpPr>
          <p:spPr bwMode="auto">
            <a:xfrm>
              <a:off x="2688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75" name="Rectangle 23"/>
            <p:cNvSpPr>
              <a:spLocks noChangeArrowheads="1"/>
            </p:cNvSpPr>
            <p:nvPr/>
          </p:nvSpPr>
          <p:spPr bwMode="auto">
            <a:xfrm>
              <a:off x="2112" y="178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74" name="Rectangle 22"/>
            <p:cNvSpPr>
              <a:spLocks noChangeArrowheads="1"/>
            </p:cNvSpPr>
            <p:nvPr/>
          </p:nvSpPr>
          <p:spPr bwMode="auto">
            <a:xfrm>
              <a:off x="1104" y="178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85" name="Rectangle 33"/>
            <p:cNvSpPr>
              <a:spLocks noChangeArrowheads="1"/>
            </p:cNvSpPr>
            <p:nvPr/>
          </p:nvSpPr>
          <p:spPr bwMode="auto">
            <a:xfrm>
              <a:off x="4032" y="198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78" name="Rectangle 26"/>
            <p:cNvSpPr>
              <a:spLocks noChangeArrowheads="1"/>
            </p:cNvSpPr>
            <p:nvPr/>
          </p:nvSpPr>
          <p:spPr bwMode="auto">
            <a:xfrm>
              <a:off x="4032" y="178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86" name="Rectangle 34"/>
            <p:cNvSpPr>
              <a:spLocks noChangeArrowheads="1"/>
            </p:cNvSpPr>
            <p:nvPr/>
          </p:nvSpPr>
          <p:spPr bwMode="auto">
            <a:xfrm>
              <a:off x="4711" y="198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79" name="Rectangle 27"/>
            <p:cNvSpPr>
              <a:spLocks noChangeArrowheads="1"/>
            </p:cNvSpPr>
            <p:nvPr/>
          </p:nvSpPr>
          <p:spPr bwMode="auto">
            <a:xfrm>
              <a:off x="4711" y="178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72" name="Rectangle 20"/>
            <p:cNvSpPr>
              <a:spLocks noChangeArrowheads="1"/>
            </p:cNvSpPr>
            <p:nvPr/>
          </p:nvSpPr>
          <p:spPr bwMode="auto">
            <a:xfrm>
              <a:off x="4711" y="159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71" name="Rectangle 19"/>
            <p:cNvSpPr>
              <a:spLocks noChangeArrowheads="1"/>
            </p:cNvSpPr>
            <p:nvPr/>
          </p:nvSpPr>
          <p:spPr bwMode="auto">
            <a:xfrm>
              <a:off x="4032" y="159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70" name="Rectangle 18"/>
            <p:cNvSpPr>
              <a:spLocks noChangeArrowheads="1"/>
            </p:cNvSpPr>
            <p:nvPr/>
          </p:nvSpPr>
          <p:spPr bwMode="auto">
            <a:xfrm>
              <a:off x="3360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69" name="Rectangle 17"/>
            <p:cNvSpPr>
              <a:spLocks noChangeArrowheads="1"/>
            </p:cNvSpPr>
            <p:nvPr/>
          </p:nvSpPr>
          <p:spPr bwMode="auto">
            <a:xfrm>
              <a:off x="2688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68" name="Rectangle 16"/>
            <p:cNvSpPr>
              <a:spLocks noChangeArrowheads="1"/>
            </p:cNvSpPr>
            <p:nvPr/>
          </p:nvSpPr>
          <p:spPr bwMode="auto">
            <a:xfrm>
              <a:off x="2112" y="159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67" name="Rectangle 15"/>
            <p:cNvSpPr>
              <a:spLocks noChangeArrowheads="1"/>
            </p:cNvSpPr>
            <p:nvPr/>
          </p:nvSpPr>
          <p:spPr bwMode="auto">
            <a:xfrm>
              <a:off x="1104" y="159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60" name="Rectangle 8"/>
            <p:cNvSpPr>
              <a:spLocks noChangeArrowheads="1"/>
            </p:cNvSpPr>
            <p:nvPr/>
          </p:nvSpPr>
          <p:spPr bwMode="auto">
            <a:xfrm>
              <a:off x="1104" y="139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61" name="Rectangle 9"/>
            <p:cNvSpPr>
              <a:spLocks noChangeArrowheads="1"/>
            </p:cNvSpPr>
            <p:nvPr/>
          </p:nvSpPr>
          <p:spPr bwMode="auto">
            <a:xfrm>
              <a:off x="2112" y="139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62" name="Rectangle 10"/>
            <p:cNvSpPr>
              <a:spLocks noChangeArrowheads="1"/>
            </p:cNvSpPr>
            <p:nvPr/>
          </p:nvSpPr>
          <p:spPr bwMode="auto">
            <a:xfrm>
              <a:off x="2688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63" name="Rectangle 11"/>
            <p:cNvSpPr>
              <a:spLocks noChangeArrowheads="1"/>
            </p:cNvSpPr>
            <p:nvPr/>
          </p:nvSpPr>
          <p:spPr bwMode="auto">
            <a:xfrm>
              <a:off x="3360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64" name="Rectangle 12"/>
            <p:cNvSpPr>
              <a:spLocks noChangeArrowheads="1"/>
            </p:cNvSpPr>
            <p:nvPr/>
          </p:nvSpPr>
          <p:spPr bwMode="auto">
            <a:xfrm>
              <a:off x="4032" y="139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  <p:sp>
          <p:nvSpPr>
            <p:cNvPr id="586765" name="Rectangle 13"/>
            <p:cNvSpPr>
              <a:spLocks noChangeArrowheads="1"/>
            </p:cNvSpPr>
            <p:nvPr/>
          </p:nvSpPr>
          <p:spPr bwMode="auto">
            <a:xfrm>
              <a:off x="4711" y="139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buFontTx/>
                <a:buNone/>
              </a:pPr>
              <a:endParaRPr lang="en-US" sz="1800"/>
            </a:p>
          </p:txBody>
        </p:sp>
      </p:grpSp>
      <p:sp>
        <p:nvSpPr>
          <p:cNvPr id="587250" name="Rectangle 498"/>
          <p:cNvSpPr>
            <a:spLocks noChangeArrowheads="1"/>
          </p:cNvSpPr>
          <p:nvPr/>
        </p:nvSpPr>
        <p:spPr bwMode="auto">
          <a:xfrm>
            <a:off x="1752600" y="2209800"/>
            <a:ext cx="6858000" cy="43434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6881" name="Line 129"/>
          <p:cNvSpPr>
            <a:spLocks noChangeShapeType="1"/>
          </p:cNvSpPr>
          <p:nvPr/>
        </p:nvSpPr>
        <p:spPr bwMode="auto">
          <a:xfrm>
            <a:off x="1752600" y="25288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6882" name="Line 130"/>
          <p:cNvSpPr>
            <a:spLocks noChangeShapeType="1"/>
          </p:cNvSpPr>
          <p:nvPr/>
        </p:nvSpPr>
        <p:spPr bwMode="auto">
          <a:xfrm>
            <a:off x="1752600" y="28384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6888" name="Line 136"/>
          <p:cNvSpPr>
            <a:spLocks noChangeShapeType="1"/>
          </p:cNvSpPr>
          <p:nvPr/>
        </p:nvSpPr>
        <p:spPr bwMode="auto">
          <a:xfrm>
            <a:off x="1752600" y="469582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6898" name="Rectangle 146"/>
          <p:cNvSpPr>
            <a:spLocks noChangeArrowheads="1"/>
          </p:cNvSpPr>
          <p:nvPr/>
        </p:nvSpPr>
        <p:spPr bwMode="auto">
          <a:xfrm>
            <a:off x="1752600" y="1890713"/>
            <a:ext cx="16002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/>
              <a:t>Quantum</a:t>
            </a:r>
          </a:p>
        </p:txBody>
      </p:sp>
      <p:sp>
        <p:nvSpPr>
          <p:cNvPr id="586896" name="Rectangle 144"/>
          <p:cNvSpPr>
            <a:spLocks noChangeArrowheads="1"/>
          </p:cNvSpPr>
          <p:nvPr/>
        </p:nvSpPr>
        <p:spPr bwMode="auto">
          <a:xfrm>
            <a:off x="381000" y="1890713"/>
            <a:ext cx="13716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None/>
            </a:pPr>
            <a:endParaRPr lang="en-US" sz="1800"/>
          </a:p>
        </p:txBody>
      </p:sp>
      <p:sp>
        <p:nvSpPr>
          <p:cNvPr id="586808" name="Rectangle 56"/>
          <p:cNvSpPr>
            <a:spLocks noChangeArrowheads="1"/>
          </p:cNvSpPr>
          <p:nvPr/>
        </p:nvSpPr>
        <p:spPr bwMode="auto">
          <a:xfrm>
            <a:off x="381000" y="4386263"/>
            <a:ext cx="1371600" cy="2166937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/>
              <a:t>Completion</a:t>
            </a:r>
          </a:p>
          <a:p>
            <a:pPr>
              <a:buFontTx/>
              <a:buNone/>
            </a:pPr>
            <a:r>
              <a:rPr lang="en-US" sz="1800"/>
              <a:t>Time</a:t>
            </a:r>
          </a:p>
        </p:txBody>
      </p:sp>
      <p:sp>
        <p:nvSpPr>
          <p:cNvPr id="586759" name="Rectangle 7"/>
          <p:cNvSpPr>
            <a:spLocks noChangeArrowheads="1"/>
          </p:cNvSpPr>
          <p:nvPr/>
        </p:nvSpPr>
        <p:spPr bwMode="auto">
          <a:xfrm>
            <a:off x="381000" y="2219325"/>
            <a:ext cx="1371600" cy="2166938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/>
              <a:t>Wait</a:t>
            </a:r>
          </a:p>
          <a:p>
            <a:pPr>
              <a:buFontTx/>
              <a:buNone/>
            </a:pPr>
            <a:r>
              <a:rPr lang="en-US" sz="1800"/>
              <a:t>Time</a:t>
            </a:r>
          </a:p>
        </p:txBody>
      </p:sp>
      <p:sp>
        <p:nvSpPr>
          <p:cNvPr id="586908" name="Rectangle 156"/>
          <p:cNvSpPr>
            <a:spLocks noChangeArrowheads="1"/>
          </p:cNvSpPr>
          <p:nvPr/>
        </p:nvSpPr>
        <p:spPr bwMode="auto">
          <a:xfrm>
            <a:off x="7478713" y="1890713"/>
            <a:ext cx="1131887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/>
              <a:t>Average</a:t>
            </a:r>
          </a:p>
        </p:txBody>
      </p:sp>
      <p:sp>
        <p:nvSpPr>
          <p:cNvPr id="586906" name="Rectangle 154"/>
          <p:cNvSpPr>
            <a:spLocks noChangeArrowheads="1"/>
          </p:cNvSpPr>
          <p:nvPr/>
        </p:nvSpPr>
        <p:spPr bwMode="auto">
          <a:xfrm>
            <a:off x="6400800" y="1890713"/>
            <a:ext cx="1077913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/>
              <a:t>P</a:t>
            </a:r>
            <a:r>
              <a:rPr lang="en-US" sz="1800" baseline="-25000"/>
              <a:t>4</a:t>
            </a:r>
            <a:endParaRPr lang="en-US" sz="1800"/>
          </a:p>
        </p:txBody>
      </p:sp>
      <p:sp>
        <p:nvSpPr>
          <p:cNvPr id="586904" name="Rectangle 152"/>
          <p:cNvSpPr>
            <a:spLocks noChangeArrowheads="1"/>
          </p:cNvSpPr>
          <p:nvPr/>
        </p:nvSpPr>
        <p:spPr bwMode="auto">
          <a:xfrm>
            <a:off x="53340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/>
              <a:t>P</a:t>
            </a:r>
            <a:r>
              <a:rPr lang="en-US" sz="1800" baseline="-25000"/>
              <a:t>3</a:t>
            </a:r>
            <a:endParaRPr lang="en-US" sz="1800"/>
          </a:p>
        </p:txBody>
      </p:sp>
      <p:sp>
        <p:nvSpPr>
          <p:cNvPr id="586902" name="Rectangle 150"/>
          <p:cNvSpPr>
            <a:spLocks noChangeArrowheads="1"/>
          </p:cNvSpPr>
          <p:nvPr/>
        </p:nvSpPr>
        <p:spPr bwMode="auto">
          <a:xfrm>
            <a:off x="42672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/>
              <a:t>P</a:t>
            </a:r>
            <a:r>
              <a:rPr lang="en-US" sz="1800" baseline="-25000"/>
              <a:t>2</a:t>
            </a:r>
            <a:endParaRPr lang="en-US" sz="1800"/>
          </a:p>
        </p:txBody>
      </p:sp>
      <p:sp>
        <p:nvSpPr>
          <p:cNvPr id="586900" name="Rectangle 148"/>
          <p:cNvSpPr>
            <a:spLocks noChangeArrowheads="1"/>
          </p:cNvSpPr>
          <p:nvPr/>
        </p:nvSpPr>
        <p:spPr bwMode="auto">
          <a:xfrm>
            <a:off x="3352800" y="1890713"/>
            <a:ext cx="9144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sz="1800"/>
              <a:t>P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586857" name="Line 105"/>
          <p:cNvSpPr>
            <a:spLocks noChangeShapeType="1"/>
          </p:cNvSpPr>
          <p:nvPr/>
        </p:nvSpPr>
        <p:spPr bwMode="auto">
          <a:xfrm>
            <a:off x="381000" y="18907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6893" name="Line 141"/>
          <p:cNvSpPr>
            <a:spLocks noChangeShapeType="1"/>
          </p:cNvSpPr>
          <p:nvPr/>
        </p:nvSpPr>
        <p:spPr bwMode="auto">
          <a:xfrm>
            <a:off x="1752600" y="62436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6892" name="Line 140"/>
          <p:cNvSpPr>
            <a:spLocks noChangeShapeType="1"/>
          </p:cNvSpPr>
          <p:nvPr/>
        </p:nvSpPr>
        <p:spPr bwMode="auto">
          <a:xfrm>
            <a:off x="1752600" y="59340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6891" name="Line 139"/>
          <p:cNvSpPr>
            <a:spLocks noChangeShapeType="1"/>
          </p:cNvSpPr>
          <p:nvPr/>
        </p:nvSpPr>
        <p:spPr bwMode="auto">
          <a:xfrm>
            <a:off x="1752600" y="56245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6890" name="Line 138"/>
          <p:cNvSpPr>
            <a:spLocks noChangeShapeType="1"/>
          </p:cNvSpPr>
          <p:nvPr/>
        </p:nvSpPr>
        <p:spPr bwMode="auto">
          <a:xfrm>
            <a:off x="1752600" y="53149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6889" name="Line 137"/>
          <p:cNvSpPr>
            <a:spLocks noChangeShapeType="1"/>
          </p:cNvSpPr>
          <p:nvPr/>
        </p:nvSpPr>
        <p:spPr bwMode="auto">
          <a:xfrm>
            <a:off x="1752600" y="50053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6886" name="Line 134"/>
          <p:cNvSpPr>
            <a:spLocks noChangeShapeType="1"/>
          </p:cNvSpPr>
          <p:nvPr/>
        </p:nvSpPr>
        <p:spPr bwMode="auto">
          <a:xfrm>
            <a:off x="1752600" y="407670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6885" name="Line 133"/>
          <p:cNvSpPr>
            <a:spLocks noChangeShapeType="1"/>
          </p:cNvSpPr>
          <p:nvPr/>
        </p:nvSpPr>
        <p:spPr bwMode="auto">
          <a:xfrm>
            <a:off x="1752600" y="37671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6884" name="Line 132"/>
          <p:cNvSpPr>
            <a:spLocks noChangeShapeType="1"/>
          </p:cNvSpPr>
          <p:nvPr/>
        </p:nvSpPr>
        <p:spPr bwMode="auto">
          <a:xfrm>
            <a:off x="1752600" y="34575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6883" name="Line 131"/>
          <p:cNvSpPr>
            <a:spLocks noChangeShapeType="1"/>
          </p:cNvSpPr>
          <p:nvPr/>
        </p:nvSpPr>
        <p:spPr bwMode="auto">
          <a:xfrm>
            <a:off x="1752600" y="31480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6871" name="Line 119"/>
          <p:cNvSpPr>
            <a:spLocks noChangeShapeType="1"/>
          </p:cNvSpPr>
          <p:nvPr/>
        </p:nvSpPr>
        <p:spPr bwMode="auto">
          <a:xfrm>
            <a:off x="381000" y="6553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6874" name="Line 122"/>
          <p:cNvSpPr>
            <a:spLocks noChangeShapeType="1"/>
          </p:cNvSpPr>
          <p:nvPr/>
        </p:nvSpPr>
        <p:spPr bwMode="auto">
          <a:xfrm>
            <a:off x="3352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6875" name="Line 123"/>
          <p:cNvSpPr>
            <a:spLocks noChangeShapeType="1"/>
          </p:cNvSpPr>
          <p:nvPr/>
        </p:nvSpPr>
        <p:spPr bwMode="auto">
          <a:xfrm>
            <a:off x="42672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6876" name="Line 124"/>
          <p:cNvSpPr>
            <a:spLocks noChangeShapeType="1"/>
          </p:cNvSpPr>
          <p:nvPr/>
        </p:nvSpPr>
        <p:spPr bwMode="auto">
          <a:xfrm>
            <a:off x="53340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6877" name="Line 125"/>
          <p:cNvSpPr>
            <a:spLocks noChangeShapeType="1"/>
          </p:cNvSpPr>
          <p:nvPr/>
        </p:nvSpPr>
        <p:spPr bwMode="auto">
          <a:xfrm>
            <a:off x="6400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6878" name="Line 126"/>
          <p:cNvSpPr>
            <a:spLocks noChangeShapeType="1"/>
          </p:cNvSpPr>
          <p:nvPr/>
        </p:nvSpPr>
        <p:spPr bwMode="auto">
          <a:xfrm>
            <a:off x="7478713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6879" name="Line 127"/>
          <p:cNvSpPr>
            <a:spLocks noChangeShapeType="1"/>
          </p:cNvSpPr>
          <p:nvPr/>
        </p:nvSpPr>
        <p:spPr bwMode="auto">
          <a:xfrm>
            <a:off x="86106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6872" name="Line 120"/>
          <p:cNvSpPr>
            <a:spLocks noChangeShapeType="1"/>
          </p:cNvSpPr>
          <p:nvPr/>
        </p:nvSpPr>
        <p:spPr bwMode="auto">
          <a:xfrm>
            <a:off x="3810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6873" name="Line 121"/>
          <p:cNvSpPr>
            <a:spLocks noChangeShapeType="1"/>
          </p:cNvSpPr>
          <p:nvPr/>
        </p:nvSpPr>
        <p:spPr bwMode="auto">
          <a:xfrm>
            <a:off x="1752600" y="1890713"/>
            <a:ext cx="0" cy="4662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675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533400"/>
          </a:xfrm>
        </p:spPr>
        <p:txBody>
          <a:bodyPr/>
          <a:lstStyle/>
          <a:p>
            <a:r>
              <a:rPr lang="en-US"/>
              <a:t>Earlier Example with Different Time Quantum</a:t>
            </a:r>
          </a:p>
        </p:txBody>
      </p:sp>
      <p:grpSp>
        <p:nvGrpSpPr>
          <p:cNvPr id="586948" name="Group 196"/>
          <p:cNvGrpSpPr>
            <a:grpSpLocks/>
          </p:cNvGrpSpPr>
          <p:nvPr/>
        </p:nvGrpSpPr>
        <p:grpSpPr bwMode="auto">
          <a:xfrm>
            <a:off x="955675" y="838200"/>
            <a:ext cx="7350125" cy="976313"/>
            <a:chOff x="650" y="624"/>
            <a:chExt cx="4630" cy="615"/>
          </a:xfrm>
        </p:grpSpPr>
        <p:grpSp>
          <p:nvGrpSpPr>
            <p:cNvPr id="586949" name="Group 197"/>
            <p:cNvGrpSpPr>
              <a:grpSpLocks/>
            </p:cNvGrpSpPr>
            <p:nvPr/>
          </p:nvGrpSpPr>
          <p:grpSpPr bwMode="auto">
            <a:xfrm>
              <a:off x="1468" y="624"/>
              <a:ext cx="3812" cy="615"/>
              <a:chOff x="1248" y="624"/>
              <a:chExt cx="3812" cy="615"/>
            </a:xfrm>
          </p:grpSpPr>
          <p:sp>
            <p:nvSpPr>
              <p:cNvPr id="586950" name="Rectangle 198"/>
              <p:cNvSpPr>
                <a:spLocks noChangeArrowheads="1"/>
              </p:cNvSpPr>
              <p:nvPr/>
            </p:nvSpPr>
            <p:spPr bwMode="auto">
              <a:xfrm>
                <a:off x="1344" y="624"/>
                <a:ext cx="288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P</a:t>
                </a:r>
                <a:r>
                  <a:rPr lang="en-US" sz="1800" b="0" baseline="-25000">
                    <a:latin typeface="Helvetica" pitchFamily="34" charset="0"/>
                  </a:rPr>
                  <a:t>2</a:t>
                </a:r>
                <a:endParaRPr lang="en-US" sz="1800" b="0">
                  <a:latin typeface="Helvetica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[8]</a:t>
                </a:r>
              </a:p>
            </p:txBody>
          </p:sp>
          <p:sp>
            <p:nvSpPr>
              <p:cNvPr id="586951" name="Rectangle 199"/>
              <p:cNvSpPr>
                <a:spLocks noChangeArrowheads="1"/>
              </p:cNvSpPr>
              <p:nvPr/>
            </p:nvSpPr>
            <p:spPr bwMode="auto">
              <a:xfrm>
                <a:off x="1632" y="624"/>
                <a:ext cx="778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P</a:t>
                </a:r>
                <a:r>
                  <a:rPr lang="en-US" sz="1800" b="0" baseline="-25000">
                    <a:latin typeface="Helvetica" pitchFamily="34" charset="0"/>
                  </a:rPr>
                  <a:t>4</a:t>
                </a:r>
                <a:endParaRPr lang="en-US" sz="1800" b="0">
                  <a:latin typeface="Helvetica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[24]</a:t>
                </a:r>
                <a:endParaRPr lang="en-US" sz="1800" b="0" baseline="-25000">
                  <a:latin typeface="Helvetica" pitchFamily="34" charset="0"/>
                </a:endParaRPr>
              </a:p>
            </p:txBody>
          </p:sp>
          <p:sp>
            <p:nvSpPr>
              <p:cNvPr id="586952" name="Rectangle 200"/>
              <p:cNvSpPr>
                <a:spLocks noChangeArrowheads="1"/>
              </p:cNvSpPr>
              <p:nvPr/>
            </p:nvSpPr>
            <p:spPr bwMode="auto">
              <a:xfrm>
                <a:off x="2410" y="624"/>
                <a:ext cx="1046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P</a:t>
                </a:r>
                <a:r>
                  <a:rPr lang="en-US" sz="1800" b="0" baseline="-25000">
                    <a:latin typeface="Helvetica" pitchFamily="34" charset="0"/>
                  </a:rPr>
                  <a:t>1</a:t>
                </a:r>
                <a:endParaRPr lang="en-US" sz="1800" b="0">
                  <a:latin typeface="Helvetica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[53]</a:t>
                </a:r>
                <a:endParaRPr lang="en-US" sz="1800" b="0" baseline="-25000">
                  <a:latin typeface="Helvetica" pitchFamily="34" charset="0"/>
                </a:endParaRPr>
              </a:p>
            </p:txBody>
          </p:sp>
          <p:sp>
            <p:nvSpPr>
              <p:cNvPr id="586953" name="Rectangle 201"/>
              <p:cNvSpPr>
                <a:spLocks noChangeArrowheads="1"/>
              </p:cNvSpPr>
              <p:nvPr/>
            </p:nvSpPr>
            <p:spPr bwMode="auto">
              <a:xfrm>
                <a:off x="3456" y="624"/>
                <a:ext cx="1440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P</a:t>
                </a:r>
                <a:r>
                  <a:rPr lang="en-US" sz="1800" b="0" baseline="-25000">
                    <a:latin typeface="Helvetica" pitchFamily="34" charset="0"/>
                  </a:rPr>
                  <a:t>3</a:t>
                </a:r>
                <a:endParaRPr lang="en-US" sz="1800" b="0">
                  <a:latin typeface="Helvetica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[68]</a:t>
                </a:r>
                <a:endParaRPr lang="en-US" sz="1800" b="0" baseline="-25000">
                  <a:latin typeface="Helvetica" pitchFamily="34" charset="0"/>
                </a:endParaRPr>
              </a:p>
            </p:txBody>
          </p:sp>
          <p:sp>
            <p:nvSpPr>
              <p:cNvPr id="586954" name="Text Box 202"/>
              <p:cNvSpPr txBox="1">
                <a:spLocks noChangeArrowheads="1"/>
              </p:cNvSpPr>
              <p:nvPr/>
            </p:nvSpPr>
            <p:spPr bwMode="auto">
              <a:xfrm>
                <a:off x="124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0</a:t>
                </a:r>
              </a:p>
            </p:txBody>
          </p:sp>
          <p:sp>
            <p:nvSpPr>
              <p:cNvPr id="586955" name="Text Box 203"/>
              <p:cNvSpPr txBox="1">
                <a:spLocks noChangeArrowheads="1"/>
              </p:cNvSpPr>
              <p:nvPr/>
            </p:nvSpPr>
            <p:spPr bwMode="auto">
              <a:xfrm>
                <a:off x="152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8</a:t>
                </a:r>
              </a:p>
            </p:txBody>
          </p:sp>
          <p:sp>
            <p:nvSpPr>
              <p:cNvPr id="586956" name="Text Box 204"/>
              <p:cNvSpPr txBox="1">
                <a:spLocks noChangeArrowheads="1"/>
              </p:cNvSpPr>
              <p:nvPr/>
            </p:nvSpPr>
            <p:spPr bwMode="auto">
              <a:xfrm>
                <a:off x="2260" y="1008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32</a:t>
                </a:r>
              </a:p>
            </p:txBody>
          </p:sp>
          <p:sp>
            <p:nvSpPr>
              <p:cNvPr id="586957" name="Text Box 205"/>
              <p:cNvSpPr txBox="1">
                <a:spLocks noChangeArrowheads="1"/>
              </p:cNvSpPr>
              <p:nvPr/>
            </p:nvSpPr>
            <p:spPr bwMode="auto">
              <a:xfrm>
                <a:off x="3320" y="1008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85</a:t>
                </a:r>
              </a:p>
            </p:txBody>
          </p:sp>
          <p:sp>
            <p:nvSpPr>
              <p:cNvPr id="586958" name="Text Box 206"/>
              <p:cNvSpPr txBox="1">
                <a:spLocks noChangeArrowheads="1"/>
              </p:cNvSpPr>
              <p:nvPr/>
            </p:nvSpPr>
            <p:spPr bwMode="auto">
              <a:xfrm>
                <a:off x="4704" y="1008"/>
                <a:ext cx="3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153</a:t>
                </a:r>
              </a:p>
            </p:txBody>
          </p:sp>
        </p:grpSp>
        <p:sp>
          <p:nvSpPr>
            <p:cNvPr id="586959" name="Text Box 207"/>
            <p:cNvSpPr txBox="1">
              <a:spLocks noChangeArrowheads="1"/>
            </p:cNvSpPr>
            <p:nvPr/>
          </p:nvSpPr>
          <p:spPr bwMode="auto">
            <a:xfrm>
              <a:off x="650" y="728"/>
              <a:ext cx="8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/>
                <a:t>Best FCFS:</a:t>
              </a:r>
            </a:p>
          </p:txBody>
        </p:sp>
      </p:grpSp>
      <p:sp>
        <p:nvSpPr>
          <p:cNvPr id="586897" name="Line 145"/>
          <p:cNvSpPr>
            <a:spLocks noChangeShapeType="1"/>
          </p:cNvSpPr>
          <p:nvPr/>
        </p:nvSpPr>
        <p:spPr bwMode="auto">
          <a:xfrm>
            <a:off x="381000" y="2219325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6864" name="Line 112"/>
          <p:cNvSpPr>
            <a:spLocks noChangeShapeType="1"/>
          </p:cNvSpPr>
          <p:nvPr/>
        </p:nvSpPr>
        <p:spPr bwMode="auto">
          <a:xfrm>
            <a:off x="381000" y="4386263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7255" name="Rectangle 503"/>
          <p:cNvSpPr>
            <a:spLocks noChangeArrowheads="1"/>
          </p:cNvSpPr>
          <p:nvPr/>
        </p:nvSpPr>
        <p:spPr bwMode="auto">
          <a:xfrm>
            <a:off x="4267200" y="2222500"/>
            <a:ext cx="1066800" cy="2152650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7256" name="Rectangle 504"/>
          <p:cNvSpPr>
            <a:spLocks noChangeArrowheads="1"/>
          </p:cNvSpPr>
          <p:nvPr/>
        </p:nvSpPr>
        <p:spPr bwMode="auto">
          <a:xfrm>
            <a:off x="4267200" y="4387850"/>
            <a:ext cx="1066800" cy="2165350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7257" name="Rectangle 505"/>
          <p:cNvSpPr>
            <a:spLocks noChangeArrowheads="1"/>
          </p:cNvSpPr>
          <p:nvPr/>
        </p:nvSpPr>
        <p:spPr bwMode="auto">
          <a:xfrm>
            <a:off x="5334000" y="2222500"/>
            <a:ext cx="1066800" cy="2152650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7258" name="Rectangle 506"/>
          <p:cNvSpPr>
            <a:spLocks noChangeArrowheads="1"/>
          </p:cNvSpPr>
          <p:nvPr/>
        </p:nvSpPr>
        <p:spPr bwMode="auto">
          <a:xfrm>
            <a:off x="5334000" y="4387850"/>
            <a:ext cx="1066800" cy="2165350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587237" name="Group 485"/>
          <p:cNvGrpSpPr>
            <a:grpSpLocks/>
          </p:cNvGrpSpPr>
          <p:nvPr/>
        </p:nvGrpSpPr>
        <p:grpSpPr bwMode="auto">
          <a:xfrm>
            <a:off x="1752600" y="2533650"/>
            <a:ext cx="6858000" cy="3714750"/>
            <a:chOff x="1104" y="1596"/>
            <a:chExt cx="4320" cy="2340"/>
          </a:xfrm>
        </p:grpSpPr>
        <p:grpSp>
          <p:nvGrpSpPr>
            <p:cNvPr id="587122" name="Group 370"/>
            <p:cNvGrpSpPr>
              <a:grpSpLocks/>
            </p:cNvGrpSpPr>
            <p:nvPr/>
          </p:nvGrpSpPr>
          <p:grpSpPr bwMode="auto">
            <a:xfrm>
              <a:off x="1104" y="1596"/>
              <a:ext cx="4320" cy="195"/>
              <a:chOff x="1104" y="1593"/>
              <a:chExt cx="4320" cy="195"/>
            </a:xfrm>
          </p:grpSpPr>
          <p:sp>
            <p:nvSpPr>
              <p:cNvPr id="587123" name="Rectangle 371"/>
              <p:cNvSpPr>
                <a:spLocks noChangeArrowheads="1"/>
              </p:cNvSpPr>
              <p:nvPr/>
            </p:nvSpPr>
            <p:spPr bwMode="auto">
              <a:xfrm>
                <a:off x="4711" y="159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62</a:t>
                </a:r>
              </a:p>
            </p:txBody>
          </p:sp>
          <p:sp>
            <p:nvSpPr>
              <p:cNvPr id="587124" name="Rectangle 372"/>
              <p:cNvSpPr>
                <a:spLocks noChangeArrowheads="1"/>
              </p:cNvSpPr>
              <p:nvPr/>
            </p:nvSpPr>
            <p:spPr bwMode="auto">
              <a:xfrm>
                <a:off x="4032" y="159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57</a:t>
                </a:r>
              </a:p>
            </p:txBody>
          </p:sp>
          <p:sp>
            <p:nvSpPr>
              <p:cNvPr id="587125" name="Rectangle 373"/>
              <p:cNvSpPr>
                <a:spLocks noChangeArrowheads="1"/>
              </p:cNvSpPr>
              <p:nvPr/>
            </p:nvSpPr>
            <p:spPr bwMode="auto">
              <a:xfrm>
                <a:off x="3360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85</a:t>
                </a:r>
              </a:p>
            </p:txBody>
          </p:sp>
          <p:sp>
            <p:nvSpPr>
              <p:cNvPr id="587126" name="Rectangle 374"/>
              <p:cNvSpPr>
                <a:spLocks noChangeArrowheads="1"/>
              </p:cNvSpPr>
              <p:nvPr/>
            </p:nvSpPr>
            <p:spPr bwMode="auto">
              <a:xfrm>
                <a:off x="2688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22</a:t>
                </a:r>
              </a:p>
            </p:txBody>
          </p:sp>
          <p:sp>
            <p:nvSpPr>
              <p:cNvPr id="587127" name="Rectangle 375"/>
              <p:cNvSpPr>
                <a:spLocks noChangeArrowheads="1"/>
              </p:cNvSpPr>
              <p:nvPr/>
            </p:nvSpPr>
            <p:spPr bwMode="auto">
              <a:xfrm>
                <a:off x="2112" y="159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84</a:t>
                </a:r>
              </a:p>
            </p:txBody>
          </p:sp>
          <p:sp>
            <p:nvSpPr>
              <p:cNvPr id="587128" name="Rectangle 376"/>
              <p:cNvSpPr>
                <a:spLocks noChangeArrowheads="1"/>
              </p:cNvSpPr>
              <p:nvPr/>
            </p:nvSpPr>
            <p:spPr bwMode="auto">
              <a:xfrm>
                <a:off x="1104" y="159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Q = 1</a:t>
                </a:r>
              </a:p>
            </p:txBody>
          </p:sp>
          <p:sp>
            <p:nvSpPr>
              <p:cNvPr id="587129" name="Line 377"/>
              <p:cNvSpPr>
                <a:spLocks noChangeShapeType="1"/>
              </p:cNvSpPr>
              <p:nvPr/>
            </p:nvSpPr>
            <p:spPr bwMode="auto">
              <a:xfrm>
                <a:off x="1104" y="178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587160" name="Group 408"/>
            <p:cNvGrpSpPr>
              <a:grpSpLocks/>
            </p:cNvGrpSpPr>
            <p:nvPr/>
          </p:nvGrpSpPr>
          <p:grpSpPr bwMode="auto">
            <a:xfrm>
              <a:off x="1104" y="3741"/>
              <a:ext cx="4320" cy="195"/>
              <a:chOff x="1104" y="3738"/>
              <a:chExt cx="4320" cy="195"/>
            </a:xfrm>
          </p:grpSpPr>
          <p:sp>
            <p:nvSpPr>
              <p:cNvPr id="587161" name="Rectangle 409"/>
              <p:cNvSpPr>
                <a:spLocks noChangeArrowheads="1"/>
              </p:cNvSpPr>
              <p:nvPr/>
            </p:nvSpPr>
            <p:spPr bwMode="auto">
              <a:xfrm>
                <a:off x="4711" y="373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104½</a:t>
                </a:r>
              </a:p>
            </p:txBody>
          </p:sp>
          <p:sp>
            <p:nvSpPr>
              <p:cNvPr id="587162" name="Rectangle 410"/>
              <p:cNvSpPr>
                <a:spLocks noChangeArrowheads="1"/>
              </p:cNvSpPr>
              <p:nvPr/>
            </p:nvSpPr>
            <p:spPr bwMode="auto">
              <a:xfrm>
                <a:off x="4032" y="373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112</a:t>
                </a:r>
              </a:p>
            </p:txBody>
          </p:sp>
          <p:sp>
            <p:nvSpPr>
              <p:cNvPr id="587163" name="Rectangle 411"/>
              <p:cNvSpPr>
                <a:spLocks noChangeArrowheads="1"/>
              </p:cNvSpPr>
              <p:nvPr/>
            </p:nvSpPr>
            <p:spPr bwMode="auto">
              <a:xfrm>
                <a:off x="3360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153</a:t>
                </a:r>
              </a:p>
            </p:txBody>
          </p:sp>
          <p:sp>
            <p:nvSpPr>
              <p:cNvPr id="587164" name="Rectangle 412"/>
              <p:cNvSpPr>
                <a:spLocks noChangeArrowheads="1"/>
              </p:cNvSpPr>
              <p:nvPr/>
            </p:nvSpPr>
            <p:spPr bwMode="auto">
              <a:xfrm>
                <a:off x="2688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28</a:t>
                </a:r>
              </a:p>
            </p:txBody>
          </p:sp>
          <p:sp>
            <p:nvSpPr>
              <p:cNvPr id="587165" name="Rectangle 413"/>
              <p:cNvSpPr>
                <a:spLocks noChangeArrowheads="1"/>
              </p:cNvSpPr>
              <p:nvPr/>
            </p:nvSpPr>
            <p:spPr bwMode="auto">
              <a:xfrm>
                <a:off x="2112" y="373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125</a:t>
                </a:r>
              </a:p>
            </p:txBody>
          </p:sp>
          <p:sp>
            <p:nvSpPr>
              <p:cNvPr id="587166" name="Rectangle 414"/>
              <p:cNvSpPr>
                <a:spLocks noChangeArrowheads="1"/>
              </p:cNvSpPr>
              <p:nvPr/>
            </p:nvSpPr>
            <p:spPr bwMode="auto">
              <a:xfrm>
                <a:off x="1104" y="373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Q = 20</a:t>
                </a:r>
              </a:p>
            </p:txBody>
          </p:sp>
          <p:sp>
            <p:nvSpPr>
              <p:cNvPr id="587167" name="Line 415"/>
              <p:cNvSpPr>
                <a:spLocks noChangeShapeType="1"/>
              </p:cNvSpPr>
              <p:nvPr/>
            </p:nvSpPr>
            <p:spPr bwMode="auto">
              <a:xfrm>
                <a:off x="1104" y="393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587192" name="Group 440"/>
            <p:cNvGrpSpPr>
              <a:grpSpLocks/>
            </p:cNvGrpSpPr>
            <p:nvPr/>
          </p:nvGrpSpPr>
          <p:grpSpPr bwMode="auto">
            <a:xfrm>
              <a:off x="1104" y="2961"/>
              <a:ext cx="4320" cy="195"/>
              <a:chOff x="1104" y="2958"/>
              <a:chExt cx="4320" cy="195"/>
            </a:xfrm>
          </p:grpSpPr>
          <p:sp>
            <p:nvSpPr>
              <p:cNvPr id="587193" name="Rectangle 441"/>
              <p:cNvSpPr>
                <a:spLocks noChangeArrowheads="1"/>
              </p:cNvSpPr>
              <p:nvPr/>
            </p:nvSpPr>
            <p:spPr bwMode="auto">
              <a:xfrm>
                <a:off x="4711" y="295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100½</a:t>
                </a:r>
              </a:p>
            </p:txBody>
          </p:sp>
          <p:sp>
            <p:nvSpPr>
              <p:cNvPr id="587194" name="Rectangle 442"/>
              <p:cNvSpPr>
                <a:spLocks noChangeArrowheads="1"/>
              </p:cNvSpPr>
              <p:nvPr/>
            </p:nvSpPr>
            <p:spPr bwMode="auto">
              <a:xfrm>
                <a:off x="4032" y="295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81</a:t>
                </a:r>
              </a:p>
            </p:txBody>
          </p:sp>
          <p:sp>
            <p:nvSpPr>
              <p:cNvPr id="587195" name="Rectangle 443"/>
              <p:cNvSpPr>
                <a:spLocks noChangeArrowheads="1"/>
              </p:cNvSpPr>
              <p:nvPr/>
            </p:nvSpPr>
            <p:spPr bwMode="auto">
              <a:xfrm>
                <a:off x="3360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153</a:t>
                </a:r>
              </a:p>
            </p:txBody>
          </p:sp>
          <p:sp>
            <p:nvSpPr>
              <p:cNvPr id="587196" name="Rectangle 444"/>
              <p:cNvSpPr>
                <a:spLocks noChangeArrowheads="1"/>
              </p:cNvSpPr>
              <p:nvPr/>
            </p:nvSpPr>
            <p:spPr bwMode="auto">
              <a:xfrm>
                <a:off x="2688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30</a:t>
                </a:r>
              </a:p>
            </p:txBody>
          </p:sp>
          <p:sp>
            <p:nvSpPr>
              <p:cNvPr id="587197" name="Rectangle 445"/>
              <p:cNvSpPr>
                <a:spLocks noChangeArrowheads="1"/>
              </p:cNvSpPr>
              <p:nvPr/>
            </p:nvSpPr>
            <p:spPr bwMode="auto">
              <a:xfrm>
                <a:off x="2112" y="295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137</a:t>
                </a:r>
              </a:p>
            </p:txBody>
          </p:sp>
          <p:sp>
            <p:nvSpPr>
              <p:cNvPr id="587198" name="Rectangle 446"/>
              <p:cNvSpPr>
                <a:spLocks noChangeArrowheads="1"/>
              </p:cNvSpPr>
              <p:nvPr/>
            </p:nvSpPr>
            <p:spPr bwMode="auto">
              <a:xfrm>
                <a:off x="1104" y="295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Q = 1</a:t>
                </a:r>
              </a:p>
            </p:txBody>
          </p:sp>
          <p:sp>
            <p:nvSpPr>
              <p:cNvPr id="587199" name="Line 447"/>
              <p:cNvSpPr>
                <a:spLocks noChangeShapeType="1"/>
              </p:cNvSpPr>
              <p:nvPr/>
            </p:nvSpPr>
            <p:spPr bwMode="auto">
              <a:xfrm>
                <a:off x="1104" y="315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587200" name="Group 448"/>
            <p:cNvGrpSpPr>
              <a:grpSpLocks/>
            </p:cNvGrpSpPr>
            <p:nvPr/>
          </p:nvGrpSpPr>
          <p:grpSpPr bwMode="auto">
            <a:xfrm>
              <a:off x="1104" y="2376"/>
              <a:ext cx="4320" cy="195"/>
              <a:chOff x="1104" y="2373"/>
              <a:chExt cx="4320" cy="195"/>
            </a:xfrm>
          </p:grpSpPr>
          <p:sp>
            <p:nvSpPr>
              <p:cNvPr id="587201" name="Rectangle 449"/>
              <p:cNvSpPr>
                <a:spLocks noChangeArrowheads="1"/>
              </p:cNvSpPr>
              <p:nvPr/>
            </p:nvSpPr>
            <p:spPr bwMode="auto">
              <a:xfrm>
                <a:off x="4711" y="237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66¼ </a:t>
                </a:r>
              </a:p>
            </p:txBody>
          </p:sp>
          <p:sp>
            <p:nvSpPr>
              <p:cNvPr id="587202" name="Rectangle 450"/>
              <p:cNvSpPr>
                <a:spLocks noChangeArrowheads="1"/>
              </p:cNvSpPr>
              <p:nvPr/>
            </p:nvSpPr>
            <p:spPr bwMode="auto">
              <a:xfrm>
                <a:off x="4032" y="237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88</a:t>
                </a:r>
              </a:p>
            </p:txBody>
          </p:sp>
          <p:sp>
            <p:nvSpPr>
              <p:cNvPr id="587203" name="Rectangle 451"/>
              <p:cNvSpPr>
                <a:spLocks noChangeArrowheads="1"/>
              </p:cNvSpPr>
              <p:nvPr/>
            </p:nvSpPr>
            <p:spPr bwMode="auto">
              <a:xfrm>
                <a:off x="3360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85</a:t>
                </a:r>
              </a:p>
            </p:txBody>
          </p:sp>
          <p:sp>
            <p:nvSpPr>
              <p:cNvPr id="587204" name="Rectangle 452"/>
              <p:cNvSpPr>
                <a:spLocks noChangeArrowheads="1"/>
              </p:cNvSpPr>
              <p:nvPr/>
            </p:nvSpPr>
            <p:spPr bwMode="auto">
              <a:xfrm>
                <a:off x="2688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20</a:t>
                </a:r>
              </a:p>
            </p:txBody>
          </p:sp>
          <p:sp>
            <p:nvSpPr>
              <p:cNvPr id="587205" name="Rectangle 453"/>
              <p:cNvSpPr>
                <a:spLocks noChangeArrowheads="1"/>
              </p:cNvSpPr>
              <p:nvPr/>
            </p:nvSpPr>
            <p:spPr bwMode="auto">
              <a:xfrm>
                <a:off x="2112" y="237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72</a:t>
                </a:r>
              </a:p>
            </p:txBody>
          </p:sp>
          <p:sp>
            <p:nvSpPr>
              <p:cNvPr id="587206" name="Rectangle 454"/>
              <p:cNvSpPr>
                <a:spLocks noChangeArrowheads="1"/>
              </p:cNvSpPr>
              <p:nvPr/>
            </p:nvSpPr>
            <p:spPr bwMode="auto">
              <a:xfrm>
                <a:off x="1104" y="237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Q = 20</a:t>
                </a:r>
              </a:p>
            </p:txBody>
          </p:sp>
          <p:sp>
            <p:nvSpPr>
              <p:cNvPr id="587207" name="Line 455"/>
              <p:cNvSpPr>
                <a:spLocks noChangeShapeType="1"/>
              </p:cNvSpPr>
              <p:nvPr/>
            </p:nvSpPr>
            <p:spPr bwMode="auto">
              <a:xfrm>
                <a:off x="1104" y="256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87235" name="Group 483"/>
          <p:cNvGrpSpPr>
            <a:grpSpLocks/>
          </p:cNvGrpSpPr>
          <p:nvPr/>
        </p:nvGrpSpPr>
        <p:grpSpPr bwMode="auto">
          <a:xfrm>
            <a:off x="1752600" y="2224088"/>
            <a:ext cx="6858000" cy="4333875"/>
            <a:chOff x="1104" y="1401"/>
            <a:chExt cx="4320" cy="2730"/>
          </a:xfrm>
        </p:grpSpPr>
        <p:grpSp>
          <p:nvGrpSpPr>
            <p:cNvPr id="587130" name="Group 378"/>
            <p:cNvGrpSpPr>
              <a:grpSpLocks/>
            </p:cNvGrpSpPr>
            <p:nvPr/>
          </p:nvGrpSpPr>
          <p:grpSpPr bwMode="auto">
            <a:xfrm>
              <a:off x="1104" y="1401"/>
              <a:ext cx="4320" cy="195"/>
              <a:chOff x="1104" y="1398"/>
              <a:chExt cx="4320" cy="195"/>
            </a:xfrm>
          </p:grpSpPr>
          <p:sp>
            <p:nvSpPr>
              <p:cNvPr id="587131" name="Rectangle 379"/>
              <p:cNvSpPr>
                <a:spLocks noChangeArrowheads="1"/>
              </p:cNvSpPr>
              <p:nvPr/>
            </p:nvSpPr>
            <p:spPr bwMode="auto">
              <a:xfrm>
                <a:off x="4711" y="139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31¼</a:t>
                </a:r>
              </a:p>
            </p:txBody>
          </p:sp>
          <p:sp>
            <p:nvSpPr>
              <p:cNvPr id="587132" name="Rectangle 380"/>
              <p:cNvSpPr>
                <a:spLocks noChangeArrowheads="1"/>
              </p:cNvSpPr>
              <p:nvPr/>
            </p:nvSpPr>
            <p:spPr bwMode="auto">
              <a:xfrm>
                <a:off x="4032" y="139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8</a:t>
                </a:r>
              </a:p>
            </p:txBody>
          </p:sp>
          <p:sp>
            <p:nvSpPr>
              <p:cNvPr id="587133" name="Rectangle 381"/>
              <p:cNvSpPr>
                <a:spLocks noChangeArrowheads="1"/>
              </p:cNvSpPr>
              <p:nvPr/>
            </p:nvSpPr>
            <p:spPr bwMode="auto">
              <a:xfrm>
                <a:off x="3360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85</a:t>
                </a:r>
              </a:p>
            </p:txBody>
          </p:sp>
          <p:sp>
            <p:nvSpPr>
              <p:cNvPr id="587134" name="Rectangle 382"/>
              <p:cNvSpPr>
                <a:spLocks noChangeArrowheads="1"/>
              </p:cNvSpPr>
              <p:nvPr/>
            </p:nvSpPr>
            <p:spPr bwMode="auto">
              <a:xfrm>
                <a:off x="2688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0</a:t>
                </a:r>
              </a:p>
            </p:txBody>
          </p:sp>
          <p:sp>
            <p:nvSpPr>
              <p:cNvPr id="587135" name="Rectangle 383"/>
              <p:cNvSpPr>
                <a:spLocks noChangeArrowheads="1"/>
              </p:cNvSpPr>
              <p:nvPr/>
            </p:nvSpPr>
            <p:spPr bwMode="auto">
              <a:xfrm>
                <a:off x="2112" y="139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32</a:t>
                </a:r>
              </a:p>
            </p:txBody>
          </p:sp>
          <p:sp>
            <p:nvSpPr>
              <p:cNvPr id="587136" name="Rectangle 384"/>
              <p:cNvSpPr>
                <a:spLocks noChangeArrowheads="1"/>
              </p:cNvSpPr>
              <p:nvPr/>
            </p:nvSpPr>
            <p:spPr bwMode="auto">
              <a:xfrm>
                <a:off x="1104" y="139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Best FCFS</a:t>
                </a:r>
              </a:p>
            </p:txBody>
          </p:sp>
          <p:sp>
            <p:nvSpPr>
              <p:cNvPr id="587137" name="Line 385"/>
              <p:cNvSpPr>
                <a:spLocks noChangeShapeType="1"/>
              </p:cNvSpPr>
              <p:nvPr/>
            </p:nvSpPr>
            <p:spPr bwMode="auto">
              <a:xfrm>
                <a:off x="1104" y="159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587138" name="Group 386"/>
            <p:cNvGrpSpPr>
              <a:grpSpLocks/>
            </p:cNvGrpSpPr>
            <p:nvPr/>
          </p:nvGrpSpPr>
          <p:grpSpPr bwMode="auto">
            <a:xfrm>
              <a:off x="1104" y="3936"/>
              <a:ext cx="4320" cy="195"/>
              <a:chOff x="1104" y="3933"/>
              <a:chExt cx="4320" cy="195"/>
            </a:xfrm>
          </p:grpSpPr>
          <p:sp>
            <p:nvSpPr>
              <p:cNvPr id="587139" name="Rectangle 387"/>
              <p:cNvSpPr>
                <a:spLocks noChangeArrowheads="1"/>
              </p:cNvSpPr>
              <p:nvPr/>
            </p:nvSpPr>
            <p:spPr bwMode="auto">
              <a:xfrm>
                <a:off x="4711" y="393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121¾</a:t>
                </a:r>
              </a:p>
            </p:txBody>
          </p:sp>
          <p:sp>
            <p:nvSpPr>
              <p:cNvPr id="587140" name="Rectangle 388"/>
              <p:cNvSpPr>
                <a:spLocks noChangeArrowheads="1"/>
              </p:cNvSpPr>
              <p:nvPr/>
            </p:nvSpPr>
            <p:spPr bwMode="auto">
              <a:xfrm>
                <a:off x="4032" y="393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145</a:t>
                </a:r>
              </a:p>
            </p:txBody>
          </p:sp>
          <p:sp>
            <p:nvSpPr>
              <p:cNvPr id="587141" name="Rectangle 389"/>
              <p:cNvSpPr>
                <a:spLocks noChangeArrowheads="1"/>
              </p:cNvSpPr>
              <p:nvPr/>
            </p:nvSpPr>
            <p:spPr bwMode="auto">
              <a:xfrm>
                <a:off x="3360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68</a:t>
                </a:r>
              </a:p>
            </p:txBody>
          </p:sp>
          <p:sp>
            <p:nvSpPr>
              <p:cNvPr id="587142" name="Rectangle 390"/>
              <p:cNvSpPr>
                <a:spLocks noChangeArrowheads="1"/>
              </p:cNvSpPr>
              <p:nvPr/>
            </p:nvSpPr>
            <p:spPr bwMode="auto">
              <a:xfrm>
                <a:off x="2688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153</a:t>
                </a:r>
              </a:p>
            </p:txBody>
          </p:sp>
          <p:sp>
            <p:nvSpPr>
              <p:cNvPr id="587143" name="Rectangle 391"/>
              <p:cNvSpPr>
                <a:spLocks noChangeArrowheads="1"/>
              </p:cNvSpPr>
              <p:nvPr/>
            </p:nvSpPr>
            <p:spPr bwMode="auto">
              <a:xfrm>
                <a:off x="2112" y="393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121</a:t>
                </a:r>
              </a:p>
            </p:txBody>
          </p:sp>
          <p:sp>
            <p:nvSpPr>
              <p:cNvPr id="587144" name="Rectangle 392"/>
              <p:cNvSpPr>
                <a:spLocks noChangeArrowheads="1"/>
              </p:cNvSpPr>
              <p:nvPr/>
            </p:nvSpPr>
            <p:spPr bwMode="auto">
              <a:xfrm>
                <a:off x="1104" y="393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Worst FCFS</a:t>
                </a:r>
              </a:p>
            </p:txBody>
          </p:sp>
        </p:grpSp>
        <p:grpSp>
          <p:nvGrpSpPr>
            <p:cNvPr id="587145" name="Group 393"/>
            <p:cNvGrpSpPr>
              <a:grpSpLocks/>
            </p:cNvGrpSpPr>
            <p:nvPr/>
          </p:nvGrpSpPr>
          <p:grpSpPr bwMode="auto">
            <a:xfrm>
              <a:off x="1104" y="2766"/>
              <a:ext cx="4320" cy="195"/>
              <a:chOff x="1104" y="2763"/>
              <a:chExt cx="4320" cy="195"/>
            </a:xfrm>
          </p:grpSpPr>
          <p:sp>
            <p:nvSpPr>
              <p:cNvPr id="587146" name="Rectangle 394"/>
              <p:cNvSpPr>
                <a:spLocks noChangeArrowheads="1"/>
              </p:cNvSpPr>
              <p:nvPr/>
            </p:nvSpPr>
            <p:spPr bwMode="auto">
              <a:xfrm>
                <a:off x="4711" y="276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69½</a:t>
                </a:r>
              </a:p>
            </p:txBody>
          </p:sp>
          <p:sp>
            <p:nvSpPr>
              <p:cNvPr id="587147" name="Rectangle 395"/>
              <p:cNvSpPr>
                <a:spLocks noChangeArrowheads="1"/>
              </p:cNvSpPr>
              <p:nvPr/>
            </p:nvSpPr>
            <p:spPr bwMode="auto">
              <a:xfrm>
                <a:off x="4032" y="276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32</a:t>
                </a:r>
              </a:p>
            </p:txBody>
          </p:sp>
          <p:sp>
            <p:nvSpPr>
              <p:cNvPr id="587148" name="Rectangle 396"/>
              <p:cNvSpPr>
                <a:spLocks noChangeArrowheads="1"/>
              </p:cNvSpPr>
              <p:nvPr/>
            </p:nvSpPr>
            <p:spPr bwMode="auto">
              <a:xfrm>
                <a:off x="3360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153</a:t>
                </a:r>
              </a:p>
            </p:txBody>
          </p:sp>
          <p:sp>
            <p:nvSpPr>
              <p:cNvPr id="587149" name="Rectangle 397"/>
              <p:cNvSpPr>
                <a:spLocks noChangeArrowheads="1"/>
              </p:cNvSpPr>
              <p:nvPr/>
            </p:nvSpPr>
            <p:spPr bwMode="auto">
              <a:xfrm>
                <a:off x="2688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8</a:t>
                </a:r>
              </a:p>
            </p:txBody>
          </p:sp>
          <p:sp>
            <p:nvSpPr>
              <p:cNvPr id="587150" name="Rectangle 398"/>
              <p:cNvSpPr>
                <a:spLocks noChangeArrowheads="1"/>
              </p:cNvSpPr>
              <p:nvPr/>
            </p:nvSpPr>
            <p:spPr bwMode="auto">
              <a:xfrm>
                <a:off x="2112" y="276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85</a:t>
                </a:r>
              </a:p>
            </p:txBody>
          </p:sp>
          <p:sp>
            <p:nvSpPr>
              <p:cNvPr id="587151" name="Rectangle 399"/>
              <p:cNvSpPr>
                <a:spLocks noChangeArrowheads="1"/>
              </p:cNvSpPr>
              <p:nvPr/>
            </p:nvSpPr>
            <p:spPr bwMode="auto">
              <a:xfrm>
                <a:off x="1104" y="276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Best FCFS</a:t>
                </a:r>
              </a:p>
            </p:txBody>
          </p:sp>
          <p:sp>
            <p:nvSpPr>
              <p:cNvPr id="587152" name="Line 400"/>
              <p:cNvSpPr>
                <a:spLocks noChangeShapeType="1"/>
              </p:cNvSpPr>
              <p:nvPr/>
            </p:nvSpPr>
            <p:spPr bwMode="auto">
              <a:xfrm>
                <a:off x="1104" y="295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587153" name="Group 401"/>
            <p:cNvGrpSpPr>
              <a:grpSpLocks/>
            </p:cNvGrpSpPr>
            <p:nvPr/>
          </p:nvGrpSpPr>
          <p:grpSpPr bwMode="auto">
            <a:xfrm>
              <a:off x="1104" y="2571"/>
              <a:ext cx="4320" cy="195"/>
              <a:chOff x="1104" y="2568"/>
              <a:chExt cx="4320" cy="195"/>
            </a:xfrm>
          </p:grpSpPr>
          <p:sp>
            <p:nvSpPr>
              <p:cNvPr id="587154" name="Rectangle 402"/>
              <p:cNvSpPr>
                <a:spLocks noChangeArrowheads="1"/>
              </p:cNvSpPr>
              <p:nvPr/>
            </p:nvSpPr>
            <p:spPr bwMode="auto">
              <a:xfrm>
                <a:off x="4711" y="256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83½</a:t>
                </a:r>
              </a:p>
            </p:txBody>
          </p:sp>
          <p:sp>
            <p:nvSpPr>
              <p:cNvPr id="587155" name="Rectangle 403"/>
              <p:cNvSpPr>
                <a:spLocks noChangeArrowheads="1"/>
              </p:cNvSpPr>
              <p:nvPr/>
            </p:nvSpPr>
            <p:spPr bwMode="auto">
              <a:xfrm>
                <a:off x="4032" y="256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121</a:t>
                </a:r>
              </a:p>
            </p:txBody>
          </p:sp>
          <p:sp>
            <p:nvSpPr>
              <p:cNvPr id="587156" name="Rectangle 404"/>
              <p:cNvSpPr>
                <a:spLocks noChangeArrowheads="1"/>
              </p:cNvSpPr>
              <p:nvPr/>
            </p:nvSpPr>
            <p:spPr bwMode="auto">
              <a:xfrm>
                <a:off x="3360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0</a:t>
                </a:r>
              </a:p>
            </p:txBody>
          </p:sp>
          <p:sp>
            <p:nvSpPr>
              <p:cNvPr id="587157" name="Rectangle 405"/>
              <p:cNvSpPr>
                <a:spLocks noChangeArrowheads="1"/>
              </p:cNvSpPr>
              <p:nvPr/>
            </p:nvSpPr>
            <p:spPr bwMode="auto">
              <a:xfrm>
                <a:off x="2688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145</a:t>
                </a:r>
              </a:p>
            </p:txBody>
          </p:sp>
          <p:sp>
            <p:nvSpPr>
              <p:cNvPr id="587158" name="Rectangle 406"/>
              <p:cNvSpPr>
                <a:spLocks noChangeArrowheads="1"/>
              </p:cNvSpPr>
              <p:nvPr/>
            </p:nvSpPr>
            <p:spPr bwMode="auto">
              <a:xfrm>
                <a:off x="2112" y="256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68</a:t>
                </a:r>
              </a:p>
            </p:txBody>
          </p:sp>
          <p:sp>
            <p:nvSpPr>
              <p:cNvPr id="587159" name="Rectangle 407"/>
              <p:cNvSpPr>
                <a:spLocks noChangeArrowheads="1"/>
              </p:cNvSpPr>
              <p:nvPr/>
            </p:nvSpPr>
            <p:spPr bwMode="auto">
              <a:xfrm>
                <a:off x="1104" y="256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Worst FCFS</a:t>
                </a:r>
              </a:p>
            </p:txBody>
          </p:sp>
        </p:grpSp>
      </p:grpSp>
      <p:grpSp>
        <p:nvGrpSpPr>
          <p:cNvPr id="587236" name="Group 484"/>
          <p:cNvGrpSpPr>
            <a:grpSpLocks/>
          </p:cNvGrpSpPr>
          <p:nvPr/>
        </p:nvGrpSpPr>
        <p:grpSpPr bwMode="auto">
          <a:xfrm>
            <a:off x="1752600" y="3152775"/>
            <a:ext cx="6858000" cy="2476500"/>
            <a:chOff x="1104" y="1986"/>
            <a:chExt cx="4320" cy="1560"/>
          </a:xfrm>
        </p:grpSpPr>
        <p:grpSp>
          <p:nvGrpSpPr>
            <p:cNvPr id="587176" name="Group 424"/>
            <p:cNvGrpSpPr>
              <a:grpSpLocks/>
            </p:cNvGrpSpPr>
            <p:nvPr/>
          </p:nvGrpSpPr>
          <p:grpSpPr bwMode="auto">
            <a:xfrm>
              <a:off x="1104" y="3351"/>
              <a:ext cx="4320" cy="195"/>
              <a:chOff x="1104" y="3348"/>
              <a:chExt cx="4320" cy="195"/>
            </a:xfrm>
          </p:grpSpPr>
          <p:sp>
            <p:nvSpPr>
              <p:cNvPr id="587177" name="Rectangle 425"/>
              <p:cNvSpPr>
                <a:spLocks noChangeArrowheads="1"/>
              </p:cNvSpPr>
              <p:nvPr/>
            </p:nvSpPr>
            <p:spPr bwMode="auto">
              <a:xfrm>
                <a:off x="4711" y="334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95½</a:t>
                </a:r>
              </a:p>
            </p:txBody>
          </p:sp>
          <p:sp>
            <p:nvSpPr>
              <p:cNvPr id="587178" name="Rectangle 426"/>
              <p:cNvSpPr>
                <a:spLocks noChangeArrowheads="1"/>
              </p:cNvSpPr>
              <p:nvPr/>
            </p:nvSpPr>
            <p:spPr bwMode="auto">
              <a:xfrm>
                <a:off x="4032" y="334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80</a:t>
                </a:r>
              </a:p>
            </p:txBody>
          </p:sp>
          <p:sp>
            <p:nvSpPr>
              <p:cNvPr id="587179" name="Rectangle 427"/>
              <p:cNvSpPr>
                <a:spLocks noChangeArrowheads="1"/>
              </p:cNvSpPr>
              <p:nvPr/>
            </p:nvSpPr>
            <p:spPr bwMode="auto">
              <a:xfrm>
                <a:off x="3360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153</a:t>
                </a:r>
              </a:p>
            </p:txBody>
          </p:sp>
          <p:sp>
            <p:nvSpPr>
              <p:cNvPr id="587180" name="Rectangle 428"/>
              <p:cNvSpPr>
                <a:spLocks noChangeArrowheads="1"/>
              </p:cNvSpPr>
              <p:nvPr/>
            </p:nvSpPr>
            <p:spPr bwMode="auto">
              <a:xfrm>
                <a:off x="2688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16</a:t>
                </a:r>
              </a:p>
            </p:txBody>
          </p:sp>
          <p:sp>
            <p:nvSpPr>
              <p:cNvPr id="587181" name="Rectangle 429"/>
              <p:cNvSpPr>
                <a:spLocks noChangeArrowheads="1"/>
              </p:cNvSpPr>
              <p:nvPr/>
            </p:nvSpPr>
            <p:spPr bwMode="auto">
              <a:xfrm>
                <a:off x="2112" y="334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133</a:t>
                </a:r>
              </a:p>
            </p:txBody>
          </p:sp>
          <p:sp>
            <p:nvSpPr>
              <p:cNvPr id="587182" name="Rectangle 430"/>
              <p:cNvSpPr>
                <a:spLocks noChangeArrowheads="1"/>
              </p:cNvSpPr>
              <p:nvPr/>
            </p:nvSpPr>
            <p:spPr bwMode="auto">
              <a:xfrm>
                <a:off x="1104" y="334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Q = 8</a:t>
                </a:r>
              </a:p>
            </p:txBody>
          </p:sp>
          <p:sp>
            <p:nvSpPr>
              <p:cNvPr id="587183" name="Line 431"/>
              <p:cNvSpPr>
                <a:spLocks noChangeShapeType="1"/>
              </p:cNvSpPr>
              <p:nvPr/>
            </p:nvSpPr>
            <p:spPr bwMode="auto">
              <a:xfrm>
                <a:off x="1104" y="354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587216" name="Group 464"/>
            <p:cNvGrpSpPr>
              <a:grpSpLocks/>
            </p:cNvGrpSpPr>
            <p:nvPr/>
          </p:nvGrpSpPr>
          <p:grpSpPr bwMode="auto">
            <a:xfrm>
              <a:off x="1104" y="1986"/>
              <a:ext cx="4320" cy="195"/>
              <a:chOff x="1104" y="1983"/>
              <a:chExt cx="4320" cy="195"/>
            </a:xfrm>
          </p:grpSpPr>
          <p:sp>
            <p:nvSpPr>
              <p:cNvPr id="587217" name="Rectangle 465"/>
              <p:cNvSpPr>
                <a:spLocks noChangeArrowheads="1"/>
              </p:cNvSpPr>
              <p:nvPr/>
            </p:nvSpPr>
            <p:spPr bwMode="auto">
              <a:xfrm>
                <a:off x="4711" y="198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57¼</a:t>
                </a:r>
              </a:p>
            </p:txBody>
          </p:sp>
          <p:sp>
            <p:nvSpPr>
              <p:cNvPr id="587218" name="Rectangle 466"/>
              <p:cNvSpPr>
                <a:spLocks noChangeArrowheads="1"/>
              </p:cNvSpPr>
              <p:nvPr/>
            </p:nvSpPr>
            <p:spPr bwMode="auto">
              <a:xfrm>
                <a:off x="4032" y="198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56</a:t>
                </a:r>
              </a:p>
            </p:txBody>
          </p:sp>
          <p:sp>
            <p:nvSpPr>
              <p:cNvPr id="587219" name="Rectangle 467"/>
              <p:cNvSpPr>
                <a:spLocks noChangeArrowheads="1"/>
              </p:cNvSpPr>
              <p:nvPr/>
            </p:nvSpPr>
            <p:spPr bwMode="auto">
              <a:xfrm>
                <a:off x="3360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85</a:t>
                </a:r>
              </a:p>
            </p:txBody>
          </p:sp>
          <p:sp>
            <p:nvSpPr>
              <p:cNvPr id="587220" name="Rectangle 468"/>
              <p:cNvSpPr>
                <a:spLocks noChangeArrowheads="1"/>
              </p:cNvSpPr>
              <p:nvPr/>
            </p:nvSpPr>
            <p:spPr bwMode="auto">
              <a:xfrm>
                <a:off x="2688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8</a:t>
                </a:r>
              </a:p>
            </p:txBody>
          </p:sp>
          <p:sp>
            <p:nvSpPr>
              <p:cNvPr id="587221" name="Rectangle 469"/>
              <p:cNvSpPr>
                <a:spLocks noChangeArrowheads="1"/>
              </p:cNvSpPr>
              <p:nvPr/>
            </p:nvSpPr>
            <p:spPr bwMode="auto">
              <a:xfrm>
                <a:off x="2112" y="198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80</a:t>
                </a:r>
              </a:p>
            </p:txBody>
          </p:sp>
          <p:sp>
            <p:nvSpPr>
              <p:cNvPr id="587222" name="Rectangle 470"/>
              <p:cNvSpPr>
                <a:spLocks noChangeArrowheads="1"/>
              </p:cNvSpPr>
              <p:nvPr/>
            </p:nvSpPr>
            <p:spPr bwMode="auto">
              <a:xfrm>
                <a:off x="1104" y="198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Q = 8</a:t>
                </a:r>
              </a:p>
            </p:txBody>
          </p:sp>
          <p:sp>
            <p:nvSpPr>
              <p:cNvPr id="587223" name="Line 471"/>
              <p:cNvSpPr>
                <a:spLocks noChangeShapeType="1"/>
              </p:cNvSpPr>
              <p:nvPr/>
            </p:nvSpPr>
            <p:spPr bwMode="auto">
              <a:xfrm>
                <a:off x="1104" y="217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87238" name="Group 486"/>
          <p:cNvGrpSpPr>
            <a:grpSpLocks/>
          </p:cNvGrpSpPr>
          <p:nvPr/>
        </p:nvGrpSpPr>
        <p:grpSpPr bwMode="auto">
          <a:xfrm>
            <a:off x="1752600" y="2843213"/>
            <a:ext cx="6858000" cy="3095625"/>
            <a:chOff x="1104" y="1791"/>
            <a:chExt cx="4320" cy="1950"/>
          </a:xfrm>
        </p:grpSpPr>
        <p:grpSp>
          <p:nvGrpSpPr>
            <p:cNvPr id="587168" name="Group 416"/>
            <p:cNvGrpSpPr>
              <a:grpSpLocks/>
            </p:cNvGrpSpPr>
            <p:nvPr/>
          </p:nvGrpSpPr>
          <p:grpSpPr bwMode="auto">
            <a:xfrm>
              <a:off x="1104" y="3546"/>
              <a:ext cx="4320" cy="195"/>
              <a:chOff x="1104" y="3543"/>
              <a:chExt cx="4320" cy="195"/>
            </a:xfrm>
          </p:grpSpPr>
          <p:sp>
            <p:nvSpPr>
              <p:cNvPr id="587169" name="Rectangle 417"/>
              <p:cNvSpPr>
                <a:spLocks noChangeArrowheads="1"/>
              </p:cNvSpPr>
              <p:nvPr/>
            </p:nvSpPr>
            <p:spPr bwMode="auto">
              <a:xfrm>
                <a:off x="4711" y="354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99½</a:t>
                </a:r>
              </a:p>
            </p:txBody>
          </p:sp>
          <p:sp>
            <p:nvSpPr>
              <p:cNvPr id="587170" name="Rectangle 418"/>
              <p:cNvSpPr>
                <a:spLocks noChangeArrowheads="1"/>
              </p:cNvSpPr>
              <p:nvPr/>
            </p:nvSpPr>
            <p:spPr bwMode="auto">
              <a:xfrm>
                <a:off x="4032" y="354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92</a:t>
                </a:r>
              </a:p>
            </p:txBody>
          </p:sp>
          <p:sp>
            <p:nvSpPr>
              <p:cNvPr id="587171" name="Rectangle 419"/>
              <p:cNvSpPr>
                <a:spLocks noChangeArrowheads="1"/>
              </p:cNvSpPr>
              <p:nvPr/>
            </p:nvSpPr>
            <p:spPr bwMode="auto">
              <a:xfrm>
                <a:off x="3360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153</a:t>
                </a:r>
              </a:p>
            </p:txBody>
          </p:sp>
          <p:sp>
            <p:nvSpPr>
              <p:cNvPr id="587172" name="Rectangle 420"/>
              <p:cNvSpPr>
                <a:spLocks noChangeArrowheads="1"/>
              </p:cNvSpPr>
              <p:nvPr/>
            </p:nvSpPr>
            <p:spPr bwMode="auto">
              <a:xfrm>
                <a:off x="2688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18</a:t>
                </a:r>
              </a:p>
            </p:txBody>
          </p:sp>
          <p:sp>
            <p:nvSpPr>
              <p:cNvPr id="587173" name="Rectangle 421"/>
              <p:cNvSpPr>
                <a:spLocks noChangeArrowheads="1"/>
              </p:cNvSpPr>
              <p:nvPr/>
            </p:nvSpPr>
            <p:spPr bwMode="auto">
              <a:xfrm>
                <a:off x="2112" y="354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135</a:t>
                </a:r>
              </a:p>
            </p:txBody>
          </p:sp>
          <p:sp>
            <p:nvSpPr>
              <p:cNvPr id="587174" name="Rectangle 422"/>
              <p:cNvSpPr>
                <a:spLocks noChangeArrowheads="1"/>
              </p:cNvSpPr>
              <p:nvPr/>
            </p:nvSpPr>
            <p:spPr bwMode="auto">
              <a:xfrm>
                <a:off x="1104" y="354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Q = 10</a:t>
                </a:r>
              </a:p>
            </p:txBody>
          </p:sp>
          <p:sp>
            <p:nvSpPr>
              <p:cNvPr id="587175" name="Line 423"/>
              <p:cNvSpPr>
                <a:spLocks noChangeShapeType="1"/>
              </p:cNvSpPr>
              <p:nvPr/>
            </p:nvSpPr>
            <p:spPr bwMode="auto">
              <a:xfrm>
                <a:off x="1104" y="373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587184" name="Group 432"/>
            <p:cNvGrpSpPr>
              <a:grpSpLocks/>
            </p:cNvGrpSpPr>
            <p:nvPr/>
          </p:nvGrpSpPr>
          <p:grpSpPr bwMode="auto">
            <a:xfrm>
              <a:off x="1104" y="3156"/>
              <a:ext cx="4320" cy="195"/>
              <a:chOff x="1104" y="3153"/>
              <a:chExt cx="4320" cy="195"/>
            </a:xfrm>
          </p:grpSpPr>
          <p:sp>
            <p:nvSpPr>
              <p:cNvPr id="587185" name="Rectangle 433"/>
              <p:cNvSpPr>
                <a:spLocks noChangeArrowheads="1"/>
              </p:cNvSpPr>
              <p:nvPr/>
            </p:nvSpPr>
            <p:spPr bwMode="auto">
              <a:xfrm>
                <a:off x="4711" y="315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99½</a:t>
                </a:r>
              </a:p>
            </p:txBody>
          </p:sp>
          <p:sp>
            <p:nvSpPr>
              <p:cNvPr id="587186" name="Rectangle 434"/>
              <p:cNvSpPr>
                <a:spLocks noChangeArrowheads="1"/>
              </p:cNvSpPr>
              <p:nvPr/>
            </p:nvSpPr>
            <p:spPr bwMode="auto">
              <a:xfrm>
                <a:off x="4032" y="315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82</a:t>
                </a:r>
              </a:p>
            </p:txBody>
          </p:sp>
          <p:sp>
            <p:nvSpPr>
              <p:cNvPr id="587187" name="Rectangle 435"/>
              <p:cNvSpPr>
                <a:spLocks noChangeArrowheads="1"/>
              </p:cNvSpPr>
              <p:nvPr/>
            </p:nvSpPr>
            <p:spPr bwMode="auto">
              <a:xfrm>
                <a:off x="3360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153</a:t>
                </a:r>
              </a:p>
            </p:txBody>
          </p:sp>
          <p:sp>
            <p:nvSpPr>
              <p:cNvPr id="587188" name="Rectangle 436"/>
              <p:cNvSpPr>
                <a:spLocks noChangeArrowheads="1"/>
              </p:cNvSpPr>
              <p:nvPr/>
            </p:nvSpPr>
            <p:spPr bwMode="auto">
              <a:xfrm>
                <a:off x="2688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28</a:t>
                </a:r>
              </a:p>
            </p:txBody>
          </p:sp>
          <p:sp>
            <p:nvSpPr>
              <p:cNvPr id="587189" name="Rectangle 437"/>
              <p:cNvSpPr>
                <a:spLocks noChangeArrowheads="1"/>
              </p:cNvSpPr>
              <p:nvPr/>
            </p:nvSpPr>
            <p:spPr bwMode="auto">
              <a:xfrm>
                <a:off x="2112" y="315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135</a:t>
                </a:r>
              </a:p>
            </p:txBody>
          </p:sp>
          <p:sp>
            <p:nvSpPr>
              <p:cNvPr id="587190" name="Rectangle 438"/>
              <p:cNvSpPr>
                <a:spLocks noChangeArrowheads="1"/>
              </p:cNvSpPr>
              <p:nvPr/>
            </p:nvSpPr>
            <p:spPr bwMode="auto">
              <a:xfrm>
                <a:off x="1104" y="315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Q = 5</a:t>
                </a:r>
              </a:p>
            </p:txBody>
          </p:sp>
          <p:sp>
            <p:nvSpPr>
              <p:cNvPr id="587191" name="Line 439"/>
              <p:cNvSpPr>
                <a:spLocks noChangeShapeType="1"/>
              </p:cNvSpPr>
              <p:nvPr/>
            </p:nvSpPr>
            <p:spPr bwMode="auto">
              <a:xfrm>
                <a:off x="1104" y="334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587208" name="Group 456"/>
            <p:cNvGrpSpPr>
              <a:grpSpLocks/>
            </p:cNvGrpSpPr>
            <p:nvPr/>
          </p:nvGrpSpPr>
          <p:grpSpPr bwMode="auto">
            <a:xfrm>
              <a:off x="1104" y="2181"/>
              <a:ext cx="4320" cy="195"/>
              <a:chOff x="1104" y="2178"/>
              <a:chExt cx="4320" cy="195"/>
            </a:xfrm>
          </p:grpSpPr>
          <p:sp>
            <p:nvSpPr>
              <p:cNvPr id="587209" name="Rectangle 457"/>
              <p:cNvSpPr>
                <a:spLocks noChangeArrowheads="1"/>
              </p:cNvSpPr>
              <p:nvPr/>
            </p:nvSpPr>
            <p:spPr bwMode="auto">
              <a:xfrm>
                <a:off x="4711" y="217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61¼</a:t>
                </a:r>
              </a:p>
            </p:txBody>
          </p:sp>
          <p:sp>
            <p:nvSpPr>
              <p:cNvPr id="587210" name="Rectangle 458"/>
              <p:cNvSpPr>
                <a:spLocks noChangeArrowheads="1"/>
              </p:cNvSpPr>
              <p:nvPr/>
            </p:nvSpPr>
            <p:spPr bwMode="auto">
              <a:xfrm>
                <a:off x="4032" y="217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68</a:t>
                </a:r>
              </a:p>
            </p:txBody>
          </p:sp>
          <p:sp>
            <p:nvSpPr>
              <p:cNvPr id="587211" name="Rectangle 459"/>
              <p:cNvSpPr>
                <a:spLocks noChangeArrowheads="1"/>
              </p:cNvSpPr>
              <p:nvPr/>
            </p:nvSpPr>
            <p:spPr bwMode="auto">
              <a:xfrm>
                <a:off x="3360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85</a:t>
                </a:r>
              </a:p>
            </p:txBody>
          </p:sp>
          <p:sp>
            <p:nvSpPr>
              <p:cNvPr id="587212" name="Rectangle 460"/>
              <p:cNvSpPr>
                <a:spLocks noChangeArrowheads="1"/>
              </p:cNvSpPr>
              <p:nvPr/>
            </p:nvSpPr>
            <p:spPr bwMode="auto">
              <a:xfrm>
                <a:off x="2688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10</a:t>
                </a:r>
              </a:p>
            </p:txBody>
          </p:sp>
          <p:sp>
            <p:nvSpPr>
              <p:cNvPr id="587213" name="Rectangle 461"/>
              <p:cNvSpPr>
                <a:spLocks noChangeArrowheads="1"/>
              </p:cNvSpPr>
              <p:nvPr/>
            </p:nvSpPr>
            <p:spPr bwMode="auto">
              <a:xfrm>
                <a:off x="2112" y="217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82</a:t>
                </a:r>
              </a:p>
            </p:txBody>
          </p:sp>
          <p:sp>
            <p:nvSpPr>
              <p:cNvPr id="587214" name="Rectangle 462"/>
              <p:cNvSpPr>
                <a:spLocks noChangeArrowheads="1"/>
              </p:cNvSpPr>
              <p:nvPr/>
            </p:nvSpPr>
            <p:spPr bwMode="auto">
              <a:xfrm>
                <a:off x="1104" y="217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Q = 10</a:t>
                </a:r>
              </a:p>
            </p:txBody>
          </p:sp>
          <p:sp>
            <p:nvSpPr>
              <p:cNvPr id="587215" name="Line 463"/>
              <p:cNvSpPr>
                <a:spLocks noChangeShapeType="1"/>
              </p:cNvSpPr>
              <p:nvPr/>
            </p:nvSpPr>
            <p:spPr bwMode="auto">
              <a:xfrm>
                <a:off x="1104" y="237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587224" name="Group 472"/>
            <p:cNvGrpSpPr>
              <a:grpSpLocks/>
            </p:cNvGrpSpPr>
            <p:nvPr/>
          </p:nvGrpSpPr>
          <p:grpSpPr bwMode="auto">
            <a:xfrm>
              <a:off x="1104" y="1791"/>
              <a:ext cx="4320" cy="195"/>
              <a:chOff x="1104" y="1788"/>
              <a:chExt cx="4320" cy="195"/>
            </a:xfrm>
          </p:grpSpPr>
          <p:sp>
            <p:nvSpPr>
              <p:cNvPr id="587225" name="Rectangle 473"/>
              <p:cNvSpPr>
                <a:spLocks noChangeArrowheads="1"/>
              </p:cNvSpPr>
              <p:nvPr/>
            </p:nvSpPr>
            <p:spPr bwMode="auto">
              <a:xfrm>
                <a:off x="4711" y="178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61¼</a:t>
                </a:r>
              </a:p>
            </p:txBody>
          </p:sp>
          <p:sp>
            <p:nvSpPr>
              <p:cNvPr id="587226" name="Rectangle 474"/>
              <p:cNvSpPr>
                <a:spLocks noChangeArrowheads="1"/>
              </p:cNvSpPr>
              <p:nvPr/>
            </p:nvSpPr>
            <p:spPr bwMode="auto">
              <a:xfrm>
                <a:off x="4032" y="178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58</a:t>
                </a:r>
              </a:p>
            </p:txBody>
          </p:sp>
          <p:sp>
            <p:nvSpPr>
              <p:cNvPr id="587227" name="Rectangle 475"/>
              <p:cNvSpPr>
                <a:spLocks noChangeArrowheads="1"/>
              </p:cNvSpPr>
              <p:nvPr/>
            </p:nvSpPr>
            <p:spPr bwMode="auto">
              <a:xfrm>
                <a:off x="3360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85</a:t>
                </a:r>
              </a:p>
            </p:txBody>
          </p:sp>
          <p:sp>
            <p:nvSpPr>
              <p:cNvPr id="587228" name="Rectangle 476"/>
              <p:cNvSpPr>
                <a:spLocks noChangeArrowheads="1"/>
              </p:cNvSpPr>
              <p:nvPr/>
            </p:nvSpPr>
            <p:spPr bwMode="auto">
              <a:xfrm>
                <a:off x="2688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20</a:t>
                </a:r>
              </a:p>
            </p:txBody>
          </p:sp>
          <p:sp>
            <p:nvSpPr>
              <p:cNvPr id="587229" name="Rectangle 477"/>
              <p:cNvSpPr>
                <a:spLocks noChangeArrowheads="1"/>
              </p:cNvSpPr>
              <p:nvPr/>
            </p:nvSpPr>
            <p:spPr bwMode="auto">
              <a:xfrm>
                <a:off x="2112" y="178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82</a:t>
                </a:r>
              </a:p>
            </p:txBody>
          </p:sp>
          <p:sp>
            <p:nvSpPr>
              <p:cNvPr id="587230" name="Rectangle 478"/>
              <p:cNvSpPr>
                <a:spLocks noChangeArrowheads="1"/>
              </p:cNvSpPr>
              <p:nvPr/>
            </p:nvSpPr>
            <p:spPr bwMode="auto">
              <a:xfrm>
                <a:off x="1104" y="178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buFontTx/>
                  <a:buNone/>
                </a:pPr>
                <a:r>
                  <a:rPr lang="en-US" sz="1800"/>
                  <a:t>Q = 5</a:t>
                </a:r>
              </a:p>
            </p:txBody>
          </p:sp>
          <p:sp>
            <p:nvSpPr>
              <p:cNvPr id="587231" name="Line 479"/>
              <p:cNvSpPr>
                <a:spLocks noChangeShapeType="1"/>
              </p:cNvSpPr>
              <p:nvPr/>
            </p:nvSpPr>
            <p:spPr bwMode="auto">
              <a:xfrm>
                <a:off x="1104" y="198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984411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587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587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58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58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250" grpId="0" animBg="1"/>
      <p:bldP spid="587255" grpId="0" animBg="1"/>
      <p:bldP spid="587256" grpId="0" animBg="1"/>
      <p:bldP spid="587257" grpId="0" animBg="1"/>
      <p:bldP spid="58725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we Knew the Future?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10600" cy="6019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/>
              <a:t>Could we always mirror best FCFS?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/>
              <a:t>Shortest Job First (SJF):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Run whatever job has the least amount of </a:t>
            </a:r>
            <a:br>
              <a:rPr lang="en-US"/>
            </a:br>
            <a:r>
              <a:rPr lang="en-US"/>
              <a:t>computation to do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Sometimes called “Shortest Time to </a:t>
            </a:r>
            <a:br>
              <a:rPr lang="en-US"/>
            </a:br>
            <a:r>
              <a:rPr lang="en-US"/>
              <a:t>Completion First” (STCF)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/>
              <a:t>Shortest Remaining Time First (SRTF):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Preemptive version of SJF: if job arrives and has a shorter time to completion than the remaining time on the current job, immediately preempt CPU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Sometimes called “Shortest Remaining Time to Completion First” (SRTCF)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/>
              <a:t>These can be applied either to a whole program or the current CPU burst of each program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Idea is to get short jobs out of the system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Big effect on short jobs, only small effect on long ones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Result is better average response time</a:t>
            </a:r>
          </a:p>
        </p:txBody>
      </p:sp>
      <p:pic>
        <p:nvPicPr>
          <p:cNvPr id="57446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762000"/>
            <a:ext cx="1981200" cy="183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0165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4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4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4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4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4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4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4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4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105400"/>
          </a:xfrm>
        </p:spPr>
        <p:txBody>
          <a:bodyPr/>
          <a:lstStyle/>
          <a:p>
            <a:r>
              <a:rPr lang="en-US"/>
              <a:t>SJF/SRTF are the best you can do at minimizing average response time</a:t>
            </a:r>
          </a:p>
          <a:p>
            <a:pPr lvl="1"/>
            <a:r>
              <a:rPr lang="en-US"/>
              <a:t>Provably optimal (SJF among non-preemptive, SRTF among preemptive)</a:t>
            </a:r>
          </a:p>
          <a:p>
            <a:pPr lvl="1"/>
            <a:r>
              <a:rPr lang="en-US"/>
              <a:t>Since SRTF is always at least as good as SJF, focus on SRTF</a:t>
            </a:r>
          </a:p>
          <a:p>
            <a:r>
              <a:rPr lang="en-US"/>
              <a:t>Comparison of SRTF with FCFS and RR</a:t>
            </a:r>
          </a:p>
          <a:p>
            <a:pPr lvl="1"/>
            <a:r>
              <a:rPr lang="en-US"/>
              <a:t>What if all jobs the same length?</a:t>
            </a:r>
          </a:p>
          <a:p>
            <a:pPr lvl="2"/>
            <a:r>
              <a:rPr lang="en-US"/>
              <a:t>SRTF becomes the same as FCFS (i.e. FCFS is best can do if all jobs the same length)</a:t>
            </a:r>
          </a:p>
          <a:p>
            <a:pPr lvl="1"/>
            <a:r>
              <a:rPr lang="en-US"/>
              <a:t>What if jobs have varying length?</a:t>
            </a:r>
          </a:p>
          <a:p>
            <a:pPr lvl="2"/>
            <a:r>
              <a:rPr lang="en-US"/>
              <a:t>SRTF (and RR): short jobs not stuck behind long ones</a:t>
            </a:r>
          </a:p>
        </p:txBody>
      </p:sp>
    </p:spTree>
    <p:extLst>
      <p:ext uri="{BB962C8B-B14F-4D97-AF65-F5344CB8AC3E}">
        <p14:creationId xmlns:p14="http://schemas.microsoft.com/office/powerpoint/2010/main" val="996299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to illustrate benefits of SRTF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8610600" cy="3505200"/>
          </a:xfrm>
        </p:spPr>
        <p:txBody>
          <a:bodyPr>
            <a:normAutofit lnSpcReduction="10000"/>
          </a:bodyPr>
          <a:lstStyle/>
          <a:p>
            <a:r>
              <a:rPr lang="en-US"/>
              <a:t>Three jobs:	</a:t>
            </a:r>
          </a:p>
          <a:p>
            <a:pPr lvl="1"/>
            <a:r>
              <a:rPr lang="en-US"/>
              <a:t>A,B: both CPU bound, run for week</a:t>
            </a:r>
            <a:br>
              <a:rPr lang="en-US"/>
            </a:br>
            <a:r>
              <a:rPr lang="en-US"/>
              <a:t>C: I/O bound, loop 1ms CPU, 9ms disk I/O</a:t>
            </a:r>
          </a:p>
          <a:p>
            <a:pPr lvl="1"/>
            <a:r>
              <a:rPr lang="en-US"/>
              <a:t>If only one at a time, C uses 90% of the disk, A or B could use 100% of the CPU</a:t>
            </a:r>
          </a:p>
          <a:p>
            <a:r>
              <a:rPr lang="en-US"/>
              <a:t>With FIFO:</a:t>
            </a:r>
          </a:p>
          <a:p>
            <a:pPr lvl="1"/>
            <a:r>
              <a:rPr lang="en-US"/>
              <a:t>Once A or B get in, keep CPU for two weeks</a:t>
            </a:r>
          </a:p>
          <a:p>
            <a:r>
              <a:rPr lang="en-US"/>
              <a:t>What about RR or SRTF?</a:t>
            </a:r>
          </a:p>
          <a:p>
            <a:pPr lvl="1"/>
            <a:r>
              <a:rPr lang="en-US"/>
              <a:t>Easier to see with a timeline</a:t>
            </a:r>
          </a:p>
        </p:txBody>
      </p:sp>
      <p:grpSp>
        <p:nvGrpSpPr>
          <p:cNvPr id="596002" name="Group 34"/>
          <p:cNvGrpSpPr>
            <a:grpSpLocks/>
          </p:cNvGrpSpPr>
          <p:nvPr/>
        </p:nvGrpSpPr>
        <p:grpSpPr bwMode="auto">
          <a:xfrm>
            <a:off x="5410200" y="914400"/>
            <a:ext cx="2136775" cy="1827213"/>
            <a:chOff x="574" y="576"/>
            <a:chExt cx="1346" cy="1151"/>
          </a:xfrm>
        </p:grpSpPr>
        <p:sp>
          <p:nvSpPr>
            <p:cNvPr id="595974" name="Line 6"/>
            <p:cNvSpPr>
              <a:spLocks noChangeShapeType="1"/>
            </p:cNvSpPr>
            <p:nvPr/>
          </p:nvSpPr>
          <p:spPr bwMode="auto">
            <a:xfrm>
              <a:off x="574" y="1036"/>
              <a:ext cx="134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596001" name="Group 33"/>
            <p:cNvGrpSpPr>
              <a:grpSpLocks/>
            </p:cNvGrpSpPr>
            <p:nvPr/>
          </p:nvGrpSpPr>
          <p:grpSpPr bwMode="auto">
            <a:xfrm>
              <a:off x="574" y="576"/>
              <a:ext cx="1298" cy="1151"/>
              <a:chOff x="574" y="576"/>
              <a:chExt cx="1298" cy="1151"/>
            </a:xfrm>
          </p:grpSpPr>
          <p:sp>
            <p:nvSpPr>
              <p:cNvPr id="595986" name="Text Box 18"/>
              <p:cNvSpPr txBox="1">
                <a:spLocks noChangeArrowheads="1"/>
              </p:cNvSpPr>
              <p:nvPr/>
            </p:nvSpPr>
            <p:spPr bwMode="auto">
              <a:xfrm>
                <a:off x="1104" y="576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/>
                  <a:t>C</a:t>
                </a:r>
              </a:p>
            </p:txBody>
          </p:sp>
          <p:grpSp>
            <p:nvGrpSpPr>
              <p:cNvPr id="595988" name="Group 20"/>
              <p:cNvGrpSpPr>
                <a:grpSpLocks/>
              </p:cNvGrpSpPr>
              <p:nvPr/>
            </p:nvGrpSpPr>
            <p:grpSpPr bwMode="auto">
              <a:xfrm>
                <a:off x="574" y="844"/>
                <a:ext cx="432" cy="883"/>
                <a:chOff x="574" y="844"/>
                <a:chExt cx="432" cy="883"/>
              </a:xfrm>
            </p:grpSpPr>
            <p:sp>
              <p:nvSpPr>
                <p:cNvPr id="595975" name="Line 7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595976" name="Line 8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grpSp>
              <p:nvGrpSpPr>
                <p:cNvPr id="595980" name="Group 12"/>
                <p:cNvGrpSpPr>
                  <a:grpSpLocks/>
                </p:cNvGrpSpPr>
                <p:nvPr/>
              </p:nvGrpSpPr>
              <p:grpSpPr bwMode="auto">
                <a:xfrm>
                  <a:off x="575" y="1276"/>
                  <a:ext cx="431" cy="451"/>
                  <a:chOff x="615" y="1296"/>
                  <a:chExt cx="345" cy="451"/>
                </a:xfrm>
              </p:grpSpPr>
              <p:sp>
                <p:nvSpPr>
                  <p:cNvPr id="595981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5982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5" y="1343"/>
                    <a:ext cx="307" cy="40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sz="1800"/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sz="1800"/>
                      <a:t>I/O</a:t>
                    </a:r>
                  </a:p>
                </p:txBody>
              </p:sp>
            </p:grpSp>
          </p:grpSp>
          <p:grpSp>
            <p:nvGrpSpPr>
              <p:cNvPr id="595989" name="Group 21"/>
              <p:cNvGrpSpPr>
                <a:grpSpLocks/>
              </p:cNvGrpSpPr>
              <p:nvPr/>
            </p:nvGrpSpPr>
            <p:grpSpPr bwMode="auto">
              <a:xfrm>
                <a:off x="1008" y="844"/>
                <a:ext cx="432" cy="883"/>
                <a:chOff x="574" y="844"/>
                <a:chExt cx="432" cy="883"/>
              </a:xfrm>
            </p:grpSpPr>
            <p:sp>
              <p:nvSpPr>
                <p:cNvPr id="595990" name="Line 22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595991" name="Line 23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grpSp>
              <p:nvGrpSpPr>
                <p:cNvPr id="595992" name="Group 24"/>
                <p:cNvGrpSpPr>
                  <a:grpSpLocks/>
                </p:cNvGrpSpPr>
                <p:nvPr/>
              </p:nvGrpSpPr>
              <p:grpSpPr bwMode="auto">
                <a:xfrm>
                  <a:off x="575" y="1276"/>
                  <a:ext cx="431" cy="451"/>
                  <a:chOff x="615" y="1296"/>
                  <a:chExt cx="345" cy="451"/>
                </a:xfrm>
              </p:grpSpPr>
              <p:sp>
                <p:nvSpPr>
                  <p:cNvPr id="595993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599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5" y="1343"/>
                    <a:ext cx="307" cy="40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sz="1800"/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sz="1800"/>
                      <a:t>I/O</a:t>
                    </a:r>
                  </a:p>
                </p:txBody>
              </p:sp>
            </p:grpSp>
          </p:grpSp>
          <p:grpSp>
            <p:nvGrpSpPr>
              <p:cNvPr id="595995" name="Group 27"/>
              <p:cNvGrpSpPr>
                <a:grpSpLocks/>
              </p:cNvGrpSpPr>
              <p:nvPr/>
            </p:nvGrpSpPr>
            <p:grpSpPr bwMode="auto">
              <a:xfrm>
                <a:off x="1440" y="844"/>
                <a:ext cx="432" cy="883"/>
                <a:chOff x="574" y="844"/>
                <a:chExt cx="432" cy="883"/>
              </a:xfrm>
            </p:grpSpPr>
            <p:sp>
              <p:nvSpPr>
                <p:cNvPr id="595996" name="Line 28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595997" name="Line 29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grpSp>
              <p:nvGrpSpPr>
                <p:cNvPr id="595998" name="Group 30"/>
                <p:cNvGrpSpPr>
                  <a:grpSpLocks/>
                </p:cNvGrpSpPr>
                <p:nvPr/>
              </p:nvGrpSpPr>
              <p:grpSpPr bwMode="auto">
                <a:xfrm>
                  <a:off x="575" y="1276"/>
                  <a:ext cx="431" cy="451"/>
                  <a:chOff x="615" y="1296"/>
                  <a:chExt cx="345" cy="451"/>
                </a:xfrm>
              </p:grpSpPr>
              <p:sp>
                <p:nvSpPr>
                  <p:cNvPr id="595999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6000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5" y="1343"/>
                    <a:ext cx="307" cy="40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sz="1800"/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sz="1800"/>
                      <a:t>I/O</a:t>
                    </a:r>
                  </a:p>
                </p:txBody>
              </p:sp>
            </p:grpSp>
          </p:grpSp>
        </p:grpSp>
      </p:grpSp>
      <p:grpSp>
        <p:nvGrpSpPr>
          <p:cNvPr id="596019" name="Group 51"/>
          <p:cNvGrpSpPr>
            <a:grpSpLocks/>
          </p:cNvGrpSpPr>
          <p:nvPr/>
        </p:nvGrpSpPr>
        <p:grpSpPr bwMode="auto">
          <a:xfrm>
            <a:off x="1139825" y="957263"/>
            <a:ext cx="3127375" cy="992187"/>
            <a:chOff x="574" y="603"/>
            <a:chExt cx="1970" cy="625"/>
          </a:xfrm>
        </p:grpSpPr>
        <p:sp>
          <p:nvSpPr>
            <p:cNvPr id="596005" name="Line 37"/>
            <p:cNvSpPr>
              <a:spLocks noChangeShapeType="1"/>
            </p:cNvSpPr>
            <p:nvPr/>
          </p:nvSpPr>
          <p:spPr bwMode="auto">
            <a:xfrm>
              <a:off x="574" y="1036"/>
              <a:ext cx="19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596006" name="Line 38"/>
            <p:cNvSpPr>
              <a:spLocks noChangeShapeType="1"/>
            </p:cNvSpPr>
            <p:nvPr/>
          </p:nvSpPr>
          <p:spPr bwMode="auto">
            <a:xfrm>
              <a:off x="574" y="84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596008" name="Line 40"/>
            <p:cNvSpPr>
              <a:spLocks noChangeShapeType="1"/>
            </p:cNvSpPr>
            <p:nvPr/>
          </p:nvSpPr>
          <p:spPr bwMode="auto">
            <a:xfrm>
              <a:off x="2542" y="84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596015" name="Text Box 47"/>
            <p:cNvSpPr txBox="1">
              <a:spLocks noChangeArrowheads="1"/>
            </p:cNvSpPr>
            <p:nvPr/>
          </p:nvSpPr>
          <p:spPr bwMode="auto">
            <a:xfrm>
              <a:off x="1251" y="603"/>
              <a:ext cx="5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/>
                <a:t>A or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7541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SRTF Example continued:</a:t>
            </a:r>
          </a:p>
        </p:txBody>
      </p:sp>
      <p:grpSp>
        <p:nvGrpSpPr>
          <p:cNvPr id="597079" name="Group 87"/>
          <p:cNvGrpSpPr>
            <a:grpSpLocks/>
          </p:cNvGrpSpPr>
          <p:nvPr/>
        </p:nvGrpSpPr>
        <p:grpSpPr bwMode="auto">
          <a:xfrm>
            <a:off x="735013" y="2786063"/>
            <a:ext cx="7567612" cy="1676400"/>
            <a:chOff x="463" y="1755"/>
            <a:chExt cx="4767" cy="1056"/>
          </a:xfrm>
        </p:grpSpPr>
        <p:sp>
          <p:nvSpPr>
            <p:cNvPr id="597014" name="Line 22"/>
            <p:cNvSpPr>
              <a:spLocks noChangeShapeType="1"/>
            </p:cNvSpPr>
            <p:nvPr/>
          </p:nvSpPr>
          <p:spPr bwMode="auto">
            <a:xfrm>
              <a:off x="574" y="2092"/>
              <a:ext cx="46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597020" name="Group 28"/>
            <p:cNvGrpSpPr>
              <a:grpSpLocks/>
            </p:cNvGrpSpPr>
            <p:nvPr/>
          </p:nvGrpSpPr>
          <p:grpSpPr bwMode="auto">
            <a:xfrm>
              <a:off x="574" y="1900"/>
              <a:ext cx="48" cy="384"/>
              <a:chOff x="672" y="1776"/>
              <a:chExt cx="48" cy="384"/>
            </a:xfrm>
          </p:grpSpPr>
          <p:sp>
            <p:nvSpPr>
              <p:cNvPr id="597015" name="Line 23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97016" name="Line 24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597021" name="Group 29"/>
            <p:cNvGrpSpPr>
              <a:grpSpLocks/>
            </p:cNvGrpSpPr>
            <p:nvPr/>
          </p:nvGrpSpPr>
          <p:grpSpPr bwMode="auto">
            <a:xfrm>
              <a:off x="670" y="1900"/>
              <a:ext cx="48" cy="384"/>
              <a:chOff x="672" y="1776"/>
              <a:chExt cx="48" cy="384"/>
            </a:xfrm>
          </p:grpSpPr>
          <p:sp>
            <p:nvSpPr>
              <p:cNvPr id="597022" name="Line 30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97023" name="Line 31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597024" name="Group 32"/>
            <p:cNvGrpSpPr>
              <a:grpSpLocks/>
            </p:cNvGrpSpPr>
            <p:nvPr/>
          </p:nvGrpSpPr>
          <p:grpSpPr bwMode="auto">
            <a:xfrm>
              <a:off x="766" y="1900"/>
              <a:ext cx="48" cy="384"/>
              <a:chOff x="672" y="1776"/>
              <a:chExt cx="48" cy="384"/>
            </a:xfrm>
          </p:grpSpPr>
          <p:sp>
            <p:nvSpPr>
              <p:cNvPr id="597025" name="Line 33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97026" name="Line 34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597027" name="Group 35"/>
            <p:cNvGrpSpPr>
              <a:grpSpLocks/>
            </p:cNvGrpSpPr>
            <p:nvPr/>
          </p:nvGrpSpPr>
          <p:grpSpPr bwMode="auto">
            <a:xfrm>
              <a:off x="1054" y="1900"/>
              <a:ext cx="48" cy="384"/>
              <a:chOff x="672" y="1776"/>
              <a:chExt cx="48" cy="384"/>
            </a:xfrm>
          </p:grpSpPr>
          <p:sp>
            <p:nvSpPr>
              <p:cNvPr id="597028" name="Line 36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97029" name="Line 37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597033" name="Group 41"/>
            <p:cNvGrpSpPr>
              <a:grpSpLocks/>
            </p:cNvGrpSpPr>
            <p:nvPr/>
          </p:nvGrpSpPr>
          <p:grpSpPr bwMode="auto">
            <a:xfrm>
              <a:off x="584" y="2360"/>
              <a:ext cx="422" cy="451"/>
              <a:chOff x="622" y="1296"/>
              <a:chExt cx="338" cy="451"/>
            </a:xfrm>
          </p:grpSpPr>
          <p:sp>
            <p:nvSpPr>
              <p:cNvPr id="597034" name="Line 42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97035" name="Text Box 43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/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/>
                  <a:t>I/O</a:t>
                </a:r>
              </a:p>
            </p:txBody>
          </p:sp>
        </p:grpSp>
        <p:sp>
          <p:nvSpPr>
            <p:cNvPr id="597036" name="Text Box 44"/>
            <p:cNvSpPr txBox="1">
              <a:spLocks noChangeArrowheads="1"/>
            </p:cNvSpPr>
            <p:nvPr/>
          </p:nvSpPr>
          <p:spPr bwMode="auto">
            <a:xfrm>
              <a:off x="463" y="1755"/>
              <a:ext cx="53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200"/>
                <a:t>CABAB…</a:t>
              </a:r>
            </a:p>
          </p:txBody>
        </p:sp>
        <p:sp>
          <p:nvSpPr>
            <p:cNvPr id="597037" name="Text Box 45"/>
            <p:cNvSpPr txBox="1">
              <a:spLocks noChangeArrowheads="1"/>
            </p:cNvSpPr>
            <p:nvPr/>
          </p:nvSpPr>
          <p:spPr bwMode="auto">
            <a:xfrm>
              <a:off x="1001" y="1755"/>
              <a:ext cx="18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200"/>
                <a:t>C</a:t>
              </a:r>
            </a:p>
          </p:txBody>
        </p:sp>
        <p:grpSp>
          <p:nvGrpSpPr>
            <p:cNvPr id="597067" name="Group 75"/>
            <p:cNvGrpSpPr>
              <a:grpSpLocks/>
            </p:cNvGrpSpPr>
            <p:nvPr/>
          </p:nvGrpSpPr>
          <p:grpSpPr bwMode="auto">
            <a:xfrm>
              <a:off x="1064" y="2360"/>
              <a:ext cx="422" cy="451"/>
              <a:chOff x="622" y="1296"/>
              <a:chExt cx="338" cy="451"/>
            </a:xfrm>
          </p:grpSpPr>
          <p:sp>
            <p:nvSpPr>
              <p:cNvPr id="597068" name="Line 76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97069" name="Text Box 77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/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/>
                  <a:t>I/O</a:t>
                </a:r>
              </a:p>
            </p:txBody>
          </p:sp>
        </p:grpSp>
        <p:sp>
          <p:nvSpPr>
            <p:cNvPr id="597070" name="Text Box 78"/>
            <p:cNvSpPr txBox="1">
              <a:spLocks noChangeArrowheads="1"/>
            </p:cNvSpPr>
            <p:nvPr/>
          </p:nvSpPr>
          <p:spPr bwMode="auto">
            <a:xfrm>
              <a:off x="2046" y="2187"/>
              <a:ext cx="16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2400"/>
                <a:t>RR 1ms time slice</a:t>
              </a:r>
            </a:p>
          </p:txBody>
        </p:sp>
      </p:grpSp>
      <p:grpSp>
        <p:nvGrpSpPr>
          <p:cNvPr id="597081" name="Group 89"/>
          <p:cNvGrpSpPr>
            <a:grpSpLocks/>
          </p:cNvGrpSpPr>
          <p:nvPr/>
        </p:nvGrpSpPr>
        <p:grpSpPr bwMode="auto">
          <a:xfrm>
            <a:off x="835025" y="957263"/>
            <a:ext cx="7467600" cy="1784350"/>
            <a:chOff x="526" y="603"/>
            <a:chExt cx="4704" cy="1124"/>
          </a:xfrm>
        </p:grpSpPr>
        <p:grpSp>
          <p:nvGrpSpPr>
            <p:cNvPr id="597064" name="Group 72"/>
            <p:cNvGrpSpPr>
              <a:grpSpLocks/>
            </p:cNvGrpSpPr>
            <p:nvPr/>
          </p:nvGrpSpPr>
          <p:grpSpPr bwMode="auto">
            <a:xfrm>
              <a:off x="4424" y="1276"/>
              <a:ext cx="422" cy="451"/>
              <a:chOff x="622" y="1296"/>
              <a:chExt cx="338" cy="451"/>
            </a:xfrm>
          </p:grpSpPr>
          <p:sp>
            <p:nvSpPr>
              <p:cNvPr id="597065" name="Line 73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97066" name="Text Box 74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/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/>
                  <a:t>I/O</a:t>
                </a:r>
              </a:p>
            </p:txBody>
          </p:sp>
        </p:grpSp>
        <p:grpSp>
          <p:nvGrpSpPr>
            <p:cNvPr id="597012" name="Group 20"/>
            <p:cNvGrpSpPr>
              <a:grpSpLocks/>
            </p:cNvGrpSpPr>
            <p:nvPr/>
          </p:nvGrpSpPr>
          <p:grpSpPr bwMode="auto">
            <a:xfrm>
              <a:off x="574" y="844"/>
              <a:ext cx="4656" cy="384"/>
              <a:chOff x="672" y="672"/>
              <a:chExt cx="4656" cy="384"/>
            </a:xfrm>
          </p:grpSpPr>
          <p:sp>
            <p:nvSpPr>
              <p:cNvPr id="596996" name="Line 4"/>
              <p:cNvSpPr>
                <a:spLocks noChangeShapeType="1"/>
              </p:cNvSpPr>
              <p:nvPr/>
            </p:nvSpPr>
            <p:spPr bwMode="auto">
              <a:xfrm>
                <a:off x="672" y="864"/>
                <a:ext cx="46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96997" name="Line 5"/>
              <p:cNvSpPr>
                <a:spLocks noChangeShapeType="1"/>
              </p:cNvSpPr>
              <p:nvPr/>
            </p:nvSpPr>
            <p:spPr bwMode="auto">
              <a:xfrm>
                <a:off x="672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96998" name="Line 6"/>
              <p:cNvSpPr>
                <a:spLocks noChangeShapeType="1"/>
              </p:cNvSpPr>
              <p:nvPr/>
            </p:nvSpPr>
            <p:spPr bwMode="auto">
              <a:xfrm>
                <a:off x="72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96999" name="Line 7"/>
              <p:cNvSpPr>
                <a:spLocks noChangeShapeType="1"/>
              </p:cNvSpPr>
              <p:nvPr/>
            </p:nvSpPr>
            <p:spPr bwMode="auto">
              <a:xfrm>
                <a:off x="264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97001" name="Line 9"/>
              <p:cNvSpPr>
                <a:spLocks noChangeShapeType="1"/>
              </p:cNvSpPr>
              <p:nvPr/>
            </p:nvSpPr>
            <p:spPr bwMode="auto">
              <a:xfrm>
                <a:off x="4512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97003" name="Line 11"/>
              <p:cNvSpPr>
                <a:spLocks noChangeShapeType="1"/>
              </p:cNvSpPr>
              <p:nvPr/>
            </p:nvSpPr>
            <p:spPr bwMode="auto">
              <a:xfrm>
                <a:off x="456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597006" name="Group 14"/>
            <p:cNvGrpSpPr>
              <a:grpSpLocks/>
            </p:cNvGrpSpPr>
            <p:nvPr/>
          </p:nvGrpSpPr>
          <p:grpSpPr bwMode="auto">
            <a:xfrm>
              <a:off x="575" y="1276"/>
              <a:ext cx="431" cy="451"/>
              <a:chOff x="615" y="1296"/>
              <a:chExt cx="345" cy="451"/>
            </a:xfrm>
          </p:grpSpPr>
          <p:sp>
            <p:nvSpPr>
              <p:cNvPr id="597004" name="Line 12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97005" name="Text Box 13"/>
              <p:cNvSpPr txBox="1">
                <a:spLocks noChangeArrowheads="1"/>
              </p:cNvSpPr>
              <p:nvPr/>
            </p:nvSpPr>
            <p:spPr bwMode="auto">
              <a:xfrm>
                <a:off x="615" y="1343"/>
                <a:ext cx="307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/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/>
                  <a:t>I/O</a:t>
                </a:r>
              </a:p>
            </p:txBody>
          </p:sp>
        </p:grpSp>
        <p:sp>
          <p:nvSpPr>
            <p:cNvPr id="597007" name="Text Box 15"/>
            <p:cNvSpPr txBox="1">
              <a:spLocks noChangeArrowheads="1"/>
            </p:cNvSpPr>
            <p:nvPr/>
          </p:nvSpPr>
          <p:spPr bwMode="auto">
            <a:xfrm>
              <a:off x="4366" y="603"/>
              <a:ext cx="2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/>
                <a:t>C</a:t>
              </a:r>
            </a:p>
          </p:txBody>
        </p:sp>
        <p:sp>
          <p:nvSpPr>
            <p:cNvPr id="597008" name="Text Box 16"/>
            <p:cNvSpPr txBox="1">
              <a:spLocks noChangeArrowheads="1"/>
            </p:cNvSpPr>
            <p:nvPr/>
          </p:nvSpPr>
          <p:spPr bwMode="auto">
            <a:xfrm>
              <a:off x="1430" y="603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/>
                <a:t>A</a:t>
              </a:r>
            </a:p>
          </p:txBody>
        </p:sp>
        <p:sp>
          <p:nvSpPr>
            <p:cNvPr id="597009" name="Text Box 17"/>
            <p:cNvSpPr txBox="1">
              <a:spLocks noChangeArrowheads="1"/>
            </p:cNvSpPr>
            <p:nvPr/>
          </p:nvSpPr>
          <p:spPr bwMode="auto">
            <a:xfrm>
              <a:off x="3413" y="603"/>
              <a:ext cx="2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/>
                <a:t>B</a:t>
              </a:r>
            </a:p>
          </p:txBody>
        </p:sp>
        <p:sp>
          <p:nvSpPr>
            <p:cNvPr id="597010" name="Text Box 18"/>
            <p:cNvSpPr txBox="1">
              <a:spLocks noChangeArrowheads="1"/>
            </p:cNvSpPr>
            <p:nvPr/>
          </p:nvSpPr>
          <p:spPr bwMode="auto">
            <a:xfrm>
              <a:off x="526" y="603"/>
              <a:ext cx="2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/>
                <a:t>C</a:t>
              </a:r>
            </a:p>
          </p:txBody>
        </p:sp>
        <p:sp>
          <p:nvSpPr>
            <p:cNvPr id="597071" name="Text Box 79"/>
            <p:cNvSpPr txBox="1">
              <a:spLocks noChangeArrowheads="1"/>
            </p:cNvSpPr>
            <p:nvPr/>
          </p:nvSpPr>
          <p:spPr bwMode="auto">
            <a:xfrm>
              <a:off x="1873" y="1230"/>
              <a:ext cx="20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2400"/>
                <a:t>RR 100ms time slice</a:t>
              </a:r>
            </a:p>
          </p:txBody>
        </p:sp>
      </p:grpSp>
      <p:grpSp>
        <p:nvGrpSpPr>
          <p:cNvPr id="597080" name="Group 88"/>
          <p:cNvGrpSpPr>
            <a:grpSpLocks/>
          </p:cNvGrpSpPr>
          <p:nvPr/>
        </p:nvGrpSpPr>
        <p:grpSpPr bwMode="auto">
          <a:xfrm>
            <a:off x="823913" y="4614863"/>
            <a:ext cx="7478712" cy="1784350"/>
            <a:chOff x="519" y="2907"/>
            <a:chExt cx="4711" cy="1124"/>
          </a:xfrm>
        </p:grpSpPr>
        <p:sp>
          <p:nvSpPr>
            <p:cNvPr id="597039" name="Line 47"/>
            <p:cNvSpPr>
              <a:spLocks noChangeShapeType="1"/>
            </p:cNvSpPr>
            <p:nvPr/>
          </p:nvSpPr>
          <p:spPr bwMode="auto">
            <a:xfrm>
              <a:off x="574" y="3340"/>
              <a:ext cx="46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597052" name="Group 60"/>
            <p:cNvGrpSpPr>
              <a:grpSpLocks/>
            </p:cNvGrpSpPr>
            <p:nvPr/>
          </p:nvGrpSpPr>
          <p:grpSpPr bwMode="auto">
            <a:xfrm>
              <a:off x="574" y="3148"/>
              <a:ext cx="48" cy="384"/>
              <a:chOff x="672" y="3072"/>
              <a:chExt cx="48" cy="384"/>
            </a:xfrm>
          </p:grpSpPr>
          <p:sp>
            <p:nvSpPr>
              <p:cNvPr id="597040" name="Line 48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97041" name="Line 49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597045" name="Group 53"/>
            <p:cNvGrpSpPr>
              <a:grpSpLocks/>
            </p:cNvGrpSpPr>
            <p:nvPr/>
          </p:nvGrpSpPr>
          <p:grpSpPr bwMode="auto">
            <a:xfrm>
              <a:off x="584" y="3580"/>
              <a:ext cx="422" cy="451"/>
              <a:chOff x="622" y="1296"/>
              <a:chExt cx="338" cy="451"/>
            </a:xfrm>
          </p:grpSpPr>
          <p:sp>
            <p:nvSpPr>
              <p:cNvPr id="597046" name="Line 54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97047" name="Text Box 55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/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/>
                  <a:t>I/O</a:t>
                </a:r>
              </a:p>
            </p:txBody>
          </p:sp>
        </p:grpSp>
        <p:sp>
          <p:nvSpPr>
            <p:cNvPr id="597049" name="Text Box 57"/>
            <p:cNvSpPr txBox="1">
              <a:spLocks noChangeArrowheads="1"/>
            </p:cNvSpPr>
            <p:nvPr/>
          </p:nvSpPr>
          <p:spPr bwMode="auto">
            <a:xfrm>
              <a:off x="770" y="2907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/>
                <a:t>A</a:t>
              </a:r>
            </a:p>
          </p:txBody>
        </p:sp>
        <p:sp>
          <p:nvSpPr>
            <p:cNvPr id="597051" name="Text Box 59"/>
            <p:cNvSpPr txBox="1">
              <a:spLocks noChangeArrowheads="1"/>
            </p:cNvSpPr>
            <p:nvPr/>
          </p:nvSpPr>
          <p:spPr bwMode="auto">
            <a:xfrm>
              <a:off x="519" y="2907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/>
                <a:t>C</a:t>
              </a:r>
            </a:p>
          </p:txBody>
        </p:sp>
        <p:grpSp>
          <p:nvGrpSpPr>
            <p:cNvPr id="597053" name="Group 61"/>
            <p:cNvGrpSpPr>
              <a:grpSpLocks/>
            </p:cNvGrpSpPr>
            <p:nvPr/>
          </p:nvGrpSpPr>
          <p:grpSpPr bwMode="auto">
            <a:xfrm>
              <a:off x="1006" y="3148"/>
              <a:ext cx="48" cy="384"/>
              <a:chOff x="672" y="3072"/>
              <a:chExt cx="48" cy="384"/>
            </a:xfrm>
          </p:grpSpPr>
          <p:sp>
            <p:nvSpPr>
              <p:cNvPr id="597054" name="Line 62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97055" name="Line 63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597056" name="Group 64"/>
            <p:cNvGrpSpPr>
              <a:grpSpLocks/>
            </p:cNvGrpSpPr>
            <p:nvPr/>
          </p:nvGrpSpPr>
          <p:grpSpPr bwMode="auto">
            <a:xfrm>
              <a:off x="1016" y="3580"/>
              <a:ext cx="422" cy="451"/>
              <a:chOff x="622" y="1296"/>
              <a:chExt cx="338" cy="451"/>
            </a:xfrm>
          </p:grpSpPr>
          <p:sp>
            <p:nvSpPr>
              <p:cNvPr id="597057" name="Line 65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97058" name="Text Box 66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/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sz="1800"/>
                  <a:t>I/O</a:t>
                </a:r>
              </a:p>
            </p:txBody>
          </p:sp>
        </p:grpSp>
        <p:grpSp>
          <p:nvGrpSpPr>
            <p:cNvPr id="597059" name="Group 67"/>
            <p:cNvGrpSpPr>
              <a:grpSpLocks/>
            </p:cNvGrpSpPr>
            <p:nvPr/>
          </p:nvGrpSpPr>
          <p:grpSpPr bwMode="auto">
            <a:xfrm>
              <a:off x="1438" y="3148"/>
              <a:ext cx="48" cy="384"/>
              <a:chOff x="672" y="3072"/>
              <a:chExt cx="48" cy="384"/>
            </a:xfrm>
          </p:grpSpPr>
          <p:sp>
            <p:nvSpPr>
              <p:cNvPr id="597060" name="Line 68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97061" name="Line 69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597062" name="Text Box 70"/>
            <p:cNvSpPr txBox="1">
              <a:spLocks noChangeArrowheads="1"/>
            </p:cNvSpPr>
            <p:nvPr/>
          </p:nvSpPr>
          <p:spPr bwMode="auto">
            <a:xfrm>
              <a:off x="1586" y="2907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/>
                <a:t>A</a:t>
              </a:r>
            </a:p>
          </p:txBody>
        </p:sp>
        <p:sp>
          <p:nvSpPr>
            <p:cNvPr id="597063" name="Text Box 71"/>
            <p:cNvSpPr txBox="1">
              <a:spLocks noChangeArrowheads="1"/>
            </p:cNvSpPr>
            <p:nvPr/>
          </p:nvSpPr>
          <p:spPr bwMode="auto">
            <a:xfrm>
              <a:off x="1154" y="2907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1800"/>
                <a:t>A</a:t>
              </a:r>
            </a:p>
          </p:txBody>
        </p:sp>
        <p:sp>
          <p:nvSpPr>
            <p:cNvPr id="597073" name="Text Box 81"/>
            <p:cNvSpPr txBox="1">
              <a:spLocks noChangeArrowheads="1"/>
            </p:cNvSpPr>
            <p:nvPr/>
          </p:nvSpPr>
          <p:spPr bwMode="auto">
            <a:xfrm>
              <a:off x="2569" y="3435"/>
              <a:ext cx="6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sz="2400"/>
                <a:t>SRTF</a:t>
              </a:r>
            </a:p>
          </p:txBody>
        </p:sp>
      </p:grpSp>
      <p:sp>
        <p:nvSpPr>
          <p:cNvPr id="597075" name="AutoShape 83"/>
          <p:cNvSpPr>
            <a:spLocks noChangeArrowheads="1"/>
          </p:cNvSpPr>
          <p:nvPr/>
        </p:nvSpPr>
        <p:spPr bwMode="auto">
          <a:xfrm>
            <a:off x="6553200" y="1905000"/>
            <a:ext cx="2438400" cy="1143000"/>
          </a:xfrm>
          <a:prstGeom prst="wedgeRoundRectCallout">
            <a:avLst>
              <a:gd name="adj1" fmla="val -71157"/>
              <a:gd name="adj2" fmla="val 5722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 anchor="ctr"/>
          <a:lstStyle/>
          <a:p>
            <a:pPr>
              <a:buFontTx/>
              <a:buNone/>
            </a:pPr>
            <a:r>
              <a:rPr lang="en-US"/>
              <a:t>Disk Utilization:</a:t>
            </a:r>
          </a:p>
          <a:p>
            <a:pPr>
              <a:buFontTx/>
              <a:buNone/>
            </a:pPr>
            <a:r>
              <a:rPr lang="en-US"/>
              <a:t>~90% but lots of wakeups!</a:t>
            </a:r>
          </a:p>
        </p:txBody>
      </p:sp>
      <p:sp>
        <p:nvSpPr>
          <p:cNvPr id="597076" name="AutoShape 84"/>
          <p:cNvSpPr>
            <a:spLocks noChangeArrowheads="1"/>
          </p:cNvSpPr>
          <p:nvPr/>
        </p:nvSpPr>
        <p:spPr bwMode="auto">
          <a:xfrm>
            <a:off x="6629400" y="4191000"/>
            <a:ext cx="2286000" cy="914400"/>
          </a:xfrm>
          <a:prstGeom prst="wedgeRoundRectCallout">
            <a:avLst>
              <a:gd name="adj1" fmla="val -72569"/>
              <a:gd name="adj2" fmla="val 59028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 anchor="ctr"/>
          <a:lstStyle/>
          <a:p>
            <a:pPr>
              <a:buFontTx/>
              <a:buNone/>
            </a:pPr>
            <a:r>
              <a:rPr lang="en-US"/>
              <a:t>Disk Utilization:</a:t>
            </a:r>
          </a:p>
          <a:p>
            <a:pPr>
              <a:buFontTx/>
              <a:buNone/>
            </a:pPr>
            <a:r>
              <a:rPr lang="en-US"/>
              <a:t>90%</a:t>
            </a:r>
          </a:p>
        </p:txBody>
      </p:sp>
      <p:sp>
        <p:nvSpPr>
          <p:cNvPr id="597077" name="AutoShape 85"/>
          <p:cNvSpPr>
            <a:spLocks noChangeArrowheads="1"/>
          </p:cNvSpPr>
          <p:nvPr/>
        </p:nvSpPr>
        <p:spPr bwMode="auto">
          <a:xfrm>
            <a:off x="6553200" y="457200"/>
            <a:ext cx="2286000" cy="914400"/>
          </a:xfrm>
          <a:prstGeom prst="wedgeRoundRectCallout">
            <a:avLst>
              <a:gd name="adj1" fmla="val -72569"/>
              <a:gd name="adj2" fmla="val 59028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 anchor="ctr"/>
          <a:lstStyle/>
          <a:p>
            <a:pPr>
              <a:buFontTx/>
              <a:buNone/>
            </a:pPr>
            <a:r>
              <a:rPr lang="en-US"/>
              <a:t>Disk Utilization:</a:t>
            </a:r>
          </a:p>
          <a:p>
            <a:pPr>
              <a:buFontTx/>
              <a:buNone/>
            </a:pPr>
            <a:r>
              <a:rPr lang="en-US"/>
              <a:t>9/201 ~ 4.5%</a:t>
            </a:r>
          </a:p>
        </p:txBody>
      </p:sp>
    </p:spTree>
    <p:extLst>
      <p:ext uri="{BB962C8B-B14F-4D97-AF65-F5344CB8AC3E}">
        <p14:creationId xmlns:p14="http://schemas.microsoft.com/office/powerpoint/2010/main" val="31985141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075" grpId="0" animBg="1"/>
      <p:bldP spid="597076" grpId="0" animBg="1"/>
      <p:bldP spid="5970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839200" cy="533400"/>
          </a:xfrm>
        </p:spPr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Recall: Implementing Locks with </a:t>
            </a:r>
            <a:r>
              <a:rPr lang="en-US" altLang="ko-KR" dirty="0" err="1" smtClean="0">
                <a:ea typeface="Gulim" pitchFamily="34" charset="-127"/>
              </a:rPr>
              <a:t>test&amp;set</a:t>
            </a:r>
            <a:r>
              <a:rPr lang="en-US" altLang="ko-KR" dirty="0" smtClean="0">
                <a:ea typeface="Gulim" pitchFamily="34" charset="-127"/>
              </a:rPr>
              <a:t>: Spin Lock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6096000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Gulim" pitchFamily="34" charset="-127"/>
              </a:rPr>
              <a:t>The </a:t>
            </a:r>
            <a:r>
              <a:rPr lang="en-US" altLang="ko-KR" dirty="0" err="1" smtClean="0">
                <a:ea typeface="Gulim" pitchFamily="34" charset="-127"/>
              </a:rPr>
              <a:t>Test&amp;Test&amp;Set</a:t>
            </a:r>
            <a:r>
              <a:rPr lang="en-US" altLang="ko-KR" dirty="0" smtClean="0">
                <a:ea typeface="Gulim" pitchFamily="34" charset="-127"/>
              </a:rPr>
              <a:t> lock: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  <a:tab pos="2057400" algn="l"/>
              </a:tabLst>
            </a:pPr>
            <a:r>
              <a:rPr lang="en-US" altLang="ko-KR" dirty="0" smtClean="0">
                <a:solidFill>
                  <a:srgbClr val="233AE1"/>
                </a:solidFill>
                <a:ea typeface="Gulim" pitchFamily="34" charset="-127"/>
              </a:rPr>
              <a:t>		</a:t>
            </a:r>
            <a:r>
              <a:rPr lang="en-US" altLang="ko-KR" sz="2000" dirty="0" err="1" smtClean="0">
                <a:latin typeface="Courier New" pitchFamily="49" charset="0"/>
                <a:ea typeface="Gulim" pitchFamily="34" charset="-127"/>
              </a:rPr>
              <a:t>int</a:t>
            </a: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 value = 0; // Free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  <a:tab pos="2057400" algn="l"/>
              </a:tabLst>
            </a:pP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	Acquire() {</a:t>
            </a:r>
            <a:br>
              <a:rPr lang="en-US" altLang="ko-KR" sz="2000" dirty="0" smtClean="0"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	while (true) {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  <a:tab pos="2057400" algn="l"/>
              </a:tabLst>
            </a:pPr>
            <a:r>
              <a:rPr lang="en-US" altLang="ko-KR" sz="2000" dirty="0">
                <a:latin typeface="Courier New" pitchFamily="49" charset="0"/>
                <a:ea typeface="Gulim" pitchFamily="34" charset="-127"/>
              </a:rPr>
              <a:t>	</a:t>
            </a: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		while(value); // Locked, spin with reads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  <a:tab pos="2057400" algn="l"/>
              </a:tabLst>
            </a:pPr>
            <a:r>
              <a:rPr lang="en-US" altLang="ko-KR" sz="2000" dirty="0">
                <a:latin typeface="Courier New" pitchFamily="49" charset="0"/>
                <a:ea typeface="Gulim" pitchFamily="34" charset="-127"/>
              </a:rPr>
              <a:t>	</a:t>
            </a: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		if (!</a:t>
            </a:r>
            <a:r>
              <a:rPr lang="en-US" altLang="ko-KR" sz="2000" dirty="0" err="1" smtClean="0">
                <a:latin typeface="Courier New" pitchFamily="49" charset="0"/>
                <a:ea typeface="Gulim" pitchFamily="34" charset="-127"/>
              </a:rPr>
              <a:t>test&amp;set</a:t>
            </a: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(value))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  <a:tab pos="2057400" algn="l"/>
              </a:tabLst>
            </a:pPr>
            <a:r>
              <a:rPr lang="en-US" altLang="ko-KR" sz="2000" dirty="0">
                <a:latin typeface="Courier New" pitchFamily="49" charset="0"/>
                <a:ea typeface="Gulim" pitchFamily="34" charset="-127"/>
              </a:rPr>
              <a:t>	</a:t>
            </a: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			break;	// Success!		</a:t>
            </a:r>
            <a:endParaRPr lang="en-US" altLang="ko-KR" sz="2000" dirty="0">
              <a:latin typeface="Courier New" pitchFamily="49" charset="0"/>
              <a:ea typeface="Gulim" pitchFamily="34" charset="-127"/>
            </a:endParaRP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  <a:tab pos="2057400" algn="l"/>
              </a:tabLst>
            </a:pP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		}</a:t>
            </a:r>
            <a:br>
              <a:rPr lang="en-US" altLang="ko-KR" sz="2000" dirty="0" smtClean="0"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}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  <a:tab pos="2057400" algn="l"/>
              </a:tabLst>
            </a:pP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	Release() {</a:t>
            </a:r>
            <a:br>
              <a:rPr lang="en-US" altLang="ko-KR" sz="2000" dirty="0" smtClean="0"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	value = 0;</a:t>
            </a:r>
            <a:br>
              <a:rPr lang="en-US" altLang="ko-KR" sz="2000" dirty="0" smtClean="0"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}</a:t>
            </a:r>
          </a:p>
          <a:p>
            <a:r>
              <a:rPr lang="en-US" dirty="0" smtClean="0"/>
              <a:t>Significant </a:t>
            </a:r>
            <a:r>
              <a:rPr lang="en-US" dirty="0"/>
              <a:t>problems with </a:t>
            </a:r>
            <a:r>
              <a:rPr lang="en-US" dirty="0" err="1" smtClean="0"/>
              <a:t>Test&amp;Test&amp;Set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Multiple processors spinning on same memory location</a:t>
            </a:r>
          </a:p>
          <a:p>
            <a:pPr lvl="2"/>
            <a:r>
              <a:rPr lang="en-US" dirty="0"/>
              <a:t>Release/Reacquire causes lots of cache invalidation traffic</a:t>
            </a:r>
          </a:p>
          <a:p>
            <a:pPr lvl="2"/>
            <a:r>
              <a:rPr lang="en-US" dirty="0"/>
              <a:t>No guarantees of fairness – potential </a:t>
            </a:r>
            <a:r>
              <a:rPr lang="en-US" dirty="0" err="1" smtClean="0"/>
              <a:t>livelock</a:t>
            </a:r>
            <a:endParaRPr lang="en-US" dirty="0" smtClean="0"/>
          </a:p>
          <a:p>
            <a:pPr lvl="1"/>
            <a:r>
              <a:rPr lang="en-US" dirty="0" smtClean="0"/>
              <a:t>Scales poorly with number of processors</a:t>
            </a:r>
          </a:p>
          <a:p>
            <a:pPr lvl="2"/>
            <a:r>
              <a:rPr lang="en-US" dirty="0" smtClean="0"/>
              <a:t>Because of bus traffic, average time until </a:t>
            </a:r>
            <a:r>
              <a:rPr lang="en-US" i="1" dirty="0" smtClean="0"/>
              <a:t>some</a:t>
            </a:r>
            <a:r>
              <a:rPr lang="en-US" dirty="0" smtClean="0"/>
              <a:t> processor acquires lock grows with number of processors</a:t>
            </a:r>
            <a:endParaRPr lang="en-US" dirty="0"/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Gulim" pitchFamily="34" charset="-127"/>
              </a:rPr>
              <a:t>Busy-Waiting</a:t>
            </a:r>
            <a:r>
              <a:rPr lang="en-US" altLang="ko-KR" dirty="0" smtClean="0">
                <a:ea typeface="Gulim" pitchFamily="34" charset="-127"/>
              </a:rPr>
              <a:t>: thread consumes cycles while waiting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Gulim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Gulim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115115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4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4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54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54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4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4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4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4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46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46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8034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14800"/>
            <a:ext cx="22733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SRTF Further discussion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/>
              <a:t>Starvation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SRTF can lead to starvation if many small jobs!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Large jobs never get to run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/>
              <a:t>Somehow need to predict future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How can we do this?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Some systems ask the user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/>
              <a:t>When you submit a job, have to say how long it will take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/>
              <a:t>To stop cheating, system kills job if takes too long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But: Even non-malicious users have trouble predicting runtime of their jobs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/>
              <a:t>Bottom line, can’t really know how long job will take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However, can use SRTF as a yardstick </a:t>
            </a:r>
            <a:br>
              <a:rPr lang="en-US"/>
            </a:br>
            <a:r>
              <a:rPr lang="en-US"/>
              <a:t>for measuring other policies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Optimal, so can’t do any better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/>
              <a:t>SRTF Pros &amp; Cons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Optimal (average response time) (+)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Hard to predict future (-)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Unfair (-)</a:t>
            </a:r>
          </a:p>
        </p:txBody>
      </p:sp>
    </p:spTree>
    <p:extLst>
      <p:ext uri="{BB962C8B-B14F-4D97-AF65-F5344CB8AC3E}">
        <p14:creationId xmlns:p14="http://schemas.microsoft.com/office/powerpoint/2010/main" val="5709182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8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8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8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8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8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8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8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8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8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8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98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98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8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8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98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98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8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98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98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98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980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980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533400"/>
          </a:xfrm>
        </p:spPr>
        <p:txBody>
          <a:bodyPr/>
          <a:lstStyle/>
          <a:p>
            <a:r>
              <a:rPr lang="en-US" altLang="ko-KR" smtClean="0">
                <a:ea typeface="굴림" charset="-127"/>
              </a:rPr>
              <a:t>Predicting the Length of the Next CPU Burst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charset="-127"/>
                <a:sym typeface="Symbol" pitchFamily="18" charset="2"/>
              </a:rPr>
              <a:t>Adaptive</a:t>
            </a:r>
            <a:r>
              <a:rPr lang="en-US" altLang="ko-KR" smtClean="0">
                <a:ea typeface="굴림" charset="-127"/>
                <a:sym typeface="Symbol" pitchFamily="18" charset="2"/>
              </a:rPr>
              <a:t>: Changing policy based on past behavior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charset="-127"/>
                <a:sym typeface="Symbol" pitchFamily="18" charset="2"/>
              </a:rPr>
              <a:t>CPU scheduling, in virtual memory, in file systems, etc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charset="-127"/>
                <a:sym typeface="Symbol" pitchFamily="18" charset="2"/>
              </a:rPr>
              <a:t>Works because programs have predictable behavior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charset="-127"/>
                <a:sym typeface="Symbol" pitchFamily="18" charset="2"/>
              </a:rPr>
              <a:t>If program was I/O bound in past, likely in future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charset="-127"/>
                <a:sym typeface="Symbol" pitchFamily="18" charset="2"/>
              </a:rPr>
              <a:t>If computer behavior were random, wouldn’t help</a:t>
            </a:r>
            <a:endParaRPr lang="en-US" altLang="ko-KR" smtClean="0">
              <a:ea typeface="굴림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charset="-127"/>
              </a:rPr>
              <a:t>Example: SRTF with estimated burst length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charset="-127"/>
              </a:rPr>
              <a:t>Use an estimator function on previous bursts: </a:t>
            </a:r>
            <a:br>
              <a:rPr lang="en-US" altLang="ko-KR" smtClean="0">
                <a:ea typeface="굴림" charset="-127"/>
              </a:rPr>
            </a:br>
            <a:r>
              <a:rPr lang="en-US" altLang="ko-KR" smtClean="0">
                <a:ea typeface="굴림" charset="-127"/>
              </a:rPr>
              <a:t>Let t</a:t>
            </a:r>
            <a:r>
              <a:rPr lang="en-US" altLang="ko-KR" baseline="-25000" smtClean="0">
                <a:ea typeface="굴림" charset="-127"/>
              </a:rPr>
              <a:t>n-1</a:t>
            </a:r>
            <a:r>
              <a:rPr lang="en-US" altLang="ko-KR" smtClean="0">
                <a:ea typeface="굴림" charset="-127"/>
              </a:rPr>
              <a:t>, t</a:t>
            </a:r>
            <a:r>
              <a:rPr lang="en-US" altLang="ko-KR" baseline="-25000" smtClean="0">
                <a:ea typeface="굴림" charset="-127"/>
              </a:rPr>
              <a:t>n-2</a:t>
            </a:r>
            <a:r>
              <a:rPr lang="en-US" altLang="ko-KR" smtClean="0">
                <a:ea typeface="굴림" charset="-127"/>
              </a:rPr>
              <a:t>, t</a:t>
            </a:r>
            <a:r>
              <a:rPr lang="en-US" altLang="ko-KR" baseline="-25000" smtClean="0">
                <a:ea typeface="굴림" charset="-127"/>
              </a:rPr>
              <a:t>n-3</a:t>
            </a:r>
            <a:r>
              <a:rPr lang="en-US" altLang="ko-KR" smtClean="0">
                <a:ea typeface="굴림" charset="-127"/>
              </a:rPr>
              <a:t>, etc. be previous CPU burst lengths. Estimate next burst </a:t>
            </a:r>
            <a:r>
              <a:rPr lang="en-US" altLang="ko-KR" smtClean="0">
                <a:ea typeface="굴림" charset="-127"/>
                <a:sym typeface="Symbol" pitchFamily="18" charset="2"/>
              </a:rPr>
              <a:t></a:t>
            </a:r>
            <a:r>
              <a:rPr lang="en-US" altLang="ko-KR" baseline="-25000" smtClean="0">
                <a:ea typeface="굴림" charset="-127"/>
                <a:sym typeface="Symbol" pitchFamily="18" charset="2"/>
              </a:rPr>
              <a:t>n</a:t>
            </a:r>
            <a:r>
              <a:rPr lang="en-US" altLang="ko-KR" smtClean="0">
                <a:ea typeface="굴림" charset="-127"/>
                <a:sym typeface="Symbol" pitchFamily="18" charset="2"/>
              </a:rPr>
              <a:t> = f(</a:t>
            </a:r>
            <a:r>
              <a:rPr lang="en-US" altLang="ko-KR" smtClean="0">
                <a:ea typeface="굴림" charset="-127"/>
              </a:rPr>
              <a:t>t</a:t>
            </a:r>
            <a:r>
              <a:rPr lang="en-US" altLang="ko-KR" baseline="-25000" smtClean="0">
                <a:ea typeface="굴림" charset="-127"/>
              </a:rPr>
              <a:t>n-1</a:t>
            </a:r>
            <a:r>
              <a:rPr lang="en-US" altLang="ko-KR" smtClean="0">
                <a:ea typeface="굴림" charset="-127"/>
              </a:rPr>
              <a:t>, t</a:t>
            </a:r>
            <a:r>
              <a:rPr lang="en-US" altLang="ko-KR" baseline="-25000" smtClean="0">
                <a:ea typeface="굴림" charset="-127"/>
              </a:rPr>
              <a:t>n-2</a:t>
            </a:r>
            <a:r>
              <a:rPr lang="en-US" altLang="ko-KR" smtClean="0">
                <a:ea typeface="굴림" charset="-127"/>
              </a:rPr>
              <a:t>, t</a:t>
            </a:r>
            <a:r>
              <a:rPr lang="en-US" altLang="ko-KR" baseline="-25000" smtClean="0">
                <a:ea typeface="굴림" charset="-127"/>
              </a:rPr>
              <a:t>n-3</a:t>
            </a:r>
            <a:r>
              <a:rPr lang="en-US" altLang="ko-KR" smtClean="0">
                <a:ea typeface="굴림" charset="-127"/>
              </a:rPr>
              <a:t>, …)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charset="-127"/>
              </a:rPr>
              <a:t>Function f could be one of many different time series estimation schemes (Kalman filters, etc)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charset="-127"/>
              </a:rPr>
              <a:t>For instance, </a:t>
            </a:r>
            <a:br>
              <a:rPr lang="en-US" altLang="ko-KR" smtClean="0">
                <a:ea typeface="굴림" charset="-127"/>
              </a:rPr>
            </a:br>
            <a:r>
              <a:rPr lang="en-US" altLang="ko-KR" smtClean="0">
                <a:solidFill>
                  <a:schemeClr val="hlink"/>
                </a:solidFill>
                <a:ea typeface="굴림" charset="-127"/>
              </a:rPr>
              <a:t>exponential averaging</a:t>
            </a:r>
            <a:r>
              <a:rPr lang="en-US" altLang="ko-KR" smtClean="0">
                <a:ea typeface="굴림" charset="-127"/>
              </a:rPr>
              <a:t/>
            </a:r>
            <a:br>
              <a:rPr lang="en-US" altLang="ko-KR" smtClean="0">
                <a:ea typeface="굴림" charset="-127"/>
              </a:rPr>
            </a:br>
            <a:r>
              <a:rPr lang="en-US" altLang="ko-KR" sz="2400" smtClean="0">
                <a:solidFill>
                  <a:schemeClr val="hlink"/>
                </a:solidFill>
                <a:ea typeface="굴림" charset="-127"/>
                <a:sym typeface="Symbol" pitchFamily="18" charset="2"/>
              </a:rPr>
              <a:t></a:t>
            </a:r>
            <a:r>
              <a:rPr lang="en-US" altLang="ko-KR" sz="2400" baseline="-25000" smtClean="0">
                <a:solidFill>
                  <a:schemeClr val="hlink"/>
                </a:solidFill>
                <a:ea typeface="굴림" charset="-127"/>
                <a:sym typeface="Symbol" pitchFamily="18" charset="2"/>
              </a:rPr>
              <a:t>n</a:t>
            </a:r>
            <a:r>
              <a:rPr lang="en-US" altLang="ko-KR" sz="2400" smtClean="0">
                <a:solidFill>
                  <a:schemeClr val="hlink"/>
                </a:solidFill>
                <a:ea typeface="굴림" charset="-127"/>
                <a:sym typeface="Symbol" pitchFamily="18" charset="2"/>
              </a:rPr>
              <a:t> = t</a:t>
            </a:r>
            <a:r>
              <a:rPr lang="en-US" altLang="ko-KR" sz="2400" baseline="-25000" smtClean="0">
                <a:solidFill>
                  <a:schemeClr val="hlink"/>
                </a:solidFill>
                <a:ea typeface="굴림" charset="-127"/>
                <a:sym typeface="Symbol" pitchFamily="18" charset="2"/>
              </a:rPr>
              <a:t>n-1</a:t>
            </a:r>
            <a:r>
              <a:rPr lang="en-US" altLang="ko-KR" sz="2400" smtClean="0">
                <a:solidFill>
                  <a:schemeClr val="hlink"/>
                </a:solidFill>
                <a:ea typeface="굴림" charset="-127"/>
                <a:sym typeface="Symbol" pitchFamily="18" charset="2"/>
              </a:rPr>
              <a:t>+(1-)</a:t>
            </a:r>
            <a:r>
              <a:rPr lang="en-US" altLang="ko-KR" sz="2400" baseline="-25000" smtClean="0">
                <a:solidFill>
                  <a:schemeClr val="hlink"/>
                </a:solidFill>
                <a:ea typeface="굴림" charset="-127"/>
                <a:sym typeface="Symbol" pitchFamily="18" charset="2"/>
              </a:rPr>
              <a:t>n-1</a:t>
            </a:r>
            <a:r>
              <a:rPr lang="en-US" altLang="ko-KR" sz="2400" smtClean="0">
                <a:solidFill>
                  <a:schemeClr val="hlink"/>
                </a:solidFill>
                <a:ea typeface="굴림" charset="-127"/>
                <a:sym typeface="Symbol" pitchFamily="18" charset="2"/>
              </a:rPr>
              <a:t/>
            </a:r>
            <a:br>
              <a:rPr lang="en-US" altLang="ko-KR" sz="2400" smtClean="0">
                <a:solidFill>
                  <a:schemeClr val="hlink"/>
                </a:solidFill>
                <a:ea typeface="굴림" charset="-127"/>
                <a:sym typeface="Symbol" pitchFamily="18" charset="2"/>
              </a:rPr>
            </a:br>
            <a:r>
              <a:rPr lang="en-US" altLang="ko-KR" sz="2400" smtClean="0">
                <a:solidFill>
                  <a:schemeClr val="hlink"/>
                </a:solidFill>
                <a:ea typeface="굴림" charset="-127"/>
                <a:sym typeface="Symbol" pitchFamily="18" charset="2"/>
              </a:rPr>
              <a:t>with (0&lt;</a:t>
            </a:r>
            <a:r>
              <a:rPr lang="en-US" altLang="ko-KR" smtClean="0">
                <a:solidFill>
                  <a:schemeClr val="hlink"/>
                </a:solidFill>
                <a:ea typeface="굴림" charset="-127"/>
                <a:sym typeface="Symbol" pitchFamily="18" charset="2"/>
              </a:rPr>
              <a:t>1)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mtClean="0">
                <a:ea typeface="굴림" charset="-127"/>
                <a:sym typeface="Symbol" pitchFamily="18" charset="2"/>
              </a:rPr>
              <a:t/>
            </a:r>
            <a:br>
              <a:rPr lang="en-US" altLang="ko-KR" smtClean="0">
                <a:ea typeface="굴림" charset="-127"/>
                <a:sym typeface="Symbol" pitchFamily="18" charset="2"/>
              </a:rPr>
            </a:br>
            <a:endParaRPr lang="en-US" altLang="ko-KR" sz="2400" smtClean="0">
              <a:ea typeface="굴림" charset="-127"/>
              <a:sym typeface="Symbol" pitchFamily="18" charset="2"/>
            </a:endParaRPr>
          </a:p>
        </p:txBody>
      </p:sp>
      <p:pic>
        <p:nvPicPr>
          <p:cNvPr id="62669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" t="2280" r="641" b="2849"/>
          <a:stretch>
            <a:fillRect/>
          </a:stretch>
        </p:blipFill>
        <p:spPr bwMode="auto">
          <a:xfrm>
            <a:off x="4267200" y="4343400"/>
            <a:ext cx="3733800" cy="23876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827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2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2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Multi-Level Feedback Scheduling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charset="-127"/>
              </a:rPr>
              <a:t>Another method for exploiting past behavior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charset="-127"/>
              </a:rPr>
              <a:t>First used in CTSS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charset="-127"/>
              </a:rPr>
              <a:t>Multiple queues, each with different priority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charset="-127"/>
              </a:rPr>
              <a:t>Higher priority queues often considered “foreground” tasks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charset="-127"/>
              </a:rPr>
              <a:t>Each queue has its own scheduling algorithm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charset="-127"/>
              </a:rPr>
              <a:t>e.g. foreground – RR, background – FCFS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charset="-127"/>
              </a:rPr>
              <a:t>Sometimes multiple RR priorities with quantum increasing exponentially (highest:1ms, next:2ms, next: 4ms, etc)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charset="-127"/>
              </a:rPr>
              <a:t>Adjust each job’s priority as follows (details vary)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charset="-127"/>
              </a:rPr>
              <a:t>Job starts in highest priority queue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charset="-127"/>
              </a:rPr>
              <a:t>If timeout expires, drop one level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charset="-127"/>
              </a:rPr>
              <a:t>If timeout doesn’t expire, push up one level (or to top)</a:t>
            </a:r>
          </a:p>
        </p:txBody>
      </p:sp>
      <p:grpSp>
        <p:nvGrpSpPr>
          <p:cNvPr id="13316" name="Group 5"/>
          <p:cNvGrpSpPr>
            <a:grpSpLocks/>
          </p:cNvGrpSpPr>
          <p:nvPr/>
        </p:nvGrpSpPr>
        <p:grpSpPr bwMode="auto">
          <a:xfrm>
            <a:off x="2590800" y="685800"/>
            <a:ext cx="3657600" cy="1828800"/>
            <a:chOff x="1872" y="1392"/>
            <a:chExt cx="2016" cy="1233"/>
          </a:xfrm>
        </p:grpSpPr>
        <p:pic>
          <p:nvPicPr>
            <p:cNvPr id="13321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" t="10027" r="1016" b="9756"/>
            <a:stretch>
              <a:fillRect/>
            </a:stretch>
          </p:blipFill>
          <p:spPr bwMode="auto">
            <a:xfrm>
              <a:off x="1872" y="1392"/>
              <a:ext cx="2016" cy="1233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322" name="Freeform 7"/>
            <p:cNvSpPr>
              <a:spLocks/>
            </p:cNvSpPr>
            <p:nvPr/>
          </p:nvSpPr>
          <p:spPr bwMode="auto">
            <a:xfrm>
              <a:off x="2166" y="1536"/>
              <a:ext cx="1440" cy="492"/>
            </a:xfrm>
            <a:custGeom>
              <a:avLst/>
              <a:gdLst>
                <a:gd name="T0" fmla="*/ 1200 w 1440"/>
                <a:gd name="T1" fmla="*/ 0 h 492"/>
                <a:gd name="T2" fmla="*/ 1440 w 1440"/>
                <a:gd name="T3" fmla="*/ 0 h 492"/>
                <a:gd name="T4" fmla="*/ 1440 w 1440"/>
                <a:gd name="T5" fmla="*/ 197 h 492"/>
                <a:gd name="T6" fmla="*/ 0 w 1440"/>
                <a:gd name="T7" fmla="*/ 197 h 492"/>
                <a:gd name="T8" fmla="*/ 0 w 1440"/>
                <a:gd name="T9" fmla="*/ 492 h 492"/>
                <a:gd name="T10" fmla="*/ 201 w 1440"/>
                <a:gd name="T11" fmla="*/ 492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0" h="492">
                  <a:moveTo>
                    <a:pt x="1200" y="0"/>
                  </a:moveTo>
                  <a:lnTo>
                    <a:pt x="1440" y="0"/>
                  </a:lnTo>
                  <a:lnTo>
                    <a:pt x="1440" y="197"/>
                  </a:lnTo>
                  <a:lnTo>
                    <a:pt x="0" y="197"/>
                  </a:lnTo>
                  <a:lnTo>
                    <a:pt x="0" y="492"/>
                  </a:lnTo>
                  <a:lnTo>
                    <a:pt x="201" y="492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3323" name="Freeform 8"/>
            <p:cNvSpPr>
              <a:spLocks/>
            </p:cNvSpPr>
            <p:nvPr/>
          </p:nvSpPr>
          <p:spPr bwMode="auto">
            <a:xfrm>
              <a:off x="2157" y="2031"/>
              <a:ext cx="1443" cy="513"/>
            </a:xfrm>
            <a:custGeom>
              <a:avLst/>
              <a:gdLst>
                <a:gd name="T0" fmla="*/ 1203 w 1443"/>
                <a:gd name="T1" fmla="*/ 0 h 513"/>
                <a:gd name="T2" fmla="*/ 1443 w 1443"/>
                <a:gd name="T3" fmla="*/ 0 h 513"/>
                <a:gd name="T4" fmla="*/ 1440 w 1443"/>
                <a:gd name="T5" fmla="*/ 225 h 513"/>
                <a:gd name="T6" fmla="*/ 0 w 1443"/>
                <a:gd name="T7" fmla="*/ 222 h 513"/>
                <a:gd name="T8" fmla="*/ 3 w 1443"/>
                <a:gd name="T9" fmla="*/ 513 h 513"/>
                <a:gd name="T10" fmla="*/ 210 w 1443"/>
                <a:gd name="T11" fmla="*/ 513 h 5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3" h="513">
                  <a:moveTo>
                    <a:pt x="1203" y="0"/>
                  </a:moveTo>
                  <a:lnTo>
                    <a:pt x="1443" y="0"/>
                  </a:lnTo>
                  <a:lnTo>
                    <a:pt x="1440" y="225"/>
                  </a:lnTo>
                  <a:lnTo>
                    <a:pt x="0" y="222"/>
                  </a:lnTo>
                  <a:lnTo>
                    <a:pt x="3" y="513"/>
                  </a:lnTo>
                  <a:lnTo>
                    <a:pt x="210" y="513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627725" name="Group 13"/>
          <p:cNvGrpSpPr>
            <a:grpSpLocks/>
          </p:cNvGrpSpPr>
          <p:nvPr/>
        </p:nvGrpSpPr>
        <p:grpSpPr bwMode="auto">
          <a:xfrm>
            <a:off x="5715000" y="990600"/>
            <a:ext cx="3429000" cy="914400"/>
            <a:chOff x="3600" y="624"/>
            <a:chExt cx="2160" cy="576"/>
          </a:xfrm>
        </p:grpSpPr>
        <p:sp>
          <p:nvSpPr>
            <p:cNvPr id="13318" name="Text Box 10"/>
            <p:cNvSpPr txBox="1">
              <a:spLocks noChangeArrowheads="1"/>
            </p:cNvSpPr>
            <p:nvPr/>
          </p:nvSpPr>
          <p:spPr bwMode="auto">
            <a:xfrm>
              <a:off x="3931" y="624"/>
              <a:ext cx="182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ko-KR">
                  <a:ea typeface="굴림" charset="-127"/>
                </a:rPr>
                <a:t>Long-Running Compute</a:t>
              </a:r>
              <a:br>
                <a:rPr lang="en-US" altLang="ko-KR">
                  <a:ea typeface="굴림" charset="-127"/>
                </a:rPr>
              </a:br>
              <a:r>
                <a:rPr lang="en-US" altLang="ko-KR">
                  <a:ea typeface="굴림" charset="-127"/>
                </a:rPr>
                <a:t>Tasks Demoted to </a:t>
              </a:r>
              <a:br>
                <a:rPr lang="en-US" altLang="ko-KR">
                  <a:ea typeface="굴림" charset="-127"/>
                </a:rPr>
              </a:br>
              <a:r>
                <a:rPr lang="en-US" altLang="ko-KR">
                  <a:ea typeface="굴림" charset="-127"/>
                </a:rPr>
                <a:t>Low Priority</a:t>
              </a:r>
            </a:p>
          </p:txBody>
        </p:sp>
        <p:sp>
          <p:nvSpPr>
            <p:cNvPr id="13319" name="Line 11"/>
            <p:cNvSpPr>
              <a:spLocks noChangeShapeType="1"/>
            </p:cNvSpPr>
            <p:nvPr/>
          </p:nvSpPr>
          <p:spPr bwMode="auto">
            <a:xfrm flipH="1" flipV="1">
              <a:off x="3600" y="720"/>
              <a:ext cx="51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3320" name="Line 12"/>
            <p:cNvSpPr>
              <a:spLocks noChangeShapeType="1"/>
            </p:cNvSpPr>
            <p:nvPr/>
          </p:nvSpPr>
          <p:spPr bwMode="auto">
            <a:xfrm flipH="1">
              <a:off x="3600" y="960"/>
              <a:ext cx="511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99840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7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7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7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7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27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27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7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7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277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77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Scheduling Details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19138"/>
            <a:ext cx="8534400" cy="59864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charset="-127"/>
              </a:rPr>
              <a:t>Result approximates SRTF: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charset="-127"/>
              </a:rPr>
              <a:t>CPU bound jobs drop like a rock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charset="-127"/>
              </a:rPr>
              <a:t>Short-running I/O bound jobs stay near top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charset="-127"/>
              </a:rPr>
              <a:t>Scheduling must be done between the queues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charset="-127"/>
              </a:rPr>
              <a:t>Fixed priority scheduling:</a:t>
            </a:r>
            <a:r>
              <a:rPr lang="en-US" altLang="ko-KR" smtClean="0">
                <a:ea typeface="굴림" charset="-127"/>
              </a:rPr>
              <a:t>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charset="-127"/>
              </a:rPr>
              <a:t>serve all from highest priority, then next priority, etc.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charset="-127"/>
              </a:rPr>
              <a:t>Time slice: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charset="-127"/>
              </a:rPr>
              <a:t>each queue gets a certain amount of CPU time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charset="-127"/>
              </a:rPr>
              <a:t>e.g., 70% to highest, 20% next, 10% lowest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charset="-127"/>
              </a:rPr>
              <a:t>Countermeasure</a:t>
            </a:r>
            <a:r>
              <a:rPr lang="en-US" altLang="ko-KR" smtClean="0">
                <a:ea typeface="굴림" charset="-127"/>
              </a:rPr>
              <a:t>: user action that can foil intent of the OS designer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charset="-127"/>
              </a:rPr>
              <a:t>For multilevel feedback, put in a bunch of meaningless I/O to keep job’s priority high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charset="-127"/>
              </a:rPr>
              <a:t>Of course, if everyone did this, wouldn’t work!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charset="-127"/>
              </a:rPr>
              <a:t>Example of Othello program: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charset="-127"/>
              </a:rPr>
              <a:t>Playing against competitor, so key was to do computing at higher priority the competitors.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charset="-127"/>
              </a:rPr>
              <a:t>Put in printf’s, ran much faster!</a:t>
            </a:r>
          </a:p>
        </p:txBody>
      </p:sp>
    </p:spTree>
    <p:extLst>
      <p:ext uri="{BB962C8B-B14F-4D97-AF65-F5344CB8AC3E}">
        <p14:creationId xmlns:p14="http://schemas.microsoft.com/office/powerpoint/2010/main" val="41345975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2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28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28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28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28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8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8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28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28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28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28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28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28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Scheduling Fairness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What about fairness?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Strict fixed-priority scheduling between queues is unfair (run highest, then next, </a:t>
            </a:r>
            <a:r>
              <a:rPr lang="en-US" altLang="ko-KR" dirty="0" err="1" smtClean="0">
                <a:ea typeface="굴림" charset="-127"/>
              </a:rPr>
              <a:t>etc</a:t>
            </a:r>
            <a:r>
              <a:rPr lang="en-US" altLang="ko-KR" dirty="0" smtClean="0">
                <a:ea typeface="굴림" charset="-127"/>
              </a:rPr>
              <a:t>):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long running jobs may never get CPU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In </a:t>
            </a:r>
            <a:r>
              <a:rPr lang="en-US" altLang="ko-KR" dirty="0" err="1" smtClean="0">
                <a:ea typeface="굴림" charset="-127"/>
              </a:rPr>
              <a:t>Multics</a:t>
            </a:r>
            <a:r>
              <a:rPr lang="en-US" altLang="ko-KR" dirty="0" smtClean="0">
                <a:ea typeface="굴림" charset="-127"/>
              </a:rPr>
              <a:t>, shut down machine, found 10-year-old job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Must give long-running jobs a fraction of the CPU even when there are shorter jobs to run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charset="-127"/>
              </a:rPr>
              <a:t>Tradeoff: fairness gained by hurting </a:t>
            </a:r>
            <a:r>
              <a:rPr lang="en-US" altLang="ko-KR" dirty="0" err="1" smtClean="0">
                <a:solidFill>
                  <a:schemeClr val="hlink"/>
                </a:solidFill>
                <a:ea typeface="굴림" charset="-127"/>
              </a:rPr>
              <a:t>avg</a:t>
            </a:r>
            <a:r>
              <a:rPr lang="en-US" altLang="ko-KR" dirty="0" smtClean="0">
                <a:solidFill>
                  <a:schemeClr val="hlink"/>
                </a:solidFill>
                <a:ea typeface="굴림" charset="-127"/>
              </a:rPr>
              <a:t> response time!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How to implement fairness?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Could give each queue some fraction of the CPU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What if one long-running job and 100 short-running ones?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Like express lanes in a supermarket—sometimes express lanes get so long, get better service by going into one of the other lines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Could increase priority of jobs that don’t get service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What is done in </a:t>
            </a:r>
            <a:r>
              <a:rPr lang="en-US" altLang="ko-KR" dirty="0" smtClean="0">
                <a:ea typeface="굴림" charset="-127"/>
              </a:rPr>
              <a:t>some variants of UNIX</a:t>
            </a:r>
            <a:endParaRPr lang="en-US" altLang="ko-KR" dirty="0" smtClean="0">
              <a:ea typeface="굴림" charset="-127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This is ad hoc—what rate should you increase priorities?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And, as system gets overloaded, no job gets CPU time, so everyone increases in </a:t>
            </a:r>
            <a:r>
              <a:rPr lang="en-US" altLang="ko-KR" dirty="0" err="1" smtClean="0">
                <a:ea typeface="굴림" charset="-127"/>
              </a:rPr>
              <a:t>priority</a:t>
            </a:r>
            <a:r>
              <a:rPr lang="en-US" altLang="ko-KR" dirty="0" err="1" smtClean="0">
                <a:ea typeface="굴림" charset="-127"/>
                <a:sym typeface="Symbol" pitchFamily="18" charset="2"/>
              </a:rPr>
              <a:t>Interactive</a:t>
            </a:r>
            <a:r>
              <a:rPr lang="en-US" altLang="ko-KR" dirty="0" smtClean="0">
                <a:ea typeface="굴림" charset="-127"/>
                <a:sym typeface="Symbol" pitchFamily="18" charset="2"/>
              </a:rPr>
              <a:t> jobs suffer</a:t>
            </a:r>
          </a:p>
        </p:txBody>
      </p:sp>
    </p:spTree>
    <p:extLst>
      <p:ext uri="{BB962C8B-B14F-4D97-AF65-F5344CB8AC3E}">
        <p14:creationId xmlns:p14="http://schemas.microsoft.com/office/powerpoint/2010/main" val="156739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30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0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30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30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30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30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07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07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30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30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307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307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18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6200"/>
            <a:ext cx="135731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Lottery Scheduling</a:t>
            </a:r>
          </a:p>
        </p:txBody>
      </p:sp>
      <p:sp>
        <p:nvSpPr>
          <p:cNvPr id="6318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1534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Yet another alternative: Lottery Scheduling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Give each job some number of lottery tickets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On each time slice, randomly pick a winning ticket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On average, CPU time is proportional to number of tickets given to each job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How to assign tickets?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To approximate SRTF, short running jobs get more, long running jobs get fewer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To avoid starvation, every job gets at least one ticket (everyone makes progress)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Advantage over strict priority scheduling: behaves gracefully as load changes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Adding or deleting a job affects all jobs proportionally, independent of how many tickets each job possesses</a:t>
            </a:r>
          </a:p>
        </p:txBody>
      </p:sp>
    </p:spTree>
    <p:extLst>
      <p:ext uri="{BB962C8B-B14F-4D97-AF65-F5344CB8AC3E}">
        <p14:creationId xmlns:p14="http://schemas.microsoft.com/office/powerpoint/2010/main" val="21509138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1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1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1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1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1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1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1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1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1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1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31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31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1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1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18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18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318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18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Lottery Scheduling Example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638800"/>
          </a:xfrm>
        </p:spPr>
        <p:txBody>
          <a:bodyPr/>
          <a:lstStyle/>
          <a:p>
            <a:r>
              <a:rPr lang="en-US" altLang="ko-KR" dirty="0" smtClean="0">
                <a:ea typeface="굴림" charset="-127"/>
              </a:rPr>
              <a:t>Lottery Scheduling Example</a:t>
            </a:r>
          </a:p>
          <a:p>
            <a:pPr lvl="1"/>
            <a:r>
              <a:rPr lang="en-US" altLang="ko-KR" dirty="0" smtClean="0">
                <a:ea typeface="굴림" charset="-127"/>
              </a:rPr>
              <a:t>Assume short jobs get 10 tickets, long jobs get 1 ticket</a:t>
            </a: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r>
              <a:rPr lang="en-US" altLang="ko-KR" dirty="0" smtClean="0">
                <a:ea typeface="굴림" charset="-127"/>
              </a:rPr>
              <a:t>What if too many short jobs to give reasonable </a:t>
            </a:r>
            <a:br>
              <a:rPr lang="en-US" altLang="ko-KR" dirty="0" smtClean="0">
                <a:ea typeface="굴림" charset="-127"/>
              </a:rPr>
            </a:br>
            <a:r>
              <a:rPr lang="en-US" altLang="ko-KR" dirty="0" smtClean="0">
                <a:ea typeface="굴림" charset="-127"/>
              </a:rPr>
              <a:t>response time?  </a:t>
            </a:r>
          </a:p>
          <a:p>
            <a:pPr lvl="2"/>
            <a:r>
              <a:rPr lang="en-US" altLang="ko-KR" dirty="0" smtClean="0">
                <a:ea typeface="굴림" charset="-127"/>
              </a:rPr>
              <a:t>If </a:t>
            </a:r>
            <a:r>
              <a:rPr lang="en-US" altLang="ko-KR" dirty="0" smtClean="0">
                <a:ea typeface="굴림" charset="-127"/>
              </a:rPr>
              <a:t>load average is 100, hard to make progress</a:t>
            </a:r>
          </a:p>
          <a:p>
            <a:pPr lvl="2"/>
            <a:r>
              <a:rPr lang="en-US" altLang="ko-KR" dirty="0" smtClean="0">
                <a:ea typeface="굴림" charset="-127"/>
              </a:rPr>
              <a:t>One approach: log some user out</a:t>
            </a:r>
          </a:p>
        </p:txBody>
      </p:sp>
      <p:graphicFrame>
        <p:nvGraphicFramePr>
          <p:cNvPr id="632836" name="Group 4"/>
          <p:cNvGraphicFramePr>
            <a:graphicFrameLocks noGrp="1"/>
          </p:cNvGraphicFramePr>
          <p:nvPr>
            <p:ph idx="4294967295"/>
          </p:nvPr>
        </p:nvGraphicFramePr>
        <p:xfrm>
          <a:off x="1219200" y="1828800"/>
          <a:ext cx="6934200" cy="2616201"/>
        </p:xfrm>
        <a:graphic>
          <a:graphicData uri="http://schemas.openxmlformats.org/drawingml/2006/table">
            <a:tbl>
              <a:tblPr/>
              <a:tblGrid>
                <a:gridCol w="2333625"/>
                <a:gridCol w="2333625"/>
                <a:gridCol w="2266950"/>
              </a:tblGrid>
              <a:tr h="728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# short jobs/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# long jobs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% of CPU each short jobs gets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% of CPU each long jobs gets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1/1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91%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0/2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N/A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2/0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N/A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10/1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9.9%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0.99%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1/10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5%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6117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7630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>
                <a:solidFill>
                  <a:schemeClr val="hlink"/>
                </a:solidFill>
              </a:rPr>
              <a:t>Scheduling</a:t>
            </a:r>
            <a:r>
              <a:rPr lang="en-US"/>
              <a:t>: selecting a waiting process from the ready queue and allocating the CPU to it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>
                <a:solidFill>
                  <a:schemeClr val="hlink"/>
                </a:solidFill>
              </a:rPr>
              <a:t>FCFS Scheduling</a:t>
            </a:r>
            <a:r>
              <a:rPr lang="en-US"/>
              <a:t>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Run threads to completion in order of submission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Pros: Simple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Cons: Short jobs get stuck behind long ones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>
                <a:solidFill>
                  <a:schemeClr val="hlink"/>
                </a:solidFill>
              </a:rPr>
              <a:t>Round-Robin Scheduling</a:t>
            </a:r>
            <a:r>
              <a:rPr lang="en-US"/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Give each thread a small amount of CPU time when it executes; cycle between all ready threads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Pros: Better for short jobs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Cons: Poor when jobs are same length 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>
                <a:solidFill>
                  <a:schemeClr val="hlink"/>
                </a:solidFill>
              </a:rPr>
              <a:t>Shortest Job First (SJF)/Shortest Remaining Time First (SRTF)</a:t>
            </a:r>
            <a:r>
              <a:rPr lang="en-US"/>
              <a:t>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/>
              <a:t>Run whatever job has the least amount of computation to do/least remaining amount of computation to do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Pros: Optimal (average response time)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/>
              <a:t>Cons: Hard to predict future, Unfair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13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82000" cy="5410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rgbClr val="FF0000"/>
                </a:solidFill>
                <a:ea typeface="굴림" charset="-127"/>
              </a:rPr>
              <a:t>Multi-Level Feedback Scheduling: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charset="-127"/>
              </a:rPr>
              <a:t>Multiple queues of different priorities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charset="-127"/>
              </a:rPr>
              <a:t>Automatic promotion/demotion of process priority in order to approximate SJF/SRTF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rgbClr val="FF0000"/>
                </a:solidFill>
                <a:ea typeface="굴림" charset="-127"/>
              </a:rPr>
              <a:t>Lottery Scheduling: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charset="-127"/>
              </a:rPr>
              <a:t>Give each thread a priority-dependent number of tokens (short </a:t>
            </a:r>
            <a:r>
              <a:rPr lang="en-US" altLang="ko-KR" dirty="0" err="1">
                <a:ea typeface="굴림" charset="-127"/>
              </a:rPr>
              <a:t>tasks</a:t>
            </a:r>
            <a:r>
              <a:rPr lang="en-US" altLang="ko-KR" dirty="0" err="1">
                <a:ea typeface="굴림" charset="-127"/>
                <a:sym typeface="Symbol" pitchFamily="18" charset="2"/>
              </a:rPr>
              <a:t>more</a:t>
            </a:r>
            <a:r>
              <a:rPr lang="en-US" altLang="ko-KR" dirty="0">
                <a:ea typeface="굴림" charset="-127"/>
                <a:sym typeface="Symbol" pitchFamily="18" charset="2"/>
              </a:rPr>
              <a:t> tokens)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charset="-127"/>
              </a:rPr>
              <a:t>Reserve a minimum number of tokens for every thread to ensure forward </a:t>
            </a:r>
            <a:r>
              <a:rPr lang="en-US" altLang="ko-KR" dirty="0" smtClean="0">
                <a:ea typeface="굴림" charset="-127"/>
              </a:rPr>
              <a:t>progress/fairness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charset="-127"/>
              </a:rPr>
              <a:t>Next time: More Interesting Schedulers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O(1) scheduler (Linux 2.6.x)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Completely Fair Scheduler (Linux 2.6.23)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EDF (Earliest Deadline First)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CBS (Constant Bandwidth Scheduler)</a:t>
            </a:r>
            <a:endParaRPr lang="en-US" altLang="ko-KR" dirty="0">
              <a:ea typeface="굴림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charset="-127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Mellor-</a:t>
            </a:r>
            <a:r>
              <a:rPr lang="en-US" dirty="0" err="1" smtClean="0"/>
              <a:t>Crummey</a:t>
            </a:r>
            <a:r>
              <a:rPr lang="en-US" dirty="0" smtClean="0"/>
              <a:t>-Scott 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5344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Nice properties of MCS </a:t>
            </a:r>
            <a:r>
              <a:rPr lang="en-US" dirty="0" smtClean="0"/>
              <a:t>Lock</a:t>
            </a:r>
          </a:p>
          <a:p>
            <a:pPr lvl="1"/>
            <a:r>
              <a:rPr lang="en-US" dirty="0" smtClean="0"/>
              <a:t>Lock Free internal implementation</a:t>
            </a:r>
            <a:endParaRPr lang="en-US" dirty="0" smtClean="0"/>
          </a:p>
          <a:p>
            <a:pPr lvl="1"/>
            <a:r>
              <a:rPr lang="en-US" dirty="0" smtClean="0"/>
              <a:t>Never more than 2 processors spinning on one address</a:t>
            </a:r>
          </a:p>
          <a:p>
            <a:pPr lvl="1"/>
            <a:r>
              <a:rPr lang="en-US" dirty="0" smtClean="0"/>
              <a:t>Completely fair – once on queue, are guaranteed to get your turn in FIFO order</a:t>
            </a:r>
            <a:endParaRPr lang="en-US" dirty="0"/>
          </a:p>
          <a:p>
            <a:pPr lvl="2"/>
            <a:r>
              <a:rPr lang="en-US" dirty="0"/>
              <a:t>Alternate release procedure doesn’t use </a:t>
            </a:r>
            <a:r>
              <a:rPr lang="en-US" dirty="0" err="1" smtClean="0"/>
              <a:t>compare&amp;swap</a:t>
            </a:r>
            <a:r>
              <a:rPr lang="en-US" dirty="0" smtClean="0"/>
              <a:t> but </a:t>
            </a:r>
            <a:r>
              <a:rPr lang="en-US" dirty="0"/>
              <a:t>doesn’t guarantee FIFO order</a:t>
            </a:r>
          </a:p>
          <a:p>
            <a:r>
              <a:rPr lang="en-US" dirty="0" smtClean="0"/>
              <a:t>Bad properties of MCS Lock</a:t>
            </a:r>
          </a:p>
          <a:p>
            <a:pPr lvl="1"/>
            <a:r>
              <a:rPr lang="en-US" dirty="0" smtClean="0"/>
              <a:t>Takes longer (more instructions) than T&amp;T&amp;S if no contention</a:t>
            </a:r>
          </a:p>
          <a:p>
            <a:pPr lvl="1"/>
            <a:r>
              <a:rPr lang="en-US" dirty="0" smtClean="0"/>
              <a:t>Releaser may be forced to spin in rare circumstances</a:t>
            </a:r>
          </a:p>
          <a:p>
            <a:r>
              <a:rPr lang="en-US" dirty="0" smtClean="0"/>
              <a:t>Hardware support?</a:t>
            </a:r>
          </a:p>
          <a:p>
            <a:pPr lvl="1"/>
            <a:r>
              <a:rPr lang="en-US" dirty="0" smtClean="0"/>
              <a:t>Some proposed hardware </a:t>
            </a:r>
            <a:r>
              <a:rPr lang="en-US" dirty="0" err="1" smtClean="0"/>
              <a:t>queueing</a:t>
            </a:r>
            <a:r>
              <a:rPr lang="en-US" dirty="0" smtClean="0"/>
              <a:t> primitives such as QOLB (Queue on Lock Bit)</a:t>
            </a:r>
          </a:p>
          <a:p>
            <a:pPr lvl="1"/>
            <a:r>
              <a:rPr lang="en-US" dirty="0" smtClean="0"/>
              <a:t>Not broadly available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31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Busy-wait </a:t>
            </a:r>
            <a:r>
              <a:rPr lang="en-US" dirty="0" err="1"/>
              <a:t>vs</a:t>
            </a:r>
            <a:r>
              <a:rPr lang="en-US" dirty="0"/>
              <a:t> Blocking</a:t>
            </a:r>
          </a:p>
        </p:txBody>
      </p:sp>
      <p:sp>
        <p:nvSpPr>
          <p:cNvPr id="32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562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Busy-wait: I.e. spin lock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Keep trying to acquire lock until read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Very low latency/processor overhead! 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Very high system overhead!  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Causing stress on network while spinning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Processor is not doing anything else useful</a:t>
            </a:r>
          </a:p>
          <a:p>
            <a:pPr>
              <a:lnSpc>
                <a:spcPct val="80000"/>
              </a:lnSpc>
            </a:pPr>
            <a:r>
              <a:rPr lang="en-US" dirty="0"/>
              <a:t>Blocking: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If can’t acquire lock, </a:t>
            </a:r>
            <a:r>
              <a:rPr lang="en-US" dirty="0" err="1"/>
              <a:t>deschedule</a:t>
            </a:r>
            <a:r>
              <a:rPr lang="en-US" dirty="0"/>
              <a:t> process (I.e. unload state)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Higher latency/processor overhead (1000s of cycles?)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Takes time to unload/restart task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Notification mechanism needed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Low system </a:t>
            </a:r>
            <a:r>
              <a:rPr lang="en-US" dirty="0" err="1"/>
              <a:t>overheadd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/>
              <a:t>No stress on network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Processor does something useful</a:t>
            </a:r>
          </a:p>
          <a:p>
            <a:pPr>
              <a:lnSpc>
                <a:spcPct val="80000"/>
              </a:lnSpc>
            </a:pPr>
            <a:r>
              <a:rPr lang="en-US" dirty="0"/>
              <a:t>Hybrid: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Spin for a while, then block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2-competitive: spin until have waited blocking time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lvl="2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191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barriers?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5791200"/>
          </a:xfrm>
        </p:spPr>
        <p:txBody>
          <a:bodyPr>
            <a:normAutofit lnSpcReduction="10000"/>
          </a:bodyPr>
          <a:lstStyle/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dirty="0"/>
              <a:t>Barrier – global (/coordinated) synchronization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sz="2000" dirty="0"/>
              <a:t>simple use of barriers -- all threads hit the same one</a:t>
            </a:r>
          </a:p>
          <a:p>
            <a:pPr>
              <a:lnSpc>
                <a:spcPct val="85000"/>
              </a:lnSpc>
              <a:spcBef>
                <a:spcPct val="15000"/>
              </a:spcBef>
              <a:buSzTx/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       </a:t>
            </a:r>
            <a:r>
              <a:rPr lang="en-US" sz="2000" dirty="0" err="1">
                <a:solidFill>
                  <a:schemeClr val="hlink"/>
                </a:solidFill>
                <a:latin typeface="Courier New" pitchFamily="49" charset="0"/>
              </a:rPr>
              <a:t>work_on_my_subgrid</a:t>
            </a:r>
            <a:r>
              <a:rPr lang="en-US" sz="2000" dirty="0">
                <a:solidFill>
                  <a:schemeClr val="hlink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85000"/>
              </a:lnSpc>
              <a:spcBef>
                <a:spcPct val="15000"/>
              </a:spcBef>
              <a:buSzTx/>
              <a:buFontTx/>
              <a:buNone/>
            </a:pPr>
            <a:r>
              <a:rPr lang="en-US" sz="2000" dirty="0">
                <a:solidFill>
                  <a:schemeClr val="hlink"/>
                </a:solidFill>
                <a:latin typeface="Courier New" pitchFamily="49" charset="0"/>
              </a:rPr>
              <a:t>       </a:t>
            </a:r>
            <a:r>
              <a:rPr lang="en-US" sz="2000" dirty="0" smtClean="0">
                <a:solidFill>
                  <a:schemeClr val="hlink"/>
                </a:solidFill>
                <a:latin typeface="Courier New" pitchFamily="49" charset="0"/>
              </a:rPr>
              <a:t>barrier();</a:t>
            </a:r>
            <a:endParaRPr lang="en-US" sz="2000" dirty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lnSpc>
                <a:spcPct val="85000"/>
              </a:lnSpc>
              <a:spcBef>
                <a:spcPct val="15000"/>
              </a:spcBef>
              <a:buSzTx/>
              <a:buFontTx/>
              <a:buNone/>
            </a:pPr>
            <a:r>
              <a:rPr lang="en-US" sz="2000" dirty="0">
                <a:solidFill>
                  <a:schemeClr val="hlink"/>
                </a:solidFill>
                <a:latin typeface="Courier New" pitchFamily="49" charset="0"/>
              </a:rPr>
              <a:t>       </a:t>
            </a:r>
            <a:r>
              <a:rPr lang="en-US" sz="2000" dirty="0" err="1">
                <a:solidFill>
                  <a:schemeClr val="hlink"/>
                </a:solidFill>
                <a:latin typeface="Courier New" pitchFamily="49" charset="0"/>
              </a:rPr>
              <a:t>read_neighboring_values</a:t>
            </a:r>
            <a:r>
              <a:rPr lang="en-US" sz="2000" dirty="0">
                <a:solidFill>
                  <a:schemeClr val="hlink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85000"/>
              </a:lnSpc>
              <a:spcBef>
                <a:spcPct val="15000"/>
              </a:spcBef>
              <a:buSzTx/>
              <a:buFontTx/>
              <a:buNone/>
            </a:pPr>
            <a:r>
              <a:rPr lang="en-US" sz="2000" dirty="0">
                <a:solidFill>
                  <a:schemeClr val="hlink"/>
                </a:solidFill>
                <a:latin typeface="Courier New" pitchFamily="49" charset="0"/>
              </a:rPr>
              <a:t>       </a:t>
            </a:r>
            <a:r>
              <a:rPr lang="en-US" sz="2000" dirty="0" smtClean="0">
                <a:solidFill>
                  <a:schemeClr val="hlink"/>
                </a:solidFill>
                <a:latin typeface="Courier New" pitchFamily="49" charset="0"/>
              </a:rPr>
              <a:t>barrier();</a:t>
            </a:r>
            <a:endParaRPr lang="en-US" sz="2800" dirty="0">
              <a:solidFill>
                <a:schemeClr val="hlink"/>
              </a:solidFill>
              <a:latin typeface="Courier New" pitchFamily="49" charset="0"/>
            </a:endParaRP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sz="2000" dirty="0"/>
              <a:t>barriers are not provided in all thread </a:t>
            </a:r>
            <a:r>
              <a:rPr lang="en-US" sz="2000" dirty="0" smtClean="0"/>
              <a:t>libraries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dirty="0" smtClean="0"/>
              <a:t>How to implement barrier?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dirty="0" smtClean="0"/>
              <a:t>Global </a:t>
            </a:r>
            <a:r>
              <a:rPr lang="en-US" dirty="0" smtClean="0">
                <a:solidFill>
                  <a:srgbClr val="FF0000"/>
                </a:solidFill>
              </a:rPr>
              <a:t>counter</a:t>
            </a:r>
            <a:r>
              <a:rPr lang="en-US" dirty="0" smtClean="0"/>
              <a:t> representing number of threads still waiting to arrive and </a:t>
            </a:r>
            <a:r>
              <a:rPr lang="en-US" dirty="0" smtClean="0">
                <a:solidFill>
                  <a:srgbClr val="FF0000"/>
                </a:solidFill>
              </a:rPr>
              <a:t>parity </a:t>
            </a:r>
            <a:r>
              <a:rPr lang="en-US" dirty="0" smtClean="0"/>
              <a:t>representing phase</a:t>
            </a:r>
          </a:p>
          <a:p>
            <a:pPr lvl="2">
              <a:lnSpc>
                <a:spcPct val="85000"/>
              </a:lnSpc>
              <a:spcBef>
                <a:spcPct val="15000"/>
              </a:spcBef>
            </a:pPr>
            <a:r>
              <a:rPr lang="en-US" dirty="0" smtClean="0"/>
              <a:t>Initialize counter to zero, set parity variable to “even”</a:t>
            </a:r>
          </a:p>
          <a:p>
            <a:pPr lvl="2">
              <a:lnSpc>
                <a:spcPct val="85000"/>
              </a:lnSpc>
              <a:spcBef>
                <a:spcPct val="15000"/>
              </a:spcBef>
            </a:pPr>
            <a:r>
              <a:rPr lang="en-US" dirty="0" smtClean="0"/>
              <a:t>Each thread that enters saves parity variable and</a:t>
            </a:r>
          </a:p>
          <a:p>
            <a:pPr lvl="3">
              <a:lnSpc>
                <a:spcPct val="85000"/>
              </a:lnSpc>
              <a:spcBef>
                <a:spcPct val="15000"/>
              </a:spcBef>
            </a:pPr>
            <a:r>
              <a:rPr lang="en-US" dirty="0" smtClean="0"/>
              <a:t>Atomically increments counter if even</a:t>
            </a:r>
          </a:p>
          <a:p>
            <a:pPr lvl="3">
              <a:lnSpc>
                <a:spcPct val="85000"/>
              </a:lnSpc>
              <a:spcBef>
                <a:spcPct val="15000"/>
              </a:spcBef>
            </a:pPr>
            <a:r>
              <a:rPr lang="en-US" dirty="0" smtClean="0"/>
              <a:t>Atomically decrements counter if odd</a:t>
            </a:r>
          </a:p>
          <a:p>
            <a:pPr lvl="2">
              <a:lnSpc>
                <a:spcPct val="85000"/>
              </a:lnSpc>
              <a:spcBef>
                <a:spcPct val="15000"/>
              </a:spcBef>
            </a:pPr>
            <a:r>
              <a:rPr lang="en-US" dirty="0" smtClean="0"/>
              <a:t>If counter not at extreme value </a:t>
            </a:r>
            <a:r>
              <a:rPr lang="en-US" dirty="0" smtClean="0">
                <a:solidFill>
                  <a:srgbClr val="FF0000"/>
                </a:solidFill>
              </a:rPr>
              <a:t>spin</a:t>
            </a:r>
            <a:r>
              <a:rPr lang="en-US" dirty="0" smtClean="0"/>
              <a:t> until parity changes</a:t>
            </a:r>
          </a:p>
          <a:p>
            <a:pPr lvl="3">
              <a:lnSpc>
                <a:spcPct val="85000"/>
              </a:lnSpc>
              <a:spcBef>
                <a:spcPct val="15000"/>
              </a:spcBef>
            </a:pPr>
            <a:r>
              <a:rPr lang="en-US" dirty="0" smtClean="0"/>
              <a:t>i.e. </a:t>
            </a:r>
            <a:r>
              <a:rPr lang="en-US" dirty="0" err="1" smtClean="0"/>
              <a:t>Num</a:t>
            </a:r>
            <a:r>
              <a:rPr lang="en-US" dirty="0" smtClean="0"/>
              <a:t> threads if “even” or zero if “odd”</a:t>
            </a:r>
          </a:p>
          <a:p>
            <a:pPr lvl="2">
              <a:lnSpc>
                <a:spcPct val="85000"/>
              </a:lnSpc>
              <a:spcBef>
                <a:spcPct val="15000"/>
              </a:spcBef>
            </a:pPr>
            <a:r>
              <a:rPr lang="en-US" dirty="0" smtClean="0"/>
              <a:t>Else, flip parity, exit barrier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dirty="0" smtClean="0"/>
              <a:t>Better for large numbers of processors – implement atomic counter via combining tree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377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pThreads</a:t>
            </a:r>
            <a:r>
              <a:rPr lang="en-US" dirty="0" smtClean="0"/>
              <a:t>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715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pThreads</a:t>
            </a:r>
            <a:r>
              <a:rPr lang="en-US" dirty="0" smtClean="0"/>
              <a:t> API has a number of synchronization options available to you</a:t>
            </a:r>
          </a:p>
          <a:p>
            <a:pPr lvl="1"/>
            <a:r>
              <a:rPr lang="en-US" dirty="0" err="1" smtClean="0"/>
              <a:t>Mutexes</a:t>
            </a:r>
            <a:r>
              <a:rPr lang="en-US" dirty="0" smtClean="0"/>
              <a:t>, Monitors/Condition Variables, Barriers</a:t>
            </a:r>
          </a:p>
          <a:p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Creation:</a:t>
            </a:r>
            <a:r>
              <a:rPr lang="en-US" dirty="0"/>
              <a:t> Can be created either statically or </a:t>
            </a:r>
            <a:r>
              <a:rPr lang="en-US" dirty="0" smtClean="0"/>
              <a:t>dynamically</a:t>
            </a:r>
          </a:p>
          <a:p>
            <a:pPr lvl="2"/>
            <a:r>
              <a:rPr lang="en-US" dirty="0" smtClean="0"/>
              <a:t>Static: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pthread_mutex_t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mymutex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PTHREAD_MUTEX_INITIALIZER;</a:t>
            </a:r>
          </a:p>
          <a:p>
            <a:pPr lvl="2">
              <a:tabLst>
                <a:tab pos="2400300" algn="l"/>
              </a:tabLst>
            </a:pPr>
            <a:r>
              <a:rPr lang="en-US" dirty="0" smtClean="0"/>
              <a:t>Dynamic: 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pthread_mutex_init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attr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pthread_mutex_destroy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>Here, </a:t>
            </a:r>
            <a:r>
              <a:rPr lang="en-US" dirty="0" err="1" smtClean="0">
                <a:cs typeface="Courier New" pitchFamily="49" charset="0"/>
              </a:rPr>
              <a:t>attr</a:t>
            </a:r>
            <a:r>
              <a:rPr lang="en-US" dirty="0" smtClean="0">
                <a:cs typeface="Courier New" pitchFamily="49" charset="0"/>
              </a:rPr>
              <a:t> contains protocol for dealing with priority inversion, priority ceiling, and process sharing properties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Use: Simple locking and unlocking (and “try”):</a:t>
            </a:r>
          </a:p>
          <a:p>
            <a:pPr lvl="2"/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pthread_mutex_lock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pthread_mutex_trylock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pthread_mutex_unlock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9724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pThreads</a:t>
            </a:r>
            <a:r>
              <a:rPr lang="en-US" dirty="0"/>
              <a:t> </a:t>
            </a:r>
            <a:r>
              <a:rPr lang="en-US" dirty="0" smtClean="0"/>
              <a:t>Synchronization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105400"/>
          </a:xfrm>
        </p:spPr>
        <p:txBody>
          <a:bodyPr/>
          <a:lstStyle/>
          <a:p>
            <a:r>
              <a:rPr lang="en-US" dirty="0" smtClean="0"/>
              <a:t>Condition Variables</a:t>
            </a:r>
          </a:p>
          <a:p>
            <a:pPr lvl="1"/>
            <a:r>
              <a:rPr lang="en-US" dirty="0"/>
              <a:t>Creation: Can be created either statically or dynamically</a:t>
            </a:r>
          </a:p>
          <a:p>
            <a:pPr lvl="2"/>
            <a:r>
              <a:rPr lang="en-US" dirty="0"/>
              <a:t>Static: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pthread_cond_t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mycond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PTHREAD_COND_INITIALIZER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>
              <a:tabLst>
                <a:tab pos="2400300" algn="l"/>
              </a:tabLst>
            </a:pPr>
            <a:r>
              <a:rPr lang="en-US" dirty="0"/>
              <a:t>Dynamic: 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pthread_mutex_init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attr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pthread_mutex_destroy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cs typeface="Courier New" pitchFamily="49" charset="0"/>
              </a:rPr>
              <a:t>Here, </a:t>
            </a:r>
            <a:r>
              <a:rPr lang="en-US" dirty="0" err="1">
                <a:cs typeface="Courier New" pitchFamily="49" charset="0"/>
              </a:rPr>
              <a:t>attr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has only one element: process-shared</a:t>
            </a:r>
            <a:endParaRPr lang="en-US" dirty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Use</a:t>
            </a:r>
            <a:r>
              <a:rPr lang="en-US" dirty="0">
                <a:cs typeface="Courier New" pitchFamily="49" charset="0"/>
              </a:rPr>
              <a:t>: Simple locking and unlocking (and “try”):</a:t>
            </a:r>
          </a:p>
          <a:p>
            <a:pPr lvl="2"/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pthread_cond_wait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pthread_cond_signal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pthread_mutex_unlock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/>
              <a:t>Barriers:</a:t>
            </a:r>
          </a:p>
          <a:p>
            <a:pPr lvl="1">
              <a:tabLst>
                <a:tab pos="2057400" algn="l"/>
              </a:tabLst>
            </a:pPr>
            <a:r>
              <a:rPr lang="en-US" dirty="0" smtClean="0"/>
              <a:t>Creation: 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pthread_barrier_init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(&amp;barrier,&amp;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attr,count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pthread_barrier_destroy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(&amp;barrier);</a:t>
            </a:r>
            <a:endParaRPr lang="en-US" sz="1600" dirty="0" smtClean="0"/>
          </a:p>
          <a:p>
            <a:pPr lvl="1">
              <a:tabLst>
                <a:tab pos="2057400" algn="l"/>
              </a:tabLst>
            </a:pPr>
            <a:r>
              <a:rPr lang="en-US" dirty="0" smtClean="0"/>
              <a:t>Use:	</a:t>
            </a:r>
            <a:r>
              <a:rPr lang="en-US" sz="1800" b="0" dirty="0" err="1" smtClean="0">
                <a:latin typeface="Courier New" pitchFamily="49" charset="0"/>
                <a:cs typeface="Courier New" pitchFamily="49" charset="0"/>
              </a:rPr>
              <a:t>pthread_barrier_wait</a:t>
            </a:r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(&amp;barrier);</a:t>
            </a:r>
            <a:endParaRPr lang="en-US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1315745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Synchronization (in Kernel)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6868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Atomic Operations (Love Book, Chapter 10)</a:t>
            </a:r>
          </a:p>
          <a:p>
            <a:pPr lvl="1">
              <a:tabLst>
                <a:tab pos="2463800" algn="l"/>
              </a:tabLst>
            </a:pPr>
            <a:r>
              <a:rPr lang="en-US" dirty="0" smtClean="0"/>
              <a:t>Declaration: 	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include &lt;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asm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atomic.h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smtClean="0"/>
              <a:t>	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atomic_t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v;</a:t>
            </a:r>
            <a:br>
              <a:rPr lang="en-US" sz="17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atomic_t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u = ATOMIC_INIT(0);</a:t>
            </a:r>
            <a:endParaRPr lang="en-US" sz="1700" dirty="0" smtClean="0"/>
          </a:p>
          <a:p>
            <a:pPr lvl="1">
              <a:tabLst>
                <a:tab pos="1143000" algn="l"/>
              </a:tabLst>
            </a:pPr>
            <a:r>
              <a:rPr lang="en-US" dirty="0" smtClean="0"/>
              <a:t>Use: Simple operations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atomic_set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(&amp;v, 4);	// v=4 (atomically)</a:t>
            </a:r>
            <a:br>
              <a:rPr lang="en-US" sz="17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atomic_add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(2,&amp;v);	// v = v+2 (atomically)</a:t>
            </a:r>
            <a:br>
              <a:rPr lang="en-US" sz="17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atomic_inc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(&amp;v);	// v = v+1 (atomically)</a:t>
            </a:r>
            <a:br>
              <a:rPr lang="en-US" sz="17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atomic_read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(&amp;v);	// Atomically read v and return</a:t>
            </a:r>
          </a:p>
          <a:p>
            <a:pPr lvl="1">
              <a:tabLst>
                <a:tab pos="1143000" algn="l"/>
              </a:tabLst>
            </a:pPr>
            <a:r>
              <a:rPr lang="en-US" dirty="0" smtClean="0"/>
              <a:t>Atomic </a:t>
            </a:r>
            <a:r>
              <a:rPr lang="en-US" dirty="0" err="1" smtClean="0"/>
              <a:t>OP+Test</a:t>
            </a:r>
            <a:r>
              <a:rPr lang="en-US" dirty="0" smtClean="0"/>
              <a:t>: Perform op, then test	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atomically subtract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value and return true if result zero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/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atomic_sub_and_test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value,&amp;v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lvl="1">
              <a:tabLst>
                <a:tab pos="1143000" algn="l"/>
              </a:tabLst>
            </a:pPr>
            <a:r>
              <a:rPr lang="en-US" dirty="0" smtClean="0"/>
              <a:t>64-bit Atomic versions exist, atomic bit manipulation</a:t>
            </a:r>
          </a:p>
          <a:p>
            <a:pPr>
              <a:tabLst>
                <a:tab pos="1143000" algn="l"/>
              </a:tabLst>
            </a:pPr>
            <a:r>
              <a:rPr lang="en-US" dirty="0" smtClean="0"/>
              <a:t>Spin Locks:</a:t>
            </a:r>
          </a:p>
          <a:p>
            <a:pPr lvl="1">
              <a:tabLst>
                <a:tab pos="1143000" algn="l"/>
                <a:tab pos="2463800" algn="l"/>
              </a:tabLst>
            </a:pPr>
            <a:r>
              <a:rPr lang="en-US" dirty="0"/>
              <a:t>Declaration</a:t>
            </a:r>
            <a:r>
              <a:rPr lang="en-US" sz="1800" dirty="0"/>
              <a:t>: </a:t>
            </a:r>
            <a:r>
              <a:rPr lang="en-US" sz="1800" dirty="0" smtClean="0"/>
              <a:t>	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include 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asm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spinlock.h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7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	include &lt;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spinlock.h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700" dirty="0">
                <a:latin typeface="Courier New" pitchFamily="49" charset="0"/>
                <a:cs typeface="Courier New" pitchFamily="49" charset="0"/>
              </a:rPr>
            </a:b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	</a:t>
            </a:r>
            <a:br>
              <a:rPr lang="en-US" sz="17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	DEFINE_SPINLOCK(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my_lock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7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spin_lock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mr_lock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7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	//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Cricical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section</a:t>
            </a:r>
            <a:br>
              <a:rPr lang="en-US" sz="17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spin_unlock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mr_lock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282605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17|9.4|16.4|13.2|16"/>
</p:tagLst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47737</TotalTime>
  <Pages>60</Pages>
  <Words>2780</Words>
  <Application>Microsoft Office PowerPoint</Application>
  <PresentationFormat>On-screen Show (4:3)</PresentationFormat>
  <Paragraphs>663</Paragraphs>
  <Slides>38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</vt:lpstr>
      <vt:lpstr>CS194-24 Advanced Operating Systems Structures and Implementation  Lecture 9  Synchronization (con’t) Scheduling Review</vt:lpstr>
      <vt:lpstr>Goals for Today</vt:lpstr>
      <vt:lpstr>Recall: Implementing Locks with test&amp;set: Spin Lock</vt:lpstr>
      <vt:lpstr>Recall: Mellor-Crummey-Scott Lock</vt:lpstr>
      <vt:lpstr>Recall: Busy-wait vs Blocking</vt:lpstr>
      <vt:lpstr>What about barriers?</vt:lpstr>
      <vt:lpstr>pThreads Synchronization</vt:lpstr>
      <vt:lpstr>pThreads Synchronization (Con’t)</vt:lpstr>
      <vt:lpstr>Linux Synchronization (in Kernel)</vt:lpstr>
      <vt:lpstr>Linux Synchronization (in Kernel), Con’t</vt:lpstr>
      <vt:lpstr>Linux Synchronization (In Kernel), Con’t</vt:lpstr>
      <vt:lpstr>Linux Memory Barriers</vt:lpstr>
      <vt:lpstr>Linux Memory Barrier Example</vt:lpstr>
      <vt:lpstr>Administrivia</vt:lpstr>
      <vt:lpstr>Review: CPU Scheduling</vt:lpstr>
      <vt:lpstr>Scheduling Assumptions</vt:lpstr>
      <vt:lpstr>Assumption: CPU Bursts</vt:lpstr>
      <vt:lpstr>Scheduling Policy Goals/Criteria</vt:lpstr>
      <vt:lpstr>First-Come, First-Served (FCFS) Scheduling</vt:lpstr>
      <vt:lpstr>FCFS Scheduling (Cont.)</vt:lpstr>
      <vt:lpstr>Round Robin (RR)</vt:lpstr>
      <vt:lpstr>Example of RR with Time Quantum = 20</vt:lpstr>
      <vt:lpstr>Round-Robin Discussion</vt:lpstr>
      <vt:lpstr>Comparisons between FCFS and Round Robin</vt:lpstr>
      <vt:lpstr>Earlier Example with Different Time Quantum</vt:lpstr>
      <vt:lpstr>What if we Knew the Future?</vt:lpstr>
      <vt:lpstr>Discussion</vt:lpstr>
      <vt:lpstr>Example to illustrate benefits of SRTF</vt:lpstr>
      <vt:lpstr>SRTF Example continued:</vt:lpstr>
      <vt:lpstr>SRTF Further discussion</vt:lpstr>
      <vt:lpstr>Predicting the Length of the Next CPU Burst</vt:lpstr>
      <vt:lpstr>Multi-Level Feedback Scheduling</vt:lpstr>
      <vt:lpstr>Scheduling Details</vt:lpstr>
      <vt:lpstr>Scheduling Fairness</vt:lpstr>
      <vt:lpstr>Lottery Scheduling</vt:lpstr>
      <vt:lpstr>Lottery Scheduling Example</vt:lpstr>
      <vt:lpstr>Summary</vt:lpstr>
      <vt:lpstr>Summary (Con’t)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creator>John D. Kubiatowicz</dc:creator>
  <dc:description>Imported some pictures from Silbershatz (c) 2005</dc:description>
  <cp:lastModifiedBy>John Kubiatowicz</cp:lastModifiedBy>
  <cp:revision>529</cp:revision>
  <cp:lastPrinted>2013-02-27T17:09:34Z</cp:lastPrinted>
  <dcterms:created xsi:type="dcterms:W3CDTF">1995-08-12T11:37:26Z</dcterms:created>
  <dcterms:modified xsi:type="dcterms:W3CDTF">2013-02-28T00:04:37Z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