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avi"/>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4" r:id="rId2"/>
    <p:sldMasterId id="2147483711" r:id="rId3"/>
    <p:sldMasterId id="2147483795" r:id="rId4"/>
    <p:sldMasterId id="2147483807" r:id="rId5"/>
    <p:sldMasterId id="2147483819" r:id="rId6"/>
  </p:sldMasterIdLst>
  <p:notesMasterIdLst>
    <p:notesMasterId r:id="rId92"/>
  </p:notesMasterIdLst>
  <p:handoutMasterIdLst>
    <p:handoutMasterId r:id="rId93"/>
  </p:handoutMasterIdLst>
  <p:sldIdLst>
    <p:sldId id="349" r:id="rId7"/>
    <p:sldId id="259" r:id="rId8"/>
    <p:sldId id="277" r:id="rId9"/>
    <p:sldId id="329" r:id="rId10"/>
    <p:sldId id="373" r:id="rId11"/>
    <p:sldId id="352" r:id="rId12"/>
    <p:sldId id="353" r:id="rId13"/>
    <p:sldId id="354" r:id="rId14"/>
    <p:sldId id="355" r:id="rId15"/>
    <p:sldId id="356" r:id="rId16"/>
    <p:sldId id="389" r:id="rId17"/>
    <p:sldId id="374" r:id="rId18"/>
    <p:sldId id="390" r:id="rId19"/>
    <p:sldId id="391" r:id="rId20"/>
    <p:sldId id="392" r:id="rId21"/>
    <p:sldId id="322" r:id="rId22"/>
    <p:sldId id="347" r:id="rId23"/>
    <p:sldId id="348" r:id="rId24"/>
    <p:sldId id="410" r:id="rId25"/>
    <p:sldId id="332" r:id="rId26"/>
    <p:sldId id="334" r:id="rId27"/>
    <p:sldId id="335" r:id="rId28"/>
    <p:sldId id="337" r:id="rId29"/>
    <p:sldId id="336" r:id="rId30"/>
    <p:sldId id="338" r:id="rId31"/>
    <p:sldId id="369" r:id="rId32"/>
    <p:sldId id="370" r:id="rId33"/>
    <p:sldId id="371" r:id="rId34"/>
    <p:sldId id="376" r:id="rId35"/>
    <p:sldId id="340" r:id="rId36"/>
    <p:sldId id="364" r:id="rId37"/>
    <p:sldId id="365" r:id="rId38"/>
    <p:sldId id="341" r:id="rId39"/>
    <p:sldId id="339" r:id="rId40"/>
    <p:sldId id="257" r:id="rId41"/>
    <p:sldId id="260" r:id="rId42"/>
    <p:sldId id="263" r:id="rId43"/>
    <p:sldId id="266" r:id="rId44"/>
    <p:sldId id="265" r:id="rId45"/>
    <p:sldId id="262" r:id="rId46"/>
    <p:sldId id="269" r:id="rId47"/>
    <p:sldId id="366" r:id="rId48"/>
    <p:sldId id="393" r:id="rId49"/>
    <p:sldId id="394" r:id="rId50"/>
    <p:sldId id="395" r:id="rId51"/>
    <p:sldId id="345" r:id="rId52"/>
    <p:sldId id="396" r:id="rId53"/>
    <p:sldId id="397" r:id="rId54"/>
    <p:sldId id="398" r:id="rId55"/>
    <p:sldId id="406" r:id="rId56"/>
    <p:sldId id="407" r:id="rId57"/>
    <p:sldId id="408" r:id="rId58"/>
    <p:sldId id="409" r:id="rId59"/>
    <p:sldId id="399" r:id="rId60"/>
    <p:sldId id="411" r:id="rId61"/>
    <p:sldId id="314" r:id="rId62"/>
    <p:sldId id="412" r:id="rId63"/>
    <p:sldId id="413" r:id="rId64"/>
    <p:sldId id="400" r:id="rId65"/>
    <p:sldId id="316" r:id="rId66"/>
    <p:sldId id="360" r:id="rId67"/>
    <p:sldId id="315" r:id="rId68"/>
    <p:sldId id="378" r:id="rId69"/>
    <p:sldId id="424" r:id="rId70"/>
    <p:sldId id="425" r:id="rId71"/>
    <p:sldId id="414" r:id="rId72"/>
    <p:sldId id="415" r:id="rId73"/>
    <p:sldId id="416" r:id="rId74"/>
    <p:sldId id="417" r:id="rId75"/>
    <p:sldId id="418" r:id="rId76"/>
    <p:sldId id="419" r:id="rId77"/>
    <p:sldId id="423" r:id="rId78"/>
    <p:sldId id="421" r:id="rId79"/>
    <p:sldId id="422" r:id="rId80"/>
    <p:sldId id="318" r:id="rId81"/>
    <p:sldId id="405" r:id="rId82"/>
    <p:sldId id="401" r:id="rId83"/>
    <p:sldId id="426" r:id="rId84"/>
    <p:sldId id="427" r:id="rId85"/>
    <p:sldId id="402" r:id="rId86"/>
    <p:sldId id="319" r:id="rId87"/>
    <p:sldId id="403" r:id="rId88"/>
    <p:sldId id="372" r:id="rId89"/>
    <p:sldId id="404" r:id="rId90"/>
    <p:sldId id="428" r:id="rId91"/>
  </p:sldIdLst>
  <p:sldSz cx="9144000" cy="6858000" type="screen4x3"/>
  <p:notesSz cx="7099300" cy="10234613"/>
  <p:defaultTextStyle>
    <a:defPPr>
      <a:defRPr lang="en-US"/>
    </a:defPPr>
    <a:lvl1pPr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99FF33"/>
    <a:srgbClr val="CCFF33"/>
    <a:srgbClr val="FF9933"/>
    <a:srgbClr val="FF0000"/>
    <a:srgbClr val="00FF00"/>
    <a:srgbClr val="33CC33"/>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0" autoAdjust="0"/>
    <p:restoredTop sz="92280" autoAdjust="0"/>
  </p:normalViewPr>
  <p:slideViewPr>
    <p:cSldViewPr>
      <p:cViewPr>
        <p:scale>
          <a:sx n="40" d="100"/>
          <a:sy n="40" d="100"/>
        </p:scale>
        <p:origin x="-1087" y="-4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image" Target="../media/image1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8704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algn="r" defTabSz="990600" eaLnBrk="1" hangingPunct="1">
              <a:defRPr sz="1300" b="0">
                <a:latin typeface="Arial" charset="0"/>
                <a:cs typeface="Arial" charset="0"/>
              </a:defRPr>
            </a:lvl1pPr>
          </a:lstStyle>
          <a:p>
            <a:pPr>
              <a:defRPr/>
            </a:pPr>
            <a:endParaRPr lang="en-US"/>
          </a:p>
        </p:txBody>
      </p:sp>
      <p:sp>
        <p:nvSpPr>
          <p:cNvPr id="8704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8704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algn="r" defTabSz="990600" eaLnBrk="1" hangingPunct="1">
              <a:defRPr sz="1300" b="0">
                <a:latin typeface="Arial" charset="0"/>
                <a:cs typeface="Arial" charset="0"/>
              </a:defRPr>
            </a:lvl1pPr>
          </a:lstStyle>
          <a:p>
            <a:pPr>
              <a:defRPr/>
            </a:pPr>
            <a:fld id="{68044FBD-424E-42C0-927B-5BACF00859E8}" type="slidenum">
              <a:rPr lang="en-US"/>
              <a:pPr>
                <a:defRPr/>
              </a:pPr>
              <a:t>‹#›</a:t>
            </a:fld>
            <a:endParaRPr lang="en-US"/>
          </a:p>
        </p:txBody>
      </p:sp>
    </p:spTree>
    <p:extLst>
      <p:ext uri="{BB962C8B-B14F-4D97-AF65-F5344CB8AC3E}">
        <p14:creationId xmlns:p14="http://schemas.microsoft.com/office/powerpoint/2010/main" val="82870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49155"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algn="r" defTabSz="990600" eaLnBrk="1" hangingPunct="1">
              <a:defRPr sz="1300" b="0">
                <a:latin typeface="Arial" charset="0"/>
                <a:cs typeface="Arial" charset="0"/>
              </a:defRPr>
            </a:lvl1pPr>
          </a:lstStyle>
          <a:p>
            <a:pPr>
              <a:defRPr/>
            </a:pPr>
            <a:endParaRPr lang="en-US"/>
          </a:p>
        </p:txBody>
      </p:sp>
      <p:sp>
        <p:nvSpPr>
          <p:cNvPr id="97284" name="Rectangle 4"/>
          <p:cNvSpPr>
            <a:spLocks noRo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49159"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algn="r" defTabSz="990600" eaLnBrk="1" hangingPunct="1">
              <a:defRPr sz="1300" b="0">
                <a:latin typeface="Arial" charset="0"/>
                <a:cs typeface="Arial" charset="0"/>
              </a:defRPr>
            </a:lvl1pPr>
          </a:lstStyle>
          <a:p>
            <a:pPr>
              <a:defRPr/>
            </a:pPr>
            <a:fld id="{1C2B951E-B0B6-4BD3-8045-F74C3BB9B6EF}" type="slidenum">
              <a:rPr lang="en-US"/>
              <a:pPr>
                <a:defRPr/>
              </a:pPr>
              <a:t>‹#›</a:t>
            </a:fld>
            <a:endParaRPr lang="en-US"/>
          </a:p>
        </p:txBody>
      </p:sp>
    </p:spTree>
    <p:extLst>
      <p:ext uri="{BB962C8B-B14F-4D97-AF65-F5344CB8AC3E}">
        <p14:creationId xmlns:p14="http://schemas.microsoft.com/office/powerpoint/2010/main" val="2657559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r" eaLnBrk="1" hangingPunct="1"/>
            <a:fld id="{BE1BDCA2-C08F-48FB-BB72-67D73ACB42B8}" type="slidenum">
              <a:rPr lang="en-US" altLang="en-US" sz="1300" b="0"/>
              <a:pPr algn="r" eaLnBrk="1" hangingPunct="1"/>
              <a:t>5</a:t>
            </a:fld>
            <a:endParaRPr lang="en-US" altLang="en-US" sz="1300" b="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lstStyle/>
          <a:p>
            <a:pPr eaLnBrk="1" hangingPunct="1"/>
            <a:r>
              <a:rPr lang="en-US" altLang="en-US" smtClean="0">
                <a:latin typeface="Arial" pitchFamily="34" charset="0"/>
                <a:cs typeface="Arial" pitchFamily="34" charset="0"/>
              </a:rPr>
              <a:t>If we restrict our attention to just a single snapshot in space and time, how much information can we hope to extract?  </a:t>
            </a:r>
            <a:endParaRPr lang="ru-RU" altLang="en-US"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1">
                <a:solidFill>
                  <a:schemeClr val="tx1"/>
                </a:solidFill>
                <a:latin typeface="Arial" pitchFamily="34" charset="0"/>
                <a:cs typeface="Arial" pitchFamily="34" charset="0"/>
              </a:defRPr>
            </a:lvl1pPr>
            <a:lvl2pPr marL="742950" indent="-285750" defTabSz="952500">
              <a:defRPr sz="2400" b="1">
                <a:solidFill>
                  <a:schemeClr val="tx1"/>
                </a:solidFill>
                <a:latin typeface="Arial" pitchFamily="34" charset="0"/>
                <a:cs typeface="Arial" pitchFamily="34" charset="0"/>
              </a:defRPr>
            </a:lvl2pPr>
            <a:lvl3pPr marL="1143000" indent="-228600" defTabSz="952500">
              <a:defRPr sz="2400" b="1">
                <a:solidFill>
                  <a:schemeClr val="tx1"/>
                </a:solidFill>
                <a:latin typeface="Arial" pitchFamily="34" charset="0"/>
                <a:cs typeface="Arial" pitchFamily="34" charset="0"/>
              </a:defRPr>
            </a:lvl3pPr>
            <a:lvl4pPr marL="1600200" indent="-228600" defTabSz="952500">
              <a:defRPr sz="2400" b="1">
                <a:solidFill>
                  <a:schemeClr val="tx1"/>
                </a:solidFill>
                <a:latin typeface="Arial" pitchFamily="34" charset="0"/>
                <a:cs typeface="Arial" pitchFamily="34" charset="0"/>
              </a:defRPr>
            </a:lvl4pPr>
            <a:lvl5pPr marL="2057400" indent="-228600" defTabSz="952500">
              <a:defRPr sz="2400" b="1">
                <a:solidFill>
                  <a:schemeClr val="tx1"/>
                </a:solidFill>
                <a:latin typeface="Arial" pitchFamily="34" charset="0"/>
                <a:cs typeface="Arial" pitchFamily="34" charset="0"/>
              </a:defRPr>
            </a:lvl5pPr>
            <a:lvl6pPr marL="25146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9pPr>
          </a:lstStyle>
          <a:p>
            <a:fld id="{9C92EF9F-78B2-4678-96F4-6F06AF344806}" type="slidenum">
              <a:rPr lang="en-US" altLang="en-US" sz="1300" b="0" smtClean="0">
                <a:solidFill>
                  <a:srgbClr val="000000"/>
                </a:solidFill>
                <a:latin typeface="Times New Roman" pitchFamily="18" charset="0"/>
              </a:rPr>
              <a:pPr/>
              <a:t>65</a:t>
            </a:fld>
            <a:endParaRPr lang="en-US" altLang="en-US" sz="1300" b="0" smtClean="0">
              <a:solidFill>
                <a:srgbClr val="000000"/>
              </a:solidFill>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96011EAE-F6F0-4200-AA49-D5A19BD66AEE}" type="slidenum">
              <a:rPr lang="en-US" altLang="en-US" sz="1300" b="0" smtClean="0"/>
              <a:pPr/>
              <a:t>6</a:t>
            </a:fld>
            <a:endParaRPr lang="en-US" altLang="en-US" sz="1300" b="0" smtClean="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D4C32AE5-32BF-40FE-B836-F77C3D803B03}" type="slidenum">
              <a:rPr lang="en-US" altLang="en-US" sz="1300" b="0" smtClean="0"/>
              <a:pPr/>
              <a:t>31</a:t>
            </a:fld>
            <a:endParaRPr lang="en-US" altLang="en-US" sz="1300" b="0" smtClean="0"/>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C78A6333-E311-4F58-B9AE-AB5A93C959F9}" type="slidenum">
              <a:rPr lang="en-US" altLang="en-US" sz="1300" b="0" smtClean="0"/>
              <a:pPr/>
              <a:t>32</a:t>
            </a:fld>
            <a:endParaRPr lang="en-US" altLang="en-US" sz="1300" b="0" smtClean="0"/>
          </a:p>
        </p:txBody>
      </p:sp>
      <p:sp>
        <p:nvSpPr>
          <p:cNvPr id="101379" name="Rectangle 2"/>
          <p:cNvSpPr>
            <a:spLocks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F5D37225-72ED-42BA-9244-38126E23CA5A}" type="slidenum">
              <a:rPr lang="en-US" altLang="en-US" sz="1300" b="0" smtClean="0"/>
              <a:pPr/>
              <a:t>43</a:t>
            </a:fld>
            <a:endParaRPr lang="en-US" altLang="en-US" sz="1300" b="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Visual creation is no longer just pure graphics or pure photography.  There is a growing need to blend the two.  We want to edit photos, work with photo collections, create cool special effects, etc.  After this course, you should have the background and experience that you need to do these things.</a:t>
            </a:r>
          </a:p>
          <a:p>
            <a:endParaRPr lang="en-US" altLang="en-US" smtClean="0">
              <a:latin typeface="Arial" pitchFamily="34" charset="0"/>
              <a:cs typeface="Arial"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5200BC0A-74FA-449F-A93F-9336A89E8952}" type="slidenum">
              <a:rPr lang="en-US" altLang="en-US" sz="1300" b="0" smtClean="0">
                <a:solidFill>
                  <a:srgbClr val="000000"/>
                </a:solidFill>
              </a:rPr>
              <a:pPr/>
              <a:t>47</a:t>
            </a:fld>
            <a:endParaRPr lang="en-US" altLang="en-US" sz="1300" b="0"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BDC82B2-C49D-47F8-A7C0-580D2F296EBD}" type="slidenum">
              <a:rPr lang="en-US" altLang="en-US" sz="1300" b="0" smtClean="0">
                <a:solidFill>
                  <a:srgbClr val="000000"/>
                </a:solidFill>
              </a:rPr>
              <a:pPr/>
              <a:t>48</a:t>
            </a:fld>
            <a:endParaRPr lang="en-US" altLang="en-US" sz="1300" b="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DD71F5CF-8C05-4AA6-A7E0-B64ACE505EB4}" type="slidenum">
              <a:rPr lang="en-US" altLang="en-US" sz="1300" b="0" smtClean="0">
                <a:solidFill>
                  <a:srgbClr val="000000"/>
                </a:solidFill>
              </a:rPr>
              <a:pPr/>
              <a:t>49</a:t>
            </a:fld>
            <a:endParaRPr lang="en-US" altLang="en-US" sz="1300" b="0"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Arial" pitchFamily="34" charset="0"/>
              </a:rPr>
              <a:t>Do cool stuff.  You'll get the opportunity to implement a variety of fun projects that work with your own photos.  You can be creative.  You can also go beyond the minimum and do some "bells and whistles" or additional projects that I offer.  You'll get to do a final project on whatever you want.  You'll also be able to see the work that everyone else does.</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54D7CA1-2D86-4327-A968-1E965F3C6D17}" type="slidenum">
              <a:rPr lang="en-US" altLang="en-US" sz="1300" b="0" smtClean="0">
                <a:solidFill>
                  <a:srgbClr val="000000"/>
                </a:solidFill>
              </a:rPr>
              <a:pPr/>
              <a:t>54</a:t>
            </a:fld>
            <a:endParaRPr lang="en-US" altLang="en-US" sz="1300" b="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7A22FB-E12C-442D-99EB-DCA118E059B3}" type="slidenum">
              <a:rPr lang="en-US"/>
              <a:pPr>
                <a:defRPr/>
              </a:pPr>
              <a:t>‹#›</a:t>
            </a:fld>
            <a:endParaRPr lang="en-US"/>
          </a:p>
        </p:txBody>
      </p:sp>
    </p:spTree>
    <p:extLst>
      <p:ext uri="{BB962C8B-B14F-4D97-AF65-F5344CB8AC3E}">
        <p14:creationId xmlns:p14="http://schemas.microsoft.com/office/powerpoint/2010/main" val="224815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4105D6-CC09-4DA4-A73C-8A1327D68394}" type="slidenum">
              <a:rPr lang="en-US"/>
              <a:pPr>
                <a:defRPr/>
              </a:pPr>
              <a:t>‹#›</a:t>
            </a:fld>
            <a:endParaRPr lang="en-US"/>
          </a:p>
        </p:txBody>
      </p:sp>
    </p:spTree>
    <p:extLst>
      <p:ext uri="{BB962C8B-B14F-4D97-AF65-F5344CB8AC3E}">
        <p14:creationId xmlns:p14="http://schemas.microsoft.com/office/powerpoint/2010/main" val="132829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E70130-CE46-46E9-A2AE-FC8B5F4C3209}" type="slidenum">
              <a:rPr lang="en-US"/>
              <a:pPr>
                <a:defRPr/>
              </a:pPr>
              <a:t>‹#›</a:t>
            </a:fld>
            <a:endParaRPr lang="en-US"/>
          </a:p>
        </p:txBody>
      </p:sp>
    </p:spTree>
    <p:extLst>
      <p:ext uri="{BB962C8B-B14F-4D97-AF65-F5344CB8AC3E}">
        <p14:creationId xmlns:p14="http://schemas.microsoft.com/office/powerpoint/2010/main" val="2293205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914400"/>
            <a:ext cx="3810000" cy="5257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9E883-D5C5-4B66-A4E2-5575A40EDF8E}" type="slidenum">
              <a:rPr lang="en-US"/>
              <a:pPr>
                <a:defRPr/>
              </a:pPr>
              <a:t>‹#›</a:t>
            </a:fld>
            <a:endParaRPr lang="en-US"/>
          </a:p>
        </p:txBody>
      </p:sp>
    </p:spTree>
    <p:extLst>
      <p:ext uri="{BB962C8B-B14F-4D97-AF65-F5344CB8AC3E}">
        <p14:creationId xmlns:p14="http://schemas.microsoft.com/office/powerpoint/2010/main" val="186451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26272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2275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74434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663" y="1085850"/>
            <a:ext cx="4130675" cy="546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085850"/>
            <a:ext cx="4132262" cy="546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33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2136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7147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4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3306E-E7AB-4E7E-8D3C-E7BE5E8A0E3B}" type="slidenum">
              <a:rPr lang="en-US"/>
              <a:pPr>
                <a:defRPr/>
              </a:pPr>
              <a:t>‹#›</a:t>
            </a:fld>
            <a:endParaRPr lang="en-US"/>
          </a:p>
        </p:txBody>
      </p:sp>
    </p:spTree>
    <p:extLst>
      <p:ext uri="{BB962C8B-B14F-4D97-AF65-F5344CB8AC3E}">
        <p14:creationId xmlns:p14="http://schemas.microsoft.com/office/powerpoint/2010/main" val="239096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3690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6133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2643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79388"/>
            <a:ext cx="2114550" cy="6373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79388"/>
            <a:ext cx="6191250" cy="6373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3148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40109C07-018F-47DE-96F3-D4695FF6FE1E}" type="slidenum">
              <a:rPr lang="en-US"/>
              <a:pPr>
                <a:defRPr/>
              </a:pPr>
              <a:t>‹#›</a:t>
            </a:fld>
            <a:endParaRPr lang="en-US"/>
          </a:p>
        </p:txBody>
      </p:sp>
    </p:spTree>
    <p:extLst>
      <p:ext uri="{BB962C8B-B14F-4D97-AF65-F5344CB8AC3E}">
        <p14:creationId xmlns:p14="http://schemas.microsoft.com/office/powerpoint/2010/main" val="2445971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B69DAC02-49BB-4CFD-A49A-B46071DA4003}" type="slidenum">
              <a:rPr lang="en-US"/>
              <a:pPr>
                <a:defRPr/>
              </a:pPr>
              <a:t>‹#›</a:t>
            </a:fld>
            <a:endParaRPr lang="en-US"/>
          </a:p>
        </p:txBody>
      </p:sp>
    </p:spTree>
    <p:extLst>
      <p:ext uri="{BB962C8B-B14F-4D97-AF65-F5344CB8AC3E}">
        <p14:creationId xmlns:p14="http://schemas.microsoft.com/office/powerpoint/2010/main" val="3878504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68F6920D-1E72-4B3C-872C-06CA5FE7C042}" type="slidenum">
              <a:rPr lang="en-US"/>
              <a:pPr>
                <a:defRPr/>
              </a:pPr>
              <a:t>‹#›</a:t>
            </a:fld>
            <a:endParaRPr lang="en-US"/>
          </a:p>
        </p:txBody>
      </p:sp>
    </p:spTree>
    <p:extLst>
      <p:ext uri="{BB962C8B-B14F-4D97-AF65-F5344CB8AC3E}">
        <p14:creationId xmlns:p14="http://schemas.microsoft.com/office/powerpoint/2010/main" val="2001172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pitchFamily="34" charset="0"/>
              </a:defRPr>
            </a:lvl1pPr>
          </a:lstStyle>
          <a:p>
            <a:pPr>
              <a:defRPr/>
            </a:pPr>
            <a:fld id="{B7273B48-DC07-44AF-9F01-D150C9DBE6B1}" type="slidenum">
              <a:rPr lang="en-US"/>
              <a:pPr>
                <a:defRPr/>
              </a:pPr>
              <a:t>‹#›</a:t>
            </a:fld>
            <a:endParaRPr lang="en-US"/>
          </a:p>
        </p:txBody>
      </p:sp>
    </p:spTree>
    <p:extLst>
      <p:ext uri="{BB962C8B-B14F-4D97-AF65-F5344CB8AC3E}">
        <p14:creationId xmlns:p14="http://schemas.microsoft.com/office/powerpoint/2010/main" val="745403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pitchFamily="34" charset="0"/>
              </a:defRPr>
            </a:lvl1pPr>
          </a:lstStyle>
          <a:p>
            <a:pPr>
              <a:defRPr/>
            </a:pPr>
            <a:fld id="{8281166A-4D87-4EE1-9682-EC564139DDEA}" type="slidenum">
              <a:rPr lang="en-US"/>
              <a:pPr>
                <a:defRPr/>
              </a:pPr>
              <a:t>‹#›</a:t>
            </a:fld>
            <a:endParaRPr lang="en-US"/>
          </a:p>
        </p:txBody>
      </p:sp>
    </p:spTree>
    <p:extLst>
      <p:ext uri="{BB962C8B-B14F-4D97-AF65-F5344CB8AC3E}">
        <p14:creationId xmlns:p14="http://schemas.microsoft.com/office/powerpoint/2010/main" val="295909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pitchFamily="34" charset="0"/>
              </a:defRPr>
            </a:lvl1pPr>
          </a:lstStyle>
          <a:p>
            <a:pPr>
              <a:defRPr/>
            </a:pPr>
            <a:fld id="{F2E2297A-8127-4716-AB1A-32AB456B6FDD}" type="slidenum">
              <a:rPr lang="en-US"/>
              <a:pPr>
                <a:defRPr/>
              </a:pPr>
              <a:t>‹#›</a:t>
            </a:fld>
            <a:endParaRPr lang="en-US"/>
          </a:p>
        </p:txBody>
      </p:sp>
    </p:spTree>
    <p:extLst>
      <p:ext uri="{BB962C8B-B14F-4D97-AF65-F5344CB8AC3E}">
        <p14:creationId xmlns:p14="http://schemas.microsoft.com/office/powerpoint/2010/main" val="257461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4C1BB-EE96-4E90-B90A-4DC74E068C3E}" type="slidenum">
              <a:rPr lang="en-US"/>
              <a:pPr>
                <a:defRPr/>
              </a:pPr>
              <a:t>‹#›</a:t>
            </a:fld>
            <a:endParaRPr lang="en-US"/>
          </a:p>
        </p:txBody>
      </p:sp>
    </p:spTree>
    <p:extLst>
      <p:ext uri="{BB962C8B-B14F-4D97-AF65-F5344CB8AC3E}">
        <p14:creationId xmlns:p14="http://schemas.microsoft.com/office/powerpoint/2010/main" val="926237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pitchFamily="34" charset="0"/>
              </a:defRPr>
            </a:lvl1pPr>
          </a:lstStyle>
          <a:p>
            <a:pPr>
              <a:defRPr/>
            </a:pPr>
            <a:fld id="{99212E99-1AAF-4FA0-8323-9851491971F3}" type="slidenum">
              <a:rPr lang="en-US"/>
              <a:pPr>
                <a:defRPr/>
              </a:pPr>
              <a:t>‹#›</a:t>
            </a:fld>
            <a:endParaRPr lang="en-US"/>
          </a:p>
        </p:txBody>
      </p:sp>
    </p:spTree>
    <p:extLst>
      <p:ext uri="{BB962C8B-B14F-4D97-AF65-F5344CB8AC3E}">
        <p14:creationId xmlns:p14="http://schemas.microsoft.com/office/powerpoint/2010/main" val="492088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pitchFamily="34" charset="0"/>
              </a:defRPr>
            </a:lvl1pPr>
          </a:lstStyle>
          <a:p>
            <a:pPr>
              <a:defRPr/>
            </a:pPr>
            <a:fld id="{54BAB5F9-5E71-42D0-A6A7-4B371CA998F2}" type="slidenum">
              <a:rPr lang="en-US"/>
              <a:pPr>
                <a:defRPr/>
              </a:pPr>
              <a:t>‹#›</a:t>
            </a:fld>
            <a:endParaRPr lang="en-US"/>
          </a:p>
        </p:txBody>
      </p:sp>
    </p:spTree>
    <p:extLst>
      <p:ext uri="{BB962C8B-B14F-4D97-AF65-F5344CB8AC3E}">
        <p14:creationId xmlns:p14="http://schemas.microsoft.com/office/powerpoint/2010/main" val="3214849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pitchFamily="34" charset="0"/>
              </a:defRPr>
            </a:lvl1pPr>
          </a:lstStyle>
          <a:p>
            <a:pPr>
              <a:defRPr/>
            </a:pPr>
            <a:fld id="{15383D02-8A55-47B0-B05C-7F369D5E9097}" type="slidenum">
              <a:rPr lang="en-US"/>
              <a:pPr>
                <a:defRPr/>
              </a:pPr>
              <a:t>‹#›</a:t>
            </a:fld>
            <a:endParaRPr lang="en-US"/>
          </a:p>
        </p:txBody>
      </p:sp>
    </p:spTree>
    <p:extLst>
      <p:ext uri="{BB962C8B-B14F-4D97-AF65-F5344CB8AC3E}">
        <p14:creationId xmlns:p14="http://schemas.microsoft.com/office/powerpoint/2010/main" val="1829224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FD9A720A-4D37-448D-850A-678048BEBD7A}" type="slidenum">
              <a:rPr lang="en-US"/>
              <a:pPr>
                <a:defRPr/>
              </a:pPr>
              <a:t>‹#›</a:t>
            </a:fld>
            <a:endParaRPr lang="en-US"/>
          </a:p>
        </p:txBody>
      </p:sp>
    </p:spTree>
    <p:extLst>
      <p:ext uri="{BB962C8B-B14F-4D97-AF65-F5344CB8AC3E}">
        <p14:creationId xmlns:p14="http://schemas.microsoft.com/office/powerpoint/2010/main" val="2366612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2CB7596A-CAD9-4580-B571-C30DFF9E9C85}" type="slidenum">
              <a:rPr lang="en-US"/>
              <a:pPr>
                <a:defRPr/>
              </a:pPr>
              <a:t>‹#›</a:t>
            </a:fld>
            <a:endParaRPr lang="en-US"/>
          </a:p>
        </p:txBody>
      </p:sp>
    </p:spTree>
    <p:extLst>
      <p:ext uri="{BB962C8B-B14F-4D97-AF65-F5344CB8AC3E}">
        <p14:creationId xmlns:p14="http://schemas.microsoft.com/office/powerpoint/2010/main" val="2067839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pitchFamily="34" charset="0"/>
              </a:defRPr>
            </a:lvl1pPr>
          </a:lstStyle>
          <a:p>
            <a:pPr>
              <a:defRPr/>
            </a:pPr>
            <a:fld id="{CBC52B60-AA77-428B-9E75-85A2013BE845}" type="slidenum">
              <a:rPr lang="en-US"/>
              <a:pPr>
                <a:defRPr/>
              </a:pPr>
              <a:t>‹#›</a:t>
            </a:fld>
            <a:endParaRPr lang="en-US"/>
          </a:p>
        </p:txBody>
      </p:sp>
    </p:spTree>
    <p:extLst>
      <p:ext uri="{BB962C8B-B14F-4D97-AF65-F5344CB8AC3E}">
        <p14:creationId xmlns:p14="http://schemas.microsoft.com/office/powerpoint/2010/main" val="154054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14400"/>
            <a:ext cx="3810000" cy="5257800"/>
          </a:xfrm>
        </p:spPr>
        <p:txBody>
          <a:bodyPr/>
          <a:lstStyle/>
          <a:p>
            <a:pPr lvl="0"/>
            <a:endParaRPr lang="en-US" noProof="0" smtClean="0"/>
          </a:p>
        </p:txBody>
      </p:sp>
      <p:sp>
        <p:nvSpPr>
          <p:cNvPr id="5" name="Rectangle 1028"/>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a:latin typeface="Arial" pitchFamily="34" charset="0"/>
              </a:defRPr>
            </a:lvl1pPr>
          </a:lstStyle>
          <a:p>
            <a:pPr>
              <a:defRPr/>
            </a:pPr>
            <a:fld id="{4D0CC38D-0EEF-422D-A343-FC0E61F2D15C}" type="slidenum">
              <a:rPr lang="en-US"/>
              <a:pPr>
                <a:defRPr/>
              </a:pPr>
              <a:t>‹#›</a:t>
            </a:fld>
            <a:endParaRPr lang="en-US"/>
          </a:p>
        </p:txBody>
      </p:sp>
    </p:spTree>
    <p:extLst>
      <p:ext uri="{BB962C8B-B14F-4D97-AF65-F5344CB8AC3E}">
        <p14:creationId xmlns:p14="http://schemas.microsoft.com/office/powerpoint/2010/main" val="1752065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8"/>
            <a:ext cx="6400800" cy="1752600"/>
          </a:xfrm>
        </p:spPr>
        <p:txBody>
          <a:bodyPr/>
          <a:lstStyle>
            <a:lvl1pPr marL="0" indent="0" algn="ctr">
              <a:buNone/>
              <a:defRPr>
                <a:solidFill>
                  <a:schemeClr val="tx1">
                    <a:tint val="75000"/>
                  </a:schemeClr>
                </a:solidFill>
              </a:defRPr>
            </a:lvl1pPr>
            <a:lvl2pPr marL="456939" indent="0" algn="ctr">
              <a:buNone/>
              <a:defRPr>
                <a:solidFill>
                  <a:schemeClr val="tx1">
                    <a:tint val="75000"/>
                  </a:schemeClr>
                </a:solidFill>
              </a:defRPr>
            </a:lvl2pPr>
            <a:lvl3pPr marL="913877" indent="0" algn="ctr">
              <a:buNone/>
              <a:defRPr>
                <a:solidFill>
                  <a:schemeClr val="tx1">
                    <a:tint val="75000"/>
                  </a:schemeClr>
                </a:solidFill>
              </a:defRPr>
            </a:lvl3pPr>
            <a:lvl4pPr marL="1370818" indent="0" algn="ctr">
              <a:buNone/>
              <a:defRPr>
                <a:solidFill>
                  <a:schemeClr val="tx1">
                    <a:tint val="75000"/>
                  </a:schemeClr>
                </a:solidFill>
              </a:defRPr>
            </a:lvl4pPr>
            <a:lvl5pPr marL="1827753" indent="0" algn="ctr">
              <a:buNone/>
              <a:defRPr>
                <a:solidFill>
                  <a:schemeClr val="tx1">
                    <a:tint val="75000"/>
                  </a:schemeClr>
                </a:solidFill>
              </a:defRPr>
            </a:lvl5pPr>
            <a:lvl6pPr marL="2284691" indent="0" algn="ctr">
              <a:buNone/>
              <a:defRPr>
                <a:solidFill>
                  <a:schemeClr val="tx1">
                    <a:tint val="75000"/>
                  </a:schemeClr>
                </a:solidFill>
              </a:defRPr>
            </a:lvl6pPr>
            <a:lvl7pPr marL="2741633" indent="0" algn="ctr">
              <a:buNone/>
              <a:defRPr>
                <a:solidFill>
                  <a:schemeClr val="tx1">
                    <a:tint val="75000"/>
                  </a:schemeClr>
                </a:solidFill>
              </a:defRPr>
            </a:lvl7pPr>
            <a:lvl8pPr marL="3198569" indent="0" algn="ctr">
              <a:buNone/>
              <a:defRPr>
                <a:solidFill>
                  <a:schemeClr val="tx1">
                    <a:tint val="75000"/>
                  </a:schemeClr>
                </a:solidFill>
              </a:defRPr>
            </a:lvl8pPr>
            <a:lvl9pPr marL="36555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5C4B62-C938-49EF-84AD-918AFF69B1D9}" type="datetime1">
              <a:rPr lang="en-US" smtClean="0">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802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6" y="76201"/>
            <a:ext cx="8229600" cy="79216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6" y="1219203"/>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C87C12-256E-4D87-8584-65677B12AEFF}" type="datetime1">
              <a:rPr lang="en-US" smtClean="0">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936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6939" indent="0">
              <a:buNone/>
              <a:defRPr sz="1800">
                <a:solidFill>
                  <a:schemeClr val="tx1">
                    <a:tint val="75000"/>
                  </a:schemeClr>
                </a:solidFill>
              </a:defRPr>
            </a:lvl2pPr>
            <a:lvl3pPr marL="913877" indent="0">
              <a:buNone/>
              <a:defRPr sz="1600">
                <a:solidFill>
                  <a:schemeClr val="tx1">
                    <a:tint val="75000"/>
                  </a:schemeClr>
                </a:solidFill>
              </a:defRPr>
            </a:lvl3pPr>
            <a:lvl4pPr marL="1370818" indent="0">
              <a:buNone/>
              <a:defRPr sz="1400">
                <a:solidFill>
                  <a:schemeClr val="tx1">
                    <a:tint val="75000"/>
                  </a:schemeClr>
                </a:solidFill>
              </a:defRPr>
            </a:lvl4pPr>
            <a:lvl5pPr marL="1827753" indent="0">
              <a:buNone/>
              <a:defRPr sz="1400">
                <a:solidFill>
                  <a:schemeClr val="tx1">
                    <a:tint val="75000"/>
                  </a:schemeClr>
                </a:solidFill>
              </a:defRPr>
            </a:lvl5pPr>
            <a:lvl6pPr marL="2284691" indent="0">
              <a:buNone/>
              <a:defRPr sz="1400">
                <a:solidFill>
                  <a:schemeClr val="tx1">
                    <a:tint val="75000"/>
                  </a:schemeClr>
                </a:solidFill>
              </a:defRPr>
            </a:lvl6pPr>
            <a:lvl7pPr marL="2741633" indent="0">
              <a:buNone/>
              <a:defRPr sz="1400">
                <a:solidFill>
                  <a:schemeClr val="tx1">
                    <a:tint val="75000"/>
                  </a:schemeClr>
                </a:solidFill>
              </a:defRPr>
            </a:lvl7pPr>
            <a:lvl8pPr marL="3198569" indent="0">
              <a:buNone/>
              <a:defRPr sz="1400">
                <a:solidFill>
                  <a:schemeClr val="tx1">
                    <a:tint val="75000"/>
                  </a:schemeClr>
                </a:solidFill>
              </a:defRPr>
            </a:lvl8pPr>
            <a:lvl9pPr marL="36555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40A0BE-339D-47BA-B11E-CAB2BC85C58B}" type="datetime1">
              <a:rPr lang="en-US" smtClean="0">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4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AA70C1-762E-4255-B0E2-4B7007B9003B}" type="slidenum">
              <a:rPr lang="en-US"/>
              <a:pPr>
                <a:defRPr/>
              </a:pPr>
              <a:t>‹#›</a:t>
            </a:fld>
            <a:endParaRPr lang="en-US"/>
          </a:p>
        </p:txBody>
      </p:sp>
    </p:spTree>
    <p:extLst>
      <p:ext uri="{BB962C8B-B14F-4D97-AF65-F5344CB8AC3E}">
        <p14:creationId xmlns:p14="http://schemas.microsoft.com/office/powerpoint/2010/main" val="2804459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57CA95-7897-4ECB-BD32-996A0A4B73F5}" type="datetime1">
              <a:rPr lang="en-US" smtClean="0">
                <a:solidFill>
                  <a:prstClr val="black">
                    <a:tint val="75000"/>
                  </a:prstClr>
                </a:solidFill>
              </a:rPr>
              <a:pPr/>
              <a:t>8/29/2014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759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6939" indent="0">
              <a:buNone/>
              <a:defRPr sz="2000" b="1"/>
            </a:lvl2pPr>
            <a:lvl3pPr marL="913877" indent="0">
              <a:buNone/>
              <a:defRPr sz="1800" b="1"/>
            </a:lvl3pPr>
            <a:lvl4pPr marL="1370818" indent="0">
              <a:buNone/>
              <a:defRPr sz="1600" b="1"/>
            </a:lvl4pPr>
            <a:lvl5pPr marL="1827753" indent="0">
              <a:buNone/>
              <a:defRPr sz="1600" b="1"/>
            </a:lvl5pPr>
            <a:lvl6pPr marL="2284691" indent="0">
              <a:buNone/>
              <a:defRPr sz="1600" b="1"/>
            </a:lvl6pPr>
            <a:lvl7pPr marL="2741633" indent="0">
              <a:buNone/>
              <a:defRPr sz="1600" b="1"/>
            </a:lvl7pPr>
            <a:lvl8pPr marL="3198569" indent="0">
              <a:buNone/>
              <a:defRPr sz="1600" b="1"/>
            </a:lvl8pPr>
            <a:lvl9pPr marL="36555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5"/>
            <a:ext cx="4041775" cy="639762"/>
          </a:xfrm>
        </p:spPr>
        <p:txBody>
          <a:bodyPr anchor="b"/>
          <a:lstStyle>
            <a:lvl1pPr marL="0" indent="0">
              <a:buNone/>
              <a:defRPr sz="2400" b="1"/>
            </a:lvl1pPr>
            <a:lvl2pPr marL="456939" indent="0">
              <a:buNone/>
              <a:defRPr sz="2000" b="1"/>
            </a:lvl2pPr>
            <a:lvl3pPr marL="913877" indent="0">
              <a:buNone/>
              <a:defRPr sz="1800" b="1"/>
            </a:lvl3pPr>
            <a:lvl4pPr marL="1370818" indent="0">
              <a:buNone/>
              <a:defRPr sz="1600" b="1"/>
            </a:lvl4pPr>
            <a:lvl5pPr marL="1827753" indent="0">
              <a:buNone/>
              <a:defRPr sz="1600" b="1"/>
            </a:lvl5pPr>
            <a:lvl6pPr marL="2284691" indent="0">
              <a:buNone/>
              <a:defRPr sz="1600" b="1"/>
            </a:lvl6pPr>
            <a:lvl7pPr marL="2741633" indent="0">
              <a:buNone/>
              <a:defRPr sz="1600" b="1"/>
            </a:lvl7pPr>
            <a:lvl8pPr marL="3198569" indent="0">
              <a:buNone/>
              <a:defRPr sz="1600" b="1"/>
            </a:lvl8pPr>
            <a:lvl9pPr marL="36555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8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F6423D-5CC2-4BFA-AC9F-B030B9BB30AA}" type="datetime1">
              <a:rPr lang="en-US" smtClean="0">
                <a:solidFill>
                  <a:prstClr val="black">
                    <a:tint val="75000"/>
                  </a:prstClr>
                </a:solidFill>
              </a:rPr>
              <a:pPr/>
              <a:t>8/29/2014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048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3E9CA2-338F-4F72-B42E-D076097E737C}" type="datetime1">
              <a:rPr lang="en-US" smtClean="0">
                <a:solidFill>
                  <a:prstClr val="black">
                    <a:tint val="75000"/>
                  </a:prstClr>
                </a:solidFill>
              </a:rPr>
              <a:pPr/>
              <a:t>8/29/2014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87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609A9-73FE-420E-9498-9E83BCBFF9EC}" type="datetime1">
              <a:rPr lang="en-US" smtClean="0">
                <a:solidFill>
                  <a:prstClr val="black">
                    <a:tint val="75000"/>
                  </a:prstClr>
                </a:solidFill>
              </a:rPr>
              <a:pPr/>
              <a:t>8/29/2014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321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6"/>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6939" indent="0">
              <a:buNone/>
              <a:defRPr sz="1200"/>
            </a:lvl2pPr>
            <a:lvl3pPr marL="913877" indent="0">
              <a:buNone/>
              <a:defRPr sz="1000"/>
            </a:lvl3pPr>
            <a:lvl4pPr marL="1370818" indent="0">
              <a:buNone/>
              <a:defRPr sz="900"/>
            </a:lvl4pPr>
            <a:lvl5pPr marL="1827753" indent="0">
              <a:buNone/>
              <a:defRPr sz="900"/>
            </a:lvl5pPr>
            <a:lvl6pPr marL="2284691" indent="0">
              <a:buNone/>
              <a:defRPr sz="900"/>
            </a:lvl6pPr>
            <a:lvl7pPr marL="2741633" indent="0">
              <a:buNone/>
              <a:defRPr sz="900"/>
            </a:lvl7pPr>
            <a:lvl8pPr marL="3198569" indent="0">
              <a:buNone/>
              <a:defRPr sz="900"/>
            </a:lvl8pPr>
            <a:lvl9pPr marL="36555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AC65C-F7E7-44E8-8513-3F0EBCC0F986}" type="datetime1">
              <a:rPr lang="en-US" smtClean="0">
                <a:solidFill>
                  <a:prstClr val="black">
                    <a:tint val="75000"/>
                  </a:prstClr>
                </a:solidFill>
              </a:rPr>
              <a:pPr/>
              <a:t>8/29/2014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091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6939" indent="0">
              <a:buNone/>
              <a:defRPr sz="2800"/>
            </a:lvl2pPr>
            <a:lvl3pPr marL="913877" indent="0">
              <a:buNone/>
              <a:defRPr sz="2400"/>
            </a:lvl3pPr>
            <a:lvl4pPr marL="1370818" indent="0">
              <a:buNone/>
              <a:defRPr sz="2000"/>
            </a:lvl4pPr>
            <a:lvl5pPr marL="1827753" indent="0">
              <a:buNone/>
              <a:defRPr sz="2000"/>
            </a:lvl5pPr>
            <a:lvl6pPr marL="2284691" indent="0">
              <a:buNone/>
              <a:defRPr sz="2000"/>
            </a:lvl6pPr>
            <a:lvl7pPr marL="2741633" indent="0">
              <a:buNone/>
              <a:defRPr sz="2000"/>
            </a:lvl7pPr>
            <a:lvl8pPr marL="3198569" indent="0">
              <a:buNone/>
              <a:defRPr sz="2000"/>
            </a:lvl8pPr>
            <a:lvl9pPr marL="3655508"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39" indent="0">
              <a:buNone/>
              <a:defRPr sz="1200"/>
            </a:lvl2pPr>
            <a:lvl3pPr marL="913877" indent="0">
              <a:buNone/>
              <a:defRPr sz="1000"/>
            </a:lvl3pPr>
            <a:lvl4pPr marL="1370818" indent="0">
              <a:buNone/>
              <a:defRPr sz="900"/>
            </a:lvl4pPr>
            <a:lvl5pPr marL="1827753" indent="0">
              <a:buNone/>
              <a:defRPr sz="900"/>
            </a:lvl5pPr>
            <a:lvl6pPr marL="2284691" indent="0">
              <a:buNone/>
              <a:defRPr sz="900"/>
            </a:lvl6pPr>
            <a:lvl7pPr marL="2741633" indent="0">
              <a:buNone/>
              <a:defRPr sz="900"/>
            </a:lvl7pPr>
            <a:lvl8pPr marL="3198569" indent="0">
              <a:buNone/>
              <a:defRPr sz="900"/>
            </a:lvl8pPr>
            <a:lvl9pPr marL="36555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9F6A-E5C1-4317-B197-F2A39387815F}" type="datetime1">
              <a:rPr lang="en-US" smtClean="0">
                <a:solidFill>
                  <a:prstClr val="black">
                    <a:tint val="75000"/>
                  </a:prstClr>
                </a:solidFill>
              </a:rPr>
              <a:pPr/>
              <a:t>8/29/2014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010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F8FC49-52C1-4C07-B7EB-66B7FA553BF2}" type="datetime1">
              <a:rPr lang="en-US" smtClean="0">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691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5"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CBD61-0292-47A7-8A39-1E3B885686FB}" type="datetime1">
              <a:rPr lang="en-US" smtClean="0">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5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131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45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3AE878-4D8A-4272-8CCB-0E1DD58D1186}" type="slidenum">
              <a:rPr lang="en-US"/>
              <a:pPr>
                <a:defRPr/>
              </a:pPr>
              <a:t>‹#›</a:t>
            </a:fld>
            <a:endParaRPr lang="en-US"/>
          </a:p>
        </p:txBody>
      </p:sp>
    </p:spTree>
    <p:extLst>
      <p:ext uri="{BB962C8B-B14F-4D97-AF65-F5344CB8AC3E}">
        <p14:creationId xmlns:p14="http://schemas.microsoft.com/office/powerpoint/2010/main" val="2169377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495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3296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203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562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930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8536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116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318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2532AE-C411-6143-9FE6-B4CDA10BFD0E}" type="datetimeFigureOut">
              <a:rPr lang="en-US" smtClean="0">
                <a:solidFill>
                  <a:prstClr val="black">
                    <a:tint val="75000"/>
                  </a:prstClr>
                </a:solidFill>
              </a:rPr>
              <a:pPr/>
              <a:t>8/28/2014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3D773C-F723-9D4F-8DC4-36763DFBC1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882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BD2CE-7C22-48B1-B11B-60DBDDFC28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00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F9385A-7601-480A-9D06-168BF00FD28B}" type="slidenum">
              <a:rPr lang="en-US"/>
              <a:pPr>
                <a:defRPr/>
              </a:pPr>
              <a:t>‹#›</a:t>
            </a:fld>
            <a:endParaRPr lang="en-US"/>
          </a:p>
        </p:txBody>
      </p:sp>
    </p:spTree>
    <p:extLst>
      <p:ext uri="{BB962C8B-B14F-4D97-AF65-F5344CB8AC3E}">
        <p14:creationId xmlns:p14="http://schemas.microsoft.com/office/powerpoint/2010/main" val="3142707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4144F-63CF-49E2-A584-EEA346B4E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082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305081-BBA9-4D0A-9361-25003D054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13402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AD3991-3124-4F42-9738-9BA79A295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215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3C1827F-89FF-43FB-9583-3B32427B4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5618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B08875-33CC-484A-BE19-D8DE01E7FA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631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BBFF68-4621-4948-AF6A-6E9AE74CDE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0563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F8A5DB-D374-4F04-92DA-E6369F4757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184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875F7-D2D5-4D98-B778-E1D0AF4557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801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AB7FC3-58C0-4003-A715-D0D49F06E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560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AC21C3-BB0B-478D-B884-D0DA57F20F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439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F9E1A6-0CD5-402B-9AE1-AE4AFD886172}" type="slidenum">
              <a:rPr lang="en-US"/>
              <a:pPr>
                <a:defRPr/>
              </a:pPr>
              <a:t>‹#›</a:t>
            </a:fld>
            <a:endParaRPr lang="en-US"/>
          </a:p>
        </p:txBody>
      </p:sp>
    </p:spTree>
    <p:extLst>
      <p:ext uri="{BB962C8B-B14F-4D97-AF65-F5344CB8AC3E}">
        <p14:creationId xmlns:p14="http://schemas.microsoft.com/office/powerpoint/2010/main" val="23685867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457200" y="1600200"/>
            <a:ext cx="4038600" cy="4525963"/>
          </a:xfrm>
        </p:spPr>
        <p:txBody>
          <a:bodyPr/>
          <a:lstStyle/>
          <a:p>
            <a:pPr lvl="0"/>
            <a:endParaRPr lang="en-GB"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0EEB6F-86A5-4E81-90EC-AC9206DFB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4F3F40-B450-4586-BA3F-7F4414E6AF3B}" type="slidenum">
              <a:rPr lang="en-US"/>
              <a:pPr>
                <a:defRPr/>
              </a:pPr>
              <a:t>‹#›</a:t>
            </a:fld>
            <a:endParaRPr lang="en-US"/>
          </a:p>
        </p:txBody>
      </p:sp>
    </p:spTree>
    <p:extLst>
      <p:ext uri="{BB962C8B-B14F-4D97-AF65-F5344CB8AC3E}">
        <p14:creationId xmlns:p14="http://schemas.microsoft.com/office/powerpoint/2010/main" val="19271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9EFF01-3E34-48ED-9E0D-62869F5FB1CB}" type="slidenum">
              <a:rPr lang="en-US"/>
              <a:pPr>
                <a:defRPr/>
              </a:pPr>
              <a:t>‹#›</a:t>
            </a:fld>
            <a:endParaRPr lang="en-US"/>
          </a:p>
        </p:txBody>
      </p:sp>
    </p:spTree>
    <p:extLst>
      <p:ext uri="{BB962C8B-B14F-4D97-AF65-F5344CB8AC3E}">
        <p14:creationId xmlns:p14="http://schemas.microsoft.com/office/powerpoint/2010/main" val="46455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cs typeface="Arial" charset="0"/>
              </a:defRPr>
            </a:lvl1pPr>
          </a:lstStyle>
          <a:p>
            <a:pPr>
              <a:defRPr/>
            </a:pPr>
            <a:fld id="{F7774409-2CB9-4935-A719-5F946C08D16B}" type="slidenum">
              <a:rPr lang="en-US"/>
              <a:pPr>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ph type="title"/>
          </p:nvPr>
        </p:nvSpPr>
        <p:spPr bwMode="auto">
          <a:xfrm>
            <a:off x="304800" y="179388"/>
            <a:ext cx="84582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ChangeArrowheads="1"/>
          </p:cNvSpPr>
          <p:nvPr>
            <p:ph type="body" idx="1"/>
          </p:nvPr>
        </p:nvSpPr>
        <p:spPr bwMode="auto">
          <a:xfrm>
            <a:off x="347663" y="1085850"/>
            <a:ext cx="8415337"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rtl="0" eaLnBrk="0" fontAlgn="base" hangingPunct="0">
        <a:spcBef>
          <a:spcPct val="0"/>
        </a:spcBef>
        <a:spcAft>
          <a:spcPct val="0"/>
        </a:spcAft>
        <a:defRPr sz="3700" b="1">
          <a:solidFill>
            <a:srgbClr val="000000"/>
          </a:solidFill>
          <a:latin typeface="+mj-lt"/>
          <a:ea typeface="+mj-ea"/>
          <a:cs typeface="+mj-cs"/>
        </a:defRPr>
      </a:lvl1pPr>
      <a:lvl2pPr algn="l" rtl="0" eaLnBrk="0" fontAlgn="base" hangingPunct="0">
        <a:spcBef>
          <a:spcPct val="0"/>
        </a:spcBef>
        <a:spcAft>
          <a:spcPct val="0"/>
        </a:spcAft>
        <a:defRPr sz="3700" b="1">
          <a:solidFill>
            <a:srgbClr val="000000"/>
          </a:solidFill>
          <a:latin typeface="Arial" pitchFamily="34" charset="0"/>
          <a:cs typeface="Arial" pitchFamily="34" charset="0"/>
        </a:defRPr>
      </a:lvl2pPr>
      <a:lvl3pPr algn="l" rtl="0" eaLnBrk="0" fontAlgn="base" hangingPunct="0">
        <a:spcBef>
          <a:spcPct val="0"/>
        </a:spcBef>
        <a:spcAft>
          <a:spcPct val="0"/>
        </a:spcAft>
        <a:defRPr sz="3700" b="1">
          <a:solidFill>
            <a:srgbClr val="000000"/>
          </a:solidFill>
          <a:latin typeface="Arial" pitchFamily="34" charset="0"/>
          <a:cs typeface="Arial" pitchFamily="34" charset="0"/>
        </a:defRPr>
      </a:lvl3pPr>
      <a:lvl4pPr algn="l" rtl="0" eaLnBrk="0" fontAlgn="base" hangingPunct="0">
        <a:spcBef>
          <a:spcPct val="0"/>
        </a:spcBef>
        <a:spcAft>
          <a:spcPct val="0"/>
        </a:spcAft>
        <a:defRPr sz="3700" b="1">
          <a:solidFill>
            <a:srgbClr val="000000"/>
          </a:solidFill>
          <a:latin typeface="Arial" pitchFamily="34" charset="0"/>
          <a:cs typeface="Arial" pitchFamily="34" charset="0"/>
        </a:defRPr>
      </a:lvl4pPr>
      <a:lvl5pPr algn="l" rtl="0" eaLnBrk="0" fontAlgn="base" hangingPunct="0">
        <a:spcBef>
          <a:spcPct val="0"/>
        </a:spcBef>
        <a:spcAft>
          <a:spcPct val="0"/>
        </a:spcAft>
        <a:defRPr sz="3700" b="1">
          <a:solidFill>
            <a:srgbClr val="000000"/>
          </a:solidFill>
          <a:latin typeface="Arial" pitchFamily="34" charset="0"/>
          <a:cs typeface="Arial" pitchFamily="34" charset="0"/>
        </a:defRPr>
      </a:lvl5pPr>
      <a:lvl6pPr marL="457200" algn="l" rtl="0" fontAlgn="base">
        <a:spcBef>
          <a:spcPct val="0"/>
        </a:spcBef>
        <a:spcAft>
          <a:spcPct val="0"/>
        </a:spcAft>
        <a:defRPr sz="3700" b="1">
          <a:solidFill>
            <a:srgbClr val="000000"/>
          </a:solidFill>
          <a:latin typeface="Arial" pitchFamily="34" charset="0"/>
          <a:cs typeface="Arial" pitchFamily="34" charset="0"/>
        </a:defRPr>
      </a:lvl6pPr>
      <a:lvl7pPr marL="914400" algn="l" rtl="0" fontAlgn="base">
        <a:spcBef>
          <a:spcPct val="0"/>
        </a:spcBef>
        <a:spcAft>
          <a:spcPct val="0"/>
        </a:spcAft>
        <a:defRPr sz="3700" b="1">
          <a:solidFill>
            <a:srgbClr val="000000"/>
          </a:solidFill>
          <a:latin typeface="Arial" pitchFamily="34" charset="0"/>
          <a:cs typeface="Arial" pitchFamily="34" charset="0"/>
        </a:defRPr>
      </a:lvl7pPr>
      <a:lvl8pPr marL="1371600" algn="l" rtl="0" fontAlgn="base">
        <a:spcBef>
          <a:spcPct val="0"/>
        </a:spcBef>
        <a:spcAft>
          <a:spcPct val="0"/>
        </a:spcAft>
        <a:defRPr sz="3700" b="1">
          <a:solidFill>
            <a:srgbClr val="000000"/>
          </a:solidFill>
          <a:latin typeface="Arial" pitchFamily="34" charset="0"/>
          <a:cs typeface="Arial" pitchFamily="34" charset="0"/>
        </a:defRPr>
      </a:lvl8pPr>
      <a:lvl9pPr marL="1828800" algn="l" rtl="0" fontAlgn="base">
        <a:spcBef>
          <a:spcPct val="0"/>
        </a:spcBef>
        <a:spcAft>
          <a:spcPct val="0"/>
        </a:spcAft>
        <a:defRPr sz="3700" b="1">
          <a:solidFill>
            <a:srgbClr val="000000"/>
          </a:solidFill>
          <a:latin typeface="Arial" pitchFamily="34" charset="0"/>
          <a:cs typeface="Arial" pitchFamily="34" charset="0"/>
        </a:defRPr>
      </a:lvl9pPr>
    </p:titleStyle>
    <p:bodyStyle>
      <a:lvl1pPr marL="342900" indent="-342900" algn="l" rtl="0" eaLnBrk="0" fontAlgn="base" hangingPunct="0">
        <a:lnSpc>
          <a:spcPct val="110000"/>
        </a:lnSpc>
        <a:spcBef>
          <a:spcPts val="600"/>
        </a:spcBef>
        <a:spcAft>
          <a:spcPts val="600"/>
        </a:spcAft>
        <a:buClr>
          <a:schemeClr val="accent2"/>
        </a:buClr>
        <a:buSzPct val="110000"/>
        <a:buChar char="•"/>
        <a:defRPr sz="3100">
          <a:solidFill>
            <a:srgbClr val="000000"/>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mn-lt"/>
          <a:cs typeface="+mn-cs"/>
        </a:defRPr>
      </a:lvl2pPr>
      <a:lvl3pPr marL="1143000" indent="-228600" algn="l" rtl="0" eaLnBrk="0" fontAlgn="base" hangingPunct="0">
        <a:lnSpc>
          <a:spcPct val="110000"/>
        </a:lnSpc>
        <a:spcBef>
          <a:spcPts val="600"/>
        </a:spcBef>
        <a:spcAft>
          <a:spcPts val="600"/>
        </a:spcAft>
        <a:buClr>
          <a:schemeClr val="accent2"/>
        </a:buClr>
        <a:buSzPct val="110000"/>
        <a:buChar char="•"/>
        <a:defRPr sz="2100">
          <a:solidFill>
            <a:srgbClr val="000000"/>
          </a:solidFill>
          <a:latin typeface="+mn-lt"/>
          <a:cs typeface="+mn-cs"/>
        </a:defRPr>
      </a:lvl3pPr>
      <a:lvl4pPr marL="1600200" indent="-228600" algn="l" rtl="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4pPr>
      <a:lvl5pPr marL="2057400" indent="-228600" algn="l" rtl="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5pPr>
      <a:lvl6pPr marL="2514600" indent="-228600"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6pPr>
      <a:lvl7pPr marL="2971800" indent="-228600"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7pPr>
      <a:lvl8pPr marL="3429000" indent="-228600"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8pPr>
      <a:lvl9pPr marL="3886200" indent="-228600"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pitchFamily="18" charset="0"/>
              </a:defRPr>
            </a:lvl1pPr>
          </a:lstStyle>
          <a:p>
            <a:pPr>
              <a:defRPr/>
            </a:pPr>
            <a:fld id="{EA824D4C-C136-46D1-AD5D-D8D6B00A19B8}" type="slidenum">
              <a:rPr lang="en-US"/>
              <a:pPr>
                <a:defRPr/>
              </a:pPr>
              <a:t>‹#›</a:t>
            </a:fld>
            <a:endParaRPr lang="en-US"/>
          </a:p>
        </p:txBody>
      </p:sp>
      <p:sp>
        <p:nvSpPr>
          <p:cNvPr id="4103"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832"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6" y="274638"/>
            <a:ext cx="8229600" cy="1143000"/>
          </a:xfrm>
          <a:prstGeom prst="rect">
            <a:avLst/>
          </a:prstGeom>
        </p:spPr>
        <p:txBody>
          <a:bodyPr vert="horz" lIns="91388" tIns="45695" rIns="91388" bIns="456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6" y="1600203"/>
            <a:ext cx="8229600" cy="4525963"/>
          </a:xfrm>
          <a:prstGeom prst="rect">
            <a:avLst/>
          </a:prstGeom>
        </p:spPr>
        <p:txBody>
          <a:bodyPr vert="horz" lIns="91388" tIns="45695" rIns="91388" bIns="456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388" tIns="45695" rIns="91388" bIns="45695" rtlCol="0" anchor="ctr"/>
          <a:lstStyle>
            <a:lvl1pPr algn="l">
              <a:defRPr sz="1200">
                <a:solidFill>
                  <a:schemeClr val="tx1">
                    <a:tint val="75000"/>
                  </a:schemeClr>
                </a:solidFill>
              </a:defRPr>
            </a:lvl1pPr>
          </a:lstStyle>
          <a:p>
            <a:pPr defTabSz="913877" eaLnBrk="1" fontAlgn="auto" hangingPunct="1">
              <a:spcBef>
                <a:spcPts val="0"/>
              </a:spcBef>
              <a:spcAft>
                <a:spcPts val="0"/>
              </a:spcAft>
              <a:buFont typeface="Times New Roman" pitchFamily="16" charset="0"/>
              <a:buNone/>
            </a:pPr>
            <a:fld id="{60102E8B-8936-48F9-950F-ED1861CCCDE9}" type="datetime1">
              <a:rPr lang="en-US" b="0" smtClean="0">
                <a:solidFill>
                  <a:prstClr val="black">
                    <a:tint val="75000"/>
                  </a:prstClr>
                </a:solidFill>
                <a:latin typeface="Calibri"/>
                <a:cs typeface="+mn-cs"/>
              </a:rPr>
              <a:pPr defTabSz="913877" eaLnBrk="1" fontAlgn="auto" hangingPunct="1">
                <a:spcBef>
                  <a:spcPts val="0"/>
                </a:spcBef>
                <a:spcAft>
                  <a:spcPts val="0"/>
                </a:spcAft>
                <a:buFont typeface="Times New Roman" pitchFamily="16" charset="0"/>
                <a:buNone/>
              </a:pPr>
              <a:t>8/29/2014</a:t>
            </a:fld>
            <a:endParaRPr lang="en-US" b="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388" tIns="45695" rIns="91388" bIns="45695" rtlCol="0" anchor="ctr"/>
          <a:lstStyle>
            <a:lvl1pPr algn="ctr">
              <a:defRPr sz="1200">
                <a:solidFill>
                  <a:schemeClr val="tx1">
                    <a:tint val="75000"/>
                  </a:schemeClr>
                </a:solidFill>
              </a:defRPr>
            </a:lvl1pPr>
          </a:lstStyle>
          <a:p>
            <a:pPr defTabSz="913877" eaLnBrk="1" fontAlgn="auto" hangingPunct="1">
              <a:spcBef>
                <a:spcPts val="0"/>
              </a:spcBef>
              <a:spcAft>
                <a:spcPts val="0"/>
              </a:spcAft>
              <a:buFont typeface="Times New Roman" pitchFamily="16" charset="0"/>
              <a:buNone/>
            </a:pPr>
            <a:endParaRPr lang="en-US" b="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388" tIns="45695" rIns="91388" bIns="45695" rtlCol="0" anchor="ctr"/>
          <a:lstStyle>
            <a:lvl1pPr algn="r">
              <a:defRPr sz="1200">
                <a:solidFill>
                  <a:schemeClr val="tx1">
                    <a:tint val="75000"/>
                  </a:schemeClr>
                </a:solidFill>
              </a:defRPr>
            </a:lvl1pPr>
          </a:lstStyle>
          <a:p>
            <a:pPr defTabSz="913877" eaLnBrk="1" fontAlgn="auto" hangingPunct="1">
              <a:spcBef>
                <a:spcPts val="0"/>
              </a:spcBef>
              <a:spcAft>
                <a:spcPts val="0"/>
              </a:spcAft>
              <a:buFont typeface="Times New Roman" pitchFamily="16" charset="0"/>
              <a:buNone/>
            </a:pPr>
            <a:fld id="{B6F15528-21DE-4FAA-801E-634DDDAF4B2B}" type="slidenum">
              <a:rPr lang="en-US" b="0" smtClean="0">
                <a:solidFill>
                  <a:prstClr val="black">
                    <a:tint val="75000"/>
                  </a:prstClr>
                </a:solidFill>
                <a:latin typeface="Calibri"/>
                <a:cs typeface="+mn-cs"/>
              </a:rPr>
              <a:pPr defTabSz="913877" eaLnBrk="1" fontAlgn="auto" hangingPunct="1">
                <a:spcBef>
                  <a:spcPts val="0"/>
                </a:spcBef>
                <a:spcAft>
                  <a:spcPts val="0"/>
                </a:spcAft>
                <a:buFont typeface="Times New Roman" pitchFamily="16" charset="0"/>
                <a:buNone/>
              </a:pPr>
              <a:t>‹#›</a:t>
            </a:fld>
            <a:endParaRPr lang="en-US" b="0">
              <a:solidFill>
                <a:prstClr val="black">
                  <a:tint val="75000"/>
                </a:prstClr>
              </a:solidFill>
              <a:latin typeface="Calibri"/>
              <a:cs typeface="+mn-cs"/>
            </a:endParaRPr>
          </a:p>
        </p:txBody>
      </p:sp>
    </p:spTree>
    <p:extLst>
      <p:ext uri="{BB962C8B-B14F-4D97-AF65-F5344CB8AC3E}">
        <p14:creationId xmlns:p14="http://schemas.microsoft.com/office/powerpoint/2010/main" val="248280620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lvl1pPr algn="ctr" defTabSz="913877" rtl="0" eaLnBrk="1" latinLnBrk="0" hangingPunct="1">
        <a:spcBef>
          <a:spcPct val="0"/>
        </a:spcBef>
        <a:buNone/>
        <a:defRPr sz="4400" kern="1200">
          <a:solidFill>
            <a:schemeClr val="tx1"/>
          </a:solidFill>
          <a:latin typeface="+mj-lt"/>
          <a:ea typeface="+mj-ea"/>
          <a:cs typeface="+mj-cs"/>
        </a:defRPr>
      </a:lvl1pPr>
    </p:titleStyle>
    <p:bodyStyle>
      <a:lvl1pPr marL="342701" indent="-342701" algn="l" defTabSz="9138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26" indent="-285584" algn="l" defTabSz="9138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46" indent="-228469" algn="l" defTabSz="9138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84" indent="-228469" algn="l" defTabSz="9138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23" indent="-228469" algn="l" defTabSz="9138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161" indent="-228469" algn="l" defTabSz="9138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2" indent="-228469" algn="l" defTabSz="9138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0" indent="-228469" algn="l" defTabSz="9138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79" indent="-228469" algn="l" defTabSz="9138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77" rtl="0" eaLnBrk="1" latinLnBrk="0" hangingPunct="1">
        <a:defRPr sz="1800" kern="1200">
          <a:solidFill>
            <a:schemeClr val="tx1"/>
          </a:solidFill>
          <a:latin typeface="+mn-lt"/>
          <a:ea typeface="+mn-ea"/>
          <a:cs typeface="+mn-cs"/>
        </a:defRPr>
      </a:lvl1pPr>
      <a:lvl2pPr marL="456939" algn="l" defTabSz="913877" rtl="0" eaLnBrk="1" latinLnBrk="0" hangingPunct="1">
        <a:defRPr sz="1800" kern="1200">
          <a:solidFill>
            <a:schemeClr val="tx1"/>
          </a:solidFill>
          <a:latin typeface="+mn-lt"/>
          <a:ea typeface="+mn-ea"/>
          <a:cs typeface="+mn-cs"/>
        </a:defRPr>
      </a:lvl2pPr>
      <a:lvl3pPr marL="913877" algn="l" defTabSz="913877" rtl="0" eaLnBrk="1" latinLnBrk="0" hangingPunct="1">
        <a:defRPr sz="1800" kern="1200">
          <a:solidFill>
            <a:schemeClr val="tx1"/>
          </a:solidFill>
          <a:latin typeface="+mn-lt"/>
          <a:ea typeface="+mn-ea"/>
          <a:cs typeface="+mn-cs"/>
        </a:defRPr>
      </a:lvl3pPr>
      <a:lvl4pPr marL="1370818" algn="l" defTabSz="913877" rtl="0" eaLnBrk="1" latinLnBrk="0" hangingPunct="1">
        <a:defRPr sz="1800" kern="1200">
          <a:solidFill>
            <a:schemeClr val="tx1"/>
          </a:solidFill>
          <a:latin typeface="+mn-lt"/>
          <a:ea typeface="+mn-ea"/>
          <a:cs typeface="+mn-cs"/>
        </a:defRPr>
      </a:lvl4pPr>
      <a:lvl5pPr marL="1827753" algn="l" defTabSz="913877" rtl="0" eaLnBrk="1" latinLnBrk="0" hangingPunct="1">
        <a:defRPr sz="1800" kern="1200">
          <a:solidFill>
            <a:schemeClr val="tx1"/>
          </a:solidFill>
          <a:latin typeface="+mn-lt"/>
          <a:ea typeface="+mn-ea"/>
          <a:cs typeface="+mn-cs"/>
        </a:defRPr>
      </a:lvl5pPr>
      <a:lvl6pPr marL="2284691" algn="l" defTabSz="913877" rtl="0" eaLnBrk="1" latinLnBrk="0" hangingPunct="1">
        <a:defRPr sz="1800" kern="1200">
          <a:solidFill>
            <a:schemeClr val="tx1"/>
          </a:solidFill>
          <a:latin typeface="+mn-lt"/>
          <a:ea typeface="+mn-ea"/>
          <a:cs typeface="+mn-cs"/>
        </a:defRPr>
      </a:lvl6pPr>
      <a:lvl7pPr marL="2741633" algn="l" defTabSz="913877" rtl="0" eaLnBrk="1" latinLnBrk="0" hangingPunct="1">
        <a:defRPr sz="1800" kern="1200">
          <a:solidFill>
            <a:schemeClr val="tx1"/>
          </a:solidFill>
          <a:latin typeface="+mn-lt"/>
          <a:ea typeface="+mn-ea"/>
          <a:cs typeface="+mn-cs"/>
        </a:defRPr>
      </a:lvl7pPr>
      <a:lvl8pPr marL="3198569" algn="l" defTabSz="913877" rtl="0" eaLnBrk="1" latinLnBrk="0" hangingPunct="1">
        <a:defRPr sz="1800" kern="1200">
          <a:solidFill>
            <a:schemeClr val="tx1"/>
          </a:solidFill>
          <a:latin typeface="+mn-lt"/>
          <a:ea typeface="+mn-ea"/>
          <a:cs typeface="+mn-cs"/>
        </a:defRPr>
      </a:lvl8pPr>
      <a:lvl9pPr marL="3655508" algn="l" defTabSz="9138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C42532AE-C411-6143-9FE6-B4CDA10BFD0E}" type="datetimeFigureOut">
              <a:rPr lang="en-US" b="0" smtClean="0">
                <a:solidFill>
                  <a:prstClr val="black">
                    <a:tint val="75000"/>
                  </a:prstClr>
                </a:solidFill>
                <a:latin typeface="Calibri"/>
                <a:cs typeface="+mn-cs"/>
              </a:rPr>
              <a:pPr defTabSz="457200" eaLnBrk="1" fontAlgn="auto" hangingPunct="1">
                <a:spcBef>
                  <a:spcPts val="0"/>
                </a:spcBef>
                <a:spcAft>
                  <a:spcPts val="0"/>
                </a:spcAft>
              </a:pPr>
              <a:t>8/28/2014</a:t>
            </a:fld>
            <a:endParaRPr lang="en-US" b="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b="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773D773C-F723-9D4F-8DC4-36763DFBC19A}" type="slidenum">
              <a:rPr lang="en-US" b="0" smtClean="0">
                <a:solidFill>
                  <a:prstClr val="black">
                    <a:tint val="75000"/>
                  </a:prstClr>
                </a:solidFill>
                <a:latin typeface="Calibri"/>
                <a:cs typeface="+mn-cs"/>
              </a:rPr>
              <a:pPr defTabSz="457200" eaLnBrk="1" fontAlgn="auto" hangingPunct="1">
                <a:spcBef>
                  <a:spcPts val="0"/>
                </a:spcBef>
                <a:spcAft>
                  <a:spcPts val="0"/>
                </a:spcAft>
              </a:pPr>
              <a:t>‹#›</a:t>
            </a:fld>
            <a:endParaRPr lang="en-US" b="0">
              <a:solidFill>
                <a:prstClr val="black">
                  <a:tint val="75000"/>
                </a:prstClr>
              </a:solidFill>
              <a:latin typeface="Calibri"/>
              <a:cs typeface="+mn-cs"/>
            </a:endParaRPr>
          </a:p>
        </p:txBody>
      </p:sp>
    </p:spTree>
    <p:extLst>
      <p:ext uri="{BB962C8B-B14F-4D97-AF65-F5344CB8AC3E}">
        <p14:creationId xmlns:p14="http://schemas.microsoft.com/office/powerpoint/2010/main" val="38673540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73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eaLnBrk="1" hangingPunct="1">
              <a:defRPr/>
            </a:pPr>
            <a:endParaRPr lang="en-US" b="0">
              <a:solidFill>
                <a:srgbClr val="000000"/>
              </a:solidFill>
              <a:cs typeface="Arial"/>
            </a:endParaRPr>
          </a:p>
        </p:txBody>
      </p:sp>
      <p:sp>
        <p:nvSpPr>
          <p:cNvPr id="1373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en-US" b="0">
              <a:solidFill>
                <a:srgbClr val="000000"/>
              </a:solidFill>
              <a:cs typeface="Arial"/>
            </a:endParaRPr>
          </a:p>
        </p:txBody>
      </p:sp>
      <p:sp>
        <p:nvSpPr>
          <p:cNvPr id="1373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936A42D1-56A6-4FA2-9EB9-BA82AAE8E6BA}" type="slidenum">
              <a:rPr lang="en-US" b="0">
                <a:solidFill>
                  <a:srgbClr val="000000"/>
                </a:solidFill>
                <a:cs typeface="Arial"/>
              </a:rPr>
              <a:pPr eaLnBrk="1" hangingPunct="1">
                <a:defRPr/>
              </a:pPr>
              <a:t>‹#›</a:t>
            </a:fld>
            <a:endParaRPr lang="en-US" b="0">
              <a:solidFill>
                <a:srgbClr val="000000"/>
              </a:solidFill>
              <a:cs typeface="Arial"/>
            </a:endParaRPr>
          </a:p>
        </p:txBody>
      </p:sp>
    </p:spTree>
    <p:extLst>
      <p:ext uri="{BB962C8B-B14F-4D97-AF65-F5344CB8AC3E}">
        <p14:creationId xmlns:p14="http://schemas.microsoft.com/office/powerpoint/2010/main" val="191964253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53.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53.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wga.hu/art/g/ghiberti/2n_door2.jpg" TargetMode="External"/><Relationship Id="rId7"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hyperlink" Target="http://easyweb.easynet.co.uk/giorgio.vasari/ghiberti/ghiberti.htm" TargetMode="External"/><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14.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wmf"/></Relationships>
</file>

<file path=ppt/slides/_rels/slide3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cs.berkeley.edu/%7Eefros/photos/Albums/MoreOxfordWinter/camera/162_6247.JPG"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debevec.org/Campanil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file:///C:\Users\efros\Desktop\TALKS\3D%20Context\talk\amtrak_white_all11_wm9.wmv"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4.xml"/><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5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panoramas.dk/" TargetMode="External"/><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hyperlink" Target="http://www.panoramas.dk/fullscreen3/f1.html" TargetMode="External"/><Relationship Id="rId4" Type="http://schemas.openxmlformats.org/officeDocument/2006/relationships/hyperlink" Target="http://www.panoramas.dk/fullscreen3/f2_mars97.html"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126.png"/><Relationship Id="rId5" Type="http://schemas.openxmlformats.org/officeDocument/2006/relationships/oleObject" Target="../embeddings/oleObject2.bin"/><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video" Target="file:///C:\Users\efros\Downloads\project.wmv"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zeliski.org/Book/" TargetMode="External"/><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hyperlink" Target="http://inst.eecs.berkeley.edu/~cs194-26/fa14/"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0"/>
            <a:ext cx="8763000" cy="838200"/>
          </a:xfrm>
        </p:spPr>
        <p:txBody>
          <a:bodyPr/>
          <a:lstStyle/>
          <a:p>
            <a:r>
              <a:rPr lang="en-US" altLang="en-US" sz="2800" dirty="0" smtClean="0"/>
              <a:t>CS 194/294-26: Image Manipulation and Computational </a:t>
            </a:r>
            <a:r>
              <a:rPr lang="en-US" altLang="en-US" sz="2800" dirty="0" smtClean="0"/>
              <a:t>Photography</a:t>
            </a:r>
          </a:p>
        </p:txBody>
      </p:sp>
      <p:pic>
        <p:nvPicPr>
          <p:cNvPr id="296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24408"/>
            <a:ext cx="4114800" cy="576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6"/>
          <p:cNvSpPr txBox="1">
            <a:spLocks noChangeArrowheads="1"/>
          </p:cNvSpPr>
          <p:nvPr/>
        </p:nvSpPr>
        <p:spPr bwMode="auto">
          <a:xfrm>
            <a:off x="4750589" y="6500336"/>
            <a:ext cx="19832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800" b="0" dirty="0" smtClean="0"/>
              <a:t>© </a:t>
            </a:r>
            <a:r>
              <a:rPr lang="en-US" sz="1800" b="0" dirty="0"/>
              <a:t>Quint Buchholz</a:t>
            </a:r>
          </a:p>
          <a:p>
            <a:pPr>
              <a:spcBef>
                <a:spcPct val="0"/>
              </a:spcBef>
            </a:pPr>
            <a:endParaRPr lang="ru-RU" altLang="en-US" sz="2400" dirty="0"/>
          </a:p>
        </p:txBody>
      </p:sp>
      <p:sp>
        <p:nvSpPr>
          <p:cNvPr id="5" name="Text Box 5"/>
          <p:cNvSpPr txBox="1">
            <a:spLocks noChangeArrowheads="1"/>
          </p:cNvSpPr>
          <p:nvPr/>
        </p:nvSpPr>
        <p:spPr bwMode="auto">
          <a:xfrm>
            <a:off x="5257800" y="3122600"/>
            <a:ext cx="3558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b="0" dirty="0" smtClean="0">
                <a:solidFill>
                  <a:srgbClr val="000000"/>
                </a:solidFill>
              </a:rPr>
              <a:t>Instructor: </a:t>
            </a:r>
            <a:r>
              <a:rPr lang="en-US" b="0" dirty="0" smtClean="0">
                <a:solidFill>
                  <a:srgbClr val="000000"/>
                </a:solidFill>
              </a:rPr>
              <a:t>Alexei </a:t>
            </a:r>
            <a:r>
              <a:rPr lang="en-US" b="0" dirty="0" err="1" smtClean="0">
                <a:solidFill>
                  <a:srgbClr val="000000"/>
                </a:solidFill>
              </a:rPr>
              <a:t>Efros</a:t>
            </a:r>
            <a:endParaRPr lang="en-US" b="0" dirty="0" smtClean="0">
              <a:solidFill>
                <a:srgbClr val="000000"/>
              </a:solidFill>
            </a:endParaRPr>
          </a:p>
          <a:p>
            <a:pPr eaLnBrk="0" fontAlgn="base" hangingPunct="0">
              <a:spcBef>
                <a:spcPct val="0"/>
              </a:spcBef>
              <a:spcAft>
                <a:spcPct val="0"/>
              </a:spcAft>
            </a:pPr>
            <a:r>
              <a:rPr lang="en-US" b="0" dirty="0" smtClean="0">
                <a:solidFill>
                  <a:srgbClr val="000000"/>
                </a:solidFill>
              </a:rPr>
              <a:t>GSIs: 	</a:t>
            </a:r>
            <a:r>
              <a:rPr lang="en-US" b="0" dirty="0" err="1" smtClean="0">
                <a:solidFill>
                  <a:srgbClr val="000000"/>
                </a:solidFill>
              </a:rPr>
              <a:t>Shiry</a:t>
            </a:r>
            <a:r>
              <a:rPr lang="en-US" b="0" dirty="0" smtClean="0">
                <a:solidFill>
                  <a:srgbClr val="000000"/>
                </a:solidFill>
              </a:rPr>
              <a:t> </a:t>
            </a:r>
            <a:r>
              <a:rPr lang="en-US" b="0" dirty="0" err="1" smtClean="0">
                <a:solidFill>
                  <a:srgbClr val="000000"/>
                </a:solidFill>
              </a:rPr>
              <a:t>Ginosar</a:t>
            </a:r>
            <a:endParaRPr lang="en-US" b="0" dirty="0" smtClean="0">
              <a:solidFill>
                <a:srgbClr val="000000"/>
              </a:solidFill>
            </a:endParaRPr>
          </a:p>
          <a:p>
            <a:r>
              <a:rPr lang="en-US" b="0" dirty="0" smtClean="0">
                <a:solidFill>
                  <a:srgbClr val="000000"/>
                </a:solidFill>
              </a:rPr>
              <a:t>	</a:t>
            </a:r>
            <a:r>
              <a:rPr lang="en-US" b="0" dirty="0" err="1" smtClean="0">
                <a:solidFill>
                  <a:prstClr val="black"/>
                </a:solidFill>
              </a:rPr>
              <a:t>Shubham</a:t>
            </a:r>
            <a:r>
              <a:rPr lang="en-US" b="0" dirty="0" smtClean="0">
                <a:solidFill>
                  <a:prstClr val="black"/>
                </a:solidFill>
              </a:rPr>
              <a:t> </a:t>
            </a:r>
            <a:r>
              <a:rPr lang="en-US" b="0" dirty="0" err="1">
                <a:solidFill>
                  <a:prstClr val="black"/>
                </a:solidFill>
              </a:rPr>
              <a:t>Tulsiani</a:t>
            </a:r>
            <a:endParaRPr lang="en-US" b="0" dirty="0">
              <a:solidFill>
                <a:srgbClr val="000000"/>
              </a:solidFill>
            </a:endParaRPr>
          </a:p>
          <a:p>
            <a:pPr eaLnBrk="0" fontAlgn="base" hangingPunct="0">
              <a:spcBef>
                <a:spcPct val="0"/>
              </a:spcBef>
              <a:spcAft>
                <a:spcPct val="0"/>
              </a:spcAft>
            </a:pPr>
            <a:r>
              <a:rPr lang="en-US" b="0" dirty="0" smtClean="0">
                <a:solidFill>
                  <a:srgbClr val="000000"/>
                </a:solidFill>
              </a:rPr>
              <a:t>UC Berkeley, Fall 2014</a:t>
            </a:r>
            <a:endParaRPr lang="en-US" b="0" dirty="0" smtClean="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easer_inp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3" descr="teaser_out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fade">
                                      <p:cBhvr>
                                        <p:cTn id="7" dur="1000"/>
                                        <p:tgtEl>
                                          <p:spTgt spid="159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2"/>
          <p:cNvSpPr>
            <a:spLocks noGrp="1" noChangeArrowheads="1"/>
          </p:cNvSpPr>
          <p:nvPr>
            <p:ph type="title"/>
          </p:nvPr>
        </p:nvSpPr>
        <p:spPr>
          <a:xfrm>
            <a:off x="529187" y="180018"/>
            <a:ext cx="8229600" cy="792162"/>
          </a:xfrm>
        </p:spPr>
        <p:txBody>
          <a:bodyPr>
            <a:normAutofit fontScale="90000"/>
          </a:bodyPr>
          <a:lstStyle/>
          <a:p>
            <a:r>
              <a:rPr lang="en-US" dirty="0" smtClean="0"/>
              <a:t>im2GPS</a:t>
            </a:r>
            <a:br>
              <a:rPr lang="en-US" dirty="0" smtClean="0"/>
            </a:br>
            <a:r>
              <a:rPr lang="en-US" sz="3600" dirty="0"/>
              <a:t>(using 6 million GPS-tagged Flickr images)</a:t>
            </a:r>
            <a:endParaRPr lang="ru-RU" sz="3600" dirty="0"/>
          </a:p>
        </p:txBody>
      </p:sp>
      <p:pic>
        <p:nvPicPr>
          <p:cNvPr id="1454091" name="Picture 11" descr="im2gps_press_releas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38300"/>
            <a:ext cx="8315325" cy="4381500"/>
          </a:xfrm>
          <a:prstGeom prst="rect">
            <a:avLst/>
          </a:prstGeom>
          <a:noFill/>
          <a:extLst>
            <a:ext uri="{909E8E84-426E-40DD-AFC4-6F175D3DCCD1}">
              <a14:hiddenFill xmlns:a14="http://schemas.microsoft.com/office/drawing/2010/main">
                <a:solidFill>
                  <a:srgbClr val="FFFFFF"/>
                </a:solidFill>
              </a14:hiddenFill>
            </a:ext>
          </a:extLst>
        </p:spPr>
      </p:pic>
      <p:sp>
        <p:nvSpPr>
          <p:cNvPr id="1454092" name="Text Box 12"/>
          <p:cNvSpPr txBox="1">
            <a:spLocks noChangeArrowheads="1"/>
          </p:cNvSpPr>
          <p:nvPr/>
        </p:nvSpPr>
        <p:spPr bwMode="auto">
          <a:xfrm>
            <a:off x="76203" y="6384927"/>
            <a:ext cx="4126607" cy="377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9" tIns="45695" rIns="91389" bIns="45695">
            <a:spAutoFit/>
          </a:bodyPr>
          <a:lstStyle/>
          <a:p>
            <a:pPr defTabSz="414015" eaLnBrk="1" hangingPunct="1">
              <a:lnSpc>
                <a:spcPct val="93000"/>
              </a:lnSpc>
              <a:buClr>
                <a:srgbClr val="000000"/>
              </a:buClr>
              <a:buSzPct val="100000"/>
            </a:pPr>
            <a:r>
              <a:rPr lang="en-US" sz="2000" dirty="0">
                <a:solidFill>
                  <a:prstClr val="black"/>
                </a:solidFill>
                <a:latin typeface="Arial" charset="0"/>
                <a:cs typeface="+mn-cs"/>
              </a:rPr>
              <a:t>Im2gps [Hays &amp; Efros, CVPR’08]</a:t>
            </a:r>
            <a:endParaRPr lang="ru-RU" sz="2000" dirty="0">
              <a:solidFill>
                <a:prstClr val="black"/>
              </a:solidFill>
              <a:latin typeface="Arial" charset="0"/>
              <a:cs typeface="+mn-cs"/>
            </a:endParaRPr>
          </a:p>
        </p:txBody>
      </p:sp>
      <p:sp>
        <p:nvSpPr>
          <p:cNvPr id="2" name="Rectangle 1"/>
          <p:cNvSpPr/>
          <p:nvPr/>
        </p:nvSpPr>
        <p:spPr>
          <a:xfrm>
            <a:off x="3120487" y="1424309"/>
            <a:ext cx="6023520" cy="4595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05" tIns="41454" rIns="82905" bIns="41454" rtlCol="0" anchor="ctr"/>
          <a:lstStyle/>
          <a:p>
            <a:pPr algn="ctr" defTabSz="414015" eaLnBrk="1">
              <a:lnSpc>
                <a:spcPct val="93000"/>
              </a:lnSpc>
              <a:buClr>
                <a:srgbClr val="000000"/>
              </a:buClr>
              <a:buSzPct val="100000"/>
            </a:pPr>
            <a:endParaRPr lang="en-US" sz="1600" b="0">
              <a:solidFill>
                <a:prstClr val="white"/>
              </a:solidFill>
            </a:endParaRPr>
          </a:p>
        </p:txBody>
      </p:sp>
    </p:spTree>
    <p:extLst>
      <p:ext uri="{BB962C8B-B14F-4D97-AF65-F5344CB8AC3E}">
        <p14:creationId xmlns:p14="http://schemas.microsoft.com/office/powerpoint/2010/main" val="53032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mtClean="0"/>
              <a:t>Amateur Photographer</a:t>
            </a:r>
          </a:p>
        </p:txBody>
      </p:sp>
      <p:pic>
        <p:nvPicPr>
          <p:cNvPr id="40963" name="Picture 5" descr="5482955540_f634762f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descr="4119666810_16147566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2204053967_d4e0111a9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90600"/>
            <a:ext cx="35718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1" descr="5482193409_a13d53368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495800"/>
            <a:ext cx="24384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440" y="-135765"/>
            <a:ext cx="4953000" cy="1143000"/>
          </a:xfrm>
        </p:spPr>
        <p:txBody>
          <a:bodyPr>
            <a:normAutofit/>
          </a:bodyPr>
          <a:lstStyle/>
          <a:p>
            <a:r>
              <a:rPr lang="en-US" sz="2800" dirty="0" smtClean="0"/>
              <a:t>Where is Shiry?</a:t>
            </a:r>
            <a:endParaRPr lang="en-US" sz="2800" dirty="0"/>
          </a:p>
        </p:txBody>
      </p:sp>
      <p:pic>
        <p:nvPicPr>
          <p:cNvPr id="3" name="Picture 2" descr="me_boar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250" y="471863"/>
            <a:ext cx="1339439" cy="2009158"/>
          </a:xfrm>
          <a:prstGeom prst="rect">
            <a:avLst/>
          </a:prstGeom>
        </p:spPr>
      </p:pic>
      <p:pic>
        <p:nvPicPr>
          <p:cNvPr id="5" name="Picture 4" descr="decade_median_wom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258" y="4906752"/>
            <a:ext cx="6170367" cy="1313438"/>
          </a:xfrm>
          <a:prstGeom prst="rect">
            <a:avLst/>
          </a:prstGeom>
        </p:spPr>
      </p:pic>
      <p:pic>
        <p:nvPicPr>
          <p:cNvPr id="7" name="Picture 6" descr="fiddlecam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338" y="805531"/>
            <a:ext cx="2233986" cy="1675490"/>
          </a:xfrm>
          <a:prstGeom prst="rect">
            <a:avLst/>
          </a:prstGeom>
        </p:spPr>
      </p:pic>
      <p:pic>
        <p:nvPicPr>
          <p:cNvPr id="8" name="Picture 7" descr="1919_yearbook.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92" y="3925889"/>
            <a:ext cx="1513473" cy="2234175"/>
          </a:xfrm>
          <a:prstGeom prst="rect">
            <a:avLst/>
          </a:prstGeom>
        </p:spPr>
      </p:pic>
      <p:pic>
        <p:nvPicPr>
          <p:cNvPr id="9" name="Picture 8" descr="1975_yearbook.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080" y="4648720"/>
            <a:ext cx="1657177" cy="2117969"/>
          </a:xfrm>
          <a:prstGeom prst="rect">
            <a:avLst/>
          </a:prstGeom>
        </p:spPr>
      </p:pic>
      <p:sp>
        <p:nvSpPr>
          <p:cNvPr id="10" name="Title 1"/>
          <p:cNvSpPr txBox="1">
            <a:spLocks/>
          </p:cNvSpPr>
          <p:nvPr/>
        </p:nvSpPr>
        <p:spPr>
          <a:xfrm>
            <a:off x="-685800" y="2147353"/>
            <a:ext cx="4953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b="0" dirty="0" smtClean="0">
                <a:solidFill>
                  <a:prstClr val="black"/>
                </a:solidFill>
              </a:rPr>
              <a:t>GSI: </a:t>
            </a:r>
            <a:r>
              <a:rPr lang="en-US" sz="3600" b="0" dirty="0" err="1" smtClean="0">
                <a:solidFill>
                  <a:prstClr val="black"/>
                </a:solidFill>
              </a:rPr>
              <a:t>Shiry</a:t>
            </a:r>
            <a:r>
              <a:rPr lang="en-US" sz="3600" b="0" dirty="0" smtClean="0">
                <a:solidFill>
                  <a:prstClr val="black"/>
                </a:solidFill>
              </a:rPr>
              <a:t> </a:t>
            </a:r>
            <a:r>
              <a:rPr lang="en-US" sz="3600" b="0" dirty="0" smtClean="0">
                <a:solidFill>
                  <a:prstClr val="black"/>
                </a:solidFill>
              </a:rPr>
              <a:t>Ginosar</a:t>
            </a:r>
            <a:endParaRPr lang="en-US" sz="3600" b="0" dirty="0">
              <a:solidFill>
                <a:prstClr val="black"/>
              </a:solidFill>
            </a:endParaRPr>
          </a:p>
        </p:txBody>
      </p:sp>
      <p:pic>
        <p:nvPicPr>
          <p:cNvPr id="11" name="Picture 10" descr="heatmap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4440" y="397251"/>
            <a:ext cx="2275560" cy="2880455"/>
          </a:xfrm>
          <a:prstGeom prst="rect">
            <a:avLst/>
          </a:prstGeom>
        </p:spPr>
      </p:pic>
      <p:pic>
        <p:nvPicPr>
          <p:cNvPr id="4" name="Picture 3" descr="bounding_boxes_exampl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7681" y="1457758"/>
            <a:ext cx="2479268" cy="3079837"/>
          </a:xfrm>
          <a:prstGeom prst="rect">
            <a:avLst/>
          </a:prstGeom>
        </p:spPr>
      </p:pic>
    </p:spTree>
    <p:extLst>
      <p:ext uri="{BB962C8B-B14F-4D97-AF65-F5344CB8AC3E}">
        <p14:creationId xmlns:p14="http://schemas.microsoft.com/office/powerpoint/2010/main" val="28532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568" y="-135765"/>
            <a:ext cx="4953000" cy="1143000"/>
          </a:xfrm>
        </p:spPr>
        <p:txBody>
          <a:bodyPr>
            <a:normAutofit/>
          </a:bodyPr>
          <a:lstStyle/>
          <a:p>
            <a:r>
              <a:rPr lang="en-US" sz="2800" dirty="0" smtClean="0"/>
              <a:t>Where is Shubham?</a:t>
            </a:r>
            <a:endParaRPr lang="en-US" sz="2800" dirty="0"/>
          </a:p>
        </p:txBody>
      </p:sp>
      <p:pic>
        <p:nvPicPr>
          <p:cNvPr id="7" name="Picture 6" descr="fiddleca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568" y="805531"/>
            <a:ext cx="2233986" cy="1675490"/>
          </a:xfrm>
          <a:prstGeom prst="rect">
            <a:avLst/>
          </a:prstGeom>
        </p:spPr>
      </p:pic>
      <p:sp>
        <p:nvSpPr>
          <p:cNvPr id="10" name="Title 1"/>
          <p:cNvSpPr txBox="1">
            <a:spLocks/>
          </p:cNvSpPr>
          <p:nvPr/>
        </p:nvSpPr>
        <p:spPr>
          <a:xfrm>
            <a:off x="-304800" y="2328804"/>
            <a:ext cx="4953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b="0" dirty="0" smtClean="0">
                <a:solidFill>
                  <a:prstClr val="black"/>
                </a:solidFill>
              </a:rPr>
              <a:t> GSI: </a:t>
            </a:r>
            <a:r>
              <a:rPr lang="en-US" sz="3600" b="0" dirty="0" err="1" smtClean="0">
                <a:solidFill>
                  <a:prstClr val="black"/>
                </a:solidFill>
              </a:rPr>
              <a:t>Shubham</a:t>
            </a:r>
            <a:r>
              <a:rPr lang="en-US" sz="3600" b="0" dirty="0" smtClean="0">
                <a:solidFill>
                  <a:prstClr val="black"/>
                </a:solidFill>
              </a:rPr>
              <a:t> </a:t>
            </a:r>
            <a:r>
              <a:rPr lang="en-US" sz="3600" b="0" dirty="0" smtClean="0">
                <a:solidFill>
                  <a:prstClr val="black"/>
                </a:solidFill>
              </a:rPr>
              <a:t>Tulsiani</a:t>
            </a:r>
            <a:endParaRPr lang="en-US" sz="3600" b="0" dirty="0">
              <a:solidFill>
                <a:prstClr val="black"/>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62" y="464155"/>
            <a:ext cx="3026037" cy="2016866"/>
          </a:xfrm>
          <a:prstGeom prst="rect">
            <a:avLst/>
          </a:prstGeom>
        </p:spPr>
      </p:pic>
      <p:cxnSp>
        <p:nvCxnSpPr>
          <p:cNvPr id="13" name="Straight Connector 12"/>
          <p:cNvCxnSpPr/>
          <p:nvPr/>
        </p:nvCxnSpPr>
        <p:spPr>
          <a:xfrm>
            <a:off x="3529770" y="643324"/>
            <a:ext cx="2589597" cy="20289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529770" y="643324"/>
            <a:ext cx="2589597" cy="20289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366780" y="1128475"/>
            <a:ext cx="2177241" cy="1200329"/>
          </a:xfrm>
          <a:prstGeom prst="rect">
            <a:avLst/>
          </a:prstGeom>
          <a:noFill/>
        </p:spPr>
        <p:txBody>
          <a:bodyPr wrap="square" rtlCol="0">
            <a:spAutoFit/>
          </a:bodyPr>
          <a:lstStyle/>
          <a:p>
            <a:pPr defTabSz="457200" eaLnBrk="1" fontAlgn="auto" hangingPunct="1">
              <a:spcBef>
                <a:spcPts val="0"/>
              </a:spcBef>
              <a:spcAft>
                <a:spcPts val="0"/>
              </a:spcAft>
            </a:pPr>
            <a:r>
              <a:rPr lang="en-US" sz="1800" b="0" dirty="0">
                <a:solidFill>
                  <a:prstClr val="black"/>
                </a:solidFill>
                <a:latin typeface="Calibri"/>
                <a:cs typeface="+mn-cs"/>
              </a:rPr>
              <a:t>Here ! [He’s terrible at playing fiddle so they kicked him out of the group </a:t>
            </a:r>
            <a:r>
              <a:rPr lang="en-US" sz="1800" b="0" dirty="0">
                <a:solidFill>
                  <a:prstClr val="black"/>
                </a:solidFill>
                <a:latin typeface="Calibri"/>
                <a:cs typeface="+mn-cs"/>
                <a:sym typeface="Wingdings"/>
              </a:rPr>
              <a:t></a:t>
            </a:r>
            <a:r>
              <a:rPr lang="en-US" sz="1800" b="0" dirty="0">
                <a:solidFill>
                  <a:prstClr val="black"/>
                </a:solidFill>
                <a:latin typeface="Calibri"/>
                <a:cs typeface="+mn-cs"/>
              </a:rPr>
              <a:t> ]</a:t>
            </a:r>
            <a:endParaRPr lang="en-US" sz="1800" b="0" dirty="0">
              <a:solidFill>
                <a:prstClr val="black"/>
              </a:solidFill>
              <a:latin typeface="Calibri"/>
              <a:cs typeface="+mn-cs"/>
            </a:endParaRPr>
          </a:p>
        </p:txBody>
      </p:sp>
      <p:sp>
        <p:nvSpPr>
          <p:cNvPr id="26" name="TextBox 25"/>
          <p:cNvSpPr txBox="1"/>
          <p:nvPr/>
        </p:nvSpPr>
        <p:spPr>
          <a:xfrm>
            <a:off x="577299" y="6020854"/>
            <a:ext cx="8230631" cy="646331"/>
          </a:xfrm>
          <a:prstGeom prst="rect">
            <a:avLst/>
          </a:prstGeom>
          <a:noFill/>
        </p:spPr>
        <p:txBody>
          <a:bodyPr wrap="square" rtlCol="0">
            <a:spAutoFit/>
          </a:bodyPr>
          <a:lstStyle/>
          <a:p>
            <a:pPr defTabSz="457200" eaLnBrk="1" fontAlgn="auto" hangingPunct="1">
              <a:spcBef>
                <a:spcPts val="0"/>
              </a:spcBef>
              <a:spcAft>
                <a:spcPts val="0"/>
              </a:spcAft>
            </a:pPr>
            <a:r>
              <a:rPr lang="en-US" sz="1800" b="0" dirty="0">
                <a:solidFill>
                  <a:prstClr val="black"/>
                </a:solidFill>
                <a:latin typeface="Calibri"/>
                <a:cs typeface="+mn-cs"/>
              </a:rPr>
              <a:t>(Random pictures for reconstructions of random objects. Any correlation with actual research is purely coincidental ! )</a:t>
            </a:r>
            <a:endParaRPr lang="en-US" sz="1800" b="0" dirty="0">
              <a:solidFill>
                <a:prstClr val="black"/>
              </a:solidFill>
              <a:latin typeface="Calibri"/>
              <a:cs typeface="+mn-cs"/>
            </a:endParaRPr>
          </a:p>
        </p:txBody>
      </p:sp>
      <p:pic>
        <p:nvPicPr>
          <p:cNvPr id="5" name="Picture 4" descr="tmp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195" y="3260884"/>
            <a:ext cx="5426364" cy="2447636"/>
          </a:xfrm>
          <a:prstGeom prst="rect">
            <a:avLst/>
          </a:prstGeom>
        </p:spPr>
      </p:pic>
    </p:spTree>
    <p:extLst>
      <p:ext uri="{BB962C8B-B14F-4D97-AF65-F5344CB8AC3E}">
        <p14:creationId xmlns:p14="http://schemas.microsoft.com/office/powerpoint/2010/main" val="10614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ctrTitle"/>
          </p:nvPr>
        </p:nvSpPr>
        <p:spPr>
          <a:xfrm>
            <a:off x="457200" y="2720975"/>
            <a:ext cx="8229600" cy="1470025"/>
          </a:xfrm>
        </p:spPr>
        <p:txBody>
          <a:bodyPr/>
          <a:lstStyle/>
          <a:p>
            <a:pPr algn="ctr"/>
            <a:r>
              <a:rPr lang="en-US" altLang="en-US" sz="4000" smtClean="0"/>
              <a:t>A Brief History of Visual Media</a:t>
            </a:r>
          </a:p>
        </p:txBody>
      </p:sp>
      <p:sp>
        <p:nvSpPr>
          <p:cNvPr id="40963" name="Rectangle 6"/>
          <p:cNvSpPr>
            <a:spLocks noChangeArrowheads="1"/>
          </p:cNvSpPr>
          <p:nvPr/>
        </p:nvSpPr>
        <p:spPr bwMode="auto">
          <a:xfrm>
            <a:off x="609600" y="7620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sz="3400" b="0">
                <a:solidFill>
                  <a:schemeClr val="tx2"/>
                </a:solidFill>
              </a:rPr>
              <a:t>Why Computational</a:t>
            </a:r>
            <a:r>
              <a:rPr lang="en-US" altLang="en-US" sz="3200" b="0">
                <a:solidFill>
                  <a:schemeClr val="tx2"/>
                </a:solidFill>
              </a:rPr>
              <a:t> </a:t>
            </a:r>
            <a:r>
              <a:rPr lang="en-US" altLang="en-US" sz="3400" b="0">
                <a:solidFill>
                  <a:schemeClr val="tx2"/>
                </a:solidFill>
              </a:rPr>
              <a:t>Photography?</a:t>
            </a:r>
          </a:p>
        </p:txBody>
      </p:sp>
    </p:spTree>
    <p:extLst>
      <p:ext uri="{BB962C8B-B14F-4D97-AF65-F5344CB8AC3E}">
        <p14:creationId xmlns:p14="http://schemas.microsoft.com/office/powerpoint/2010/main" val="308931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lstStyle/>
          <a:p>
            <a:r>
              <a:rPr lang="en-US" altLang="en-US" smtClean="0"/>
              <a:t>Depicting Our World: The Beginning</a:t>
            </a:r>
          </a:p>
        </p:txBody>
      </p:sp>
      <p:pic>
        <p:nvPicPr>
          <p:cNvPr id="102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6722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1143000" y="5867400"/>
            <a:ext cx="6032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Prehistoric Painting, Lascaux Cave, France</a:t>
            </a:r>
          </a:p>
          <a:p>
            <a:pPr>
              <a:spcBef>
                <a:spcPct val="0"/>
              </a:spcBef>
            </a:pPr>
            <a:r>
              <a:rPr lang="en-US" altLang="en-US" sz="2400" b="0"/>
              <a:t>~ 13,000 -- 15,000 B.C.</a:t>
            </a:r>
            <a:r>
              <a:rPr lang="en-US" altLang="en-US" sz="2400"/>
              <a:t> </a:t>
            </a:r>
          </a:p>
        </p:txBody>
      </p:sp>
      <p:pic>
        <p:nvPicPr>
          <p:cNvPr id="102409" name="Picture 9"/>
          <p:cNvPicPr>
            <a:picLocks noChangeAspect="1" noChangeArrowheads="1"/>
          </p:cNvPicPr>
          <p:nvPr/>
        </p:nvPicPr>
        <p:blipFill>
          <a:blip r:embed="rId3">
            <a:extLst>
              <a:ext uri="{28A0092B-C50C-407E-A947-70E740481C1C}">
                <a14:useLocalDpi xmlns:a14="http://schemas.microsoft.com/office/drawing/2010/main" val="0"/>
              </a:ext>
            </a:extLst>
          </a:blip>
          <a:srcRect l="30571" t="34763" r="45428" b="34253"/>
          <a:stretch>
            <a:fillRect/>
          </a:stretch>
        </p:blipFill>
        <p:spPr bwMode="auto">
          <a:xfrm>
            <a:off x="7239000" y="4343400"/>
            <a:ext cx="1600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239000" cy="50879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6435" name="Rectangle 3"/>
          <p:cNvSpPr>
            <a:spLocks noChangeArrowheads="1"/>
          </p:cNvSpPr>
          <p:nvPr/>
        </p:nvSpPr>
        <p:spPr bwMode="auto">
          <a:xfrm>
            <a:off x="2286000" y="6064250"/>
            <a:ext cx="414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1800" b="0"/>
              <a:t>The Empress Theodora with her court. </a:t>
            </a:r>
          </a:p>
          <a:p>
            <a:pPr eaLnBrk="1" hangingPunct="1">
              <a:spcBef>
                <a:spcPct val="0"/>
              </a:spcBef>
            </a:pPr>
            <a:r>
              <a:rPr lang="en-US" altLang="en-US" sz="1800" b="0"/>
              <a:t>Ravenna, St. Vitale 6th c. </a:t>
            </a:r>
          </a:p>
        </p:txBody>
      </p:sp>
      <p:sp>
        <p:nvSpPr>
          <p:cNvPr id="44036" name="Rectangle 4"/>
          <p:cNvSpPr>
            <a:spLocks noGrp="1" noChangeArrowheads="1"/>
          </p:cNvSpPr>
          <p:nvPr>
            <p:ph type="title"/>
          </p:nvPr>
        </p:nvSpPr>
        <p:spPr/>
        <p:txBody>
          <a:bodyPr/>
          <a:lstStyle/>
          <a:p>
            <a:r>
              <a:rPr lang="en-US" altLang="en-US" smtClean="0"/>
              <a:t>Depicting Our World: Middle 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9800" y="914400"/>
            <a:ext cx="4489450" cy="5943600"/>
            <a:chOff x="1392" y="576"/>
            <a:chExt cx="2828" cy="3744"/>
          </a:xfrm>
        </p:grpSpPr>
        <p:pic>
          <p:nvPicPr>
            <p:cNvPr id="450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576"/>
              <a:ext cx="2431"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4"/>
            <p:cNvSpPr>
              <a:spLocks noChangeArrowheads="1"/>
            </p:cNvSpPr>
            <p:nvPr/>
          </p:nvSpPr>
          <p:spPr bwMode="auto">
            <a:xfrm>
              <a:off x="1392" y="4089"/>
              <a:ext cx="28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1800" b="0"/>
                <a:t>Nuns in Procession. French ms. ca. 1300. </a:t>
              </a:r>
            </a:p>
          </p:txBody>
        </p:sp>
      </p:grpSp>
      <p:sp>
        <p:nvSpPr>
          <p:cNvPr id="45059" name="Rectangle 5"/>
          <p:cNvSpPr>
            <a:spLocks noGrp="1" noChangeArrowheads="1"/>
          </p:cNvSpPr>
          <p:nvPr>
            <p:ph type="title"/>
          </p:nvPr>
        </p:nvSpPr>
        <p:spPr/>
        <p:txBody>
          <a:bodyPr/>
          <a:lstStyle/>
          <a:p>
            <a:r>
              <a:rPr lang="en-US" altLang="en-US" smtClean="0"/>
              <a:t>Depicting Our World: Middle 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ChangeArrowheads="1"/>
          </p:cNvSpPr>
          <p:nvPr/>
        </p:nvSpPr>
        <p:spPr bwMode="auto">
          <a:xfrm>
            <a:off x="1773238" y="6172200"/>
            <a:ext cx="5465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9" rIns="91416" bIns="45709">
            <a:spAutoFit/>
          </a:bodyPr>
          <a:lstStyle>
            <a:lvl1pPr marL="342900" indent="-342900" eaLnBrk="0" hangingPunct="0">
              <a:spcBef>
                <a:spcPct val="20000"/>
              </a:spcBef>
              <a:defRPr sz="2800">
                <a:solidFill>
                  <a:schemeClr val="tx1"/>
                </a:solidFill>
                <a:latin typeface="Arial" pitchFamily="34" charset="0"/>
                <a:cs typeface="Arial" pitchFamily="34" charset="0"/>
              </a:defRPr>
            </a:lvl1pPr>
            <a:lvl2pPr marL="114300" eaLnBrk="0" hangingPunct="0">
              <a:spcBef>
                <a:spcPct val="20000"/>
              </a:spcBef>
              <a:buChar char="•"/>
              <a:defRPr sz="2000">
                <a:solidFill>
                  <a:schemeClr val="tx1"/>
                </a:solidFill>
                <a:latin typeface="Arial" pitchFamily="34" charset="0"/>
                <a:cs typeface="Arial" pitchFamily="34" charset="0"/>
              </a:defRPr>
            </a:lvl2pPr>
            <a:lvl3pPr marL="1143000" indent="-228600" eaLnBrk="0" hangingPunct="0">
              <a:spcBef>
                <a:spcPct val="20000"/>
              </a:spcBef>
              <a:buChar char="–"/>
              <a:defRPr>
                <a:solidFill>
                  <a:schemeClr val="tx1"/>
                </a:solidFill>
                <a:latin typeface="Arial" pitchFamily="34" charset="0"/>
                <a:cs typeface="Arial" pitchFamily="34" charset="0"/>
              </a:defRPr>
            </a:lvl3pPr>
            <a:lvl4pPr marL="1600200" indent="-228600" eaLnBrk="0" hangingPunct="0">
              <a:spcBef>
                <a:spcPct val="20000"/>
              </a:spcBef>
              <a:buChar char="»"/>
              <a:defRPr sz="1600">
                <a:solidFill>
                  <a:schemeClr val="tx1"/>
                </a:solidFill>
                <a:latin typeface="Arial" pitchFamily="34" charset="0"/>
                <a:cs typeface="Arial" pitchFamily="34" charset="0"/>
              </a:defRPr>
            </a:lvl4pPr>
            <a:lvl5pPr marL="2057400" indent="-228600" eaLnBrk="0" hangingPunct="0">
              <a:spcBef>
                <a:spcPct val="20000"/>
              </a:spcBef>
              <a:buChar char="»"/>
              <a:defRPr sz="1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cs typeface="Arial" pitchFamily="34" charset="0"/>
              </a:defRPr>
            </a:lvl9pPr>
          </a:lstStyle>
          <a:p>
            <a:pPr lvl="1" indent="0">
              <a:buFontTx/>
              <a:buNone/>
            </a:pPr>
            <a:r>
              <a:rPr lang="en-US" altLang="en-US" sz="2400"/>
              <a:t>Giotto, </a:t>
            </a:r>
            <a:r>
              <a:rPr lang="en-US" altLang="en-US" sz="2400" i="1"/>
              <a:t>The Mourning of Christ</a:t>
            </a:r>
            <a:r>
              <a:rPr lang="en-US" altLang="en-US" sz="2400"/>
              <a:t>, c.1305</a:t>
            </a:r>
          </a:p>
        </p:txBody>
      </p:sp>
      <p:pic>
        <p:nvPicPr>
          <p:cNvPr id="10137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533400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Rectangle 11"/>
          <p:cNvSpPr>
            <a:spLocks noGrp="1" noChangeArrowheads="1"/>
          </p:cNvSpPr>
          <p:nvPr>
            <p:ph type="title"/>
          </p:nvPr>
        </p:nvSpPr>
        <p:spPr/>
        <p:txBody>
          <a:bodyPr/>
          <a:lstStyle/>
          <a:p>
            <a:pPr eaLnBrk="1" hangingPunct="1"/>
            <a:r>
              <a:rPr lang="en-US" altLang="en-US" dirty="0" smtClean="0"/>
              <a:t>Beginnings of the Renaissance </a:t>
            </a:r>
            <a:endParaRPr lang="en-US" altLang="en-US" dirty="0" smtClean="0"/>
          </a:p>
        </p:txBody>
      </p:sp>
    </p:spTree>
    <p:extLst>
      <p:ext uri="{BB962C8B-B14F-4D97-AF65-F5344CB8AC3E}">
        <p14:creationId xmlns:p14="http://schemas.microsoft.com/office/powerpoint/2010/main" val="828459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mtClean="0"/>
              <a:t>Today</a:t>
            </a:r>
          </a:p>
        </p:txBody>
      </p:sp>
      <p:sp>
        <p:nvSpPr>
          <p:cNvPr id="31747" name="Rectangle 3"/>
          <p:cNvSpPr>
            <a:spLocks noGrp="1" noChangeArrowheads="1"/>
          </p:cNvSpPr>
          <p:nvPr>
            <p:ph type="body" idx="1"/>
          </p:nvPr>
        </p:nvSpPr>
        <p:spPr/>
        <p:txBody>
          <a:bodyPr/>
          <a:lstStyle/>
          <a:p>
            <a:r>
              <a:rPr lang="en-US" altLang="en-US" smtClean="0"/>
              <a:t>Introductions</a:t>
            </a:r>
          </a:p>
          <a:p>
            <a:r>
              <a:rPr lang="en-US" altLang="en-US" smtClean="0"/>
              <a:t>Why Computational Photography?</a:t>
            </a:r>
          </a:p>
          <a:p>
            <a:r>
              <a:rPr lang="en-US" altLang="en-US" smtClean="0"/>
              <a:t>Overview of the course</a:t>
            </a:r>
          </a:p>
          <a:p>
            <a:r>
              <a:rPr lang="en-US" altLang="en-US" smtClean="0"/>
              <a:t>Administrative stuff</a:t>
            </a:r>
          </a:p>
          <a:p>
            <a:endParaRPr lang="en-US"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4702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p:txBody>
          <a:bodyPr/>
          <a:lstStyle/>
          <a:p>
            <a:r>
              <a:rPr lang="en-US" altLang="en-US" smtClean="0"/>
              <a:t>Depicting Our World: Renaissance</a:t>
            </a:r>
          </a:p>
        </p:txBody>
      </p:sp>
      <p:pic>
        <p:nvPicPr>
          <p:cNvPr id="116742" name="Picture 6" descr="Clic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95400"/>
            <a:ext cx="256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0" descr="gates_of_paradi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295400"/>
            <a:ext cx="263683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p:cNvSpPr txBox="1">
            <a:spLocks noChangeArrowheads="1"/>
          </p:cNvSpPr>
          <p:nvPr/>
        </p:nvSpPr>
        <p:spPr bwMode="auto">
          <a:xfrm>
            <a:off x="5486400" y="877888"/>
            <a:ext cx="265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East Doors (1452)</a:t>
            </a:r>
          </a:p>
        </p:txBody>
      </p:sp>
      <p:sp>
        <p:nvSpPr>
          <p:cNvPr id="116749" name="Text Box 13"/>
          <p:cNvSpPr txBox="1">
            <a:spLocks noChangeArrowheads="1"/>
          </p:cNvSpPr>
          <p:nvPr/>
        </p:nvSpPr>
        <p:spPr bwMode="auto">
          <a:xfrm>
            <a:off x="557213" y="876300"/>
            <a:ext cx="279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North Doors (1424)</a:t>
            </a:r>
          </a:p>
        </p:txBody>
      </p:sp>
      <p:sp>
        <p:nvSpPr>
          <p:cNvPr id="116752" name="Text Box 16"/>
          <p:cNvSpPr txBox="1">
            <a:spLocks noChangeArrowheads="1"/>
          </p:cNvSpPr>
          <p:nvPr/>
        </p:nvSpPr>
        <p:spPr bwMode="auto">
          <a:xfrm>
            <a:off x="3581400" y="1066800"/>
            <a:ext cx="1847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Lorenzo </a:t>
            </a:r>
          </a:p>
          <a:p>
            <a:pPr>
              <a:spcBef>
                <a:spcPct val="0"/>
              </a:spcBef>
            </a:pPr>
            <a:r>
              <a:rPr lang="en-US" altLang="en-US" sz="2400" b="0"/>
              <a:t>Ghiberti</a:t>
            </a:r>
          </a:p>
          <a:p>
            <a:pPr>
              <a:spcBef>
                <a:spcPct val="0"/>
              </a:spcBef>
            </a:pPr>
            <a:r>
              <a:rPr lang="en-US" altLang="en-US" sz="2400" b="0"/>
              <a:t>(1378-1455)</a:t>
            </a:r>
          </a:p>
        </p:txBody>
      </p:sp>
      <p:pic>
        <p:nvPicPr>
          <p:cNvPr id="116758" name="Picture 22" descr="Annunciatio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4876800"/>
            <a:ext cx="1684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2" name="Picture 26" descr="The Flagellation of Christ">
            <a:hlinkClick r:id="rId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338" y="4876800"/>
            <a:ext cx="17700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8" name="Picture 32" descr="The image “http://www.gracecathedral.org/ghiberti/images/L3_detail.jpg” cannot be displayed, because it contains erro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5325" y="4876800"/>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34" descr="The image “http://www.gracecathedral.org/ghiberti/images/R3_detail.jpg” cannot be displayed, because it contains erro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6425" y="4876800"/>
            <a:ext cx="1984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9" grpId="0"/>
      <p:bldP spid="1167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r>
              <a:rPr lang="en-US" altLang="en-US" smtClean="0"/>
              <a:t>Depicting Our World: Renaissance</a:t>
            </a:r>
          </a:p>
        </p:txBody>
      </p:sp>
      <p:pic>
        <p:nvPicPr>
          <p:cNvPr id="47107" name="Picture 10" descr="The image “http://www.ibiblio.org/wm/paint/auth/piero/flagellation.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2225"/>
            <a:ext cx="674687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11"/>
          <p:cNvSpPr txBox="1">
            <a:spLocks noChangeArrowheads="1"/>
          </p:cNvSpPr>
          <p:nvPr/>
        </p:nvSpPr>
        <p:spPr bwMode="auto">
          <a:xfrm>
            <a:off x="762000" y="6096000"/>
            <a:ext cx="4283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000" i="1"/>
              <a:t>Piero della Francesca,</a:t>
            </a:r>
          </a:p>
          <a:p>
            <a:pPr>
              <a:spcBef>
                <a:spcPct val="0"/>
              </a:spcBef>
            </a:pPr>
            <a:r>
              <a:rPr lang="en-US" altLang="en-US" sz="2000" b="0" i="1"/>
              <a:t>The Flagellation</a:t>
            </a:r>
            <a:r>
              <a:rPr lang="en-US" altLang="en-US" sz="2000" b="0"/>
              <a:t> (c.1469)</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685800" y="76200"/>
            <a:ext cx="8229600" cy="838200"/>
          </a:xfrm>
        </p:spPr>
        <p:txBody>
          <a:bodyPr/>
          <a:lstStyle/>
          <a:p>
            <a:r>
              <a:rPr lang="en-US" altLang="en-US" smtClean="0"/>
              <a:t>Depicting Our World: Toward Perfection</a:t>
            </a:r>
          </a:p>
        </p:txBody>
      </p:sp>
      <p:pic>
        <p:nvPicPr>
          <p:cNvPr id="48131" name="Picture 6" descr="The image “http://www.ibiblio.org/wm/paint/auth/eyck/arnolfini/arnolfini.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8862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9"/>
          <p:cNvSpPr txBox="1">
            <a:spLocks noChangeArrowheads="1"/>
          </p:cNvSpPr>
          <p:nvPr/>
        </p:nvSpPr>
        <p:spPr bwMode="auto">
          <a:xfrm>
            <a:off x="457200" y="6400800"/>
            <a:ext cx="657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a:t>Jan van Eyck, </a:t>
            </a:r>
            <a:r>
              <a:rPr lang="en-US" altLang="en-US" sz="2400" b="0" i="1"/>
              <a:t>The Arnolfini Marriage (c.1434) </a:t>
            </a:r>
          </a:p>
        </p:txBody>
      </p:sp>
      <p:pic>
        <p:nvPicPr>
          <p:cNvPr id="123915" name="Picture 11" descr="The image “http://employees.oneonta.edu/farberas/arth/Images/110images/sl3images/vaneyck_arnol_chandel.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428750"/>
            <a:ext cx="44767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8" descr="The image “http://www.ibiblio.org/wm/paint/auth/eyck/arnolfini/arnolfini-detail.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2162175"/>
            <a:ext cx="420052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3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a:xfrm>
            <a:off x="685800" y="76200"/>
            <a:ext cx="8229600" cy="838200"/>
          </a:xfrm>
        </p:spPr>
        <p:txBody>
          <a:bodyPr/>
          <a:lstStyle/>
          <a:p>
            <a:r>
              <a:rPr lang="en-US" altLang="en-US" smtClean="0"/>
              <a:t>Depicting Our World: Toward Perfection</a:t>
            </a:r>
          </a:p>
        </p:txBody>
      </p:sp>
      <p:pic>
        <p:nvPicPr>
          <p:cNvPr id="49155" name="Picture 5" descr="obscura"/>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2309" t="2110" r="2077" b="3014"/>
          <a:stretch>
            <a:fillRect/>
          </a:stretch>
        </p:blipFill>
        <p:spPr bwMode="auto">
          <a:xfrm>
            <a:off x="1587500" y="1438275"/>
            <a:ext cx="52609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6"/>
          <p:cNvSpPr txBox="1">
            <a:spLocks noChangeArrowheads="1"/>
          </p:cNvSpPr>
          <p:nvPr/>
        </p:nvSpPr>
        <p:spPr bwMode="auto">
          <a:xfrm>
            <a:off x="1676400" y="5715000"/>
            <a:ext cx="556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b="0">
                <a:latin typeface="Palatino Linotype" pitchFamily="18" charset="0"/>
              </a:rPr>
              <a:t>Lens Based Camera Obscura, 1568</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r>
              <a:rPr lang="en-US" altLang="en-US" smtClean="0"/>
              <a:t>Depicting Our World: Perfection!</a:t>
            </a:r>
          </a:p>
        </p:txBody>
      </p:sp>
      <p:pic>
        <p:nvPicPr>
          <p:cNvPr id="50179" name="Picture 5" descr="still_life"/>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709738" y="1562100"/>
            <a:ext cx="49958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50180" name="Text Box 6"/>
          <p:cNvSpPr txBox="1">
            <a:spLocks noChangeArrowheads="1"/>
          </p:cNvSpPr>
          <p:nvPr/>
        </p:nvSpPr>
        <p:spPr bwMode="auto">
          <a:xfrm>
            <a:off x="762000" y="5653088"/>
            <a:ext cx="7253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b="0" i="1">
                <a:latin typeface="Palatino Linotype" pitchFamily="18" charset="0"/>
              </a:rPr>
              <a:t>Still Life</a:t>
            </a:r>
            <a:r>
              <a:rPr lang="en-US" altLang="en-US" b="0">
                <a:latin typeface="Palatino Linotype" pitchFamily="18" charset="0"/>
              </a:rPr>
              <a:t>, Louis Jaques Mande Daguerre, 1837</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76200"/>
            <a:ext cx="8534400" cy="838200"/>
          </a:xfrm>
        </p:spPr>
        <p:txBody>
          <a:bodyPr/>
          <a:lstStyle/>
          <a:p>
            <a:r>
              <a:rPr lang="en-US" altLang="en-US" smtClean="0"/>
              <a:t>Depicting Our World:   Realism?</a:t>
            </a:r>
          </a:p>
        </p:txBody>
      </p:sp>
      <p:pic>
        <p:nvPicPr>
          <p:cNvPr id="51203" name="Picture 9" descr="Moon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14800"/>
            <a:ext cx="38100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11" descr="The image “http://desertpastor.typepad.com/paradoxology/images/mclaren_and_king.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81475"/>
            <a:ext cx="3276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9350"/>
            <a:ext cx="2895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http://wac.450f.edgecastcdn.net/80450F/1079ishot.com/files/2012/10/StatueofLibertyHurricaneSandy.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845" y="990600"/>
            <a:ext cx="4463955" cy="29759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ph type="title"/>
          </p:nvPr>
        </p:nvSpPr>
        <p:spPr>
          <a:xfrm>
            <a:off x="152400" y="1047750"/>
            <a:ext cx="8458200" cy="628650"/>
          </a:xfrm>
        </p:spPr>
        <p:txBody>
          <a:bodyPr/>
          <a:lstStyle/>
          <a:p>
            <a:pPr algn="ctr" eaLnBrk="1" hangingPunct="1"/>
            <a:r>
              <a:rPr lang="en-US" altLang="en-US" smtClean="0"/>
              <a:t>Paris,</a:t>
            </a:r>
            <a:br>
              <a:rPr lang="en-US" altLang="en-US" smtClean="0"/>
            </a:br>
            <a:r>
              <a:rPr lang="en-US" altLang="en-US" smtClean="0"/>
              <a:t> according to </a:t>
            </a:r>
            <a:br>
              <a:rPr lang="en-US" altLang="en-US" smtClean="0"/>
            </a:br>
            <a:r>
              <a:rPr lang="en-US" altLang="en-US" smtClean="0"/>
              <a:t>Flickr</a:t>
            </a:r>
            <a:endParaRPr lang="ru-RU" altLang="en-US" smtClean="0"/>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38450"/>
            <a:ext cx="2286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620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022850"/>
            <a:ext cx="19812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657600"/>
            <a:ext cx="2006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IMG_13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750" y="3167063"/>
            <a:ext cx="22796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Picture 9" descr="IMG_1347"/>
          <p:cNvSpPr>
            <a:spLocks noChangeAspect="1" noChangeArrowheads="1"/>
          </p:cNvSpPr>
          <p:nvPr/>
        </p:nvSpPr>
        <p:spPr bwMode="auto">
          <a:xfrm>
            <a:off x="3124200" y="1295400"/>
            <a:ext cx="2230438"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600"/>
              </a:spcBef>
              <a:spcAft>
                <a:spcPts val="600"/>
              </a:spcAft>
              <a:buClr>
                <a:schemeClr val="accent2"/>
              </a:buClr>
              <a:buSzPct val="110000"/>
              <a:buChar char="•"/>
              <a:defRPr sz="3100">
                <a:solidFill>
                  <a:srgbClr val="000000"/>
                </a:solidFill>
                <a:latin typeface="Arial" pitchFamily="34" charset="0"/>
                <a:cs typeface="Arial" pitchFamily="34" charset="0"/>
              </a:defRPr>
            </a:lvl1pPr>
            <a:lvl2pPr marL="742950" indent="-28575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Arial" pitchFamily="34" charset="0"/>
                <a:cs typeface="Arial" pitchFamily="34" charset="0"/>
              </a:defRPr>
            </a:lvl2pPr>
            <a:lvl3pPr marL="1143000" indent="-228600">
              <a:lnSpc>
                <a:spcPct val="110000"/>
              </a:lnSpc>
              <a:spcBef>
                <a:spcPts val="600"/>
              </a:spcBef>
              <a:spcAft>
                <a:spcPts val="600"/>
              </a:spcAft>
              <a:buClr>
                <a:schemeClr val="accent2"/>
              </a:buClr>
              <a:buSzPct val="110000"/>
              <a:buChar char="•"/>
              <a:defRPr sz="2100">
                <a:solidFill>
                  <a:srgbClr val="000000"/>
                </a:solidFill>
                <a:latin typeface="Arial" pitchFamily="34" charset="0"/>
                <a:cs typeface="Arial" pitchFamily="34" charset="0"/>
              </a:defRPr>
            </a:lvl3pPr>
            <a:lvl4pPr marL="16002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4pPr>
            <a:lvl5pPr marL="20574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9pPr>
          </a:lstStyle>
          <a:p>
            <a:pPr eaLnBrk="1" hangingPunct="1">
              <a:lnSpc>
                <a:spcPct val="100000"/>
              </a:lnSpc>
              <a:spcBef>
                <a:spcPct val="0"/>
              </a:spcBef>
              <a:spcAft>
                <a:spcPct val="0"/>
              </a:spcAft>
              <a:buClrTx/>
              <a:buSzTx/>
              <a:buFontTx/>
              <a:buNone/>
            </a:pPr>
            <a:endParaRPr lang="en-US" altLang="en-US" sz="1800" b="0">
              <a:solidFill>
                <a:srgbClr val="004731"/>
              </a:solidFill>
            </a:endParaRPr>
          </a:p>
        </p:txBody>
      </p:sp>
      <p:pic>
        <p:nvPicPr>
          <p:cNvPr id="52234" name="Picture 10" descr="IMG_02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63" y="4876800"/>
            <a:ext cx="223043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3" y="4724400"/>
            <a:ext cx="2763837"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743200"/>
            <a:ext cx="2763838"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47713"/>
            <a:ext cx="2763838" cy="1843087"/>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9163" y="747713"/>
            <a:ext cx="2763837" cy="1843087"/>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4"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3563" y="4724400"/>
            <a:ext cx="2763837"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3563" y="2743200"/>
            <a:ext cx="2763837"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24400"/>
            <a:ext cx="2727325" cy="1817688"/>
          </a:xfrm>
          <a:prstGeom prst="rect">
            <a:avLst/>
          </a:prstGeom>
          <a:noFill/>
          <a:ln w="36000">
            <a:solidFill>
              <a:srgbClr val="333333"/>
            </a:solidFill>
            <a:round/>
            <a:headEnd/>
            <a:tailEnd/>
          </a:ln>
          <a:extLst>
            <a:ext uri="{909E8E84-426E-40DD-AFC4-6F175D3DCCD1}">
              <a14:hiddenFill xmlns:a14="http://schemas.microsoft.com/office/drawing/2010/main">
                <a:solidFill>
                  <a:srgbClr val="FFFFFF"/>
                </a:solidFill>
              </a14:hiddenFill>
            </a:ext>
          </a:extLst>
        </p:spPr>
      </p:pic>
      <p:pic>
        <p:nvPicPr>
          <p:cNvPr id="5325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88" y="2743200"/>
            <a:ext cx="2728912" cy="1828800"/>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53258" name="Rectangle 2"/>
          <p:cNvSpPr>
            <a:spLocks noChangeArrowheads="1"/>
          </p:cNvSpPr>
          <p:nvPr>
            <p:ph type="title"/>
          </p:nvPr>
        </p:nvSpPr>
        <p:spPr>
          <a:xfrm>
            <a:off x="3048000" y="152400"/>
            <a:ext cx="2819400" cy="2152650"/>
          </a:xfrm>
        </p:spPr>
        <p:txBody>
          <a:bodyPr/>
          <a:lstStyle/>
          <a:p>
            <a:pPr algn="ctr" eaLnBrk="1" hangingPunct="1"/>
            <a:r>
              <a:rPr lang="en-US" altLang="en-US" smtClean="0"/>
              <a:t>Paris, according to Google</a:t>
            </a:r>
            <a:br>
              <a:rPr lang="en-US" altLang="en-US" smtClean="0"/>
            </a:br>
            <a:r>
              <a:rPr lang="en-US" altLang="en-US" smtClean="0"/>
              <a:t>StreetView</a:t>
            </a:r>
            <a:endParaRPr lang="ru-RU" altLang="en-US" smtClean="0"/>
          </a:p>
        </p:txBody>
      </p:sp>
      <p:sp>
        <p:nvSpPr>
          <p:cNvPr id="53259" name="Rectangle 8"/>
          <p:cNvSpPr>
            <a:spLocks noChangeArrowheads="1"/>
          </p:cNvSpPr>
          <p:nvPr/>
        </p:nvSpPr>
        <p:spPr bwMode="auto">
          <a:xfrm>
            <a:off x="5565775" y="6477000"/>
            <a:ext cx="342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a:lnSpc>
                <a:spcPct val="110000"/>
              </a:lnSpc>
              <a:spcBef>
                <a:spcPts val="600"/>
              </a:spcBef>
              <a:spcAft>
                <a:spcPts val="600"/>
              </a:spcAft>
              <a:buClr>
                <a:schemeClr val="accent2"/>
              </a:buClr>
              <a:buSzPct val="110000"/>
              <a:buChar char="•"/>
              <a:defRPr sz="3100">
                <a:solidFill>
                  <a:srgbClr val="000000"/>
                </a:solidFill>
                <a:latin typeface="Arial" pitchFamily="34" charset="0"/>
                <a:cs typeface="Arial" pitchFamily="34" charset="0"/>
              </a:defRPr>
            </a:lvl1pPr>
            <a:lvl2pPr marL="742950" indent="-28575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Arial" pitchFamily="34" charset="0"/>
                <a:cs typeface="Arial" pitchFamily="34" charset="0"/>
              </a:defRPr>
            </a:lvl2pPr>
            <a:lvl3pPr marL="1143000" indent="-228600">
              <a:lnSpc>
                <a:spcPct val="110000"/>
              </a:lnSpc>
              <a:spcBef>
                <a:spcPts val="600"/>
              </a:spcBef>
              <a:spcAft>
                <a:spcPts val="600"/>
              </a:spcAft>
              <a:buClr>
                <a:schemeClr val="accent2"/>
              </a:buClr>
              <a:buSzPct val="110000"/>
              <a:buChar char="•"/>
              <a:defRPr sz="2100">
                <a:solidFill>
                  <a:srgbClr val="000000"/>
                </a:solidFill>
                <a:latin typeface="Arial" pitchFamily="34" charset="0"/>
                <a:cs typeface="Arial" pitchFamily="34" charset="0"/>
              </a:defRPr>
            </a:lvl3pPr>
            <a:lvl4pPr marL="16002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4pPr>
            <a:lvl5pPr marL="20574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9pPr>
          </a:lstStyle>
          <a:p>
            <a:pPr eaLnBrk="1" hangingPunct="1">
              <a:lnSpc>
                <a:spcPct val="100000"/>
              </a:lnSpc>
              <a:spcBef>
                <a:spcPct val="0"/>
              </a:spcBef>
              <a:spcAft>
                <a:spcPct val="0"/>
              </a:spcAft>
              <a:buClrTx/>
              <a:buSzTx/>
              <a:buFontTx/>
              <a:buNone/>
            </a:pPr>
            <a:r>
              <a:rPr lang="en-US" altLang="en-US" sz="2000" b="0">
                <a:solidFill>
                  <a:srgbClr val="004731"/>
                </a:solidFill>
                <a:latin typeface="Calibri" pitchFamily="34" charset="0"/>
              </a:rPr>
              <a:t>Knopp, Sivic, Pajdla, ECCV 2010</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ph type="title"/>
          </p:nvPr>
        </p:nvSpPr>
        <p:spPr>
          <a:xfrm>
            <a:off x="457200" y="76200"/>
            <a:ext cx="8229600" cy="1143000"/>
          </a:xfrm>
        </p:spPr>
        <p:txBody>
          <a:bodyPr/>
          <a:lstStyle/>
          <a:p>
            <a:pPr algn="ctr" eaLnBrk="1" hangingPunct="1"/>
            <a:r>
              <a:rPr lang="en-US" altLang="en-US" smtClean="0"/>
              <a:t>Paris, according to me</a:t>
            </a:r>
            <a:endParaRPr lang="ru-RU" altLang="en-US" smtClean="0"/>
          </a:p>
        </p:txBody>
      </p:sp>
      <p:pic>
        <p:nvPicPr>
          <p:cNvPr id="54275" name="Picture 3" descr="IMG_1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IMG_1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IMG_1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IMG_13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IMG_13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50" y="312420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descr="IMG_13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12420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descr="IMG_13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1242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0" descr="IMG_13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1242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1" descr="IMG_13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2" descr="IMG_1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475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13" descr="IMG_13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560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14" descr="IMG_13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ph type="title"/>
          </p:nvPr>
        </p:nvSpPr>
        <p:spPr/>
        <p:txBody>
          <a:bodyPr/>
          <a:lstStyle/>
          <a:p>
            <a:r>
              <a:rPr lang="en-US" altLang="en-US" smtClean="0"/>
              <a:t>After realism…</a:t>
            </a:r>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563" y="114300"/>
            <a:ext cx="4033837"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 Box 4"/>
          <p:cNvSpPr txBox="1">
            <a:spLocks noChangeArrowheads="1"/>
          </p:cNvSpPr>
          <p:nvPr/>
        </p:nvSpPr>
        <p:spPr bwMode="auto">
          <a:xfrm>
            <a:off x="2232025" y="6019800"/>
            <a:ext cx="2568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rgbClr val="000000"/>
                </a:solidFill>
                <a:latin typeface="Arial" pitchFamily="34" charset="0"/>
                <a:cs typeface="Arial" pitchFamily="34" charset="0"/>
              </a:defRPr>
            </a:lvl1pPr>
            <a:lvl2pPr marL="742950" indent="-28575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Arial" pitchFamily="34" charset="0"/>
                <a:cs typeface="Arial" pitchFamily="34" charset="0"/>
              </a:defRPr>
            </a:lvl2pPr>
            <a:lvl3pPr marL="1143000" indent="-228600">
              <a:lnSpc>
                <a:spcPct val="110000"/>
              </a:lnSpc>
              <a:spcBef>
                <a:spcPts val="600"/>
              </a:spcBef>
              <a:spcAft>
                <a:spcPts val="600"/>
              </a:spcAft>
              <a:buClr>
                <a:schemeClr val="accent2"/>
              </a:buClr>
              <a:buSzPct val="110000"/>
              <a:buChar char="•"/>
              <a:defRPr sz="2100">
                <a:solidFill>
                  <a:srgbClr val="000000"/>
                </a:solidFill>
                <a:latin typeface="Arial" pitchFamily="34" charset="0"/>
                <a:cs typeface="Arial" pitchFamily="34" charset="0"/>
              </a:defRPr>
            </a:lvl3pPr>
            <a:lvl4pPr marL="16002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4pPr>
            <a:lvl5pPr marL="20574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9pPr>
          </a:lstStyle>
          <a:p>
            <a:pPr eaLnBrk="1" hangingPunct="1">
              <a:lnSpc>
                <a:spcPct val="100000"/>
              </a:lnSpc>
              <a:spcBef>
                <a:spcPct val="0"/>
              </a:spcBef>
              <a:spcAft>
                <a:spcPct val="0"/>
              </a:spcAft>
              <a:buClrTx/>
              <a:buSzTx/>
              <a:buFontTx/>
              <a:buNone/>
            </a:pPr>
            <a:r>
              <a:rPr lang="en-US" altLang="en-US" sz="2400" b="0">
                <a:solidFill>
                  <a:schemeClr val="tx1"/>
                </a:solidFill>
                <a:latin typeface="Times New Roman" pitchFamily="18" charset="0"/>
              </a:rPr>
              <a:t>Monet, </a:t>
            </a:r>
          </a:p>
          <a:p>
            <a:pPr eaLnBrk="1" hangingPunct="1">
              <a:lnSpc>
                <a:spcPct val="100000"/>
              </a:lnSpc>
              <a:spcBef>
                <a:spcPct val="0"/>
              </a:spcBef>
              <a:spcAft>
                <a:spcPct val="0"/>
              </a:spcAft>
              <a:buClrTx/>
              <a:buSzTx/>
              <a:buFontTx/>
              <a:buNone/>
            </a:pPr>
            <a:r>
              <a:rPr lang="en-US" altLang="en-US" sz="2400" b="0">
                <a:solidFill>
                  <a:schemeClr val="tx1"/>
                </a:solidFill>
                <a:latin typeface="Times New Roman" pitchFamily="18" charset="0"/>
              </a:rPr>
              <a:t>La rue Montorgueil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mtClean="0"/>
              <a:t>A bit about me</a:t>
            </a:r>
          </a:p>
        </p:txBody>
      </p:sp>
      <p:sp>
        <p:nvSpPr>
          <p:cNvPr id="32771" name="Rectangle 3"/>
          <p:cNvSpPr>
            <a:spLocks noGrp="1" noChangeArrowheads="1"/>
          </p:cNvSpPr>
          <p:nvPr>
            <p:ph type="body" idx="1"/>
          </p:nvPr>
        </p:nvSpPr>
        <p:spPr>
          <a:xfrm>
            <a:off x="838200" y="914400"/>
            <a:ext cx="7772400" cy="5257800"/>
          </a:xfrm>
        </p:spPr>
        <p:txBody>
          <a:bodyPr/>
          <a:lstStyle/>
          <a:p>
            <a:r>
              <a:rPr lang="en-US" altLang="en-US" dirty="0" smtClean="0"/>
              <a:t>Alexei (</a:t>
            </a:r>
            <a:r>
              <a:rPr lang="en-US" altLang="en-US" dirty="0" err="1" smtClean="0"/>
              <a:t>Alyosha</a:t>
            </a:r>
            <a:r>
              <a:rPr lang="en-US" altLang="en-US" dirty="0" smtClean="0"/>
              <a:t>) </a:t>
            </a:r>
            <a:r>
              <a:rPr lang="en-US" altLang="en-US" dirty="0" err="1" smtClean="0"/>
              <a:t>Efros</a:t>
            </a:r>
            <a:endParaRPr lang="en-US" altLang="en-US" sz="2400" dirty="0" smtClean="0"/>
          </a:p>
          <a:p>
            <a:r>
              <a:rPr lang="en-US" altLang="en-US" sz="2400" dirty="0" smtClean="0"/>
              <a:t>	</a:t>
            </a:r>
            <a:r>
              <a:rPr lang="en-US" altLang="en-US" sz="2400" dirty="0" smtClean="0"/>
              <a:t>Moved to UC Berkeley in 2013, after decade at CMU</a:t>
            </a:r>
            <a:endParaRPr lang="en-US" altLang="en-US" sz="2400" dirty="0" smtClean="0"/>
          </a:p>
          <a:p>
            <a:r>
              <a:rPr lang="en-US" altLang="en-US" sz="2400" dirty="0" smtClean="0"/>
              <a:t>	</a:t>
            </a:r>
            <a:r>
              <a:rPr lang="en-US" altLang="en-US" sz="2400" dirty="0" smtClean="0"/>
              <a:t>(also </a:t>
            </a:r>
            <a:r>
              <a:rPr lang="en-US" altLang="en-US" sz="2400" dirty="0" smtClean="0"/>
              <a:t>work with colleagues in </a:t>
            </a:r>
            <a:r>
              <a:rPr lang="en-US" altLang="en-US" sz="2400" dirty="0" smtClean="0"/>
              <a:t>Paris)</a:t>
            </a:r>
            <a:endParaRPr lang="en-US" altLang="en-US" dirty="0" smtClean="0"/>
          </a:p>
          <a:p>
            <a:r>
              <a:rPr lang="en-US" altLang="en-US" dirty="0" smtClean="0"/>
              <a:t>Teaching</a:t>
            </a:r>
          </a:p>
          <a:p>
            <a:r>
              <a:rPr lang="en-US" altLang="en-US" dirty="0" smtClean="0"/>
              <a:t>	</a:t>
            </a:r>
            <a:r>
              <a:rPr lang="en-US" altLang="en-US" sz="2400" dirty="0" smtClean="0"/>
              <a:t>The plan is to have fun and learn cool things, both you and me!</a:t>
            </a:r>
          </a:p>
          <a:p>
            <a:r>
              <a:rPr lang="en-US" altLang="en-US" sz="2400" dirty="0" smtClean="0"/>
              <a:t>	Social warning: I don’t see well </a:t>
            </a:r>
          </a:p>
          <a:p>
            <a:r>
              <a:rPr lang="en-US" altLang="en-US" dirty="0" smtClean="0"/>
              <a:t>Research</a:t>
            </a:r>
          </a:p>
          <a:p>
            <a:r>
              <a:rPr lang="en-US" altLang="en-US" dirty="0" smtClean="0"/>
              <a:t>	</a:t>
            </a:r>
            <a:r>
              <a:rPr lang="en-US" altLang="en-US" dirty="0" smtClean="0"/>
              <a:t>Computer </a:t>
            </a:r>
            <a:r>
              <a:rPr lang="en-US" altLang="en-US" dirty="0" smtClean="0"/>
              <a:t>Vision, </a:t>
            </a:r>
            <a:r>
              <a:rPr lang="en-US" altLang="en-US" sz="2400" dirty="0" smtClean="0"/>
              <a:t>Computer Graphics, </a:t>
            </a:r>
            <a:r>
              <a:rPr lang="en-US" altLang="en-US" sz="1800" dirty="0" smtClean="0"/>
              <a:t>Machine Learning, Visual Perception</a:t>
            </a:r>
            <a:endParaRPr lang="en-US" altLang="en-US" sz="20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altLang="en-US" smtClean="0"/>
              <a:t>Depicting Our World: Ongoing Quest</a:t>
            </a:r>
          </a:p>
        </p:txBody>
      </p:sp>
      <p:pic>
        <p:nvPicPr>
          <p:cNvPr id="56323" name="Picture 6" descr="uh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34242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11"/>
          <p:cNvSpPr txBox="1">
            <a:spLocks noChangeArrowheads="1"/>
          </p:cNvSpPr>
          <p:nvPr/>
        </p:nvSpPr>
        <p:spPr bwMode="auto">
          <a:xfrm>
            <a:off x="898525" y="6135688"/>
            <a:ext cx="2117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Pablo Picasso</a:t>
            </a:r>
          </a:p>
        </p:txBody>
      </p:sp>
      <p:sp>
        <p:nvSpPr>
          <p:cNvPr id="56325" name="Text Box 9"/>
          <p:cNvSpPr txBox="1">
            <a:spLocks noChangeArrowheads="1"/>
          </p:cNvSpPr>
          <p:nvPr/>
        </p:nvSpPr>
        <p:spPr bwMode="auto">
          <a:xfrm>
            <a:off x="4953000" y="6019800"/>
            <a:ext cx="2236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David Hockney</a:t>
            </a:r>
          </a:p>
        </p:txBody>
      </p:sp>
      <p:pic>
        <p:nvPicPr>
          <p:cNvPr id="563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41513"/>
            <a:ext cx="29003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sz="3200" smtClean="0"/>
              <a:t>Better than realism?</a:t>
            </a:r>
          </a:p>
        </p:txBody>
      </p:sp>
      <p:sp>
        <p:nvSpPr>
          <p:cNvPr id="57347" name="Text Box 4"/>
          <p:cNvSpPr txBox="1">
            <a:spLocks noChangeArrowheads="1"/>
          </p:cNvSpPr>
          <p:nvPr/>
        </p:nvSpPr>
        <p:spPr bwMode="auto">
          <a:xfrm>
            <a:off x="1889125" y="5989638"/>
            <a:ext cx="512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000">
                <a:latin typeface="Futura"/>
              </a:rPr>
              <a:t>David Hockney, Place Furstenberg, (1985)</a:t>
            </a:r>
          </a:p>
        </p:txBody>
      </p:sp>
      <p:pic>
        <p:nvPicPr>
          <p:cNvPr id="57348" name="Picture 6" descr="hock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08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7"/>
          <p:cNvSpPr txBox="1">
            <a:spLocks noChangeArrowheads="1"/>
          </p:cNvSpPr>
          <p:nvPr/>
        </p:nvSpPr>
        <p:spPr bwMode="auto">
          <a:xfrm>
            <a:off x="5715000" y="57150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000">
                <a:latin typeface="Futura"/>
              </a:rPr>
              <a:t> Alyosha Efros</a:t>
            </a:r>
          </a:p>
          <a:p>
            <a:pPr eaLnBrk="1" hangingPunct="1">
              <a:spcBef>
                <a:spcPct val="0"/>
              </a:spcBef>
            </a:pPr>
            <a:r>
              <a:rPr lang="en-US" altLang="en-US" sz="2000">
                <a:latin typeface="Futura"/>
              </a:rPr>
              <a:t>Place Furstenberg, 2009</a:t>
            </a:r>
          </a:p>
        </p:txBody>
      </p:sp>
      <p:sp>
        <p:nvSpPr>
          <p:cNvPr id="58371" name="Rectangle 2"/>
          <p:cNvSpPr>
            <a:spLocks noGrp="1" noChangeArrowheads="1"/>
          </p:cNvSpPr>
          <p:nvPr>
            <p:ph type="title"/>
          </p:nvPr>
        </p:nvSpPr>
        <p:spPr/>
        <p:txBody>
          <a:bodyPr/>
          <a:lstStyle/>
          <a:p>
            <a:r>
              <a:rPr lang="en-US" altLang="en-US" smtClean="0"/>
              <a:t>Which one is right?</a:t>
            </a:r>
          </a:p>
        </p:txBody>
      </p:sp>
      <p:sp>
        <p:nvSpPr>
          <p:cNvPr id="58372" name="Text Box 3"/>
          <p:cNvSpPr txBox="1">
            <a:spLocks noChangeArrowheads="1"/>
          </p:cNvSpPr>
          <p:nvPr/>
        </p:nvSpPr>
        <p:spPr bwMode="auto">
          <a:xfrm>
            <a:off x="1471613" y="1447800"/>
            <a:ext cx="2849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eaLnBrk="1" hangingPunct="1">
              <a:spcBef>
                <a:spcPct val="0"/>
              </a:spcBef>
            </a:pPr>
            <a:r>
              <a:rPr lang="en-US" altLang="en-US" sz="2400">
                <a:latin typeface="Futura"/>
              </a:rPr>
              <a:t>Multiple viewpoints</a:t>
            </a:r>
          </a:p>
        </p:txBody>
      </p:sp>
      <p:pic>
        <p:nvPicPr>
          <p:cNvPr id="58373" name="Picture 4" descr="hock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60588"/>
            <a:ext cx="5181600"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7"/>
          <p:cNvSpPr txBox="1">
            <a:spLocks noChangeArrowheads="1"/>
          </p:cNvSpPr>
          <p:nvPr/>
        </p:nvSpPr>
        <p:spPr bwMode="auto">
          <a:xfrm>
            <a:off x="5940425" y="1447800"/>
            <a:ext cx="245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eaLnBrk="1" hangingPunct="1">
              <a:spcBef>
                <a:spcPct val="0"/>
              </a:spcBef>
            </a:pPr>
            <a:r>
              <a:rPr lang="en-US" altLang="en-US" sz="2400">
                <a:latin typeface="Futura"/>
              </a:rPr>
              <a:t>Single viewpoint</a:t>
            </a:r>
          </a:p>
        </p:txBody>
      </p:sp>
      <p:sp>
        <p:nvSpPr>
          <p:cNvPr id="58375" name="Text Box 15"/>
          <p:cNvSpPr txBox="1">
            <a:spLocks noChangeArrowheads="1"/>
          </p:cNvSpPr>
          <p:nvPr/>
        </p:nvSpPr>
        <p:spPr bwMode="auto">
          <a:xfrm>
            <a:off x="1981200" y="5715000"/>
            <a:ext cx="3276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000">
                <a:latin typeface="Futura"/>
              </a:rPr>
              <a:t>David Hockney, </a:t>
            </a:r>
          </a:p>
          <a:p>
            <a:pPr eaLnBrk="1" hangingPunct="1">
              <a:spcBef>
                <a:spcPct val="0"/>
              </a:spcBef>
            </a:pPr>
            <a:r>
              <a:rPr lang="en-US" altLang="en-US" sz="2000">
                <a:latin typeface="Futura"/>
              </a:rPr>
              <a:t>Place Furstenberg, 1985</a:t>
            </a:r>
          </a:p>
        </p:txBody>
      </p:sp>
      <p:pic>
        <p:nvPicPr>
          <p:cNvPr id="58376" name="Picture 2" descr="C:\Documents and Settings\efros\Desktop\December '09\IMG_59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362200"/>
            <a:ext cx="4168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p:txBody>
          <a:bodyPr/>
          <a:lstStyle/>
          <a:p>
            <a:r>
              <a:rPr lang="en-US" altLang="en-US" smtClean="0"/>
              <a:t>Depicting Our World: Ongoing Quest</a:t>
            </a:r>
          </a:p>
        </p:txBody>
      </p:sp>
      <p:sp>
        <p:nvSpPr>
          <p:cNvPr id="59395" name="Text Box 7"/>
          <p:cNvSpPr txBox="1">
            <a:spLocks noChangeArrowheads="1"/>
          </p:cNvSpPr>
          <p:nvPr/>
        </p:nvSpPr>
        <p:spPr bwMode="auto">
          <a:xfrm>
            <a:off x="1905000" y="5791200"/>
            <a:ext cx="535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Antonio Torralba &amp; Aude Oliva (2002) </a:t>
            </a:r>
          </a:p>
        </p:txBody>
      </p:sp>
      <p:pic>
        <p:nvPicPr>
          <p:cNvPr id="59396" name="Picture 6" descr="farPedestr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838" y="1447800"/>
            <a:ext cx="42957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ctrTitle"/>
          </p:nvPr>
        </p:nvSpPr>
        <p:spPr>
          <a:xfrm>
            <a:off x="609600" y="4038600"/>
            <a:ext cx="7772400" cy="1165225"/>
          </a:xfrm>
        </p:spPr>
        <p:txBody>
          <a:bodyPr/>
          <a:lstStyle/>
          <a:p>
            <a:pPr algn="ctr"/>
            <a:r>
              <a:rPr lang="en-US" altLang="en-US" smtClean="0"/>
              <a:t>Enter Computer Graphics...</a:t>
            </a:r>
          </a:p>
        </p:txBody>
      </p:sp>
      <p:pic>
        <p:nvPicPr>
          <p:cNvPr id="60419" name="Picture 9" descr="The image “http://www.espacioexterior.net/imagenes-4/luxojr-0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71600"/>
            <a:ext cx="2286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495800" y="838200"/>
            <a:ext cx="4267200" cy="5943600"/>
            <a:chOff x="2832" y="528"/>
            <a:chExt cx="2688" cy="3744"/>
          </a:xfrm>
        </p:grpSpPr>
        <p:sp>
          <p:nvSpPr>
            <p:cNvPr id="61458" name="Rectangle 46"/>
            <p:cNvSpPr>
              <a:spLocks noChangeArrowheads="1"/>
            </p:cNvSpPr>
            <p:nvPr/>
          </p:nvSpPr>
          <p:spPr bwMode="auto">
            <a:xfrm>
              <a:off x="2832" y="528"/>
              <a:ext cx="2688" cy="3696"/>
            </a:xfrm>
            <a:prstGeom prst="rect">
              <a:avLst/>
            </a:prstGeom>
            <a:solidFill>
              <a:schemeClr val="accent1"/>
            </a:solidFill>
            <a:ln w="38100">
              <a:solidFill>
                <a:schemeClr val="tx1"/>
              </a:solidFill>
              <a:miter lim="800000"/>
              <a:headEnd/>
              <a:tailEnd/>
            </a:ln>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spcBef>
                  <a:spcPct val="0"/>
                </a:spcBef>
              </a:pPr>
              <a:endParaRPr lang="ru-RU" altLang="en-US" sz="2400" b="0"/>
            </a:p>
          </p:txBody>
        </p:sp>
        <p:sp>
          <p:nvSpPr>
            <p:cNvPr id="61459" name="Text Box 48"/>
            <p:cNvSpPr txBox="1">
              <a:spLocks noChangeArrowheads="1"/>
            </p:cNvSpPr>
            <p:nvPr/>
          </p:nvSpPr>
          <p:spPr bwMode="auto">
            <a:xfrm>
              <a:off x="3555" y="3868"/>
              <a:ext cx="196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3600" b="0">
                  <a:latin typeface="Elephant" pitchFamily="18" charset="0"/>
                </a:rPr>
                <a:t>GRAPHICS</a:t>
              </a:r>
            </a:p>
          </p:txBody>
        </p:sp>
      </p:grpSp>
      <p:sp>
        <p:nvSpPr>
          <p:cNvPr id="61443" name="Rectangle 2"/>
          <p:cNvSpPr>
            <a:spLocks noGrp="1" noChangeArrowheads="1"/>
          </p:cNvSpPr>
          <p:nvPr>
            <p:ph type="title"/>
          </p:nvPr>
        </p:nvSpPr>
        <p:spPr/>
        <p:txBody>
          <a:bodyPr/>
          <a:lstStyle/>
          <a:p>
            <a:r>
              <a:rPr lang="en-US" altLang="en-US" smtClean="0"/>
              <a:t>Traditional Computer Graphics</a:t>
            </a:r>
          </a:p>
        </p:txBody>
      </p:sp>
      <p:pic>
        <p:nvPicPr>
          <p:cNvPr id="61444" name="Picture 11"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990600"/>
            <a:ext cx="3867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5"/>
          <p:cNvGrpSpPr>
            <a:grpSpLocks/>
          </p:cNvGrpSpPr>
          <p:nvPr/>
        </p:nvGrpSpPr>
        <p:grpSpPr bwMode="auto">
          <a:xfrm>
            <a:off x="304800" y="990600"/>
            <a:ext cx="3505200" cy="3262313"/>
            <a:chOff x="192" y="624"/>
            <a:chExt cx="2208" cy="2055"/>
          </a:xfrm>
        </p:grpSpPr>
        <p:pic>
          <p:nvPicPr>
            <p:cNvPr id="61456" name="Picture 10" descr="wireframe"/>
            <p:cNvPicPr>
              <a:picLocks noChangeAspect="1" noChangeArrowheads="1"/>
            </p:cNvPicPr>
            <p:nvPr/>
          </p:nvPicPr>
          <p:blipFill>
            <a:blip r:embed="rId3" cstate="print">
              <a:lum bright="24000" contrast="48000"/>
              <a:extLst>
                <a:ext uri="{28A0092B-C50C-407E-A947-70E740481C1C}">
                  <a14:useLocalDpi xmlns:a14="http://schemas.microsoft.com/office/drawing/2010/main" val="0"/>
                </a:ext>
              </a:extLst>
            </a:blip>
            <a:srcRect/>
            <a:stretch>
              <a:fillRect/>
            </a:stretch>
          </p:blipFill>
          <p:spPr bwMode="auto">
            <a:xfrm>
              <a:off x="192" y="624"/>
              <a:ext cx="2208"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7" name="Text Box 24"/>
            <p:cNvSpPr txBox="1">
              <a:spLocks noChangeArrowheads="1"/>
            </p:cNvSpPr>
            <p:nvPr/>
          </p:nvSpPr>
          <p:spPr bwMode="auto">
            <a:xfrm>
              <a:off x="624" y="2352"/>
              <a:ext cx="14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b="0"/>
                <a:t>3D geometry</a:t>
              </a:r>
            </a:p>
          </p:txBody>
        </p:sp>
      </p:grpSp>
      <p:grpSp>
        <p:nvGrpSpPr>
          <p:cNvPr id="4" name="Group 44"/>
          <p:cNvGrpSpPr>
            <a:grpSpLocks/>
          </p:cNvGrpSpPr>
          <p:nvPr/>
        </p:nvGrpSpPr>
        <p:grpSpPr bwMode="auto">
          <a:xfrm>
            <a:off x="304800" y="3810000"/>
            <a:ext cx="7924800" cy="2881313"/>
            <a:chOff x="192" y="2400"/>
            <a:chExt cx="4992" cy="1815"/>
          </a:xfrm>
        </p:grpSpPr>
        <p:pic>
          <p:nvPicPr>
            <p:cNvPr id="61447" name="Picture 17" descr="MCj02909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 y="2832"/>
              <a:ext cx="28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9" descr="tex2html_wrap_inline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3038"/>
              <a:ext cx="1344"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25"/>
            <p:cNvSpPr txBox="1">
              <a:spLocks noChangeArrowheads="1"/>
            </p:cNvSpPr>
            <p:nvPr/>
          </p:nvSpPr>
          <p:spPr bwMode="auto">
            <a:xfrm>
              <a:off x="912" y="3888"/>
              <a:ext cx="8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b="0"/>
                <a:t>physics</a:t>
              </a:r>
            </a:p>
          </p:txBody>
        </p:sp>
        <p:sp>
          <p:nvSpPr>
            <p:cNvPr id="61450" name="Rectangle 29"/>
            <p:cNvSpPr>
              <a:spLocks noChangeArrowheads="1"/>
            </p:cNvSpPr>
            <p:nvPr/>
          </p:nvSpPr>
          <p:spPr bwMode="auto">
            <a:xfrm>
              <a:off x="192" y="2736"/>
              <a:ext cx="2208"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endParaRPr lang="en-US" altLang="en-US" sz="2400"/>
            </a:p>
          </p:txBody>
        </p:sp>
        <p:sp>
          <p:nvSpPr>
            <p:cNvPr id="61451" name="Oval 34"/>
            <p:cNvSpPr>
              <a:spLocks noChangeArrowheads="1"/>
            </p:cNvSpPr>
            <p:nvPr/>
          </p:nvSpPr>
          <p:spPr bwMode="auto">
            <a:xfrm>
              <a:off x="3168" y="2976"/>
              <a:ext cx="1920" cy="864"/>
            </a:xfrm>
            <a:prstGeom prst="ellipse">
              <a:avLst/>
            </a:prstGeom>
            <a:solidFill>
              <a:srgbClr val="CCFF33"/>
            </a:solidFill>
            <a:ln w="9525">
              <a:solidFill>
                <a:schemeClr val="tx1"/>
              </a:solidFill>
              <a:round/>
              <a:headEnd/>
              <a:tailEnd/>
            </a:ln>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spcBef>
                  <a:spcPct val="0"/>
                </a:spcBef>
              </a:pPr>
              <a:r>
                <a:rPr lang="en-US" altLang="en-US" sz="4000" b="0"/>
                <a:t>Simulation</a:t>
              </a:r>
            </a:p>
          </p:txBody>
        </p:sp>
        <p:sp>
          <p:nvSpPr>
            <p:cNvPr id="61452" name="Line 36"/>
            <p:cNvSpPr>
              <a:spLocks noChangeShapeType="1"/>
            </p:cNvSpPr>
            <p:nvPr/>
          </p:nvSpPr>
          <p:spPr bwMode="auto">
            <a:xfrm flipV="1">
              <a:off x="2496" y="3408"/>
              <a:ext cx="624" cy="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3" name="Line 38"/>
            <p:cNvSpPr>
              <a:spLocks noChangeShapeType="1"/>
            </p:cNvSpPr>
            <p:nvPr/>
          </p:nvSpPr>
          <p:spPr bwMode="auto">
            <a:xfrm>
              <a:off x="2448" y="2400"/>
              <a:ext cx="816" cy="672"/>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4" name="Text Box 40"/>
            <p:cNvSpPr txBox="1">
              <a:spLocks noChangeArrowheads="1"/>
            </p:cNvSpPr>
            <p:nvPr/>
          </p:nvSpPr>
          <p:spPr bwMode="auto">
            <a:xfrm>
              <a:off x="4234" y="2544"/>
              <a:ext cx="9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projection</a:t>
              </a:r>
            </a:p>
          </p:txBody>
        </p:sp>
        <p:sp>
          <p:nvSpPr>
            <p:cNvPr id="61455" name="AutoShape 42"/>
            <p:cNvSpPr>
              <a:spLocks noChangeArrowheads="1"/>
            </p:cNvSpPr>
            <p:nvPr/>
          </p:nvSpPr>
          <p:spPr bwMode="auto">
            <a:xfrm>
              <a:off x="3984" y="2448"/>
              <a:ext cx="288" cy="480"/>
            </a:xfrm>
            <a:prstGeom prst="upArrow">
              <a:avLst>
                <a:gd name="adj1" fmla="val 50000"/>
                <a:gd name="adj2" fmla="val 41667"/>
              </a:avLst>
            </a:prstGeom>
            <a:solidFill>
              <a:schemeClr val="tx1"/>
            </a:solidFill>
            <a:ln w="19050">
              <a:solidFill>
                <a:schemeClr val="tx1"/>
              </a:solidFill>
              <a:miter lim="800000"/>
              <a:headEnd/>
              <a:tailEnd/>
            </a:ln>
          </p:spPr>
          <p:txBody>
            <a:bodyPr vert="eaVert"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endParaRPr lang="en-US" alt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p:txBody>
          <a:bodyPr/>
          <a:lstStyle/>
          <a:p>
            <a:r>
              <a:rPr lang="en-US" altLang="en-US" dirty="0" smtClean="0"/>
              <a:t>Modern Computer Graphics</a:t>
            </a:r>
            <a:endParaRPr lang="en-US" altLang="en-US" dirty="0" smtClean="0"/>
          </a:p>
        </p:txBody>
      </p:sp>
      <p:pic>
        <p:nvPicPr>
          <p:cNvPr id="62467" name="Picture 8" descr="The image “http://graphics.ucsd.edu/~henrik/images/imgs/mie3pm.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 Box 12"/>
          <p:cNvSpPr txBox="1">
            <a:spLocks noChangeArrowheads="1"/>
          </p:cNvSpPr>
          <p:nvPr/>
        </p:nvSpPr>
        <p:spPr bwMode="auto">
          <a:xfrm>
            <a:off x="1279525" y="5780088"/>
            <a:ext cx="63420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FontTx/>
              <a:buChar char="•"/>
            </a:pPr>
            <a:r>
              <a:rPr lang="en-US" altLang="en-US" b="0"/>
              <a:t>Amazingly real</a:t>
            </a:r>
          </a:p>
          <a:p>
            <a:pPr>
              <a:spcBef>
                <a:spcPct val="0"/>
              </a:spcBef>
              <a:buFontTx/>
              <a:buChar char="•"/>
            </a:pPr>
            <a:r>
              <a:rPr lang="en-US" altLang="en-US" b="0"/>
              <a:t>But so sterile, lifeless, </a:t>
            </a:r>
            <a:r>
              <a:rPr lang="en-US" altLang="en-US" b="0" i="1"/>
              <a:t>futuristic (why?)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smtClean="0"/>
              <a:t>The richness of our everyday world</a:t>
            </a:r>
          </a:p>
        </p:txBody>
      </p:sp>
      <p:pic>
        <p:nvPicPr>
          <p:cNvPr id="63491" name="Picture 6" descr="The image “http://www-cvr.ai.uiuc.edu/~slazebni/personal_page/photos/album_pavia/225_25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7"/>
          <p:cNvSpPr txBox="1">
            <a:spLocks noChangeArrowheads="1"/>
          </p:cNvSpPr>
          <p:nvPr/>
        </p:nvSpPr>
        <p:spPr bwMode="auto">
          <a:xfrm>
            <a:off x="6324600" y="6553200"/>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Photo by Svetlana Lazebnik</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p:txBody>
          <a:bodyPr/>
          <a:lstStyle/>
          <a:p>
            <a:r>
              <a:rPr lang="en-US" altLang="en-US" smtClean="0"/>
              <a:t>Beauty in complexity</a:t>
            </a:r>
          </a:p>
        </p:txBody>
      </p:sp>
      <p:pic>
        <p:nvPicPr>
          <p:cNvPr id="64515" name="Picture 10" descr="The image “http://www.cs.berkeley.edu/~efros/photos/Albums/OxfordWinter/camera/IMG_5728.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11"/>
          <p:cNvSpPr txBox="1">
            <a:spLocks noChangeArrowheads="1"/>
          </p:cNvSpPr>
          <p:nvPr/>
        </p:nvSpPr>
        <p:spPr bwMode="auto">
          <a:xfrm>
            <a:off x="6324600" y="6553200"/>
            <a:ext cx="1825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University Parks, Oxford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r>
              <a:rPr lang="en-US" altLang="en-US" smtClean="0"/>
              <a:t>Which parts are hard to model?</a:t>
            </a:r>
          </a:p>
        </p:txBody>
      </p:sp>
      <p:pic>
        <p:nvPicPr>
          <p:cNvPr id="65539" name="Picture 6" descr="The image “http://www-cvr.ai.uiuc.edu/~slazebni/personal_page/photos/album_winter_sepia/02_gourds_sepi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8"/>
          <p:cNvSpPr txBox="1">
            <a:spLocks noChangeArrowheads="1"/>
          </p:cNvSpPr>
          <p:nvPr/>
        </p:nvSpPr>
        <p:spPr bwMode="auto">
          <a:xfrm>
            <a:off x="6324600" y="6553200"/>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Photo by Svetlana Lazebnik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0"/>
            <a:ext cx="7848600" cy="990600"/>
          </a:xfrm>
        </p:spPr>
        <p:txBody>
          <a:bodyPr/>
          <a:lstStyle/>
          <a:p>
            <a:r>
              <a:rPr lang="en-US" altLang="en-US" sz="3000" dirty="0" smtClean="0"/>
              <a:t>PhD 2003 on </a:t>
            </a:r>
            <a:r>
              <a:rPr lang="en-US" altLang="en-US" sz="3000" dirty="0" smtClean="0"/>
              <a:t>Texture and Action Synthesis</a:t>
            </a:r>
          </a:p>
        </p:txBody>
      </p:sp>
      <p:pic>
        <p:nvPicPr>
          <p:cNvPr id="33795" name="Picture 3" descr="DSC01377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725" y="2036763"/>
            <a:ext cx="5262563"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4" descr="flyingfrances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2036763"/>
            <a:ext cx="5260975"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 Box 5"/>
          <p:cNvSpPr txBox="1">
            <a:spLocks noChangeArrowheads="1"/>
          </p:cNvSpPr>
          <p:nvPr/>
        </p:nvSpPr>
        <p:spPr bwMode="auto">
          <a:xfrm>
            <a:off x="4588498" y="5981700"/>
            <a:ext cx="2791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400" b="0" dirty="0" smtClean="0"/>
              <a:t>© Antonio </a:t>
            </a:r>
            <a:r>
              <a:rPr lang="en-US" altLang="en-US" sz="2400" b="0" dirty="0" err="1" smtClean="0"/>
              <a:t>Criminisi</a:t>
            </a:r>
            <a:endParaRPr lang="en-US" altLang="en-US" sz="2400" b="0" dirty="0"/>
          </a:p>
        </p:txBody>
      </p:sp>
      <p:sp>
        <p:nvSpPr>
          <p:cNvPr id="33798" name="Text Box 6"/>
          <p:cNvSpPr txBox="1">
            <a:spLocks noChangeArrowheads="1"/>
          </p:cNvSpPr>
          <p:nvPr/>
        </p:nvSpPr>
        <p:spPr bwMode="auto">
          <a:xfrm>
            <a:off x="381000" y="1059597"/>
            <a:ext cx="67834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400" b="0" i="1" dirty="0" smtClean="0"/>
              <a:t>Inspired Photoshop’s </a:t>
            </a:r>
            <a:r>
              <a:rPr lang="en-US" altLang="en-US" sz="2400" i="1" dirty="0" smtClean="0"/>
              <a:t>“Context-aware Fill” </a:t>
            </a:r>
            <a:r>
              <a:rPr lang="en-US" altLang="en-US" sz="2400" b="0" i="1" dirty="0" smtClean="0"/>
              <a:t>and </a:t>
            </a:r>
          </a:p>
          <a:p>
            <a:pPr eaLnBrk="1" hangingPunct="1">
              <a:spcBef>
                <a:spcPct val="0"/>
              </a:spcBef>
            </a:pPr>
            <a:r>
              <a:rPr lang="en-US" altLang="en-US" sz="2400" b="0" i="1" dirty="0" smtClean="0"/>
              <a:t>Microsoft </a:t>
            </a:r>
            <a:r>
              <a:rPr lang="en-US" altLang="en-US" sz="2400" i="1" dirty="0" smtClean="0"/>
              <a:t>“Smart Erase”</a:t>
            </a:r>
            <a:r>
              <a:rPr lang="en-US" altLang="en-US" sz="2400" b="0" dirty="0" smtClean="0"/>
              <a:t> buttons:</a:t>
            </a:r>
            <a:endParaRPr lang="en-US" altLang="en-US" sz="2400" b="0" u="sng"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10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smtClean="0"/>
              <a:t>People</a:t>
            </a:r>
          </a:p>
        </p:txBody>
      </p:sp>
      <p:pic>
        <p:nvPicPr>
          <p:cNvPr id="66563" name="Picture 7" descr="162_624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4876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8"/>
          <p:cNvSpPr txBox="1">
            <a:spLocks noChangeArrowheads="1"/>
          </p:cNvSpPr>
          <p:nvPr/>
        </p:nvSpPr>
        <p:spPr bwMode="auto">
          <a:xfrm>
            <a:off x="533400" y="35814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From “Final Fantasy”</a:t>
            </a:r>
          </a:p>
        </p:txBody>
      </p:sp>
      <p:sp>
        <p:nvSpPr>
          <p:cNvPr id="66566" name="Text Box 9"/>
          <p:cNvSpPr txBox="1">
            <a:spLocks noChangeArrowheads="1"/>
          </p:cNvSpPr>
          <p:nvPr/>
        </p:nvSpPr>
        <p:spPr bwMode="auto">
          <a:xfrm>
            <a:off x="7239000" y="21637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On the Tube, London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p:txBody>
          <a:bodyPr/>
          <a:lstStyle/>
          <a:p>
            <a:r>
              <a:rPr lang="en-US" altLang="en-US" smtClean="0"/>
              <a:t>Faces / Hair</a:t>
            </a:r>
          </a:p>
        </p:txBody>
      </p:sp>
      <p:pic>
        <p:nvPicPr>
          <p:cNvPr id="67587" name="Picture 6" descr="The image “http://www.cs.berkeley.edu/~efros/photos/Albums/joaquin/camera/130931-R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71628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48006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8"/>
          <p:cNvSpPr txBox="1">
            <a:spLocks noChangeArrowheads="1"/>
          </p:cNvSpPr>
          <p:nvPr/>
        </p:nvSpPr>
        <p:spPr bwMode="auto">
          <a:xfrm>
            <a:off x="6553200" y="6553200"/>
            <a:ext cx="2481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Photo by Joaquin Rosales Gomez</a:t>
            </a:r>
          </a:p>
        </p:txBody>
      </p:sp>
      <p:sp>
        <p:nvSpPr>
          <p:cNvPr id="67590" name="Text Box 10"/>
          <p:cNvSpPr txBox="1">
            <a:spLocks noChangeArrowheads="1"/>
          </p:cNvSpPr>
          <p:nvPr/>
        </p:nvSpPr>
        <p:spPr bwMode="auto">
          <a:xfrm>
            <a:off x="304800" y="3535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From “Final Fantasy”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p:txBody>
          <a:bodyPr/>
          <a:lstStyle/>
          <a:p>
            <a:r>
              <a:rPr lang="en-US" altLang="en-US" smtClean="0"/>
              <a:t>Hyper-humans</a:t>
            </a:r>
          </a:p>
        </p:txBody>
      </p:sp>
      <p:pic>
        <p:nvPicPr>
          <p:cNvPr id="686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23875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238" y="2452688"/>
            <a:ext cx="5084762"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r>
              <a:rPr lang="en-US" altLang="en-US" smtClean="0"/>
              <a:t>Creating Realistic Imagery</a:t>
            </a:r>
            <a:endParaRPr lang="ru-RU" altLang="en-US" smtClean="0"/>
          </a:p>
        </p:txBody>
      </p:sp>
      <p:sp>
        <p:nvSpPr>
          <p:cNvPr id="62467" name="Rectangle 6"/>
          <p:cNvSpPr>
            <a:spLocks noGrp="1" noChangeArrowheads="1"/>
          </p:cNvSpPr>
          <p:nvPr>
            <p:ph type="body" sz="half" idx="1"/>
          </p:nvPr>
        </p:nvSpPr>
        <p:spPr>
          <a:xfrm>
            <a:off x="76200" y="4191000"/>
            <a:ext cx="3505200" cy="1981200"/>
          </a:xfrm>
        </p:spPr>
        <p:txBody>
          <a:bodyPr/>
          <a:lstStyle/>
          <a:p>
            <a:pPr marL="0" indent="0"/>
            <a:r>
              <a:rPr lang="en-US" altLang="en-US" sz="2000" dirty="0" smtClean="0"/>
              <a:t>+ great creative possibilities</a:t>
            </a:r>
          </a:p>
          <a:p>
            <a:pPr marL="0" indent="0"/>
            <a:r>
              <a:rPr lang="en-US" altLang="en-US" sz="2000" dirty="0" smtClean="0"/>
              <a:t>+ easy to manipulate objects/viewpoint</a:t>
            </a:r>
          </a:p>
          <a:p>
            <a:pPr marL="0" indent="0">
              <a:buFontTx/>
              <a:buChar char="-"/>
            </a:pPr>
            <a:r>
              <a:rPr lang="en-US" altLang="en-US" sz="2000" dirty="0" smtClean="0"/>
              <a:t>Tremendous expertise and </a:t>
            </a:r>
            <a:r>
              <a:rPr lang="en-US" altLang="en-US" sz="2000" dirty="0" smtClean="0"/>
              <a:t>effort to obtain </a:t>
            </a:r>
            <a:r>
              <a:rPr lang="en-US" altLang="en-US" sz="2000" dirty="0" smtClean="0"/>
              <a:t>realism</a:t>
            </a:r>
          </a:p>
        </p:txBody>
      </p:sp>
      <p:sp>
        <p:nvSpPr>
          <p:cNvPr id="160775" name="Rectangle 7"/>
          <p:cNvSpPr>
            <a:spLocks noGrp="1" noChangeArrowheads="1"/>
          </p:cNvSpPr>
          <p:nvPr>
            <p:ph type="body" sz="half" idx="2"/>
          </p:nvPr>
        </p:nvSpPr>
        <p:spPr>
          <a:xfrm>
            <a:off x="5791200" y="4191000"/>
            <a:ext cx="3581400" cy="1981200"/>
          </a:xfrm>
        </p:spPr>
        <p:txBody>
          <a:bodyPr/>
          <a:lstStyle/>
          <a:p>
            <a:pPr marL="0" indent="0"/>
            <a:r>
              <a:rPr lang="en-US" altLang="en-US" sz="2000" smtClean="0"/>
              <a:t>+ instantly realistic</a:t>
            </a:r>
          </a:p>
          <a:p>
            <a:pPr marL="0" indent="0"/>
            <a:r>
              <a:rPr lang="en-US" altLang="en-US" sz="2000" smtClean="0"/>
              <a:t>+ easy to aquire</a:t>
            </a:r>
          </a:p>
          <a:p>
            <a:pPr marL="0" indent="0"/>
            <a:r>
              <a:rPr lang="en-US" altLang="en-US" sz="2000" smtClean="0"/>
              <a:t>- very hard to manipulate objects/viewpoint</a:t>
            </a:r>
            <a:endParaRPr lang="ru-RU" altLang="en-US" sz="2000" smtClean="0"/>
          </a:p>
        </p:txBody>
      </p:sp>
      <p:pic>
        <p:nvPicPr>
          <p:cNvPr id="62469" name="Picture 5"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The image “http://www-cvr.ai.uiuc.edu/~slazebni/personal_page/photos/album_pavia/225_2536.JPG” cannot be displayed, because it contains erro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905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9"/>
          <p:cNvSpPr txBox="1">
            <a:spLocks noChangeArrowheads="1"/>
          </p:cNvSpPr>
          <p:nvPr/>
        </p:nvSpPr>
        <p:spPr bwMode="auto">
          <a:xfrm>
            <a:off x="171450" y="1371600"/>
            <a:ext cx="302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a:t>Computer Graphics</a:t>
            </a:r>
            <a:endParaRPr lang="ru-RU" altLang="en-US"/>
          </a:p>
        </p:txBody>
      </p:sp>
      <p:sp>
        <p:nvSpPr>
          <p:cNvPr id="160778" name="Text Box 10"/>
          <p:cNvSpPr txBox="1">
            <a:spLocks noChangeArrowheads="1"/>
          </p:cNvSpPr>
          <p:nvPr/>
        </p:nvSpPr>
        <p:spPr bwMode="auto">
          <a:xfrm>
            <a:off x="6324600" y="1371600"/>
            <a:ext cx="206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a:t>Photography</a:t>
            </a:r>
            <a:endParaRPr lang="ru-RU" altLang="en-US"/>
          </a:p>
        </p:txBody>
      </p:sp>
      <p:sp>
        <p:nvSpPr>
          <p:cNvPr id="160780" name="AutoShape 12"/>
          <p:cNvSpPr>
            <a:spLocks noChangeArrowheads="1"/>
          </p:cNvSpPr>
          <p:nvPr/>
        </p:nvSpPr>
        <p:spPr bwMode="auto">
          <a:xfrm>
            <a:off x="3352800" y="28194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endParaRPr lang="en-US" altLang="en-US"/>
          </a:p>
        </p:txBody>
      </p:sp>
      <p:sp>
        <p:nvSpPr>
          <p:cNvPr id="160781" name="AutoShape 13"/>
          <p:cNvSpPr>
            <a:spLocks noChangeArrowheads="1"/>
          </p:cNvSpPr>
          <p:nvPr/>
        </p:nvSpPr>
        <p:spPr bwMode="auto">
          <a:xfrm flipH="1">
            <a:off x="5486400" y="28194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endParaRPr lang="en-US" altLang="en-US"/>
          </a:p>
        </p:txBody>
      </p:sp>
      <p:sp>
        <p:nvSpPr>
          <p:cNvPr id="160783" name="Text Box 15"/>
          <p:cNvSpPr txBox="1">
            <a:spLocks noChangeArrowheads="1"/>
          </p:cNvSpPr>
          <p:nvPr/>
        </p:nvSpPr>
        <p:spPr bwMode="auto">
          <a:xfrm>
            <a:off x="3475038" y="1219200"/>
            <a:ext cx="23161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a:solidFill>
                  <a:srgbClr val="FF0000"/>
                </a:solidFill>
              </a:rPr>
              <a:t>Computational</a:t>
            </a:r>
          </a:p>
          <a:p>
            <a:r>
              <a:rPr lang="en-US" altLang="en-US">
                <a:solidFill>
                  <a:srgbClr val="FF0000"/>
                </a:solidFill>
              </a:rPr>
              <a:t>Photography</a:t>
            </a:r>
            <a:endParaRPr lang="ru-RU" altLang="en-US">
              <a:solidFill>
                <a:srgbClr val="FF0000"/>
              </a:solidFill>
            </a:endParaRPr>
          </a:p>
        </p:txBody>
      </p:sp>
      <p:sp>
        <p:nvSpPr>
          <p:cNvPr id="160785" name="Text Box 17"/>
          <p:cNvSpPr txBox="1">
            <a:spLocks noChangeArrowheads="1"/>
          </p:cNvSpPr>
          <p:nvPr/>
        </p:nvSpPr>
        <p:spPr bwMode="auto">
          <a:xfrm>
            <a:off x="3678238" y="2667000"/>
            <a:ext cx="196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sz="2000" b="0">
                <a:solidFill>
                  <a:srgbClr val="FF0000"/>
                </a:solidFill>
              </a:rPr>
              <a:t>Realism</a:t>
            </a:r>
          </a:p>
          <a:p>
            <a:r>
              <a:rPr lang="en-US" altLang="en-US" sz="2000" b="0">
                <a:solidFill>
                  <a:srgbClr val="FF0000"/>
                </a:solidFill>
              </a:rPr>
              <a:t>Manipulation</a:t>
            </a:r>
          </a:p>
          <a:p>
            <a:r>
              <a:rPr lang="en-US" altLang="en-US" sz="2000" b="0">
                <a:solidFill>
                  <a:srgbClr val="FF0000"/>
                </a:solidFill>
              </a:rPr>
              <a:t>Ease of capture</a:t>
            </a:r>
            <a:endParaRPr lang="ru-RU" altLang="en-US" sz="2000" b="0">
              <a:solidFill>
                <a:srgbClr val="FF0000"/>
              </a:solidFill>
            </a:endParaRPr>
          </a:p>
        </p:txBody>
      </p:sp>
    </p:spTree>
    <p:extLst>
      <p:ext uri="{BB962C8B-B14F-4D97-AF65-F5344CB8AC3E}">
        <p14:creationId xmlns:p14="http://schemas.microsoft.com/office/powerpoint/2010/main" val="3864122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build="p"/>
      <p:bldP spid="160778" grpId="0"/>
      <p:bldP spid="160780" grpId="0" animBg="1"/>
      <p:bldP spid="160781" grpId="0" animBg="1"/>
      <p:bldP spid="160783" grpId="0"/>
      <p:bldP spid="16078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4"/>
          <p:cNvSpPr>
            <a:spLocks noGrp="1"/>
          </p:cNvSpPr>
          <p:nvPr>
            <p:ph type="title"/>
          </p:nvPr>
        </p:nvSpPr>
        <p:spPr/>
        <p:txBody>
          <a:bodyPr/>
          <a:lstStyle/>
          <a:p>
            <a:r>
              <a:rPr lang="en-US" altLang="en-US" smtClean="0"/>
              <a:t>Computational Photography</a:t>
            </a:r>
          </a:p>
        </p:txBody>
      </p:sp>
      <p:pic>
        <p:nvPicPr>
          <p:cNvPr id="63491" name="Picture 2" descr="http://blog.makezine.com/franken_camera.jpg"/>
          <p:cNvPicPr>
            <a:picLocks noChangeAspect="1" noChangeArrowheads="1"/>
          </p:cNvPicPr>
          <p:nvPr/>
        </p:nvPicPr>
        <p:blipFill>
          <a:blip r:embed="rId2">
            <a:extLst>
              <a:ext uri="{28A0092B-C50C-407E-A947-70E740481C1C}">
                <a14:useLocalDpi xmlns:a14="http://schemas.microsoft.com/office/drawing/2010/main" val="0"/>
              </a:ext>
            </a:extLst>
          </a:blip>
          <a:srcRect l="21333" t="6667" r="13333" b="11111"/>
          <a:stretch>
            <a:fillRect/>
          </a:stretch>
        </p:blipFill>
        <p:spPr bwMode="auto">
          <a:xfrm>
            <a:off x="396875" y="1219200"/>
            <a:ext cx="2422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http://www.projectwoman.com/uploaded_images/pc_final-743168.jpg"/>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3733800" y="12192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10" descr="http://farm4.static.flickr.com/3461/3397965738_50347862fd.jpg"/>
          <p:cNvPicPr>
            <a:picLocks noChangeAspect="1" noChangeArrowheads="1"/>
          </p:cNvPicPr>
          <p:nvPr/>
        </p:nvPicPr>
        <p:blipFill>
          <a:blip r:embed="rId4">
            <a:extLst>
              <a:ext uri="{28A0092B-C50C-407E-A947-70E740481C1C}">
                <a14:useLocalDpi xmlns:a14="http://schemas.microsoft.com/office/drawing/2010/main" val="0"/>
              </a:ext>
            </a:extLst>
          </a:blip>
          <a:srcRect r="36111"/>
          <a:stretch>
            <a:fillRect/>
          </a:stretch>
        </p:blipFill>
        <p:spPr bwMode="auto">
          <a:xfrm>
            <a:off x="6781800" y="1220788"/>
            <a:ext cx="17526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2971800" y="1981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sp>
        <p:nvSpPr>
          <p:cNvPr id="13" name="Right Arrow 12"/>
          <p:cNvSpPr/>
          <p:nvPr/>
        </p:nvSpPr>
        <p:spPr>
          <a:xfrm>
            <a:off x="6019800" y="1981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0">
              <a:solidFill>
                <a:prstClr val="white"/>
              </a:solidFill>
            </a:endParaRPr>
          </a:p>
        </p:txBody>
      </p:sp>
      <p:sp>
        <p:nvSpPr>
          <p:cNvPr id="15" name="TextBox 14"/>
          <p:cNvSpPr txBox="1"/>
          <p:nvPr/>
        </p:nvSpPr>
        <p:spPr>
          <a:xfrm>
            <a:off x="609600" y="3352800"/>
            <a:ext cx="7467600" cy="954088"/>
          </a:xfrm>
          <a:prstGeom prst="rect">
            <a:avLst/>
          </a:prstGeom>
          <a:noFill/>
        </p:spPr>
        <p:txBody>
          <a:bodyPr>
            <a:spAutoFit/>
          </a:bodyPr>
          <a:lstStyle/>
          <a:p>
            <a:pPr eaLnBrk="1" hangingPunct="1">
              <a:defRPr/>
            </a:pPr>
            <a:r>
              <a:rPr lang="en-US" sz="2800" b="0" dirty="0">
                <a:solidFill>
                  <a:prstClr val="black"/>
                </a:solidFill>
                <a:latin typeface="Calibri"/>
                <a:cs typeface="+mn-cs"/>
              </a:rPr>
              <a:t>How can I use computational techniques to capture light in new ways?</a:t>
            </a:r>
          </a:p>
        </p:txBody>
      </p:sp>
      <p:sp>
        <p:nvSpPr>
          <p:cNvPr id="16" name="TextBox 15"/>
          <p:cNvSpPr txBox="1"/>
          <p:nvPr/>
        </p:nvSpPr>
        <p:spPr>
          <a:xfrm>
            <a:off x="609600" y="4532313"/>
            <a:ext cx="7467600" cy="954087"/>
          </a:xfrm>
          <a:prstGeom prst="rect">
            <a:avLst/>
          </a:prstGeom>
          <a:noFill/>
        </p:spPr>
        <p:txBody>
          <a:bodyPr>
            <a:spAutoFit/>
          </a:bodyPr>
          <a:lstStyle/>
          <a:p>
            <a:pPr eaLnBrk="1" hangingPunct="1">
              <a:defRPr/>
            </a:pPr>
            <a:r>
              <a:rPr lang="en-US" sz="2800" b="0" dirty="0">
                <a:solidFill>
                  <a:prstClr val="black"/>
                </a:solidFill>
                <a:latin typeface="Calibri"/>
                <a:cs typeface="+mn-cs"/>
              </a:rPr>
              <a:t>How can I use computational techniques to breathe new life into the photograph?</a:t>
            </a:r>
          </a:p>
        </p:txBody>
      </p:sp>
      <p:sp>
        <p:nvSpPr>
          <p:cNvPr id="17" name="TextBox 16"/>
          <p:cNvSpPr txBox="1"/>
          <p:nvPr/>
        </p:nvSpPr>
        <p:spPr>
          <a:xfrm>
            <a:off x="609600" y="5715000"/>
            <a:ext cx="8229600" cy="954107"/>
          </a:xfrm>
          <a:prstGeom prst="rect">
            <a:avLst/>
          </a:prstGeom>
          <a:noFill/>
        </p:spPr>
        <p:txBody>
          <a:bodyPr wrap="square">
            <a:spAutoFit/>
          </a:bodyPr>
          <a:lstStyle/>
          <a:p>
            <a:pPr eaLnBrk="1" hangingPunct="1">
              <a:defRPr/>
            </a:pPr>
            <a:r>
              <a:rPr lang="en-US" sz="2800" b="0" dirty="0">
                <a:solidFill>
                  <a:prstClr val="black"/>
                </a:solidFill>
                <a:latin typeface="Calibri"/>
                <a:cs typeface="+mn-cs"/>
              </a:rPr>
              <a:t>How can I use computational techniques to </a:t>
            </a:r>
            <a:r>
              <a:rPr lang="en-US" sz="2800" b="0" dirty="0" smtClean="0">
                <a:solidFill>
                  <a:prstClr val="black"/>
                </a:solidFill>
                <a:latin typeface="Calibri"/>
                <a:cs typeface="+mn-cs"/>
              </a:rPr>
              <a:t>visualize, organize, and navigate the captured visual world?</a:t>
            </a:r>
            <a:endParaRPr lang="en-US" sz="2800" b="0" dirty="0">
              <a:solidFill>
                <a:prstClr val="black"/>
              </a:solidFill>
              <a:latin typeface="Calibri"/>
              <a:cs typeface="+mn-cs"/>
            </a:endParaRPr>
          </a:p>
        </p:txBody>
      </p:sp>
    </p:spTree>
    <p:extLst>
      <p:ext uri="{BB962C8B-B14F-4D97-AF65-F5344CB8AC3E}">
        <p14:creationId xmlns:p14="http://schemas.microsoft.com/office/powerpoint/2010/main" val="4228037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smtClean="0"/>
              <a:t>Relationship to Vision and Graphics</a:t>
            </a:r>
            <a:endParaRPr lang="en-US" altLang="en-US" dirty="0" smtClean="0"/>
          </a:p>
        </p:txBody>
      </p:sp>
      <p:sp>
        <p:nvSpPr>
          <p:cNvPr id="64515" name="Content Placeholder 2"/>
          <p:cNvSpPr>
            <a:spLocks noGrp="1"/>
          </p:cNvSpPr>
          <p:nvPr>
            <p:ph idx="1"/>
          </p:nvPr>
        </p:nvSpPr>
        <p:spPr/>
        <p:txBody>
          <a:bodyPr/>
          <a:lstStyle/>
          <a:p>
            <a:endParaRPr lang="en-US" altLang="en-US" dirty="0" smtClean="0"/>
          </a:p>
          <a:p>
            <a:endParaRPr lang="en-US" altLang="en-US" dirty="0"/>
          </a:p>
          <a:p>
            <a:endParaRPr lang="en-US" altLang="en-US" dirty="0" smtClean="0"/>
          </a:p>
          <a:p>
            <a:endParaRPr lang="en-US" altLang="en-US" dirty="0"/>
          </a:p>
          <a:p>
            <a:endParaRPr lang="en-US" altLang="en-US" dirty="0" smtClean="0"/>
          </a:p>
          <a:p>
            <a:endParaRPr lang="en-US" altLang="en-US" dirty="0"/>
          </a:p>
          <a:p>
            <a:endParaRPr lang="en-US" altLang="en-US" dirty="0" smtClean="0"/>
          </a:p>
          <a:p>
            <a:r>
              <a:rPr lang="en-US" altLang="en-US" b="1" dirty="0" smtClean="0"/>
              <a:t>Computer </a:t>
            </a:r>
            <a:r>
              <a:rPr lang="en-US" altLang="en-US" b="1" dirty="0" smtClean="0"/>
              <a:t>Graphics</a:t>
            </a:r>
            <a:r>
              <a:rPr lang="en-US" altLang="en-US" dirty="0" smtClean="0"/>
              <a:t>: Models to </a:t>
            </a:r>
            <a:r>
              <a:rPr lang="en-US" altLang="en-US" dirty="0" smtClean="0"/>
              <a:t>Images</a:t>
            </a:r>
          </a:p>
          <a:p>
            <a:r>
              <a:rPr lang="en-US" altLang="en-US" b="1" dirty="0" smtClean="0"/>
              <a:t>Computer Vision: </a:t>
            </a:r>
            <a:r>
              <a:rPr lang="en-US" altLang="en-US" dirty="0" smtClean="0"/>
              <a:t>Images to Models</a:t>
            </a:r>
            <a:endParaRPr lang="en-US" altLang="en-US" dirty="0" smtClean="0"/>
          </a:p>
          <a:p>
            <a:r>
              <a:rPr lang="en-US" altLang="en-US" b="1" dirty="0" smtClean="0"/>
              <a:t>Comp. Photography: </a:t>
            </a:r>
            <a:r>
              <a:rPr lang="en-US" altLang="en-US" dirty="0" smtClean="0"/>
              <a:t>Images to Images</a:t>
            </a:r>
          </a:p>
          <a:p>
            <a:endParaRPr lang="en-US" altLang="en-US" dirty="0" smtClean="0"/>
          </a:p>
          <a:p>
            <a:endParaRPr lang="en-US" altLang="en-US" dirty="0" smtClean="0"/>
          </a:p>
        </p:txBody>
      </p:sp>
      <p:pic>
        <p:nvPicPr>
          <p:cNvPr id="4" name="Picture 1043" descr="wireframe"/>
          <p:cNvPicPr>
            <a:picLocks noChangeAspect="1" noChangeArrowheads="1"/>
          </p:cNvPicPr>
          <p:nvPr/>
        </p:nvPicPr>
        <p:blipFill>
          <a:blip r:embed="rId2" cstate="print">
            <a:lum bright="24000" contrast="48000"/>
            <a:extLst>
              <a:ext uri="{28A0092B-C50C-407E-A947-70E740481C1C}">
                <a14:useLocalDpi xmlns:a14="http://schemas.microsoft.com/office/drawing/2010/main" val="0"/>
              </a:ext>
            </a:extLst>
          </a:blip>
          <a:srcRect/>
          <a:stretch>
            <a:fillRect/>
          </a:stretch>
        </p:blipFill>
        <p:spPr bwMode="auto">
          <a:xfrm>
            <a:off x="457200" y="1173163"/>
            <a:ext cx="3505200" cy="27892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44"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1143000"/>
            <a:ext cx="3943350" cy="2835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45"/>
          <p:cNvSpPr txBox="1">
            <a:spLocks noChangeArrowheads="1"/>
          </p:cNvSpPr>
          <p:nvPr/>
        </p:nvSpPr>
        <p:spPr bwMode="auto">
          <a:xfrm>
            <a:off x="1752600" y="3946525"/>
            <a:ext cx="13244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smtClean="0"/>
              <a:t>3D Model</a:t>
            </a:r>
            <a:endParaRPr lang="en-US" altLang="en-US" sz="2000" dirty="0"/>
          </a:p>
        </p:txBody>
      </p:sp>
      <p:sp>
        <p:nvSpPr>
          <p:cNvPr id="7" name="Text Box 1046"/>
          <p:cNvSpPr txBox="1">
            <a:spLocks noChangeArrowheads="1"/>
          </p:cNvSpPr>
          <p:nvPr/>
        </p:nvSpPr>
        <p:spPr bwMode="auto">
          <a:xfrm>
            <a:off x="5943600" y="3946525"/>
            <a:ext cx="1177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2D image</a:t>
            </a:r>
          </a:p>
        </p:txBody>
      </p:sp>
      <p:sp>
        <p:nvSpPr>
          <p:cNvPr id="2" name="Left-Right Arrow 1"/>
          <p:cNvSpPr/>
          <p:nvPr/>
        </p:nvSpPr>
        <p:spPr bwMode="auto">
          <a:xfrm>
            <a:off x="4038600" y="2362200"/>
            <a:ext cx="857250" cy="38100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9757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smtClean="0"/>
              <a:t>Virtual Real World</a:t>
            </a:r>
          </a:p>
        </p:txBody>
      </p:sp>
      <p:sp>
        <p:nvSpPr>
          <p:cNvPr id="72707" name="Rectangle 3"/>
          <p:cNvSpPr>
            <a:spLocks noGrp="1" noChangeArrowheads="1"/>
          </p:cNvSpPr>
          <p:nvPr>
            <p:ph type="body" idx="1"/>
          </p:nvPr>
        </p:nvSpPr>
        <p:spPr/>
        <p:txBody>
          <a:bodyPr/>
          <a:lstStyle/>
          <a:p>
            <a:endParaRPr lang="en-US" altLang="en-US" smtClean="0"/>
          </a:p>
          <a:p>
            <a:endParaRPr lang="en-US" altLang="en-US" smtClean="0"/>
          </a:p>
          <a:p>
            <a:endParaRPr lang="en-US" altLang="en-US" smtClean="0"/>
          </a:p>
          <a:p>
            <a:endParaRPr lang="en-US" altLang="en-US" smtClean="0"/>
          </a:p>
          <a:p>
            <a:pPr algn="ctr"/>
            <a:r>
              <a:rPr lang="en-US" altLang="en-US" smtClean="0"/>
              <a:t>Campanile Movie</a:t>
            </a:r>
          </a:p>
        </p:txBody>
      </p:sp>
      <p:sp>
        <p:nvSpPr>
          <p:cNvPr id="72708" name="Text Box 4"/>
          <p:cNvSpPr txBox="1">
            <a:spLocks noChangeArrowheads="1"/>
          </p:cNvSpPr>
          <p:nvPr/>
        </p:nvSpPr>
        <p:spPr bwMode="auto">
          <a:xfrm>
            <a:off x="1935163" y="3392488"/>
            <a:ext cx="499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dirty="0">
                <a:hlinkClick r:id="rId2"/>
              </a:rPr>
              <a:t>http://www.debevec.org/Campanile/</a:t>
            </a:r>
            <a:endParaRPr lang="en-US" altLang="en-US" sz="2400" b="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Course objectives</a:t>
            </a:r>
          </a:p>
        </p:txBody>
      </p:sp>
      <p:sp>
        <p:nvSpPr>
          <p:cNvPr id="67587" name="Content Placeholder 2"/>
          <p:cNvSpPr>
            <a:spLocks noGrp="1"/>
          </p:cNvSpPr>
          <p:nvPr>
            <p:ph idx="1"/>
          </p:nvPr>
        </p:nvSpPr>
        <p:spPr/>
        <p:txBody>
          <a:bodyPr/>
          <a:lstStyle/>
          <a:p>
            <a:pPr marL="514350" indent="-514350">
              <a:buFont typeface="Calibri" pitchFamily="34" charset="0"/>
              <a:buAutoNum type="arabicPeriod"/>
            </a:pPr>
            <a:r>
              <a:rPr lang="en-US" altLang="en-US" smtClean="0"/>
              <a:t>You will have new abilities for visual creation.</a:t>
            </a:r>
          </a:p>
        </p:txBody>
      </p:sp>
      <p:pic>
        <p:nvPicPr>
          <p:cNvPr id="67588" name="Picture 2" descr="Computational Photography 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5715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58025" y="6550025"/>
            <a:ext cx="2085975" cy="307975"/>
          </a:xfrm>
          <a:prstGeom prst="rect">
            <a:avLst/>
          </a:prstGeom>
          <a:noFill/>
        </p:spPr>
        <p:txBody>
          <a:bodyPr wrap="none">
            <a:spAutoFit/>
          </a:bodyPr>
          <a:lstStyle/>
          <a:p>
            <a:pPr eaLnBrk="1" hangingPunct="1">
              <a:defRPr/>
            </a:pPr>
            <a:r>
              <a:rPr lang="en-US" sz="1400" b="0" dirty="0">
                <a:solidFill>
                  <a:prstClr val="white">
                    <a:lumMod val="50000"/>
                  </a:prstClr>
                </a:solidFill>
                <a:latin typeface="Arial" charset="0"/>
                <a:cs typeface="+mn-cs"/>
              </a:rPr>
              <a:t>Graphic by James Hays</a:t>
            </a:r>
          </a:p>
        </p:txBody>
      </p:sp>
    </p:spTree>
    <p:extLst>
      <p:ext uri="{BB962C8B-B14F-4D97-AF65-F5344CB8AC3E}">
        <p14:creationId xmlns:p14="http://schemas.microsoft.com/office/powerpoint/2010/main" val="25321917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mtClean="0"/>
              <a:t>Course objectives</a:t>
            </a:r>
          </a:p>
        </p:txBody>
      </p:sp>
      <p:sp>
        <p:nvSpPr>
          <p:cNvPr id="68611" name="Content Placeholder 2"/>
          <p:cNvSpPr>
            <a:spLocks noGrp="1"/>
          </p:cNvSpPr>
          <p:nvPr>
            <p:ph idx="1"/>
          </p:nvPr>
        </p:nvSpPr>
        <p:spPr/>
        <p:txBody>
          <a:bodyPr/>
          <a:lstStyle/>
          <a:p>
            <a:pPr marL="514350" indent="-514350">
              <a:buFont typeface="Arial" pitchFamily="34" charset="0"/>
              <a:buNone/>
            </a:pPr>
            <a:r>
              <a:rPr lang="en-US" altLang="en-US" dirty="0" smtClean="0"/>
              <a:t>2.  You will get a foundation in computer vision.</a:t>
            </a:r>
          </a:p>
        </p:txBody>
      </p:sp>
      <p:pic>
        <p:nvPicPr>
          <p:cNvPr id="68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43125"/>
            <a:ext cx="2138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5"/>
          <p:cNvSpPr txBox="1">
            <a:spLocks noChangeArrowheads="1"/>
          </p:cNvSpPr>
          <p:nvPr/>
        </p:nvSpPr>
        <p:spPr bwMode="auto">
          <a:xfrm>
            <a:off x="990600" y="3733800"/>
            <a:ext cx="1203325" cy="523875"/>
          </a:xfrm>
          <a:prstGeom prst="rect">
            <a:avLst/>
          </a:prstGeom>
          <a:noFill/>
          <a:ln w="9525">
            <a:noFill/>
            <a:miter lim="800000"/>
            <a:headEnd/>
            <a:tailEnd/>
          </a:ln>
        </p:spPr>
        <p:txBody>
          <a:bodyPr wrap="none">
            <a:spAutoFit/>
          </a:bodyPr>
          <a:lstStyle/>
          <a:p>
            <a:pPr eaLnBrk="1" hangingPunct="1">
              <a:defRPr/>
            </a:pPr>
            <a:r>
              <a:rPr lang="en-US" sz="2800" b="0">
                <a:solidFill>
                  <a:prstClr val="black"/>
                </a:solidFill>
                <a:latin typeface="Arial" charset="0"/>
                <a:cs typeface="+mn-cs"/>
              </a:rPr>
              <a:t>Safety</a:t>
            </a:r>
          </a:p>
        </p:txBody>
      </p:sp>
      <p:pic>
        <p:nvPicPr>
          <p:cNvPr id="686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143125"/>
            <a:ext cx="240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7"/>
          <p:cNvSpPr txBox="1">
            <a:spLocks noChangeArrowheads="1"/>
          </p:cNvSpPr>
          <p:nvPr/>
        </p:nvSpPr>
        <p:spPr bwMode="auto">
          <a:xfrm>
            <a:off x="3810000" y="3743325"/>
            <a:ext cx="1225550" cy="523875"/>
          </a:xfrm>
          <a:prstGeom prst="rect">
            <a:avLst/>
          </a:prstGeom>
          <a:noFill/>
          <a:ln w="9525">
            <a:noFill/>
            <a:miter lim="800000"/>
            <a:headEnd/>
            <a:tailEnd/>
          </a:ln>
        </p:spPr>
        <p:txBody>
          <a:bodyPr wrap="none">
            <a:spAutoFit/>
          </a:bodyPr>
          <a:lstStyle/>
          <a:p>
            <a:pPr eaLnBrk="1" hangingPunct="1">
              <a:defRPr/>
            </a:pPr>
            <a:r>
              <a:rPr lang="en-US" sz="2800" b="0">
                <a:solidFill>
                  <a:prstClr val="black"/>
                </a:solidFill>
                <a:latin typeface="Arial" charset="0"/>
                <a:cs typeface="+mn-cs"/>
              </a:rPr>
              <a:t>Health</a:t>
            </a:r>
          </a:p>
        </p:txBody>
      </p:sp>
      <p:pic>
        <p:nvPicPr>
          <p:cNvPr id="686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143125"/>
            <a:ext cx="2005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9"/>
          <p:cNvSpPr txBox="1">
            <a:spLocks noChangeArrowheads="1"/>
          </p:cNvSpPr>
          <p:nvPr/>
        </p:nvSpPr>
        <p:spPr bwMode="auto">
          <a:xfrm>
            <a:off x="6400800" y="3743325"/>
            <a:ext cx="1482725" cy="523875"/>
          </a:xfrm>
          <a:prstGeom prst="rect">
            <a:avLst/>
          </a:prstGeom>
          <a:noFill/>
          <a:ln w="9525">
            <a:noFill/>
            <a:miter lim="800000"/>
            <a:headEnd/>
            <a:tailEnd/>
          </a:ln>
        </p:spPr>
        <p:txBody>
          <a:bodyPr wrap="none">
            <a:spAutoFit/>
          </a:bodyPr>
          <a:lstStyle/>
          <a:p>
            <a:pPr eaLnBrk="1" hangingPunct="1">
              <a:defRPr/>
            </a:pPr>
            <a:r>
              <a:rPr lang="en-US" sz="2800" b="0">
                <a:solidFill>
                  <a:prstClr val="black"/>
                </a:solidFill>
                <a:latin typeface="Arial" charset="0"/>
                <a:cs typeface="+mn-cs"/>
              </a:rPr>
              <a:t>Security</a:t>
            </a:r>
          </a:p>
        </p:txBody>
      </p:sp>
      <p:pic>
        <p:nvPicPr>
          <p:cNvPr id="686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572000"/>
            <a:ext cx="1878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11"/>
          <p:cNvSpPr txBox="1">
            <a:spLocks noChangeArrowheads="1"/>
          </p:cNvSpPr>
          <p:nvPr/>
        </p:nvSpPr>
        <p:spPr bwMode="auto">
          <a:xfrm>
            <a:off x="914400" y="6172200"/>
            <a:ext cx="1463675" cy="523875"/>
          </a:xfrm>
          <a:prstGeom prst="rect">
            <a:avLst/>
          </a:prstGeom>
          <a:noFill/>
          <a:ln w="9525">
            <a:noFill/>
            <a:miter lim="800000"/>
            <a:headEnd/>
            <a:tailEnd/>
          </a:ln>
        </p:spPr>
        <p:txBody>
          <a:bodyPr wrap="none">
            <a:spAutoFit/>
          </a:bodyPr>
          <a:lstStyle/>
          <a:p>
            <a:pPr eaLnBrk="1" hangingPunct="1">
              <a:defRPr/>
            </a:pPr>
            <a:r>
              <a:rPr lang="en-US" sz="2800" b="0">
                <a:solidFill>
                  <a:prstClr val="black"/>
                </a:solidFill>
                <a:latin typeface="Arial" charset="0"/>
                <a:cs typeface="+mn-cs"/>
              </a:rPr>
              <a:t>Comfort</a:t>
            </a:r>
          </a:p>
        </p:txBody>
      </p:sp>
      <p:pic>
        <p:nvPicPr>
          <p:cNvPr id="6862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562475"/>
            <a:ext cx="20955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5" name="TextBox 13"/>
          <p:cNvSpPr txBox="1">
            <a:spLocks noChangeArrowheads="1"/>
          </p:cNvSpPr>
          <p:nvPr/>
        </p:nvSpPr>
        <p:spPr bwMode="auto">
          <a:xfrm>
            <a:off x="6705600" y="6162675"/>
            <a:ext cx="1341438" cy="523875"/>
          </a:xfrm>
          <a:prstGeom prst="rect">
            <a:avLst/>
          </a:prstGeom>
          <a:noFill/>
          <a:ln w="9525">
            <a:noFill/>
            <a:miter lim="800000"/>
            <a:headEnd/>
            <a:tailEnd/>
          </a:ln>
        </p:spPr>
        <p:txBody>
          <a:bodyPr wrap="none">
            <a:spAutoFit/>
          </a:bodyPr>
          <a:lstStyle/>
          <a:p>
            <a:pPr eaLnBrk="1" hangingPunct="1">
              <a:defRPr/>
            </a:pPr>
            <a:r>
              <a:rPr lang="en-US" sz="2800" b="0">
                <a:solidFill>
                  <a:prstClr val="black"/>
                </a:solidFill>
                <a:latin typeface="Arial" charset="0"/>
                <a:cs typeface="+mn-cs"/>
              </a:rPr>
              <a:t>Access</a:t>
            </a:r>
          </a:p>
        </p:txBody>
      </p:sp>
      <p:pic>
        <p:nvPicPr>
          <p:cNvPr id="68622" name="Picture 2"/>
          <p:cNvPicPr>
            <a:picLocks noChangeAspect="1" noChangeArrowheads="1"/>
          </p:cNvPicPr>
          <p:nvPr/>
        </p:nvPicPr>
        <p:blipFill>
          <a:blip r:embed="rId8">
            <a:extLst>
              <a:ext uri="{28A0092B-C50C-407E-A947-70E740481C1C}">
                <a14:useLocalDpi xmlns:a14="http://schemas.microsoft.com/office/drawing/2010/main" val="0"/>
              </a:ext>
            </a:extLst>
          </a:blip>
          <a:srcRect l="20078" t="7430"/>
          <a:stretch>
            <a:fillRect/>
          </a:stretch>
        </p:blipFill>
        <p:spPr bwMode="auto">
          <a:xfrm>
            <a:off x="3276600" y="4562475"/>
            <a:ext cx="221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Box 15"/>
          <p:cNvSpPr txBox="1">
            <a:spLocks noChangeArrowheads="1"/>
          </p:cNvSpPr>
          <p:nvPr/>
        </p:nvSpPr>
        <p:spPr bwMode="auto">
          <a:xfrm>
            <a:off x="3962400" y="6181725"/>
            <a:ext cx="804863" cy="523875"/>
          </a:xfrm>
          <a:prstGeom prst="rect">
            <a:avLst/>
          </a:prstGeom>
          <a:noFill/>
          <a:ln w="9525">
            <a:noFill/>
            <a:miter lim="800000"/>
            <a:headEnd/>
            <a:tailEnd/>
          </a:ln>
        </p:spPr>
        <p:txBody>
          <a:bodyPr wrap="none">
            <a:spAutoFit/>
          </a:bodyPr>
          <a:lstStyle/>
          <a:p>
            <a:pPr eaLnBrk="1" hangingPunct="1">
              <a:defRPr/>
            </a:pPr>
            <a:r>
              <a:rPr lang="en-US" sz="2800" b="0" dirty="0">
                <a:solidFill>
                  <a:prstClr val="black"/>
                </a:solidFill>
                <a:latin typeface="Arial" charset="0"/>
                <a:cs typeface="+mn-cs"/>
              </a:rPr>
              <a:t>Fun</a:t>
            </a:r>
          </a:p>
        </p:txBody>
      </p:sp>
    </p:spTree>
    <p:extLst>
      <p:ext uri="{BB962C8B-B14F-4D97-AF65-F5344CB8AC3E}">
        <p14:creationId xmlns:p14="http://schemas.microsoft.com/office/powerpoint/2010/main" val="11282200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Course objectives</a:t>
            </a:r>
          </a:p>
        </p:txBody>
      </p:sp>
      <p:sp>
        <p:nvSpPr>
          <p:cNvPr id="69635" name="Content Placeholder 2"/>
          <p:cNvSpPr>
            <a:spLocks noGrp="1"/>
          </p:cNvSpPr>
          <p:nvPr>
            <p:ph idx="1"/>
          </p:nvPr>
        </p:nvSpPr>
        <p:spPr>
          <a:xfrm>
            <a:off x="457200" y="990600"/>
            <a:ext cx="8458200" cy="5135563"/>
          </a:xfrm>
        </p:spPr>
        <p:txBody>
          <a:bodyPr/>
          <a:lstStyle/>
          <a:p>
            <a:pPr marL="514350" indent="-514350">
              <a:buFont typeface="Arial" pitchFamily="34" charset="0"/>
              <a:buNone/>
            </a:pPr>
            <a:r>
              <a:rPr lang="en-US" altLang="en-US" smtClean="0"/>
              <a:t>3.  You’ll better appreciate your own visual ability.</a:t>
            </a:r>
          </a:p>
        </p:txBody>
      </p:sp>
      <p:pic>
        <p:nvPicPr>
          <p:cNvPr id="696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495550"/>
            <a:ext cx="27559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p:cNvSpPr/>
          <p:nvPr/>
        </p:nvSpPr>
        <p:spPr bwMode="auto">
          <a:xfrm>
            <a:off x="5410200" y="1905000"/>
            <a:ext cx="2438400" cy="1371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eaLnBrk="1" hangingPunct="1">
              <a:defRPr/>
            </a:pPr>
            <a:r>
              <a:rPr lang="en-US" sz="2000" b="0" dirty="0">
                <a:solidFill>
                  <a:prstClr val="black"/>
                </a:solidFill>
                <a:latin typeface="Comic Sans MS" pitchFamily="66" charset="0"/>
                <a:cs typeface="+mn-cs"/>
              </a:rPr>
              <a:t>Is that a queen or a bishop?</a:t>
            </a:r>
          </a:p>
        </p:txBody>
      </p:sp>
      <p:sp>
        <p:nvSpPr>
          <p:cNvPr id="20" name="Cloud 19"/>
          <p:cNvSpPr/>
          <p:nvPr/>
        </p:nvSpPr>
        <p:spPr bwMode="auto">
          <a:xfrm>
            <a:off x="4343400" y="2590800"/>
            <a:ext cx="152400" cy="1524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eaLnBrk="1" hangingPunct="1">
              <a:defRPr/>
            </a:pPr>
            <a:endParaRPr lang="en-US" sz="1800" dirty="0">
              <a:solidFill>
                <a:prstClr val="black"/>
              </a:solidFill>
              <a:latin typeface="Arial" charset="0"/>
              <a:cs typeface="+mn-cs"/>
            </a:endParaRPr>
          </a:p>
        </p:txBody>
      </p:sp>
      <p:sp>
        <p:nvSpPr>
          <p:cNvPr id="21" name="Cloud 20"/>
          <p:cNvSpPr/>
          <p:nvPr/>
        </p:nvSpPr>
        <p:spPr bwMode="auto">
          <a:xfrm>
            <a:off x="4724400" y="2438400"/>
            <a:ext cx="304800" cy="228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eaLnBrk="1" hangingPunct="1">
              <a:defRPr/>
            </a:pPr>
            <a:endParaRPr lang="en-US" sz="1800" dirty="0">
              <a:solidFill>
                <a:prstClr val="black"/>
              </a:solidFill>
              <a:latin typeface="Arial" charset="0"/>
              <a:cs typeface="+mn-cs"/>
            </a:endParaRPr>
          </a:p>
        </p:txBody>
      </p:sp>
    </p:spTree>
    <p:extLst>
      <p:ext uri="{BB962C8B-B14F-4D97-AF65-F5344CB8AC3E}">
        <p14:creationId xmlns:p14="http://schemas.microsoft.com/office/powerpoint/2010/main" val="15508769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4294967295"/>
          </p:nvPr>
        </p:nvSpPr>
        <p:spPr>
          <a:xfrm>
            <a:off x="457200" y="6248400"/>
            <a:ext cx="8229600" cy="609600"/>
          </a:xfrm>
        </p:spPr>
        <p:txBody>
          <a:bodyPr lIns="91416" tIns="45709" rIns="91416" bIns="45709"/>
          <a:lstStyle/>
          <a:p>
            <a:pPr algn="ctr">
              <a:lnSpc>
                <a:spcPct val="90000"/>
              </a:lnSpc>
            </a:pPr>
            <a:r>
              <a:rPr lang="en-US" altLang="en-US" sz="2400" smtClean="0"/>
              <a:t>Automatic Photo Pop-Up (SIGGRAPH 2005)</a:t>
            </a:r>
          </a:p>
        </p:txBody>
      </p:sp>
      <p:pic>
        <p:nvPicPr>
          <p:cNvPr id="101380" name="amtrak_white_all11_wm9.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175" y="1066800"/>
            <a:ext cx="9140825"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2"/>
          <p:cNvSpPr>
            <a:spLocks noChangeArrowheads="1"/>
          </p:cNvSpPr>
          <p:nvPr/>
        </p:nvSpPr>
        <p:spPr bwMode="auto">
          <a:xfrm>
            <a:off x="609600" y="0"/>
            <a:ext cx="7848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3000" b="0" dirty="0" smtClean="0">
                <a:solidFill>
                  <a:schemeClr val="tx2"/>
                </a:solidFill>
              </a:rPr>
              <a:t>Other </a:t>
            </a:r>
            <a:r>
              <a:rPr lang="en-US" altLang="en-US" sz="3000" b="0" dirty="0">
                <a:solidFill>
                  <a:schemeClr val="tx2"/>
                </a:solidFill>
              </a:rPr>
              <a:t>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377" fill="hold"/>
                                        <p:tgtEl>
                                          <p:spTgt spid="10138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138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01380"/>
                                        </p:tgtEl>
                                      </p:cBhvr>
                                    </p:cmd>
                                  </p:childTnLst>
                                </p:cTn>
                              </p:par>
                            </p:childTnLst>
                          </p:cTn>
                        </p:par>
                      </p:childTnLst>
                    </p:cTn>
                  </p:par>
                </p:childTnLst>
              </p:cTn>
              <p:nextCondLst>
                <p:cond evt="onClick" delay="0">
                  <p:tgtEl>
                    <p:spTgt spid="101380"/>
                  </p:tgtEl>
                </p:cond>
              </p:nextCondLst>
            </p:seq>
            <p:video>
              <p:cMediaNode>
                <p:cTn id="12" fill="hold" display="0">
                  <p:stCondLst>
                    <p:cond delay="indefinite"/>
                  </p:stCondLst>
                  <p:endCondLst>
                    <p:cond evt="onNext" delay="0">
                      <p:tgtEl>
                        <p:sldTgt/>
                      </p:tgtEl>
                    </p:cond>
                    <p:cond evt="onPrev" delay="0">
                      <p:tgtEl>
                        <p:sldTgt/>
                      </p:tgtEl>
                    </p:cond>
                  </p:endCondLst>
                </p:cTn>
                <p:tgtEl>
                  <p:spTgt spid="101380"/>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8229600" cy="715962"/>
          </a:xfrm>
        </p:spPr>
        <p:txBody>
          <a:bodyPr/>
          <a:lstStyle/>
          <a:p>
            <a:pPr eaLnBrk="1" hangingPunct="1"/>
            <a:r>
              <a:rPr lang="en-US" altLang="en-US" smtClean="0"/>
              <a:t>Seeing less than you think…</a:t>
            </a:r>
          </a:p>
        </p:txBody>
      </p:sp>
      <p:pic>
        <p:nvPicPr>
          <p:cNvPr id="75779" name="Picture 3" descr="fframe"/>
          <p:cNvPicPr>
            <a:picLocks noChangeAspect="1" noChangeArrowheads="1"/>
          </p:cNvPicPr>
          <p:nvPr/>
        </p:nvPicPr>
        <p:blipFill>
          <a:blip r:embed="rId2">
            <a:extLst>
              <a:ext uri="{28A0092B-C50C-407E-A947-70E740481C1C}">
                <a14:useLocalDpi xmlns:a14="http://schemas.microsoft.com/office/drawing/2010/main" val="0"/>
              </a:ext>
            </a:extLst>
          </a:blip>
          <a:srcRect b="2498"/>
          <a:stretch>
            <a:fillRect/>
          </a:stretch>
        </p:blipFill>
        <p:spPr bwMode="auto">
          <a:xfrm>
            <a:off x="152400" y="1066800"/>
            <a:ext cx="86836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4"/>
          <p:cNvSpPr>
            <a:spLocks noChangeArrowheads="1"/>
          </p:cNvSpPr>
          <p:nvPr/>
        </p:nvSpPr>
        <p:spPr bwMode="auto">
          <a:xfrm>
            <a:off x="3505200" y="2895600"/>
            <a:ext cx="533400" cy="685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GB" altLang="en-US" sz="1800" b="0">
              <a:solidFill>
                <a:srgbClr val="000000"/>
              </a:solidFill>
              <a:cs typeface="Arial"/>
            </a:endParaRPr>
          </a:p>
        </p:txBody>
      </p:sp>
    </p:spTree>
    <p:extLst>
      <p:ext uri="{BB962C8B-B14F-4D97-AF65-F5344CB8AC3E}">
        <p14:creationId xmlns:p14="http://schemas.microsoft.com/office/powerpoint/2010/main" val="256934824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76200"/>
            <a:ext cx="8229600" cy="1143000"/>
          </a:xfrm>
        </p:spPr>
        <p:txBody>
          <a:bodyPr/>
          <a:lstStyle/>
          <a:p>
            <a:pPr eaLnBrk="1" hangingPunct="1"/>
            <a:r>
              <a:rPr lang="en-US" altLang="en-US" smtClean="0"/>
              <a:t>Seeing less than you think…</a:t>
            </a:r>
          </a:p>
        </p:txBody>
      </p:sp>
      <p:pic>
        <p:nvPicPr>
          <p:cNvPr id="76803" name="Picture 3" descr="fframe"/>
          <p:cNvPicPr>
            <a:picLocks noChangeAspect="1" noChangeArrowheads="1"/>
          </p:cNvPicPr>
          <p:nvPr/>
        </p:nvPicPr>
        <p:blipFill>
          <a:blip r:embed="rId2">
            <a:extLst>
              <a:ext uri="{28A0092B-C50C-407E-A947-70E740481C1C}">
                <a14:useLocalDpi xmlns:a14="http://schemas.microsoft.com/office/drawing/2010/main" val="0"/>
              </a:ext>
            </a:extLst>
          </a:blip>
          <a:srcRect l="38611" t="31622" r="55246" b="56519"/>
          <a:stretch>
            <a:fillRect/>
          </a:stretch>
        </p:blipFill>
        <p:spPr bwMode="auto">
          <a:xfrm>
            <a:off x="3505200" y="2895600"/>
            <a:ext cx="53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2609850"/>
            <a:ext cx="895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057400"/>
            <a:ext cx="18859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19276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blur.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28775" y="1600200"/>
            <a:ext cx="5888038" cy="4525963"/>
          </a:xfrm>
        </p:spPr>
      </p:pic>
      <p:sp>
        <p:nvSpPr>
          <p:cNvPr id="3" name="TextBox 2"/>
          <p:cNvSpPr txBox="1"/>
          <p:nvPr/>
        </p:nvSpPr>
        <p:spPr>
          <a:xfrm>
            <a:off x="2024189" y="6336268"/>
            <a:ext cx="5062411" cy="369332"/>
          </a:xfrm>
          <a:prstGeom prst="rect">
            <a:avLst/>
          </a:prstGeom>
          <a:noFill/>
        </p:spPr>
        <p:txBody>
          <a:bodyPr wrap="none" rtlCol="0">
            <a:spAutoFit/>
          </a:bodyPr>
          <a:lstStyle/>
          <a:p>
            <a:pPr eaLnBrk="1" hangingPunct="1"/>
            <a:r>
              <a:rPr lang="en-US" sz="1800" b="0" dirty="0">
                <a:solidFill>
                  <a:srgbClr val="000000"/>
                </a:solidFill>
                <a:cs typeface="Arial"/>
              </a:rPr>
              <a:t>Video by Antonio </a:t>
            </a:r>
            <a:r>
              <a:rPr lang="en-US" sz="1800" b="0" dirty="0" err="1">
                <a:solidFill>
                  <a:srgbClr val="000000"/>
                </a:solidFill>
                <a:cs typeface="Arial"/>
              </a:rPr>
              <a:t>Torralba</a:t>
            </a:r>
            <a:r>
              <a:rPr lang="en-US" sz="1800" b="0" dirty="0">
                <a:solidFill>
                  <a:srgbClr val="000000"/>
                </a:solidFill>
                <a:cs typeface="Arial"/>
              </a:rPr>
              <a:t> (starring Rob Fergus)</a:t>
            </a:r>
            <a:endParaRPr lang="en-US" sz="1800" b="0" dirty="0">
              <a:solidFill>
                <a:srgbClr val="000000"/>
              </a:solidFill>
              <a:cs typeface="Arial"/>
            </a:endParaRPr>
          </a:p>
        </p:txBody>
      </p:sp>
    </p:spTree>
    <p:extLst>
      <p:ext uri="{BB962C8B-B14F-4D97-AF65-F5344CB8AC3E}">
        <p14:creationId xmlns:p14="http://schemas.microsoft.com/office/powerpoint/2010/main" val="4807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actually…</a:t>
            </a:r>
            <a:endParaRPr lang="en-US" dirty="0"/>
          </a:p>
        </p:txBody>
      </p:sp>
      <p:pic>
        <p:nvPicPr>
          <p:cNvPr id="4" name="highre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28775" y="1600200"/>
            <a:ext cx="5888038" cy="4525963"/>
          </a:xfrm>
        </p:spPr>
      </p:pic>
      <p:sp>
        <p:nvSpPr>
          <p:cNvPr id="5" name="TextBox 4"/>
          <p:cNvSpPr txBox="1"/>
          <p:nvPr/>
        </p:nvSpPr>
        <p:spPr>
          <a:xfrm>
            <a:off x="2024189" y="6336268"/>
            <a:ext cx="5062411" cy="369332"/>
          </a:xfrm>
          <a:prstGeom prst="rect">
            <a:avLst/>
          </a:prstGeom>
          <a:noFill/>
        </p:spPr>
        <p:txBody>
          <a:bodyPr wrap="none" rtlCol="0">
            <a:spAutoFit/>
          </a:bodyPr>
          <a:lstStyle/>
          <a:p>
            <a:pPr eaLnBrk="1" hangingPunct="1"/>
            <a:r>
              <a:rPr lang="en-US" sz="1800" b="0" dirty="0">
                <a:solidFill>
                  <a:srgbClr val="000000"/>
                </a:solidFill>
                <a:cs typeface="Arial"/>
              </a:rPr>
              <a:t>Video by Antonio </a:t>
            </a:r>
            <a:r>
              <a:rPr lang="en-US" sz="1800" b="0" dirty="0" err="1">
                <a:solidFill>
                  <a:srgbClr val="000000"/>
                </a:solidFill>
                <a:cs typeface="Arial"/>
              </a:rPr>
              <a:t>Torralba</a:t>
            </a:r>
            <a:r>
              <a:rPr lang="en-US" sz="1800" b="0" dirty="0">
                <a:solidFill>
                  <a:srgbClr val="000000"/>
                </a:solidFill>
                <a:cs typeface="Arial"/>
              </a:rPr>
              <a:t> (starring Rob Fergus)</a:t>
            </a:r>
            <a:endParaRPr lang="en-US" sz="1800" b="0" dirty="0">
              <a:solidFill>
                <a:srgbClr val="000000"/>
              </a:solidFill>
              <a:cs typeface="Arial"/>
            </a:endParaRPr>
          </a:p>
        </p:txBody>
      </p:sp>
    </p:spTree>
    <p:extLst>
      <p:ext uri="{BB962C8B-B14F-4D97-AF65-F5344CB8AC3E}">
        <p14:creationId xmlns:p14="http://schemas.microsoft.com/office/powerpoint/2010/main" val="16554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Course objectives</a:t>
            </a:r>
          </a:p>
        </p:txBody>
      </p:sp>
      <p:sp>
        <p:nvSpPr>
          <p:cNvPr id="70659" name="Content Placeholder 2"/>
          <p:cNvSpPr>
            <a:spLocks noGrp="1"/>
          </p:cNvSpPr>
          <p:nvPr>
            <p:ph idx="1"/>
          </p:nvPr>
        </p:nvSpPr>
        <p:spPr/>
        <p:txBody>
          <a:bodyPr/>
          <a:lstStyle/>
          <a:p>
            <a:pPr marL="514350" indent="-514350">
              <a:buFont typeface="Arial" pitchFamily="34" charset="0"/>
              <a:buNone/>
            </a:pPr>
            <a:r>
              <a:rPr lang="en-US" altLang="en-US" smtClean="0"/>
              <a:t>4.  You’ll have fun doing cool stuff!</a:t>
            </a:r>
          </a:p>
        </p:txBody>
      </p:sp>
    </p:spTree>
    <p:extLst>
      <p:ext uri="{BB962C8B-B14F-4D97-AF65-F5344CB8AC3E}">
        <p14:creationId xmlns:p14="http://schemas.microsoft.com/office/powerpoint/2010/main" val="32123637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smtClean="0"/>
              <a:t>Programming Project #1</a:t>
            </a:r>
          </a:p>
        </p:txBody>
      </p:sp>
      <p:sp>
        <p:nvSpPr>
          <p:cNvPr id="65539" name="Rectangle 3"/>
          <p:cNvSpPr>
            <a:spLocks noGrp="1" noChangeArrowheads="1"/>
          </p:cNvSpPr>
          <p:nvPr>
            <p:ph type="body" idx="1"/>
          </p:nvPr>
        </p:nvSpPr>
        <p:spPr/>
        <p:txBody>
          <a:bodyPr/>
          <a:lstStyle/>
          <a:p>
            <a:r>
              <a:rPr lang="en-US" altLang="en-US" sz="2400" b="1" smtClean="0"/>
              <a:t>Prokudin-Gorskii’s Color Photography (1907)</a:t>
            </a:r>
          </a:p>
          <a:p>
            <a:endParaRPr lang="en-US" altLang="en-US" sz="2400" smtClean="0"/>
          </a:p>
        </p:txBody>
      </p:sp>
      <p:pic>
        <p:nvPicPr>
          <p:cNvPr id="65540" name="Picture 5" descr="Image of Camera and Cass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62200"/>
            <a:ext cx="22161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7" descr="Image of Lantern Proj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724150"/>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9" descr="Three Negatives - Pinkhus Karlinskii. . . Supervisor of Chernigov Floodg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038" y="1676400"/>
            <a:ext cx="15033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9903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76200"/>
            <a:ext cx="7772400" cy="838200"/>
          </a:xfrm>
        </p:spPr>
        <p:txBody>
          <a:bodyPr/>
          <a:lstStyle/>
          <a:p>
            <a:r>
              <a:rPr lang="en-US" altLang="en-US" dirty="0" smtClean="0"/>
              <a:t>Programming Project #1</a:t>
            </a:r>
            <a:endParaRPr lang="en-US" altLang="en-US" dirty="0" smtClean="0"/>
          </a:p>
        </p:txBody>
      </p:sp>
      <p:sp>
        <p:nvSpPr>
          <p:cNvPr id="74755" name="Rectangle 3"/>
          <p:cNvSpPr>
            <a:spLocks noGrp="1" noChangeArrowheads="1"/>
          </p:cNvSpPr>
          <p:nvPr>
            <p:ph type="body" idx="1"/>
          </p:nvPr>
        </p:nvSpPr>
        <p:spPr/>
        <p:txBody>
          <a:bodyPr/>
          <a:lstStyle/>
          <a:p>
            <a:endParaRPr lang="en-US" altLang="en-US" dirty="0" smtClean="0"/>
          </a:p>
        </p:txBody>
      </p:sp>
      <p:pic>
        <p:nvPicPr>
          <p:cNvPr id="74759" name="Picture 7" descr="Teas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572500" cy="428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smtClean="0"/>
              <a:t>Programming Project #1</a:t>
            </a:r>
          </a:p>
        </p:txBody>
      </p:sp>
      <p:sp>
        <p:nvSpPr>
          <p:cNvPr id="66563" name="Rectangle 3"/>
          <p:cNvSpPr>
            <a:spLocks noGrp="1" noChangeArrowheads="1"/>
          </p:cNvSpPr>
          <p:nvPr>
            <p:ph type="body" idx="1"/>
          </p:nvPr>
        </p:nvSpPr>
        <p:spPr>
          <a:xfrm>
            <a:off x="304800" y="1371600"/>
            <a:ext cx="6248400" cy="4800600"/>
          </a:xfrm>
        </p:spPr>
        <p:txBody>
          <a:bodyPr/>
          <a:lstStyle/>
          <a:p>
            <a:pPr>
              <a:buFontTx/>
              <a:buChar char="•"/>
            </a:pPr>
            <a:r>
              <a:rPr lang="en-US" altLang="en-US" smtClean="0"/>
              <a:t>How to compare R,G,B channels?</a:t>
            </a:r>
          </a:p>
          <a:p>
            <a:pPr>
              <a:buFontTx/>
              <a:buChar char="•"/>
            </a:pPr>
            <a:r>
              <a:rPr lang="en-US" altLang="en-US" smtClean="0"/>
              <a:t>No right answer</a:t>
            </a:r>
          </a:p>
          <a:p>
            <a:pPr lvl="1"/>
            <a:r>
              <a:rPr lang="en-US" altLang="en-US" smtClean="0"/>
              <a:t>Sum of Squared Differences (SSD):</a:t>
            </a:r>
          </a:p>
          <a:p>
            <a:pPr lvl="1"/>
            <a:endParaRPr lang="en-US" altLang="en-US" smtClean="0"/>
          </a:p>
          <a:p>
            <a:pPr lvl="1"/>
            <a:endParaRPr lang="en-US" altLang="en-US" smtClean="0"/>
          </a:p>
          <a:p>
            <a:pPr lvl="1"/>
            <a:endParaRPr lang="en-US" altLang="en-US" smtClean="0"/>
          </a:p>
          <a:p>
            <a:pPr lvl="1"/>
            <a:r>
              <a:rPr lang="en-US" altLang="en-US" smtClean="0"/>
              <a:t>Normalized Correlation (NCC):</a:t>
            </a:r>
          </a:p>
        </p:txBody>
      </p:sp>
      <p:pic>
        <p:nvPicPr>
          <p:cNvPr id="66564" name="Picture 4" descr="00153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450" y="1066800"/>
            <a:ext cx="2139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95600"/>
            <a:ext cx="589915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67200"/>
            <a:ext cx="6248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7059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305800" cy="838200"/>
          </a:xfrm>
        </p:spPr>
        <p:txBody>
          <a:bodyPr/>
          <a:lstStyle/>
          <a:p>
            <a:r>
              <a:rPr lang="en-US" dirty="0" smtClean="0"/>
              <a:t>Project 2:  Building a Camera </a:t>
            </a:r>
            <a:r>
              <a:rPr lang="en-US" dirty="0" err="1" smtClean="0"/>
              <a:t>Obscura</a:t>
            </a:r>
            <a:endParaRPr lang="en-US" dirty="0"/>
          </a:p>
        </p:txBody>
      </p:sp>
      <p:sp>
        <p:nvSpPr>
          <p:cNvPr id="3" name="Content Placeholder 2"/>
          <p:cNvSpPr>
            <a:spLocks noGrp="1"/>
          </p:cNvSpPr>
          <p:nvPr>
            <p:ph idx="1"/>
          </p:nvPr>
        </p:nvSpPr>
        <p:spPr/>
        <p:txBody>
          <a:bodyPr/>
          <a:lstStyle/>
          <a:p>
            <a:endParaRPr lang="en-US"/>
          </a:p>
        </p:txBody>
      </p:sp>
      <p:pic>
        <p:nvPicPr>
          <p:cNvPr id="186372" name="Picture 4" descr="pinhole camer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9906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86374" name="Picture 6" descr="http://www.cs.cmu.edu/afs/cs.cmu.edu/academic/class/15463-f12/www/proj5/www/dkg/results/red_5m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0970" y="4038600"/>
            <a:ext cx="4908946" cy="2419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679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Project </a:t>
            </a:r>
            <a:r>
              <a:rPr lang="en-US" dirty="0"/>
              <a:t>3</a:t>
            </a:r>
            <a:r>
              <a:rPr lang="en-US" dirty="0" smtClean="0"/>
              <a:t>: </a:t>
            </a:r>
            <a:r>
              <a:rPr lang="en-US" dirty="0" smtClean="0"/>
              <a:t>Hybrid Images</a:t>
            </a:r>
          </a:p>
        </p:txBody>
      </p:sp>
      <p:pic>
        <p:nvPicPr>
          <p:cNvPr id="129026" name="Picture 2" descr="File:Hybr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755036"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7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easer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6513"/>
            <a:ext cx="92964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dirty="0" smtClean="0"/>
              <a:t>Project 4: Gradient Domain Editing</a:t>
            </a:r>
            <a:endParaRPr lang="en-US" altLang="en-US" dirty="0" smtClean="0"/>
          </a:p>
        </p:txBody>
      </p:sp>
      <p:pic>
        <p:nvPicPr>
          <p:cNvPr id="75780" name="Picture 6"/>
          <p:cNvPicPr>
            <a:picLocks noChangeAspect="1" noChangeArrowheads="1"/>
          </p:cNvPicPr>
          <p:nvPr/>
        </p:nvPicPr>
        <p:blipFill>
          <a:blip r:embed="rId2">
            <a:extLst>
              <a:ext uri="{28A0092B-C50C-407E-A947-70E740481C1C}">
                <a14:useLocalDpi xmlns:a14="http://schemas.microsoft.com/office/drawing/2010/main" val="0"/>
              </a:ext>
            </a:extLst>
          </a:blip>
          <a:srcRect l="4286" t="22571" r="3143" b="16476"/>
          <a:stretch>
            <a:fillRect/>
          </a:stretch>
        </p:blipFill>
        <p:spPr bwMode="auto">
          <a:xfrm>
            <a:off x="381000" y="1981200"/>
            <a:ext cx="8332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09600" y="76200"/>
            <a:ext cx="8534400" cy="838200"/>
          </a:xfrm>
        </p:spPr>
        <p:txBody>
          <a:bodyPr/>
          <a:lstStyle/>
          <a:p>
            <a:r>
              <a:rPr lang="en-US" altLang="en-US" dirty="0" smtClean="0"/>
              <a:t>Project 5: Face morphing and caricatures</a:t>
            </a:r>
            <a:endParaRPr lang="en-US" altLang="en-US" dirty="0" smtClean="0"/>
          </a:p>
        </p:txBody>
      </p:sp>
      <p:sp>
        <p:nvSpPr>
          <p:cNvPr id="76803" name="Rectangle 3"/>
          <p:cNvSpPr>
            <a:spLocks noGrp="1" noChangeArrowheads="1"/>
          </p:cNvSpPr>
          <p:nvPr>
            <p:ph type="body" idx="1"/>
          </p:nvPr>
        </p:nvSpPr>
        <p:spPr/>
        <p:txBody>
          <a:bodyPr/>
          <a:lstStyle/>
          <a:p>
            <a:endParaRPr lang="en-US" altLang="en-US" dirty="0" smtClean="0"/>
          </a:p>
        </p:txBody>
      </p:sp>
      <p:pic>
        <p:nvPicPr>
          <p:cNvPr id="76804" name="Picture 4" descr="morphi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4572000"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dirty="0" smtClean="0"/>
              <a:t>Project 6: Automatic Mosaic Stitching</a:t>
            </a:r>
            <a:endParaRPr lang="en-US" altLang="en-US" dirty="0" smtClean="0"/>
          </a:p>
        </p:txBody>
      </p:sp>
      <p:sp>
        <p:nvSpPr>
          <p:cNvPr id="77827" name="Rectangle 3"/>
          <p:cNvSpPr>
            <a:spLocks noGrp="1" noChangeArrowheads="1"/>
          </p:cNvSpPr>
          <p:nvPr>
            <p:ph type="body" idx="1"/>
          </p:nvPr>
        </p:nvSpPr>
        <p:spPr/>
        <p:txBody>
          <a:bodyPr/>
          <a:lstStyle/>
          <a:p>
            <a:r>
              <a:rPr lang="en-US" altLang="en-US" smtClean="0"/>
              <a:t>Photo Mosaics</a:t>
            </a:r>
          </a:p>
        </p:txBody>
      </p:sp>
      <p:pic>
        <p:nvPicPr>
          <p:cNvPr id="77828" name="Picture 5" descr="panor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1450"/>
            <a:ext cx="61722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6"/>
          <p:cNvSpPr>
            <a:spLocks noChangeArrowheads="1"/>
          </p:cNvSpPr>
          <p:nvPr/>
        </p:nvSpPr>
        <p:spPr bwMode="auto">
          <a:xfrm>
            <a:off x="2057400" y="5989638"/>
            <a:ext cx="47752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spcBef>
                <a:spcPct val="0"/>
              </a:spcBef>
            </a:pPr>
            <a:r>
              <a:rPr lang="en-US" altLang="en-US" sz="1200" b="0"/>
              <a:t>Full screen panoramas (cubic):  </a:t>
            </a:r>
            <a:r>
              <a:rPr lang="en-US" altLang="en-US" sz="1200" b="0">
                <a:hlinkClick r:id="rId3"/>
              </a:rPr>
              <a:t>http://www.panoramas.dk/</a:t>
            </a:r>
            <a:r>
              <a:rPr lang="en-US" altLang="en-US" sz="1200" b="0"/>
              <a:t> </a:t>
            </a:r>
          </a:p>
          <a:p>
            <a:pPr algn="ctr">
              <a:spcBef>
                <a:spcPct val="0"/>
              </a:spcBef>
            </a:pPr>
            <a:r>
              <a:rPr lang="en-US" altLang="en-US" sz="1200" b="0"/>
              <a:t>Mars:  </a:t>
            </a:r>
            <a:r>
              <a:rPr lang="en-US" altLang="en-US" sz="1200" b="0">
                <a:hlinkClick r:id="rId4"/>
              </a:rPr>
              <a:t>http://www.panoramas.dk/fullscreen3/f2_mars97.html</a:t>
            </a:r>
            <a:endParaRPr lang="en-US" altLang="en-US" sz="1200" b="0"/>
          </a:p>
          <a:p>
            <a:pPr algn="ctr">
              <a:spcBef>
                <a:spcPct val="0"/>
              </a:spcBef>
            </a:pPr>
            <a:r>
              <a:rPr lang="en-US" altLang="en-US" sz="1200" b="0"/>
              <a:t>2003 New Years Eve:  </a:t>
            </a:r>
            <a:r>
              <a:rPr lang="en-US" altLang="en-US" sz="1200" b="0">
                <a:hlinkClick r:id="rId5"/>
              </a:rPr>
              <a:t>http://www.panoramas.dk/fullscreen3/f1.html</a:t>
            </a:r>
            <a:r>
              <a:rPr lang="en-US" altLang="en-US" sz="1200" b="0"/>
              <a:t> </a:t>
            </a:r>
          </a:p>
        </p:txBody>
      </p:sp>
      <p:pic>
        <p:nvPicPr>
          <p:cNvPr id="77830" name="Picture 10" descr="output2_cpcorr_2"/>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0" y="3717925"/>
            <a:ext cx="64770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53"/>
          <p:cNvGrpSpPr>
            <a:grpSpLocks/>
          </p:cNvGrpSpPr>
          <p:nvPr/>
        </p:nvGrpSpPr>
        <p:grpSpPr bwMode="auto">
          <a:xfrm rot="9753105">
            <a:off x="5943600" y="4495800"/>
            <a:ext cx="455613" cy="592138"/>
            <a:chOff x="3979" y="3269"/>
            <a:chExt cx="260" cy="408"/>
          </a:xfrm>
        </p:grpSpPr>
        <p:sp>
          <p:nvSpPr>
            <p:cNvPr id="78884" name="Freeform 54"/>
            <p:cNvSpPr>
              <a:spLocks/>
            </p:cNvSpPr>
            <p:nvPr/>
          </p:nvSpPr>
          <p:spPr bwMode="auto">
            <a:xfrm>
              <a:off x="3984" y="3371"/>
              <a:ext cx="180" cy="306"/>
            </a:xfrm>
            <a:custGeom>
              <a:avLst/>
              <a:gdLst>
                <a:gd name="T0" fmla="*/ 9 w 202"/>
                <a:gd name="T1" fmla="*/ 305 h 306"/>
                <a:gd name="T2" fmla="*/ 0 w 202"/>
                <a:gd name="T3" fmla="*/ 22 h 306"/>
                <a:gd name="T4" fmla="*/ 4 w 202"/>
                <a:gd name="T5" fmla="*/ 13 h 306"/>
                <a:gd name="T6" fmla="*/ 9 w 202"/>
                <a:gd name="T7" fmla="*/ 14 h 306"/>
                <a:gd name="T8" fmla="*/ 12 w 202"/>
                <a:gd name="T9" fmla="*/ 13 h 306"/>
                <a:gd name="T10" fmla="*/ 12 w 202"/>
                <a:gd name="T11" fmla="*/ 10 h 306"/>
                <a:gd name="T12" fmla="*/ 15 w 202"/>
                <a:gd name="T13" fmla="*/ 11 h 306"/>
                <a:gd name="T14" fmla="*/ 18 w 202"/>
                <a:gd name="T15" fmla="*/ 7 h 306"/>
                <a:gd name="T16" fmla="*/ 20 w 202"/>
                <a:gd name="T17" fmla="*/ 9 h 306"/>
                <a:gd name="T18" fmla="*/ 23 w 202"/>
                <a:gd name="T19" fmla="*/ 6 h 306"/>
                <a:gd name="T20" fmla="*/ 26 w 202"/>
                <a:gd name="T21" fmla="*/ 5 h 306"/>
                <a:gd name="T22" fmla="*/ 29 w 202"/>
                <a:gd name="T23" fmla="*/ 3 h 306"/>
                <a:gd name="T24" fmla="*/ 32 w 202"/>
                <a:gd name="T25" fmla="*/ 4 h 306"/>
                <a:gd name="T26" fmla="*/ 35 w 202"/>
                <a:gd name="T27" fmla="*/ 3 h 306"/>
                <a:gd name="T28" fmla="*/ 37 w 202"/>
                <a:gd name="T29" fmla="*/ 0 h 306"/>
                <a:gd name="T30" fmla="*/ 42 w 202"/>
                <a:gd name="T31" fmla="*/ 0 h 306"/>
                <a:gd name="T32" fmla="*/ 45 w 202"/>
                <a:gd name="T33" fmla="*/ 1 h 306"/>
                <a:gd name="T34" fmla="*/ 47 w 202"/>
                <a:gd name="T35" fmla="*/ 1 h 306"/>
                <a:gd name="T36" fmla="*/ 48 w 202"/>
                <a:gd name="T37" fmla="*/ 3 h 306"/>
                <a:gd name="T38" fmla="*/ 52 w 202"/>
                <a:gd name="T39" fmla="*/ 4 h 306"/>
                <a:gd name="T40" fmla="*/ 55 w 202"/>
                <a:gd name="T41" fmla="*/ 7 h 306"/>
                <a:gd name="T42" fmla="*/ 58 w 202"/>
                <a:gd name="T43" fmla="*/ 7 h 306"/>
                <a:gd name="T44" fmla="*/ 62 w 202"/>
                <a:gd name="T45" fmla="*/ 10 h 306"/>
                <a:gd name="T46" fmla="*/ 64 w 202"/>
                <a:gd name="T47" fmla="*/ 12 h 306"/>
                <a:gd name="T48" fmla="*/ 69 w 202"/>
                <a:gd name="T49" fmla="*/ 11 h 306"/>
                <a:gd name="T50" fmla="*/ 70 w 202"/>
                <a:gd name="T51" fmla="*/ 16 h 306"/>
                <a:gd name="T52" fmla="*/ 74 w 202"/>
                <a:gd name="T53" fmla="*/ 17 h 306"/>
                <a:gd name="T54" fmla="*/ 76 w 202"/>
                <a:gd name="T55" fmla="*/ 19 h 306"/>
                <a:gd name="T56" fmla="*/ 78 w 202"/>
                <a:gd name="T57" fmla="*/ 21 h 306"/>
                <a:gd name="T58" fmla="*/ 80 w 202"/>
                <a:gd name="T59" fmla="*/ 24 h 306"/>
                <a:gd name="T60" fmla="*/ 82 w 202"/>
                <a:gd name="T61" fmla="*/ 27 h 306"/>
                <a:gd name="T62" fmla="*/ 85 w 202"/>
                <a:gd name="T63" fmla="*/ 31 h 306"/>
                <a:gd name="T64" fmla="*/ 86 w 202"/>
                <a:gd name="T65" fmla="*/ 35 h 306"/>
                <a:gd name="T66" fmla="*/ 87 w 202"/>
                <a:gd name="T67" fmla="*/ 36 h 306"/>
                <a:gd name="T68" fmla="*/ 90 w 202"/>
                <a:gd name="T69" fmla="*/ 41 h 306"/>
                <a:gd name="T70" fmla="*/ 91 w 202"/>
                <a:gd name="T71" fmla="*/ 44 h 306"/>
                <a:gd name="T72" fmla="*/ 94 w 202"/>
                <a:gd name="T73" fmla="*/ 46 h 306"/>
                <a:gd name="T74" fmla="*/ 96 w 202"/>
                <a:gd name="T75" fmla="*/ 50 h 306"/>
                <a:gd name="T76" fmla="*/ 99 w 202"/>
                <a:gd name="T77" fmla="*/ 53 h 306"/>
                <a:gd name="T78" fmla="*/ 101 w 202"/>
                <a:gd name="T79" fmla="*/ 55 h 306"/>
                <a:gd name="T80" fmla="*/ 102 w 202"/>
                <a:gd name="T81" fmla="*/ 59 h 306"/>
                <a:gd name="T82" fmla="*/ 104 w 202"/>
                <a:gd name="T83" fmla="*/ 62 h 306"/>
                <a:gd name="T84" fmla="*/ 105 w 202"/>
                <a:gd name="T85" fmla="*/ 67 h 306"/>
                <a:gd name="T86" fmla="*/ 106 w 202"/>
                <a:gd name="T87" fmla="*/ 73 h 306"/>
                <a:gd name="T88" fmla="*/ 107 w 202"/>
                <a:gd name="T89" fmla="*/ 76 h 306"/>
                <a:gd name="T90" fmla="*/ 110 w 202"/>
                <a:gd name="T91" fmla="*/ 80 h 306"/>
                <a:gd name="T92" fmla="*/ 111 w 202"/>
                <a:gd name="T93" fmla="*/ 84 h 306"/>
                <a:gd name="T94" fmla="*/ 113 w 202"/>
                <a:gd name="T95" fmla="*/ 90 h 306"/>
                <a:gd name="T96" fmla="*/ 113 w 202"/>
                <a:gd name="T97" fmla="*/ 99 h 306"/>
                <a:gd name="T98" fmla="*/ 9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78885" name="Arc 55"/>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lnTo>
                    <a:pt x="0" y="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78886" name="Line 56"/>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8887" name="Oval 57"/>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lvl1pPr>
                <a:spcBef>
                  <a:spcPct val="20000"/>
                </a:spcBef>
                <a:defRPr sz="24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endParaRPr lang="en-US" altLang="en-US" b="0">
                <a:solidFill>
                  <a:srgbClr val="000000"/>
                </a:solidFill>
                <a:latin typeface="Times New Roman" pitchFamily="18" charset="0"/>
              </a:endParaRPr>
            </a:p>
          </p:txBody>
        </p:sp>
        <p:sp>
          <p:nvSpPr>
            <p:cNvPr id="78888" name="Line 58"/>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8851" name="Line 62"/>
          <p:cNvSpPr>
            <a:spLocks noChangeShapeType="1"/>
          </p:cNvSpPr>
          <p:nvPr/>
        </p:nvSpPr>
        <p:spPr bwMode="auto">
          <a:xfrm flipV="1">
            <a:off x="8229600" y="4572000"/>
            <a:ext cx="0" cy="5334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2" name="Line 63"/>
          <p:cNvSpPr>
            <a:spLocks noChangeShapeType="1"/>
          </p:cNvSpPr>
          <p:nvPr/>
        </p:nvSpPr>
        <p:spPr bwMode="auto">
          <a:xfrm>
            <a:off x="7467600" y="5105400"/>
            <a:ext cx="762000"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3" name="Rectangle 2"/>
          <p:cNvSpPr>
            <a:spLocks noGrp="1" noChangeArrowheads="1"/>
          </p:cNvSpPr>
          <p:nvPr>
            <p:ph type="title"/>
          </p:nvPr>
        </p:nvSpPr>
        <p:spPr/>
        <p:txBody>
          <a:bodyPr/>
          <a:lstStyle/>
          <a:p>
            <a:r>
              <a:rPr lang="en-US" altLang="en-US" smtClean="0"/>
              <a:t>Image warping with homographies</a:t>
            </a:r>
          </a:p>
        </p:txBody>
      </p:sp>
      <p:sp>
        <p:nvSpPr>
          <p:cNvPr id="78854" name="Rectangle 3"/>
          <p:cNvSpPr>
            <a:spLocks noGrp="1" noChangeArrowheads="1"/>
          </p:cNvSpPr>
          <p:nvPr>
            <p:ph type="body" idx="1"/>
          </p:nvPr>
        </p:nvSpPr>
        <p:spPr>
          <a:xfrm>
            <a:off x="990600" y="914400"/>
            <a:ext cx="7772400" cy="5257800"/>
          </a:xfrm>
        </p:spPr>
        <p:txBody>
          <a:bodyPr/>
          <a:lstStyle/>
          <a:p>
            <a:endParaRPr lang="en-US" altLang="en-US" smtClean="0"/>
          </a:p>
          <a:p>
            <a:endParaRPr lang="en-US" altLang="en-US" smtClean="0"/>
          </a:p>
        </p:txBody>
      </p:sp>
      <p:graphicFrame>
        <p:nvGraphicFramePr>
          <p:cNvPr id="78855" name="Object 4"/>
          <p:cNvGraphicFramePr>
            <a:graphicFrameLocks noChangeAspect="1"/>
          </p:cNvGraphicFramePr>
          <p:nvPr/>
        </p:nvGraphicFramePr>
        <p:xfrm>
          <a:off x="914400" y="914400"/>
          <a:ext cx="3082925" cy="3124200"/>
        </p:xfrm>
        <a:graphic>
          <a:graphicData uri="http://schemas.openxmlformats.org/presentationml/2006/ole">
            <mc:AlternateContent xmlns:mc="http://schemas.openxmlformats.org/markup-compatibility/2006">
              <mc:Choice xmlns:v="urn:schemas-microsoft-com:vml" Requires="v">
                <p:oleObj spid="_x0000_s78892" name="Photo Editor Photo" r:id="rId3" imgW="5106113" imgH="5172797" progId="MSPhotoEd.3">
                  <p:embed/>
                </p:oleObj>
              </mc:Choice>
              <mc:Fallback>
                <p:oleObj name="Photo Editor Photo" r:id="rId3" imgW="5106113" imgH="5172797"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6" name="Object 5"/>
          <p:cNvGraphicFramePr>
            <a:graphicFrameLocks noChangeAspect="1"/>
          </p:cNvGraphicFramePr>
          <p:nvPr/>
        </p:nvGraphicFramePr>
        <p:xfrm>
          <a:off x="5181600" y="914400"/>
          <a:ext cx="3082925" cy="3124200"/>
        </p:xfrm>
        <a:graphic>
          <a:graphicData uri="http://schemas.openxmlformats.org/presentationml/2006/ole">
            <mc:AlternateContent xmlns:mc="http://schemas.openxmlformats.org/markup-compatibility/2006">
              <mc:Choice xmlns:v="urn:schemas-microsoft-com:vml" Requires="v">
                <p:oleObj spid="_x0000_s78893" name="Photo Editor Photo" r:id="rId5" imgW="5106113" imgH="5172797" progId="MSPhotoEd.3">
                  <p:embed/>
                </p:oleObj>
              </mc:Choice>
              <mc:Fallback>
                <p:oleObj name="Photo Editor Photo" r:id="rId5" imgW="5106113" imgH="5172797"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8857" name="Group 20"/>
          <p:cNvGrpSpPr>
            <a:grpSpLocks/>
          </p:cNvGrpSpPr>
          <p:nvPr/>
        </p:nvGrpSpPr>
        <p:grpSpPr bwMode="auto">
          <a:xfrm rot="4164331">
            <a:off x="1717675" y="4270375"/>
            <a:ext cx="412750" cy="647700"/>
            <a:chOff x="3979" y="3269"/>
            <a:chExt cx="260" cy="408"/>
          </a:xfrm>
        </p:grpSpPr>
        <p:sp>
          <p:nvSpPr>
            <p:cNvPr id="78879" name="Freeform 15"/>
            <p:cNvSpPr>
              <a:spLocks/>
            </p:cNvSpPr>
            <p:nvPr/>
          </p:nvSpPr>
          <p:spPr bwMode="auto">
            <a:xfrm>
              <a:off x="3984" y="3371"/>
              <a:ext cx="180" cy="306"/>
            </a:xfrm>
            <a:custGeom>
              <a:avLst/>
              <a:gdLst>
                <a:gd name="T0" fmla="*/ 9 w 202"/>
                <a:gd name="T1" fmla="*/ 305 h 306"/>
                <a:gd name="T2" fmla="*/ 0 w 202"/>
                <a:gd name="T3" fmla="*/ 22 h 306"/>
                <a:gd name="T4" fmla="*/ 4 w 202"/>
                <a:gd name="T5" fmla="*/ 13 h 306"/>
                <a:gd name="T6" fmla="*/ 9 w 202"/>
                <a:gd name="T7" fmla="*/ 14 h 306"/>
                <a:gd name="T8" fmla="*/ 12 w 202"/>
                <a:gd name="T9" fmla="*/ 13 h 306"/>
                <a:gd name="T10" fmla="*/ 12 w 202"/>
                <a:gd name="T11" fmla="*/ 10 h 306"/>
                <a:gd name="T12" fmla="*/ 15 w 202"/>
                <a:gd name="T13" fmla="*/ 11 h 306"/>
                <a:gd name="T14" fmla="*/ 18 w 202"/>
                <a:gd name="T15" fmla="*/ 7 h 306"/>
                <a:gd name="T16" fmla="*/ 20 w 202"/>
                <a:gd name="T17" fmla="*/ 9 h 306"/>
                <a:gd name="T18" fmla="*/ 23 w 202"/>
                <a:gd name="T19" fmla="*/ 6 h 306"/>
                <a:gd name="T20" fmla="*/ 26 w 202"/>
                <a:gd name="T21" fmla="*/ 5 h 306"/>
                <a:gd name="T22" fmla="*/ 29 w 202"/>
                <a:gd name="T23" fmla="*/ 3 h 306"/>
                <a:gd name="T24" fmla="*/ 32 w 202"/>
                <a:gd name="T25" fmla="*/ 4 h 306"/>
                <a:gd name="T26" fmla="*/ 35 w 202"/>
                <a:gd name="T27" fmla="*/ 3 h 306"/>
                <a:gd name="T28" fmla="*/ 37 w 202"/>
                <a:gd name="T29" fmla="*/ 0 h 306"/>
                <a:gd name="T30" fmla="*/ 42 w 202"/>
                <a:gd name="T31" fmla="*/ 0 h 306"/>
                <a:gd name="T32" fmla="*/ 45 w 202"/>
                <a:gd name="T33" fmla="*/ 1 h 306"/>
                <a:gd name="T34" fmla="*/ 47 w 202"/>
                <a:gd name="T35" fmla="*/ 1 h 306"/>
                <a:gd name="T36" fmla="*/ 48 w 202"/>
                <a:gd name="T37" fmla="*/ 3 h 306"/>
                <a:gd name="T38" fmla="*/ 52 w 202"/>
                <a:gd name="T39" fmla="*/ 4 h 306"/>
                <a:gd name="T40" fmla="*/ 55 w 202"/>
                <a:gd name="T41" fmla="*/ 7 h 306"/>
                <a:gd name="T42" fmla="*/ 58 w 202"/>
                <a:gd name="T43" fmla="*/ 7 h 306"/>
                <a:gd name="T44" fmla="*/ 62 w 202"/>
                <a:gd name="T45" fmla="*/ 10 h 306"/>
                <a:gd name="T46" fmla="*/ 64 w 202"/>
                <a:gd name="T47" fmla="*/ 12 h 306"/>
                <a:gd name="T48" fmla="*/ 69 w 202"/>
                <a:gd name="T49" fmla="*/ 11 h 306"/>
                <a:gd name="T50" fmla="*/ 70 w 202"/>
                <a:gd name="T51" fmla="*/ 16 h 306"/>
                <a:gd name="T52" fmla="*/ 74 w 202"/>
                <a:gd name="T53" fmla="*/ 17 h 306"/>
                <a:gd name="T54" fmla="*/ 76 w 202"/>
                <a:gd name="T55" fmla="*/ 19 h 306"/>
                <a:gd name="T56" fmla="*/ 78 w 202"/>
                <a:gd name="T57" fmla="*/ 21 h 306"/>
                <a:gd name="T58" fmla="*/ 80 w 202"/>
                <a:gd name="T59" fmla="*/ 24 h 306"/>
                <a:gd name="T60" fmla="*/ 82 w 202"/>
                <a:gd name="T61" fmla="*/ 27 h 306"/>
                <a:gd name="T62" fmla="*/ 85 w 202"/>
                <a:gd name="T63" fmla="*/ 31 h 306"/>
                <a:gd name="T64" fmla="*/ 86 w 202"/>
                <a:gd name="T65" fmla="*/ 35 h 306"/>
                <a:gd name="T66" fmla="*/ 87 w 202"/>
                <a:gd name="T67" fmla="*/ 36 h 306"/>
                <a:gd name="T68" fmla="*/ 90 w 202"/>
                <a:gd name="T69" fmla="*/ 41 h 306"/>
                <a:gd name="T70" fmla="*/ 91 w 202"/>
                <a:gd name="T71" fmla="*/ 44 h 306"/>
                <a:gd name="T72" fmla="*/ 94 w 202"/>
                <a:gd name="T73" fmla="*/ 46 h 306"/>
                <a:gd name="T74" fmla="*/ 96 w 202"/>
                <a:gd name="T75" fmla="*/ 50 h 306"/>
                <a:gd name="T76" fmla="*/ 99 w 202"/>
                <a:gd name="T77" fmla="*/ 53 h 306"/>
                <a:gd name="T78" fmla="*/ 101 w 202"/>
                <a:gd name="T79" fmla="*/ 55 h 306"/>
                <a:gd name="T80" fmla="*/ 102 w 202"/>
                <a:gd name="T81" fmla="*/ 59 h 306"/>
                <a:gd name="T82" fmla="*/ 104 w 202"/>
                <a:gd name="T83" fmla="*/ 62 h 306"/>
                <a:gd name="T84" fmla="*/ 105 w 202"/>
                <a:gd name="T85" fmla="*/ 67 h 306"/>
                <a:gd name="T86" fmla="*/ 106 w 202"/>
                <a:gd name="T87" fmla="*/ 73 h 306"/>
                <a:gd name="T88" fmla="*/ 107 w 202"/>
                <a:gd name="T89" fmla="*/ 76 h 306"/>
                <a:gd name="T90" fmla="*/ 110 w 202"/>
                <a:gd name="T91" fmla="*/ 80 h 306"/>
                <a:gd name="T92" fmla="*/ 111 w 202"/>
                <a:gd name="T93" fmla="*/ 84 h 306"/>
                <a:gd name="T94" fmla="*/ 113 w 202"/>
                <a:gd name="T95" fmla="*/ 90 h 306"/>
                <a:gd name="T96" fmla="*/ 113 w 202"/>
                <a:gd name="T97" fmla="*/ 99 h 306"/>
                <a:gd name="T98" fmla="*/ 9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78880" name="Arc 16"/>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lnTo>
                    <a:pt x="0" y="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78881" name="Line 1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8882" name="Oval 18"/>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lvl1pPr>
                <a:spcBef>
                  <a:spcPct val="20000"/>
                </a:spcBef>
                <a:defRPr sz="24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endParaRPr lang="en-US" altLang="en-US" b="0">
                <a:solidFill>
                  <a:srgbClr val="000000"/>
                </a:solidFill>
                <a:latin typeface="Times New Roman" pitchFamily="18" charset="0"/>
              </a:endParaRPr>
            </a:p>
          </p:txBody>
        </p:sp>
        <p:sp>
          <p:nvSpPr>
            <p:cNvPr id="78883" name="Line 1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8858" name="Line 24"/>
          <p:cNvSpPr>
            <a:spLocks noChangeShapeType="1"/>
          </p:cNvSpPr>
          <p:nvPr/>
        </p:nvSpPr>
        <p:spPr bwMode="auto">
          <a:xfrm>
            <a:off x="2819400" y="4114800"/>
            <a:ext cx="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59" name="Line 25"/>
          <p:cNvSpPr>
            <a:spLocks noChangeShapeType="1"/>
          </p:cNvSpPr>
          <p:nvPr/>
        </p:nvSpPr>
        <p:spPr bwMode="auto">
          <a:xfrm>
            <a:off x="2819400" y="4114800"/>
            <a:ext cx="45720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0" name="Line 26"/>
          <p:cNvSpPr>
            <a:spLocks noChangeShapeType="1"/>
          </p:cNvSpPr>
          <p:nvPr/>
        </p:nvSpPr>
        <p:spPr bwMode="auto">
          <a:xfrm>
            <a:off x="2819400" y="4876800"/>
            <a:ext cx="45720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1" name="Line 27"/>
          <p:cNvSpPr>
            <a:spLocks noChangeShapeType="1"/>
          </p:cNvSpPr>
          <p:nvPr/>
        </p:nvSpPr>
        <p:spPr bwMode="auto">
          <a:xfrm>
            <a:off x="3276600" y="4495800"/>
            <a:ext cx="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8862" name="Group 38"/>
          <p:cNvGrpSpPr>
            <a:grpSpLocks/>
          </p:cNvGrpSpPr>
          <p:nvPr/>
        </p:nvGrpSpPr>
        <p:grpSpPr bwMode="auto">
          <a:xfrm rot="-5400000">
            <a:off x="6667500" y="4533900"/>
            <a:ext cx="457200" cy="1143000"/>
            <a:chOff x="4416" y="2592"/>
            <a:chExt cx="288" cy="720"/>
          </a:xfrm>
        </p:grpSpPr>
        <p:sp>
          <p:nvSpPr>
            <p:cNvPr id="78875" name="Line 34"/>
            <p:cNvSpPr>
              <a:spLocks noChangeShapeType="1"/>
            </p:cNvSpPr>
            <p:nvPr/>
          </p:nvSpPr>
          <p:spPr bwMode="auto">
            <a:xfrm>
              <a:off x="4416" y="2592"/>
              <a:ext cx="0"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6" name="Line 35"/>
            <p:cNvSpPr>
              <a:spLocks noChangeShapeType="1"/>
            </p:cNvSpPr>
            <p:nvPr/>
          </p:nvSpPr>
          <p:spPr bwMode="auto">
            <a:xfrm>
              <a:off x="4416" y="2592"/>
              <a:ext cx="288" cy="2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Line 36"/>
            <p:cNvSpPr>
              <a:spLocks noChangeShapeType="1"/>
            </p:cNvSpPr>
            <p:nvPr/>
          </p:nvSpPr>
          <p:spPr bwMode="auto">
            <a:xfrm>
              <a:off x="4416" y="3072"/>
              <a:ext cx="288" cy="2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8" name="Line 37"/>
            <p:cNvSpPr>
              <a:spLocks noChangeShapeType="1"/>
            </p:cNvSpPr>
            <p:nvPr/>
          </p:nvSpPr>
          <p:spPr bwMode="auto">
            <a:xfrm>
              <a:off x="4704" y="2832"/>
              <a:ext cx="0"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63" name="Text Box 39"/>
          <p:cNvSpPr txBox="1">
            <a:spLocks noChangeArrowheads="1"/>
          </p:cNvSpPr>
          <p:nvPr/>
        </p:nvSpPr>
        <p:spPr bwMode="auto">
          <a:xfrm>
            <a:off x="1295400" y="5334000"/>
            <a:ext cx="241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000" b="0">
                <a:solidFill>
                  <a:srgbClr val="000000"/>
                </a:solidFill>
              </a:rPr>
              <a:t>image plane in front</a:t>
            </a:r>
          </a:p>
        </p:txBody>
      </p:sp>
      <p:sp>
        <p:nvSpPr>
          <p:cNvPr id="78864" name="Text Box 40"/>
          <p:cNvSpPr txBox="1">
            <a:spLocks noChangeArrowheads="1"/>
          </p:cNvSpPr>
          <p:nvPr/>
        </p:nvSpPr>
        <p:spPr bwMode="auto">
          <a:xfrm>
            <a:off x="5638800" y="5334000"/>
            <a:ext cx="2303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000" b="0">
                <a:solidFill>
                  <a:srgbClr val="000000"/>
                </a:solidFill>
              </a:rPr>
              <a:t>image plane below</a:t>
            </a:r>
          </a:p>
        </p:txBody>
      </p:sp>
      <p:sp>
        <p:nvSpPr>
          <p:cNvPr id="78865" name="Line 41"/>
          <p:cNvSpPr>
            <a:spLocks noChangeShapeType="1"/>
          </p:cNvSpPr>
          <p:nvPr/>
        </p:nvSpPr>
        <p:spPr bwMode="auto">
          <a:xfrm>
            <a:off x="4267200" y="2438400"/>
            <a:ext cx="6858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5" name="Group 45"/>
          <p:cNvGrpSpPr>
            <a:grpSpLocks/>
          </p:cNvGrpSpPr>
          <p:nvPr/>
        </p:nvGrpSpPr>
        <p:grpSpPr bwMode="auto">
          <a:xfrm>
            <a:off x="3892550" y="4038600"/>
            <a:ext cx="1517650" cy="2474913"/>
            <a:chOff x="2452" y="2544"/>
            <a:chExt cx="956" cy="1559"/>
          </a:xfrm>
        </p:grpSpPr>
        <p:sp>
          <p:nvSpPr>
            <p:cNvPr id="78873" name="Text Box 43"/>
            <p:cNvSpPr txBox="1">
              <a:spLocks noChangeArrowheads="1"/>
            </p:cNvSpPr>
            <p:nvPr/>
          </p:nvSpPr>
          <p:spPr bwMode="auto">
            <a:xfrm>
              <a:off x="2452" y="3583"/>
              <a:ext cx="94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600" b="0">
                  <a:solidFill>
                    <a:srgbClr val="000000"/>
                  </a:solidFill>
                </a:rPr>
                <a:t>black area</a:t>
              </a:r>
            </a:p>
            <a:p>
              <a:pPr>
                <a:spcBef>
                  <a:spcPct val="0"/>
                </a:spcBef>
              </a:pPr>
              <a:r>
                <a:rPr lang="en-US" altLang="en-US" sz="1600" b="0">
                  <a:solidFill>
                    <a:srgbClr val="000000"/>
                  </a:solidFill>
                </a:rPr>
                <a:t>where no pixel</a:t>
              </a:r>
            </a:p>
            <a:p>
              <a:pPr>
                <a:spcBef>
                  <a:spcPct val="0"/>
                </a:spcBef>
              </a:pPr>
              <a:r>
                <a:rPr lang="en-US" altLang="en-US" sz="1600" b="0">
                  <a:solidFill>
                    <a:srgbClr val="000000"/>
                  </a:solidFill>
                </a:rPr>
                <a:t>maps to</a:t>
              </a:r>
            </a:p>
          </p:txBody>
        </p:sp>
        <p:sp>
          <p:nvSpPr>
            <p:cNvPr id="78874" name="Line 44"/>
            <p:cNvSpPr>
              <a:spLocks noChangeShapeType="1"/>
            </p:cNvSpPr>
            <p:nvPr/>
          </p:nvSpPr>
          <p:spPr bwMode="auto">
            <a:xfrm flipV="1">
              <a:off x="3120" y="2544"/>
              <a:ext cx="288" cy="10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8867" name="Line 60"/>
          <p:cNvSpPr>
            <a:spLocks noChangeShapeType="1"/>
          </p:cNvSpPr>
          <p:nvPr/>
        </p:nvSpPr>
        <p:spPr bwMode="auto">
          <a:xfrm flipV="1">
            <a:off x="4343400" y="4572000"/>
            <a:ext cx="0" cy="53340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8" name="Line 61"/>
          <p:cNvSpPr>
            <a:spLocks noChangeShapeType="1"/>
          </p:cNvSpPr>
          <p:nvPr/>
        </p:nvSpPr>
        <p:spPr bwMode="auto">
          <a:xfrm>
            <a:off x="3581400" y="5105400"/>
            <a:ext cx="762000"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 name="Group 52"/>
          <p:cNvGrpSpPr>
            <a:grpSpLocks/>
          </p:cNvGrpSpPr>
          <p:nvPr/>
        </p:nvGrpSpPr>
        <p:grpSpPr bwMode="auto">
          <a:xfrm>
            <a:off x="4114800" y="3810000"/>
            <a:ext cx="4267200" cy="2895600"/>
            <a:chOff x="2640" y="2304"/>
            <a:chExt cx="2688" cy="1824"/>
          </a:xfrm>
        </p:grpSpPr>
        <p:graphicFrame>
          <p:nvGraphicFramePr>
            <p:cNvPr id="78870" name="Object 47"/>
            <p:cNvGraphicFramePr>
              <a:graphicFrameLocks noChangeAspect="1"/>
            </p:cNvGraphicFramePr>
            <p:nvPr/>
          </p:nvGraphicFramePr>
          <p:xfrm>
            <a:off x="3576" y="2304"/>
            <a:ext cx="1752" cy="1824"/>
          </p:xfrm>
          <a:graphic>
            <a:graphicData uri="http://schemas.openxmlformats.org/presentationml/2006/ole">
              <mc:AlternateContent xmlns:mc="http://schemas.openxmlformats.org/markup-compatibility/2006">
                <mc:Choice xmlns:v="urn:schemas-microsoft-com:vml" Requires="v">
                  <p:oleObj spid="_x0000_s78894" name="Photo Editor Photo" r:id="rId7" imgW="5125165" imgH="5191850" progId="MSPhotoEd.3">
                    <p:embed/>
                  </p:oleObj>
                </mc:Choice>
                <mc:Fallback>
                  <p:oleObj name="Photo Editor Photo" r:id="rId7" imgW="5125165" imgH="5191850" progId="MSPhotoEd.3">
                    <p:embed/>
                    <p:pic>
                      <p:nvPicPr>
                        <p:cNvPr id="0" name="Object 47"/>
                        <p:cNvPicPr>
                          <a:picLocks noChangeAspect="1" noChangeArrowheads="1"/>
                        </p:cNvPicPr>
                        <p:nvPr/>
                      </p:nvPicPr>
                      <p:blipFill>
                        <a:blip r:embed="rId8">
                          <a:extLst>
                            <a:ext uri="{28A0092B-C50C-407E-A947-70E740481C1C}">
                              <a14:useLocalDpi xmlns:a14="http://schemas.microsoft.com/office/drawing/2010/main" val="0"/>
                            </a:ext>
                          </a:extLst>
                        </a:blip>
                        <a:srcRect l="5194" t="2563"/>
                        <a:stretch>
                          <a:fillRect/>
                        </a:stretch>
                      </p:blipFill>
                      <p:spPr bwMode="auto">
                        <a:xfrm>
                          <a:off x="3576" y="2304"/>
                          <a:ext cx="17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71" name="Line 50"/>
            <p:cNvSpPr>
              <a:spLocks noChangeShapeType="1"/>
            </p:cNvSpPr>
            <p:nvPr/>
          </p:nvSpPr>
          <p:spPr bwMode="auto">
            <a:xfrm>
              <a:off x="2640" y="2304"/>
              <a:ext cx="480" cy="4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72" name="Line 51"/>
            <p:cNvSpPr>
              <a:spLocks noChangeShapeType="1"/>
            </p:cNvSpPr>
            <p:nvPr/>
          </p:nvSpPr>
          <p:spPr bwMode="auto">
            <a:xfrm>
              <a:off x="3264" y="3648"/>
              <a:ext cx="1824"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dirty="0" smtClean="0"/>
              <a:t>Project 6’</a:t>
            </a:r>
            <a:endParaRPr lang="en-US" altLang="en-US" dirty="0" smtClean="0"/>
          </a:p>
        </p:txBody>
      </p:sp>
      <p:sp>
        <p:nvSpPr>
          <p:cNvPr id="89091" name="Rectangle 3"/>
          <p:cNvSpPr>
            <a:spLocks noGrp="1" noChangeArrowheads="1"/>
          </p:cNvSpPr>
          <p:nvPr>
            <p:ph type="body" idx="1"/>
          </p:nvPr>
        </p:nvSpPr>
        <p:spPr>
          <a:xfrm>
            <a:off x="685800" y="914400"/>
            <a:ext cx="7772400" cy="685800"/>
          </a:xfrm>
        </p:spPr>
        <p:txBody>
          <a:bodyPr/>
          <a:lstStyle/>
          <a:p>
            <a:r>
              <a:rPr lang="en-US" altLang="en-US" smtClean="0"/>
              <a:t>Tour Into the Picture</a:t>
            </a:r>
          </a:p>
        </p:txBody>
      </p:sp>
      <p:pic>
        <p:nvPicPr>
          <p:cNvPr id="89092"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r="49348"/>
          <a:stretch>
            <a:fillRect/>
          </a:stretch>
        </p:blipFill>
        <p:spPr bwMode="auto">
          <a:xfrm>
            <a:off x="1295400" y="1676400"/>
            <a:ext cx="65532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819400"/>
            <a:ext cx="52959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170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2" name="Picture 8" descr="http://www.cs.cmu.edu/afs/andrew/scs/cs/15-463/f07/proj5/www/rys/results/sjerome_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429000"/>
            <a:ext cx="45593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p:cNvSpPr>
            <a:spLocks noGrp="1" noChangeArrowheads="1"/>
          </p:cNvSpPr>
          <p:nvPr>
            <p:ph type="title"/>
          </p:nvPr>
        </p:nvSpPr>
        <p:spPr/>
        <p:txBody>
          <a:bodyPr/>
          <a:lstStyle/>
          <a:p>
            <a:r>
              <a:rPr lang="en-US" altLang="en-US" dirty="0" smtClean="0"/>
              <a:t>Paper Pop-up</a:t>
            </a:r>
            <a:endParaRPr lang="en-US" altLang="en-US" dirty="0" smtClean="0"/>
          </a:p>
        </p:txBody>
      </p:sp>
      <p:pic>
        <p:nvPicPr>
          <p:cNvPr id="103428" name="Picture 4" descr="http://www.cs.cmu.edu/afs/andrew/scs/cs/15-463/f07/proj5/www/rys/results/sjerome_compos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225" y="1968500"/>
            <a:ext cx="330517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39800"/>
            <a:ext cx="27273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2"/>
          <p:cNvSpPr txBox="1">
            <a:spLocks noChangeArrowheads="1"/>
          </p:cNvSpPr>
          <p:nvPr/>
        </p:nvSpPr>
        <p:spPr bwMode="auto">
          <a:xfrm>
            <a:off x="228600" y="2895600"/>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altLang="en-US" sz="1800" b="0">
                <a:solidFill>
                  <a:srgbClr val="000000"/>
                </a:solidFill>
              </a:rPr>
              <a:t>Step 1: define planes</a:t>
            </a:r>
          </a:p>
        </p:txBody>
      </p:sp>
      <p:sp>
        <p:nvSpPr>
          <p:cNvPr id="16" name="TextBox 15"/>
          <p:cNvSpPr txBox="1">
            <a:spLocks noChangeArrowheads="1"/>
          </p:cNvSpPr>
          <p:nvPr/>
        </p:nvSpPr>
        <p:spPr bwMode="auto">
          <a:xfrm>
            <a:off x="2973388" y="4921250"/>
            <a:ext cx="278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altLang="en-US" sz="1800" b="0">
                <a:solidFill>
                  <a:srgbClr val="000000"/>
                </a:solidFill>
              </a:rPr>
              <a:t>Step 2: rectify each plane</a:t>
            </a:r>
          </a:p>
        </p:txBody>
      </p:sp>
      <p:sp>
        <p:nvSpPr>
          <p:cNvPr id="17" name="TextBox 16"/>
          <p:cNvSpPr txBox="1">
            <a:spLocks noChangeArrowheads="1"/>
          </p:cNvSpPr>
          <p:nvPr/>
        </p:nvSpPr>
        <p:spPr bwMode="auto">
          <a:xfrm>
            <a:off x="5791200" y="6477000"/>
            <a:ext cx="341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altLang="en-US" sz="1800" b="0">
                <a:solidFill>
                  <a:srgbClr val="000000"/>
                </a:solidFill>
              </a:rPr>
              <a:t>Step 3: compute 3D box coords</a:t>
            </a:r>
          </a:p>
        </p:txBody>
      </p:sp>
      <p:pic>
        <p:nvPicPr>
          <p:cNvPr id="103430" name="Picture 6" descr="http://www.cs.cmu.edu/afs/andrew/scs/cs/15-463/f07/proj5/www/rys/results/cam_sjerom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3" y="3987800"/>
            <a:ext cx="3765551"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566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34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3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7: post-capture focus</a:t>
            </a:r>
            <a:endParaRPr lang="en-US" dirty="0"/>
          </a:p>
        </p:txBody>
      </p:sp>
    </p:spTree>
    <p:extLst>
      <p:ext uri="{BB962C8B-B14F-4D97-AF65-F5344CB8AC3E}">
        <p14:creationId xmlns:p14="http://schemas.microsoft.com/office/powerpoint/2010/main" val="21229816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tche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93700"/>
            <a:ext cx="8128000" cy="6070600"/>
          </a:xfrm>
          <a:prstGeom prst="rect">
            <a:avLst/>
          </a:prstGeom>
        </p:spPr>
      </p:pic>
    </p:spTree>
    <p:extLst>
      <p:ext uri="{BB962C8B-B14F-4D97-AF65-F5344CB8AC3E}">
        <p14:creationId xmlns:p14="http://schemas.microsoft.com/office/powerpoint/2010/main" val="4115953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93700"/>
            <a:ext cx="8128000" cy="6070600"/>
          </a:xfrm>
          <a:prstGeom prst="rect">
            <a:avLst/>
          </a:prstGeom>
        </p:spPr>
      </p:pic>
    </p:spTree>
    <p:extLst>
      <p:ext uri="{BB962C8B-B14F-4D97-AF65-F5344CB8AC3E}">
        <p14:creationId xmlns:p14="http://schemas.microsoft.com/office/powerpoint/2010/main" val="15044224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93700"/>
            <a:ext cx="8128000" cy="6070600"/>
          </a:xfrm>
          <a:prstGeom prst="rect">
            <a:avLst/>
          </a:prstGeom>
        </p:spPr>
      </p:pic>
    </p:spTree>
    <p:extLst>
      <p:ext uri="{BB962C8B-B14F-4D97-AF65-F5344CB8AC3E}">
        <p14:creationId xmlns:p14="http://schemas.microsoft.com/office/powerpoint/2010/main" val="400692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teaser_inp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93700"/>
            <a:ext cx="8128000" cy="6070600"/>
          </a:xfrm>
          <a:prstGeom prst="rect">
            <a:avLst/>
          </a:prstGeom>
        </p:spPr>
      </p:pic>
    </p:spTree>
    <p:extLst>
      <p:ext uri="{BB962C8B-B14F-4D97-AF65-F5344CB8AC3E}">
        <p14:creationId xmlns:p14="http://schemas.microsoft.com/office/powerpoint/2010/main" val="30976008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93700"/>
            <a:ext cx="8128000" cy="6070600"/>
          </a:xfrm>
          <a:prstGeom prst="rect">
            <a:avLst/>
          </a:prstGeom>
        </p:spPr>
      </p:pic>
    </p:spTree>
    <p:extLst>
      <p:ext uri="{BB962C8B-B14F-4D97-AF65-F5344CB8AC3E}">
        <p14:creationId xmlns:p14="http://schemas.microsoft.com/office/powerpoint/2010/main" val="38265456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20023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74" y="393700"/>
            <a:ext cx="8113451" cy="6070600"/>
          </a:xfrm>
          <a:prstGeom prst="rect">
            <a:avLst/>
          </a:prstGeom>
        </p:spPr>
      </p:pic>
    </p:spTree>
    <p:extLst>
      <p:ext uri="{BB962C8B-B14F-4D97-AF65-F5344CB8AC3E}">
        <p14:creationId xmlns:p14="http://schemas.microsoft.com/office/powerpoint/2010/main" val="40680830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74" y="393700"/>
            <a:ext cx="8113451" cy="6070599"/>
          </a:xfrm>
          <a:prstGeom prst="rect">
            <a:avLst/>
          </a:prstGeom>
        </p:spPr>
      </p:pic>
    </p:spTree>
    <p:extLst>
      <p:ext uri="{BB962C8B-B14F-4D97-AF65-F5344CB8AC3E}">
        <p14:creationId xmlns:p14="http://schemas.microsoft.com/office/powerpoint/2010/main" val="35811093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dirty="0" smtClean="0"/>
              <a:t>Final Project</a:t>
            </a:r>
          </a:p>
        </p:txBody>
      </p:sp>
      <p:sp>
        <p:nvSpPr>
          <p:cNvPr id="91139" name="Rectangle 3"/>
          <p:cNvSpPr>
            <a:spLocks noGrp="1" noChangeArrowheads="1"/>
          </p:cNvSpPr>
          <p:nvPr>
            <p:ph type="body" idx="1"/>
          </p:nvPr>
        </p:nvSpPr>
        <p:spPr/>
        <p:txBody>
          <a:bodyPr/>
          <a:lstStyle/>
          <a:p>
            <a:r>
              <a:rPr lang="en-US" altLang="en-US" dirty="0" smtClean="0"/>
              <a:t>Something cool</a:t>
            </a:r>
            <a:r>
              <a:rPr lang="en-US" altLang="en-US" dirty="0" smtClean="0"/>
              <a:t>!!!</a:t>
            </a:r>
          </a:p>
          <a:p>
            <a:pPr marL="457200" indent="-457200">
              <a:buFont typeface="Arial" panose="020B0604020202020204" pitchFamily="34" charset="0"/>
              <a:buChar char="•"/>
            </a:pPr>
            <a:r>
              <a:rPr lang="en-US" altLang="en-US" dirty="0" smtClean="0"/>
              <a:t>We will have some pre-canned projects </a:t>
            </a:r>
          </a:p>
          <a:p>
            <a:pPr marL="457200" indent="-457200">
              <a:buFont typeface="Arial" panose="020B0604020202020204" pitchFamily="34" charset="0"/>
              <a:buChar char="•"/>
            </a:pPr>
            <a:r>
              <a:rPr lang="en-US" altLang="en-US" dirty="0" smtClean="0"/>
              <a:t>Will also have some suggestions, cool datasets, </a:t>
            </a:r>
            <a:r>
              <a:rPr lang="en-US" altLang="en-US" dirty="0" err="1" smtClean="0"/>
              <a:t>etc</a:t>
            </a:r>
            <a:endParaRPr lang="en-US" altLang="en-US" dirty="0" smtClean="0"/>
          </a:p>
          <a:p>
            <a:pPr marL="457200" indent="-457200">
              <a:buFont typeface="Arial" panose="020B0604020202020204" pitchFamily="34" charset="0"/>
              <a:buChar char="•"/>
            </a:pPr>
            <a:r>
              <a:rPr lang="en-US" altLang="en-US" dirty="0" smtClean="0"/>
              <a:t>Or you can do whatever you want!</a:t>
            </a:r>
          </a:p>
          <a:p>
            <a:pPr marL="457200" indent="-457200">
              <a:buFont typeface="Arial" panose="020B0604020202020204" pitchFamily="34" charset="0"/>
              <a:buChar char="•"/>
            </a:pPr>
            <a:endParaRPr lang="en-US" altLang="en-US" dirty="0" smtClean="0"/>
          </a:p>
          <a:p>
            <a:pPr marL="457200" indent="-457200">
              <a:buFont typeface="Arial" panose="020B0604020202020204" pitchFamily="34" charset="0"/>
              <a:buChar char="•"/>
            </a:pPr>
            <a:endParaRPr lang="en-US" altLang="en-US" dirty="0"/>
          </a:p>
          <a:p>
            <a:pPr marL="457200" indent="-457200">
              <a:buFont typeface="Arial" panose="020B0604020202020204" pitchFamily="34" charset="0"/>
              <a:buChar char="•"/>
            </a:pPr>
            <a:endParaRPr lang="en-US" altLang="en-US" dirty="0" smtClean="0"/>
          </a:p>
          <a:p>
            <a:pPr marL="457200" indent="-457200">
              <a:buFont typeface="Arial" panose="020B0604020202020204" pitchFamily="34" charset="0"/>
              <a:buChar char="•"/>
            </a:pPr>
            <a:endParaRPr lang="en-US" altLang="en-US" dirty="0"/>
          </a:p>
          <a:p>
            <a:pPr marL="0" indent="0"/>
            <a:r>
              <a:rPr lang="en-US" altLang="en-US" dirty="0" smtClean="0"/>
              <a:t>(can be done in groups up to 3)</a:t>
            </a:r>
            <a:endParaRPr lang="en-US" altLang="en-US"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Sample Project</a:t>
            </a:r>
          </a:p>
        </p:txBody>
      </p:sp>
      <p:pic>
        <p:nvPicPr>
          <p:cNvPr id="4" name="project.wmv">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228600" y="1039813"/>
            <a:ext cx="8686800" cy="5791200"/>
          </a:xfrm>
        </p:spPr>
      </p:pic>
    </p:spTree>
    <p:extLst>
      <p:ext uri="{BB962C8B-B14F-4D97-AF65-F5344CB8AC3E}">
        <p14:creationId xmlns:p14="http://schemas.microsoft.com/office/powerpoint/2010/main" val="1522676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9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Project details</a:t>
            </a:r>
          </a:p>
        </p:txBody>
      </p:sp>
      <p:sp>
        <p:nvSpPr>
          <p:cNvPr id="3" name="Content Placeholder 2"/>
          <p:cNvSpPr>
            <a:spLocks noGrp="1"/>
          </p:cNvSpPr>
          <p:nvPr>
            <p:ph idx="1"/>
          </p:nvPr>
        </p:nvSpPr>
        <p:spPr/>
        <p:txBody>
          <a:bodyPr>
            <a:normAutofit fontScale="85000" lnSpcReduction="20000"/>
          </a:bodyPr>
          <a:lstStyle/>
          <a:p>
            <a:pPr>
              <a:buFont typeface="Arial" pitchFamily="34" charset="0"/>
              <a:buNone/>
              <a:defRPr/>
            </a:pPr>
            <a:endParaRPr lang="en-US" dirty="0" smtClean="0"/>
          </a:p>
          <a:p>
            <a:pPr>
              <a:defRPr/>
            </a:pPr>
            <a:r>
              <a:rPr lang="en-US" dirty="0" smtClean="0"/>
              <a:t>Implement stuff from scratch and apply it to your own </a:t>
            </a:r>
            <a:r>
              <a:rPr lang="en-US" dirty="0" smtClean="0"/>
              <a:t>photos</a:t>
            </a:r>
          </a:p>
          <a:p>
            <a:pPr>
              <a:defRPr/>
            </a:pPr>
            <a:endParaRPr lang="en-US" dirty="0"/>
          </a:p>
          <a:p>
            <a:pPr>
              <a:defRPr/>
            </a:pPr>
            <a:r>
              <a:rPr lang="en-US" dirty="0" smtClean="0"/>
              <a:t>Every person does their own project (except final projects and camera </a:t>
            </a:r>
            <a:r>
              <a:rPr lang="en-US" dirty="0" err="1" smtClean="0"/>
              <a:t>obscura</a:t>
            </a:r>
            <a:r>
              <a:rPr lang="en-US" dirty="0" smtClean="0"/>
              <a:t>)</a:t>
            </a:r>
            <a:endParaRPr lang="en-US" dirty="0" smtClean="0"/>
          </a:p>
          <a:p>
            <a:pPr>
              <a:defRPr/>
            </a:pPr>
            <a:endParaRPr lang="en-US" dirty="0" smtClean="0"/>
          </a:p>
          <a:p>
            <a:pPr>
              <a:defRPr/>
            </a:pPr>
            <a:r>
              <a:rPr lang="en-US" dirty="0" smtClean="0"/>
              <a:t>Reporting via web page (plus </a:t>
            </a:r>
            <a:r>
              <a:rPr lang="en-US" dirty="0" smtClean="0"/>
              <a:t>submit</a:t>
            </a:r>
            <a:r>
              <a:rPr lang="en-US" dirty="0" smtClean="0"/>
              <a:t> </a:t>
            </a:r>
            <a:r>
              <a:rPr lang="en-US" dirty="0" smtClean="0"/>
              <a:t>code)</a:t>
            </a:r>
          </a:p>
          <a:p>
            <a:pPr>
              <a:defRPr/>
            </a:pPr>
            <a:endParaRPr lang="en-US" dirty="0" smtClean="0"/>
          </a:p>
          <a:p>
            <a:pPr>
              <a:defRPr/>
            </a:pPr>
            <a:r>
              <a:rPr lang="en-US" dirty="0" smtClean="0"/>
              <a:t>Afterwards, vote for class favorite(s)!</a:t>
            </a:r>
          </a:p>
          <a:p>
            <a:pPr>
              <a:buFont typeface="Arial" pitchFamily="34" charset="0"/>
              <a:buNone/>
              <a:defRPr/>
            </a:pPr>
            <a:endParaRPr lang="en-US" dirty="0" smtClean="0"/>
          </a:p>
          <a:p>
            <a:pPr>
              <a:defRPr/>
            </a:pPr>
            <a:r>
              <a:rPr lang="en-US" dirty="0" smtClean="0"/>
              <a:t>Software</a:t>
            </a:r>
            <a:endParaRPr lang="en-US" dirty="0" smtClean="0"/>
          </a:p>
          <a:p>
            <a:pPr lvl="1">
              <a:buFont typeface="Calibri" pitchFamily="34" charset="0"/>
              <a:buChar char="–"/>
              <a:defRPr/>
            </a:pPr>
            <a:r>
              <a:rPr lang="en-US" sz="2600" dirty="0" err="1" smtClean="0"/>
              <a:t>Matlab</a:t>
            </a:r>
            <a:r>
              <a:rPr lang="en-US" sz="2600" dirty="0" smtClean="0"/>
              <a:t>!</a:t>
            </a:r>
          </a:p>
          <a:p>
            <a:pPr lvl="1">
              <a:buFont typeface="Calibri" pitchFamily="34" charset="0"/>
              <a:buChar char="–"/>
              <a:defRPr/>
            </a:pPr>
            <a:r>
              <a:rPr lang="en-US" sz="2600" dirty="0" smtClean="0"/>
              <a:t>(you can use other languages, but expect no help from GSIs).  </a:t>
            </a:r>
            <a:endParaRPr lang="en-US" sz="2600" dirty="0" smtClean="0"/>
          </a:p>
          <a:p>
            <a:pPr>
              <a:defRPr/>
            </a:pPr>
            <a:endParaRPr lang="en-US" dirty="0"/>
          </a:p>
        </p:txBody>
      </p:sp>
    </p:spTree>
    <p:extLst>
      <p:ext uri="{BB962C8B-B14F-4D97-AF65-F5344CB8AC3E}">
        <p14:creationId xmlns:p14="http://schemas.microsoft.com/office/powerpoint/2010/main" val="4241877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smtClean="0"/>
              <a:t>Textbook</a:t>
            </a:r>
          </a:p>
        </p:txBody>
      </p:sp>
      <p:pic>
        <p:nvPicPr>
          <p:cNvPr id="93187" name="Picture 5" descr="SzeliskiBookFront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295400"/>
            <a:ext cx="33115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6"/>
          <p:cNvSpPr>
            <a:spLocks noChangeArrowheads="1"/>
          </p:cNvSpPr>
          <p:nvPr/>
        </p:nvSpPr>
        <p:spPr bwMode="auto">
          <a:xfrm>
            <a:off x="2667000" y="617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a:hlinkClick r:id="rId3"/>
              </a:rPr>
              <a:t>http://szeliski.org/Book/</a:t>
            </a:r>
            <a:r>
              <a:rPr lang="en-US" altLang="en-US" sz="2400"/>
              <a:t> </a:t>
            </a:r>
          </a:p>
        </p:txBody>
      </p:sp>
    </p:spTree>
    <p:extLst>
      <p:ext uri="{BB962C8B-B14F-4D97-AF65-F5344CB8AC3E}">
        <p14:creationId xmlns:p14="http://schemas.microsoft.com/office/powerpoint/2010/main" val="244112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smtClean="0"/>
              <a:t>General Comments</a:t>
            </a:r>
          </a:p>
        </p:txBody>
      </p:sp>
      <p:sp>
        <p:nvSpPr>
          <p:cNvPr id="95235" name="Rectangle 3"/>
          <p:cNvSpPr>
            <a:spLocks noGrp="1" noChangeArrowheads="1"/>
          </p:cNvSpPr>
          <p:nvPr>
            <p:ph type="body" idx="1"/>
          </p:nvPr>
        </p:nvSpPr>
        <p:spPr/>
        <p:txBody>
          <a:bodyPr/>
          <a:lstStyle/>
          <a:p>
            <a:r>
              <a:rPr lang="en-US" altLang="en-US" sz="2400" dirty="0" smtClean="0"/>
              <a:t>Prerequisites</a:t>
            </a:r>
            <a:endParaRPr lang="en-US" altLang="en-US" sz="2400" dirty="0" smtClean="0"/>
          </a:p>
          <a:p>
            <a:pPr lvl="1"/>
            <a:r>
              <a:rPr lang="en-US" altLang="en-US" dirty="0" smtClean="0"/>
              <a:t>Linear algebra</a:t>
            </a:r>
            <a:r>
              <a:rPr lang="en-US" altLang="en-US" dirty="0" smtClean="0"/>
              <a:t>!!!</a:t>
            </a:r>
          </a:p>
          <a:p>
            <a:pPr lvl="1"/>
            <a:r>
              <a:rPr lang="en-US" altLang="en-US" dirty="0" smtClean="0"/>
              <a:t>Good programming skills (at least 61B?)</a:t>
            </a:r>
            <a:endParaRPr lang="en-US" altLang="en-US" dirty="0" smtClean="0"/>
          </a:p>
          <a:p>
            <a:pPr lvl="1"/>
            <a:r>
              <a:rPr lang="en-US" altLang="en-US" dirty="0" smtClean="0"/>
              <a:t>Some computer graphics, vision, or image processing is useful, but not required. </a:t>
            </a:r>
          </a:p>
          <a:p>
            <a:pPr marL="457200" lvl="1" indent="0">
              <a:buNone/>
            </a:pPr>
            <a:endParaRPr lang="en-US" altLang="en-US" dirty="0" smtClean="0"/>
          </a:p>
          <a:p>
            <a:r>
              <a:rPr lang="en-US" altLang="en-US" sz="2400" dirty="0" smtClean="0"/>
              <a:t>Emphasis on programming projects!</a:t>
            </a:r>
          </a:p>
          <a:p>
            <a:pPr lvl="1"/>
            <a:r>
              <a:rPr lang="en-US" altLang="en-US" dirty="0" smtClean="0"/>
              <a:t>Building something from scratch</a:t>
            </a:r>
          </a:p>
          <a:p>
            <a:pPr lvl="1"/>
            <a:endParaRPr lang="en-US" altLang="en-US" sz="1800" dirty="0" smtClean="0"/>
          </a:p>
          <a:p>
            <a:r>
              <a:rPr lang="en-US" altLang="en-US" sz="2600" dirty="0" smtClean="0"/>
              <a:t>Graduate Version:</a:t>
            </a:r>
          </a:p>
          <a:p>
            <a:pPr lvl="1"/>
            <a:r>
              <a:rPr lang="en-US" altLang="en-US" dirty="0" smtClean="0"/>
              <a:t>Need to do more on each project, plus a final paper</a:t>
            </a:r>
          </a:p>
          <a:p>
            <a:pPr lvl="1"/>
            <a:endParaRPr lang="en-US" altLang="en-US" dirty="0" smtClean="0"/>
          </a:p>
          <a:p>
            <a:r>
              <a:rPr lang="en-US" altLang="en-US" dirty="0" err="1" smtClean="0"/>
              <a:t>Misc</a:t>
            </a:r>
            <a:r>
              <a:rPr lang="en-US" altLang="en-US" dirty="0" smtClean="0"/>
              <a:t>:</a:t>
            </a:r>
          </a:p>
          <a:p>
            <a:pPr lvl="1"/>
            <a:r>
              <a:rPr lang="en-US" altLang="en-US" dirty="0" smtClean="0"/>
              <a:t>No laptops, no cell phones, smartphones, etc.</a:t>
            </a:r>
          </a:p>
          <a:p>
            <a:pPr lvl="1"/>
            <a:endParaRPr lang="en-US" altLang="en-US" dirty="0" smtClean="0"/>
          </a:p>
          <a:p>
            <a:pPr lvl="1"/>
            <a:endParaRPr lang="en-US" altLang="en-US" dirty="0" smtClean="0"/>
          </a:p>
          <a:p>
            <a:endParaRPr lang="en-US" altLang="en-US" sz="2600" dirty="0" smtClean="0"/>
          </a:p>
          <a:p>
            <a:endParaRPr lang="en-US" altLang="en-US" sz="2400" dirty="0" smtClean="0"/>
          </a:p>
          <a:p>
            <a:endParaRPr lang="en-US" altLang="en-US" sz="2400" dirty="0" smtClean="0"/>
          </a:p>
          <a:p>
            <a:endParaRPr lang="en-US" altLang="en-US" sz="2400" dirty="0" smtClean="0"/>
          </a:p>
        </p:txBody>
      </p:sp>
    </p:spTree>
    <p:extLst>
      <p:ext uri="{BB962C8B-B14F-4D97-AF65-F5344CB8AC3E}">
        <p14:creationId xmlns:p14="http://schemas.microsoft.com/office/powerpoint/2010/main" val="2279319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ru-RU" altLang="en-US" smtClean="0"/>
          </a:p>
        </p:txBody>
      </p:sp>
      <p:pic>
        <p:nvPicPr>
          <p:cNvPr id="37891" name="Picture 4" descr="1024x758_mon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Getting help outside of class</a:t>
            </a:r>
          </a:p>
        </p:txBody>
      </p:sp>
      <p:sp>
        <p:nvSpPr>
          <p:cNvPr id="3" name="Content Placeholder 2"/>
          <p:cNvSpPr>
            <a:spLocks noGrp="1"/>
          </p:cNvSpPr>
          <p:nvPr>
            <p:ph idx="1"/>
          </p:nvPr>
        </p:nvSpPr>
        <p:spPr/>
        <p:txBody>
          <a:bodyPr>
            <a:normAutofit lnSpcReduction="10000"/>
          </a:bodyPr>
          <a:lstStyle/>
          <a:p>
            <a:r>
              <a:rPr lang="en-US" altLang="en-US" b="1" dirty="0" smtClean="0"/>
              <a:t>Course Web Page</a:t>
            </a:r>
          </a:p>
          <a:p>
            <a:pPr lvl="1"/>
            <a:r>
              <a:rPr lang="en-US" altLang="en-US" dirty="0" smtClean="0">
                <a:hlinkClick r:id="rId2"/>
              </a:rPr>
              <a:t>http://inst.eecs.berkeley.edu/~cs194-26/fa14/</a:t>
            </a:r>
            <a:endParaRPr lang="en-US" altLang="en-US" dirty="0" smtClean="0"/>
          </a:p>
          <a:p>
            <a:pPr>
              <a:buFont typeface="Arial" charset="0"/>
              <a:buNone/>
              <a:defRPr/>
            </a:pPr>
            <a:endParaRPr lang="en-US" sz="2800" b="1" dirty="0" smtClean="0"/>
          </a:p>
          <a:p>
            <a:pPr>
              <a:buNone/>
              <a:defRPr/>
            </a:pPr>
            <a:r>
              <a:rPr lang="en-US" b="1" dirty="0"/>
              <a:t>Discussion board</a:t>
            </a:r>
            <a:r>
              <a:rPr lang="en-US" dirty="0"/>
              <a:t>: </a:t>
            </a:r>
            <a:endParaRPr lang="en-US" b="1" dirty="0"/>
          </a:p>
          <a:p>
            <a:pPr>
              <a:buFont typeface="Arial" pitchFamily="34" charset="0"/>
              <a:buChar char="•"/>
              <a:defRPr/>
            </a:pPr>
            <a:r>
              <a:rPr lang="en-US" dirty="0"/>
              <a:t>piazza.com</a:t>
            </a:r>
          </a:p>
          <a:p>
            <a:pPr>
              <a:buFont typeface="Arial" charset="0"/>
              <a:buNone/>
              <a:defRPr/>
            </a:pPr>
            <a:endParaRPr lang="en-US" sz="2800" b="1" dirty="0" smtClean="0"/>
          </a:p>
          <a:p>
            <a:pPr>
              <a:buFont typeface="Arial" charset="0"/>
              <a:buNone/>
              <a:defRPr/>
            </a:pPr>
            <a:r>
              <a:rPr lang="en-US" sz="2800" b="1" dirty="0" smtClean="0"/>
              <a:t>Office hours</a:t>
            </a:r>
          </a:p>
          <a:p>
            <a:pPr>
              <a:buFont typeface="Arial" pitchFamily="34" charset="0"/>
              <a:buChar char="•"/>
              <a:defRPr/>
            </a:pPr>
            <a:r>
              <a:rPr lang="en-US" sz="2400" dirty="0" smtClean="0"/>
              <a:t>TBA</a:t>
            </a:r>
            <a:r>
              <a:rPr lang="en-US" sz="2400" dirty="0" smtClean="0"/>
              <a:t>… see webpage and piazza</a:t>
            </a:r>
            <a:endParaRPr lang="en-US" sz="2400" dirty="0" smtClean="0"/>
          </a:p>
          <a:p>
            <a:pPr marL="0" indent="0">
              <a:defRPr/>
            </a:pPr>
            <a:endParaRPr lang="en-US" sz="2800" b="1" dirty="0" smtClean="0"/>
          </a:p>
          <a:p>
            <a:pPr>
              <a:buNone/>
              <a:defRPr/>
            </a:pPr>
            <a:r>
              <a:rPr lang="en-US" sz="2800" b="1" dirty="0" err="1" smtClean="0"/>
              <a:t>Matlab</a:t>
            </a:r>
            <a:endParaRPr lang="en-US" sz="2800" b="1" dirty="0"/>
          </a:p>
          <a:p>
            <a:pPr>
              <a:buFont typeface="Arial" pitchFamily="34" charset="0"/>
              <a:buChar char="•"/>
              <a:defRPr/>
            </a:pPr>
            <a:r>
              <a:rPr lang="en-US" sz="2400" dirty="0" err="1" smtClean="0"/>
              <a:t>Tentitively</a:t>
            </a:r>
            <a:r>
              <a:rPr lang="en-US" sz="2400" dirty="0" smtClean="0"/>
              <a:t>: 6-7pm Tuesday, Sept 2</a:t>
            </a:r>
            <a:endParaRPr lang="en-US" sz="1200" b="1" dirty="0" smtClean="0"/>
          </a:p>
          <a:p>
            <a:pPr>
              <a:buFont typeface="Arial" pitchFamily="34" charset="0"/>
              <a:buChar char="•"/>
              <a:defRPr/>
            </a:pPr>
            <a:endParaRPr lang="en-US" sz="2800" dirty="0" smtClean="0"/>
          </a:p>
          <a:p>
            <a:pPr>
              <a:buFont typeface="Arial" pitchFamily="34" charset="0"/>
              <a:buChar char="•"/>
              <a:defRPr/>
            </a:pPr>
            <a:endParaRPr lang="en-US" sz="2800" b="1" dirty="0" smtClean="0"/>
          </a:p>
        </p:txBody>
      </p:sp>
    </p:spTree>
    <p:extLst>
      <p:ext uri="{BB962C8B-B14F-4D97-AF65-F5344CB8AC3E}">
        <p14:creationId xmlns:p14="http://schemas.microsoft.com/office/powerpoint/2010/main" val="14260892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smtClean="0"/>
              <a:t>Administrative Stuff</a:t>
            </a:r>
          </a:p>
        </p:txBody>
      </p:sp>
      <p:sp>
        <p:nvSpPr>
          <p:cNvPr id="92163" name="Rectangle 3"/>
          <p:cNvSpPr>
            <a:spLocks noGrp="1" noChangeArrowheads="1"/>
          </p:cNvSpPr>
          <p:nvPr>
            <p:ph type="body" idx="1"/>
          </p:nvPr>
        </p:nvSpPr>
        <p:spPr/>
        <p:txBody>
          <a:bodyPr/>
          <a:lstStyle/>
          <a:p>
            <a:r>
              <a:rPr lang="en-US" altLang="en-US" dirty="0" smtClean="0"/>
              <a:t>Grading</a:t>
            </a:r>
          </a:p>
          <a:p>
            <a:pPr lvl="1"/>
            <a:r>
              <a:rPr lang="en-US" altLang="en-US" dirty="0" smtClean="0"/>
              <a:t>Programming Project </a:t>
            </a:r>
            <a:r>
              <a:rPr lang="en-US" altLang="en-US" dirty="0" smtClean="0"/>
              <a:t>(60%)</a:t>
            </a:r>
          </a:p>
          <a:p>
            <a:pPr lvl="1"/>
            <a:r>
              <a:rPr lang="en-US" altLang="en-US" dirty="0" smtClean="0"/>
              <a:t>Exam (20%) </a:t>
            </a:r>
            <a:endParaRPr lang="en-US" altLang="en-US" dirty="0" smtClean="0">
              <a:solidFill>
                <a:srgbClr val="FF0000"/>
              </a:solidFill>
            </a:endParaRPr>
          </a:p>
          <a:p>
            <a:pPr lvl="1"/>
            <a:r>
              <a:rPr lang="en-US" altLang="en-US" dirty="0" smtClean="0"/>
              <a:t>Final Project (20%)  </a:t>
            </a:r>
          </a:p>
          <a:p>
            <a:pPr lvl="1"/>
            <a:r>
              <a:rPr lang="en-US" altLang="en-US" dirty="0" smtClean="0"/>
              <a:t>Class Participation: priceless</a:t>
            </a:r>
          </a:p>
          <a:p>
            <a:r>
              <a:rPr lang="en-US" altLang="en-US" dirty="0" smtClean="0"/>
              <a:t>Late Policy</a:t>
            </a:r>
          </a:p>
          <a:p>
            <a:pPr lvl="1"/>
            <a:r>
              <a:rPr lang="en-US" altLang="en-US" dirty="0" smtClean="0"/>
              <a:t>Five late days total, to be spent wisely</a:t>
            </a:r>
          </a:p>
          <a:p>
            <a:pPr lvl="1"/>
            <a:r>
              <a:rPr lang="en-US" altLang="en-US" dirty="0" smtClean="0"/>
              <a:t>20% off from each extra late day</a:t>
            </a:r>
          </a:p>
          <a:p>
            <a:r>
              <a:rPr lang="en-US" altLang="en-US" dirty="0" smtClean="0"/>
              <a:t>Cheating</a:t>
            </a:r>
          </a:p>
          <a:p>
            <a:pPr lvl="1"/>
            <a:r>
              <a:rPr lang="en-US" altLang="en-US" dirty="0" smtClean="0"/>
              <a:t>Let’s not embarrass </a:t>
            </a:r>
            <a:r>
              <a:rPr lang="en-US" altLang="en-US" dirty="0" smtClean="0"/>
              <a:t>ourselves</a:t>
            </a:r>
            <a:endParaRPr lang="en-US" altLang="en-US"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Integrity</a:t>
            </a:r>
            <a:endParaRPr lang="en-US" dirty="0"/>
          </a:p>
        </p:txBody>
      </p:sp>
      <p:sp>
        <p:nvSpPr>
          <p:cNvPr id="3" name="Content Placeholder 2"/>
          <p:cNvSpPr>
            <a:spLocks noGrp="1"/>
          </p:cNvSpPr>
          <p:nvPr>
            <p:ph idx="1"/>
          </p:nvPr>
        </p:nvSpPr>
        <p:spPr/>
        <p:txBody>
          <a:bodyPr>
            <a:normAutofit/>
          </a:bodyPr>
          <a:lstStyle/>
          <a:p>
            <a:r>
              <a:rPr lang="en-US" dirty="0" smtClean="0"/>
              <a:t>Can discuss projects, but don’t share code</a:t>
            </a:r>
          </a:p>
          <a:p>
            <a:endParaRPr lang="en-US" dirty="0" smtClean="0"/>
          </a:p>
          <a:p>
            <a:r>
              <a:rPr lang="en-US" dirty="0" smtClean="0"/>
              <a:t>Don’t look up code (even to get hints) or copy from a friend</a:t>
            </a:r>
          </a:p>
          <a:p>
            <a:endParaRPr lang="en-US" dirty="0" smtClean="0"/>
          </a:p>
          <a:p>
            <a:r>
              <a:rPr lang="en-US" dirty="0" smtClean="0"/>
              <a:t>If you’re not sure if it’s allowed, ask</a:t>
            </a:r>
          </a:p>
          <a:p>
            <a:endParaRPr lang="en-US" dirty="0"/>
          </a:p>
          <a:p>
            <a:r>
              <a:rPr lang="en-US" dirty="0" smtClean="0"/>
              <a:t>Acknowledge any inspirations</a:t>
            </a:r>
          </a:p>
          <a:p>
            <a:endParaRPr lang="en-US" dirty="0"/>
          </a:p>
          <a:p>
            <a:r>
              <a:rPr lang="en-US" dirty="0"/>
              <a:t>If you get stuck, come talk </a:t>
            </a:r>
            <a:r>
              <a:rPr lang="en-US" dirty="0" smtClean="0"/>
              <a:t>to us</a:t>
            </a:r>
            <a:endParaRPr lang="en-US" dirty="0"/>
          </a:p>
          <a:p>
            <a:endParaRPr lang="en-US" dirty="0"/>
          </a:p>
        </p:txBody>
      </p:sp>
    </p:spTree>
    <p:extLst>
      <p:ext uri="{BB962C8B-B14F-4D97-AF65-F5344CB8AC3E}">
        <p14:creationId xmlns:p14="http://schemas.microsoft.com/office/powerpoint/2010/main" val="29648641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dirty="0" smtClean="0"/>
              <a:t>Why you should NOT take this class</a:t>
            </a:r>
            <a:endParaRPr lang="en-US" altLang="en-US" dirty="0" smtClean="0"/>
          </a:p>
        </p:txBody>
      </p:sp>
      <p:sp>
        <p:nvSpPr>
          <p:cNvPr id="3" name="Content Placeholder 2"/>
          <p:cNvSpPr>
            <a:spLocks noGrp="1"/>
          </p:cNvSpPr>
          <p:nvPr>
            <p:ph idx="1"/>
          </p:nvPr>
        </p:nvSpPr>
        <p:spPr/>
        <p:txBody>
          <a:bodyPr/>
          <a:lstStyle/>
          <a:p>
            <a:pPr>
              <a:buFontTx/>
              <a:buChar char="•"/>
            </a:pPr>
            <a:r>
              <a:rPr lang="en-US" altLang="en-US" dirty="0" smtClean="0"/>
              <a:t>Project-based class</a:t>
            </a:r>
          </a:p>
          <a:p>
            <a:pPr lvl="1"/>
            <a:r>
              <a:rPr lang="en-US" altLang="en-US" dirty="0" smtClean="0"/>
              <a:t>No canned problem sets</a:t>
            </a:r>
          </a:p>
          <a:p>
            <a:pPr lvl="1"/>
            <a:r>
              <a:rPr lang="en-US" altLang="en-US" dirty="0" smtClean="0"/>
              <a:t>Not theory-heavy (but will read a few research papers)</a:t>
            </a:r>
          </a:p>
          <a:p>
            <a:pPr lvl="1"/>
            <a:r>
              <a:rPr lang="en-US" altLang="en-US" dirty="0" smtClean="0"/>
              <a:t>No clean rubrics</a:t>
            </a:r>
          </a:p>
          <a:p>
            <a:pPr lvl="1"/>
            <a:r>
              <a:rPr lang="en-US" altLang="en-US" dirty="0" smtClean="0"/>
              <a:t>Open-ended by design</a:t>
            </a:r>
          </a:p>
          <a:p>
            <a:pPr>
              <a:buFontTx/>
              <a:buChar char="•"/>
            </a:pPr>
            <a:r>
              <a:rPr lang="en-US" altLang="en-US" dirty="0" smtClean="0"/>
              <a:t>Need time to think, not just hack</a:t>
            </a:r>
          </a:p>
          <a:p>
            <a:pPr lvl="1"/>
            <a:r>
              <a:rPr lang="en-US" altLang="en-US" b="1" dirty="0" smtClean="0"/>
              <a:t>Creativity</a:t>
            </a:r>
            <a:r>
              <a:rPr lang="en-US" altLang="en-US" dirty="0" smtClean="0"/>
              <a:t> is a class requirement</a:t>
            </a:r>
          </a:p>
          <a:p>
            <a:pPr>
              <a:buFontTx/>
              <a:buChar char="•"/>
            </a:pPr>
            <a:r>
              <a:rPr lang="en-US" altLang="en-US" dirty="0" smtClean="0"/>
              <a:t>Lots of work…There are easier classes if</a:t>
            </a:r>
          </a:p>
          <a:p>
            <a:pPr lvl="1"/>
            <a:r>
              <a:rPr lang="en-US" altLang="en-US" dirty="0" smtClean="0"/>
              <a:t>you just need some units</a:t>
            </a:r>
          </a:p>
          <a:p>
            <a:pPr lvl="1"/>
            <a:r>
              <a:rPr lang="en-US" altLang="en-US" dirty="0" smtClean="0"/>
              <a:t>you care more about the grade than about learning stuff</a:t>
            </a:r>
            <a:endParaRPr lang="en-US" altLang="en-US" dirty="0" smtClean="0"/>
          </a:p>
          <a:p>
            <a:pPr>
              <a:buFontTx/>
              <a:buChar char="•"/>
            </a:pPr>
            <a:r>
              <a:rPr lang="en-US" altLang="en-US" sz="4000" dirty="0" smtClean="0"/>
              <a:t>Not worth it if you don’t enjoy it</a:t>
            </a:r>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dirty="0" smtClean="0"/>
              <a:t>Now… reasons TO take this class</a:t>
            </a:r>
            <a:endParaRPr lang="en-US" altLang="en-US" dirty="0" smtClean="0"/>
          </a:p>
        </p:txBody>
      </p:sp>
      <p:sp>
        <p:nvSpPr>
          <p:cNvPr id="3" name="Content Placeholder 2"/>
          <p:cNvSpPr>
            <a:spLocks noGrp="1"/>
          </p:cNvSpPr>
          <p:nvPr>
            <p:ph idx="1"/>
          </p:nvPr>
        </p:nvSpPr>
        <p:spPr/>
        <p:txBody>
          <a:bodyPr/>
          <a:lstStyle/>
          <a:p>
            <a:endParaRPr lang="en-US" altLang="en-US" dirty="0" smtClean="0"/>
          </a:p>
          <a:p>
            <a:pPr>
              <a:buFontTx/>
              <a:buChar char="•"/>
            </a:pPr>
            <a:r>
              <a:rPr lang="en-US" altLang="en-US" dirty="0" smtClean="0"/>
              <a:t>It’s </a:t>
            </a:r>
            <a:r>
              <a:rPr lang="en-US" altLang="en-US" dirty="0" smtClean="0"/>
              <a:t>your reward after 3 grueling years </a:t>
            </a:r>
            <a:r>
              <a:rPr lang="en-US" altLang="en-US" dirty="0" smtClean="0">
                <a:sym typeface="Wingdings" pitchFamily="2" charset="2"/>
              </a:rPr>
              <a:t></a:t>
            </a:r>
          </a:p>
          <a:p>
            <a:pPr>
              <a:buFontTx/>
              <a:buChar char="•"/>
            </a:pPr>
            <a:r>
              <a:rPr lang="en-US" altLang="en-US" dirty="0" smtClean="0">
                <a:sym typeface="Wingdings" pitchFamily="2" charset="2"/>
              </a:rPr>
              <a:t>You get to create pictures, unleash your creative potential</a:t>
            </a:r>
          </a:p>
          <a:p>
            <a:pPr>
              <a:buFontTx/>
              <a:buChar char="•"/>
            </a:pPr>
            <a:r>
              <a:rPr lang="en-US" altLang="en-US" dirty="0" smtClean="0">
                <a:sym typeface="Wingdings" pitchFamily="2" charset="2"/>
              </a:rPr>
              <a:t>Interested in grad school</a:t>
            </a:r>
            <a:r>
              <a:rPr lang="en-US" altLang="en-US" dirty="0" smtClean="0">
                <a:sym typeface="Wingdings" pitchFamily="2" charset="2"/>
              </a:rPr>
              <a:t>? </a:t>
            </a:r>
            <a:endParaRPr lang="en-US" altLang="en-US" dirty="0" smtClean="0">
              <a:sym typeface="Wingdings" pitchFamily="2" charset="2"/>
            </a:endParaRPr>
          </a:p>
        </p:txBody>
      </p:sp>
    </p:spTree>
    <p:extLst>
      <p:ext uri="{BB962C8B-B14F-4D97-AF65-F5344CB8AC3E}">
        <p14:creationId xmlns:p14="http://schemas.microsoft.com/office/powerpoint/2010/main" val="137362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5510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teaser_inp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192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192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AutoShape 4"/>
          <p:cNvSpPr>
            <a:spLocks noChangeArrowheads="1"/>
          </p:cNvSpPr>
          <p:nvPr/>
        </p:nvSpPr>
        <p:spPr bwMode="auto">
          <a:xfrm flipH="1">
            <a:off x="2819400" y="5181600"/>
            <a:ext cx="2819400" cy="533400"/>
          </a:xfrm>
          <a:prstGeom prst="curvedUpArrow">
            <a:avLst>
              <a:gd name="adj1" fmla="val 77671"/>
              <a:gd name="adj2" fmla="val 233648"/>
              <a:gd name="adj3" fmla="val 30653"/>
            </a:avLst>
          </a:prstGeom>
          <a:solidFill>
            <a:schemeClr val="accent1"/>
          </a:solidFill>
          <a:ln w="9525">
            <a:solidFill>
              <a:schemeClr val="tx1"/>
            </a:solidFill>
            <a:miter lim="800000"/>
            <a:headEnd/>
            <a:tailEnd/>
          </a:ln>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endParaRPr lang="en-US" altLang="en-US" sz="240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6|9.6|5.7|7.4"/>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Custom Design">
  <a:themeElements>
    <a:clrScheme name="5_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5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7786</TotalTime>
  <Words>1531</Words>
  <Application>Microsoft Office PowerPoint</Application>
  <PresentationFormat>On-screen Show (4:3)</PresentationFormat>
  <Paragraphs>310</Paragraphs>
  <Slides>85</Slides>
  <Notes>10</Notes>
  <HiddenSlides>0</HiddenSlides>
  <MMClips>4</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85</vt:i4>
      </vt:variant>
    </vt:vector>
  </HeadingPairs>
  <TitlesOfParts>
    <vt:vector size="100" baseType="lpstr">
      <vt:lpstr>Arial</vt:lpstr>
      <vt:lpstr>Times New Roman</vt:lpstr>
      <vt:lpstr>Wingdings</vt:lpstr>
      <vt:lpstr>Palatino Linotype</vt:lpstr>
      <vt:lpstr>Calibri</vt:lpstr>
      <vt:lpstr>Futura</vt:lpstr>
      <vt:lpstr>Elephant</vt:lpstr>
      <vt:lpstr>Tahoma</vt:lpstr>
      <vt:lpstr>Blank Presentation</vt:lpstr>
      <vt:lpstr>5_Custom Design</vt:lpstr>
      <vt:lpstr>1_Blank Presentation</vt:lpstr>
      <vt:lpstr>1_test</vt:lpstr>
      <vt:lpstr>Office Theme</vt:lpstr>
      <vt:lpstr>1_Default Design</vt:lpstr>
      <vt:lpstr>Microsoft Photo Editor 3.0 Photo</vt:lpstr>
      <vt:lpstr>CS 194/294-26: Image Manipulation and Computational Photography</vt:lpstr>
      <vt:lpstr>Today</vt:lpstr>
      <vt:lpstr>A bit about me</vt:lpstr>
      <vt:lpstr>PhD 2003 on Texture and Action Synthesis</vt:lpstr>
      <vt:lpstr>PowerPoint Presentation</vt:lpstr>
      <vt:lpstr>PowerPoint Presentation</vt:lpstr>
      <vt:lpstr>PowerPoint Presentation</vt:lpstr>
      <vt:lpstr>PowerPoint Presentation</vt:lpstr>
      <vt:lpstr>PowerPoint Presentation</vt:lpstr>
      <vt:lpstr>PowerPoint Presentation</vt:lpstr>
      <vt:lpstr>im2GPS (using 6 million GPS-tagged Flickr images)</vt:lpstr>
      <vt:lpstr>Amateur Photographer</vt:lpstr>
      <vt:lpstr>Where is Shiry?</vt:lpstr>
      <vt:lpstr>Where is Shubham?</vt:lpstr>
      <vt:lpstr>A Brief History of Visual Media</vt:lpstr>
      <vt:lpstr>Depicting Our World: The Beginning</vt:lpstr>
      <vt:lpstr>Depicting Our World: Middle Ages</vt:lpstr>
      <vt:lpstr>Depicting Our World: Middle Ages</vt:lpstr>
      <vt:lpstr>Beginnings of the Renaissance </vt:lpstr>
      <vt:lpstr>Depicting Our World: Renaissance</vt:lpstr>
      <vt:lpstr>Depicting Our World: Renaissance</vt:lpstr>
      <vt:lpstr>Depicting Our World: Toward Perfection</vt:lpstr>
      <vt:lpstr>Depicting Our World: Toward Perfection</vt:lpstr>
      <vt:lpstr>Depicting Our World: Perfection!</vt:lpstr>
      <vt:lpstr>Depicting Our World:   Realism?</vt:lpstr>
      <vt:lpstr>Paris,  according to  Flickr</vt:lpstr>
      <vt:lpstr>Paris, according to Google StreetView</vt:lpstr>
      <vt:lpstr>Paris, according to me</vt:lpstr>
      <vt:lpstr>After realism…</vt:lpstr>
      <vt:lpstr>Depicting Our World: Ongoing Quest</vt:lpstr>
      <vt:lpstr>Better than realism?</vt:lpstr>
      <vt:lpstr>Which one is right?</vt:lpstr>
      <vt:lpstr>Depicting Our World: Ongoing Quest</vt:lpstr>
      <vt:lpstr>Enter Computer Graphics...</vt:lpstr>
      <vt:lpstr>Traditional Computer Graphics</vt:lpstr>
      <vt:lpstr>Modern Computer Graphics</vt:lpstr>
      <vt:lpstr>The richness of our everyday world</vt:lpstr>
      <vt:lpstr>Beauty in complexity</vt:lpstr>
      <vt:lpstr>Which parts are hard to model?</vt:lpstr>
      <vt:lpstr>People</vt:lpstr>
      <vt:lpstr>Faces / Hair</vt:lpstr>
      <vt:lpstr>Hyper-humans</vt:lpstr>
      <vt:lpstr>Creating Realistic Imagery</vt:lpstr>
      <vt:lpstr>Computational Photography</vt:lpstr>
      <vt:lpstr>Relationship to Vision and Graphics</vt:lpstr>
      <vt:lpstr>Virtual Real World</vt:lpstr>
      <vt:lpstr>Course objectives</vt:lpstr>
      <vt:lpstr>Course objectives</vt:lpstr>
      <vt:lpstr>Course objectives</vt:lpstr>
      <vt:lpstr>Seeing less than you think…</vt:lpstr>
      <vt:lpstr>Seeing less than you think…</vt:lpstr>
      <vt:lpstr>PowerPoint Presentation</vt:lpstr>
      <vt:lpstr>But actually…</vt:lpstr>
      <vt:lpstr>Course objectives</vt:lpstr>
      <vt:lpstr>Programming Project #1</vt:lpstr>
      <vt:lpstr>Programming Project #1</vt:lpstr>
      <vt:lpstr>Programming Project #1</vt:lpstr>
      <vt:lpstr>Project 2:  Building a Camera Obscura</vt:lpstr>
      <vt:lpstr>Project 3: Hybrid Images</vt:lpstr>
      <vt:lpstr>Project 4: Gradient Domain Editing</vt:lpstr>
      <vt:lpstr>Project 5: Face morphing and caricatures</vt:lpstr>
      <vt:lpstr>Project 6: Automatic Mosaic Stitching</vt:lpstr>
      <vt:lpstr>Image warping with homographies</vt:lpstr>
      <vt:lpstr>Project 6’</vt:lpstr>
      <vt:lpstr>Paper Pop-up</vt:lpstr>
      <vt:lpstr>Project 7: post-capture focus</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Final Project</vt:lpstr>
      <vt:lpstr>Sample Project</vt:lpstr>
      <vt:lpstr>Project details</vt:lpstr>
      <vt:lpstr>Textbook</vt:lpstr>
      <vt:lpstr>General Comments</vt:lpstr>
      <vt:lpstr>Getting help outside of class</vt:lpstr>
      <vt:lpstr>Administrative Stuff</vt:lpstr>
      <vt:lpstr>Academic Integrity</vt:lpstr>
      <vt:lpstr>Why you should NOT take this class</vt:lpstr>
      <vt:lpstr>Now… reasons TO take this class</vt:lpstr>
      <vt:lpstr>Questions?</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Alexei Efros</cp:lastModifiedBy>
  <cp:revision>165</cp:revision>
  <dcterms:created xsi:type="dcterms:W3CDTF">2004-08-29T23:15:23Z</dcterms:created>
  <dcterms:modified xsi:type="dcterms:W3CDTF">2014-08-30T01:43:00Z</dcterms:modified>
</cp:coreProperties>
</file>