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7" r:id="rId2"/>
  </p:sldMasterIdLst>
  <p:notesMasterIdLst>
    <p:notesMasterId r:id="rId58"/>
  </p:notesMasterIdLst>
  <p:handoutMasterIdLst>
    <p:handoutMasterId r:id="rId59"/>
  </p:handoutMasterIdLst>
  <p:sldIdLst>
    <p:sldId id="778" r:id="rId3"/>
    <p:sldId id="783" r:id="rId4"/>
    <p:sldId id="760" r:id="rId5"/>
    <p:sldId id="761" r:id="rId6"/>
    <p:sldId id="711" r:id="rId7"/>
    <p:sldId id="682" r:id="rId8"/>
    <p:sldId id="784" r:id="rId9"/>
    <p:sldId id="686" r:id="rId10"/>
    <p:sldId id="687" r:id="rId11"/>
    <p:sldId id="866" r:id="rId12"/>
    <p:sldId id="786" r:id="rId13"/>
    <p:sldId id="773" r:id="rId14"/>
    <p:sldId id="795" r:id="rId15"/>
    <p:sldId id="793" r:id="rId16"/>
    <p:sldId id="794" r:id="rId17"/>
    <p:sldId id="785" r:id="rId18"/>
    <p:sldId id="77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8" r:id="rId30"/>
    <p:sldId id="839" r:id="rId31"/>
    <p:sldId id="840" r:id="rId32"/>
    <p:sldId id="841" r:id="rId33"/>
    <p:sldId id="842" r:id="rId34"/>
    <p:sldId id="843" r:id="rId35"/>
    <p:sldId id="844" r:id="rId36"/>
    <p:sldId id="845" r:id="rId37"/>
    <p:sldId id="846" r:id="rId38"/>
    <p:sldId id="847" r:id="rId39"/>
    <p:sldId id="848" r:id="rId40"/>
    <p:sldId id="849" r:id="rId41"/>
    <p:sldId id="850" r:id="rId42"/>
    <p:sldId id="851" r:id="rId43"/>
    <p:sldId id="852" r:id="rId44"/>
    <p:sldId id="853" r:id="rId45"/>
    <p:sldId id="854" r:id="rId46"/>
    <p:sldId id="855" r:id="rId47"/>
    <p:sldId id="856" r:id="rId48"/>
    <p:sldId id="857" r:id="rId49"/>
    <p:sldId id="858" r:id="rId50"/>
    <p:sldId id="859" r:id="rId51"/>
    <p:sldId id="860" r:id="rId52"/>
    <p:sldId id="861" r:id="rId53"/>
    <p:sldId id="862" r:id="rId54"/>
    <p:sldId id="863" r:id="rId55"/>
    <p:sldId id="864" r:id="rId56"/>
    <p:sldId id="865" r:id="rId5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69696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86154" autoAdjust="0"/>
  </p:normalViewPr>
  <p:slideViewPr>
    <p:cSldViewPr>
      <p:cViewPr varScale="1">
        <p:scale>
          <a:sx n="35" d="100"/>
          <a:sy n="35" d="100"/>
        </p:scale>
        <p:origin x="-1083" y="-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png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NULL"/><Relationship Id="rId7" Type="http://schemas.openxmlformats.org/officeDocument/2006/relationships/image" Target="../media/image89.emf"/><Relationship Id="rId2" Type="http://schemas.openxmlformats.org/officeDocument/2006/relationships/image" Target="../media/image85.emf"/><Relationship Id="rId1" Type="http://schemas.openxmlformats.org/officeDocument/2006/relationships/image" Target="../media/image84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emf"/><Relationship Id="rId9" Type="http://schemas.openxmlformats.org/officeDocument/2006/relationships/image" Target="../media/image9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5813" y="716757"/>
            <a:ext cx="4856480" cy="3585449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385DDE-D2B7-4ABB-BB19-C7F10D467314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2187" cy="3602037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196" y="4561576"/>
            <a:ext cx="5358809" cy="43203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CE291B-3048-4945-9AD2-D7F1607B1E7C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1300">
              <a:latin typeface="+mn-lt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61737A3-353D-4684-9F7F-078C2348F221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sz="1300">
              <a:latin typeface="+mn-lt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cs typeface="Arial" pitchFamily="34" charset="0"/>
              </a:rPr>
              <a:t>What’s wrong with these results?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999CD30-5068-465A-A706-47068CE0047D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US" sz="1300">
              <a:latin typeface="+mn-lt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8025"/>
            <a:ext cx="4833938" cy="36258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6931" y="4569021"/>
            <a:ext cx="5422604" cy="43366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59" tIns="48680" rIns="97359" bIns="48680"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smtClean="0">
                <a:latin typeface="Arial" pitchFamily="34" charset="0"/>
                <a:cs typeface="Arial" pitchFamily="34" charset="0"/>
              </a:rPr>
              <a:t>Better at salt’n’pepper noise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cs typeface="Arial" pitchFamily="34" charset="0"/>
              </a:rPr>
              <a:t>Not convolution: try a region with 1’s and a 2, and then 1’s and a 3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ED00B0-1733-4455-8999-C0FA436099BC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sz="1300">
              <a:latin typeface="+mn-lt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AF46131-E1A1-4B0D-A4D4-A2DFDF3D239C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sz="1300">
              <a:latin typeface="+mn-lt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4" y="4560086"/>
            <a:ext cx="5852814" cy="43203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>
          <a:xfrm>
            <a:off x="4143427" y="9120172"/>
            <a:ext cx="3170138" cy="479539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971A217-28EC-4CA3-B635-BAB4AB255F5E}" type="slidenum">
              <a:rPr lang="en-US" sz="13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sz="1300">
              <a:latin typeface="+mn-lt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320" y="6365058"/>
            <a:ext cx="5620534" cy="25376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44896-36EC-46BB-BAEA-F54BDD00C0C6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C69B3-6338-4EE5-A823-D9FD89A0D911}" type="slidenum">
              <a:rPr lang="en-US" altLang="en-US">
                <a:solidFill>
                  <a:prstClr val="black"/>
                </a:solidFill>
              </a:rPr>
              <a:pPr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C6F56B-7317-4E4F-A7C4-3EEE06666A21}" type="slidenum">
              <a:rPr lang="en-US" altLang="en-US">
                <a:solidFill>
                  <a:prstClr val="black"/>
                </a:solidFill>
              </a:rPr>
              <a:pPr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86D3A1-A2DE-4F5D-A1C3-CAC0606C95AE}" type="slidenum">
              <a:rPr lang="en-US" altLang="en-US">
                <a:solidFill>
                  <a:prstClr val="black"/>
                </a:solidFill>
              </a:rPr>
              <a:pPr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D522F-EF37-44E8-815A-B955F47B0426}" type="slidenum">
              <a:rPr lang="en-US" altLang="en-US">
                <a:solidFill>
                  <a:prstClr val="black"/>
                </a:solidFill>
              </a:rPr>
              <a:pPr/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97542-6DFA-43E3-9B01-7A5A23B0198A}" type="slidenum">
              <a:rPr lang="en-US" altLang="en-US">
                <a:solidFill>
                  <a:prstClr val="black"/>
                </a:solidFill>
              </a:rPr>
              <a:pPr/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520C3-135F-465E-B20F-7E1DDB8F9634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C93DF-1781-4A9D-B870-4C1E53DE0B2A}" type="slidenum">
              <a:rPr lang="en-US" altLang="en-US">
                <a:solidFill>
                  <a:prstClr val="black"/>
                </a:solidFill>
              </a:rPr>
              <a:pPr/>
              <a:t>43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9F7BF-6044-4BB7-968E-3BB699B9FE1A}" type="slidenum">
              <a:rPr lang="en-US" altLang="en-US">
                <a:solidFill>
                  <a:prstClr val="black"/>
                </a:solidFill>
              </a:rPr>
              <a:pPr/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CEA63-1ED5-4D6A-AE2C-354D8A91FBA7}" type="slidenum">
              <a:rPr lang="en-US" altLang="en-US">
                <a:solidFill>
                  <a:prstClr val="black"/>
                </a:solidFill>
              </a:rPr>
              <a:pPr/>
              <a:t>45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D84FE-CE56-4A92-9B40-7BAFB7321A84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526A9-91B6-4E7D-87B8-8DD392BB5481}" type="slidenum">
              <a:rPr lang="en-US" altLang="en-US">
                <a:solidFill>
                  <a:prstClr val="black"/>
                </a:solidFill>
              </a:rPr>
              <a:pPr/>
              <a:t>51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B6B19-4D4F-4E17-93AB-B29761E5795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give definition of partial derivative:  lim h-&gt;0 [f(x+h,y) – f(x,y)]/h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280988"/>
            <a:ext cx="40386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3663950"/>
            <a:ext cx="8431213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5394325" y="876300"/>
            <a:ext cx="2794000" cy="1787525"/>
            <a:chOff x="343" y="432"/>
            <a:chExt cx="5082" cy="3217"/>
          </a:xfrm>
        </p:grpSpPr>
        <p:pic>
          <p:nvPicPr>
            <p:cNvPr id="5125" name="Picture 5" descr="S2007 Centered copy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S2007 Centered copy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S2007 Centered cop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412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26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594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5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33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56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20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3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3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5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502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likecool.com/Winter_in_Krak_w_photographed_by_Marcin_Ryczek--Pic--Gear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2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14.xml"/><Relationship Id="rId10" Type="http://schemas.openxmlformats.org/officeDocument/2006/relationships/image" Target="../media/image27.bmp"/><Relationship Id="rId4" Type="http://schemas.openxmlformats.org/officeDocument/2006/relationships/tags" Target="../tags/tag1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jpe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73.pn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7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2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png"/><Relationship Id="rId11" Type="http://schemas.openxmlformats.org/officeDocument/2006/relationships/image" Target="../media/image80.emf"/><Relationship Id="rId5" Type="http://schemas.openxmlformats.org/officeDocument/2006/relationships/image" Target="../media/image82.png"/><Relationship Id="rId10" Type="http://schemas.openxmlformats.org/officeDocument/2006/relationships/oleObject" Target="../embeddings/oleObject21.bin"/><Relationship Id="rId4" Type="http://schemas.openxmlformats.org/officeDocument/2006/relationships/notesSlide" Target="../notesSlides/notesSlide25.xml"/><Relationship Id="rId9" Type="http://schemas.openxmlformats.org/officeDocument/2006/relationships/oleObject" Target="../embeddings/oleObject20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89.e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86.emf"/><Relationship Id="rId17" Type="http://schemas.openxmlformats.org/officeDocument/2006/relationships/oleObject" Target="../embeddings/oleObject29.bin"/><Relationship Id="rId2" Type="http://schemas.openxmlformats.org/officeDocument/2006/relationships/tags" Target="../tags/tag17.xml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4.png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NULL"/><Relationship Id="rId19" Type="http://schemas.openxmlformats.org/officeDocument/2006/relationships/oleObject" Target="../embeddings/oleObject30.bin"/><Relationship Id="rId4" Type="http://schemas.openxmlformats.org/officeDocument/2006/relationships/notesSlide" Target="../notesSlides/notesSlide26.xml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87.png"/><Relationship Id="rId22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7.png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1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97.png"/><Relationship Id="rId15" Type="http://schemas.openxmlformats.org/officeDocument/2006/relationships/image" Target="../media/image100.pn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1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97.png"/><Relationship Id="rId15" Type="http://schemas.openxmlformats.org/officeDocument/2006/relationships/image" Target="../media/image100.pn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1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43.bin"/><Relationship Id="rId5" Type="http://schemas.openxmlformats.org/officeDocument/2006/relationships/image" Target="../media/image97.png"/><Relationship Id="rId15" Type="http://schemas.openxmlformats.org/officeDocument/2006/relationships/image" Target="../media/image100.png"/><Relationship Id="rId10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.xml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11" Type="http://schemas.openxmlformats.org/officeDocument/2006/relationships/image" Target="../media/image20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Filters, etc.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58674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Winter in </a:t>
            </a:r>
            <a:r>
              <a:rPr lang="en-US" sz="1400" dirty="0" err="1">
                <a:hlinkClick r:id="rId2"/>
              </a:rPr>
              <a:t>Kraków</a:t>
            </a:r>
            <a:r>
              <a:rPr lang="en-US" sz="1400" dirty="0">
                <a:hlinkClick r:id="rId2"/>
              </a:rPr>
              <a:t> photographed by </a:t>
            </a:r>
            <a:r>
              <a:rPr lang="en-US" sz="1400" dirty="0" err="1">
                <a:hlinkClick r:id="rId2"/>
              </a:rPr>
              <a:t>Marcin</a:t>
            </a:r>
            <a:r>
              <a:rPr lang="en-US" sz="1400" dirty="0">
                <a:hlinkClick r:id="rId2"/>
              </a:rPr>
              <a:t> </a:t>
            </a:r>
            <a:r>
              <a:rPr lang="en-US" sz="1400" dirty="0" err="1" smtClean="0">
                <a:hlinkClick r:id="rId2"/>
              </a:rPr>
              <a:t>Ryczek</a:t>
            </a:r>
            <a:endParaRPr lang="en-US" sz="1400" dirty="0"/>
          </a:p>
        </p:txBody>
      </p:sp>
      <p:pic>
        <p:nvPicPr>
          <p:cNvPr id="39940" name="Picture 4" descr="Winter in Krak w photographed by Marcin Ryc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1" y="1143000"/>
            <a:ext cx="8498918" cy="472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06848" y="5959475"/>
            <a:ext cx="32657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endParaRPr lang="en-US" dirty="0"/>
          </a:p>
          <a:p>
            <a:pPr algn="r"/>
            <a:r>
              <a:rPr lang="en-US" dirty="0"/>
              <a:t>Alexei </a:t>
            </a:r>
            <a:r>
              <a:rPr lang="en-US" dirty="0" err="1" smtClean="0"/>
              <a:t>Efros</a:t>
            </a:r>
            <a:r>
              <a:rPr lang="en-US" dirty="0" smtClean="0"/>
              <a:t>, </a:t>
            </a:r>
            <a:r>
              <a:rPr lang="en-US" dirty="0"/>
              <a:t>Fall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Photo Editor Photo" r:id="rId7" imgW="6001588" imgH="4847619" progId="MSPhotoEd.3">
                  <p:embed/>
                </p:oleObj>
              </mc:Choice>
              <mc:Fallback>
                <p:oleObj name="Photo Editor Photo" r:id="rId7" imgW="6001588" imgH="4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Derivative theorem of convolution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33400"/>
          </a:xfrm>
        </p:spPr>
        <p:txBody>
          <a:bodyPr>
            <a:normAutofit/>
          </a:bodyPr>
          <a:lstStyle/>
          <a:p>
            <a:r>
              <a:rPr lang="en-US">
                <a:latin typeface="Arial" charset="0"/>
              </a:rPr>
              <a:t>This saves us one operation:</a:t>
            </a:r>
            <a:endParaRPr lang="en-US" i="1">
              <a:latin typeface="Arial" charset="0"/>
            </a:endParaRPr>
          </a:p>
        </p:txBody>
      </p:sp>
      <p:pic>
        <p:nvPicPr>
          <p:cNvPr id="63493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694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</a:t>
            </a:r>
            <a:r>
              <a:rPr lang="en-US" dirty="0" smtClean="0"/>
              <a:t>1 -1</a:t>
            </a:r>
            <a:r>
              <a:rPr lang="en-US" dirty="0"/>
              <a:t>] </a:t>
            </a:r>
            <a:r>
              <a:rPr lang="en-US" dirty="0" smtClean="0"/>
              <a:t>   = </a:t>
            </a:r>
            <a:endParaRPr lang="en-US" dirty="0"/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3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3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Which one finds horizontal/vertical edges?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3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20149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10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MATLAB demo</a:t>
            </a:r>
          </a:p>
        </p:txBody>
      </p:sp>
      <p:sp>
        <p:nvSpPr>
          <p:cNvPr id="549893" name="Text Box 5"/>
          <p:cNvSpPr txBox="1">
            <a:spLocks noChangeArrowheads="1"/>
          </p:cNvSpPr>
          <p:nvPr/>
        </p:nvSpPr>
        <p:spPr bwMode="auto">
          <a:xfrm>
            <a:off x="990600" y="1066800"/>
            <a:ext cx="645240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>
                <a:latin typeface="Courier" pitchFamily="49" charset="0"/>
              </a:rPr>
              <a:t>i</a:t>
            </a:r>
            <a:r>
              <a:rPr lang="en-US" dirty="0" err="1" smtClean="0">
                <a:latin typeface="Courier" pitchFamily="49" charset="0"/>
              </a:rPr>
              <a:t>m</a:t>
            </a:r>
            <a:r>
              <a:rPr lang="en-US" dirty="0" smtClean="0">
                <a:latin typeface="Courier" pitchFamily="49" charset="0"/>
              </a:rPr>
              <a:t> = im2double(</a:t>
            </a:r>
            <a:r>
              <a:rPr lang="en-US" dirty="0" err="1" smtClean="0">
                <a:latin typeface="Courier" pitchFamily="49" charset="0"/>
              </a:rPr>
              <a:t>imread</a:t>
            </a:r>
            <a:r>
              <a:rPr lang="en-US" dirty="0" smtClean="0">
                <a:latin typeface="Courier" pitchFamily="49" charset="0"/>
              </a:rPr>
              <a:t>(</a:t>
            </a:r>
            <a:r>
              <a:rPr lang="en-US" dirty="0" err="1" smtClean="0">
                <a:latin typeface="Courier" pitchFamily="49" charset="0"/>
              </a:rPr>
              <a:t>filemane</a:t>
            </a:r>
            <a:r>
              <a:rPr lang="en-US" dirty="0" smtClean="0">
                <a:latin typeface="Courier" pitchFamily="49" charset="0"/>
              </a:rPr>
              <a:t>)); </a:t>
            </a:r>
          </a:p>
          <a:p>
            <a:r>
              <a:rPr lang="en-US" dirty="0" smtClean="0">
                <a:latin typeface="Courier" pitchFamily="49" charset="0"/>
              </a:rPr>
              <a:t>g </a:t>
            </a:r>
            <a:r>
              <a:rPr lang="en-US" dirty="0">
                <a:latin typeface="Courier" pitchFamily="49" charset="0"/>
              </a:rPr>
              <a:t>= </a:t>
            </a:r>
            <a:r>
              <a:rPr lang="en-US" dirty="0" err="1">
                <a:latin typeface="Courier" pitchFamily="49" charset="0"/>
              </a:rPr>
              <a:t>fspecial</a:t>
            </a:r>
            <a:r>
              <a:rPr lang="en-US" dirty="0">
                <a:latin typeface="Courier" pitchFamily="49" charset="0"/>
              </a:rPr>
              <a:t>('gaussian',15,2);</a:t>
            </a:r>
          </a:p>
          <a:p>
            <a:r>
              <a:rPr lang="en-US" dirty="0" err="1">
                <a:latin typeface="Courier" pitchFamily="49" charset="0"/>
              </a:rPr>
              <a:t>imagesc</a:t>
            </a:r>
            <a:r>
              <a:rPr lang="en-US" dirty="0">
                <a:latin typeface="Courier" pitchFamily="49" charset="0"/>
              </a:rPr>
              <a:t>(g</a:t>
            </a:r>
            <a:r>
              <a:rPr lang="en-US" dirty="0" smtClean="0">
                <a:latin typeface="Courier" pitchFamily="49" charset="0"/>
              </a:rPr>
              <a:t>);</a:t>
            </a:r>
            <a:endParaRPr lang="en-US" dirty="0">
              <a:latin typeface="Courier" pitchFamily="49" charset="0"/>
            </a:endParaRPr>
          </a:p>
          <a:p>
            <a:r>
              <a:rPr lang="en-US" dirty="0" err="1">
                <a:latin typeface="Courier" pitchFamily="49" charset="0"/>
              </a:rPr>
              <a:t>surfl</a:t>
            </a:r>
            <a:r>
              <a:rPr lang="en-US" dirty="0">
                <a:latin typeface="Courier" pitchFamily="49" charset="0"/>
              </a:rPr>
              <a:t>(g</a:t>
            </a:r>
            <a:r>
              <a:rPr lang="en-US" dirty="0" smtClean="0">
                <a:latin typeface="Courier" pitchFamily="49" charset="0"/>
              </a:rPr>
              <a:t>);</a:t>
            </a:r>
            <a:endParaRPr lang="en-US" dirty="0">
              <a:latin typeface="Courier" pitchFamily="49" charset="0"/>
            </a:endParaRPr>
          </a:p>
          <a:p>
            <a:r>
              <a:rPr lang="en-US" dirty="0" err="1" smtClean="0">
                <a:latin typeface="Courier" pitchFamily="49" charset="0"/>
              </a:rPr>
              <a:t>gim</a:t>
            </a:r>
            <a:r>
              <a:rPr lang="en-US" dirty="0" smtClean="0">
                <a:latin typeface="Courier" pitchFamily="49" charset="0"/>
              </a:rPr>
              <a:t> </a:t>
            </a:r>
            <a:r>
              <a:rPr lang="en-US" dirty="0">
                <a:latin typeface="Courier" pitchFamily="49" charset="0"/>
              </a:rPr>
              <a:t>= </a:t>
            </a:r>
            <a:r>
              <a:rPr lang="en-US" dirty="0" smtClean="0">
                <a:latin typeface="Courier" pitchFamily="49" charset="0"/>
              </a:rPr>
              <a:t>conv2(</a:t>
            </a:r>
            <a:r>
              <a:rPr lang="en-US" dirty="0" err="1" smtClean="0">
                <a:latin typeface="Courier" pitchFamily="49" charset="0"/>
              </a:rPr>
              <a:t>im,g</a:t>
            </a:r>
            <a:r>
              <a:rPr lang="en-US" dirty="0" err="1">
                <a:latin typeface="Courier" pitchFamily="49" charset="0"/>
              </a:rPr>
              <a:t>,'same</a:t>
            </a:r>
            <a:r>
              <a:rPr lang="en-US" dirty="0">
                <a:latin typeface="Courier" pitchFamily="49" charset="0"/>
              </a:rPr>
              <a:t>');</a:t>
            </a:r>
          </a:p>
          <a:p>
            <a:r>
              <a:rPr lang="en-US" dirty="0" err="1" smtClean="0">
                <a:latin typeface="Courier" pitchFamily="49" charset="0"/>
              </a:rPr>
              <a:t>imagesc</a:t>
            </a:r>
            <a:r>
              <a:rPr lang="en-US" dirty="0" smtClean="0">
                <a:latin typeface="Courier" pitchFamily="49" charset="0"/>
              </a:rPr>
              <a:t>(conv2(</a:t>
            </a:r>
            <a:r>
              <a:rPr lang="en-US" dirty="0" err="1" smtClean="0">
                <a:latin typeface="Courier" pitchFamily="49" charset="0"/>
              </a:rPr>
              <a:t>im</a:t>
            </a:r>
            <a:r>
              <a:rPr lang="en-US" dirty="0" smtClean="0">
                <a:latin typeface="Courier" pitchFamily="49" charset="0"/>
              </a:rPr>
              <a:t>,[-</a:t>
            </a:r>
            <a:r>
              <a:rPr lang="en-US" dirty="0">
                <a:latin typeface="Courier" pitchFamily="49" charset="0"/>
              </a:rPr>
              <a:t>1 1],'same'));</a:t>
            </a:r>
          </a:p>
          <a:p>
            <a:r>
              <a:rPr lang="en-US" dirty="0" err="1" smtClean="0">
                <a:latin typeface="Courier" pitchFamily="49" charset="0"/>
              </a:rPr>
              <a:t>imagesc</a:t>
            </a:r>
            <a:r>
              <a:rPr lang="en-US" dirty="0" smtClean="0">
                <a:latin typeface="Courier" pitchFamily="49" charset="0"/>
              </a:rPr>
              <a:t>(conv2(</a:t>
            </a:r>
            <a:r>
              <a:rPr lang="en-US" dirty="0" err="1" smtClean="0">
                <a:latin typeface="Courier" pitchFamily="49" charset="0"/>
              </a:rPr>
              <a:t>gim</a:t>
            </a:r>
            <a:r>
              <a:rPr lang="en-US" dirty="0" smtClean="0">
                <a:latin typeface="Courier" pitchFamily="49" charset="0"/>
              </a:rPr>
              <a:t>,[-</a:t>
            </a:r>
            <a:r>
              <a:rPr lang="en-US" dirty="0">
                <a:latin typeface="Courier" pitchFamily="49" charset="0"/>
              </a:rPr>
              <a:t>1 1],'same'));</a:t>
            </a:r>
          </a:p>
          <a:p>
            <a:r>
              <a:rPr lang="en-US" dirty="0">
                <a:latin typeface="Courier" pitchFamily="49" charset="0"/>
              </a:rPr>
              <a:t>dx = conv2(g,[-1 1],'same</a:t>
            </a:r>
            <a:r>
              <a:rPr lang="en-US" dirty="0" smtClean="0">
                <a:latin typeface="Courier" pitchFamily="49" charset="0"/>
              </a:rPr>
              <a:t>');</a:t>
            </a:r>
          </a:p>
          <a:p>
            <a:r>
              <a:rPr lang="en-US" dirty="0" err="1" smtClean="0">
                <a:latin typeface="Courier" pitchFamily="49" charset="0"/>
              </a:rPr>
              <a:t>Surfl</a:t>
            </a:r>
            <a:r>
              <a:rPr lang="en-US" dirty="0" smtClean="0">
                <a:latin typeface="Courier" pitchFamily="49" charset="0"/>
              </a:rPr>
              <a:t>(dx);</a:t>
            </a:r>
            <a:endParaRPr lang="en-US" dirty="0">
              <a:latin typeface="Courier" pitchFamily="49" charset="0"/>
            </a:endParaRPr>
          </a:p>
          <a:p>
            <a:r>
              <a:rPr lang="en-US" dirty="0" err="1" smtClean="0">
                <a:latin typeface="Courier" pitchFamily="49" charset="0"/>
              </a:rPr>
              <a:t>imagesc</a:t>
            </a:r>
            <a:r>
              <a:rPr lang="en-US" dirty="0" smtClean="0">
                <a:latin typeface="Courier" pitchFamily="49" charset="0"/>
              </a:rPr>
              <a:t>(conv2(</a:t>
            </a:r>
            <a:r>
              <a:rPr lang="en-US" dirty="0" err="1" smtClean="0">
                <a:latin typeface="Courier" pitchFamily="49" charset="0"/>
              </a:rPr>
              <a:t>im,dx</a:t>
            </a:r>
            <a:r>
              <a:rPr lang="en-US" dirty="0" err="1">
                <a:latin typeface="Courier" pitchFamily="49" charset="0"/>
              </a:rPr>
              <a:t>,'same</a:t>
            </a:r>
            <a:r>
              <a:rPr lang="en-US" dirty="0">
                <a:latin typeface="Courier" pitchFamily="49" charset="0"/>
              </a:rPr>
              <a:t>'));</a:t>
            </a:r>
          </a:p>
          <a:p>
            <a:endParaRPr lang="en-US" dirty="0"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8029575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Review: Smoothing vs. derivative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Smoothing filters</a:t>
            </a:r>
          </a:p>
          <a:p>
            <a:pPr lvl="1" eaLnBrk="1" hangingPunct="1"/>
            <a:r>
              <a:rPr lang="en-US" sz="2000" dirty="0" smtClean="0"/>
              <a:t>Gaussian: remove “high-frequency” components; </a:t>
            </a:r>
            <a:br>
              <a:rPr lang="en-US" sz="2000" dirty="0" smtClean="0"/>
            </a:br>
            <a:r>
              <a:rPr lang="en-US" sz="2000" dirty="0" smtClean="0"/>
              <a:t>“low-pass” filter</a:t>
            </a:r>
          </a:p>
          <a:p>
            <a:pPr lvl="1" eaLnBrk="1" hangingPunct="1"/>
            <a:r>
              <a:rPr lang="en-US" sz="2000" dirty="0" smtClean="0"/>
              <a:t>Can the values of a smoothing filter be negative?</a:t>
            </a:r>
          </a:p>
          <a:p>
            <a:pPr lvl="1" eaLnBrk="1" hangingPunct="1"/>
            <a:r>
              <a:rPr lang="en-US" dirty="0" smtClean="0"/>
              <a:t>What should the values sum to?</a:t>
            </a:r>
            <a:endParaRPr lang="en-US" sz="2000" dirty="0" smtClean="0"/>
          </a:p>
          <a:p>
            <a:pPr lvl="2" eaLnBrk="1" hangingPunct="1"/>
            <a:r>
              <a:rPr lang="en-US" b="1" dirty="0" smtClean="0"/>
              <a:t>One:</a:t>
            </a:r>
            <a:r>
              <a:rPr lang="en-US" dirty="0" smtClean="0"/>
              <a:t> constant regions are not affected by the filter</a:t>
            </a:r>
            <a:endParaRPr lang="en-US" sz="2000" dirty="0" smtClean="0"/>
          </a:p>
          <a:p>
            <a:pPr lvl="1" eaLnBrk="1" hangingPunct="1"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 smtClean="0"/>
          </a:p>
          <a:p>
            <a:pPr eaLnBrk="1" hangingPunct="1"/>
            <a:r>
              <a:rPr lang="en-US" sz="2800" dirty="0" smtClean="0"/>
              <a:t>Derivative filters</a:t>
            </a:r>
          </a:p>
          <a:p>
            <a:pPr lvl="1" eaLnBrk="1" hangingPunct="1"/>
            <a:r>
              <a:rPr lang="en-US" dirty="0" smtClean="0"/>
              <a:t>Derivatives of Gaussian</a:t>
            </a:r>
          </a:p>
          <a:p>
            <a:pPr lvl="1" eaLnBrk="1" hangingPunct="1"/>
            <a:r>
              <a:rPr lang="en-US" dirty="0" smtClean="0"/>
              <a:t>Can the values of a derivative filter be negative?</a:t>
            </a:r>
          </a:p>
          <a:p>
            <a:pPr lvl="1" eaLnBrk="1" hangingPunct="1"/>
            <a:r>
              <a:rPr lang="en-US" dirty="0" smtClean="0"/>
              <a:t>What should the values sum to?</a:t>
            </a:r>
            <a:r>
              <a:rPr lang="en-US" sz="2000" dirty="0" smtClean="0"/>
              <a:t> </a:t>
            </a:r>
            <a:endParaRPr lang="en-US" dirty="0" smtClean="0">
              <a:sym typeface="Wingdings" pitchFamily="2" charset="2"/>
            </a:endParaRPr>
          </a:p>
          <a:p>
            <a:pPr lvl="2" eaLnBrk="1" hangingPunct="1"/>
            <a:r>
              <a:rPr lang="en-US" sz="1800" b="1" dirty="0" smtClean="0">
                <a:sym typeface="Wingdings" pitchFamily="2" charset="2"/>
              </a:rPr>
              <a:t>Zero:</a:t>
            </a:r>
            <a:r>
              <a:rPr lang="en-US" sz="1800" dirty="0" smtClean="0">
                <a:sym typeface="Wingdings" pitchFamily="2" charset="2"/>
              </a:rPr>
              <a:t> n</a:t>
            </a:r>
            <a:r>
              <a:rPr lang="en-US" sz="1800" dirty="0" smtClean="0"/>
              <a:t>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066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458200" cy="2209800"/>
          </a:xfrm>
        </p:spPr>
        <p:txBody>
          <a:bodyPr/>
          <a:lstStyle/>
          <a:p>
            <a:r>
              <a:rPr lang="en-US" altLang="en-US" sz="2100" smtClean="0"/>
              <a:t>Early processing in humans filters for various orientations and scales of frequency</a:t>
            </a:r>
          </a:p>
          <a:p>
            <a:r>
              <a:rPr lang="en-US" altLang="en-US" sz="2100" smtClean="0"/>
              <a:t>Perceptual cues in the mid frequencies dominate perception</a:t>
            </a:r>
          </a:p>
          <a:p>
            <a:r>
              <a:rPr lang="en-US" altLang="en-US" sz="2100" smtClean="0"/>
              <a:t>When we see an image from far away, we are effectively subsampling it</a:t>
            </a:r>
          </a:p>
        </p:txBody>
      </p:sp>
      <p:pic>
        <p:nvPicPr>
          <p:cNvPr id="82947" name="Picture 2" descr="http://www.mathworks.co.kr/matlabcentral/fx_files/23253/1/gab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612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1447800" y="6248400"/>
            <a:ext cx="597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Early Visual Processing: Multi-scale edge and blob filters</a:t>
            </a:r>
          </a:p>
        </p:txBody>
      </p:sp>
      <p:sp>
        <p:nvSpPr>
          <p:cNvPr id="82949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 smtClean="0"/>
              <a:t>Clues from Human Perception</a:t>
            </a:r>
          </a:p>
        </p:txBody>
      </p:sp>
    </p:spTree>
    <p:extLst>
      <p:ext uri="{BB962C8B-B14F-4D97-AF65-F5344CB8AC3E}">
        <p14:creationId xmlns:p14="http://schemas.microsoft.com/office/powerpoint/2010/main" val="24691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SFchartP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870075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Frequency Domain and Perception</a:t>
            </a:r>
          </a:p>
        </p:txBody>
      </p:sp>
      <p:sp>
        <p:nvSpPr>
          <p:cNvPr id="514053" name="Freeform 5"/>
          <p:cNvSpPr>
            <a:spLocks/>
          </p:cNvSpPr>
          <p:nvPr/>
        </p:nvSpPr>
        <p:spPr bwMode="auto">
          <a:xfrm>
            <a:off x="1725613" y="1952625"/>
            <a:ext cx="5641975" cy="3600450"/>
          </a:xfrm>
          <a:custGeom>
            <a:avLst/>
            <a:gdLst>
              <a:gd name="T0" fmla="*/ 0 w 4344"/>
              <a:gd name="T1" fmla="*/ 2147483647 h 2806"/>
              <a:gd name="T2" fmla="*/ 2147483647 w 4344"/>
              <a:gd name="T3" fmla="*/ 2147483647 h 2806"/>
              <a:gd name="T4" fmla="*/ 2147483647 w 4344"/>
              <a:gd name="T5" fmla="*/ 2147483647 h 2806"/>
              <a:gd name="T6" fmla="*/ 2147483647 w 4344"/>
              <a:gd name="T7" fmla="*/ 2147483647 h 2806"/>
              <a:gd name="T8" fmla="*/ 2147483647 w 4344"/>
              <a:gd name="T9" fmla="*/ 2147483647 h 28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4"/>
              <a:gd name="T16" fmla="*/ 0 h 2806"/>
              <a:gd name="T17" fmla="*/ 4344 w 4344"/>
              <a:gd name="T18" fmla="*/ 2806 h 28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4" h="2806">
                <a:moveTo>
                  <a:pt x="0" y="2806"/>
                </a:moveTo>
                <a:cubicBezTo>
                  <a:pt x="409" y="2023"/>
                  <a:pt x="818" y="1240"/>
                  <a:pt x="1200" y="778"/>
                </a:cubicBezTo>
                <a:cubicBezTo>
                  <a:pt x="1582" y="316"/>
                  <a:pt x="1930" y="68"/>
                  <a:pt x="2292" y="34"/>
                </a:cubicBezTo>
                <a:cubicBezTo>
                  <a:pt x="2654" y="0"/>
                  <a:pt x="3030" y="288"/>
                  <a:pt x="3372" y="574"/>
                </a:cubicBezTo>
                <a:cubicBezTo>
                  <a:pt x="3714" y="860"/>
                  <a:pt x="4182" y="1554"/>
                  <a:pt x="4344" y="175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676400" y="5943600"/>
            <a:ext cx="603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Campbell-Robson contrast sensitivity curve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11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/>
              <a:t>Taking derivative by convolution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000" smtClean="0"/>
              <a:t>Da Vinci and Peripheral Vision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52513"/>
            <a:ext cx="3538538" cy="55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9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96175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898525" y="4800600"/>
            <a:ext cx="5087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Leonardo playing with peripheral vision</a:t>
            </a:r>
          </a:p>
        </p:txBody>
      </p:sp>
    </p:spTree>
    <p:extLst>
      <p:ext uri="{BB962C8B-B14F-4D97-AF65-F5344CB8AC3E}">
        <p14:creationId xmlns:p14="http://schemas.microsoft.com/office/powerpoint/2010/main" val="11625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Freq. Perception Depends on Color</a:t>
            </a:r>
            <a:endParaRPr lang="ru-RU" altLang="en-US" smtClean="0"/>
          </a:p>
        </p:txBody>
      </p:sp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/>
          <p:cNvSpPr txBox="1">
            <a:spLocks noChangeArrowheads="1"/>
          </p:cNvSpPr>
          <p:nvPr/>
        </p:nvSpPr>
        <p:spPr bwMode="auto">
          <a:xfrm>
            <a:off x="3184525" y="33162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R</a:t>
            </a:r>
            <a:endParaRPr lang="ru-RU" altLang="en-US" sz="2400"/>
          </a:p>
        </p:txBody>
      </p:sp>
      <p:sp>
        <p:nvSpPr>
          <p:cNvPr id="87045" name="Text Box 7"/>
          <p:cNvSpPr txBox="1">
            <a:spLocks noChangeArrowheads="1"/>
          </p:cNvSpPr>
          <p:nvPr/>
        </p:nvSpPr>
        <p:spPr bwMode="auto">
          <a:xfrm>
            <a:off x="5410200" y="3352800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G</a:t>
            </a:r>
            <a:endParaRPr lang="ru-RU" altLang="en-US" sz="2400"/>
          </a:p>
        </p:txBody>
      </p:sp>
      <p:sp>
        <p:nvSpPr>
          <p:cNvPr id="87046" name="Text Box 8"/>
          <p:cNvSpPr txBox="1">
            <a:spLocks noChangeArrowheads="1"/>
          </p:cNvSpPr>
          <p:nvPr/>
        </p:nvSpPr>
        <p:spPr bwMode="auto">
          <a:xfrm>
            <a:off x="7924800" y="3352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B</a:t>
            </a:r>
            <a:endParaRPr lang="ru-RU" altLang="en-US" sz="2400"/>
          </a:p>
        </p:txBody>
      </p:sp>
      <p:pic>
        <p:nvPicPr>
          <p:cNvPr id="87047" name="Picture 9" descr="test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03663"/>
            <a:ext cx="647700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Lossy Image Compression (JPEG)</a:t>
            </a:r>
          </a:p>
        </p:txBody>
      </p:sp>
      <p:graphicFrame>
        <p:nvGraphicFramePr>
          <p:cNvPr id="88067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Bitmap Image" r:id="rId3" imgW="4990476" imgH="4944165" progId="Paint.Picture">
                  <p:embed/>
                </p:oleObj>
              </mc:Choice>
              <mc:Fallback>
                <p:oleObj name="Bitmap Image" r:id="rId3" imgW="4990476" imgH="49441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1511300"/>
                        <a:ext cx="45720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8" name="Picture 5" descr="d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2"/>
                </a:solidFill>
              </a:rPr>
              <a:t>Block-based Discrete Cosine Transform (DCT)</a:t>
            </a:r>
          </a:p>
        </p:txBody>
      </p:sp>
    </p:spTree>
    <p:extLst>
      <p:ext uri="{BB962C8B-B14F-4D97-AF65-F5344CB8AC3E}">
        <p14:creationId xmlns:p14="http://schemas.microsoft.com/office/powerpoint/2010/main" val="22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Using DCT in JPEG </a:t>
            </a:r>
            <a:r>
              <a:rPr lang="en-US" alt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en-US" smtClean="0"/>
              <a:t>The first coefficient </a:t>
            </a: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altLang="en-US" smtClean="0"/>
              <a:t> is the DC component, the average intensity</a:t>
            </a:r>
          </a:p>
          <a:p>
            <a:r>
              <a:rPr lang="en-US" altLang="en-US" smtClean="0"/>
              <a:t>The top-left coeffs represent low frequencies, the bottom right – high frequencies</a:t>
            </a:r>
          </a:p>
          <a:p>
            <a:endParaRPr lang="en-US" altLang="en-US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810000"/>
            <a:ext cx="2667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4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Image compression using DCT</a:t>
            </a:r>
            <a:endParaRPr lang="en-US" altLang="en-US" sz="380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altLang="en-US" sz="18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altLang="en-US" sz="18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alt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altLang="en-US" sz="18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90116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0120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Quantization table</a:t>
            </a:r>
          </a:p>
        </p:txBody>
      </p:sp>
      <p:sp>
        <p:nvSpPr>
          <p:cNvPr id="90121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Filter responses</a:t>
            </a:r>
          </a:p>
        </p:txBody>
      </p:sp>
      <p:sp>
        <p:nvSpPr>
          <p:cNvPr id="90122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Quantized values</a:t>
            </a:r>
          </a:p>
        </p:txBody>
      </p:sp>
    </p:spTree>
    <p:extLst>
      <p:ext uri="{BB962C8B-B14F-4D97-AF65-F5344CB8AC3E}">
        <p14:creationId xmlns:p14="http://schemas.microsoft.com/office/powerpoint/2010/main" val="1535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None/>
            </a:pPr>
            <a:r>
              <a:rPr lang="en-US" altLang="en-US" sz="3200" smtClean="0"/>
              <a:t>Subsample color by factor of 2</a:t>
            </a:r>
          </a:p>
          <a:p>
            <a:pPr marL="914400" lvl="1" indent="-514350" eaLnBrk="1" hangingPunct="1"/>
            <a:r>
              <a:rPr lang="en-US" altLang="en-US" sz="2400" smtClean="0"/>
              <a:t>People have bad resolution for color</a:t>
            </a:r>
          </a:p>
          <a:p>
            <a:pPr marL="514350" indent="-514350" eaLnBrk="1" hangingPunct="1">
              <a:buFont typeface="Calibri" pitchFamily="34" charset="0"/>
              <a:buNone/>
            </a:pPr>
            <a:r>
              <a:rPr lang="en-US" altLang="en-US" sz="320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None/>
            </a:pPr>
            <a:r>
              <a:rPr lang="en-US" altLang="en-US" sz="320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altLang="en-US" sz="2400" smtClean="0"/>
              <a:t>Compute DCT coefficients for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altLang="en-US" sz="2400" smtClean="0"/>
              <a:t>Coarsely quantize</a:t>
            </a:r>
          </a:p>
          <a:p>
            <a:pPr marL="1314450" lvl="2" indent="-514350" eaLnBrk="1" hangingPunct="1"/>
            <a:r>
              <a:rPr lang="en-US" altLang="en-US" sz="200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altLang="en-US" sz="240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None/>
            </a:pPr>
            <a:endParaRPr lang="en-US" altLang="en-US" sz="3200" smtClean="0"/>
          </a:p>
        </p:txBody>
      </p:sp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hlinkClick r:id="rId2"/>
              </a:rPr>
              <a:t>http://en.wikipedia.org/wiki/YCbCr</a:t>
            </a: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hlinkClick r:id="rId3"/>
              </a:rPr>
              <a:t>http://en.wikipedia.org/wiki/JPEG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2371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Block size in JPEG </a:t>
            </a:r>
            <a:r>
              <a:rPr lang="en-US" alt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en-US" altLang="en-US" smtClean="0">
                <a:solidFill>
                  <a:schemeClr val="tx2"/>
                </a:solidFill>
                <a:sym typeface="Wingdings" pitchFamily="2" charset="2"/>
              </a:rPr>
              <a:t>Block size</a:t>
            </a:r>
          </a:p>
          <a:p>
            <a:pPr lvl="1"/>
            <a:r>
              <a:rPr lang="en-US" altLang="en-US" sz="2400" smtClean="0">
                <a:solidFill>
                  <a:schemeClr val="tx2"/>
                </a:solidFill>
                <a:sym typeface="Wingdings" pitchFamily="2" charset="2"/>
              </a:rPr>
              <a:t>small block</a:t>
            </a:r>
          </a:p>
          <a:p>
            <a:pPr lvl="2"/>
            <a:r>
              <a:rPr lang="en-US" altLang="en-US" sz="2000" smtClean="0">
                <a:solidFill>
                  <a:schemeClr val="tx2"/>
                </a:solidFill>
                <a:sym typeface="Wingdings" pitchFamily="2" charset="2"/>
              </a:rPr>
              <a:t>faster </a:t>
            </a:r>
          </a:p>
          <a:p>
            <a:pPr lvl="2"/>
            <a:r>
              <a:rPr lang="en-US" altLang="en-US" sz="2000" smtClean="0">
                <a:solidFill>
                  <a:schemeClr val="tx2"/>
                </a:solidFill>
                <a:sym typeface="Wingdings" pitchFamily="2" charset="2"/>
              </a:rPr>
              <a:t>correlation exists between neighboring pixels</a:t>
            </a:r>
          </a:p>
          <a:p>
            <a:pPr lvl="1"/>
            <a:r>
              <a:rPr lang="en-US" altLang="en-US" sz="2400" smtClean="0">
                <a:solidFill>
                  <a:schemeClr val="tx2"/>
                </a:solidFill>
                <a:sym typeface="Wingdings" pitchFamily="2" charset="2"/>
              </a:rPr>
              <a:t>large block</a:t>
            </a:r>
          </a:p>
          <a:p>
            <a:pPr lvl="2"/>
            <a:r>
              <a:rPr lang="en-US" altLang="en-US" sz="2000" smtClean="0">
                <a:solidFill>
                  <a:schemeClr val="tx2"/>
                </a:solidFill>
                <a:sym typeface="Wingdings" pitchFamily="2" charset="2"/>
              </a:rPr>
              <a:t>better compression in smooth regions</a:t>
            </a:r>
          </a:p>
          <a:p>
            <a:pPr lvl="1"/>
            <a:r>
              <a:rPr lang="en-US" altLang="en-US" sz="2400" smtClean="0">
                <a:solidFill>
                  <a:schemeClr val="tx2"/>
                </a:solidFill>
                <a:sym typeface="Wingdings" pitchFamily="2" charset="2"/>
              </a:rPr>
              <a:t>It’s 8x8 in standard JPEG</a:t>
            </a:r>
          </a:p>
        </p:txBody>
      </p:sp>
    </p:spTree>
    <p:extLst>
      <p:ext uri="{BB962C8B-B14F-4D97-AF65-F5344CB8AC3E}">
        <p14:creationId xmlns:p14="http://schemas.microsoft.com/office/powerpoint/2010/main" val="15013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JPEG compression comparison</a:t>
            </a:r>
          </a:p>
        </p:txBody>
      </p:sp>
      <p:pic>
        <p:nvPicPr>
          <p:cNvPr id="931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9862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862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838325" y="51054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89k</a:t>
            </a:r>
          </a:p>
        </p:txBody>
      </p:sp>
      <p:sp>
        <p:nvSpPr>
          <p:cNvPr id="93190" name="Text Box 9"/>
          <p:cNvSpPr txBox="1">
            <a:spLocks noChangeArrowheads="1"/>
          </p:cNvSpPr>
          <p:nvPr/>
        </p:nvSpPr>
        <p:spPr bwMode="auto">
          <a:xfrm>
            <a:off x="6537325" y="51054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12k</a:t>
            </a:r>
          </a:p>
        </p:txBody>
      </p:sp>
    </p:spTree>
    <p:extLst>
      <p:ext uri="{BB962C8B-B14F-4D97-AF65-F5344CB8AC3E}">
        <p14:creationId xmlns:p14="http://schemas.microsoft.com/office/powerpoint/2010/main" val="31624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Denoising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endParaRPr lang="en-US" altLang="en-US" sz="3200" smtClean="0"/>
          </a:p>
          <a:p>
            <a:pPr eaLnBrk="1" hangingPunct="1"/>
            <a:endParaRPr lang="en-US" altLang="en-US" sz="3200" smtClean="0"/>
          </a:p>
        </p:txBody>
      </p:sp>
      <p:pic>
        <p:nvPicPr>
          <p:cNvPr id="101380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dirty="0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667750" cy="1143000"/>
          </a:xfrm>
        </p:spPr>
        <p:txBody>
          <a:bodyPr/>
          <a:lstStyle/>
          <a:p>
            <a:r>
              <a:rPr lang="en-US" sz="3600" dirty="0" smtClean="0"/>
              <a:t>Partial 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 </a:t>
            </a:r>
            <a:r>
              <a:rPr lang="en-US" sz="2400" dirty="0" smtClean="0">
                <a:solidFill>
                  <a:srgbClr val="0000FF"/>
                </a:solidFill>
              </a:rPr>
              <a:t>f(</a:t>
            </a:r>
            <a:r>
              <a:rPr lang="en-US" sz="2400" dirty="0" err="1" smtClean="0">
                <a:solidFill>
                  <a:srgbClr val="0000FF"/>
                </a:solidFill>
              </a:rPr>
              <a:t>x,y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r>
              <a:rPr lang="en-US" sz="2400" dirty="0" smtClean="0"/>
              <a:t>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0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1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smtClean="0"/>
              <a:t>K.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Smoothing with larger standard deviations suppresses noise, but also blurs the image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Reducing Gaussian noise</a:t>
            </a:r>
          </a:p>
        </p:txBody>
      </p:sp>
      <p:pic>
        <p:nvPicPr>
          <p:cNvPr id="102405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41744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Reducing salt-and-pepper noise by Gaussian smoothing</a:t>
            </a:r>
          </a:p>
        </p:txBody>
      </p:sp>
      <p:pic>
        <p:nvPicPr>
          <p:cNvPr id="103427" name="Picture 4" descr="salt_and_pe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3x3</a:t>
            </a:r>
          </a:p>
        </p:txBody>
      </p:sp>
      <p:sp>
        <p:nvSpPr>
          <p:cNvPr id="103429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5x5</a:t>
            </a:r>
          </a:p>
        </p:txBody>
      </p:sp>
      <p:sp>
        <p:nvSpPr>
          <p:cNvPr id="103430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7x7</a:t>
            </a:r>
          </a:p>
        </p:txBody>
      </p:sp>
    </p:spTree>
    <p:extLst>
      <p:ext uri="{BB962C8B-B14F-4D97-AF65-F5344CB8AC3E}">
        <p14:creationId xmlns:p14="http://schemas.microsoft.com/office/powerpoint/2010/main" val="26555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Alternative idea: Median filtering</a:t>
            </a:r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Equation" r:id="rId4" imgW="435285" imgH="677109" progId="">
                  <p:embed/>
                </p:oleObj>
              </mc:Choice>
              <mc:Fallback>
                <p:oleObj name="Equation" r:id="rId4" imgW="435285" imgH="6771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22350"/>
            <a:ext cx="7772400" cy="5454650"/>
          </a:xfrm>
        </p:spPr>
        <p:txBody>
          <a:bodyPr/>
          <a:lstStyle/>
          <a:p>
            <a:pPr eaLnBrk="1" hangingPunct="1"/>
            <a:r>
              <a:rPr lang="en-US" altLang="en-US" smtClean="0"/>
              <a:t>A </a:t>
            </a:r>
            <a:r>
              <a:rPr lang="en-US" altLang="en-US" b="1" smtClean="0"/>
              <a:t>median filter</a:t>
            </a:r>
            <a:r>
              <a:rPr lang="en-US" altLang="en-US" smtClean="0"/>
              <a:t> operates over a window by selecting the median intensity in the window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grpSp>
        <p:nvGrpSpPr>
          <p:cNvPr id="104453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10445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7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/>
              <a:t>   Is median filtering linear?</a:t>
            </a:r>
          </a:p>
        </p:txBody>
      </p:sp>
      <p:sp>
        <p:nvSpPr>
          <p:cNvPr id="104455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/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5724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smtClean="0"/>
              <a:t>What advantage does median filtering have over Gaussian filtering?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/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17148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3800" smtClean="0"/>
              <a:t>Median filter</a:t>
            </a:r>
          </a:p>
        </p:txBody>
      </p:sp>
      <p:pic>
        <p:nvPicPr>
          <p:cNvPr id="1064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/>
              <a:t>Salt-and-pepper noise</a:t>
            </a:r>
          </a:p>
        </p:txBody>
      </p:sp>
      <p:sp>
        <p:nvSpPr>
          <p:cNvPr id="10650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/>
              <a:t>Median filtered</a:t>
            </a:r>
          </a:p>
        </p:txBody>
      </p:sp>
      <p:sp>
        <p:nvSpPr>
          <p:cNvPr id="10650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/>
              <a:t>Source: M. Hebert</a:t>
            </a:r>
          </a:p>
        </p:txBody>
      </p:sp>
      <p:sp>
        <p:nvSpPr>
          <p:cNvPr id="106503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MATLAB: medfilt2(image, [h w])</a:t>
            </a:r>
          </a:p>
        </p:txBody>
      </p:sp>
    </p:spTree>
    <p:extLst>
      <p:ext uri="{BB962C8B-B14F-4D97-AF65-F5344CB8AC3E}">
        <p14:creationId xmlns:p14="http://schemas.microsoft.com/office/powerpoint/2010/main" val="5363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4" imgW="435285" imgH="677109" progId="">
                  <p:embed/>
                </p:oleObj>
              </mc:Choice>
              <mc:Fallback>
                <p:oleObj name="Equation" r:id="rId4" imgW="435285" imgH="6771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7526" name="Picture 9" descr="salt_and_pepp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3x3</a:t>
            </a:r>
          </a:p>
        </p:txBody>
      </p:sp>
      <p:sp>
        <p:nvSpPr>
          <p:cNvPr id="10752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5x5</a:t>
            </a:r>
          </a:p>
        </p:txBody>
      </p:sp>
      <p:sp>
        <p:nvSpPr>
          <p:cNvPr id="10752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7x7</a:t>
            </a:r>
          </a:p>
        </p:txBody>
      </p:sp>
      <p:sp>
        <p:nvSpPr>
          <p:cNvPr id="10753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Gaussian</a:t>
            </a:r>
          </a:p>
        </p:txBody>
      </p:sp>
      <p:sp>
        <p:nvSpPr>
          <p:cNvPr id="10753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16053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2900"/>
              <a:t>A Gentle Introduction</a:t>
            </a:r>
            <a:br>
              <a:rPr lang="en-US" altLang="en-US" sz="2900"/>
            </a:br>
            <a:r>
              <a:rPr lang="en-US" altLang="en-US" sz="2900"/>
              <a:t>to Bilateral Filtering</a:t>
            </a:r>
            <a:br>
              <a:rPr lang="en-US" altLang="en-US" sz="2900"/>
            </a:br>
            <a:r>
              <a:rPr lang="en-US" altLang="en-US" sz="2900"/>
              <a:t>and its Applications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4300" b="1"/>
              <a:t>“Fixing the Gaussian Blur”: </a:t>
            </a:r>
            <a:br>
              <a:rPr lang="en-US" altLang="en-US" sz="4300" b="1"/>
            </a:br>
            <a:r>
              <a:rPr lang="en-US" altLang="en-US" sz="4300" b="1"/>
              <a:t>the Bilateral Filter</a:t>
            </a:r>
          </a:p>
          <a:p>
            <a:endParaRPr lang="en-US" altLang="en-US" sz="2300" i="1"/>
          </a:p>
          <a:p>
            <a:r>
              <a:rPr lang="en-US" altLang="en-US" sz="2300" i="1"/>
              <a:t>Sylvain Paris – MIT CSAIL</a:t>
            </a:r>
          </a:p>
        </p:txBody>
      </p:sp>
    </p:spTree>
    <p:extLst>
      <p:ext uri="{BB962C8B-B14F-4D97-AF65-F5344CB8AC3E}">
        <p14:creationId xmlns:p14="http://schemas.microsoft.com/office/powerpoint/2010/main" val="249412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Blur Comes from </a:t>
            </a:r>
            <a:br>
              <a:rPr lang="en-US" altLang="en-US"/>
            </a:br>
            <a:r>
              <a:rPr lang="en-US" altLang="en-US"/>
              <a:t>Averaging across Edges</a:t>
            </a:r>
          </a:p>
        </p:txBody>
      </p:sp>
      <p:pic>
        <p:nvPicPr>
          <p:cNvPr id="10244" name="Picture 4" descr="low_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36888"/>
            <a:ext cx="23955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BIG_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BIG_e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IG_r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255" name="Picture 15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pic>
        <p:nvPicPr>
          <p:cNvPr id="10257" name="Picture 17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pic>
        <p:nvPicPr>
          <p:cNvPr id="10259" name="Picture 19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output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2509838" y="5878513"/>
            <a:ext cx="420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Same Gaussian kernel everywhere.</a:t>
            </a:r>
          </a:p>
        </p:txBody>
      </p:sp>
    </p:spTree>
    <p:extLst>
      <p:ext uri="{BB962C8B-B14F-4D97-AF65-F5344CB8AC3E}">
        <p14:creationId xmlns:p14="http://schemas.microsoft.com/office/powerpoint/2010/main" val="3614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4" name="Picture 26" descr="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3033713"/>
            <a:ext cx="24003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BIG_kernel_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BIG_kernel_e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BIG_kernel_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Bilateral Filter</a:t>
            </a:r>
            <a:br>
              <a:rPr lang="en-US" altLang="en-US"/>
            </a:br>
            <a:r>
              <a:rPr lang="en-US" altLang="en-US"/>
              <a:t>No Averaging across Edges</a:t>
            </a:r>
          </a:p>
        </p:txBody>
      </p:sp>
      <p:pic>
        <p:nvPicPr>
          <p:cNvPr id="12292" name="Picture 4" descr="inp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 descr="BIG_sk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IG_ed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BIG_r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8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*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output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1762125" y="5878513"/>
            <a:ext cx="569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The kernel shape depends on the image content.</a:t>
            </a:r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3619500" y="614363"/>
            <a:ext cx="349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808080"/>
                </a:solidFill>
                <a:latin typeface="Arial" pitchFamily="34" charset="0"/>
                <a:cs typeface="+mn-cs"/>
              </a:rPr>
              <a:t>[Aurich 95, Smith 97, Tomasi 98]</a:t>
            </a:r>
          </a:p>
        </p:txBody>
      </p:sp>
    </p:spTree>
    <p:extLst>
      <p:ext uri="{BB962C8B-B14F-4D97-AF65-F5344CB8AC3E}">
        <p14:creationId xmlns:p14="http://schemas.microsoft.com/office/powerpoint/2010/main" val="27035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9" name="Group 37"/>
          <p:cNvGrpSpPr>
            <a:grpSpLocks/>
          </p:cNvGrpSpPr>
          <p:nvPr/>
        </p:nvGrpSpPr>
        <p:grpSpPr bwMode="auto">
          <a:xfrm>
            <a:off x="3635375" y="2286000"/>
            <a:ext cx="2335213" cy="4114800"/>
            <a:chOff x="2290" y="1440"/>
            <a:chExt cx="1471" cy="2592"/>
          </a:xfrm>
        </p:grpSpPr>
        <p:grpSp>
          <p:nvGrpSpPr>
            <p:cNvPr id="13338" name="Group 26"/>
            <p:cNvGrpSpPr>
              <a:grpSpLocks/>
            </p:cNvGrpSpPr>
            <p:nvPr/>
          </p:nvGrpSpPr>
          <p:grpSpPr bwMode="auto">
            <a:xfrm>
              <a:off x="2290" y="1680"/>
              <a:ext cx="1471" cy="2352"/>
              <a:chOff x="2290" y="1392"/>
              <a:chExt cx="1471" cy="2352"/>
            </a:xfrm>
          </p:grpSpPr>
          <p:grpSp>
            <p:nvGrpSpPr>
              <p:cNvPr id="13319" name="Group 7"/>
              <p:cNvGrpSpPr>
                <a:grpSpLocks/>
              </p:cNvGrpSpPr>
              <p:nvPr/>
            </p:nvGrpSpPr>
            <p:grpSpPr bwMode="auto">
              <a:xfrm>
                <a:off x="2449" y="2592"/>
                <a:ext cx="1152" cy="1152"/>
                <a:chOff x="2112" y="2592"/>
                <a:chExt cx="1152" cy="1152"/>
              </a:xfrm>
            </p:grpSpPr>
            <p:sp>
              <p:nvSpPr>
                <p:cNvPr id="13320" name="Rectangle 8"/>
                <p:cNvSpPr>
                  <a:spLocks noChangeArrowheads="1"/>
                </p:cNvSpPr>
                <p:nvPr/>
              </p:nvSpPr>
              <p:spPr bwMode="auto">
                <a:xfrm>
                  <a:off x="2112" y="2592"/>
                  <a:ext cx="1152" cy="115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n-US" sz="18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endParaRPr>
                </a:p>
              </p:txBody>
            </p:sp>
            <p:pic>
              <p:nvPicPr>
                <p:cNvPr id="13321" name="Picture 9" descr="BIG_gaussian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" y="2880"/>
                  <a:ext cx="576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2" name="Rectangle 10"/>
              <p:cNvSpPr>
                <a:spLocks noChangeArrowheads="1"/>
              </p:cNvSpPr>
              <p:nvPr/>
            </p:nvSpPr>
            <p:spPr bwMode="auto">
              <a:xfrm>
                <a:off x="2290" y="1392"/>
                <a:ext cx="1471" cy="464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23" name="Line 11"/>
              <p:cNvSpPr>
                <a:spLocks noChangeShapeType="1"/>
              </p:cNvSpPr>
              <p:nvPr/>
            </p:nvSpPr>
            <p:spPr bwMode="auto">
              <a:xfrm>
                <a:off x="3024" y="1800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24" name="Text Box 12"/>
              <p:cNvSpPr txBox="1">
                <a:spLocks noChangeArrowheads="1"/>
              </p:cNvSpPr>
              <p:nvPr/>
            </p:nvSpPr>
            <p:spPr bwMode="auto">
              <a:xfrm>
                <a:off x="2492" y="2328"/>
                <a:ext cx="107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000" b="1" i="1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space</a:t>
                </a:r>
                <a:r>
                  <a:rPr lang="en-US" altLang="en-US" sz="20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 weight</a:t>
                </a:r>
              </a:p>
            </p:txBody>
          </p:sp>
        </p:grpSp>
        <p:sp>
          <p:nvSpPr>
            <p:cNvPr id="13341" name="Text Box 29"/>
            <p:cNvSpPr txBox="1">
              <a:spLocks noChangeArrowheads="1"/>
            </p:cNvSpPr>
            <p:nvPr/>
          </p:nvSpPr>
          <p:spPr bwMode="auto">
            <a:xfrm>
              <a:off x="2715" y="1440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altLang="en-US" sz="1800" smtClean="0">
                  <a:solidFill>
                    <a:srgbClr val="B0B1B3"/>
                  </a:solidFill>
                  <a:latin typeface="Arial" pitchFamily="34" charset="0"/>
                  <a:cs typeface="+mn-cs"/>
                </a:rPr>
                <a:t>not new</a:t>
              </a:r>
              <a:endParaRPr lang="en-US" altLang="en-US" sz="1800" smtClean="0">
                <a:solidFill>
                  <a:srgbClr val="B0B1B3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13350" name="Group 38"/>
          <p:cNvGrpSpPr>
            <a:grpSpLocks/>
          </p:cNvGrpSpPr>
          <p:nvPr/>
        </p:nvGrpSpPr>
        <p:grpSpPr bwMode="auto">
          <a:xfrm>
            <a:off x="6019800" y="2286000"/>
            <a:ext cx="2382838" cy="3940175"/>
            <a:chOff x="3792" y="1440"/>
            <a:chExt cx="1501" cy="2482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3792" y="1680"/>
              <a:ext cx="1501" cy="2242"/>
              <a:chOff x="3792" y="1392"/>
              <a:chExt cx="1501" cy="2242"/>
            </a:xfrm>
          </p:grpSpPr>
          <p:sp>
            <p:nvSpPr>
              <p:cNvPr id="13325" name="Rectangle 13"/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1501" cy="464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26" name="Line 14"/>
              <p:cNvSpPr>
                <a:spLocks noChangeShapeType="1"/>
              </p:cNvSpPr>
              <p:nvPr/>
            </p:nvSpPr>
            <p:spPr bwMode="auto">
              <a:xfrm>
                <a:off x="4541" y="1800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0099CC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27" name="Text Box 15"/>
              <p:cNvSpPr txBox="1">
                <a:spLocks noChangeArrowheads="1"/>
              </p:cNvSpPr>
              <p:nvPr/>
            </p:nvSpPr>
            <p:spPr bwMode="auto">
              <a:xfrm>
                <a:off x="4015" y="2328"/>
                <a:ext cx="105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000" b="1" i="1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range</a:t>
                </a:r>
                <a:r>
                  <a:rPr lang="en-US" altLang="en-US" sz="20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 weight</a:t>
                </a:r>
              </a:p>
            </p:txBody>
          </p:sp>
          <p:grpSp>
            <p:nvGrpSpPr>
              <p:cNvPr id="13333" name="Group 21"/>
              <p:cNvGrpSpPr>
                <a:grpSpLocks/>
              </p:cNvGrpSpPr>
              <p:nvPr/>
            </p:nvGrpSpPr>
            <p:grpSpPr bwMode="auto">
              <a:xfrm>
                <a:off x="4272" y="2640"/>
                <a:ext cx="480" cy="994"/>
                <a:chOff x="4272" y="2640"/>
                <a:chExt cx="480" cy="994"/>
              </a:xfrm>
            </p:grpSpPr>
            <p:pic>
              <p:nvPicPr>
                <p:cNvPr id="13329" name="Picture 1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197" y="3044"/>
                  <a:ext cx="856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330" name="Line 18"/>
                <p:cNvSpPr>
                  <a:spLocks noChangeShapeType="1"/>
                </p:cNvSpPr>
                <p:nvPr/>
              </p:nvSpPr>
              <p:spPr bwMode="auto">
                <a:xfrm rot="5400000">
                  <a:off x="3975" y="3177"/>
                  <a:ext cx="912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1333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272" y="2640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800" i="1" smtClean="0">
                      <a:solidFill>
                        <a:srgbClr val="000000"/>
                      </a:solidFill>
                      <a:latin typeface="Times New Roman" pitchFamily="18" charset="0"/>
                      <a:cs typeface="+mn-cs"/>
                    </a:rPr>
                    <a:t>I</a:t>
                  </a:r>
                </a:p>
              </p:txBody>
            </p:sp>
            <p:sp>
              <p:nvSpPr>
                <p:cNvPr id="13332" name="Line 20"/>
                <p:cNvSpPr>
                  <a:spLocks noChangeShapeType="1"/>
                </p:cNvSpPr>
                <p:nvPr/>
              </p:nvSpPr>
              <p:spPr bwMode="auto">
                <a:xfrm>
                  <a:off x="4394" y="3168"/>
                  <a:ext cx="7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endParaRPr>
                </a:p>
              </p:txBody>
            </p:sp>
          </p:grpSp>
        </p:grpSp>
        <p:sp>
          <p:nvSpPr>
            <p:cNvPr id="13342" name="Text Box 30"/>
            <p:cNvSpPr txBox="1">
              <a:spLocks noChangeArrowheads="1"/>
            </p:cNvSpPr>
            <p:nvPr/>
          </p:nvSpPr>
          <p:spPr bwMode="auto">
            <a:xfrm>
              <a:off x="4352" y="1440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altLang="en-US" sz="1800" smtClean="0">
                  <a:solidFill>
                    <a:srgbClr val="B0B1B3"/>
                  </a:solidFill>
                  <a:latin typeface="Arial" pitchFamily="34" charset="0"/>
                  <a:cs typeface="+mn-cs"/>
                </a:rPr>
                <a:t>new</a:t>
              </a:r>
              <a:endParaRPr lang="en-US" altLang="en-US" sz="1800" smtClean="0">
                <a:solidFill>
                  <a:srgbClr val="B0B1B3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13351" name="Group 39"/>
          <p:cNvGrpSpPr>
            <a:grpSpLocks/>
          </p:cNvGrpSpPr>
          <p:nvPr/>
        </p:nvGrpSpPr>
        <p:grpSpPr bwMode="auto">
          <a:xfrm>
            <a:off x="1781175" y="2144713"/>
            <a:ext cx="1695450" cy="2709862"/>
            <a:chOff x="1122" y="1351"/>
            <a:chExt cx="1068" cy="1707"/>
          </a:xfrm>
        </p:grpSpPr>
        <p:grpSp>
          <p:nvGrpSpPr>
            <p:cNvPr id="13337" name="Group 25"/>
            <p:cNvGrpSpPr>
              <a:grpSpLocks/>
            </p:cNvGrpSpPr>
            <p:nvPr/>
          </p:nvGrpSpPr>
          <p:grpSpPr bwMode="auto">
            <a:xfrm>
              <a:off x="1122" y="1598"/>
              <a:ext cx="1068" cy="1460"/>
              <a:chOff x="1122" y="1310"/>
              <a:chExt cx="1068" cy="1460"/>
            </a:xfrm>
          </p:grpSpPr>
          <p:sp>
            <p:nvSpPr>
              <p:cNvPr id="13335" name="Line 23"/>
              <p:cNvSpPr>
                <a:spLocks noChangeShapeType="1"/>
              </p:cNvSpPr>
              <p:nvPr/>
            </p:nvSpPr>
            <p:spPr bwMode="auto">
              <a:xfrm>
                <a:off x="1654" y="1824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34" name="Rectangle 22"/>
              <p:cNvSpPr>
                <a:spLocks noChangeArrowheads="1"/>
              </p:cNvSpPr>
              <p:nvPr/>
            </p:nvSpPr>
            <p:spPr bwMode="auto">
              <a:xfrm>
                <a:off x="1452" y="1310"/>
                <a:ext cx="408" cy="737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3336" name="Text Box 24"/>
              <p:cNvSpPr txBox="1">
                <a:spLocks noChangeArrowheads="1"/>
              </p:cNvSpPr>
              <p:nvPr/>
            </p:nvSpPr>
            <p:spPr bwMode="auto">
              <a:xfrm>
                <a:off x="1122" y="2328"/>
                <a:ext cx="1068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0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normalization</a:t>
                </a:r>
                <a:br>
                  <a:rPr lang="en-US" altLang="en-US" sz="20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</a:br>
                <a:r>
                  <a:rPr lang="en-US" altLang="en-US" sz="2000" smtClean="0">
                    <a:solidFill>
                      <a:srgbClr val="FFFFFF"/>
                    </a:solidFill>
                    <a:latin typeface="Arial" pitchFamily="34" charset="0"/>
                    <a:cs typeface="+mn-cs"/>
                  </a:rPr>
                  <a:t>factor</a:t>
                </a:r>
              </a:p>
            </p:txBody>
          </p:sp>
        </p:grpSp>
        <p:sp>
          <p:nvSpPr>
            <p:cNvPr id="13343" name="Text Box 31"/>
            <p:cNvSpPr txBox="1">
              <a:spLocks noChangeArrowheads="1"/>
            </p:cNvSpPr>
            <p:nvPr/>
          </p:nvSpPr>
          <p:spPr bwMode="auto">
            <a:xfrm>
              <a:off x="1466" y="1351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altLang="en-US" sz="1800" smtClean="0">
                  <a:solidFill>
                    <a:srgbClr val="B0B1B3"/>
                  </a:solidFill>
                  <a:latin typeface="Arial" pitchFamily="34" charset="0"/>
                  <a:cs typeface="+mn-cs"/>
                </a:rPr>
                <a:t>new</a:t>
              </a:r>
              <a:endParaRPr lang="en-US" altLang="en-US" sz="1800" smtClean="0">
                <a:solidFill>
                  <a:srgbClr val="B0B1B3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600200"/>
          </a:xfrm>
        </p:spPr>
        <p:txBody>
          <a:bodyPr/>
          <a:lstStyle/>
          <a:p>
            <a:r>
              <a:rPr lang="en-US" altLang="en-US"/>
              <a:t>Bilateral Filter Definition:</a:t>
            </a:r>
            <a:br>
              <a:rPr lang="en-US" altLang="en-US"/>
            </a:br>
            <a:r>
              <a:rPr lang="en-US" altLang="en-US"/>
              <a:t>an Additional Edge Term</a:t>
            </a: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381000" y="2514600"/>
          <a:ext cx="85344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Equation" r:id="rId7" imgW="2946240" imgH="444240" progId="Equation.3">
                  <p:embed/>
                </p:oleObj>
              </mc:Choice>
              <mc:Fallback>
                <p:oleObj name="Equation" r:id="rId7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14600"/>
                        <a:ext cx="85344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143000" y="1600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  <a:t>Same idea: </a:t>
            </a:r>
            <a:r>
              <a:rPr lang="en-US" altLang="en-US" b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weighted average of pixels</a:t>
            </a:r>
            <a: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71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Partial derivatives of an image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15" name="Object 31"/>
          <p:cNvGraphicFramePr>
            <a:graphicFrameLocks noChangeAspect="1"/>
          </p:cNvGraphicFramePr>
          <p:nvPr/>
        </p:nvGraphicFramePr>
        <p:xfrm>
          <a:off x="1493838" y="3581400"/>
          <a:ext cx="7650162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Image" r:id="rId4" imgW="12101587" imgH="3453968" progId="Photoshop.Image.8">
                  <p:embed/>
                </p:oleObj>
              </mc:Choice>
              <mc:Fallback>
                <p:oleObj name="Image" r:id="rId4" imgW="12101587" imgH="345396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23" b="11887"/>
                      <a:stretch>
                        <a:fillRect/>
                      </a:stretch>
                    </p:blipFill>
                    <p:spPr bwMode="auto">
                      <a:xfrm>
                        <a:off x="1493838" y="3581400"/>
                        <a:ext cx="7650162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altLang="en-US"/>
              <a:t>Illustration a 1D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1D image = line of pixels</a:t>
            </a:r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 sz="4000"/>
          </a:p>
          <a:p>
            <a:pPr>
              <a:lnSpc>
                <a:spcPct val="90000"/>
              </a:lnSpc>
            </a:pPr>
            <a:r>
              <a:rPr lang="en-US" altLang="en-US"/>
              <a:t>Better visualized as a plot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752600" y="2057400"/>
            <a:ext cx="7116763" cy="379413"/>
            <a:chOff x="1094" y="1296"/>
            <a:chExt cx="4520" cy="238"/>
          </a:xfrm>
        </p:grpSpPr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1094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1332" y="1296"/>
              <a:ext cx="238" cy="238"/>
            </a:xfrm>
            <a:prstGeom prst="rect">
              <a:avLst/>
            </a:prstGeom>
            <a:solidFill>
              <a:srgbClr val="29292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1570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1808" y="1296"/>
              <a:ext cx="237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2045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2283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2521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2759" y="1296"/>
              <a:ext cx="238" cy="238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2997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235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473" y="1296"/>
              <a:ext cx="238" cy="238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11" y="1296"/>
              <a:ext cx="238" cy="238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3949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4187" y="1296"/>
              <a:ext cx="238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4425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4663" y="1296"/>
              <a:ext cx="237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4900" y="1296"/>
              <a:ext cx="238" cy="238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5138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5376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16410" name="Text Box 26"/>
          <p:cNvSpPr txBox="1">
            <a:spLocks noChangeArrowheads="1"/>
          </p:cNvSpPr>
          <p:nvPr/>
        </p:nvSpPr>
        <p:spPr bwMode="auto">
          <a:xfrm rot="21600000">
            <a:off x="68263" y="4251325"/>
            <a:ext cx="1227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2000" b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pixel</a:t>
            </a:r>
            <a:br>
              <a:rPr lang="en-US" altLang="en-US" sz="2000" b="1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altLang="en-US" sz="2000" b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intensity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4581525" y="5775325"/>
            <a:ext cx="181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pixel position</a:t>
            </a: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1295400" y="3810000"/>
            <a:ext cx="152400" cy="17811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02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47875"/>
            <a:ext cx="1981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5727700" y="2233613"/>
            <a:ext cx="1411288" cy="38893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5991225" y="2625725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000" smtClean="0">
                <a:solidFill>
                  <a:srgbClr val="FF9900"/>
                </a:solidFill>
                <a:latin typeface="Arial" pitchFamily="34" charset="0"/>
                <a:cs typeface="+mn-cs"/>
              </a:rPr>
              <a:t>space</a:t>
            </a:r>
          </a:p>
        </p:txBody>
      </p:sp>
      <p:pic>
        <p:nvPicPr>
          <p:cNvPr id="20485" name="Picture 5" descr="w35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51425"/>
            <a:ext cx="5202237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8" name="Object 48"/>
          <p:cNvGraphicFramePr>
            <a:graphicFrameLocks noChangeAspect="1"/>
          </p:cNvGraphicFramePr>
          <p:nvPr/>
        </p:nvGraphicFramePr>
        <p:xfrm>
          <a:off x="0" y="4471988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4" name="Image" r:id="rId7" imgW="13307937" imgH="4279365" progId="Photoshop.Image.8">
                  <p:embed/>
                </p:oleObj>
              </mc:Choice>
              <mc:Fallback>
                <p:oleObj name="Image" r:id="rId7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71988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7" name="Object 47"/>
          <p:cNvGraphicFramePr>
            <a:graphicFrameLocks noChangeAspect="1"/>
          </p:cNvGraphicFramePr>
          <p:nvPr/>
        </p:nvGraphicFramePr>
        <p:xfrm>
          <a:off x="0" y="1524000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5" name="Image" r:id="rId9" imgW="13307937" imgH="4279365" progId="Photoshop.Image.8">
                  <p:embed/>
                </p:oleObj>
              </mc:Choice>
              <mc:Fallback>
                <p:oleObj name="Image" r:id="rId9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1665288" y="4929188"/>
            <a:ext cx="104775" cy="103187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1665288" y="1979613"/>
            <a:ext cx="104775" cy="101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286000" y="1600200"/>
            <a:ext cx="609600" cy="5257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2895600" y="1600200"/>
            <a:ext cx="2667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402638" cy="1219200"/>
          </a:xfrm>
        </p:spPr>
        <p:txBody>
          <a:bodyPr/>
          <a:lstStyle/>
          <a:p>
            <a:r>
              <a:rPr lang="en-US" altLang="en-US"/>
              <a:t>Gaussian Blur and Bilateral Filter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703888" y="5029200"/>
            <a:ext cx="1458912" cy="3889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5991225" y="5421313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000" smtClean="0">
                <a:solidFill>
                  <a:srgbClr val="FF9900"/>
                </a:solidFill>
                <a:latin typeface="Arial" pitchFamily="34" charset="0"/>
                <a:cs typeface="+mn-cs"/>
              </a:rPr>
              <a:t>space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7181850" y="5029200"/>
            <a:ext cx="1546225" cy="388938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7537450" y="5421313"/>
            <a:ext cx="83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0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range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857750" y="4873625"/>
            <a:ext cx="376238" cy="7699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66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4159250" y="5699125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000" smtClean="0">
                <a:solidFill>
                  <a:srgbClr val="FF00FF"/>
                </a:solidFill>
                <a:latin typeface="Arial" pitchFamily="34" charset="0"/>
                <a:cs typeface="+mn-cs"/>
              </a:rPr>
              <a:t>normalization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228600" y="1066800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  <a:t>Gaussian blur</a:t>
            </a:r>
          </a:p>
        </p:txBody>
      </p:sp>
      <p:graphicFrame>
        <p:nvGraphicFramePr>
          <p:cNvPr id="20531" name="Object 51"/>
          <p:cNvGraphicFramePr>
            <a:graphicFrameLocks noChangeAspect="1"/>
          </p:cNvGraphicFramePr>
          <p:nvPr/>
        </p:nvGraphicFramePr>
        <p:xfrm>
          <a:off x="3619500" y="4903788"/>
          <a:ext cx="5410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6" name="Equation" r:id="rId10" imgW="2946240" imgH="444240" progId="Equation.3">
                  <p:embed/>
                </p:oleObj>
              </mc:Choice>
              <mc:Fallback>
                <p:oleObj name="Equation" r:id="rId10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4903788"/>
                        <a:ext cx="5410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28600" y="3763963"/>
            <a:ext cx="34988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  <a:t>Bilateral filter</a:t>
            </a:r>
            <a:b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altLang="en-US" sz="1800" smtClean="0">
                <a:solidFill>
                  <a:srgbClr val="808080"/>
                </a:solidFill>
                <a:latin typeface="Arial" pitchFamily="34" charset="0"/>
                <a:cs typeface="+mn-cs"/>
              </a:rPr>
              <a:t>[Aurich 95, Smith 97, Tomasi 98]</a:t>
            </a:r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1066800" y="331946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1317625" y="313690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smtClean="0">
                <a:solidFill>
                  <a:srgbClr val="FF9900"/>
                </a:solidFill>
                <a:latin typeface="Arial" pitchFamily="34" charset="0"/>
                <a:cs typeface="+mn-cs"/>
              </a:rPr>
              <a:t>space</a:t>
            </a: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066800" y="627221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1317625" y="608965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smtClean="0">
                <a:solidFill>
                  <a:srgbClr val="FF9900"/>
                </a:solidFill>
                <a:latin typeface="Arial" pitchFamily="34" charset="0"/>
                <a:cs typeface="+mn-cs"/>
              </a:rPr>
              <a:t>space</a:t>
            </a: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rot="5400000">
            <a:off x="2293144" y="5274469"/>
            <a:ext cx="1295400" cy="1588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 rot="5400000">
            <a:off x="2556669" y="5091907"/>
            <a:ext cx="768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range</a:t>
            </a: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1670050" y="1614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p</a:t>
            </a:r>
          </a:p>
        </p:txBody>
      </p:sp>
      <p:sp>
        <p:nvSpPr>
          <p:cNvPr id="20520" name="Text Box 40"/>
          <p:cNvSpPr txBox="1">
            <a:spLocks noChangeArrowheads="1"/>
          </p:cNvSpPr>
          <p:nvPr/>
        </p:nvSpPr>
        <p:spPr bwMode="auto">
          <a:xfrm>
            <a:off x="1676400" y="4586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p</a:t>
            </a:r>
          </a:p>
        </p:txBody>
      </p:sp>
      <p:sp>
        <p:nvSpPr>
          <p:cNvPr id="20521" name="Text Box 41"/>
          <p:cNvSpPr txBox="1">
            <a:spLocks noChangeArrowheads="1"/>
          </p:cNvSpPr>
          <p:nvPr/>
        </p:nvSpPr>
        <p:spPr bwMode="auto">
          <a:xfrm>
            <a:off x="1143000" y="228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q</a:t>
            </a:r>
          </a:p>
        </p:txBody>
      </p:sp>
      <p:sp>
        <p:nvSpPr>
          <p:cNvPr id="20522" name="Oval 42"/>
          <p:cNvSpPr>
            <a:spLocks noChangeArrowheads="1"/>
          </p:cNvSpPr>
          <p:nvPr/>
        </p:nvSpPr>
        <p:spPr bwMode="auto">
          <a:xfrm>
            <a:off x="1352550" y="26479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23" name="Oval 43"/>
          <p:cNvSpPr>
            <a:spLocks noChangeArrowheads="1"/>
          </p:cNvSpPr>
          <p:nvPr/>
        </p:nvSpPr>
        <p:spPr bwMode="auto">
          <a:xfrm>
            <a:off x="1352550" y="5610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24" name="Text Box 44"/>
          <p:cNvSpPr txBox="1">
            <a:spLocks noChangeArrowheads="1"/>
          </p:cNvSpPr>
          <p:nvPr/>
        </p:nvSpPr>
        <p:spPr bwMode="auto">
          <a:xfrm>
            <a:off x="1143000" y="5257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q</a:t>
            </a:r>
          </a:p>
        </p:txBody>
      </p:sp>
      <p:graphicFrame>
        <p:nvGraphicFramePr>
          <p:cNvPr id="20534" name="Object 54"/>
          <p:cNvGraphicFramePr>
            <a:graphicFrameLocks noChangeAspect="1"/>
          </p:cNvGraphicFramePr>
          <p:nvPr/>
        </p:nvGraphicFramePr>
        <p:xfrm>
          <a:off x="4267200" y="2209800"/>
          <a:ext cx="31813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Equation" r:id="rId12" imgW="1752480" imgH="355320" progId="Equation.3">
                  <p:embed/>
                </p:oleObj>
              </mc:Choice>
              <mc:Fallback>
                <p:oleObj name="Equation" r:id="rId12" imgW="17524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09800"/>
                        <a:ext cx="31813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5" name="Line 55"/>
          <p:cNvSpPr>
            <a:spLocks noChangeShapeType="1"/>
          </p:cNvSpPr>
          <p:nvPr/>
        </p:nvSpPr>
        <p:spPr bwMode="auto">
          <a:xfrm rot="5400000">
            <a:off x="5563394" y="3961606"/>
            <a:ext cx="1676400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rot="16200000" flipH="1">
            <a:off x="7315200" y="3429000"/>
            <a:ext cx="16764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 rot="5400000">
            <a:off x="4669632" y="3961606"/>
            <a:ext cx="1676400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415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94" grpId="0" animBg="1"/>
      <p:bldP spid="20495" grpId="0"/>
      <p:bldP spid="20497" grpId="0" animBg="1"/>
      <p:bldP spid="20498" grpId="0"/>
      <p:bldP spid="20500" grpId="0" animBg="1"/>
      <p:bldP spid="20501" grpId="0"/>
      <p:bldP spid="20509" grpId="0"/>
      <p:bldP spid="20515" grpId="0" animBg="1"/>
      <p:bldP spid="20516" grpId="0" animBg="1"/>
      <p:bldP spid="20517" grpId="0" animBg="1"/>
      <p:bldP spid="20518" grpId="0" animBg="1"/>
      <p:bldP spid="20520" grpId="0"/>
      <p:bldP spid="20523" grpId="0" animBg="1"/>
      <p:bldP spid="20524" grpId="0"/>
      <p:bldP spid="20535" grpId="0" animBg="1"/>
      <p:bldP spid="20536" grpId="0" animBg="1"/>
      <p:bldP spid="205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6" name="Rectangle 36"/>
          <p:cNvSpPr>
            <a:spLocks noChangeArrowheads="1"/>
          </p:cNvSpPr>
          <p:nvPr/>
        </p:nvSpPr>
        <p:spPr bwMode="auto">
          <a:xfrm flipV="1">
            <a:off x="-152400" y="2343150"/>
            <a:ext cx="9448800" cy="17938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-152400" y="2495550"/>
            <a:ext cx="9448800" cy="43624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6324600" y="3105150"/>
          <a:ext cx="281940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Image" r:id="rId5" imgW="12838095" imgH="10031746" progId="Photoshop.Image.6">
                  <p:embed/>
                </p:oleObj>
              </mc:Choice>
              <mc:Fallback>
                <p:oleObj name="Image" r:id="rId5" imgW="12838095" imgH="1003174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105150"/>
                        <a:ext cx="281940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7543800" y="3562350"/>
            <a:ext cx="152400" cy="76200"/>
          </a:xfrm>
          <a:prstGeom prst="ellipse">
            <a:avLst/>
          </a:prstGeom>
          <a:noFill/>
          <a:ln w="38100">
            <a:solidFill>
              <a:srgbClr val="FFFF2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7086600" y="4171950"/>
            <a:ext cx="152400" cy="76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7162800" y="4267200"/>
            <a:ext cx="419100" cy="13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flipV="1">
            <a:off x="7620000" y="3711575"/>
            <a:ext cx="0" cy="514350"/>
          </a:xfrm>
          <a:prstGeom prst="line">
            <a:avLst/>
          </a:prstGeom>
          <a:noFill/>
          <a:ln w="38100">
            <a:solidFill>
              <a:srgbClr val="FFFF2D"/>
            </a:solidFill>
            <a:round/>
            <a:headEnd type="arrow" w="med" len="med"/>
            <a:tailEnd type="arrow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graphicFrame>
        <p:nvGraphicFramePr>
          <p:cNvPr id="25632" name="Object 32"/>
          <p:cNvGraphicFramePr>
            <a:graphicFrameLocks noChangeAspect="1"/>
          </p:cNvGraphicFramePr>
          <p:nvPr/>
        </p:nvGraphicFramePr>
        <p:xfrm>
          <a:off x="6629400" y="417195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Equation" r:id="rId7" imgW="126720" imgH="164880" progId="Equation.3">
                  <p:embed/>
                </p:oleObj>
              </mc:Choice>
              <mc:Fallback>
                <p:oleObj name="Equation" r:id="rId7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17195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37" name="Object 37"/>
          <p:cNvGraphicFramePr>
            <a:graphicFrameLocks noChangeAspect="1"/>
          </p:cNvGraphicFramePr>
          <p:nvPr/>
        </p:nvGraphicFramePr>
        <p:xfrm>
          <a:off x="7696200" y="336550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Equation" r:id="rId9" imgW="126720" imgH="164880" progId="Equation.3">
                  <p:embed/>
                </p:oleObj>
              </mc:Choice>
              <mc:Fallback>
                <p:oleObj name="Equation" r:id="rId9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36550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8" name="Freeform 38"/>
          <p:cNvSpPr>
            <a:spLocks/>
          </p:cNvSpPr>
          <p:nvPr/>
        </p:nvSpPr>
        <p:spPr bwMode="auto">
          <a:xfrm>
            <a:off x="6677025" y="1962150"/>
            <a:ext cx="635000" cy="2081213"/>
          </a:xfrm>
          <a:custGeom>
            <a:avLst/>
            <a:gdLst>
              <a:gd name="T0" fmla="*/ 354 w 400"/>
              <a:gd name="T1" fmla="*/ 0 h 1311"/>
              <a:gd name="T2" fmla="*/ 346 w 400"/>
              <a:gd name="T3" fmla="*/ 346 h 1311"/>
              <a:gd name="T4" fmla="*/ 27 w 400"/>
              <a:gd name="T5" fmla="*/ 818 h 1311"/>
              <a:gd name="T6" fmla="*/ 235 w 400"/>
              <a:gd name="T7" fmla="*/ 1311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0" h="1311">
                <a:moveTo>
                  <a:pt x="354" y="0"/>
                </a:moveTo>
                <a:cubicBezTo>
                  <a:pt x="353" y="58"/>
                  <a:pt x="400" y="210"/>
                  <a:pt x="346" y="346"/>
                </a:cubicBezTo>
                <a:cubicBezTo>
                  <a:pt x="292" y="482"/>
                  <a:pt x="45" y="657"/>
                  <a:pt x="27" y="818"/>
                </a:cubicBezTo>
                <a:cubicBezTo>
                  <a:pt x="0" y="1033"/>
                  <a:pt x="192" y="1208"/>
                  <a:pt x="235" y="131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1752600" y="5543550"/>
            <a:ext cx="5867400" cy="228600"/>
          </a:xfrm>
          <a:prstGeom prst="leftArrow">
            <a:avLst>
              <a:gd name="adj1" fmla="val 31944"/>
              <a:gd name="adj2" fmla="val 25072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402638" cy="1219200"/>
          </a:xfrm>
        </p:spPr>
        <p:txBody>
          <a:bodyPr/>
          <a:lstStyle/>
          <a:p>
            <a:r>
              <a:rPr lang="en-US" altLang="en-US"/>
              <a:t>Bilateral Filter on a Height Field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17513" y="5435600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output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7962900" y="5435600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graphicFrame>
        <p:nvGraphicFramePr>
          <p:cNvPr id="25635" name="Object 35"/>
          <p:cNvGraphicFramePr>
            <a:graphicFrameLocks noChangeAspect="1"/>
          </p:cNvGraphicFramePr>
          <p:nvPr/>
        </p:nvGraphicFramePr>
        <p:xfrm>
          <a:off x="381000" y="1143000"/>
          <a:ext cx="70866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Equation" r:id="rId11" imgW="3340080" imgH="444240" progId="Equation.3">
                  <p:embed/>
                </p:oleObj>
              </mc:Choice>
              <mc:Fallback>
                <p:oleObj name="Equation" r:id="rId11" imgW="3340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70866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4724400" y="1809750"/>
            <a:ext cx="2133600" cy="1933575"/>
            <a:chOff x="2976" y="1140"/>
            <a:chExt cx="1344" cy="1218"/>
          </a:xfrm>
        </p:grpSpPr>
        <p:graphicFrame>
          <p:nvGraphicFramePr>
            <p:cNvPr id="25608" name="Object 8"/>
            <p:cNvGraphicFramePr>
              <a:graphicFrameLocks noChangeAspect="1"/>
            </p:cNvGraphicFramePr>
            <p:nvPr/>
          </p:nvGraphicFramePr>
          <p:xfrm>
            <a:off x="2976" y="1668"/>
            <a:ext cx="960" cy="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27" name="Image" r:id="rId13" imgW="12292063" imgH="8838095" progId="Photoshop.Image.6">
                    <p:embed/>
                  </p:oleObj>
                </mc:Choice>
                <mc:Fallback>
                  <p:oleObj name="Image" r:id="rId13" imgW="12292063" imgH="8838095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668"/>
                          <a:ext cx="960" cy="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6" name="Oval 26"/>
            <p:cNvSpPr>
              <a:spLocks noChangeArrowheads="1"/>
            </p:cNvSpPr>
            <p:nvPr/>
          </p:nvSpPr>
          <p:spPr bwMode="auto">
            <a:xfrm>
              <a:off x="3264" y="1989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3100" y="1380"/>
              <a:ext cx="644" cy="529"/>
            </a:xfrm>
            <a:custGeom>
              <a:avLst/>
              <a:gdLst>
                <a:gd name="T0" fmla="*/ 644 w 644"/>
                <a:gd name="T1" fmla="*/ 0 h 529"/>
                <a:gd name="T2" fmla="*/ 509 w 644"/>
                <a:gd name="T3" fmla="*/ 161 h 529"/>
                <a:gd name="T4" fmla="*/ 58 w 644"/>
                <a:gd name="T5" fmla="*/ 258 h 529"/>
                <a:gd name="T6" fmla="*/ 162 w 64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4" h="529">
                  <a:moveTo>
                    <a:pt x="644" y="0"/>
                  </a:moveTo>
                  <a:cubicBezTo>
                    <a:pt x="622" y="27"/>
                    <a:pt x="607" y="118"/>
                    <a:pt x="509" y="161"/>
                  </a:cubicBezTo>
                  <a:cubicBezTo>
                    <a:pt x="476" y="209"/>
                    <a:pt x="120" y="195"/>
                    <a:pt x="58" y="258"/>
                  </a:cubicBezTo>
                  <a:cubicBezTo>
                    <a:pt x="0" y="319"/>
                    <a:pt x="140" y="473"/>
                    <a:pt x="162" y="52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43" name="AutoShape 43"/>
            <p:cNvSpPr>
              <a:spLocks/>
            </p:cNvSpPr>
            <p:nvPr/>
          </p:nvSpPr>
          <p:spPr bwMode="auto">
            <a:xfrm rot="5400000">
              <a:off x="3696" y="660"/>
              <a:ext cx="144" cy="1104"/>
            </a:xfrm>
            <a:prstGeom prst="rightBrace">
              <a:avLst>
                <a:gd name="adj1" fmla="val 91858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25651" name="Group 51"/>
          <p:cNvGrpSpPr>
            <a:grpSpLocks/>
          </p:cNvGrpSpPr>
          <p:nvPr/>
        </p:nvGrpSpPr>
        <p:grpSpPr bwMode="auto">
          <a:xfrm>
            <a:off x="0" y="1809750"/>
            <a:ext cx="3048000" cy="3679825"/>
            <a:chOff x="0" y="1140"/>
            <a:chExt cx="1920" cy="2318"/>
          </a:xfrm>
        </p:grpSpPr>
        <p:graphicFrame>
          <p:nvGraphicFramePr>
            <p:cNvPr id="25607" name="Object 7"/>
            <p:cNvGraphicFramePr>
              <a:graphicFrameLocks noChangeAspect="1"/>
            </p:cNvGraphicFramePr>
            <p:nvPr/>
          </p:nvGraphicFramePr>
          <p:xfrm>
            <a:off x="0" y="1956"/>
            <a:ext cx="1920" cy="1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28" name="Image" r:id="rId15" imgW="9434921" imgH="7377778" progId="Photoshop.Image.6">
                    <p:embed/>
                  </p:oleObj>
                </mc:Choice>
                <mc:Fallback>
                  <p:oleObj name="Image" r:id="rId15" imgW="9434921" imgH="7377778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56"/>
                          <a:ext cx="1920" cy="1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0" name="Oval 20"/>
            <p:cNvSpPr>
              <a:spLocks noChangeArrowheads="1"/>
            </p:cNvSpPr>
            <p:nvPr/>
          </p:nvSpPr>
          <p:spPr bwMode="auto">
            <a:xfrm>
              <a:off x="720" y="2292"/>
              <a:ext cx="96" cy="48"/>
            </a:xfrm>
            <a:prstGeom prst="ellipse">
              <a:avLst/>
            </a:prstGeom>
            <a:noFill/>
            <a:ln w="38100">
              <a:solidFill>
                <a:srgbClr val="FFFF2D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graphicFrame>
          <p:nvGraphicFramePr>
            <p:cNvPr id="25623" name="Object 23"/>
            <p:cNvGraphicFramePr>
              <a:graphicFrameLocks noChangeAspect="1"/>
            </p:cNvGraphicFramePr>
            <p:nvPr/>
          </p:nvGraphicFramePr>
          <p:xfrm>
            <a:off x="816" y="2168"/>
            <a:ext cx="284" cy="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29" name="Equation" r:id="rId17" imgW="126720" imgH="164880" progId="Equation.3">
                    <p:embed/>
                  </p:oleObj>
                </mc:Choice>
                <mc:Fallback>
                  <p:oleObj name="Equation" r:id="rId17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168"/>
                          <a:ext cx="284" cy="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35921" dir="2700000" algn="ctr" rotWithShape="0">
                            <a:srgbClr val="000000">
                              <a:alpha val="50000"/>
                            </a:srgb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530" y="1332"/>
              <a:ext cx="314" cy="868"/>
            </a:xfrm>
            <a:custGeom>
              <a:avLst/>
              <a:gdLst>
                <a:gd name="T0" fmla="*/ 46 w 314"/>
                <a:gd name="T1" fmla="*/ 0 h 868"/>
                <a:gd name="T2" fmla="*/ 39 w 314"/>
                <a:gd name="T3" fmla="*/ 368 h 868"/>
                <a:gd name="T4" fmla="*/ 282 w 314"/>
                <a:gd name="T5" fmla="*/ 570 h 868"/>
                <a:gd name="T6" fmla="*/ 233 w 314"/>
                <a:gd name="T7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868">
                  <a:moveTo>
                    <a:pt x="46" y="0"/>
                  </a:moveTo>
                  <a:cubicBezTo>
                    <a:pt x="45" y="61"/>
                    <a:pt x="0" y="273"/>
                    <a:pt x="39" y="368"/>
                  </a:cubicBezTo>
                  <a:cubicBezTo>
                    <a:pt x="52" y="479"/>
                    <a:pt x="250" y="487"/>
                    <a:pt x="282" y="570"/>
                  </a:cubicBezTo>
                  <a:cubicBezTo>
                    <a:pt x="314" y="653"/>
                    <a:pt x="243" y="806"/>
                    <a:pt x="233" y="868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45" name="AutoShape 45"/>
            <p:cNvSpPr>
              <a:spLocks/>
            </p:cNvSpPr>
            <p:nvPr/>
          </p:nvSpPr>
          <p:spPr bwMode="auto">
            <a:xfrm rot="5400000">
              <a:off x="504" y="924"/>
              <a:ext cx="144" cy="576"/>
            </a:xfrm>
            <a:prstGeom prst="rightBrace">
              <a:avLst>
                <a:gd name="adj1" fmla="val 8194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25648" name="Group 48"/>
          <p:cNvGrpSpPr>
            <a:grpSpLocks/>
          </p:cNvGrpSpPr>
          <p:nvPr/>
        </p:nvGrpSpPr>
        <p:grpSpPr bwMode="auto">
          <a:xfrm>
            <a:off x="2971800" y="1809750"/>
            <a:ext cx="1851025" cy="2066925"/>
            <a:chOff x="1872" y="1140"/>
            <a:chExt cx="1166" cy="1302"/>
          </a:xfrm>
        </p:grpSpPr>
        <p:graphicFrame>
          <p:nvGraphicFramePr>
            <p:cNvPr id="25624" name="Object 24"/>
            <p:cNvGraphicFramePr>
              <a:graphicFrameLocks noChangeAspect="1"/>
            </p:cNvGraphicFramePr>
            <p:nvPr/>
          </p:nvGraphicFramePr>
          <p:xfrm>
            <a:off x="1872" y="1659"/>
            <a:ext cx="960" cy="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30" name="Image" r:id="rId19" imgW="11047619" imgH="9015873" progId="Photoshop.Image.6">
                    <p:embed/>
                  </p:oleObj>
                </mc:Choice>
                <mc:Fallback>
                  <p:oleObj name="Image" r:id="rId19" imgW="11047619" imgH="9015873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659"/>
                          <a:ext cx="960" cy="7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5" name="Oval 25"/>
            <p:cNvSpPr>
              <a:spLocks noChangeArrowheads="1"/>
            </p:cNvSpPr>
            <p:nvPr/>
          </p:nvSpPr>
          <p:spPr bwMode="auto">
            <a:xfrm>
              <a:off x="2174" y="1906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2021" y="1340"/>
              <a:ext cx="510" cy="506"/>
            </a:xfrm>
            <a:custGeom>
              <a:avLst/>
              <a:gdLst>
                <a:gd name="T0" fmla="*/ 498 w 510"/>
                <a:gd name="T1" fmla="*/ 0 h 506"/>
                <a:gd name="T2" fmla="*/ 436 w 510"/>
                <a:gd name="T3" fmla="*/ 159 h 506"/>
                <a:gd name="T4" fmla="*/ 54 w 510"/>
                <a:gd name="T5" fmla="*/ 263 h 506"/>
                <a:gd name="T6" fmla="*/ 110 w 510"/>
                <a:gd name="T7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06">
                  <a:moveTo>
                    <a:pt x="498" y="0"/>
                  </a:moveTo>
                  <a:cubicBezTo>
                    <a:pt x="489" y="26"/>
                    <a:pt x="510" y="115"/>
                    <a:pt x="436" y="159"/>
                  </a:cubicBezTo>
                  <a:cubicBezTo>
                    <a:pt x="404" y="209"/>
                    <a:pt x="113" y="215"/>
                    <a:pt x="54" y="263"/>
                  </a:cubicBezTo>
                  <a:cubicBezTo>
                    <a:pt x="0" y="321"/>
                    <a:pt x="98" y="456"/>
                    <a:pt x="110" y="506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44" name="AutoShape 44"/>
            <p:cNvSpPr>
              <a:spLocks/>
            </p:cNvSpPr>
            <p:nvPr/>
          </p:nvSpPr>
          <p:spPr bwMode="auto">
            <a:xfrm rot="5400000">
              <a:off x="2438" y="684"/>
              <a:ext cx="144" cy="1056"/>
            </a:xfrm>
            <a:prstGeom prst="rightBrace">
              <a:avLst>
                <a:gd name="adj1" fmla="val 8786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25650" name="Group 50"/>
          <p:cNvGrpSpPr>
            <a:grpSpLocks/>
          </p:cNvGrpSpPr>
          <p:nvPr/>
        </p:nvGrpSpPr>
        <p:grpSpPr bwMode="auto">
          <a:xfrm>
            <a:off x="3124200" y="3638550"/>
            <a:ext cx="3276600" cy="2841625"/>
            <a:chOff x="1968" y="2292"/>
            <a:chExt cx="2064" cy="1790"/>
          </a:xfrm>
        </p:grpSpPr>
        <p:graphicFrame>
          <p:nvGraphicFramePr>
            <p:cNvPr id="25606" name="Object 6"/>
            <p:cNvGraphicFramePr>
              <a:graphicFrameLocks noChangeAspect="1"/>
            </p:cNvGraphicFramePr>
            <p:nvPr/>
          </p:nvGraphicFramePr>
          <p:xfrm>
            <a:off x="2112" y="2484"/>
            <a:ext cx="1920" cy="1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31" name="Image" r:id="rId21" imgW="11606349" imgH="9663492" progId="Photoshop.Image.6">
                    <p:embed/>
                  </p:oleObj>
                </mc:Choice>
                <mc:Fallback>
                  <p:oleObj name="Image" r:id="rId21" imgW="11606349" imgH="9663492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484"/>
                          <a:ext cx="1920" cy="15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968" y="2292"/>
              <a:ext cx="1920" cy="144"/>
            </a:xfrm>
            <a:custGeom>
              <a:avLst/>
              <a:gdLst>
                <a:gd name="T0" fmla="*/ 0 w 2064"/>
                <a:gd name="T1" fmla="*/ 0 h 96"/>
                <a:gd name="T2" fmla="*/ 0 w 2064"/>
                <a:gd name="T3" fmla="*/ 96 h 96"/>
                <a:gd name="T4" fmla="*/ 2064 w 2064"/>
                <a:gd name="T5" fmla="*/ 96 h 96"/>
                <a:gd name="T6" fmla="*/ 2064 w 2064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4" h="96">
                  <a:moveTo>
                    <a:pt x="0" y="0"/>
                  </a:moveTo>
                  <a:lnTo>
                    <a:pt x="0" y="96"/>
                  </a:lnTo>
                  <a:lnTo>
                    <a:pt x="2064" y="96"/>
                  </a:lnTo>
                  <a:lnTo>
                    <a:pt x="206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5628" name="Oval 28"/>
            <p:cNvSpPr>
              <a:spLocks noChangeArrowheads="1"/>
            </p:cNvSpPr>
            <p:nvPr/>
          </p:nvSpPr>
          <p:spPr bwMode="auto">
            <a:xfrm>
              <a:off x="2736" y="3108"/>
              <a:ext cx="96" cy="4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25646" name="Text Box 46"/>
          <p:cNvSpPr txBox="1">
            <a:spLocks noChangeArrowheads="1"/>
          </p:cNvSpPr>
          <p:nvPr/>
        </p:nvSpPr>
        <p:spPr bwMode="auto">
          <a:xfrm>
            <a:off x="7818438" y="6405563"/>
            <a:ext cx="1325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1200" i="1" smtClean="0">
                <a:solidFill>
                  <a:srgbClr val="5F5F5F"/>
                </a:solidFill>
                <a:latin typeface="Arial" pitchFamily="34" charset="0"/>
                <a:cs typeface="+mn-cs"/>
              </a:rPr>
              <a:t>reproduced</a:t>
            </a:r>
            <a:br>
              <a:rPr lang="en-US" altLang="en-US" sz="1200" i="1" smtClean="0">
                <a:solidFill>
                  <a:srgbClr val="5F5F5F"/>
                </a:solidFill>
                <a:latin typeface="Arial" pitchFamily="34" charset="0"/>
                <a:cs typeface="+mn-cs"/>
              </a:rPr>
            </a:br>
            <a:r>
              <a:rPr lang="en-US" altLang="en-US" sz="1200" i="1" smtClean="0">
                <a:solidFill>
                  <a:srgbClr val="5F5F5F"/>
                </a:solidFill>
                <a:latin typeface="Arial" pitchFamily="34" charset="0"/>
                <a:cs typeface="+mn-cs"/>
              </a:rPr>
              <a:t>from [Durand 02]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487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Space and Range Parameters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0"/>
            <a:ext cx="8415338" cy="2819400"/>
          </a:xfrm>
        </p:spPr>
        <p:txBody>
          <a:bodyPr/>
          <a:lstStyle/>
          <a:p>
            <a:r>
              <a:rPr lang="en-US" altLang="en-US"/>
              <a:t>space </a:t>
            </a:r>
            <a:r>
              <a:rPr lang="en-US" altLang="en-US" i="1">
                <a:latin typeface="Symbol" pitchFamily="18" charset="2"/>
              </a:rPr>
              <a:t>s</a:t>
            </a:r>
            <a:r>
              <a:rPr lang="en-US" altLang="en-US" baseline="-25000">
                <a:latin typeface="Times New Roman" pitchFamily="18" charset="0"/>
              </a:rPr>
              <a:t>s </a:t>
            </a:r>
            <a:r>
              <a:rPr lang="en-US" altLang="en-US"/>
              <a:t>: spatial extent of the kernel, size of the considered neighborhood.</a:t>
            </a:r>
          </a:p>
          <a:p>
            <a:endParaRPr lang="en-US" altLang="en-US"/>
          </a:p>
          <a:p>
            <a:r>
              <a:rPr lang="en-US" altLang="en-US"/>
              <a:t>range </a:t>
            </a:r>
            <a:r>
              <a:rPr lang="en-US" altLang="en-US" i="1">
                <a:latin typeface="Symbol" pitchFamily="18" charset="2"/>
              </a:rPr>
              <a:t>s</a:t>
            </a:r>
            <a:r>
              <a:rPr lang="en-US" altLang="en-US" baseline="-25000">
                <a:latin typeface="Times New Roman" pitchFamily="18" charset="0"/>
              </a:rPr>
              <a:t>r</a:t>
            </a:r>
            <a:r>
              <a:rPr lang="en-US" altLang="en-US"/>
              <a:t> : “minimum” amplitude of an edge</a:t>
            </a:r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28600" y="1524000"/>
          <a:ext cx="8458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Equation" r:id="rId5" imgW="2946240" imgH="444240" progId="Equation.3">
                  <p:embed/>
                </p:oleObj>
              </mc:Choice>
              <mc:Fallback>
                <p:oleObj name="Equation" r:id="rId5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458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37338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60960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008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27655" grpId="0" animBg="1"/>
      <p:bldP spid="27655" grpId="1" animBg="1"/>
      <p:bldP spid="276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8" name="Group 66"/>
          <p:cNvGrpSpPr>
            <a:grpSpLocks/>
          </p:cNvGrpSpPr>
          <p:nvPr/>
        </p:nvGrpSpPr>
        <p:grpSpPr bwMode="auto">
          <a:xfrm>
            <a:off x="1422400" y="3149600"/>
            <a:ext cx="4889500" cy="2028825"/>
            <a:chOff x="3880" y="-397"/>
            <a:chExt cx="3080" cy="1278"/>
          </a:xfrm>
        </p:grpSpPr>
        <p:sp>
          <p:nvSpPr>
            <p:cNvPr id="28737" name="Oval 65"/>
            <p:cNvSpPr>
              <a:spLocks noChangeArrowheads="1"/>
            </p:cNvSpPr>
            <p:nvPr/>
          </p:nvSpPr>
          <p:spPr bwMode="auto">
            <a:xfrm>
              <a:off x="3880" y="-397"/>
              <a:ext cx="3080" cy="1278"/>
            </a:xfrm>
            <a:prstGeom prst="ellipse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8736" name="Oval 64"/>
            <p:cNvSpPr>
              <a:spLocks noChangeArrowheads="1"/>
            </p:cNvSpPr>
            <p:nvPr/>
          </p:nvSpPr>
          <p:spPr bwMode="auto">
            <a:xfrm>
              <a:off x="4896" y="25"/>
              <a:ext cx="1048" cy="43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28735" name="Oval 63"/>
            <p:cNvSpPr>
              <a:spLocks noChangeArrowheads="1"/>
            </p:cNvSpPr>
            <p:nvPr/>
          </p:nvSpPr>
          <p:spPr bwMode="auto">
            <a:xfrm>
              <a:off x="5184" y="144"/>
              <a:ext cx="473" cy="196"/>
            </a:xfrm>
            <a:prstGeom prst="ellipse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28684" name="Rectangle 1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/>
              <a:t>Influence of Pixels</a:t>
            </a:r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381000" y="3148013"/>
          <a:ext cx="11277600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1" name="Image" r:id="rId4" imgW="13307937" imgH="4279365" progId="Photoshop.Image.8">
                  <p:embed/>
                </p:oleObj>
              </mc:Choice>
              <mc:Fallback>
                <p:oleObj name="Image" r:id="rId4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48013"/>
                        <a:ext cx="11277600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410200" y="1905000"/>
            <a:ext cx="496888" cy="45608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895975" y="1981200"/>
            <a:ext cx="3867150" cy="448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3479800" y="4111625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p</a:t>
            </a:r>
          </a:p>
        </p:txBody>
      </p:sp>
      <p:grpSp>
        <p:nvGrpSpPr>
          <p:cNvPr id="28739" name="Group 67"/>
          <p:cNvGrpSpPr>
            <a:grpSpLocks/>
          </p:cNvGrpSpPr>
          <p:nvPr/>
        </p:nvGrpSpPr>
        <p:grpSpPr bwMode="auto">
          <a:xfrm>
            <a:off x="2079625" y="2017713"/>
            <a:ext cx="3594100" cy="2155825"/>
            <a:chOff x="1310" y="1271"/>
            <a:chExt cx="2264" cy="1358"/>
          </a:xfrm>
        </p:grpSpPr>
        <p:grpSp>
          <p:nvGrpSpPr>
            <p:cNvPr id="28711" name="Group 39"/>
            <p:cNvGrpSpPr>
              <a:grpSpLocks/>
            </p:cNvGrpSpPr>
            <p:nvPr/>
          </p:nvGrpSpPr>
          <p:grpSpPr bwMode="auto">
            <a:xfrm>
              <a:off x="1310" y="1271"/>
              <a:ext cx="2264" cy="850"/>
              <a:chOff x="336" y="1152"/>
              <a:chExt cx="5136" cy="2543"/>
            </a:xfrm>
          </p:grpSpPr>
          <p:sp>
            <p:nvSpPr>
              <p:cNvPr id="28712" name="Rectangle 40"/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3" name="Rectangle 41"/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4" name="Rectangle 42"/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5" name="Rectangle 43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6" name="Rectangle 44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7" name="Rectangle 45"/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18" name="Line 46"/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pic>
            <p:nvPicPr>
              <p:cNvPr id="28719" name="Picture 4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720" name="Line 48"/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sp>
          <p:nvSpPr>
            <p:cNvPr id="28732" name="Line 60"/>
            <p:cNvSpPr>
              <a:spLocks noChangeShapeType="1"/>
            </p:cNvSpPr>
            <p:nvPr/>
          </p:nvSpPr>
          <p:spPr bwMode="auto">
            <a:xfrm flipV="1">
              <a:off x="2437" y="2004"/>
              <a:ext cx="0" cy="625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28740" name="Group 68"/>
          <p:cNvGrpSpPr>
            <a:grpSpLocks/>
          </p:cNvGrpSpPr>
          <p:nvPr/>
        </p:nvGrpSpPr>
        <p:grpSpPr bwMode="auto">
          <a:xfrm>
            <a:off x="3913188" y="3422650"/>
            <a:ext cx="3457575" cy="1485900"/>
            <a:chOff x="2465" y="2156"/>
            <a:chExt cx="2178" cy="936"/>
          </a:xfrm>
        </p:grpSpPr>
        <p:grpSp>
          <p:nvGrpSpPr>
            <p:cNvPr id="28721" name="Group 49"/>
            <p:cNvGrpSpPr>
              <a:grpSpLocks/>
            </p:cNvGrpSpPr>
            <p:nvPr/>
          </p:nvGrpSpPr>
          <p:grpSpPr bwMode="auto">
            <a:xfrm rot="16200000" flipV="1">
              <a:off x="3750" y="2198"/>
              <a:ext cx="936" cy="851"/>
              <a:chOff x="336" y="1152"/>
              <a:chExt cx="5136" cy="2543"/>
            </a:xfrm>
          </p:grpSpPr>
          <p:sp>
            <p:nvSpPr>
              <p:cNvPr id="28722" name="Rectangle 50"/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3" name="Rectangle 51"/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4" name="Rectangle 52"/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5" name="Rectangle 53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6" name="Rectangle 54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7" name="Rectangle 55"/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8728" name="Line 56"/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  <p:pic>
            <p:nvPicPr>
              <p:cNvPr id="28729" name="Picture 5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730" name="Line 58"/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en-US" sz="1800" smtClean="0">
                  <a:solidFill>
                    <a:srgbClr val="FFFFFF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sp>
          <p:nvSpPr>
            <p:cNvPr id="28731" name="Line 59"/>
            <p:cNvSpPr>
              <a:spLocks noChangeShapeType="1"/>
            </p:cNvSpPr>
            <p:nvPr/>
          </p:nvSpPr>
          <p:spPr bwMode="auto">
            <a:xfrm>
              <a:off x="2465" y="2629"/>
              <a:ext cx="1444" cy="0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srgbClr val="FFFFFF"/>
                </a:solidFill>
                <a:latin typeface="Arial" pitchFamily="34" charset="0"/>
                <a:cs typeface="+mn-cs"/>
              </a:endParaRPr>
            </a:p>
          </p:txBody>
        </p:sp>
      </p:grp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754438" y="4065588"/>
            <a:ext cx="211137" cy="2079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8734" name="Text Box 62"/>
          <p:cNvSpPr txBox="1">
            <a:spLocks noChangeArrowheads="1"/>
          </p:cNvSpPr>
          <p:nvPr/>
        </p:nvSpPr>
        <p:spPr bwMode="auto">
          <a:xfrm>
            <a:off x="152400" y="1143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mtClean="0">
                <a:solidFill>
                  <a:srgbClr val="FFFFFF"/>
                </a:solidFill>
                <a:latin typeface="Arial" pitchFamily="34" charset="0"/>
                <a:cs typeface="+mn-cs"/>
              </a:rPr>
              <a:t>Only pixels close in space and in range are considered.</a:t>
            </a:r>
          </a:p>
        </p:txBody>
      </p:sp>
      <p:sp>
        <p:nvSpPr>
          <p:cNvPr id="28741" name="Text Box 69"/>
          <p:cNvSpPr txBox="1">
            <a:spLocks noChangeArrowheads="1"/>
          </p:cNvSpPr>
          <p:nvPr/>
        </p:nvSpPr>
        <p:spPr bwMode="auto">
          <a:xfrm>
            <a:off x="4724400" y="1789113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space</a:t>
            </a:r>
          </a:p>
        </p:txBody>
      </p:sp>
      <p:sp>
        <p:nvSpPr>
          <p:cNvPr id="28742" name="Text Box 70"/>
          <p:cNvSpPr txBox="1">
            <a:spLocks noChangeArrowheads="1"/>
          </p:cNvSpPr>
          <p:nvPr/>
        </p:nvSpPr>
        <p:spPr bwMode="auto">
          <a:xfrm>
            <a:off x="6858000" y="3214688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9346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s18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s02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 descr="s06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38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Image" r:id="rId7" imgW="5219048" imgH="4380952" progId="Photoshop.Image.8">
                  <p:embed/>
                </p:oleObj>
              </mc:Choice>
              <mc:Fallback>
                <p:oleObj name="Image" r:id="rId7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22"/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Image" r:id="rId9" imgW="5219048" imgH="4380952" progId="Photoshop.Image.8">
                  <p:embed/>
                </p:oleObj>
              </mc:Choice>
              <mc:Fallback>
                <p:oleObj name="Image" r:id="rId9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5" name="Object 25"/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7" name="Image" r:id="rId11" imgW="5219048" imgH="4380952" progId="Photoshop.Image.8">
                  <p:embed/>
                </p:oleObj>
              </mc:Choice>
              <mc:Fallback>
                <p:oleObj name="Image" r:id="rId11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2</a:t>
            </a: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6</a:t>
            </a: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18</a:t>
            </a: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0.1</a:t>
            </a:r>
          </a:p>
        </p:txBody>
      </p:sp>
      <p:sp>
        <p:nvSpPr>
          <p:cNvPr id="30753" name="Rectangle 33"/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0.25</a:t>
            </a: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 </a:t>
            </a:r>
            <a:b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</a:br>
            <a:r>
              <a:rPr lang="en-US" altLang="en-US" sz="19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(Gaussian blur)</a:t>
            </a:r>
          </a:p>
        </p:txBody>
      </p:sp>
      <p:pic>
        <p:nvPicPr>
          <p:cNvPr id="30755" name="Picture 35" descr="inpu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sp>
        <p:nvSpPr>
          <p:cNvPr id="30762" name="Rectangle 42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Exploring the Parameter Space</a:t>
            </a:r>
            <a:endParaRPr lang="en-US" altLang="en-US" sz="2100" baseline="-25000">
              <a:latin typeface="Times New Roman" pitchFamily="18" charset="0"/>
            </a:endParaRPr>
          </a:p>
        </p:txBody>
      </p:sp>
      <p:pic>
        <p:nvPicPr>
          <p:cNvPr id="30763" name="Picture 43" descr="s18r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4" name="Picture 44" descr="s02r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5" name="Picture 45" descr="s06r0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18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s02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06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06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Image" r:id="rId7" imgW="5219048" imgH="4380952" progId="Photoshop.Image.8">
                  <p:embed/>
                </p:oleObj>
              </mc:Choice>
              <mc:Fallback>
                <p:oleObj name="Image" r:id="rId7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Image" r:id="rId9" imgW="5219048" imgH="4380952" progId="Photoshop.Image.8">
                  <p:embed/>
                </p:oleObj>
              </mc:Choice>
              <mc:Fallback>
                <p:oleObj name="Image" r:id="rId9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Image" r:id="rId11" imgW="5219048" imgH="4380952" progId="Photoshop.Image.8">
                  <p:embed/>
                </p:oleObj>
              </mc:Choice>
              <mc:Fallback>
                <p:oleObj name="Image" r:id="rId11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2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6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18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0.1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0.25</a:t>
            </a: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 </a:t>
            </a:r>
            <a:b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</a:br>
            <a:r>
              <a:rPr lang="en-US" altLang="en-US" sz="19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(Gaussian blur)</a:t>
            </a:r>
          </a:p>
        </p:txBody>
      </p:sp>
      <p:pic>
        <p:nvPicPr>
          <p:cNvPr id="45070" name="Picture 14" descr="inpu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sp>
        <p:nvSpPr>
          <p:cNvPr id="45072" name="Rectangle 16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Varying the Range Parameter</a:t>
            </a:r>
            <a:endParaRPr lang="en-US" altLang="en-US" sz="2100" baseline="-25000">
              <a:latin typeface="Times New Roman" pitchFamily="18" charset="0"/>
            </a:endParaRPr>
          </a:p>
        </p:txBody>
      </p:sp>
      <p:pic>
        <p:nvPicPr>
          <p:cNvPr id="45073" name="Picture 17" descr="s18r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4" name="Picture 18" descr="s02r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19" descr="s06r0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2578100" y="1101725"/>
            <a:ext cx="6411913" cy="1674813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2581275" y="2990850"/>
            <a:ext cx="6411913" cy="16748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2581275" y="4878388"/>
            <a:ext cx="6411913" cy="1674812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2800" b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179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s06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6918325" y="203200"/>
            <a:ext cx="1457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0.1</a:t>
            </a:r>
            <a:endParaRPr lang="en-US" altLang="en-US" sz="3600" b="1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06r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6350"/>
            <a:ext cx="81629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715125" y="203200"/>
            <a:ext cx="1660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0.25</a:t>
            </a:r>
            <a:endParaRPr lang="en-US" altLang="en-US" sz="3600" b="1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Other approximations of derivative filters exist: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6" name="Object 4"/>
          <p:cNvGraphicFramePr>
            <a:graphicFrameLocks noChangeAspect="1"/>
          </p:cNvGraphicFramePr>
          <p:nvPr/>
        </p:nvGraphicFramePr>
        <p:xfrm>
          <a:off x="495300" y="9525"/>
          <a:ext cx="81534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Image" r:id="rId3" imgW="5219048" imgH="4380952" progId="Photoshop.Image.8">
                  <p:embed/>
                </p:oleObj>
              </mc:Choice>
              <mc:Fallback>
                <p:oleObj name="Image" r:id="rId3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9525"/>
                        <a:ext cx="8153400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08663" y="203200"/>
            <a:ext cx="2566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</a:t>
            </a:r>
            <a:b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</a:br>
            <a:r>
              <a:rPr lang="en-US" altLang="en-US" sz="2800" b="1" smtClean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(Gaussian blur)</a:t>
            </a:r>
            <a:endParaRPr lang="en-US" altLang="en-US" sz="3200" b="1" smtClean="0">
              <a:solidFill>
                <a:srgbClr val="000000"/>
              </a:solidFill>
              <a:latin typeface="Arial" pitchFamily="34" charset="0"/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71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18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s02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06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08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Image" r:id="rId7" imgW="5219048" imgH="4380952" progId="Photoshop.Image.8">
                  <p:embed/>
                </p:oleObj>
              </mc:Choice>
              <mc:Fallback>
                <p:oleObj name="Image" r:id="rId7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Image" r:id="rId9" imgW="5219048" imgH="4380952" progId="Photoshop.Image.8">
                  <p:embed/>
                </p:oleObj>
              </mc:Choice>
              <mc:Fallback>
                <p:oleObj name="Image" r:id="rId9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9" name="Image" r:id="rId11" imgW="5219048" imgH="4380952" progId="Photoshop.Image.8">
                  <p:embed/>
                </p:oleObj>
              </mc:Choice>
              <mc:Fallback>
                <p:oleObj name="Image" r:id="rId11" imgW="5219048" imgH="438095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2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6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18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0.1</a:t>
            </a: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0.25</a:t>
            </a: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300" i="1" smtClean="0">
                <a:solidFill>
                  <a:srgbClr val="FFFFFF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2300" baseline="-250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r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= </a:t>
            </a:r>
            <a: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 </a:t>
            </a:r>
            <a:br>
              <a:rPr lang="en-US" altLang="en-US" sz="23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</a:br>
            <a:r>
              <a:rPr lang="en-US" altLang="en-US" sz="1900" smtClean="0">
                <a:solidFill>
                  <a:srgbClr val="FFFFFF"/>
                </a:solidFill>
                <a:latin typeface="Times New Roman" pitchFamily="18" charset="0"/>
                <a:cs typeface="+mn-cs"/>
                <a:sym typeface="Symbol" pitchFamily="18" charset="2"/>
              </a:rPr>
              <a:t>(Gaussian blur)</a:t>
            </a:r>
          </a:p>
        </p:txBody>
      </p:sp>
      <p:pic>
        <p:nvPicPr>
          <p:cNvPr id="46094" name="Picture 14" descr="inpu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input</a:t>
            </a:r>
          </a:p>
        </p:txBody>
      </p:sp>
      <p:sp>
        <p:nvSpPr>
          <p:cNvPr id="46096" name="Rectangle 16"/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Varying the Space Parameter</a:t>
            </a:r>
            <a:endParaRPr lang="en-US" altLang="en-US" sz="2100" baseline="-25000">
              <a:latin typeface="Times New Roman" pitchFamily="18" charset="0"/>
            </a:endParaRPr>
          </a:p>
        </p:txBody>
      </p:sp>
      <p:pic>
        <p:nvPicPr>
          <p:cNvPr id="46097" name="Picture 17" descr="s18r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s02r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9" name="Picture 19" descr="s06r0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578100" y="1101725"/>
            <a:ext cx="1981200" cy="5441950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4799013" y="1100138"/>
            <a:ext cx="1981200" cy="5441950"/>
          </a:xfrm>
          <a:prstGeom prst="rect">
            <a:avLst/>
          </a:prstGeom>
          <a:noFill/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7010400" y="1100138"/>
            <a:ext cx="1981200" cy="544195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2800" b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0298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s02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938"/>
            <a:ext cx="8135938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7239000" y="203200"/>
            <a:ext cx="1136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2</a:t>
            </a:r>
            <a:endParaRPr lang="en-US" altLang="en-US" sz="3600" b="1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s06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7239000" y="203200"/>
            <a:ext cx="1136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6</a:t>
            </a:r>
            <a:endParaRPr lang="en-US" altLang="en-US" sz="3600" b="1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s18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7035800" y="203200"/>
            <a:ext cx="1339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en-US" sz="3200" b="1" i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s</a:t>
            </a:r>
            <a:r>
              <a:rPr lang="en-US" altLang="en-US" sz="3200" b="1" baseline="-250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18</a:t>
            </a:r>
            <a:endParaRPr lang="en-US" altLang="en-US" sz="3200" b="1" smtClean="0">
              <a:solidFill>
                <a:srgbClr val="000000"/>
              </a:solidFill>
              <a:latin typeface="Arial" pitchFamily="34" charset="0"/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331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points in the direction of most rapid increase in intensity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924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9245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8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6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4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sz="2400" smtClean="0"/>
              <a:t>The gradient of an image: </a:t>
            </a:r>
          </a:p>
          <a:p>
            <a:endParaRPr lang="en-US" sz="2400" smtClean="0"/>
          </a:p>
          <a:p>
            <a:endParaRPr lang="en-US" smtClean="0"/>
          </a:p>
          <a:p>
            <a:r>
              <a:rPr lang="en-US" sz="2400" smtClean="0"/>
              <a:t>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2819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6" name="Rectangle 18"/>
          <p:cNvSpPr>
            <a:spLocks noChangeArrowheads="1"/>
          </p:cNvSpPr>
          <p:nvPr/>
        </p:nvSpPr>
        <p:spPr bwMode="auto">
          <a:xfrm rot="5400000">
            <a:off x="4187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41" name="Line 19"/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2" name="Oval 20"/>
          <p:cNvSpPr>
            <a:spLocks noChangeArrowheads="1"/>
          </p:cNvSpPr>
          <p:nvPr/>
        </p:nvSpPr>
        <p:spPr bwMode="auto">
          <a:xfrm>
            <a:off x="4305301" y="2171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21"/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9235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8" name="Picture 2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685800" y="4724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direction is given by</a:t>
            </a:r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4735513"/>
            <a:ext cx="2797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6600" y="6019800"/>
            <a:ext cx="37084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85800" y="5427663"/>
            <a:ext cx="807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</a:t>
            </a:r>
            <a:r>
              <a:rPr lang="en-US" i="1"/>
              <a:t>edge strength</a:t>
            </a:r>
            <a:r>
              <a:rPr lang="en-US"/>
              <a:t> is given by the gradient magnitude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4" grpId="0" animBg="1"/>
      <p:bldP spid="9225" grpId="0" animBg="1"/>
      <p:bldP spid="974866" grpId="0" animBg="1"/>
      <p:bldP spid="9241" grpId="0" animBg="1"/>
      <p:bldP spid="9242" grpId="0" animBg="1"/>
      <p:bldP spid="9229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5" cstate="print"/>
          <a:srcRect t="49619"/>
          <a:stretch>
            <a:fillRect/>
          </a:stretch>
        </p:blipFill>
        <p:spPr bwMode="auto">
          <a:xfrm>
            <a:off x="3064668" y="9144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Image Gradient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5" cstate="print"/>
          <a:srcRect l="48772" t="2193" r="5710" b="50317"/>
          <a:stretch>
            <a:fillRect/>
          </a:stretch>
        </p:blipFill>
        <p:spPr bwMode="auto">
          <a:xfrm>
            <a:off x="4419600" y="4367939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5" cstate="print"/>
          <a:srcRect t="2129" r="51144" b="50381"/>
          <a:stretch>
            <a:fillRect/>
          </a:stretch>
        </p:blipFill>
        <p:spPr bwMode="auto">
          <a:xfrm>
            <a:off x="152400" y="914400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54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107879"/>
              </p:ext>
            </p:extLst>
          </p:nvPr>
        </p:nvGraphicFramePr>
        <p:xfrm>
          <a:off x="3581401" y="3241676"/>
          <a:ext cx="1066800" cy="768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6" name="Equation" r:id="rId6" imgW="545760" imgH="393480" progId="Equation.3">
                  <p:embed/>
                </p:oleObj>
              </mc:Choice>
              <mc:Fallback>
                <p:oleObj name="Equation" r:id="rId6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3241676"/>
                        <a:ext cx="1066800" cy="7687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394935"/>
              </p:ext>
            </p:extLst>
          </p:nvPr>
        </p:nvGraphicFramePr>
        <p:xfrm>
          <a:off x="6540500" y="3244850"/>
          <a:ext cx="113395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Equation" r:id="rId8" imgW="545760" imgH="419040" progId="Equation.3">
                  <p:embed/>
                </p:oleObj>
              </mc:Choice>
              <mc:Fallback>
                <p:oleObj name="Equation" r:id="rId8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3244850"/>
                        <a:ext cx="1133952" cy="869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867400"/>
            <a:ext cx="3708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smtClean="0"/>
              <a:t>Consider a single row or column of the image</a:t>
            </a:r>
          </a:p>
          <a:p>
            <a:pPr lvl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4113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4099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7|15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1.6|20.1|1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22501</TotalTime>
  <Words>1056</Words>
  <Application>Microsoft Office PowerPoint</Application>
  <PresentationFormat>On-screen Show (4:3)</PresentationFormat>
  <Paragraphs>309</Paragraphs>
  <Slides>55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Blank Presentation</vt:lpstr>
      <vt:lpstr>Custom Design</vt:lpstr>
      <vt:lpstr>Equation</vt:lpstr>
      <vt:lpstr>Photo Editor Photo</vt:lpstr>
      <vt:lpstr>Bitmap Image</vt:lpstr>
      <vt:lpstr>Image</vt:lpstr>
      <vt:lpstr>Other Filters, etc.</vt:lpstr>
      <vt:lpstr>PowerPoint Presentation</vt:lpstr>
      <vt:lpstr>Partial derivatives with convolution</vt:lpstr>
      <vt:lpstr>Partial derivatives of an image</vt:lpstr>
      <vt:lpstr>Finite difference filters</vt:lpstr>
      <vt:lpstr>Image gradient</vt:lpstr>
      <vt:lpstr>Image Gradient</vt:lpstr>
      <vt:lpstr>Effects of noise</vt:lpstr>
      <vt:lpstr>Solution: smooth first</vt:lpstr>
      <vt:lpstr>Derivative theorem of convolution</vt:lpstr>
      <vt:lpstr>Derivative of Gaussian filter</vt:lpstr>
      <vt:lpstr>Derivative of Gaussian filter</vt:lpstr>
      <vt:lpstr>Example</vt:lpstr>
      <vt:lpstr>Compute Gradients (DoG)</vt:lpstr>
      <vt:lpstr>Get Orientation at Each Pixel</vt:lpstr>
      <vt:lpstr>MATLAB demo</vt:lpstr>
      <vt:lpstr>Review: Smoothing vs. derivative filters</vt:lpstr>
      <vt:lpstr>Clues from Human Perception</vt:lpstr>
      <vt:lpstr>Frequency Domain and Perception</vt:lpstr>
      <vt:lpstr>Da Vinci and Peripheral Vision</vt:lpstr>
      <vt:lpstr>PowerPoint Presentation</vt:lpstr>
      <vt:lpstr>Freq. Perception Depends on Color</vt:lpstr>
      <vt:lpstr>Lossy Image Compression (JPEG)</vt:lpstr>
      <vt:lpstr>Using DCT in JPEG   </vt:lpstr>
      <vt:lpstr>Image compression using DCT</vt:lpstr>
      <vt:lpstr>JPEG Compression Summary</vt:lpstr>
      <vt:lpstr>Block size in JPEG   </vt:lpstr>
      <vt:lpstr>JPEG compression comparison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A Gentle Introduction to Bilateral Filtering and its Applications</vt:lpstr>
      <vt:lpstr>Blur Comes from  Averaging across Edges</vt:lpstr>
      <vt:lpstr>Bilateral Filter No Averaging across Edges</vt:lpstr>
      <vt:lpstr>Bilateral Filter Definition: an Additional Edge Term</vt:lpstr>
      <vt:lpstr>Illustration a 1D Image</vt:lpstr>
      <vt:lpstr>Gaussian Blur and Bilateral Filter</vt:lpstr>
      <vt:lpstr>Bilateral Filter on a Height Field</vt:lpstr>
      <vt:lpstr>Space and Range Parameters</vt:lpstr>
      <vt:lpstr>Influence of Pixels</vt:lpstr>
      <vt:lpstr>Exploring the Parameter Space</vt:lpstr>
      <vt:lpstr>Varying the Range Parameter</vt:lpstr>
      <vt:lpstr>PowerPoint Presentation</vt:lpstr>
      <vt:lpstr>PowerPoint Presentation</vt:lpstr>
      <vt:lpstr>PowerPoint Presentation</vt:lpstr>
      <vt:lpstr>PowerPoint Presentation</vt:lpstr>
      <vt:lpstr>Varying the Space Parameter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Alexei Efros</cp:lastModifiedBy>
  <cp:revision>1094</cp:revision>
  <dcterms:created xsi:type="dcterms:W3CDTF">2004-08-29T23:15:23Z</dcterms:created>
  <dcterms:modified xsi:type="dcterms:W3CDTF">2014-09-27T05:58:06Z</dcterms:modified>
</cp:coreProperties>
</file>