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00" r:id="rId5"/>
    <p:sldMasterId id="2147483712" r:id="rId6"/>
    <p:sldMasterId id="2147483725" r:id="rId7"/>
    <p:sldMasterId id="2147483739" r:id="rId8"/>
    <p:sldMasterId id="2147483751" r:id="rId9"/>
    <p:sldMasterId id="2147483763" r:id="rId10"/>
    <p:sldMasterId id="2147483775" r:id="rId11"/>
  </p:sldMasterIdLst>
  <p:notesMasterIdLst>
    <p:notesMasterId r:id="rId101"/>
  </p:notesMasterIdLst>
  <p:handoutMasterIdLst>
    <p:handoutMasterId r:id="rId102"/>
  </p:handoutMasterIdLst>
  <p:sldIdLst>
    <p:sldId id="1589" r:id="rId12"/>
    <p:sldId id="1602" r:id="rId13"/>
    <p:sldId id="1603" r:id="rId14"/>
    <p:sldId id="1607" r:id="rId15"/>
    <p:sldId id="1610" r:id="rId16"/>
    <p:sldId id="1611" r:id="rId17"/>
    <p:sldId id="1612" r:id="rId18"/>
    <p:sldId id="1613" r:id="rId19"/>
    <p:sldId id="1614" r:id="rId20"/>
    <p:sldId id="1435" r:id="rId21"/>
    <p:sldId id="1615" r:id="rId22"/>
    <p:sldId id="1616" r:id="rId23"/>
    <p:sldId id="1617" r:id="rId24"/>
    <p:sldId id="1618" r:id="rId25"/>
    <p:sldId id="1619" r:id="rId26"/>
    <p:sldId id="1620" r:id="rId27"/>
    <p:sldId id="1597" r:id="rId28"/>
    <p:sldId id="1439" r:id="rId29"/>
    <p:sldId id="1440" r:id="rId30"/>
    <p:sldId id="1630" r:id="rId31"/>
    <p:sldId id="1631" r:id="rId32"/>
    <p:sldId id="1632" r:id="rId33"/>
    <p:sldId id="1633" r:id="rId34"/>
    <p:sldId id="1634" r:id="rId35"/>
    <p:sldId id="1635" r:id="rId36"/>
    <p:sldId id="1636" r:id="rId37"/>
    <p:sldId id="1637" r:id="rId38"/>
    <p:sldId id="1638" r:id="rId39"/>
    <p:sldId id="1639" r:id="rId40"/>
    <p:sldId id="1640" r:id="rId41"/>
    <p:sldId id="1641" r:id="rId42"/>
    <p:sldId id="1441" r:id="rId43"/>
    <p:sldId id="1442" r:id="rId44"/>
    <p:sldId id="1443" r:id="rId45"/>
    <p:sldId id="1621" r:id="rId46"/>
    <p:sldId id="1444" r:id="rId47"/>
    <p:sldId id="1445" r:id="rId48"/>
    <p:sldId id="1642" r:id="rId49"/>
    <p:sldId id="1643" r:id="rId50"/>
    <p:sldId id="1447" r:id="rId51"/>
    <p:sldId id="1448" r:id="rId52"/>
    <p:sldId id="1449" r:id="rId53"/>
    <p:sldId id="1450" r:id="rId54"/>
    <p:sldId id="1451" r:id="rId55"/>
    <p:sldId id="1452" r:id="rId56"/>
    <p:sldId id="1453" r:id="rId57"/>
    <p:sldId id="1644" r:id="rId58"/>
    <p:sldId id="1645" r:id="rId59"/>
    <p:sldId id="1646" r:id="rId60"/>
    <p:sldId id="1647" r:id="rId61"/>
    <p:sldId id="1648" r:id="rId62"/>
    <p:sldId id="1649" r:id="rId63"/>
    <p:sldId id="1650" r:id="rId64"/>
    <p:sldId id="1651" r:id="rId65"/>
    <p:sldId id="1652" r:id="rId66"/>
    <p:sldId id="1653" r:id="rId67"/>
    <p:sldId id="1654" r:id="rId68"/>
    <p:sldId id="1655" r:id="rId69"/>
    <p:sldId id="1656" r:id="rId70"/>
    <p:sldId id="1657" r:id="rId71"/>
    <p:sldId id="1689" r:id="rId72"/>
    <p:sldId id="1661" r:id="rId73"/>
    <p:sldId id="1662" r:id="rId74"/>
    <p:sldId id="1663" r:id="rId75"/>
    <p:sldId id="1664" r:id="rId76"/>
    <p:sldId id="1665" r:id="rId77"/>
    <p:sldId id="1666" r:id="rId78"/>
    <p:sldId id="1688" r:id="rId79"/>
    <p:sldId id="1667" r:id="rId80"/>
    <p:sldId id="1668" r:id="rId81"/>
    <p:sldId id="1669" r:id="rId82"/>
    <p:sldId id="1670" r:id="rId83"/>
    <p:sldId id="1671" r:id="rId84"/>
    <p:sldId id="1672" r:id="rId85"/>
    <p:sldId id="1673" r:id="rId86"/>
    <p:sldId id="1674" r:id="rId87"/>
    <p:sldId id="1675" r:id="rId88"/>
    <p:sldId id="1676" r:id="rId89"/>
    <p:sldId id="1677" r:id="rId90"/>
    <p:sldId id="1678" r:id="rId91"/>
    <p:sldId id="1679" r:id="rId92"/>
    <p:sldId id="1680" r:id="rId93"/>
    <p:sldId id="1681" r:id="rId94"/>
    <p:sldId id="1682" r:id="rId95"/>
    <p:sldId id="1683" r:id="rId96"/>
    <p:sldId id="1684" r:id="rId97"/>
    <p:sldId id="1685" r:id="rId98"/>
    <p:sldId id="1686" r:id="rId99"/>
    <p:sldId id="1687" r:id="rId10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9FD6D"/>
    <a:srgbClr val="00FF00"/>
    <a:srgbClr val="FB1C05"/>
    <a:srgbClr val="FC6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88" autoAdjust="0"/>
  </p:normalViewPr>
  <p:slideViewPr>
    <p:cSldViewPr>
      <p:cViewPr varScale="1">
        <p:scale>
          <a:sx n="45" d="100"/>
          <a:sy n="45" d="100"/>
        </p:scale>
        <p:origin x="1433" y="41"/>
      </p:cViewPr>
      <p:guideLst>
        <p:guide orient="horz" pos="2208"/>
        <p:guide pos="2880"/>
      </p:guideLst>
    </p:cSldViewPr>
  </p:slideViewPr>
  <p:notesTextViewPr>
    <p:cViewPr>
      <p:scale>
        <a:sx n="100" d="100"/>
        <a:sy n="10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emf"/><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6.emf"/><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11/30/2020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11/30/2020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AC64AF8-1DD1-45A4-90F1-1AE6B1D317B1}" type="slidenum">
              <a:rPr lang="en-US" smtClean="0"/>
              <a:pPr/>
              <a:t>18</a:t>
            </a:fld>
            <a:endParaRPr lang="en-US" smtClean="0"/>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a:lstStyle/>
          <a:p>
            <a:pPr eaLnBrk="1" hangingPunct="1"/>
            <a:endParaRPr lang="en-US" smtClean="0"/>
          </a:p>
        </p:txBody>
      </p:sp>
      <p:sp>
        <p:nvSpPr>
          <p:cNvPr id="140293"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92DFF69E-96EE-44AE-950B-884A33682BC2}" type="slidenum">
              <a:rPr lang="en-US" sz="1300"/>
              <a:pPr algn="r"/>
              <a:t>18</a:t>
            </a:fld>
            <a:endParaRPr lang="en-US" sz="13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4FD08A4-1EB9-4297-B44B-14FECE9E88D5}" type="slidenum">
              <a:rPr lang="en-US" smtClean="0"/>
              <a:pPr/>
              <a:t>19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E68FC4-2EB9-4440-B939-E3F0362ED68B}"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99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F1EFDC-F801-498A-BC41-7EECC2B9473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9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93498D-F88D-4C62-AC8D-492C75D64E3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99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74063C-26D4-4A6C-8D2A-25867D4B24A8}"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27B1FE4-662B-4AB2-8CE7-7191521280E5}"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148" name="Rectangle 2"/>
          <p:cNvSpPr>
            <a:spLocks noGrp="1" noRot="1" noChangeAspect="1" noChangeArrowheads="1" noTextEdit="1"/>
          </p:cNvSpPr>
          <p:nvPr>
            <p:ph type="sldImg"/>
          </p:nvPr>
        </p:nvSpPr>
        <p:spPr bwMode="auto">
          <a:xfrm>
            <a:off x="1254125" y="717550"/>
            <a:ext cx="4779963" cy="3584575"/>
          </a:xfrm>
          <a:noFill/>
          <a:ln>
            <a:solidFill>
              <a:srgbClr val="000000"/>
            </a:solidFill>
            <a:miter lim="800000"/>
            <a:headEnd/>
            <a:tailEnd/>
          </a:ln>
        </p:spPr>
      </p:sp>
      <p:sp>
        <p:nvSpPr>
          <p:cNvPr id="134149" name="Rectangle 3"/>
          <p:cNvSpPr>
            <a:spLocks noGrp="1" noChangeArrowheads="1"/>
          </p:cNvSpPr>
          <p:nvPr>
            <p:ph type="body" idx="1"/>
          </p:nvPr>
        </p:nvSpPr>
        <p:spPr bwMode="auto">
          <a:xfrm>
            <a:off x="949961" y="4540568"/>
            <a:ext cx="5384800" cy="4378881"/>
          </a:xfrm>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234842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F1FE33-E120-4C56-96E7-6D0394D4DC05}"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754801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4D7F-95DD-407F-9511-21FBEC7CE4C2}"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59906" name="Rectangle 2"/>
          <p:cNvSpPr>
            <a:spLocks noGrp="1" noRot="1" noChangeAspect="1" noChangeArrowheads="1" noTextEdit="1"/>
          </p:cNvSpPr>
          <p:nvPr>
            <p:ph type="sldImg"/>
          </p:nvPr>
        </p:nvSpPr>
        <p:spPr>
          <a:xfrm>
            <a:off x="1268413" y="727075"/>
            <a:ext cx="4783137" cy="3587750"/>
          </a:xfrm>
          <a:ln/>
        </p:spPr>
      </p:sp>
      <p:sp>
        <p:nvSpPr>
          <p:cNvPr id="1659907" name="Rectangle 3"/>
          <p:cNvSpPr>
            <a:spLocks noGrp="1" noChangeArrowheads="1"/>
          </p:cNvSpPr>
          <p:nvPr>
            <p:ph type="body" idx="1"/>
          </p:nvPr>
        </p:nvSpPr>
        <p:spPr>
          <a:xfrm>
            <a:off x="974725" y="4564063"/>
            <a:ext cx="5365750" cy="4316412"/>
          </a:xfrm>
        </p:spPr>
        <p:txBody>
          <a:bodyPr/>
          <a:lstStyle/>
          <a:p>
            <a:endParaRPr lang="ja-JP" altLang="en-US"/>
          </a:p>
        </p:txBody>
      </p:sp>
    </p:spTree>
    <p:extLst>
      <p:ext uri="{BB962C8B-B14F-4D97-AF65-F5344CB8AC3E}">
        <p14:creationId xmlns:p14="http://schemas.microsoft.com/office/powerpoint/2010/main" val="310726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BE287-97BD-4BAA-B4F6-040672FED49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1954" name="Rectangle 2"/>
          <p:cNvSpPr>
            <a:spLocks noGrp="1" noRot="1" noChangeAspect="1" noChangeArrowheads="1" noTextEdit="1"/>
          </p:cNvSpPr>
          <p:nvPr>
            <p:ph type="sldImg"/>
          </p:nvPr>
        </p:nvSpPr>
        <p:spPr>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08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8D4CE7-E253-495E-A225-488986BAB219}" type="slidenum">
              <a:rPr lang="en-US" altLang="en-US" sz="1300">
                <a:solidFill>
                  <a:srgbClr val="000000"/>
                </a:solidFill>
              </a:rPr>
              <a:pPr>
                <a:spcBef>
                  <a:spcPct val="0"/>
                </a:spcBef>
              </a:pPr>
              <a:t>2</a:t>
            </a:fld>
            <a:endParaRPr lang="en-US" altLang="en-US" sz="1300">
              <a:solidFill>
                <a:srgbClr val="000000"/>
              </a:solidFill>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05"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fr-FR" smtClean="0">
                <a:solidFill>
                  <a:prstClr val="black"/>
                </a:solidFill>
              </a:rPr>
              <a:t>CS 376 Lecture 16: Stereo 1</a:t>
            </a:r>
            <a:endParaRPr lang="en-US" smtClean="0">
              <a:solidFill>
                <a:prstClr val="black"/>
              </a:solidFill>
            </a:endParaRPr>
          </a:p>
        </p:txBody>
      </p:sp>
    </p:spTree>
    <p:extLst>
      <p:ext uri="{BB962C8B-B14F-4D97-AF65-F5344CB8AC3E}">
        <p14:creationId xmlns:p14="http://schemas.microsoft.com/office/powerpoint/2010/main" val="208985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9B856-3678-453C-9720-856049DF4D4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4002" name="Rectangle 2"/>
          <p:cNvSpPr>
            <a:spLocks noGrp="1" noRot="1" noChangeAspect="1" noChangeArrowheads="1" noTextEdit="1"/>
          </p:cNvSpPr>
          <p:nvPr>
            <p:ph type="sldImg"/>
          </p:nvPr>
        </p:nvSpPr>
        <p:spPr>
          <a:ln/>
        </p:spPr>
      </p:sp>
      <p:sp>
        <p:nvSpPr>
          <p:cNvPr id="166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274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D596825-7257-446F-BF23-8BEC19F341F5}" type="slidenum">
              <a:rPr lang="en-US" smtClean="0"/>
              <a:pPr/>
              <a:t>33</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0DC24C8-3497-420A-B3FA-EE3F1E0F5380}" type="slidenum">
              <a:rPr lang="en-US" smtClean="0"/>
              <a:pPr/>
              <a:t>34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B7B0661-4EAB-4BA3-A7AD-349AF8BC5F2E}" type="slidenum">
              <a:rPr lang="en-US" smtClean="0"/>
              <a:pPr/>
              <a:t>36</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D98674D-20E2-4292-AE2A-15D508C2F429}" type="slidenum">
              <a:rPr lang="en-US" smtClean="0"/>
              <a:pPr/>
              <a:t>37</a:t>
            </a:fld>
            <a:endParaRPr lang="en-US" smtClean="0"/>
          </a:p>
        </p:txBody>
      </p:sp>
      <p:sp>
        <p:nvSpPr>
          <p:cNvPr id="146435" name="Rectangle 2"/>
          <p:cNvSpPr>
            <a:spLocks noGrp="1" noRot="1" noChangeAspect="1" noChangeArrowheads="1" noTextEdit="1"/>
          </p:cNvSpPr>
          <p:nvPr>
            <p:ph type="sldImg"/>
          </p:nvPr>
        </p:nvSpPr>
        <p:spPr>
          <a:xfrm>
            <a:off x="1254125" y="717550"/>
            <a:ext cx="4779963" cy="3584575"/>
          </a:xfrm>
          <a:ln/>
        </p:spPr>
      </p:sp>
      <p:sp>
        <p:nvSpPr>
          <p:cNvPr id="146436" name="Rectangle 3"/>
          <p:cNvSpPr>
            <a:spLocks noGrp="1" noChangeArrowheads="1"/>
          </p:cNvSpPr>
          <p:nvPr>
            <p:ph type="body" idx="1"/>
          </p:nvPr>
        </p:nvSpPr>
        <p:spPr>
          <a:xfrm>
            <a:off x="949961" y="4540568"/>
            <a:ext cx="5384800" cy="4378881"/>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4B4E4D3-FE3B-4AD6-A903-4D7B6CFC0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3055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a:p>
        </p:txBody>
      </p:sp>
      <p:sp>
        <p:nvSpPr>
          <p:cNvPr id="30724" name="Slide Number Placeholder 3"/>
          <p:cNvSpPr>
            <a:spLocks noGrp="1"/>
          </p:cNvSpPr>
          <p:nvPr>
            <p:ph type="sldNum" sz="quarter" idx="5"/>
          </p:nvPr>
        </p:nvSpPr>
        <p:spPr>
          <a:noFill/>
        </p:spPr>
        <p:txBody>
          <a:bodyPr/>
          <a:lstStyle/>
          <a:p>
            <a:fld id="{B32FFD07-62F2-4FA9-BB84-8F247EFD8215}" type="slidenum">
              <a:rPr lang="en-US" smtClean="0"/>
              <a:pPr/>
              <a:t>39</a:t>
            </a:fld>
            <a:endParaRPr lang="en-US"/>
          </a:p>
        </p:txBody>
      </p:sp>
    </p:spTree>
    <p:extLst>
      <p:ext uri="{BB962C8B-B14F-4D97-AF65-F5344CB8AC3E}">
        <p14:creationId xmlns:p14="http://schemas.microsoft.com/office/powerpoint/2010/main" val="304868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F101642-4CBB-42A9-B25D-283E59E36C71}" type="slidenum">
              <a:rPr lang="en-US" smtClean="0"/>
              <a:pPr/>
              <a:t>40</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DD0699A-108F-40B0-A20E-06EF2CFDD53F}" type="slidenum">
              <a:rPr lang="en-US" smtClean="0"/>
              <a:pPr/>
              <a:t>41</a:t>
            </a:fld>
            <a:endParaRPr lang="en-US" smtClean="0"/>
          </a:p>
        </p:txBody>
      </p:sp>
      <p:sp>
        <p:nvSpPr>
          <p:cNvPr id="1495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6EC9F0D-6578-430F-BF53-2B510E3C8636}" type="slidenum">
              <a:rPr lang="en-US" sz="1300"/>
              <a:pPr algn="r"/>
              <a:t>41</a:t>
            </a:fld>
            <a:endParaRPr lang="en-US" sz="1300" dirty="0"/>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068966-43E6-41D4-9FD1-52EEE2E9B5FB}" type="slidenum">
              <a:rPr lang="en-US" altLang="en-US" sz="1300">
                <a:solidFill>
                  <a:srgbClr val="000000"/>
                </a:solidFill>
              </a:rPr>
              <a:pPr>
                <a:spcBef>
                  <a:spcPct val="0"/>
                </a:spcBef>
              </a:pPr>
              <a:t>3</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5829"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fr-FR" smtClean="0">
                <a:solidFill>
                  <a:prstClr val="black"/>
                </a:solidFill>
              </a:rPr>
              <a:t>CS 376 Lecture 16: Stereo 1</a:t>
            </a:r>
            <a:endParaRPr lang="en-US" smtClean="0">
              <a:solidFill>
                <a:prstClr val="black"/>
              </a:solidFill>
            </a:endParaRPr>
          </a:p>
        </p:txBody>
      </p:sp>
    </p:spTree>
    <p:extLst>
      <p:ext uri="{BB962C8B-B14F-4D97-AF65-F5344CB8AC3E}">
        <p14:creationId xmlns:p14="http://schemas.microsoft.com/office/powerpoint/2010/main" val="167639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F59D8FD-F927-43CB-B3A8-D401E204452E}" type="slidenum">
              <a:rPr lang="en-US" smtClean="0"/>
              <a:pPr/>
              <a:t>42</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8F694AA-DDCE-40B5-A336-167F9A3D0AC9}" type="slidenum">
              <a:rPr lang="en-US" smtClean="0"/>
              <a:pPr/>
              <a:t>43</a:t>
            </a:fld>
            <a:endParaRPr lang="en-US" smtClean="0"/>
          </a:p>
        </p:txBody>
      </p:sp>
      <p:sp>
        <p:nvSpPr>
          <p:cNvPr id="15155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E23ABD8-6D3A-4473-AB28-5D737776FE83}" type="slidenum">
              <a:rPr lang="en-US" sz="1300"/>
              <a:pPr algn="r"/>
              <a:t>43</a:t>
            </a:fld>
            <a:endParaRPr lang="en-US" sz="1300" dirty="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9740BDC-8BFA-4A89-9401-BFCBBB9E77A9}" type="slidenum">
              <a:rPr lang="en-US" smtClean="0"/>
              <a:pPr/>
              <a:t>44</a:t>
            </a:fld>
            <a:endParaRPr lang="en-US" smtClean="0"/>
          </a:p>
        </p:txBody>
      </p:sp>
      <p:sp>
        <p:nvSpPr>
          <p:cNvPr id="15257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BA3D8B3-BB59-43A3-98C4-BF77570D058B}" type="slidenum">
              <a:rPr lang="en-US" sz="1300"/>
              <a:pPr algn="r"/>
              <a:t>44</a:t>
            </a:fld>
            <a:endParaRPr lang="en-US" sz="1300" dirty="0"/>
          </a:p>
        </p:txBody>
      </p:sp>
      <p:sp>
        <p:nvSpPr>
          <p:cNvPr id="152580" name="Rectangle 2"/>
          <p:cNvSpPr>
            <a:spLocks noGrp="1" noRot="1" noChangeAspect="1" noChangeArrowheads="1" noTextEdit="1"/>
          </p:cNvSpPr>
          <p:nvPr>
            <p:ph type="sldImg"/>
          </p:nvPr>
        </p:nvSpPr>
        <p:spPr>
          <a:ln/>
        </p:spPr>
      </p:sp>
      <p:sp>
        <p:nvSpPr>
          <p:cNvPr id="152581"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CC55B1BF-08A8-4CA7-887E-E7E37EE98DDB}" type="slidenum">
              <a:rPr lang="en-US" smtClean="0"/>
              <a:pPr/>
              <a:t>45</a:t>
            </a:fld>
            <a:endParaRPr lang="en-US" smtClean="0"/>
          </a:p>
        </p:txBody>
      </p:sp>
      <p:sp>
        <p:nvSpPr>
          <p:cNvPr id="153603"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605309C-B955-4697-AD2B-276432AC86C9}" type="slidenum">
              <a:rPr lang="en-US" sz="1300"/>
              <a:pPr algn="r"/>
              <a:t>45</a:t>
            </a:fld>
            <a:endParaRPr lang="en-US" sz="1300" dirty="0"/>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smtClean="0"/>
          </a:p>
        </p:txBody>
      </p:sp>
      <p:sp>
        <p:nvSpPr>
          <p:cNvPr id="154628" name="Slide Number Placeholder 3"/>
          <p:cNvSpPr>
            <a:spLocks noGrp="1"/>
          </p:cNvSpPr>
          <p:nvPr>
            <p:ph type="sldNum" sz="quarter" idx="5"/>
          </p:nvPr>
        </p:nvSpPr>
        <p:spPr>
          <a:noFill/>
        </p:spPr>
        <p:txBody>
          <a:bodyPr/>
          <a:lstStyle/>
          <a:p>
            <a:fld id="{1C1F95E6-8A0D-4D02-A782-17D1A45FA5D0}" type="slidenum">
              <a:rPr lang="en-US" smtClean="0"/>
              <a:pPr/>
              <a:t>46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66473B0-D645-4F8E-AD7C-18BAD656CFB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15180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656120C-FE6B-4B78-86E7-7DAEDC88597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a:t>X’ is X in the second camera’s coordinate system</a:t>
            </a:r>
          </a:p>
          <a:p>
            <a:pPr eaLnBrk="1" hangingPunct="1"/>
            <a:r>
              <a:rPr lang="en-US" dirty="0"/>
              <a:t>We can identify the non-homogeneous 3D vectors X and X’ with the homogeneous coordinate vectors x and x’ of the projections of the two points into the two respective images</a:t>
            </a:r>
          </a:p>
        </p:txBody>
      </p:sp>
    </p:spTree>
    <p:extLst>
      <p:ext uri="{BB962C8B-B14F-4D97-AF65-F5344CB8AC3E}">
        <p14:creationId xmlns:p14="http://schemas.microsoft.com/office/powerpoint/2010/main" val="3910341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327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2882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910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4248554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0775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0491519-53F1-4AE3-A5AB-EED6E456B18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662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0F6917B-FDEB-4DCD-938C-428055F66773}"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9527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CAB627B-5F55-416B-8A75-E1A398E782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30288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23AC015-6004-498E-9BCD-BCD08157FCD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8434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AFA102C-3135-4A9F-AB9D-704BC3D676F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3090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7EFF60-2F50-4C29-8D7B-56AE705CA5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1994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1C08440-C7E4-4A62-8509-FFFC0368085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29839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ln/>
        </p:spPr>
      </p:sp>
      <p:sp>
        <p:nvSpPr>
          <p:cNvPr id="239619" name="Rectangle 3"/>
          <p:cNvSpPr>
            <a:spLocks noGrp="1" noChangeArrowheads="1"/>
          </p:cNvSpPr>
          <p:nvPr>
            <p:ph type="body" idx="1"/>
          </p:nvPr>
        </p:nvSpPr>
        <p:spPr>
          <a:noFill/>
        </p:spPr>
        <p:txBody>
          <a:bodyPr/>
          <a:lstStyle/>
          <a:p>
            <a:pPr>
              <a:spcBef>
                <a:spcPct val="0"/>
              </a:spcBef>
            </a:pPr>
            <a:r>
              <a:rPr lang="en-US" altLang="en-US" smtClean="0"/>
              <a:t>So, we begin by detecting SIFT features in each photo.</a:t>
            </a:r>
          </a:p>
          <a:p>
            <a:pPr>
              <a:spcBef>
                <a:spcPct val="0"/>
              </a:spcBef>
            </a:pPr>
            <a:endParaRPr lang="en-US" altLang="en-US" smtClean="0"/>
          </a:p>
          <a:p>
            <a:pPr>
              <a:spcBef>
                <a:spcPct val="0"/>
              </a:spcBef>
            </a:pPr>
            <a:r>
              <a:rPr lang="en-US" altLang="en-US" smtClean="0"/>
              <a:t>[We detect SIFT features in each photo, resulting in a set of feature locations and 128-byte feature descriptors…]</a:t>
            </a:r>
          </a:p>
        </p:txBody>
      </p:sp>
    </p:spTree>
    <p:extLst>
      <p:ext uri="{BB962C8B-B14F-4D97-AF65-F5344CB8AC3E}">
        <p14:creationId xmlns:p14="http://schemas.microsoft.com/office/powerpoint/2010/main" val="528935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ln/>
        </p:spPr>
      </p:sp>
      <p:sp>
        <p:nvSpPr>
          <p:cNvPr id="240643" name="Rectangle 3"/>
          <p:cNvSpPr>
            <a:spLocks noGrp="1" noChangeArrowheads="1"/>
          </p:cNvSpPr>
          <p:nvPr>
            <p:ph type="body" idx="1"/>
          </p:nvPr>
        </p:nvSpPr>
        <p:spPr>
          <a:noFill/>
        </p:spPr>
        <p:txBody>
          <a:bodyPr/>
          <a:lstStyle/>
          <a:p>
            <a:pPr>
              <a:spcBef>
                <a:spcPct val="0"/>
              </a:spcBef>
            </a:pPr>
            <a:endParaRPr lang="en-US" altLang="en-US" smtClean="0"/>
          </a:p>
        </p:txBody>
      </p:sp>
    </p:spTree>
    <p:extLst>
      <p:ext uri="{BB962C8B-B14F-4D97-AF65-F5344CB8AC3E}">
        <p14:creationId xmlns:p14="http://schemas.microsoft.com/office/powerpoint/2010/main" val="370388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750947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ln/>
        </p:spPr>
      </p:sp>
      <p:sp>
        <p:nvSpPr>
          <p:cNvPr id="241667" name="Rectangle 3"/>
          <p:cNvSpPr>
            <a:spLocks noGrp="1" noChangeArrowheads="1"/>
          </p:cNvSpPr>
          <p:nvPr>
            <p:ph type="body" idx="1"/>
          </p:nvPr>
        </p:nvSpPr>
        <p:spPr>
          <a:noFill/>
        </p:spPr>
        <p:txBody>
          <a:bodyPr/>
          <a:lstStyle/>
          <a:p>
            <a:pPr>
              <a:spcBef>
                <a:spcPct val="0"/>
              </a:spcBef>
            </a:pPr>
            <a:r>
              <a:rPr lang="en-US" altLang="en-US" smtClean="0"/>
              <a:t>Next, we match features across each pair of photos using approximate nearest neighbor matching.</a:t>
            </a:r>
          </a:p>
        </p:txBody>
      </p:sp>
    </p:spTree>
    <p:extLst>
      <p:ext uri="{BB962C8B-B14F-4D97-AF65-F5344CB8AC3E}">
        <p14:creationId xmlns:p14="http://schemas.microsoft.com/office/powerpoint/2010/main" val="413045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ln/>
        </p:spPr>
      </p:sp>
      <p:sp>
        <p:nvSpPr>
          <p:cNvPr id="242691" name="Rectangle 3"/>
          <p:cNvSpPr>
            <a:spLocks noGrp="1" noChangeArrowheads="1"/>
          </p:cNvSpPr>
          <p:nvPr>
            <p:ph type="body" idx="1"/>
          </p:nvPr>
        </p:nvSpPr>
        <p:spPr>
          <a:noFill/>
        </p:spPr>
        <p:txBody>
          <a:bodyPr/>
          <a:lstStyle/>
          <a:p>
            <a:pPr>
              <a:spcBef>
                <a:spcPct val="0"/>
              </a:spcBef>
            </a:pPr>
            <a:r>
              <a:rPr lang="en-US" altLang="en-US" smtClean="0"/>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smtClean="0"/>
              <a:t>We then link connected components of pairwise feature matches together to form correspondences across multiple images.</a:t>
            </a:r>
          </a:p>
          <a:p>
            <a:pPr>
              <a:spcBef>
                <a:spcPct val="0"/>
              </a:spcBef>
            </a:pPr>
            <a:r>
              <a:rPr lang="en-US" altLang="en-US" smtClean="0"/>
              <a:t>Once we have correspondences, we run structure from motion to recover the camera and scene geometry.  Structure from motion solves the following problem:</a:t>
            </a:r>
          </a:p>
          <a:p>
            <a:pPr>
              <a:spcBef>
                <a:spcPct val="0"/>
              </a:spcBef>
            </a:pPr>
            <a:endParaRPr lang="en-US" altLang="en-US" smtClean="0"/>
          </a:p>
        </p:txBody>
      </p:sp>
    </p:spTree>
    <p:extLst>
      <p:ext uri="{BB962C8B-B14F-4D97-AF65-F5344CB8AC3E}">
        <p14:creationId xmlns:p14="http://schemas.microsoft.com/office/powerpoint/2010/main" val="2732102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ln/>
        </p:spPr>
      </p:sp>
      <p:sp>
        <p:nvSpPr>
          <p:cNvPr id="243715" name="Rectangle 3"/>
          <p:cNvSpPr>
            <a:spLocks noGrp="1" noChangeArrowheads="1"/>
          </p:cNvSpPr>
          <p:nvPr>
            <p:ph type="body" idx="1"/>
          </p:nvPr>
        </p:nvSpPr>
        <p:spPr>
          <a:noFill/>
        </p:spPr>
        <p:txBody>
          <a:bodyPr/>
          <a:lstStyle/>
          <a:p>
            <a:r>
              <a:rPr lang="en-US" altLang="en-US" smtClean="0"/>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smtClean="0"/>
          </a:p>
        </p:txBody>
      </p:sp>
    </p:spTree>
    <p:extLst>
      <p:ext uri="{BB962C8B-B14F-4D97-AF65-F5344CB8AC3E}">
        <p14:creationId xmlns:p14="http://schemas.microsoft.com/office/powerpoint/2010/main" val="3508700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ln/>
        </p:spPr>
      </p:sp>
      <p:sp>
        <p:nvSpPr>
          <p:cNvPr id="244739" name="Rectangle 3"/>
          <p:cNvSpPr>
            <a:spLocks noGrp="1" noChangeArrowheads="1"/>
          </p:cNvSpPr>
          <p:nvPr>
            <p:ph type="body" idx="1"/>
          </p:nvPr>
        </p:nvSpPr>
        <p:spPr>
          <a:noFill/>
        </p:spPr>
        <p:txBody>
          <a:bodyPr/>
          <a:lstStyle/>
          <a:p>
            <a:pPr>
              <a:spcBef>
                <a:spcPct val="0"/>
              </a:spcBef>
            </a:pPr>
            <a:r>
              <a:rPr lang="en-US" altLang="en-US" smtClean="0"/>
              <a:t>Structure from motion solves the following problem:</a:t>
            </a:r>
          </a:p>
          <a:p>
            <a:pPr>
              <a:spcBef>
                <a:spcPct val="0"/>
              </a:spcBef>
            </a:pPr>
            <a:endParaRPr lang="en-US" altLang="en-US" smtClean="0"/>
          </a:p>
          <a:p>
            <a:pPr>
              <a:spcBef>
                <a:spcPct val="0"/>
              </a:spcBef>
            </a:pPr>
            <a:r>
              <a:rPr lang="en-US" altLang="en-US" smtClean="0"/>
              <a:t>Given a set of images of a static scene with 2D points in correspondence, shown here as color-coded points, find…</a:t>
            </a:r>
          </a:p>
          <a:p>
            <a:pPr>
              <a:spcBef>
                <a:spcPct val="0"/>
              </a:spcBef>
            </a:pPr>
            <a:endParaRPr lang="en-US" altLang="en-US" smtClean="0"/>
          </a:p>
          <a:p>
            <a:pPr>
              <a:spcBef>
                <a:spcPct val="0"/>
              </a:spcBef>
            </a:pPr>
            <a:r>
              <a:rPr lang="en-US" altLang="en-US" smtClean="0"/>
              <a:t>a set of 3D points P and </a:t>
            </a:r>
          </a:p>
          <a:p>
            <a:pPr>
              <a:spcBef>
                <a:spcPct val="0"/>
              </a:spcBef>
            </a:pPr>
            <a:r>
              <a:rPr lang="en-US" altLang="en-US" smtClean="0"/>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2059391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2375798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7875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Structure from motion solves the following problem:</a:t>
            </a:r>
          </a:p>
          <a:p>
            <a:endParaRPr lang="en-US" altLang="en-US" smtClean="0"/>
          </a:p>
          <a:p>
            <a:r>
              <a:rPr lang="en-US" altLang="en-US" smtClean="0"/>
              <a:t>Given a set of images of a static scene with 2D points in correspondence, shown here as color-coded points, find…</a:t>
            </a:r>
          </a:p>
          <a:p>
            <a:endParaRPr lang="en-US" altLang="en-US" smtClean="0"/>
          </a:p>
          <a:p>
            <a:r>
              <a:rPr lang="en-US" altLang="en-US" smtClean="0"/>
              <a:t>a set of 3D points P and </a:t>
            </a:r>
          </a:p>
          <a:p>
            <a:r>
              <a:rPr lang="en-US" altLang="en-US" smtClean="0"/>
              <a:t>a rotation R and position t of the cameras that explain the observed correspondences.  In other words, when we project a point into any of the cameras, the reprojection error between the projected and observed 2D points is low.</a:t>
            </a:r>
          </a:p>
          <a:p>
            <a:r>
              <a:rPr lang="en-US" altLang="en-US" smtClean="0"/>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368863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1501E1-E11C-4DEC-9A13-2A3F94EC6186}" type="slidenum">
              <a:rPr lang="en-US" altLang="en-US" sz="1300">
                <a:solidFill>
                  <a:srgbClr val="000000"/>
                </a:solidFill>
              </a:rPr>
              <a:pPr>
                <a:spcBef>
                  <a:spcPct val="0"/>
                </a:spcBef>
              </a:pPr>
              <a:t>8</a:t>
            </a:fld>
            <a:endParaRPr lang="en-US" altLang="en-US" sz="1300">
              <a:solidFill>
                <a:srgbClr val="000000"/>
              </a:solidFill>
            </a:endParaRPr>
          </a:p>
        </p:txBody>
      </p:sp>
      <p:sp>
        <p:nvSpPr>
          <p:cNvPr id="19661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6AB6180-54F7-4F06-A9BB-6F146FDD9297}" type="slidenum">
              <a:rPr lang="en-US" altLang="en-US" sz="1300">
                <a:solidFill>
                  <a:srgbClr val="000000"/>
                </a:solidFill>
                <a:latin typeface="Arial" panose="020B0604020202020204" pitchFamily="34" charset="0"/>
              </a:rPr>
              <a:pPr algn="r" eaLnBrk="1" hangingPunct="1">
                <a:spcBef>
                  <a:spcPct val="0"/>
                </a:spcBef>
              </a:pPr>
              <a:t>8</a:t>
            </a:fld>
            <a:endParaRPr lang="en-US" altLang="en-US" sz="1300">
              <a:solidFill>
                <a:srgbClr val="000000"/>
              </a:solidFill>
              <a:latin typeface="Arial" panose="020B0604020202020204" pitchFamily="34" charset="0"/>
            </a:endParaRPr>
          </a:p>
        </p:txBody>
      </p:sp>
      <p:sp>
        <p:nvSpPr>
          <p:cNvPr id="196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61950" indent="-361950" eaLnBrk="1" hangingPunct="1">
              <a:spcBef>
                <a:spcPct val="20000"/>
              </a:spcBef>
            </a:pPr>
            <a:endParaRPr lang="en-US" altLang="en-US" smtClean="0"/>
          </a:p>
        </p:txBody>
      </p:sp>
      <p:sp>
        <p:nvSpPr>
          <p:cNvPr id="227334" name="Footer Placeholder 1"/>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t>CS 376 Lecture 16: Stereo 1</a:t>
            </a:r>
            <a:endParaRPr lang="en-US" smtClean="0"/>
          </a:p>
        </p:txBody>
      </p:sp>
    </p:spTree>
    <p:extLst>
      <p:ext uri="{BB962C8B-B14F-4D97-AF65-F5344CB8AC3E}">
        <p14:creationId xmlns:p14="http://schemas.microsoft.com/office/powerpoint/2010/main" val="225924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CC12F3E-773B-47D8-9F58-776BC4399E71}" type="slidenum">
              <a:rPr lang="en-US" smtClean="0"/>
              <a:pPr/>
              <a:t>10</a:t>
            </a:fld>
            <a:endParaRPr lang="en-US" smtClean="0"/>
          </a:p>
        </p:txBody>
      </p:sp>
      <p:sp>
        <p:nvSpPr>
          <p:cNvPr id="13619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00CCF03-1902-4EED-AD16-7B960991B35B}" type="slidenum">
              <a:rPr lang="en-US" sz="1300"/>
              <a:pPr algn="r"/>
              <a:t>10</a:t>
            </a:fld>
            <a:endParaRPr lang="en-US" sz="1300" dirty="0"/>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many known points are needed to estimate this?</a:t>
            </a:r>
          </a:p>
        </p:txBody>
      </p:sp>
      <p:sp>
        <p:nvSpPr>
          <p:cNvPr id="4" name="Slide Number Placeholder 3"/>
          <p:cNvSpPr>
            <a:spLocks noGrp="1"/>
          </p:cNvSpPr>
          <p:nvPr>
            <p:ph type="sldNum" sz="quarter" idx="5"/>
          </p:nvPr>
        </p:nvSpPr>
        <p:spPr/>
        <p:txBody>
          <a:bodyPr/>
          <a:lstStyle/>
          <a:p>
            <a:pPr>
              <a:defRPr/>
            </a:pPr>
            <a:fld id="{B346EC19-1308-44AF-BA44-14ED6A902D14}"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85188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053266A-5821-471F-8D0E-2F710635C1B8}"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E79E97A-0F03-4A33-96BA-E8D84C136CE9}"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14830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66157CA-94E9-48FA-B9B7-2CE4DA5F12A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16543D-6D09-4FC8-831D-8D19A3CC7695}"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879456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26FCF8A-AB48-4871-86E6-CBE5745F66DF}"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E11D3D-4A81-43AB-9A33-E5C97136468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518959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7B7453B-E7DE-47B1-9F76-BF735C54891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1F92D3-7848-478B-A0E3-F3738EB9BA4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0594182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8C33890-197A-4045-8B45-0B1C3485387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AB91CC9-2CC1-4051-9AAB-2CF166DC946B}"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9629198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8150350-6377-4988-8B3A-D15C9E3326D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495A7E-8AF7-4767-8E8A-DC2AE69F5B9F}"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962047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A848BB6-E0D0-43D0-82F5-587515F0B674}"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F4071F2-DA3F-4DCD-AACF-C627FAEDDE1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841539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7D4DACE5-842F-4A05-884D-714274C6A51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3E6DA1-2D8F-4F59-8A22-25F1120BC34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8755301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54ED49E4-5405-47DB-98C7-2DA43A21BF5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45C59E-2B05-4979-937A-A809996A07EB}"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698265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E5BA9574-95C6-4019-BD60-36D9BEAED679}"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097478C-E451-418D-B4FC-71A85CDE87D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409251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20BD6F8E-2415-4E14-ACB9-FE37655B6E03}"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48BB18-253A-4F34-AA73-CD70BC06A36A}"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367386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3D017DD9-7F0B-4BE3-A4D6-29E9AFD82B52}"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3BB792-0566-44B0-94EE-0FE7248C799D}"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646099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F772A740-D9B5-402D-BD51-7072786C95DE}"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820B55-9123-4027-951C-A255C54901AF}"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555901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00212822-B021-4071-84A0-3EE46569024A}"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1B8AEEB-DFBF-4A93-A4CE-6BCF6307673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5561233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A1110D4C-1898-4821-8B09-4E0D0BDB3D25}"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9BCDB47-BE2B-45B7-9A9B-90A05A71A22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872380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161EB0C1-3DC8-4E57-8C7A-83DC4F4C1A8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08FA1C2-6129-4A75-8953-A9A926BBACE6}"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570365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72D7E9D2-9CE0-4064-B3D5-DF6EC333326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1DB6B0-C27D-4A28-B67E-1DEA267B6F9E}"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345094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B27EDCAF-4358-4A78-9966-76F1CF95CA4C}"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C924A4-5CC7-4889-B046-15EED953B50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98378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08733C8-8374-4930-BCB6-01FEBC8DA68B}"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884B7B-93EC-436A-856E-DDE01BE7E43C}"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3720522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D1BD0C4E-BE39-4CF3-B4F7-4A16F94A552C}"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3E1843-EF6B-489D-B91D-C914D48812F7}"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32690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9230A97-B821-46E5-B17A-6DF75FE705CE}" type="slidenum">
              <a:rPr lang="en-US" altLang="en-US"/>
              <a:pPr>
                <a:defRPr/>
              </a:pPr>
              <a:t>‹#›</a:t>
            </a:fld>
            <a:endParaRPr lang="en-US" altLang="en-US"/>
          </a:p>
        </p:txBody>
      </p:sp>
    </p:spTree>
    <p:extLst>
      <p:ext uri="{BB962C8B-B14F-4D97-AF65-F5344CB8AC3E}">
        <p14:creationId xmlns:p14="http://schemas.microsoft.com/office/powerpoint/2010/main" val="15589161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692756C8-158A-4F0E-9ABF-82C5D0DA429D}"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B086816-3840-4CCF-A786-83C7CC74EB1B}"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2380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DF9151E-20A6-4E08-A44D-7BB78135F998}"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626DB1-618E-4C4F-B98E-A02AEE31DA15}"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1583014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96A48BC1-AACA-4E4C-96D9-0C6F25422A2B}"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ABCA74-D286-4E27-BCC9-BE3FDE7EB3D0}"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275972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8F2F93B6-871F-41E3-9055-9A33DAECD664}"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71C698-200A-4EAD-962A-4C1B6B6F38F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91968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CD799F70-07FF-40BF-9E93-7D0A2BCA2457}"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5C1DA4A-66A2-47B0-9A59-315930876754}"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622422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6DD759D7-B0C8-497D-A265-1173A442F39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F967B3-7F81-4BB5-875A-C9BCD2D5D4FE}"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139538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24E44306-0720-4F8C-8CCF-13EACEE0C3A7}"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CB7701-BEEB-49CA-8254-339D78D3FCB3}"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3708170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03F85E50-6174-4C0D-AC8F-47241F76805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D8AEFE-560F-4DF4-A7E2-801EF89CE748}"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330437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vl1pPr>
          </a:lstStyle>
          <a:p>
            <a:pPr marL="0" marR="0" lvl="0" indent="0" algn="l" defTabSz="914400" rtl="0" eaLnBrk="0" fontAlgn="auto" latinLnBrk="0" hangingPunct="0">
              <a:lnSpc>
                <a:spcPct val="100000"/>
              </a:lnSpc>
              <a:spcBef>
                <a:spcPts val="0"/>
              </a:spcBef>
              <a:spcAft>
                <a:spcPts val="0"/>
              </a:spcAft>
              <a:buClrTx/>
              <a:buSzTx/>
              <a:buFontTx/>
              <a:buNone/>
              <a:tabLst/>
              <a:defRPr/>
            </a:pPr>
            <a:fld id="{52DF66E7-B1F5-452A-81A6-42291182AB70}" type="datetimeFigureOut">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0" fontAlgn="auto" latinLnBrk="0" hangingPunct="0">
                <a:lnSpc>
                  <a:spcPct val="100000"/>
                </a:lnSpc>
                <a:spcBef>
                  <a:spcPts val="0"/>
                </a:spcBef>
                <a:spcAft>
                  <a:spcPts val="0"/>
                </a:spcAft>
                <a:buClrTx/>
                <a:buSzTx/>
                <a:buFontTx/>
                <a:buNone/>
                <a:tabLst/>
                <a:defRPr/>
              </a:pPr>
              <a:t>11/30/2020</a:t>
            </a:fld>
            <a:endPar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eaLnBrk="0" hangingPunct="0">
              <a:defRPr b="1"/>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A0F5FB2-8278-4F6A-A332-51E3E4D81D4D}" type="slidenum">
              <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40274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6241B61-4382-4BEA-93A8-2D7BAAFD21BD}" type="slidenum">
              <a:rPr lang="en-US" altLang="en-US"/>
              <a:pPr>
                <a:defRPr/>
              </a:pPr>
              <a:t>‹#›</a:t>
            </a:fld>
            <a:endParaRPr lang="en-US" altLang="en-US"/>
          </a:p>
        </p:txBody>
      </p:sp>
    </p:spTree>
    <p:extLst>
      <p:ext uri="{BB962C8B-B14F-4D97-AF65-F5344CB8AC3E}">
        <p14:creationId xmlns:p14="http://schemas.microsoft.com/office/powerpoint/2010/main" val="26358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0441D99-87CB-4BA8-B775-8C4CD27A5EE6}" type="slidenum">
              <a:rPr lang="en-US" altLang="en-US"/>
              <a:pPr>
                <a:defRPr/>
              </a:pPr>
              <a:t>‹#›</a:t>
            </a:fld>
            <a:endParaRPr lang="en-US" altLang="en-US"/>
          </a:p>
        </p:txBody>
      </p:sp>
    </p:spTree>
    <p:extLst>
      <p:ext uri="{BB962C8B-B14F-4D97-AF65-F5344CB8AC3E}">
        <p14:creationId xmlns:p14="http://schemas.microsoft.com/office/powerpoint/2010/main" val="413090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C47075A-AFE6-476F-96E0-0DE3B654E000}" type="slidenum">
              <a:rPr lang="en-US" altLang="en-US"/>
              <a:pPr>
                <a:defRPr/>
              </a:pPr>
              <a:t>‹#›</a:t>
            </a:fld>
            <a:endParaRPr lang="en-US" altLang="en-US"/>
          </a:p>
        </p:txBody>
      </p:sp>
    </p:spTree>
    <p:extLst>
      <p:ext uri="{BB962C8B-B14F-4D97-AF65-F5344CB8AC3E}">
        <p14:creationId xmlns:p14="http://schemas.microsoft.com/office/powerpoint/2010/main" val="2955172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3400587-0F51-4834-939A-046D21553533}" type="slidenum">
              <a:rPr lang="en-US" altLang="en-US"/>
              <a:pPr>
                <a:defRPr/>
              </a:pPr>
              <a:t>‹#›</a:t>
            </a:fld>
            <a:endParaRPr lang="en-US" altLang="en-US"/>
          </a:p>
        </p:txBody>
      </p:sp>
    </p:spTree>
    <p:extLst>
      <p:ext uri="{BB962C8B-B14F-4D97-AF65-F5344CB8AC3E}">
        <p14:creationId xmlns:p14="http://schemas.microsoft.com/office/powerpoint/2010/main" val="104187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9006D91-0DF0-4C30-BC5A-164C3DD224D5}" type="slidenum">
              <a:rPr lang="en-US" altLang="en-US"/>
              <a:pPr>
                <a:defRPr/>
              </a:pPr>
              <a:t>‹#›</a:t>
            </a:fld>
            <a:endParaRPr lang="en-US" altLang="en-US"/>
          </a:p>
        </p:txBody>
      </p:sp>
    </p:spTree>
    <p:extLst>
      <p:ext uri="{BB962C8B-B14F-4D97-AF65-F5344CB8AC3E}">
        <p14:creationId xmlns:p14="http://schemas.microsoft.com/office/powerpoint/2010/main" val="99319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CB3D1C38-C165-4854-9849-CE40BCD8C77F}" type="slidenum">
              <a:rPr lang="en-US" altLang="en-US"/>
              <a:pPr>
                <a:defRPr/>
              </a:pPr>
              <a:t>‹#›</a:t>
            </a:fld>
            <a:endParaRPr lang="en-US" altLang="en-US"/>
          </a:p>
        </p:txBody>
      </p:sp>
    </p:spTree>
    <p:extLst>
      <p:ext uri="{BB962C8B-B14F-4D97-AF65-F5344CB8AC3E}">
        <p14:creationId xmlns:p14="http://schemas.microsoft.com/office/powerpoint/2010/main" val="157852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8D5F39E-8AFB-43B2-A82D-B01CF9E70438}" type="slidenum">
              <a:rPr lang="en-US" altLang="en-US"/>
              <a:pPr>
                <a:defRPr/>
              </a:pPr>
              <a:t>‹#›</a:t>
            </a:fld>
            <a:endParaRPr lang="en-US" altLang="en-US"/>
          </a:p>
        </p:txBody>
      </p:sp>
    </p:spTree>
    <p:extLst>
      <p:ext uri="{BB962C8B-B14F-4D97-AF65-F5344CB8AC3E}">
        <p14:creationId xmlns:p14="http://schemas.microsoft.com/office/powerpoint/2010/main" val="111362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B41232E-3F64-4543-B40E-1159258E9943}" type="slidenum">
              <a:rPr lang="en-US" altLang="en-US"/>
              <a:pPr>
                <a:defRPr/>
              </a:pPr>
              <a:t>‹#›</a:t>
            </a:fld>
            <a:endParaRPr lang="en-US" altLang="en-US"/>
          </a:p>
        </p:txBody>
      </p:sp>
    </p:spTree>
    <p:extLst>
      <p:ext uri="{BB962C8B-B14F-4D97-AF65-F5344CB8AC3E}">
        <p14:creationId xmlns:p14="http://schemas.microsoft.com/office/powerpoint/2010/main" val="204416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274E45E-0C3E-4FCD-AFFD-52165FEA7CCD}" type="slidenum">
              <a:rPr lang="en-US" altLang="en-US"/>
              <a:pPr>
                <a:defRPr/>
              </a:pPr>
              <a:t>‹#›</a:t>
            </a:fld>
            <a:endParaRPr lang="en-US" altLang="en-US"/>
          </a:p>
        </p:txBody>
      </p:sp>
    </p:spTree>
    <p:extLst>
      <p:ext uri="{BB962C8B-B14F-4D97-AF65-F5344CB8AC3E}">
        <p14:creationId xmlns:p14="http://schemas.microsoft.com/office/powerpoint/2010/main" val="3990412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CC71ED9-0345-4415-90C4-9F6310197271}" type="slidenum">
              <a:rPr lang="en-US" altLang="en-US"/>
              <a:pPr>
                <a:defRPr/>
              </a:pPr>
              <a:t>‹#›</a:t>
            </a:fld>
            <a:endParaRPr lang="en-US" altLang="en-US"/>
          </a:p>
        </p:txBody>
      </p:sp>
    </p:spTree>
    <p:extLst>
      <p:ext uri="{BB962C8B-B14F-4D97-AF65-F5344CB8AC3E}">
        <p14:creationId xmlns:p14="http://schemas.microsoft.com/office/powerpoint/2010/main" val="802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1CB8E90-2F0A-42FB-AAA3-C47E27E8B7D5}" type="slidenum">
              <a:rPr lang="en-US" altLang="en-US"/>
              <a:pPr>
                <a:defRPr/>
              </a:pPr>
              <a:t>‹#›</a:t>
            </a:fld>
            <a:endParaRPr lang="en-US" altLang="en-US"/>
          </a:p>
        </p:txBody>
      </p:sp>
    </p:spTree>
    <p:extLst>
      <p:ext uri="{BB962C8B-B14F-4D97-AF65-F5344CB8AC3E}">
        <p14:creationId xmlns:p14="http://schemas.microsoft.com/office/powerpoint/2010/main" val="3215149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C8772-56C1-49CD-8467-D6143A285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10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D4324-C39B-4A0E-9147-BFF2C7A570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826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D0116-0388-4D94-A8FC-C8E56A65C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49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A64E7B-EC91-4318-A8F0-566677A0A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86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ED826B-3A9C-4179-9D5E-B037B1778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495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33BD88-13B5-48BC-BC3A-A8A64E46F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43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345ABD-D76D-4450-8F49-3A7341E0E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13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39D4AF-919B-43F2-A241-8D468CA5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303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68EAC4-F9DD-4396-920A-EA8CE7595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41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9CC1E0-02CC-43F9-BAA9-1785C49D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15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85EDD-31F7-425E-A54A-142501B40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901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B56363-F192-460B-9FAA-49217FDF4D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56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18F851B-5B14-4401-BEF1-7C0E50BE2C7F}" type="slidenum">
              <a:rPr lang="en-US"/>
              <a:pPr>
                <a:defRPr/>
              </a:pPr>
              <a:t>‹#›</a:t>
            </a:fld>
            <a:endParaRPr lang="en-US"/>
          </a:p>
        </p:txBody>
      </p:sp>
    </p:spTree>
    <p:extLst>
      <p:ext uri="{BB962C8B-B14F-4D97-AF65-F5344CB8AC3E}">
        <p14:creationId xmlns:p14="http://schemas.microsoft.com/office/powerpoint/2010/main" val="3022517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92970E-DF8E-4F77-A1BA-E844A6EAC0A1}" type="slidenum">
              <a:rPr lang="en-US"/>
              <a:pPr>
                <a:defRPr/>
              </a:pPr>
              <a:t>‹#›</a:t>
            </a:fld>
            <a:endParaRPr lang="en-US"/>
          </a:p>
        </p:txBody>
      </p:sp>
    </p:spTree>
    <p:extLst>
      <p:ext uri="{BB962C8B-B14F-4D97-AF65-F5344CB8AC3E}">
        <p14:creationId xmlns:p14="http://schemas.microsoft.com/office/powerpoint/2010/main" val="2104310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D564F-AE75-43E9-973A-A38AB1DBCED2}" type="slidenum">
              <a:rPr lang="en-US"/>
              <a:pPr>
                <a:defRPr/>
              </a:pPr>
              <a:t>‹#›</a:t>
            </a:fld>
            <a:endParaRPr lang="en-US"/>
          </a:p>
        </p:txBody>
      </p:sp>
    </p:spTree>
    <p:extLst>
      <p:ext uri="{BB962C8B-B14F-4D97-AF65-F5344CB8AC3E}">
        <p14:creationId xmlns:p14="http://schemas.microsoft.com/office/powerpoint/2010/main" val="820133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FD8279-E29D-4C2A-8FC0-8F75500CD595}" type="slidenum">
              <a:rPr lang="en-US"/>
              <a:pPr>
                <a:defRPr/>
              </a:pPr>
              <a:t>‹#›</a:t>
            </a:fld>
            <a:endParaRPr lang="en-US"/>
          </a:p>
        </p:txBody>
      </p:sp>
    </p:spTree>
    <p:extLst>
      <p:ext uri="{BB962C8B-B14F-4D97-AF65-F5344CB8AC3E}">
        <p14:creationId xmlns:p14="http://schemas.microsoft.com/office/powerpoint/2010/main" val="35218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851BF55-0190-4FF4-A286-DB91D61B3CBB}" type="slidenum">
              <a:rPr lang="en-US"/>
              <a:pPr>
                <a:defRPr/>
              </a:pPr>
              <a:t>‹#›</a:t>
            </a:fld>
            <a:endParaRPr lang="en-US"/>
          </a:p>
        </p:txBody>
      </p:sp>
    </p:spTree>
    <p:extLst>
      <p:ext uri="{BB962C8B-B14F-4D97-AF65-F5344CB8AC3E}">
        <p14:creationId xmlns:p14="http://schemas.microsoft.com/office/powerpoint/2010/main" val="1682893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2797D38-5289-47A4-AE17-867062AC0558}" type="slidenum">
              <a:rPr lang="en-US"/>
              <a:pPr>
                <a:defRPr/>
              </a:pPr>
              <a:t>‹#›</a:t>
            </a:fld>
            <a:endParaRPr lang="en-US"/>
          </a:p>
        </p:txBody>
      </p:sp>
    </p:spTree>
    <p:extLst>
      <p:ext uri="{BB962C8B-B14F-4D97-AF65-F5344CB8AC3E}">
        <p14:creationId xmlns:p14="http://schemas.microsoft.com/office/powerpoint/2010/main" val="297022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E0DF8F7-9F19-4DD7-AC7B-7AF6E6368758}" type="slidenum">
              <a:rPr lang="en-US"/>
              <a:pPr>
                <a:defRPr/>
              </a:pPr>
              <a:t>‹#›</a:t>
            </a:fld>
            <a:endParaRPr lang="en-US"/>
          </a:p>
        </p:txBody>
      </p:sp>
    </p:spTree>
    <p:extLst>
      <p:ext uri="{BB962C8B-B14F-4D97-AF65-F5344CB8AC3E}">
        <p14:creationId xmlns:p14="http://schemas.microsoft.com/office/powerpoint/2010/main" val="353518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ED84D98-7707-4C6A-8D7D-C87F8BC9D362}" type="slidenum">
              <a:rPr lang="en-US"/>
              <a:pPr>
                <a:defRPr/>
              </a:pPr>
              <a:t>‹#›</a:t>
            </a:fld>
            <a:endParaRPr lang="en-US"/>
          </a:p>
        </p:txBody>
      </p:sp>
    </p:spTree>
    <p:extLst>
      <p:ext uri="{BB962C8B-B14F-4D97-AF65-F5344CB8AC3E}">
        <p14:creationId xmlns:p14="http://schemas.microsoft.com/office/powerpoint/2010/main" val="628256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0CFF6AD-4254-4743-9315-FBD5F0665614}" type="slidenum">
              <a:rPr lang="en-US"/>
              <a:pPr>
                <a:defRPr/>
              </a:pPr>
              <a:t>‹#›</a:t>
            </a:fld>
            <a:endParaRPr lang="en-US"/>
          </a:p>
        </p:txBody>
      </p:sp>
    </p:spTree>
    <p:extLst>
      <p:ext uri="{BB962C8B-B14F-4D97-AF65-F5344CB8AC3E}">
        <p14:creationId xmlns:p14="http://schemas.microsoft.com/office/powerpoint/2010/main" val="157351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4FAAB3-A66F-4555-91B8-F15B70C7F7DD}" type="slidenum">
              <a:rPr lang="en-US"/>
              <a:pPr>
                <a:defRPr/>
              </a:pPr>
              <a:t>‹#›</a:t>
            </a:fld>
            <a:endParaRPr lang="en-US"/>
          </a:p>
        </p:txBody>
      </p:sp>
    </p:spTree>
    <p:extLst>
      <p:ext uri="{BB962C8B-B14F-4D97-AF65-F5344CB8AC3E}">
        <p14:creationId xmlns:p14="http://schemas.microsoft.com/office/powerpoint/2010/main" val="1534165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3F172A-E924-4A75-8DE0-F992F100EF19}" type="slidenum">
              <a:rPr lang="en-US"/>
              <a:pPr>
                <a:defRPr/>
              </a:pPr>
              <a:t>‹#›</a:t>
            </a:fld>
            <a:endParaRPr lang="en-US"/>
          </a:p>
        </p:txBody>
      </p:sp>
    </p:spTree>
    <p:extLst>
      <p:ext uri="{BB962C8B-B14F-4D97-AF65-F5344CB8AC3E}">
        <p14:creationId xmlns:p14="http://schemas.microsoft.com/office/powerpoint/2010/main" val="101734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E10190B-AF02-4114-9012-72545B20C39D}" type="slidenum">
              <a:rPr lang="en-US"/>
              <a:pPr>
                <a:defRPr/>
              </a:pPr>
              <a:t>‹#›</a:t>
            </a:fld>
            <a:endParaRPr lang="en-US"/>
          </a:p>
        </p:txBody>
      </p:sp>
    </p:spTree>
    <p:extLst>
      <p:ext uri="{BB962C8B-B14F-4D97-AF65-F5344CB8AC3E}">
        <p14:creationId xmlns:p14="http://schemas.microsoft.com/office/powerpoint/2010/main" val="4209123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23A5F09-8336-46D2-B4DF-EE3E55040E6B}" type="slidenum">
              <a:rPr lang="en-US"/>
              <a:pPr>
                <a:defRPr/>
              </a:pPr>
              <a:t>‹#›</a:t>
            </a:fld>
            <a:endParaRPr lang="en-US"/>
          </a:p>
        </p:txBody>
      </p:sp>
    </p:spTree>
    <p:extLst>
      <p:ext uri="{BB962C8B-B14F-4D97-AF65-F5344CB8AC3E}">
        <p14:creationId xmlns:p14="http://schemas.microsoft.com/office/powerpoint/2010/main" val="996184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900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9119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1747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2910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solidFill>
                  <a:prstClr val="black">
                    <a:tint val="75000"/>
                  </a:prstClr>
                </a:solidFill>
              </a:rPr>
              <a:pPr>
                <a:defRPr/>
              </a:pPr>
              <a:t>11/30/2020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5144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solidFill>
                  <a:prstClr val="black">
                    <a:tint val="75000"/>
                  </a:prstClr>
                </a:solidFill>
              </a:rPr>
              <a:pPr>
                <a:defRPr/>
              </a:pPr>
              <a:t>11/30/2020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4029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solidFill>
                  <a:prstClr val="black">
                    <a:tint val="75000"/>
                  </a:prstClr>
                </a:solidFill>
              </a:rPr>
              <a:pPr>
                <a:defRPr/>
              </a:pPr>
              <a:t>11/30/2020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734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0775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3233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9713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61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7BFC4-E86D-4A13-83A6-51B6F828F232}"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C09D64-D82D-4133-8121-C3CD6CE329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02954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0F76EE-BE7D-4C86-9A5D-73D265CFDE18}"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5303D6-51E3-4B9F-923F-68E35A122F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1346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892ECF-023B-4C7D-A50E-897D938F7A9C}"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26DBB-A90A-41FC-9182-F2E44C9CB9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23601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0B4DD2-6187-4EDC-B201-8DB1FFA9FF67}"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BC9CF2-0C21-47CB-B71C-9F6A2C494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18465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9165C9-5363-4CD6-A4A9-66B89BCC94BB}" type="datetimeFigureOut">
              <a:rPr lang="en-US">
                <a:solidFill>
                  <a:prstClr val="black">
                    <a:tint val="75000"/>
                  </a:prstClr>
                </a:solidFill>
              </a:rPr>
              <a:pPr>
                <a:defRPr/>
              </a:pPr>
              <a:t>11/30/2020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2859CC1-4E22-4869-8ED3-339AEEDC5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101707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CAF427-BD49-4177-B7E6-981EB925B682}" type="datetimeFigureOut">
              <a:rPr lang="en-US">
                <a:solidFill>
                  <a:prstClr val="black">
                    <a:tint val="75000"/>
                  </a:prstClr>
                </a:solidFill>
              </a:rPr>
              <a:pPr>
                <a:defRPr/>
              </a:pPr>
              <a:t>11/30/2020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BDB054-AEF1-411E-B2CA-1AE40C8955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584084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01F6-8F92-45AD-8FF2-F67DB0E4F224}" type="datetimeFigureOut">
              <a:rPr lang="en-US">
                <a:solidFill>
                  <a:prstClr val="black">
                    <a:tint val="75000"/>
                  </a:prstClr>
                </a:solidFill>
              </a:rPr>
              <a:pPr>
                <a:defRPr/>
              </a:pPr>
              <a:t>11/30/2020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F630B83-042A-4BF5-9BA9-B078421092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27944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6EA72-5F79-4EDF-BFCD-09CC7438600B}"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F5C58B-DB76-4988-8B4D-607E9257FA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684867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504A10-87E0-4768-BC3D-FC8921A7AB66}" type="datetimeFigureOut">
              <a:rPr lang="en-US">
                <a:solidFill>
                  <a:prstClr val="black">
                    <a:tint val="75000"/>
                  </a:prstClr>
                </a:solidFill>
              </a:rPr>
              <a:pPr>
                <a:defRPr/>
              </a:pPr>
              <a:t>11/30/2020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DCFB55-7B0B-49B9-8D52-C30C8A375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39300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A2B618-222F-4E35-AC25-2C9EED635C92}"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7D2AD0-D07C-4773-ACA0-D64C2366A6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77281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8B1ADF-AD9D-4A44-B151-C3EFB72C702E}"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CB8C57-286F-4999-BEDD-16E1ABE729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74783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p:txBody>
          <a:bodyPr/>
          <a:lstStyle>
            <a:lvl1pPr>
              <a:defRPr/>
            </a:lvl1pPr>
          </a:lstStyle>
          <a:p>
            <a:pPr>
              <a:defRPr/>
            </a:pPr>
            <a:fld id="{C7F2F79C-4F4E-46B8-B10B-944B55A82C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82080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EB8F4B-B2CE-4E1A-A94C-A3C341E3CD3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54595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DA68D2-2E3B-4EB5-9074-3DF0E1080B5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828417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D94A83-8AC2-469A-B472-1F126DA45D53}"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049876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0802F0-A34E-4355-8FCD-F111475028E4}"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50547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E8C6FF6-F6F8-49D3-AABA-2BE3B8D51CC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58793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AE0CF5-AA2C-42FE-9B96-32FBC6F17235}"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174472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BEBE57-7781-448F-82FE-9B8602C8A26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944439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EBACBC9-385B-42B4-AD66-C00455F8F67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1218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3F9CC2B-E015-46B4-BB3D-3F635CBF48E0}"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823640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C33A92-4343-440D-AFE4-836D9CC637A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85662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32FF3B-0566-4553-AE69-8481917B69D9}"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076365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a:t>Click to edit Master title style</a:t>
            </a:r>
          </a:p>
        </p:txBody>
      </p:sp>
      <p:sp>
        <p:nvSpPr>
          <p:cNvPr id="3" name="Content Placeholder 2"/>
          <p:cNvSpPr>
            <a:spLocks noGrp="1"/>
          </p:cNvSpPr>
          <p:nvPr>
            <p:ph sz="quarter" idx="1"/>
          </p:nvPr>
        </p:nvSpPr>
        <p:spPr>
          <a:xfrm>
            <a:off x="6858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EE01E6-B8D6-4CCA-9D7D-D8F346D523A8}"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36796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90E6C4-192E-40C0-AC62-58C9B08C6C0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752491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D53A4DC-FC55-4460-9892-4505C1E1DD0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43281C-7046-4539-9E4B-D95D5C18ECC2}"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50997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68C4EE6-7691-43BB-99B4-B492FAFBD039}"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7EC27B-A801-4BD9-8708-00A94A3F6441}"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736155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8A977F2-DFF5-4D08-AC33-59D29151BB8A}"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B1D4D-99F6-449E-BD6E-813B5A9A734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932734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3FCFE3F-71CA-4668-9BC7-D715F90291B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9D6BDB5-F021-4527-A1D9-43230E5FB3C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488735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515030D-581B-4853-A9B2-B950D1C56666}"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F04A67-1C0F-4E2E-A50F-E63788C62EA0}"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55265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C630B2-2693-4FEB-A073-61D8424E5C7F}"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78A2696-A834-4372-B1E4-AAE1391A44FE}"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380729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C759EED-75CA-4808-9C71-2F35B22D5DE4}"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D41E4B6-0AD0-431D-BCAD-1A85EB76E93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690869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1E81B50-6095-49E4-90CA-B46BA90B0CB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143AAC-5FEB-40AD-AD97-D65A1D10D57F}"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06115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31FF95-263E-45C9-8DF4-5E7168E3BD67}"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7F163BC-DF5A-4720-8289-129C3C14FE25}"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4405889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90076B-DB52-4007-BC1C-E84CBCED1E43}"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C7EBB82-2513-4AFA-B3C5-74611124CB73}"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570976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5D08F94-5CF5-4D7A-B42F-9546EDAB29B2}"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B75276-056F-4B60-834D-85915CE8045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064882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9E7A86D-CA1A-4C75-A737-BF82BB63AA7B}"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05592D0-C80A-4894-9B2F-932EC07ABE12}"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4886753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C4FEA0-D9FB-4D52-AF86-F33E652FBD3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49927A-D3DD-4AAE-8128-8C82FDB85A40}"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67923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918BDE8-D4E1-40BC-A946-A8618E28565D}"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D84A6C1-C83E-455C-ADF0-9FD6B701443B}"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153862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AF8DC11-4B00-49BD-B10B-B795E9F1B0A5}" type="datetimeFigureOut">
              <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11/30/2020</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713068-5CAD-4225-8571-4301CDC99C3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2353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040F9-C8E0-4168-A1A2-10B0E46EE05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A151CA-2D8D-479B-A842-DC0C93F2E12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387875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689DDC-50A5-4E00-92BE-46D04BCEF76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60DB1B-AE87-4BA3-8A0F-623D9EF829F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57340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DDDF404C-1412-437F-8A88-FC380CBC4FF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22183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00ED4B9B-09EA-458A-B20B-57E22B66BBBD}" type="slidenum">
              <a:rPr lang="en-US">
                <a:solidFill>
                  <a:srgbClr val="000000"/>
                </a:solidFill>
                <a:cs typeface="Arial" charset="0"/>
              </a:rPr>
              <a:pPr eaLnBrk="0" fontAlgn="base" hangingPunct="0">
                <a:spcBef>
                  <a:spcPct val="0"/>
                </a:spcBef>
                <a:spcAft>
                  <a:spcPct val="0"/>
                </a:spcAft>
                <a:defRPr/>
              </a:pPr>
              <a:t>‹#›</a:t>
            </a:fld>
            <a:endParaRPr lang="en-US">
              <a:solidFill>
                <a:srgbClr val="000000"/>
              </a:solidFill>
              <a:cs typeface="Arial" charset="0"/>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40638325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Arial" charset="0"/>
              </a:defRPr>
            </a:lvl1pPr>
          </a:lstStyle>
          <a:p>
            <a:pPr eaLnBrk="0" fontAlgn="base" hangingPunct="0">
              <a:spcBef>
                <a:spcPct val="0"/>
              </a:spcBef>
              <a:spcAft>
                <a:spcPct val="0"/>
              </a:spcAft>
              <a:defRPr/>
            </a:pPr>
            <a:fld id="{EF022D3F-D1C9-418B-BA9C-DE2D3628B690}" type="slidenum">
              <a:rPr lang="en-US"/>
              <a:pPr eaLnBrk="0" fontAlgn="base" hangingPunct="0">
                <a:spcBef>
                  <a:spcPct val="0"/>
                </a:spcBef>
                <a:spcAft>
                  <a:spcPct val="0"/>
                </a:spcAft>
                <a:defRPr/>
              </a:pPr>
              <a:t>‹#›</a:t>
            </a:fld>
            <a:endParaRPr lang="en-US"/>
          </a:p>
        </p:txBody>
      </p:sp>
      <p:sp>
        <p:nvSpPr>
          <p:cNvPr id="1127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131423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52871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78D0626-9BA8-4D0B-BC21-A2B26A5733AD}" type="datetimeFigureOut">
              <a:rPr lang="en-US">
                <a:solidFill>
                  <a:prstClr val="black">
                    <a:tint val="75000"/>
                  </a:prstClr>
                </a:solidFill>
              </a:rPr>
              <a:pPr>
                <a:defRPr/>
              </a:pPr>
              <a:t>11/30/2020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67AEE91-7B51-4C74-A56A-2DC8D0930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33671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8A55CD-9EF6-43E1-9EDE-3BE282217837}"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09429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5B4903-C2A1-4AE5-8268-B709AD786CA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293989-6FE2-431B-B857-BAD5878E3CC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026905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BC706A-E828-4C00-84D8-8BA9A211CD3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C03A75-382B-468E-B0CC-B769799FA0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14835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wmf"/><Relationship Id="rId2" Type="http://schemas.openxmlformats.org/officeDocument/2006/relationships/slideLayout" Target="../slideLayouts/slideLayout5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5.bin"/><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3.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1.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8.bin"/><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32.png"/><Relationship Id="rId4"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www.cs.cornell.edu/rdz/Papers/BVZ-iccv99.pdf" TargetMode="External"/><Relationship Id="rId5" Type="http://schemas.openxmlformats.org/officeDocument/2006/relationships/image" Target="../media/image32.png"/><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ai.sri.com/~luong/research/Meta3DViewer/EpipolarGeo.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3.xml"/><Relationship Id="rId1" Type="http://schemas.openxmlformats.org/officeDocument/2006/relationships/vmlDrawing" Target="../drawings/vmlDrawing8.vml"/><Relationship Id="rId6" Type="http://schemas.openxmlformats.org/officeDocument/2006/relationships/image" Target="../media/image52.wmf"/><Relationship Id="rId5" Type="http://schemas.openxmlformats.org/officeDocument/2006/relationships/oleObject" Target="../embeddings/oleObject13.bin"/><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36.xml"/><Relationship Id="rId7" Type="http://schemas.openxmlformats.org/officeDocument/2006/relationships/oleObject" Target="../embeddings/oleObject15.bin"/><Relationship Id="rId2" Type="http://schemas.openxmlformats.org/officeDocument/2006/relationships/slideLayout" Target="../slideLayouts/slideLayout84.xml"/><Relationship Id="rId1" Type="http://schemas.openxmlformats.org/officeDocument/2006/relationships/vmlDrawing" Target="../drawings/vmlDrawing9.vml"/><Relationship Id="rId6" Type="http://schemas.openxmlformats.org/officeDocument/2006/relationships/image" Target="../media/image53.wmf"/><Relationship Id="rId5" Type="http://schemas.openxmlformats.org/officeDocument/2006/relationships/oleObject" Target="../embeddings/oleObject14.bin"/><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xml"/><Relationship Id="rId7" Type="http://schemas.openxmlformats.org/officeDocument/2006/relationships/image" Target="../media/image56.emf"/><Relationship Id="rId2" Type="http://schemas.openxmlformats.org/officeDocument/2006/relationships/slideLayout" Target="../slideLayouts/slideLayout84.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55.wmf"/><Relationship Id="rId10" Type="http://schemas.openxmlformats.org/officeDocument/2006/relationships/image" Target="../media/image57.wmf"/><Relationship Id="rId4" Type="http://schemas.openxmlformats.org/officeDocument/2006/relationships/oleObject" Target="../embeddings/oleObject16.bin"/><Relationship Id="rId9" Type="http://schemas.openxmlformats.org/officeDocument/2006/relationships/oleObject" Target="../embeddings/oleObject18.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8.xml"/><Relationship Id="rId7" Type="http://schemas.openxmlformats.org/officeDocument/2006/relationships/image" Target="../media/image56.emf"/><Relationship Id="rId2" Type="http://schemas.openxmlformats.org/officeDocument/2006/relationships/slideLayout" Target="../slideLayouts/slideLayout84.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55.wmf"/><Relationship Id="rId10" Type="http://schemas.openxmlformats.org/officeDocument/2006/relationships/image" Target="../media/image58.emf"/><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51.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39.xml"/><Relationship Id="rId7" Type="http://schemas.openxmlformats.org/officeDocument/2006/relationships/oleObject" Target="../embeddings/oleObject23.bin"/><Relationship Id="rId2" Type="http://schemas.openxmlformats.org/officeDocument/2006/relationships/slideLayout" Target="../slideLayouts/slideLayout73.xml"/><Relationship Id="rId1" Type="http://schemas.openxmlformats.org/officeDocument/2006/relationships/vmlDrawing" Target="../drawings/vmlDrawing12.vml"/><Relationship Id="rId6" Type="http://schemas.openxmlformats.org/officeDocument/2006/relationships/image" Target="../media/image58.emf"/><Relationship Id="rId5" Type="http://schemas.openxmlformats.org/officeDocument/2006/relationships/oleObject" Target="../embeddings/oleObject22.bin"/><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3.xml"/><Relationship Id="rId1" Type="http://schemas.openxmlformats.org/officeDocument/2006/relationships/vmlDrawing" Target="../drawings/vmlDrawing13.vml"/><Relationship Id="rId6" Type="http://schemas.openxmlformats.org/officeDocument/2006/relationships/image" Target="../media/image58.emf"/><Relationship Id="rId5" Type="http://schemas.openxmlformats.org/officeDocument/2006/relationships/oleObject" Target="../embeddings/oleObject24.bin"/><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41.xml"/><Relationship Id="rId7" Type="http://schemas.openxmlformats.org/officeDocument/2006/relationships/oleObject" Target="../embeddings/oleObject26.bin"/><Relationship Id="rId2" Type="http://schemas.openxmlformats.org/officeDocument/2006/relationships/slideLayout" Target="../slideLayouts/slideLayout73.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25.bin"/><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42.xml"/><Relationship Id="rId7" Type="http://schemas.openxmlformats.org/officeDocument/2006/relationships/oleObject" Target="../embeddings/oleObject28.bin"/><Relationship Id="rId2" Type="http://schemas.openxmlformats.org/officeDocument/2006/relationships/slideLayout" Target="../slideLayouts/slideLayout84.xml"/><Relationship Id="rId1" Type="http://schemas.openxmlformats.org/officeDocument/2006/relationships/vmlDrawing" Target="../drawings/vmlDrawing15.vml"/><Relationship Id="rId6" Type="http://schemas.openxmlformats.org/officeDocument/2006/relationships/image" Target="../media/image62.wmf"/><Relationship Id="rId5" Type="http://schemas.openxmlformats.org/officeDocument/2006/relationships/oleObject" Target="../embeddings/oleObject27.bin"/><Relationship Id="rId10" Type="http://schemas.openxmlformats.org/officeDocument/2006/relationships/image" Target="../media/image64.wmf"/><Relationship Id="rId4" Type="http://schemas.openxmlformats.org/officeDocument/2006/relationships/image" Target="../media/image40.png"/><Relationship Id="rId9" Type="http://schemas.openxmlformats.org/officeDocument/2006/relationships/oleObject" Target="../embeddings/oleObject29.bin"/></Relationships>
</file>

<file path=ppt/slides/_rels/slide55.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43.xml"/><Relationship Id="rId7" Type="http://schemas.openxmlformats.org/officeDocument/2006/relationships/oleObject" Target="../embeddings/oleObject31.bin"/><Relationship Id="rId2" Type="http://schemas.openxmlformats.org/officeDocument/2006/relationships/slideLayout" Target="../slideLayouts/slideLayout75.xml"/><Relationship Id="rId1" Type="http://schemas.openxmlformats.org/officeDocument/2006/relationships/vmlDrawing" Target="../drawings/vmlDrawing16.vml"/><Relationship Id="rId6" Type="http://schemas.openxmlformats.org/officeDocument/2006/relationships/image" Target="../media/image62.wmf"/><Relationship Id="rId5" Type="http://schemas.openxmlformats.org/officeDocument/2006/relationships/oleObject" Target="../embeddings/oleObject30.bin"/><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44.xml"/><Relationship Id="rId7" Type="http://schemas.openxmlformats.org/officeDocument/2006/relationships/image" Target="../media/image68.wmf"/><Relationship Id="rId2" Type="http://schemas.openxmlformats.org/officeDocument/2006/relationships/slideLayout" Target="../slideLayouts/slideLayout73.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67.wmf"/><Relationship Id="rId10" Type="http://schemas.openxmlformats.org/officeDocument/2006/relationships/image" Target="../media/image70.png"/><Relationship Id="rId4" Type="http://schemas.openxmlformats.org/officeDocument/2006/relationships/oleObject" Target="../embeddings/oleObject32.bin"/><Relationship Id="rId9" Type="http://schemas.openxmlformats.org/officeDocument/2006/relationships/image" Target="../media/image69.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3.xml"/><Relationship Id="rId1" Type="http://schemas.openxmlformats.org/officeDocument/2006/relationships/vmlDrawing" Target="../drawings/vmlDrawing18.vml"/><Relationship Id="rId5" Type="http://schemas.openxmlformats.org/officeDocument/2006/relationships/image" Target="../media/image71.wmf"/><Relationship Id="rId4" Type="http://schemas.openxmlformats.org/officeDocument/2006/relationships/oleObject" Target="../embeddings/oleObject3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3.xml"/><Relationship Id="rId1" Type="http://schemas.openxmlformats.org/officeDocument/2006/relationships/vmlDrawing" Target="../drawings/vmlDrawing19.vml"/><Relationship Id="rId6" Type="http://schemas.openxmlformats.org/officeDocument/2006/relationships/image" Target="../media/image72.png"/><Relationship Id="rId5" Type="http://schemas.openxmlformats.org/officeDocument/2006/relationships/image" Target="../media/image71.wmf"/><Relationship Id="rId4" Type="http://schemas.openxmlformats.org/officeDocument/2006/relationships/oleObject" Target="../embeddings/oleObject36.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3" Type="http://schemas.openxmlformats.org/officeDocument/2006/relationships/hyperlink" Target="http://danielwedge.com/fmatrix/" TargetMode="External"/><Relationship Id="rId2" Type="http://schemas.openxmlformats.org/officeDocument/2006/relationships/slideLayout" Target="../slideLayouts/slideLayout73.xml"/><Relationship Id="rId1" Type="http://schemas.openxmlformats.org/officeDocument/2006/relationships/video" Target="https://www.youtube.com/embed/GMil9tpwE_Q" TargetMode="External"/><Relationship Id="rId5" Type="http://schemas.openxmlformats.org/officeDocument/2006/relationships/image" Target="../media/image74.jpeg"/><Relationship Id="rId4" Type="http://schemas.openxmlformats.org/officeDocument/2006/relationships/hyperlink" Target="https://www.youtube.com/watch?time_continue=8&amp;v=DgGV3l82NTk&amp;feature=emb_titl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8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84.png"/><Relationship Id="rId1" Type="http://schemas.openxmlformats.org/officeDocument/2006/relationships/slideLayout" Target="../slideLayouts/slideLayout91.xml"/><Relationship Id="rId4" Type="http://schemas.openxmlformats.org/officeDocument/2006/relationships/hyperlink" Target="https://youtu.be/mTBPGuPLI5Y"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86.xml"/><Relationship Id="rId1" Type="http://schemas.openxmlformats.org/officeDocument/2006/relationships/video" Target="https://www.youtube.com/embed/mTBPGuPLI5Y"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notesSlide" Target="../notesSlides/notesSlide48.xml"/><Relationship Id="rId16" Type="http://schemas.openxmlformats.org/officeDocument/2006/relationships/image" Target="../media/image100.png"/><Relationship Id="rId1" Type="http://schemas.openxmlformats.org/officeDocument/2006/relationships/slideLayout" Target="../slideLayouts/slideLayout8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6.png"/><Relationship Id="rId18" Type="http://schemas.openxmlformats.org/officeDocument/2006/relationships/image" Target="../media/image102.png"/><Relationship Id="rId3" Type="http://schemas.openxmlformats.org/officeDocument/2006/relationships/image" Target="../media/image103.jpeg"/><Relationship Id="rId7" Type="http://schemas.openxmlformats.org/officeDocument/2006/relationships/image" Target="../media/image104.png"/><Relationship Id="rId12" Type="http://schemas.openxmlformats.org/officeDocument/2006/relationships/image" Target="../media/image105.png"/><Relationship Id="rId17" Type="http://schemas.openxmlformats.org/officeDocument/2006/relationships/image" Target="../media/image107.png"/><Relationship Id="rId2" Type="http://schemas.openxmlformats.org/officeDocument/2006/relationships/notesSlide" Target="../notesSlides/notesSlide49.xml"/><Relationship Id="rId16" Type="http://schemas.openxmlformats.org/officeDocument/2006/relationships/image" Target="../media/image100.png"/><Relationship Id="rId1" Type="http://schemas.openxmlformats.org/officeDocument/2006/relationships/slideLayout" Target="../slideLayouts/slideLayout8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7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6.png"/><Relationship Id="rId18" Type="http://schemas.openxmlformats.org/officeDocument/2006/relationships/image" Target="../media/image110.jpeg"/><Relationship Id="rId26"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11.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7.png"/><Relationship Id="rId25" Type="http://schemas.openxmlformats.org/officeDocument/2006/relationships/image" Target="../media/image99.png"/><Relationship Id="rId2" Type="http://schemas.openxmlformats.org/officeDocument/2006/relationships/notesSlide" Target="../notesSlides/notesSlide50.xml"/><Relationship Id="rId16" Type="http://schemas.openxmlformats.org/officeDocument/2006/relationships/image" Target="../media/image100.png"/><Relationship Id="rId20" Type="http://schemas.openxmlformats.org/officeDocument/2006/relationships/image" Target="../media/image105.png"/><Relationship Id="rId1" Type="http://schemas.openxmlformats.org/officeDocument/2006/relationships/slideLayout" Target="../slideLayouts/slideLayout86.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12.jpeg"/><Relationship Id="rId5" Type="http://schemas.openxmlformats.org/officeDocument/2006/relationships/image" Target="../media/image89.png"/><Relationship Id="rId15" Type="http://schemas.openxmlformats.org/officeDocument/2006/relationships/image" Target="../media/image109.jpeg"/><Relationship Id="rId23" Type="http://schemas.openxmlformats.org/officeDocument/2006/relationships/image" Target="../media/image104.png"/><Relationship Id="rId10" Type="http://schemas.openxmlformats.org/officeDocument/2006/relationships/image" Target="../media/image94.png"/><Relationship Id="rId19"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108.jpeg"/><Relationship Id="rId14" Type="http://schemas.openxmlformats.org/officeDocument/2006/relationships/image" Target="../media/image98.png"/><Relationship Id="rId22" Type="http://schemas.openxmlformats.org/officeDocument/2006/relationships/image" Target="../media/image103.jpeg"/></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95.png"/><Relationship Id="rId7" Type="http://schemas.openxmlformats.org/officeDocument/2006/relationships/image" Target="../media/image104.png"/><Relationship Id="rId12" Type="http://schemas.openxmlformats.org/officeDocument/2006/relationships/image" Target="../media/image105.png"/><Relationship Id="rId17" Type="http://schemas.openxmlformats.org/officeDocument/2006/relationships/image" Target="../media/image107.png"/><Relationship Id="rId2" Type="http://schemas.openxmlformats.org/officeDocument/2006/relationships/notesSlide" Target="../notesSlides/notesSlide51.xml"/><Relationship Id="rId16" Type="http://schemas.openxmlformats.org/officeDocument/2006/relationships/image" Target="../media/image100.png"/><Relationship Id="rId20" Type="http://schemas.openxmlformats.org/officeDocument/2006/relationships/image" Target="../media/image94.png"/><Relationship Id="rId1" Type="http://schemas.openxmlformats.org/officeDocument/2006/relationships/slideLayout" Target="../slideLayouts/slideLayout86.xml"/><Relationship Id="rId6" Type="http://schemas.openxmlformats.org/officeDocument/2006/relationships/image" Target="../media/image90.png"/><Relationship Id="rId11" Type="http://schemas.openxmlformats.org/officeDocument/2006/relationships/image" Target="../media/image114.jpe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113.jpeg"/><Relationship Id="rId19" Type="http://schemas.openxmlformats.org/officeDocument/2006/relationships/image" Target="../media/image115.jpe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8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1.png"/><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1.png"/><Relationship Id="rId1" Type="http://schemas.openxmlformats.org/officeDocument/2006/relationships/slideLayout" Target="../slideLayouts/slideLayout119.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1.png"/><Relationship Id="rId1" Type="http://schemas.openxmlformats.org/officeDocument/2006/relationships/slideLayout" Target="../slideLayouts/slideLayout119.xml"/></Relationships>
</file>

<file path=ppt/slides/_rels/slide8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37.jpeg"/><Relationship Id="rId18" Type="http://schemas.openxmlformats.org/officeDocument/2006/relationships/image" Target="../media/image98.png"/><Relationship Id="rId3" Type="http://schemas.openxmlformats.org/officeDocument/2006/relationships/image" Target="../media/image132.png"/><Relationship Id="rId7" Type="http://schemas.openxmlformats.org/officeDocument/2006/relationships/image" Target="../media/image91.jpeg"/><Relationship Id="rId12" Type="http://schemas.openxmlformats.org/officeDocument/2006/relationships/image" Target="../media/image105.png"/><Relationship Id="rId17" Type="http://schemas.openxmlformats.org/officeDocument/2006/relationships/image" Target="../media/image140.jpeg"/><Relationship Id="rId2" Type="http://schemas.openxmlformats.org/officeDocument/2006/relationships/notesSlide" Target="../notesSlides/notesSlide54.xml"/><Relationship Id="rId16" Type="http://schemas.openxmlformats.org/officeDocument/2006/relationships/image" Target="../media/image139.jpeg"/><Relationship Id="rId1" Type="http://schemas.openxmlformats.org/officeDocument/2006/relationships/slideLayout" Target="../slideLayouts/slideLayout119.xml"/><Relationship Id="rId6" Type="http://schemas.openxmlformats.org/officeDocument/2006/relationships/image" Target="../media/image90.png"/><Relationship Id="rId11" Type="http://schemas.openxmlformats.org/officeDocument/2006/relationships/image" Target="../media/image136.png"/><Relationship Id="rId5" Type="http://schemas.openxmlformats.org/officeDocument/2006/relationships/image" Target="../media/image134.jpeg"/><Relationship Id="rId15" Type="http://schemas.openxmlformats.org/officeDocument/2006/relationships/image" Target="../media/image101.jpeg"/><Relationship Id="rId10" Type="http://schemas.openxmlformats.org/officeDocument/2006/relationships/image" Target="../media/image94.png"/><Relationship Id="rId4" Type="http://schemas.openxmlformats.org/officeDocument/2006/relationships/image" Target="../media/image133.jpeg"/><Relationship Id="rId9" Type="http://schemas.openxmlformats.org/officeDocument/2006/relationships/image" Target="../media/image135.jpeg"/><Relationship Id="rId14" Type="http://schemas.openxmlformats.org/officeDocument/2006/relationships/image" Target="../media/image138.png"/></Relationships>
</file>

<file path=ppt/slides/_rels/slide8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144.jpeg"/><Relationship Id="rId5" Type="http://schemas.openxmlformats.org/officeDocument/2006/relationships/image" Target="../media/image143.jpeg"/><Relationship Id="rId10" Type="http://schemas.openxmlformats.org/officeDocument/2006/relationships/image" Target="../media/image148.png"/><Relationship Id="rId4" Type="http://schemas.openxmlformats.org/officeDocument/2006/relationships/image" Target="../media/image142.jpeg"/><Relationship Id="rId9" Type="http://schemas.openxmlformats.org/officeDocument/2006/relationships/image" Target="../media/image147.png"/></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200" y="-76200"/>
            <a:ext cx="8229600" cy="1143000"/>
          </a:xfrm>
        </p:spPr>
        <p:txBody>
          <a:bodyPr>
            <a:normAutofit fontScale="90000"/>
          </a:bodyPr>
          <a:lstStyle/>
          <a:p>
            <a:r>
              <a:rPr lang="en-US" sz="3600" dirty="0" err="1" smtClean="0"/>
              <a:t>Multiview</a:t>
            </a:r>
            <a:r>
              <a:rPr lang="en-US" sz="3600" dirty="0" smtClean="0"/>
              <a:t> Geometry: </a:t>
            </a:r>
            <a:br>
              <a:rPr lang="en-US" sz="3600" dirty="0" smtClean="0"/>
            </a:br>
            <a:r>
              <a:rPr lang="en-US" sz="3600" dirty="0" smtClean="0"/>
              <a:t>Stereo &amp; Structure from Motion</a:t>
            </a:r>
            <a:endParaRPr lang="en-US" sz="3600" dirty="0"/>
          </a:p>
        </p:txBody>
      </p:sp>
      <p:pic>
        <p:nvPicPr>
          <p:cNvPr id="169574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930402"/>
            <a:ext cx="4110512"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966201" y="6024372"/>
            <a:ext cx="7177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a:t>
            </a:r>
            <a:r>
              <a:rPr lang="en-US" altLang="en-US" dirty="0" smtClean="0"/>
              <a:t>Intro to </a:t>
            </a:r>
            <a:r>
              <a:rPr lang="en-US" altLang="en-US" dirty="0" smtClean="0"/>
              <a:t>Comp</a:t>
            </a:r>
            <a:r>
              <a:rPr lang="en-US" altLang="en-US" dirty="0" smtClean="0"/>
              <a:t>uter</a:t>
            </a:r>
            <a:r>
              <a:rPr lang="en-US" altLang="en-US" dirty="0" smtClean="0"/>
              <a:t> Vision </a:t>
            </a:r>
            <a:r>
              <a:rPr lang="en-US" altLang="en-US" dirty="0"/>
              <a:t>and Comp. Photo</a:t>
            </a:r>
          </a:p>
          <a:p>
            <a:pPr algn="r" eaLnBrk="1" hangingPunct="1">
              <a:spcBef>
                <a:spcPct val="0"/>
              </a:spcBef>
            </a:pPr>
            <a:r>
              <a:rPr lang="en-US" altLang="en-US" dirty="0"/>
              <a:t>Alexei Efros, UC Berkeley, </a:t>
            </a:r>
            <a:r>
              <a:rPr lang="en-US" altLang="en-US" dirty="0" smtClean="0"/>
              <a:t>Fall</a:t>
            </a:r>
            <a:r>
              <a:rPr lang="en-US" altLang="en-US" dirty="0" smtClean="0"/>
              <a:t> </a:t>
            </a:r>
            <a:r>
              <a:rPr lang="en-US" altLang="en-US" dirty="0"/>
              <a:t>2020</a:t>
            </a:r>
          </a:p>
        </p:txBody>
      </p:sp>
    </p:spTree>
    <p:extLst>
      <p:ext uri="{BB962C8B-B14F-4D97-AF65-F5344CB8AC3E}">
        <p14:creationId xmlns:p14="http://schemas.microsoft.com/office/powerpoint/2010/main" val="7851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57200" y="33338"/>
            <a:ext cx="8229600" cy="1143000"/>
          </a:xfrm>
        </p:spPr>
        <p:txBody>
          <a:bodyPr/>
          <a:lstStyle/>
          <a:p>
            <a:pPr eaLnBrk="1" hangingPunct="1"/>
            <a:r>
              <a:rPr lang="en-US" dirty="0" smtClean="0"/>
              <a:t>Camera </a:t>
            </a:r>
            <a:r>
              <a:rPr lang="en-US" dirty="0" smtClean="0"/>
              <a:t>calibration</a:t>
            </a:r>
          </a:p>
        </p:txBody>
      </p:sp>
      <p:grpSp>
        <p:nvGrpSpPr>
          <p:cNvPr id="2" name="Group 11"/>
          <p:cNvGrpSpPr>
            <a:grpSpLocks/>
          </p:cNvGrpSpPr>
          <p:nvPr/>
        </p:nvGrpSpPr>
        <p:grpSpPr bwMode="auto">
          <a:xfrm>
            <a:off x="576263" y="1566863"/>
            <a:ext cx="4283075" cy="1965325"/>
            <a:chOff x="363" y="1570"/>
            <a:chExt cx="2698" cy="1238"/>
          </a:xfrm>
        </p:grpSpPr>
        <p:pic>
          <p:nvPicPr>
            <p:cNvPr id="54309" name="Picture 4"/>
            <p:cNvPicPr>
              <a:picLocks noChangeAspect="1" noChangeArrowheads="1"/>
            </p:cNvPicPr>
            <p:nvPr/>
          </p:nvPicPr>
          <p:blipFill>
            <a:blip r:embed="rId3" cstate="print"/>
            <a:srcRect l="17465" t="47516" r="16969" b="6912"/>
            <a:stretch>
              <a:fillRect/>
            </a:stretch>
          </p:blipFill>
          <p:spPr bwMode="auto">
            <a:xfrm>
              <a:off x="363" y="1570"/>
              <a:ext cx="2698" cy="1238"/>
            </a:xfrm>
            <a:prstGeom prst="rect">
              <a:avLst/>
            </a:prstGeom>
            <a:noFill/>
            <a:ln w="9525">
              <a:noFill/>
              <a:miter lim="800000"/>
              <a:headEnd/>
              <a:tailEnd/>
            </a:ln>
          </p:spPr>
        </p:pic>
        <p:sp>
          <p:nvSpPr>
            <p:cNvPr id="54310" name="Text Box 5"/>
            <p:cNvSpPr txBox="1">
              <a:spLocks noChangeArrowheads="1"/>
            </p:cNvSpPr>
            <p:nvPr/>
          </p:nvSpPr>
          <p:spPr bwMode="auto">
            <a:xfrm>
              <a:off x="1451" y="2478"/>
              <a:ext cx="727" cy="288"/>
            </a:xfrm>
            <a:prstGeom prst="rect">
              <a:avLst/>
            </a:prstGeom>
            <a:noFill/>
            <a:ln w="9525">
              <a:noFill/>
              <a:miter lim="800000"/>
              <a:headEnd/>
              <a:tailEnd/>
            </a:ln>
          </p:spPr>
          <p:txBody>
            <a:bodyPr>
              <a:spAutoFit/>
            </a:bodyPr>
            <a:lstStyle/>
            <a:p>
              <a:pPr eaLnBrk="0" hangingPunct="0">
                <a:spcBef>
                  <a:spcPct val="50000"/>
                </a:spcBef>
              </a:pPr>
              <a:r>
                <a:rPr lang="en-US" sz="1200"/>
                <a:t>Camera frame</a:t>
              </a:r>
            </a:p>
          </p:txBody>
        </p:sp>
        <p:sp>
          <p:nvSpPr>
            <p:cNvPr id="54311" name="Oval 9"/>
            <p:cNvSpPr>
              <a:spLocks noChangeArrowheads="1"/>
            </p:cNvSpPr>
            <p:nvPr/>
          </p:nvSpPr>
          <p:spPr bwMode="auto">
            <a:xfrm>
              <a:off x="1156" y="1774"/>
              <a:ext cx="545" cy="749"/>
            </a:xfrm>
            <a:prstGeom prst="ellipse">
              <a:avLst/>
            </a:prstGeom>
            <a:noFill/>
            <a:ln w="19050">
              <a:solidFill>
                <a:srgbClr val="FF0000"/>
              </a:solidFill>
              <a:round/>
              <a:headEnd/>
              <a:tailEnd/>
            </a:ln>
          </p:spPr>
          <p:txBody>
            <a:bodyPr wrap="none" anchor="ctr"/>
            <a:lstStyle/>
            <a:p>
              <a:pPr eaLnBrk="0" hangingPunct="0"/>
              <a:endParaRPr lang="en-US"/>
            </a:p>
          </p:txBody>
        </p:sp>
      </p:grpSp>
      <p:sp>
        <p:nvSpPr>
          <p:cNvPr id="134154" name="Text Box 10"/>
          <p:cNvSpPr txBox="1">
            <a:spLocks noChangeArrowheads="1"/>
          </p:cNvSpPr>
          <p:nvPr/>
        </p:nvSpPr>
        <p:spPr bwMode="auto">
          <a:xfrm>
            <a:off x="5113338" y="2570163"/>
            <a:ext cx="3671887" cy="915987"/>
          </a:xfrm>
          <a:prstGeom prst="rect">
            <a:avLst/>
          </a:prstGeom>
          <a:noFill/>
          <a:ln w="9525">
            <a:noFill/>
            <a:miter lim="800000"/>
            <a:headEnd/>
            <a:tailEnd/>
          </a:ln>
        </p:spPr>
        <p:txBody>
          <a:bodyPr>
            <a:spAutoFit/>
          </a:bodyPr>
          <a:lstStyle/>
          <a:p>
            <a:pPr eaLnBrk="0" hangingPunct="0"/>
            <a:r>
              <a:rPr lang="en-US" b="1"/>
              <a:t>Intrinsic</a:t>
            </a:r>
            <a:r>
              <a:rPr lang="en-US"/>
              <a:t> parameters:</a:t>
            </a:r>
          </a:p>
          <a:p>
            <a:pPr eaLnBrk="0" hangingPunct="0"/>
            <a:r>
              <a:rPr lang="en-US"/>
              <a:t>Image coordinates relative to camera </a:t>
            </a:r>
            <a:r>
              <a:rPr lang="en-US">
                <a:sym typeface="Wingdings" pitchFamily="2" charset="2"/>
              </a:rPr>
              <a:t> Pixel coordinates</a:t>
            </a:r>
            <a:endParaRPr lang="en-US"/>
          </a:p>
        </p:txBody>
      </p:sp>
      <p:grpSp>
        <p:nvGrpSpPr>
          <p:cNvPr id="3" name="Group 16"/>
          <p:cNvGrpSpPr>
            <a:grpSpLocks/>
          </p:cNvGrpSpPr>
          <p:nvPr/>
        </p:nvGrpSpPr>
        <p:grpSpPr bwMode="auto">
          <a:xfrm>
            <a:off x="2843213" y="1489075"/>
            <a:ext cx="973137" cy="612775"/>
            <a:chOff x="1791" y="1706"/>
            <a:chExt cx="613" cy="386"/>
          </a:xfrm>
        </p:grpSpPr>
        <p:sp>
          <p:nvSpPr>
            <p:cNvPr id="54306" name="Line 12"/>
            <p:cNvSpPr>
              <a:spLocks noChangeShapeType="1"/>
            </p:cNvSpPr>
            <p:nvPr/>
          </p:nvSpPr>
          <p:spPr bwMode="auto">
            <a:xfrm flipV="1">
              <a:off x="1973" y="1842"/>
              <a:ext cx="431" cy="250"/>
            </a:xfrm>
            <a:prstGeom prst="line">
              <a:avLst/>
            </a:prstGeom>
            <a:noFill/>
            <a:ln w="9525">
              <a:solidFill>
                <a:schemeClr val="tx1"/>
              </a:solidFill>
              <a:round/>
              <a:headEnd/>
              <a:tailEnd type="triangle" w="med" len="med"/>
            </a:ln>
          </p:spPr>
          <p:txBody>
            <a:bodyPr/>
            <a:lstStyle/>
            <a:p>
              <a:endParaRPr lang="en-US"/>
            </a:p>
          </p:txBody>
        </p:sp>
        <p:sp>
          <p:nvSpPr>
            <p:cNvPr id="54307" name="Line 13"/>
            <p:cNvSpPr>
              <a:spLocks noChangeShapeType="1"/>
            </p:cNvSpPr>
            <p:nvPr/>
          </p:nvSpPr>
          <p:spPr bwMode="auto">
            <a:xfrm flipH="1" flipV="1">
              <a:off x="1791" y="1706"/>
              <a:ext cx="182" cy="386"/>
            </a:xfrm>
            <a:prstGeom prst="line">
              <a:avLst/>
            </a:prstGeom>
            <a:noFill/>
            <a:ln w="9525">
              <a:solidFill>
                <a:schemeClr val="tx1"/>
              </a:solidFill>
              <a:round/>
              <a:headEnd/>
              <a:tailEnd type="triangle" w="med" len="med"/>
            </a:ln>
          </p:spPr>
          <p:txBody>
            <a:bodyPr/>
            <a:lstStyle/>
            <a:p>
              <a:endParaRPr lang="en-US"/>
            </a:p>
          </p:txBody>
        </p:sp>
        <p:sp>
          <p:nvSpPr>
            <p:cNvPr id="54308" name="Line 14"/>
            <p:cNvSpPr>
              <a:spLocks noChangeShapeType="1"/>
            </p:cNvSpPr>
            <p:nvPr/>
          </p:nvSpPr>
          <p:spPr bwMode="auto">
            <a:xfrm flipV="1">
              <a:off x="1973" y="1707"/>
              <a:ext cx="227" cy="385"/>
            </a:xfrm>
            <a:prstGeom prst="line">
              <a:avLst/>
            </a:prstGeom>
            <a:noFill/>
            <a:ln w="9525">
              <a:solidFill>
                <a:schemeClr val="tx1"/>
              </a:solidFill>
              <a:round/>
              <a:headEnd/>
              <a:tailEnd type="triangle" w="med" len="med"/>
            </a:ln>
          </p:spPr>
          <p:txBody>
            <a:bodyPr/>
            <a:lstStyle/>
            <a:p>
              <a:endParaRPr lang="en-US"/>
            </a:p>
          </p:txBody>
        </p:sp>
      </p:grpSp>
      <p:sp>
        <p:nvSpPr>
          <p:cNvPr id="134161" name="Text Box 17"/>
          <p:cNvSpPr txBox="1">
            <a:spLocks noChangeArrowheads="1"/>
          </p:cNvSpPr>
          <p:nvPr/>
        </p:nvSpPr>
        <p:spPr bwMode="auto">
          <a:xfrm>
            <a:off x="5076825" y="1670050"/>
            <a:ext cx="3924300" cy="646113"/>
          </a:xfrm>
          <a:prstGeom prst="rect">
            <a:avLst/>
          </a:prstGeom>
          <a:noFill/>
          <a:ln w="9525">
            <a:noFill/>
            <a:miter lim="800000"/>
            <a:headEnd/>
            <a:tailEnd/>
          </a:ln>
        </p:spPr>
        <p:txBody>
          <a:bodyPr>
            <a:spAutoFit/>
          </a:bodyPr>
          <a:lstStyle/>
          <a:p>
            <a:pPr eaLnBrk="0" hangingPunct="0"/>
            <a:r>
              <a:rPr lang="en-US" b="1"/>
              <a:t>Extrinsic</a:t>
            </a:r>
            <a:r>
              <a:rPr lang="en-US"/>
              <a:t> parameters:</a:t>
            </a:r>
          </a:p>
          <a:p>
            <a:pPr eaLnBrk="0" hangingPunct="0"/>
            <a:r>
              <a:rPr lang="en-US"/>
              <a:t>Camera frame </a:t>
            </a:r>
            <a:r>
              <a:rPr lang="en-US">
                <a:sym typeface="Wingdings" pitchFamily="2" charset="2"/>
              </a:rPr>
              <a:t> R</a:t>
            </a:r>
            <a:r>
              <a:rPr lang="en-US"/>
              <a:t>eference frame</a:t>
            </a:r>
          </a:p>
        </p:txBody>
      </p:sp>
      <p:sp>
        <p:nvSpPr>
          <p:cNvPr id="134162" name="Freeform 18"/>
          <p:cNvSpPr>
            <a:spLocks/>
          </p:cNvSpPr>
          <p:nvPr/>
        </p:nvSpPr>
        <p:spPr bwMode="auto">
          <a:xfrm>
            <a:off x="2232025" y="1597025"/>
            <a:ext cx="781050" cy="325438"/>
          </a:xfrm>
          <a:custGeom>
            <a:avLst/>
            <a:gdLst>
              <a:gd name="T0" fmla="*/ 2147483647 w 445"/>
              <a:gd name="T1" fmla="*/ 2147483647 h 379"/>
              <a:gd name="T2" fmla="*/ 0 w 445"/>
              <a:gd name="T3" fmla="*/ 2147483647 h 379"/>
              <a:gd name="T4" fmla="*/ 2147483647 w 445"/>
              <a:gd name="T5" fmla="*/ 2147483647 h 379"/>
              <a:gd name="T6" fmla="*/ 2147483647 w 445"/>
              <a:gd name="T7" fmla="*/ 0 h 379"/>
              <a:gd name="T8" fmla="*/ 2147483647 w 445"/>
              <a:gd name="T9" fmla="*/ 2147483647 h 379"/>
              <a:gd name="T10" fmla="*/ 2147483647 w 445"/>
              <a:gd name="T11" fmla="*/ 2147483647 h 379"/>
              <a:gd name="T12" fmla="*/ 0 60000 65536"/>
              <a:gd name="T13" fmla="*/ 0 60000 65536"/>
              <a:gd name="T14" fmla="*/ 0 60000 65536"/>
              <a:gd name="T15" fmla="*/ 0 60000 65536"/>
              <a:gd name="T16" fmla="*/ 0 60000 65536"/>
              <a:gd name="T17" fmla="*/ 0 60000 65536"/>
              <a:gd name="T18" fmla="*/ 0 w 445"/>
              <a:gd name="T19" fmla="*/ 0 h 379"/>
              <a:gd name="T20" fmla="*/ 445 w 445"/>
              <a:gd name="T21" fmla="*/ 379 h 379"/>
            </a:gdLst>
            <a:ahLst/>
            <a:cxnLst>
              <a:cxn ang="T12">
                <a:pos x="T0" y="T1"/>
              </a:cxn>
              <a:cxn ang="T13">
                <a:pos x="T2" y="T3"/>
              </a:cxn>
              <a:cxn ang="T14">
                <a:pos x="T4" y="T5"/>
              </a:cxn>
              <a:cxn ang="T15">
                <a:pos x="T6" y="T7"/>
              </a:cxn>
              <a:cxn ang="T16">
                <a:pos x="T8" y="T9"/>
              </a:cxn>
              <a:cxn ang="T17">
                <a:pos x="T10" y="T11"/>
              </a:cxn>
            </a:cxnLst>
            <a:rect l="T18" t="T19" r="T20" b="T21"/>
            <a:pathLst>
              <a:path w="445" h="379">
                <a:moveTo>
                  <a:pt x="59" y="379"/>
                </a:moveTo>
                <a:cubicBezTo>
                  <a:pt x="7" y="318"/>
                  <a:pt x="9" y="300"/>
                  <a:pt x="0" y="222"/>
                </a:cubicBezTo>
                <a:cubicBezTo>
                  <a:pt x="6" y="176"/>
                  <a:pt x="7" y="42"/>
                  <a:pt x="66" y="13"/>
                </a:cubicBezTo>
                <a:cubicBezTo>
                  <a:pt x="81" y="5"/>
                  <a:pt x="127" y="1"/>
                  <a:pt x="138" y="0"/>
                </a:cubicBezTo>
                <a:cubicBezTo>
                  <a:pt x="219" y="11"/>
                  <a:pt x="300" y="16"/>
                  <a:pt x="380" y="32"/>
                </a:cubicBezTo>
                <a:cubicBezTo>
                  <a:pt x="385" y="33"/>
                  <a:pt x="427" y="96"/>
                  <a:pt x="445" y="104"/>
                </a:cubicBezTo>
              </a:path>
            </a:pathLst>
          </a:custGeom>
          <a:noFill/>
          <a:ln w="38100">
            <a:solidFill>
              <a:srgbClr val="FF0000"/>
            </a:solidFill>
            <a:prstDash val="sysDot"/>
            <a:round/>
            <a:headEnd/>
            <a:tailEnd type="arrow" w="med" len="med"/>
          </a:ln>
        </p:spPr>
        <p:txBody>
          <a:bodyPr/>
          <a:lstStyle/>
          <a:p>
            <a:pPr eaLnBrk="0" hangingPunct="0"/>
            <a:endParaRPr lang="en-US"/>
          </a:p>
        </p:txBody>
      </p:sp>
      <p:sp>
        <p:nvSpPr>
          <p:cNvPr id="134167" name="Text Box 23"/>
          <p:cNvSpPr txBox="1">
            <a:spLocks noChangeArrowheads="1"/>
          </p:cNvSpPr>
          <p:nvPr/>
        </p:nvSpPr>
        <p:spPr bwMode="auto">
          <a:xfrm>
            <a:off x="3779838" y="1346200"/>
            <a:ext cx="792162" cy="457200"/>
          </a:xfrm>
          <a:prstGeom prst="rect">
            <a:avLst/>
          </a:prstGeom>
          <a:noFill/>
          <a:ln w="9525">
            <a:noFill/>
            <a:miter lim="800000"/>
            <a:headEnd/>
            <a:tailEnd/>
          </a:ln>
        </p:spPr>
        <p:txBody>
          <a:bodyPr>
            <a:spAutoFit/>
          </a:bodyPr>
          <a:lstStyle/>
          <a:p>
            <a:pPr eaLnBrk="0" hangingPunct="0">
              <a:spcBef>
                <a:spcPct val="50000"/>
              </a:spcBef>
            </a:pPr>
            <a:r>
              <a:rPr lang="en-US" sz="1200"/>
              <a:t>World frame</a:t>
            </a:r>
          </a:p>
        </p:txBody>
      </p:sp>
      <p:grpSp>
        <p:nvGrpSpPr>
          <p:cNvPr id="4" name="Group 46"/>
          <p:cNvGrpSpPr>
            <a:grpSpLocks/>
          </p:cNvGrpSpPr>
          <p:nvPr/>
        </p:nvGrpSpPr>
        <p:grpSpPr bwMode="auto">
          <a:xfrm>
            <a:off x="179388" y="1238250"/>
            <a:ext cx="792162" cy="873125"/>
            <a:chOff x="612" y="3770"/>
            <a:chExt cx="499" cy="550"/>
          </a:xfrm>
        </p:grpSpPr>
        <p:grpSp>
          <p:nvGrpSpPr>
            <p:cNvPr id="5" name="Group 44"/>
            <p:cNvGrpSpPr>
              <a:grpSpLocks/>
            </p:cNvGrpSpPr>
            <p:nvPr/>
          </p:nvGrpSpPr>
          <p:grpSpPr bwMode="auto">
            <a:xfrm>
              <a:off x="657" y="3843"/>
              <a:ext cx="409" cy="477"/>
              <a:chOff x="90" y="3543"/>
              <a:chExt cx="409" cy="477"/>
            </a:xfrm>
          </p:grpSpPr>
          <p:sp>
            <p:nvSpPr>
              <p:cNvPr id="54287" name="Line 24"/>
              <p:cNvSpPr>
                <a:spLocks noChangeShapeType="1"/>
              </p:cNvSpPr>
              <p:nvPr/>
            </p:nvSpPr>
            <p:spPr bwMode="auto">
              <a:xfrm>
                <a:off x="90" y="3543"/>
                <a:ext cx="0" cy="477"/>
              </a:xfrm>
              <a:prstGeom prst="line">
                <a:avLst/>
              </a:prstGeom>
              <a:noFill/>
              <a:ln w="9525">
                <a:solidFill>
                  <a:schemeClr val="tx1"/>
                </a:solidFill>
                <a:round/>
                <a:headEnd/>
                <a:tailEnd/>
              </a:ln>
            </p:spPr>
            <p:txBody>
              <a:bodyPr/>
              <a:lstStyle/>
              <a:p>
                <a:endParaRPr lang="en-US"/>
              </a:p>
            </p:txBody>
          </p:sp>
          <p:sp>
            <p:nvSpPr>
              <p:cNvPr id="54288" name="Line 25"/>
              <p:cNvSpPr>
                <a:spLocks noChangeShapeType="1"/>
              </p:cNvSpPr>
              <p:nvPr/>
            </p:nvSpPr>
            <p:spPr bwMode="auto">
              <a:xfrm>
                <a:off x="136" y="3543"/>
                <a:ext cx="0" cy="477"/>
              </a:xfrm>
              <a:prstGeom prst="line">
                <a:avLst/>
              </a:prstGeom>
              <a:noFill/>
              <a:ln w="9525">
                <a:solidFill>
                  <a:schemeClr val="tx1"/>
                </a:solidFill>
                <a:round/>
                <a:headEnd/>
                <a:tailEnd/>
              </a:ln>
            </p:spPr>
            <p:txBody>
              <a:bodyPr/>
              <a:lstStyle/>
              <a:p>
                <a:endParaRPr lang="en-US"/>
              </a:p>
            </p:txBody>
          </p:sp>
          <p:sp>
            <p:nvSpPr>
              <p:cNvPr id="54289" name="Line 26"/>
              <p:cNvSpPr>
                <a:spLocks noChangeShapeType="1"/>
              </p:cNvSpPr>
              <p:nvPr/>
            </p:nvSpPr>
            <p:spPr bwMode="auto">
              <a:xfrm>
                <a:off x="181" y="3543"/>
                <a:ext cx="0" cy="477"/>
              </a:xfrm>
              <a:prstGeom prst="line">
                <a:avLst/>
              </a:prstGeom>
              <a:noFill/>
              <a:ln w="9525">
                <a:solidFill>
                  <a:schemeClr val="tx1"/>
                </a:solidFill>
                <a:round/>
                <a:headEnd/>
                <a:tailEnd/>
              </a:ln>
            </p:spPr>
            <p:txBody>
              <a:bodyPr/>
              <a:lstStyle/>
              <a:p>
                <a:endParaRPr lang="en-US"/>
              </a:p>
            </p:txBody>
          </p:sp>
          <p:sp>
            <p:nvSpPr>
              <p:cNvPr id="54290" name="Line 27"/>
              <p:cNvSpPr>
                <a:spLocks noChangeShapeType="1"/>
              </p:cNvSpPr>
              <p:nvPr/>
            </p:nvSpPr>
            <p:spPr bwMode="auto">
              <a:xfrm>
                <a:off x="226" y="3543"/>
                <a:ext cx="0" cy="477"/>
              </a:xfrm>
              <a:prstGeom prst="line">
                <a:avLst/>
              </a:prstGeom>
              <a:noFill/>
              <a:ln w="9525">
                <a:solidFill>
                  <a:schemeClr val="tx1"/>
                </a:solidFill>
                <a:round/>
                <a:headEnd/>
                <a:tailEnd/>
              </a:ln>
            </p:spPr>
            <p:txBody>
              <a:bodyPr/>
              <a:lstStyle/>
              <a:p>
                <a:endParaRPr lang="en-US"/>
              </a:p>
            </p:txBody>
          </p:sp>
          <p:sp>
            <p:nvSpPr>
              <p:cNvPr id="54291" name="Line 28"/>
              <p:cNvSpPr>
                <a:spLocks noChangeShapeType="1"/>
              </p:cNvSpPr>
              <p:nvPr/>
            </p:nvSpPr>
            <p:spPr bwMode="auto">
              <a:xfrm>
                <a:off x="272" y="3543"/>
                <a:ext cx="0" cy="477"/>
              </a:xfrm>
              <a:prstGeom prst="line">
                <a:avLst/>
              </a:prstGeom>
              <a:noFill/>
              <a:ln w="9525">
                <a:solidFill>
                  <a:schemeClr val="tx1"/>
                </a:solidFill>
                <a:round/>
                <a:headEnd/>
                <a:tailEnd/>
              </a:ln>
            </p:spPr>
            <p:txBody>
              <a:bodyPr/>
              <a:lstStyle/>
              <a:p>
                <a:endParaRPr lang="en-US"/>
              </a:p>
            </p:txBody>
          </p:sp>
          <p:sp>
            <p:nvSpPr>
              <p:cNvPr id="54292" name="Line 29"/>
              <p:cNvSpPr>
                <a:spLocks noChangeShapeType="1"/>
              </p:cNvSpPr>
              <p:nvPr/>
            </p:nvSpPr>
            <p:spPr bwMode="auto">
              <a:xfrm>
                <a:off x="317" y="3543"/>
                <a:ext cx="0" cy="477"/>
              </a:xfrm>
              <a:prstGeom prst="line">
                <a:avLst/>
              </a:prstGeom>
              <a:noFill/>
              <a:ln w="9525">
                <a:solidFill>
                  <a:schemeClr val="tx1"/>
                </a:solidFill>
                <a:round/>
                <a:headEnd/>
                <a:tailEnd/>
              </a:ln>
            </p:spPr>
            <p:txBody>
              <a:bodyPr/>
              <a:lstStyle/>
              <a:p>
                <a:endParaRPr lang="en-US"/>
              </a:p>
            </p:txBody>
          </p:sp>
          <p:sp>
            <p:nvSpPr>
              <p:cNvPr id="54293" name="Line 30"/>
              <p:cNvSpPr>
                <a:spLocks noChangeShapeType="1"/>
              </p:cNvSpPr>
              <p:nvPr/>
            </p:nvSpPr>
            <p:spPr bwMode="auto">
              <a:xfrm>
                <a:off x="363" y="3543"/>
                <a:ext cx="0" cy="477"/>
              </a:xfrm>
              <a:prstGeom prst="line">
                <a:avLst/>
              </a:prstGeom>
              <a:noFill/>
              <a:ln w="9525">
                <a:solidFill>
                  <a:schemeClr val="tx1"/>
                </a:solidFill>
                <a:round/>
                <a:headEnd/>
                <a:tailEnd/>
              </a:ln>
            </p:spPr>
            <p:txBody>
              <a:bodyPr/>
              <a:lstStyle/>
              <a:p>
                <a:endParaRPr lang="en-US"/>
              </a:p>
            </p:txBody>
          </p:sp>
          <p:sp>
            <p:nvSpPr>
              <p:cNvPr id="54294" name="Line 31"/>
              <p:cNvSpPr>
                <a:spLocks noChangeShapeType="1"/>
              </p:cNvSpPr>
              <p:nvPr/>
            </p:nvSpPr>
            <p:spPr bwMode="auto">
              <a:xfrm>
                <a:off x="408" y="3543"/>
                <a:ext cx="0" cy="477"/>
              </a:xfrm>
              <a:prstGeom prst="line">
                <a:avLst/>
              </a:prstGeom>
              <a:noFill/>
              <a:ln w="9525">
                <a:solidFill>
                  <a:schemeClr val="tx1"/>
                </a:solidFill>
                <a:round/>
                <a:headEnd/>
                <a:tailEnd/>
              </a:ln>
            </p:spPr>
            <p:txBody>
              <a:bodyPr/>
              <a:lstStyle/>
              <a:p>
                <a:endParaRPr lang="en-US"/>
              </a:p>
            </p:txBody>
          </p:sp>
          <p:sp>
            <p:nvSpPr>
              <p:cNvPr id="54295" name="Line 32"/>
              <p:cNvSpPr>
                <a:spLocks noChangeShapeType="1"/>
              </p:cNvSpPr>
              <p:nvPr/>
            </p:nvSpPr>
            <p:spPr bwMode="auto">
              <a:xfrm>
                <a:off x="454" y="3543"/>
                <a:ext cx="0" cy="477"/>
              </a:xfrm>
              <a:prstGeom prst="line">
                <a:avLst/>
              </a:prstGeom>
              <a:noFill/>
              <a:ln w="9525">
                <a:solidFill>
                  <a:schemeClr val="tx1"/>
                </a:solidFill>
                <a:round/>
                <a:headEnd/>
                <a:tailEnd/>
              </a:ln>
            </p:spPr>
            <p:txBody>
              <a:bodyPr/>
              <a:lstStyle/>
              <a:p>
                <a:endParaRPr lang="en-US"/>
              </a:p>
            </p:txBody>
          </p:sp>
          <p:sp>
            <p:nvSpPr>
              <p:cNvPr id="54296" name="Line 33"/>
              <p:cNvSpPr>
                <a:spLocks noChangeShapeType="1"/>
              </p:cNvSpPr>
              <p:nvPr/>
            </p:nvSpPr>
            <p:spPr bwMode="auto">
              <a:xfrm>
                <a:off x="499" y="3543"/>
                <a:ext cx="0" cy="477"/>
              </a:xfrm>
              <a:prstGeom prst="line">
                <a:avLst/>
              </a:prstGeom>
              <a:noFill/>
              <a:ln w="9525">
                <a:solidFill>
                  <a:schemeClr val="tx1"/>
                </a:solidFill>
                <a:round/>
                <a:headEnd/>
                <a:tailEnd/>
              </a:ln>
            </p:spPr>
            <p:txBody>
              <a:bodyPr/>
              <a:lstStyle/>
              <a:p>
                <a:endParaRPr lang="en-US"/>
              </a:p>
            </p:txBody>
          </p:sp>
          <p:sp>
            <p:nvSpPr>
              <p:cNvPr id="54297" name="Line 34"/>
              <p:cNvSpPr>
                <a:spLocks noChangeShapeType="1"/>
              </p:cNvSpPr>
              <p:nvPr/>
            </p:nvSpPr>
            <p:spPr bwMode="auto">
              <a:xfrm>
                <a:off x="90" y="4020"/>
                <a:ext cx="409" cy="0"/>
              </a:xfrm>
              <a:prstGeom prst="line">
                <a:avLst/>
              </a:prstGeom>
              <a:noFill/>
              <a:ln w="9525">
                <a:solidFill>
                  <a:schemeClr val="tx1"/>
                </a:solidFill>
                <a:round/>
                <a:headEnd/>
                <a:tailEnd/>
              </a:ln>
            </p:spPr>
            <p:txBody>
              <a:bodyPr/>
              <a:lstStyle/>
              <a:p>
                <a:endParaRPr lang="en-US"/>
              </a:p>
            </p:txBody>
          </p:sp>
          <p:sp>
            <p:nvSpPr>
              <p:cNvPr id="54298" name="Line 35"/>
              <p:cNvSpPr>
                <a:spLocks noChangeShapeType="1"/>
              </p:cNvSpPr>
              <p:nvPr/>
            </p:nvSpPr>
            <p:spPr bwMode="auto">
              <a:xfrm>
                <a:off x="90" y="3974"/>
                <a:ext cx="409" cy="0"/>
              </a:xfrm>
              <a:prstGeom prst="line">
                <a:avLst/>
              </a:prstGeom>
              <a:noFill/>
              <a:ln w="9525">
                <a:solidFill>
                  <a:schemeClr val="tx1"/>
                </a:solidFill>
                <a:round/>
                <a:headEnd/>
                <a:tailEnd/>
              </a:ln>
            </p:spPr>
            <p:txBody>
              <a:bodyPr/>
              <a:lstStyle/>
              <a:p>
                <a:endParaRPr lang="en-US"/>
              </a:p>
            </p:txBody>
          </p:sp>
          <p:sp>
            <p:nvSpPr>
              <p:cNvPr id="54299" name="Line 36"/>
              <p:cNvSpPr>
                <a:spLocks noChangeShapeType="1"/>
              </p:cNvSpPr>
              <p:nvPr/>
            </p:nvSpPr>
            <p:spPr bwMode="auto">
              <a:xfrm>
                <a:off x="90" y="3929"/>
                <a:ext cx="409" cy="0"/>
              </a:xfrm>
              <a:prstGeom prst="line">
                <a:avLst/>
              </a:prstGeom>
              <a:noFill/>
              <a:ln w="9525">
                <a:solidFill>
                  <a:schemeClr val="tx1"/>
                </a:solidFill>
                <a:round/>
                <a:headEnd/>
                <a:tailEnd/>
              </a:ln>
            </p:spPr>
            <p:txBody>
              <a:bodyPr/>
              <a:lstStyle/>
              <a:p>
                <a:endParaRPr lang="en-US"/>
              </a:p>
            </p:txBody>
          </p:sp>
          <p:sp>
            <p:nvSpPr>
              <p:cNvPr id="54300" name="Line 37"/>
              <p:cNvSpPr>
                <a:spLocks noChangeShapeType="1"/>
              </p:cNvSpPr>
              <p:nvPr/>
            </p:nvSpPr>
            <p:spPr bwMode="auto">
              <a:xfrm>
                <a:off x="90" y="3884"/>
                <a:ext cx="409" cy="0"/>
              </a:xfrm>
              <a:prstGeom prst="line">
                <a:avLst/>
              </a:prstGeom>
              <a:noFill/>
              <a:ln w="9525">
                <a:solidFill>
                  <a:schemeClr val="tx1"/>
                </a:solidFill>
                <a:round/>
                <a:headEnd/>
                <a:tailEnd/>
              </a:ln>
            </p:spPr>
            <p:txBody>
              <a:bodyPr/>
              <a:lstStyle/>
              <a:p>
                <a:endParaRPr lang="en-US"/>
              </a:p>
            </p:txBody>
          </p:sp>
          <p:sp>
            <p:nvSpPr>
              <p:cNvPr id="54301" name="Line 38"/>
              <p:cNvSpPr>
                <a:spLocks noChangeShapeType="1"/>
              </p:cNvSpPr>
              <p:nvPr/>
            </p:nvSpPr>
            <p:spPr bwMode="auto">
              <a:xfrm>
                <a:off x="90" y="3838"/>
                <a:ext cx="409" cy="0"/>
              </a:xfrm>
              <a:prstGeom prst="line">
                <a:avLst/>
              </a:prstGeom>
              <a:noFill/>
              <a:ln w="9525">
                <a:solidFill>
                  <a:schemeClr val="tx1"/>
                </a:solidFill>
                <a:round/>
                <a:headEnd/>
                <a:tailEnd/>
              </a:ln>
            </p:spPr>
            <p:txBody>
              <a:bodyPr/>
              <a:lstStyle/>
              <a:p>
                <a:endParaRPr lang="en-US"/>
              </a:p>
            </p:txBody>
          </p:sp>
          <p:sp>
            <p:nvSpPr>
              <p:cNvPr id="54302" name="Line 39"/>
              <p:cNvSpPr>
                <a:spLocks noChangeShapeType="1"/>
              </p:cNvSpPr>
              <p:nvPr/>
            </p:nvSpPr>
            <p:spPr bwMode="auto">
              <a:xfrm>
                <a:off x="90" y="3793"/>
                <a:ext cx="409" cy="0"/>
              </a:xfrm>
              <a:prstGeom prst="line">
                <a:avLst/>
              </a:prstGeom>
              <a:noFill/>
              <a:ln w="9525">
                <a:solidFill>
                  <a:schemeClr val="tx1"/>
                </a:solidFill>
                <a:round/>
                <a:headEnd/>
                <a:tailEnd/>
              </a:ln>
            </p:spPr>
            <p:txBody>
              <a:bodyPr/>
              <a:lstStyle/>
              <a:p>
                <a:endParaRPr lang="en-US"/>
              </a:p>
            </p:txBody>
          </p:sp>
          <p:sp>
            <p:nvSpPr>
              <p:cNvPr id="54303" name="Line 40"/>
              <p:cNvSpPr>
                <a:spLocks noChangeShapeType="1"/>
              </p:cNvSpPr>
              <p:nvPr/>
            </p:nvSpPr>
            <p:spPr bwMode="auto">
              <a:xfrm>
                <a:off x="90" y="3748"/>
                <a:ext cx="409" cy="0"/>
              </a:xfrm>
              <a:prstGeom prst="line">
                <a:avLst/>
              </a:prstGeom>
              <a:noFill/>
              <a:ln w="9525">
                <a:solidFill>
                  <a:schemeClr val="tx1"/>
                </a:solidFill>
                <a:round/>
                <a:headEnd/>
                <a:tailEnd/>
              </a:ln>
            </p:spPr>
            <p:txBody>
              <a:bodyPr/>
              <a:lstStyle/>
              <a:p>
                <a:endParaRPr lang="en-US"/>
              </a:p>
            </p:txBody>
          </p:sp>
          <p:sp>
            <p:nvSpPr>
              <p:cNvPr id="54304" name="Line 41"/>
              <p:cNvSpPr>
                <a:spLocks noChangeShapeType="1"/>
              </p:cNvSpPr>
              <p:nvPr/>
            </p:nvSpPr>
            <p:spPr bwMode="auto">
              <a:xfrm>
                <a:off x="90" y="3702"/>
                <a:ext cx="409" cy="0"/>
              </a:xfrm>
              <a:prstGeom prst="line">
                <a:avLst/>
              </a:prstGeom>
              <a:noFill/>
              <a:ln w="9525">
                <a:solidFill>
                  <a:schemeClr val="tx1"/>
                </a:solidFill>
                <a:round/>
                <a:headEnd/>
                <a:tailEnd/>
              </a:ln>
            </p:spPr>
            <p:txBody>
              <a:bodyPr/>
              <a:lstStyle/>
              <a:p>
                <a:endParaRPr lang="en-US"/>
              </a:p>
            </p:txBody>
          </p:sp>
          <p:sp>
            <p:nvSpPr>
              <p:cNvPr id="54305" name="Line 42"/>
              <p:cNvSpPr>
                <a:spLocks noChangeShapeType="1"/>
              </p:cNvSpPr>
              <p:nvPr/>
            </p:nvSpPr>
            <p:spPr bwMode="auto">
              <a:xfrm>
                <a:off x="90" y="3657"/>
                <a:ext cx="409" cy="0"/>
              </a:xfrm>
              <a:prstGeom prst="line">
                <a:avLst/>
              </a:prstGeom>
              <a:noFill/>
              <a:ln w="9525">
                <a:solidFill>
                  <a:schemeClr val="tx1"/>
                </a:solidFill>
                <a:round/>
                <a:headEnd/>
                <a:tailEnd/>
              </a:ln>
            </p:spPr>
            <p:txBody>
              <a:bodyPr/>
              <a:lstStyle/>
              <a:p>
                <a:endParaRPr lang="en-US"/>
              </a:p>
            </p:txBody>
          </p:sp>
        </p:grpSp>
        <p:sp>
          <p:nvSpPr>
            <p:cNvPr id="54286" name="Rectangle 45"/>
            <p:cNvSpPr>
              <a:spLocks noChangeArrowheads="1"/>
            </p:cNvSpPr>
            <p:nvPr/>
          </p:nvSpPr>
          <p:spPr bwMode="auto">
            <a:xfrm>
              <a:off x="612" y="3770"/>
              <a:ext cx="499" cy="181"/>
            </a:xfrm>
            <a:prstGeom prst="rect">
              <a:avLst/>
            </a:prstGeom>
            <a:solidFill>
              <a:schemeClr val="bg1"/>
            </a:solidFill>
            <a:ln w="9525">
              <a:noFill/>
              <a:miter lim="800000"/>
              <a:headEnd/>
              <a:tailEnd/>
            </a:ln>
          </p:spPr>
          <p:txBody>
            <a:bodyPr wrap="none" anchor="ctr"/>
            <a:lstStyle/>
            <a:p>
              <a:pPr eaLnBrk="0" hangingPunct="0"/>
              <a:endParaRPr lang="en-US"/>
            </a:p>
          </p:txBody>
        </p:sp>
      </p:grpSp>
      <p:sp>
        <p:nvSpPr>
          <p:cNvPr id="134191" name="Freeform 47"/>
          <p:cNvSpPr>
            <a:spLocks/>
          </p:cNvSpPr>
          <p:nvPr/>
        </p:nvSpPr>
        <p:spPr bwMode="auto">
          <a:xfrm>
            <a:off x="369888" y="2189163"/>
            <a:ext cx="544512" cy="692150"/>
          </a:xfrm>
          <a:custGeom>
            <a:avLst/>
            <a:gdLst>
              <a:gd name="T0" fmla="*/ 2147483647 w 343"/>
              <a:gd name="T1" fmla="*/ 2147483647 h 436"/>
              <a:gd name="T2" fmla="*/ 2147483647 w 343"/>
              <a:gd name="T3" fmla="*/ 2147483647 h 436"/>
              <a:gd name="T4" fmla="*/ 2147483647 w 343"/>
              <a:gd name="T5" fmla="*/ 2147483647 h 436"/>
              <a:gd name="T6" fmla="*/ 2147483647 w 343"/>
              <a:gd name="T7" fmla="*/ 0 h 436"/>
              <a:gd name="T8" fmla="*/ 0 60000 65536"/>
              <a:gd name="T9" fmla="*/ 0 60000 65536"/>
              <a:gd name="T10" fmla="*/ 0 60000 65536"/>
              <a:gd name="T11" fmla="*/ 0 60000 65536"/>
              <a:gd name="T12" fmla="*/ 0 w 343"/>
              <a:gd name="T13" fmla="*/ 0 h 436"/>
              <a:gd name="T14" fmla="*/ 343 w 343"/>
              <a:gd name="T15" fmla="*/ 436 h 436"/>
            </a:gdLst>
            <a:ahLst/>
            <a:cxnLst>
              <a:cxn ang="T8">
                <a:pos x="T0" y="T1"/>
              </a:cxn>
              <a:cxn ang="T9">
                <a:pos x="T2" y="T3"/>
              </a:cxn>
              <a:cxn ang="T10">
                <a:pos x="T4" y="T5"/>
              </a:cxn>
              <a:cxn ang="T11">
                <a:pos x="T6" y="T7"/>
              </a:cxn>
            </a:cxnLst>
            <a:rect l="T12" t="T13" r="T14" b="T15"/>
            <a:pathLst>
              <a:path w="343" h="436">
                <a:moveTo>
                  <a:pt x="343" y="412"/>
                </a:moveTo>
                <a:cubicBezTo>
                  <a:pt x="268" y="428"/>
                  <a:pt x="250" y="436"/>
                  <a:pt x="140" y="399"/>
                </a:cubicBezTo>
                <a:cubicBezTo>
                  <a:pt x="108" y="388"/>
                  <a:pt x="29" y="245"/>
                  <a:pt x="16" y="216"/>
                </a:cubicBezTo>
                <a:cubicBezTo>
                  <a:pt x="0" y="114"/>
                  <a:pt x="9" y="186"/>
                  <a:pt x="9" y="0"/>
                </a:cubicBezTo>
              </a:path>
            </a:pathLst>
          </a:custGeom>
          <a:noFill/>
          <a:ln w="38100">
            <a:solidFill>
              <a:srgbClr val="FF0000"/>
            </a:solidFill>
            <a:prstDash val="sysDot"/>
            <a:round/>
            <a:headEnd/>
            <a:tailEnd type="arrow" w="med" len="med"/>
          </a:ln>
        </p:spPr>
        <p:txBody>
          <a:bodyPr/>
          <a:lstStyle/>
          <a:p>
            <a:pPr eaLnBrk="0" hangingPunct="0"/>
            <a:endParaRPr lang="en-US"/>
          </a:p>
        </p:txBody>
      </p:sp>
      <p:sp>
        <p:nvSpPr>
          <p:cNvPr id="54283" name="Rectangle 5"/>
          <p:cNvSpPr>
            <a:spLocks noChangeArrowheads="1"/>
          </p:cNvSpPr>
          <p:nvPr/>
        </p:nvSpPr>
        <p:spPr bwMode="auto">
          <a:xfrm>
            <a:off x="539750" y="4079875"/>
            <a:ext cx="8229600" cy="1935163"/>
          </a:xfrm>
          <a:prstGeom prst="rect">
            <a:avLst/>
          </a:prstGeom>
          <a:noFill/>
          <a:ln w="9525">
            <a:noFill/>
            <a:miter lim="800000"/>
            <a:headEnd/>
            <a:tailEnd/>
          </a:ln>
        </p:spPr>
        <p:txBody>
          <a:bodyPr/>
          <a:lstStyle/>
          <a:p>
            <a:pPr marL="342900" indent="-342900" eaLnBrk="0" hangingPunct="0">
              <a:spcBef>
                <a:spcPct val="20000"/>
              </a:spcBef>
              <a:buFontTx/>
              <a:buChar char="•"/>
            </a:pPr>
            <a:r>
              <a:rPr lang="en-US" sz="2200" i="1"/>
              <a:t>Extrinsic</a:t>
            </a:r>
            <a:r>
              <a:rPr lang="en-US" sz="2200"/>
              <a:t> params: rotation matrix and translation vector</a:t>
            </a:r>
          </a:p>
          <a:p>
            <a:pPr marL="342900" indent="-342900" eaLnBrk="0" hangingPunct="0">
              <a:spcBef>
                <a:spcPct val="20000"/>
              </a:spcBef>
              <a:buFontTx/>
              <a:buChar char="•"/>
            </a:pPr>
            <a:r>
              <a:rPr lang="en-US" sz="2200" i="1"/>
              <a:t>Intrinsic</a:t>
            </a:r>
            <a:r>
              <a:rPr lang="en-US" sz="2200"/>
              <a:t> params: focal length, pixel sizes (mm), image center point, radial distortion parameters</a:t>
            </a:r>
          </a:p>
        </p:txBody>
      </p:sp>
      <p:sp>
        <p:nvSpPr>
          <p:cNvPr id="40" name="TextBox 39"/>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1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p:bldP spid="134161" grpId="0"/>
      <p:bldP spid="134162" grpId="0" animBg="1"/>
      <p:bldP spid="134167" grpId="0"/>
      <p:bldP spid="1341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Oriented and Translated Camera</a:t>
            </a:r>
          </a:p>
        </p:txBody>
      </p:sp>
      <p:pic>
        <p:nvPicPr>
          <p:cNvPr id="54275" name="Picture 2"/>
          <p:cNvPicPr>
            <a:picLocks noChangeAspect="1" noChangeArrowheads="1"/>
          </p:cNvPicPr>
          <p:nvPr/>
        </p:nvPicPr>
        <p:blipFill>
          <a:blip r:embed="rId2" cstate="print"/>
          <a:srcRect/>
          <a:stretch>
            <a:fillRect/>
          </a:stretch>
        </p:blipFill>
        <p:spPr bwMode="auto">
          <a:xfrm>
            <a:off x="609600" y="2286000"/>
            <a:ext cx="6629400" cy="2752725"/>
          </a:xfrm>
          <a:prstGeom prst="rect">
            <a:avLst/>
          </a:prstGeom>
          <a:noFill/>
          <a:ln w="9525">
            <a:noFill/>
            <a:miter lim="800000"/>
            <a:headEnd/>
            <a:tailEnd/>
          </a:ln>
        </p:spPr>
      </p:pic>
      <p:sp>
        <p:nvSpPr>
          <p:cNvPr id="54276" name="Line 12"/>
          <p:cNvSpPr>
            <a:spLocks noChangeShapeType="1"/>
          </p:cNvSpPr>
          <p:nvPr/>
        </p:nvSpPr>
        <p:spPr bwMode="auto">
          <a:xfrm flipV="1">
            <a:off x="7315200" y="2209800"/>
            <a:ext cx="152400" cy="1216025"/>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7" name="Line 13"/>
          <p:cNvSpPr>
            <a:spLocks noChangeShapeType="1"/>
          </p:cNvSpPr>
          <p:nvPr/>
        </p:nvSpPr>
        <p:spPr bwMode="auto">
          <a:xfrm flipH="1">
            <a:off x="6705600" y="3429000"/>
            <a:ext cx="609600" cy="304800"/>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8" name="Line 14"/>
          <p:cNvSpPr>
            <a:spLocks noChangeShapeType="1"/>
          </p:cNvSpPr>
          <p:nvPr/>
        </p:nvSpPr>
        <p:spPr bwMode="auto">
          <a:xfrm>
            <a:off x="7315200" y="3429000"/>
            <a:ext cx="762000" cy="228600"/>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endParaRPr>
          </a:p>
        </p:txBody>
      </p:sp>
      <p:sp>
        <p:nvSpPr>
          <p:cNvPr id="54279" name="Text Box 15"/>
          <p:cNvSpPr txBox="1">
            <a:spLocks noChangeArrowheads="1"/>
          </p:cNvSpPr>
          <p:nvPr/>
        </p:nvSpPr>
        <p:spPr bwMode="auto">
          <a:xfrm>
            <a:off x="7315200" y="3657600"/>
            <a:ext cx="184150" cy="366713"/>
          </a:xfrm>
          <a:prstGeom prst="rect">
            <a:avLst/>
          </a:prstGeom>
          <a:noFill/>
          <a:ln w="25400">
            <a:noFill/>
            <a:miter lim="800000"/>
            <a:headEnd/>
            <a:tailEnd/>
          </a:ln>
        </p:spPr>
        <p:txBody>
          <a:bodyPr wrap="none">
            <a:spAutoFit/>
          </a:bodyPr>
          <a:lstStyle/>
          <a:p>
            <a:pPr fontAlgn="base">
              <a:spcBef>
                <a:spcPct val="0"/>
              </a:spcBef>
              <a:spcAft>
                <a:spcPct val="0"/>
              </a:spcAft>
            </a:pPr>
            <a:endParaRPr lang="en-US">
              <a:solidFill>
                <a:prstClr val="black"/>
              </a:solidFill>
              <a:latin typeface="Arial" charset="0"/>
            </a:endParaRPr>
          </a:p>
        </p:txBody>
      </p:sp>
      <p:sp>
        <p:nvSpPr>
          <p:cNvPr id="54280" name="Text Box 16"/>
          <p:cNvSpPr txBox="1">
            <a:spLocks noChangeArrowheads="1"/>
          </p:cNvSpPr>
          <p:nvPr/>
        </p:nvSpPr>
        <p:spPr bwMode="auto">
          <a:xfrm>
            <a:off x="7239000" y="3489325"/>
            <a:ext cx="528638"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O</a:t>
            </a:r>
            <a:r>
              <a:rPr lang="en-US" sz="2000" baseline="-25000">
                <a:solidFill>
                  <a:prstClr val="black"/>
                </a:solidFill>
                <a:latin typeface="Arial" charset="0"/>
              </a:rPr>
              <a:t>w</a:t>
            </a:r>
          </a:p>
        </p:txBody>
      </p:sp>
      <p:sp>
        <p:nvSpPr>
          <p:cNvPr id="54281" name="Text Box 17"/>
          <p:cNvSpPr txBox="1">
            <a:spLocks noChangeArrowheads="1"/>
          </p:cNvSpPr>
          <p:nvPr/>
        </p:nvSpPr>
        <p:spPr bwMode="auto">
          <a:xfrm>
            <a:off x="6553200" y="3962400"/>
            <a:ext cx="374650"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i</a:t>
            </a:r>
            <a:r>
              <a:rPr lang="en-US" sz="2000" baseline="-25000">
                <a:solidFill>
                  <a:prstClr val="black"/>
                </a:solidFill>
                <a:latin typeface="Arial" charset="0"/>
              </a:rPr>
              <a:t>w</a:t>
            </a:r>
          </a:p>
        </p:txBody>
      </p:sp>
      <p:sp>
        <p:nvSpPr>
          <p:cNvPr id="54282" name="Text Box 18"/>
          <p:cNvSpPr txBox="1">
            <a:spLocks noChangeArrowheads="1"/>
          </p:cNvSpPr>
          <p:nvPr/>
        </p:nvSpPr>
        <p:spPr bwMode="auto">
          <a:xfrm>
            <a:off x="7620000" y="3048000"/>
            <a:ext cx="439738"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k</a:t>
            </a:r>
            <a:r>
              <a:rPr lang="en-US" sz="2000" baseline="-25000">
                <a:solidFill>
                  <a:prstClr val="black"/>
                </a:solidFill>
                <a:latin typeface="Arial" charset="0"/>
              </a:rPr>
              <a:t>w</a:t>
            </a:r>
          </a:p>
        </p:txBody>
      </p:sp>
      <p:sp>
        <p:nvSpPr>
          <p:cNvPr id="54283" name="Text Box 19"/>
          <p:cNvSpPr txBox="1">
            <a:spLocks noChangeArrowheads="1"/>
          </p:cNvSpPr>
          <p:nvPr/>
        </p:nvSpPr>
        <p:spPr bwMode="auto">
          <a:xfrm>
            <a:off x="7391400" y="2133600"/>
            <a:ext cx="374650" cy="396875"/>
          </a:xfrm>
          <a:prstGeom prst="rect">
            <a:avLst/>
          </a:prstGeom>
          <a:noFill/>
          <a:ln w="25400">
            <a:noFill/>
            <a:miter lim="800000"/>
            <a:headEnd/>
            <a:tailEnd/>
          </a:ln>
        </p:spPr>
        <p:txBody>
          <a:bodyPr wrap="none">
            <a:spAutoFit/>
          </a:bodyPr>
          <a:lstStyle/>
          <a:p>
            <a:pPr fontAlgn="base">
              <a:spcBef>
                <a:spcPct val="0"/>
              </a:spcBef>
              <a:spcAft>
                <a:spcPct val="0"/>
              </a:spcAft>
            </a:pPr>
            <a:r>
              <a:rPr lang="en-US" sz="2000">
                <a:solidFill>
                  <a:prstClr val="black"/>
                </a:solidFill>
                <a:latin typeface="Arial" charset="0"/>
              </a:rPr>
              <a:t>j</a:t>
            </a:r>
            <a:r>
              <a:rPr lang="en-US" sz="2000" baseline="-25000">
                <a:solidFill>
                  <a:prstClr val="black"/>
                </a:solidFill>
                <a:latin typeface="Arial" charset="0"/>
              </a:rPr>
              <a:t>w</a:t>
            </a:r>
          </a:p>
        </p:txBody>
      </p:sp>
      <p:cxnSp>
        <p:nvCxnSpPr>
          <p:cNvPr id="17" name="Straight Arrow Connector 16"/>
          <p:cNvCxnSpPr>
            <a:endCxn id="54276" idx="0"/>
          </p:cNvCxnSpPr>
          <p:nvPr/>
        </p:nvCxnSpPr>
        <p:spPr>
          <a:xfrm flipV="1">
            <a:off x="3581400" y="3425825"/>
            <a:ext cx="3733800" cy="231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285" name="TextBox 17"/>
          <p:cNvSpPr txBox="1">
            <a:spLocks noChangeArrowheads="1"/>
          </p:cNvSpPr>
          <p:nvPr/>
        </p:nvSpPr>
        <p:spPr bwMode="auto">
          <a:xfrm>
            <a:off x="5943600" y="2971800"/>
            <a:ext cx="320675"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b="1">
                <a:solidFill>
                  <a:srgbClr val="1F497D"/>
                </a:solidFill>
                <a:latin typeface="Arial" charset="0"/>
              </a:rPr>
              <a:t>t</a:t>
            </a:r>
          </a:p>
        </p:txBody>
      </p:sp>
      <p:sp>
        <p:nvSpPr>
          <p:cNvPr id="22" name="Curved Left Arrow 21"/>
          <p:cNvSpPr/>
          <p:nvPr/>
        </p:nvSpPr>
        <p:spPr>
          <a:xfrm rot="19926854">
            <a:off x="8043863" y="1749425"/>
            <a:ext cx="739775" cy="1724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black"/>
              </a:solidFill>
            </a:endParaRPr>
          </a:p>
        </p:txBody>
      </p:sp>
      <p:sp>
        <p:nvSpPr>
          <p:cNvPr id="54287" name="TextBox 22"/>
          <p:cNvSpPr txBox="1">
            <a:spLocks noChangeArrowheads="1"/>
          </p:cNvSpPr>
          <p:nvPr/>
        </p:nvSpPr>
        <p:spPr bwMode="auto">
          <a:xfrm>
            <a:off x="7772400" y="1219200"/>
            <a:ext cx="481013"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b="1">
                <a:solidFill>
                  <a:srgbClr val="1F497D"/>
                </a:solidFill>
                <a:latin typeface="Arial" charset="0"/>
              </a:rPr>
              <a:t>R</a:t>
            </a:r>
          </a:p>
        </p:txBody>
      </p:sp>
    </p:spTree>
    <p:extLst>
      <p:ext uri="{BB962C8B-B14F-4D97-AF65-F5344CB8AC3E}">
        <p14:creationId xmlns:p14="http://schemas.microsoft.com/office/powerpoint/2010/main" val="3709828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noGrp="1"/>
          </p:cNvSpPr>
          <p:nvPr>
            <p:ph type="title"/>
          </p:nvPr>
        </p:nvSpPr>
        <p:spPr/>
        <p:txBody>
          <a:bodyPr/>
          <a:lstStyle/>
          <a:p>
            <a:r>
              <a:rPr lang="en-US" smtClean="0"/>
              <a:t>Degrees of freedom</a:t>
            </a:r>
          </a:p>
        </p:txBody>
      </p:sp>
      <p:graphicFrame>
        <p:nvGraphicFramePr>
          <p:cNvPr id="12290"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2298918" name="Equation" r:id="rId4" imgW="939600" imgH="215640" progId="Equation.3">
                  <p:embed/>
                </p:oleObj>
              </mc:Choice>
              <mc:Fallback>
                <p:oleObj name="Equation" r:id="rId4" imgW="93960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7"/>
          <p:cNvGraphicFramePr>
            <a:graphicFrameLocks noChangeAspect="1"/>
          </p:cNvGraphicFramePr>
          <p:nvPr/>
        </p:nvGraphicFramePr>
        <p:xfrm>
          <a:off x="1749425" y="3568700"/>
          <a:ext cx="5516563" cy="1976438"/>
        </p:xfrm>
        <a:graphic>
          <a:graphicData uri="http://schemas.openxmlformats.org/presentationml/2006/ole">
            <mc:AlternateContent xmlns:mc="http://schemas.openxmlformats.org/markup-compatibility/2006">
              <mc:Choice xmlns:v="urn:schemas-microsoft-com:vml" Requires="v">
                <p:oleObj spid="_x0000_s2298919" name="Equation" r:id="rId6" imgW="2590560" imgH="927000" progId="Equation.3">
                  <p:embed/>
                </p:oleObj>
              </mc:Choice>
              <mc:Fallback>
                <p:oleObj name="Equation" r:id="rId6" imgW="2590560" imgH="9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3568700"/>
                        <a:ext cx="55165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294" name="TextBox 5"/>
          <p:cNvSpPr txBox="1">
            <a:spLocks noChangeArrowheads="1"/>
          </p:cNvSpPr>
          <p:nvPr/>
        </p:nvSpPr>
        <p:spPr bwMode="auto">
          <a:xfrm>
            <a:off x="3276600" y="3429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5</a:t>
            </a:r>
          </a:p>
        </p:txBody>
      </p:sp>
      <p:sp>
        <p:nvSpPr>
          <p:cNvPr id="12295" name="TextBox 6"/>
          <p:cNvSpPr txBox="1">
            <a:spLocks noChangeArrowheads="1"/>
          </p:cNvSpPr>
          <p:nvPr/>
        </p:nvSpPr>
        <p:spPr bwMode="auto">
          <a:xfrm>
            <a:off x="5257800" y="3429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6</a:t>
            </a:r>
          </a:p>
        </p:txBody>
      </p:sp>
    </p:spTree>
    <p:extLst>
      <p:ext uri="{BB962C8B-B14F-4D97-AF65-F5344CB8AC3E}">
        <p14:creationId xmlns:p14="http://schemas.microsoft.com/office/powerpoint/2010/main" val="216370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calibrate the camera?</a:t>
            </a:r>
            <a:endParaRPr lang="en-US" dirty="0"/>
          </a:p>
        </p:txBody>
      </p:sp>
      <p:graphicFrame>
        <p:nvGraphicFramePr>
          <p:cNvPr id="678914" name="Object 2"/>
          <p:cNvGraphicFramePr>
            <a:graphicFrameLocks noChangeAspect="1"/>
          </p:cNvGraphicFramePr>
          <p:nvPr>
            <p:custDataLst>
              <p:tags r:id="rId2"/>
            </p:custDataLst>
            <p:extLst/>
          </p:nvPr>
        </p:nvGraphicFramePr>
        <p:xfrm>
          <a:off x="2098675" y="2916238"/>
          <a:ext cx="5099050" cy="2933700"/>
        </p:xfrm>
        <a:graphic>
          <a:graphicData uri="http://schemas.openxmlformats.org/presentationml/2006/ole">
            <mc:AlternateContent xmlns:mc="http://schemas.openxmlformats.org/markup-compatibility/2006">
              <mc:Choice xmlns:v="urn:schemas-microsoft-com:vml" Requires="v">
                <p:oleObj spid="_x0000_s2299942" name="Equation" r:id="rId4" imgW="1587240" imgH="914400" progId="Equation.3">
                  <p:embed/>
                </p:oleObj>
              </mc:Choice>
              <mc:Fallback>
                <p:oleObj name="Equation" r:id="rId4" imgW="1587240" imgH="914400" progId="Equation.3">
                  <p:embed/>
                  <p:pic>
                    <p:nvPicPr>
                      <p:cNvPr id="0" name=""/>
                      <p:cNvPicPr>
                        <a:picLocks noChangeAspect="1" noChangeArrowheads="1"/>
                      </p:cNvPicPr>
                      <p:nvPr/>
                    </p:nvPicPr>
                    <p:blipFill>
                      <a:blip r:embed="rId5"/>
                      <a:srcRect/>
                      <a:stretch>
                        <a:fillRect/>
                      </a:stretch>
                    </p:blipFill>
                    <p:spPr bwMode="auto">
                      <a:xfrm>
                        <a:off x="2098675" y="2916238"/>
                        <a:ext cx="509905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8915" name="Object 4"/>
          <p:cNvGraphicFramePr>
            <a:graphicFrameLocks noChangeAspect="1"/>
          </p:cNvGraphicFramePr>
          <p:nvPr/>
        </p:nvGraphicFramePr>
        <p:xfrm>
          <a:off x="2133600" y="1676400"/>
          <a:ext cx="4975225" cy="1143000"/>
        </p:xfrm>
        <a:graphic>
          <a:graphicData uri="http://schemas.openxmlformats.org/presentationml/2006/ole">
            <mc:AlternateContent xmlns:mc="http://schemas.openxmlformats.org/markup-compatibility/2006">
              <mc:Choice xmlns:v="urn:schemas-microsoft-com:vml" Requires="v">
                <p:oleObj spid="_x0000_s2299943" name="Equation" r:id="rId6" imgW="939600" imgH="215640" progId="Equation.3">
                  <p:embed/>
                </p:oleObj>
              </mc:Choice>
              <mc:Fallback>
                <p:oleObj name="Equation" r:id="rId6" imgW="9396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676400"/>
                        <a:ext cx="49752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8370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calibrate a camera?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1219200"/>
            <a:ext cx="8686800" cy="5548388"/>
          </a:xfrm>
        </p:spPr>
      </p:pic>
      <p:sp>
        <p:nvSpPr>
          <p:cNvPr id="5" name="TextBox 4"/>
          <p:cNvSpPr txBox="1"/>
          <p:nvPr/>
        </p:nvSpPr>
        <p:spPr>
          <a:xfrm>
            <a:off x="5638800" y="1600200"/>
            <a:ext cx="2286000" cy="4401205"/>
          </a:xfrm>
          <a:prstGeom prst="rect">
            <a:avLst/>
          </a:prstGeom>
          <a:solidFill>
            <a:schemeClr val="bg1">
              <a:alpha val="78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312.747 309.140 30.086</a:t>
            </a:r>
          </a:p>
          <a:p>
            <a:pPr algn="ctr" fontAlgn="base">
              <a:spcBef>
                <a:spcPct val="0"/>
              </a:spcBef>
              <a:spcAft>
                <a:spcPct val="0"/>
              </a:spcAft>
            </a:pPr>
            <a:r>
              <a:rPr lang="en-US" sz="1400" dirty="0">
                <a:solidFill>
                  <a:prstClr val="black"/>
                </a:solidFill>
                <a:latin typeface="Arial" charset="0"/>
              </a:rPr>
              <a:t>305.796 311.649 30.356</a:t>
            </a:r>
          </a:p>
          <a:p>
            <a:pPr algn="ctr" fontAlgn="base">
              <a:spcBef>
                <a:spcPct val="0"/>
              </a:spcBef>
              <a:spcAft>
                <a:spcPct val="0"/>
              </a:spcAft>
            </a:pPr>
            <a:r>
              <a:rPr lang="en-US" sz="1400" dirty="0">
                <a:solidFill>
                  <a:prstClr val="black"/>
                </a:solidFill>
                <a:latin typeface="Arial" charset="0"/>
              </a:rPr>
              <a:t>307.694 312.358 30.418</a:t>
            </a:r>
          </a:p>
          <a:p>
            <a:pPr algn="ctr" fontAlgn="base">
              <a:spcBef>
                <a:spcPct val="0"/>
              </a:spcBef>
              <a:spcAft>
                <a:spcPct val="0"/>
              </a:spcAft>
            </a:pPr>
            <a:r>
              <a:rPr lang="en-US" sz="1400" dirty="0">
                <a:solidFill>
                  <a:prstClr val="black"/>
                </a:solidFill>
                <a:latin typeface="Arial" charset="0"/>
              </a:rPr>
              <a:t>310.149 307.186 29.298</a:t>
            </a:r>
          </a:p>
          <a:p>
            <a:pPr algn="ctr" fontAlgn="base">
              <a:spcBef>
                <a:spcPct val="0"/>
              </a:spcBef>
              <a:spcAft>
                <a:spcPct val="0"/>
              </a:spcAft>
            </a:pPr>
            <a:r>
              <a:rPr lang="en-US" sz="1400" dirty="0">
                <a:solidFill>
                  <a:prstClr val="black"/>
                </a:solidFill>
                <a:latin typeface="Arial" charset="0"/>
              </a:rPr>
              <a:t>311.937 310.105 29.216</a:t>
            </a:r>
          </a:p>
          <a:p>
            <a:pPr algn="ctr" fontAlgn="base">
              <a:spcBef>
                <a:spcPct val="0"/>
              </a:spcBef>
              <a:spcAft>
                <a:spcPct val="0"/>
              </a:spcAft>
            </a:pPr>
            <a:r>
              <a:rPr lang="en-US" sz="1400" dirty="0">
                <a:solidFill>
                  <a:prstClr val="black"/>
                </a:solidFill>
                <a:latin typeface="Arial" charset="0"/>
              </a:rPr>
              <a:t>311.202 307.572 30.682</a:t>
            </a:r>
          </a:p>
          <a:p>
            <a:pPr algn="ctr" fontAlgn="base">
              <a:spcBef>
                <a:spcPct val="0"/>
              </a:spcBef>
              <a:spcAft>
                <a:spcPct val="0"/>
              </a:spcAft>
            </a:pPr>
            <a:r>
              <a:rPr lang="en-US" sz="1400" dirty="0">
                <a:solidFill>
                  <a:prstClr val="black"/>
                </a:solidFill>
                <a:latin typeface="Arial" charset="0"/>
              </a:rPr>
              <a:t>307.106 306.876 28.660</a:t>
            </a:r>
          </a:p>
          <a:p>
            <a:pPr algn="ctr" fontAlgn="base">
              <a:spcBef>
                <a:spcPct val="0"/>
              </a:spcBef>
              <a:spcAft>
                <a:spcPct val="0"/>
              </a:spcAft>
            </a:pPr>
            <a:r>
              <a:rPr lang="en-US" sz="1400" dirty="0">
                <a:solidFill>
                  <a:prstClr val="black"/>
                </a:solidFill>
                <a:latin typeface="Arial" charset="0"/>
              </a:rPr>
              <a:t>309.317 312.490 30.230</a:t>
            </a:r>
          </a:p>
          <a:p>
            <a:pPr algn="ctr" fontAlgn="base">
              <a:spcBef>
                <a:spcPct val="0"/>
              </a:spcBef>
              <a:spcAft>
                <a:spcPct val="0"/>
              </a:spcAft>
            </a:pPr>
            <a:r>
              <a:rPr lang="en-US" sz="1400" dirty="0">
                <a:solidFill>
                  <a:prstClr val="black"/>
                </a:solidFill>
                <a:latin typeface="Arial" charset="0"/>
              </a:rPr>
              <a:t>307.435 310.151 29.318</a:t>
            </a:r>
          </a:p>
          <a:p>
            <a:pPr algn="ctr" fontAlgn="base">
              <a:spcBef>
                <a:spcPct val="0"/>
              </a:spcBef>
              <a:spcAft>
                <a:spcPct val="0"/>
              </a:spcAft>
            </a:pPr>
            <a:r>
              <a:rPr lang="en-US" sz="1400" dirty="0">
                <a:solidFill>
                  <a:prstClr val="black"/>
                </a:solidFill>
                <a:latin typeface="Arial" charset="0"/>
              </a:rPr>
              <a:t>308.253 306.300 28.881</a:t>
            </a:r>
          </a:p>
          <a:p>
            <a:pPr algn="ctr" fontAlgn="base">
              <a:spcBef>
                <a:spcPct val="0"/>
              </a:spcBef>
              <a:spcAft>
                <a:spcPct val="0"/>
              </a:spcAft>
            </a:pPr>
            <a:r>
              <a:rPr lang="en-US" sz="1400" dirty="0">
                <a:solidFill>
                  <a:prstClr val="black"/>
                </a:solidFill>
                <a:latin typeface="Arial" charset="0"/>
              </a:rPr>
              <a:t>306.650 309.301 28.905</a:t>
            </a:r>
          </a:p>
          <a:p>
            <a:pPr algn="ctr" fontAlgn="base">
              <a:spcBef>
                <a:spcPct val="0"/>
              </a:spcBef>
              <a:spcAft>
                <a:spcPct val="0"/>
              </a:spcAft>
            </a:pPr>
            <a:r>
              <a:rPr lang="en-US" sz="1400" dirty="0">
                <a:solidFill>
                  <a:prstClr val="black"/>
                </a:solidFill>
                <a:latin typeface="Arial" charset="0"/>
              </a:rPr>
              <a:t>308.069 306.831 29.189</a:t>
            </a:r>
          </a:p>
          <a:p>
            <a:pPr algn="ctr" fontAlgn="base">
              <a:spcBef>
                <a:spcPct val="0"/>
              </a:spcBef>
              <a:spcAft>
                <a:spcPct val="0"/>
              </a:spcAft>
            </a:pPr>
            <a:r>
              <a:rPr lang="en-US" sz="1400" dirty="0">
                <a:solidFill>
                  <a:prstClr val="black"/>
                </a:solidFill>
                <a:latin typeface="Arial" charset="0"/>
              </a:rPr>
              <a:t>309.671 308.834 29.029</a:t>
            </a:r>
          </a:p>
          <a:p>
            <a:pPr algn="ctr" fontAlgn="base">
              <a:spcBef>
                <a:spcPct val="0"/>
              </a:spcBef>
              <a:spcAft>
                <a:spcPct val="0"/>
              </a:spcAft>
            </a:pPr>
            <a:r>
              <a:rPr lang="en-US" sz="1400" dirty="0">
                <a:solidFill>
                  <a:prstClr val="black"/>
                </a:solidFill>
                <a:latin typeface="Arial" charset="0"/>
              </a:rPr>
              <a:t>308.255 309.955 29.267</a:t>
            </a:r>
          </a:p>
          <a:p>
            <a:pPr algn="ctr" fontAlgn="base">
              <a:spcBef>
                <a:spcPct val="0"/>
              </a:spcBef>
              <a:spcAft>
                <a:spcPct val="0"/>
              </a:spcAft>
            </a:pPr>
            <a:r>
              <a:rPr lang="en-US" sz="1400" dirty="0">
                <a:solidFill>
                  <a:prstClr val="black"/>
                </a:solidFill>
                <a:latin typeface="Arial" charset="0"/>
              </a:rPr>
              <a:t>307.546 308.613 28.963</a:t>
            </a:r>
          </a:p>
          <a:p>
            <a:pPr algn="ctr" fontAlgn="base">
              <a:spcBef>
                <a:spcPct val="0"/>
              </a:spcBef>
              <a:spcAft>
                <a:spcPct val="0"/>
              </a:spcAft>
            </a:pPr>
            <a:r>
              <a:rPr lang="en-US" sz="1400" dirty="0">
                <a:solidFill>
                  <a:prstClr val="black"/>
                </a:solidFill>
                <a:latin typeface="Arial" charset="0"/>
              </a:rPr>
              <a:t>311.036 309.206 28.913</a:t>
            </a:r>
          </a:p>
          <a:p>
            <a:pPr algn="ctr" fontAlgn="base">
              <a:spcBef>
                <a:spcPct val="0"/>
              </a:spcBef>
              <a:spcAft>
                <a:spcPct val="0"/>
              </a:spcAft>
            </a:pPr>
            <a:r>
              <a:rPr lang="en-US" sz="1400" dirty="0">
                <a:solidFill>
                  <a:prstClr val="black"/>
                </a:solidFill>
                <a:latin typeface="Arial" charset="0"/>
              </a:rPr>
              <a:t>307.518 308.175 29.069</a:t>
            </a:r>
          </a:p>
          <a:p>
            <a:pPr algn="ctr" fontAlgn="base">
              <a:spcBef>
                <a:spcPct val="0"/>
              </a:spcBef>
              <a:spcAft>
                <a:spcPct val="0"/>
              </a:spcAft>
            </a:pPr>
            <a:r>
              <a:rPr lang="en-US" sz="1400" dirty="0">
                <a:solidFill>
                  <a:prstClr val="black"/>
                </a:solidFill>
                <a:latin typeface="Arial" charset="0"/>
              </a:rPr>
              <a:t>309.950 311.262 29.990</a:t>
            </a:r>
          </a:p>
          <a:p>
            <a:pPr algn="ctr" fontAlgn="base">
              <a:spcBef>
                <a:spcPct val="0"/>
              </a:spcBef>
              <a:spcAft>
                <a:spcPct val="0"/>
              </a:spcAft>
            </a:pPr>
            <a:r>
              <a:rPr lang="en-US" sz="1400" dirty="0">
                <a:solidFill>
                  <a:prstClr val="black"/>
                </a:solidFill>
                <a:latin typeface="Arial" charset="0"/>
              </a:rPr>
              <a:t>312.160 310.772 29.080</a:t>
            </a:r>
          </a:p>
          <a:p>
            <a:pPr algn="ctr" fontAlgn="base">
              <a:spcBef>
                <a:spcPct val="0"/>
              </a:spcBef>
              <a:spcAft>
                <a:spcPct val="0"/>
              </a:spcAft>
            </a:pPr>
            <a:r>
              <a:rPr lang="en-US" sz="1400" dirty="0">
                <a:solidFill>
                  <a:prstClr val="black"/>
                </a:solidFill>
                <a:latin typeface="Arial" charset="0"/>
              </a:rPr>
              <a:t>311.988 312.709 </a:t>
            </a:r>
            <a:r>
              <a:rPr lang="en-US" sz="1400" dirty="0" smtClean="0">
                <a:solidFill>
                  <a:prstClr val="black"/>
                </a:solidFill>
                <a:latin typeface="Arial" charset="0"/>
              </a:rPr>
              <a:t>30.514</a:t>
            </a:r>
            <a:endParaRPr lang="en-US" sz="1400" dirty="0">
              <a:solidFill>
                <a:prstClr val="black"/>
              </a:solidFill>
              <a:latin typeface="Arial" charset="0"/>
            </a:endParaRPr>
          </a:p>
        </p:txBody>
      </p:sp>
      <p:sp>
        <p:nvSpPr>
          <p:cNvPr id="6" name="TextBox 5"/>
          <p:cNvSpPr txBox="1"/>
          <p:nvPr/>
        </p:nvSpPr>
        <p:spPr>
          <a:xfrm>
            <a:off x="990600" y="1600199"/>
            <a:ext cx="1082040" cy="4401205"/>
          </a:xfrm>
          <a:prstGeom prst="rect">
            <a:avLst/>
          </a:prstGeom>
          <a:solidFill>
            <a:schemeClr val="bg1">
              <a:alpha val="77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880  214</a:t>
            </a:r>
          </a:p>
          <a:p>
            <a:pPr algn="ctr" fontAlgn="base">
              <a:spcBef>
                <a:spcPct val="0"/>
              </a:spcBef>
              <a:spcAft>
                <a:spcPct val="0"/>
              </a:spcAft>
            </a:pPr>
            <a:r>
              <a:rPr lang="en-US" sz="1400" dirty="0">
                <a:solidFill>
                  <a:prstClr val="black"/>
                </a:solidFill>
                <a:latin typeface="Arial" charset="0"/>
              </a:rPr>
              <a:t> 43  203</a:t>
            </a:r>
          </a:p>
          <a:p>
            <a:pPr algn="ctr" fontAlgn="base">
              <a:spcBef>
                <a:spcPct val="0"/>
              </a:spcBef>
              <a:spcAft>
                <a:spcPct val="0"/>
              </a:spcAft>
            </a:pPr>
            <a:r>
              <a:rPr lang="en-US" sz="1400" dirty="0">
                <a:solidFill>
                  <a:prstClr val="black"/>
                </a:solidFill>
                <a:latin typeface="Arial" charset="0"/>
              </a:rPr>
              <a:t>270  197</a:t>
            </a:r>
          </a:p>
          <a:p>
            <a:pPr algn="ctr" fontAlgn="base">
              <a:spcBef>
                <a:spcPct val="0"/>
              </a:spcBef>
              <a:spcAft>
                <a:spcPct val="0"/>
              </a:spcAft>
            </a:pPr>
            <a:r>
              <a:rPr lang="en-US" sz="1400" dirty="0">
                <a:solidFill>
                  <a:prstClr val="black"/>
                </a:solidFill>
                <a:latin typeface="Arial" charset="0"/>
              </a:rPr>
              <a:t>886  347</a:t>
            </a:r>
          </a:p>
          <a:p>
            <a:pPr algn="ctr" fontAlgn="base">
              <a:spcBef>
                <a:spcPct val="0"/>
              </a:spcBef>
              <a:spcAft>
                <a:spcPct val="0"/>
              </a:spcAft>
            </a:pPr>
            <a:r>
              <a:rPr lang="en-US" sz="1400" dirty="0">
                <a:solidFill>
                  <a:prstClr val="black"/>
                </a:solidFill>
                <a:latin typeface="Arial" charset="0"/>
              </a:rPr>
              <a:t>745  302</a:t>
            </a:r>
          </a:p>
          <a:p>
            <a:pPr algn="ctr" fontAlgn="base">
              <a:spcBef>
                <a:spcPct val="0"/>
              </a:spcBef>
              <a:spcAft>
                <a:spcPct val="0"/>
              </a:spcAft>
            </a:pPr>
            <a:r>
              <a:rPr lang="en-US" sz="1400" dirty="0">
                <a:solidFill>
                  <a:prstClr val="black"/>
                </a:solidFill>
                <a:latin typeface="Arial" charset="0"/>
              </a:rPr>
              <a:t>943  128</a:t>
            </a:r>
          </a:p>
          <a:p>
            <a:pPr algn="ctr" fontAlgn="base">
              <a:spcBef>
                <a:spcPct val="0"/>
              </a:spcBef>
              <a:spcAft>
                <a:spcPct val="0"/>
              </a:spcAft>
            </a:pPr>
            <a:r>
              <a:rPr lang="en-US" sz="1400" dirty="0">
                <a:solidFill>
                  <a:prstClr val="black"/>
                </a:solidFill>
                <a:latin typeface="Arial" charset="0"/>
              </a:rPr>
              <a:t>476  590</a:t>
            </a:r>
          </a:p>
          <a:p>
            <a:pPr algn="ctr" fontAlgn="base">
              <a:spcBef>
                <a:spcPct val="0"/>
              </a:spcBef>
              <a:spcAft>
                <a:spcPct val="0"/>
              </a:spcAft>
            </a:pPr>
            <a:r>
              <a:rPr lang="en-US" sz="1400" dirty="0">
                <a:solidFill>
                  <a:prstClr val="black"/>
                </a:solidFill>
                <a:latin typeface="Arial" charset="0"/>
              </a:rPr>
              <a:t>419  214</a:t>
            </a:r>
          </a:p>
          <a:p>
            <a:pPr algn="ctr" fontAlgn="base">
              <a:spcBef>
                <a:spcPct val="0"/>
              </a:spcBef>
              <a:spcAft>
                <a:spcPct val="0"/>
              </a:spcAft>
            </a:pPr>
            <a:r>
              <a:rPr lang="en-US" sz="1400" dirty="0">
                <a:solidFill>
                  <a:prstClr val="black"/>
                </a:solidFill>
                <a:latin typeface="Arial" charset="0"/>
              </a:rPr>
              <a:t>317  335</a:t>
            </a:r>
          </a:p>
          <a:p>
            <a:pPr algn="ctr" fontAlgn="base">
              <a:spcBef>
                <a:spcPct val="0"/>
              </a:spcBef>
              <a:spcAft>
                <a:spcPct val="0"/>
              </a:spcAft>
            </a:pPr>
            <a:r>
              <a:rPr lang="en-US" sz="1400" dirty="0">
                <a:solidFill>
                  <a:prstClr val="black"/>
                </a:solidFill>
                <a:latin typeface="Arial" charset="0"/>
              </a:rPr>
              <a:t>783  521</a:t>
            </a:r>
          </a:p>
          <a:p>
            <a:pPr algn="ctr" fontAlgn="base">
              <a:spcBef>
                <a:spcPct val="0"/>
              </a:spcBef>
              <a:spcAft>
                <a:spcPct val="0"/>
              </a:spcAft>
            </a:pPr>
            <a:r>
              <a:rPr lang="en-US" sz="1400" dirty="0">
                <a:solidFill>
                  <a:prstClr val="black"/>
                </a:solidFill>
                <a:latin typeface="Arial" charset="0"/>
              </a:rPr>
              <a:t>235  427</a:t>
            </a:r>
          </a:p>
          <a:p>
            <a:pPr algn="ctr" fontAlgn="base">
              <a:spcBef>
                <a:spcPct val="0"/>
              </a:spcBef>
              <a:spcAft>
                <a:spcPct val="0"/>
              </a:spcAft>
            </a:pPr>
            <a:r>
              <a:rPr lang="en-US" sz="1400" dirty="0">
                <a:solidFill>
                  <a:prstClr val="black"/>
                </a:solidFill>
                <a:latin typeface="Arial" charset="0"/>
              </a:rPr>
              <a:t>665  429</a:t>
            </a:r>
          </a:p>
          <a:p>
            <a:pPr algn="ctr" fontAlgn="base">
              <a:spcBef>
                <a:spcPct val="0"/>
              </a:spcBef>
              <a:spcAft>
                <a:spcPct val="0"/>
              </a:spcAft>
            </a:pPr>
            <a:r>
              <a:rPr lang="en-US" sz="1400" dirty="0">
                <a:solidFill>
                  <a:prstClr val="black"/>
                </a:solidFill>
                <a:latin typeface="Arial" charset="0"/>
              </a:rPr>
              <a:t>655  362</a:t>
            </a:r>
          </a:p>
          <a:p>
            <a:pPr algn="ctr" fontAlgn="base">
              <a:spcBef>
                <a:spcPct val="0"/>
              </a:spcBef>
              <a:spcAft>
                <a:spcPct val="0"/>
              </a:spcAft>
            </a:pPr>
            <a:r>
              <a:rPr lang="en-US" sz="1400" dirty="0">
                <a:solidFill>
                  <a:prstClr val="black"/>
                </a:solidFill>
                <a:latin typeface="Arial" charset="0"/>
              </a:rPr>
              <a:t>427  333</a:t>
            </a:r>
          </a:p>
          <a:p>
            <a:pPr algn="ctr" fontAlgn="base">
              <a:spcBef>
                <a:spcPct val="0"/>
              </a:spcBef>
              <a:spcAft>
                <a:spcPct val="0"/>
              </a:spcAft>
            </a:pPr>
            <a:r>
              <a:rPr lang="en-US" sz="1400" dirty="0">
                <a:solidFill>
                  <a:prstClr val="black"/>
                </a:solidFill>
                <a:latin typeface="Arial" charset="0"/>
              </a:rPr>
              <a:t>412  415</a:t>
            </a:r>
          </a:p>
          <a:p>
            <a:pPr algn="ctr" fontAlgn="base">
              <a:spcBef>
                <a:spcPct val="0"/>
              </a:spcBef>
              <a:spcAft>
                <a:spcPct val="0"/>
              </a:spcAft>
            </a:pPr>
            <a:r>
              <a:rPr lang="en-US" sz="1400" dirty="0">
                <a:solidFill>
                  <a:prstClr val="black"/>
                </a:solidFill>
                <a:latin typeface="Arial" charset="0"/>
              </a:rPr>
              <a:t>746  351</a:t>
            </a:r>
          </a:p>
          <a:p>
            <a:pPr algn="ctr" fontAlgn="base">
              <a:spcBef>
                <a:spcPct val="0"/>
              </a:spcBef>
              <a:spcAft>
                <a:spcPct val="0"/>
              </a:spcAft>
            </a:pPr>
            <a:r>
              <a:rPr lang="en-US" sz="1400" dirty="0">
                <a:solidFill>
                  <a:prstClr val="black"/>
                </a:solidFill>
                <a:latin typeface="Arial" charset="0"/>
              </a:rPr>
              <a:t>434  415</a:t>
            </a:r>
          </a:p>
          <a:p>
            <a:pPr algn="ctr" fontAlgn="base">
              <a:spcBef>
                <a:spcPct val="0"/>
              </a:spcBef>
              <a:spcAft>
                <a:spcPct val="0"/>
              </a:spcAft>
            </a:pPr>
            <a:r>
              <a:rPr lang="en-US" sz="1400" dirty="0">
                <a:solidFill>
                  <a:prstClr val="black"/>
                </a:solidFill>
                <a:latin typeface="Arial" charset="0"/>
              </a:rPr>
              <a:t>525  234</a:t>
            </a:r>
          </a:p>
          <a:p>
            <a:pPr algn="ctr" fontAlgn="base">
              <a:spcBef>
                <a:spcPct val="0"/>
              </a:spcBef>
              <a:spcAft>
                <a:spcPct val="0"/>
              </a:spcAft>
            </a:pPr>
            <a:r>
              <a:rPr lang="en-US" sz="1400" dirty="0">
                <a:solidFill>
                  <a:prstClr val="black"/>
                </a:solidFill>
                <a:latin typeface="Arial" charset="0"/>
              </a:rPr>
              <a:t>716  308</a:t>
            </a:r>
          </a:p>
          <a:p>
            <a:pPr algn="ctr" fontAlgn="base">
              <a:spcBef>
                <a:spcPct val="0"/>
              </a:spcBef>
              <a:spcAft>
                <a:spcPct val="0"/>
              </a:spcAft>
            </a:pPr>
            <a:r>
              <a:rPr lang="en-US" sz="1400" dirty="0">
                <a:solidFill>
                  <a:prstClr val="black"/>
                </a:solidFill>
                <a:latin typeface="Arial" charset="0"/>
              </a:rPr>
              <a:t>602  </a:t>
            </a:r>
            <a:r>
              <a:rPr lang="en-US" sz="1400" dirty="0" smtClean="0">
                <a:solidFill>
                  <a:prstClr val="black"/>
                </a:solidFill>
                <a:latin typeface="Arial" charset="0"/>
              </a:rPr>
              <a:t>187</a:t>
            </a:r>
            <a:endParaRPr lang="en-US" sz="1400" dirty="0">
              <a:solidFill>
                <a:prstClr val="black"/>
              </a:solidFill>
              <a:latin typeface="Arial" charset="0"/>
            </a:endParaRPr>
          </a:p>
        </p:txBody>
      </p:sp>
      <p:graphicFrame>
        <p:nvGraphicFramePr>
          <p:cNvPr id="7" name="Object 2"/>
          <p:cNvGraphicFramePr>
            <a:graphicFrameLocks noChangeAspect="1"/>
          </p:cNvGraphicFramePr>
          <p:nvPr>
            <p:custDataLst>
              <p:tags r:id="rId2"/>
            </p:custDataLst>
            <p:extLst>
              <p:ext uri="{D42A27DB-BD31-4B8C-83A1-F6EECF244321}">
                <p14:modId xmlns:p14="http://schemas.microsoft.com/office/powerpoint/2010/main" val="3946585500"/>
              </p:ext>
            </p:extLst>
          </p:nvPr>
        </p:nvGraphicFramePr>
        <p:xfrm>
          <a:off x="2169909" y="2971800"/>
          <a:ext cx="3407643" cy="1960562"/>
        </p:xfrm>
        <a:graphic>
          <a:graphicData uri="http://schemas.openxmlformats.org/presentationml/2006/ole">
            <mc:AlternateContent xmlns:mc="http://schemas.openxmlformats.org/markup-compatibility/2006">
              <mc:Choice xmlns:v="urn:schemas-microsoft-com:vml" Requires="v">
                <p:oleObj spid="_x0000_s2300948" name="Equation" r:id="rId5" imgW="1587240" imgH="914400" progId="Equation.3">
                  <p:embed/>
                </p:oleObj>
              </mc:Choice>
              <mc:Fallback>
                <p:oleObj name="Equation" r:id="rId5" imgW="1587240" imgH="914400" progId="Equation.3">
                  <p:embed/>
                  <p:pic>
                    <p:nvPicPr>
                      <p:cNvPr id="0" name=""/>
                      <p:cNvPicPr>
                        <a:picLocks noChangeAspect="1" noChangeArrowheads="1"/>
                      </p:cNvPicPr>
                      <p:nvPr/>
                    </p:nvPicPr>
                    <p:blipFill>
                      <a:blip r:embed="rId6"/>
                      <a:srcRect/>
                      <a:stretch>
                        <a:fillRect/>
                      </a:stretch>
                    </p:blipFill>
                    <p:spPr bwMode="auto">
                      <a:xfrm>
                        <a:off x="2169909" y="2971800"/>
                        <a:ext cx="3407643" cy="1960562"/>
                      </a:xfrm>
                      <a:prstGeom prst="rect">
                        <a:avLst/>
                      </a:prstGeom>
                      <a:solidFill>
                        <a:schemeClr val="accent1">
                          <a:alpha val="86000"/>
                        </a:schemeClr>
                      </a:solidFill>
                      <a:extLst/>
                    </p:spPr>
                  </p:pic>
                </p:oleObj>
              </mc:Fallback>
            </mc:AlternateContent>
          </a:graphicData>
        </a:graphic>
      </p:graphicFrame>
    </p:spTree>
    <p:extLst>
      <p:ext uri="{BB962C8B-B14F-4D97-AF65-F5344CB8AC3E}">
        <p14:creationId xmlns:p14="http://schemas.microsoft.com/office/powerpoint/2010/main" val="21755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27250" y="3581400"/>
          <a:ext cx="5907088" cy="3276600"/>
        </p:xfrm>
        <a:graphic>
          <a:graphicData uri="http://schemas.openxmlformats.org/presentationml/2006/ole">
            <mc:AlternateContent xmlns:mc="http://schemas.openxmlformats.org/markup-compatibility/2006">
              <mc:Choice xmlns:v="urn:schemas-microsoft-com:vml" Requires="v">
                <p:oleObj spid="_x0000_s2301990" name="Equation" r:id="rId4" imgW="4991040" imgH="2768400" progId="Equation.3">
                  <p:embed/>
                </p:oleObj>
              </mc:Choice>
              <mc:Fallback>
                <p:oleObj name="Equation" r:id="rId4" imgW="4991040" imgH="2768400" progId="Equation.3">
                  <p:embed/>
                  <p:pic>
                    <p:nvPicPr>
                      <p:cNvPr id="0" name=""/>
                      <p:cNvPicPr>
                        <a:picLocks noChangeAspect="1" noChangeArrowheads="1"/>
                      </p:cNvPicPr>
                      <p:nvPr/>
                    </p:nvPicPr>
                    <p:blipFill>
                      <a:blip r:embed="rId5"/>
                      <a:srcRect/>
                      <a:stretch>
                        <a:fillRect/>
                      </a:stretch>
                    </p:blipFill>
                    <p:spPr bwMode="auto">
                      <a:xfrm>
                        <a:off x="27250" y="3581400"/>
                        <a:ext cx="5907088" cy="3276600"/>
                      </a:xfrm>
                      <a:prstGeom prst="rect">
                        <a:avLst/>
                      </a:prstGeom>
                      <a:noFill/>
                      <a:extLst/>
                    </p:spPr>
                  </p:pic>
                </p:oleObj>
              </mc:Fallback>
            </mc:AlternateContent>
          </a:graphicData>
        </a:graphic>
      </p:graphicFrame>
      <p:sp>
        <p:nvSpPr>
          <p:cNvPr id="2" name="Title 1"/>
          <p:cNvSpPr>
            <a:spLocks noGrp="1"/>
          </p:cNvSpPr>
          <p:nvPr>
            <p:ph type="title"/>
          </p:nvPr>
        </p:nvSpPr>
        <p:spPr>
          <a:xfrm>
            <a:off x="457200" y="0"/>
            <a:ext cx="8610600" cy="914400"/>
          </a:xfrm>
        </p:spPr>
        <p:txBody>
          <a:bodyPr>
            <a:normAutofit/>
          </a:bodyPr>
          <a:lstStyle/>
          <a:p>
            <a:r>
              <a:rPr lang="en-US" dirty="0" smtClean="0"/>
              <a:t>Method 1 – homogeneous linear system</a:t>
            </a:r>
            <a:endParaRPr lang="en-US" dirty="0"/>
          </a:p>
        </p:txBody>
      </p:sp>
      <p:sp>
        <p:nvSpPr>
          <p:cNvPr id="3" name="Content Placeholder 2"/>
          <p:cNvSpPr>
            <a:spLocks noGrp="1"/>
          </p:cNvSpPr>
          <p:nvPr>
            <p:ph idx="1"/>
          </p:nvPr>
        </p:nvSpPr>
        <p:spPr>
          <a:xfrm>
            <a:off x="457200" y="2971800"/>
            <a:ext cx="8229600" cy="3154363"/>
          </a:xfrm>
        </p:spPr>
        <p:txBody>
          <a:bodyPr>
            <a:normAutofit/>
          </a:bodyPr>
          <a:lstStyle/>
          <a:p>
            <a:r>
              <a:rPr lang="en-US" dirty="0" smtClean="0"/>
              <a:t>Solve for m’s entries using linear least squares</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7" name="TextBox 6"/>
          <p:cNvSpPr txBox="1"/>
          <p:nvPr/>
        </p:nvSpPr>
        <p:spPr>
          <a:xfrm>
            <a:off x="2667000" y="3733800"/>
            <a:ext cx="1268296" cy="369332"/>
          </a:xfrm>
          <a:prstGeom prst="rect">
            <a:avLst/>
          </a:prstGeom>
          <a:noFill/>
        </p:spPr>
        <p:txBody>
          <a:bodyPr wrap="none" rtlCol="0">
            <a:spAutoFit/>
          </a:bodyPr>
          <a:lstStyle/>
          <a:p>
            <a:pPr eaLnBrk="0" fontAlgn="base" hangingPunct="0">
              <a:spcBef>
                <a:spcPct val="0"/>
              </a:spcBef>
              <a:spcAft>
                <a:spcPct val="0"/>
              </a:spcAft>
            </a:pPr>
            <a:r>
              <a:rPr lang="en-US" b="1" dirty="0" smtClean="0">
                <a:solidFill>
                  <a:prstClr val="black"/>
                </a:solidFill>
                <a:latin typeface="Arial" panose="020B0604020202020204" pitchFamily="34" charset="0"/>
              </a:rPr>
              <a:t>Ax</a:t>
            </a:r>
            <a:r>
              <a:rPr lang="en-US" dirty="0" smtClean="0">
                <a:solidFill>
                  <a:prstClr val="black"/>
                </a:solidFill>
                <a:latin typeface="Arial" panose="020B0604020202020204" pitchFamily="34" charset="0"/>
              </a:rPr>
              <a:t>=</a:t>
            </a:r>
            <a:r>
              <a:rPr lang="en-US" b="1" dirty="0" smtClean="0">
                <a:solidFill>
                  <a:prstClr val="black"/>
                </a:solidFill>
                <a:latin typeface="Arial" panose="020B0604020202020204" pitchFamily="34" charset="0"/>
              </a:rPr>
              <a:t>0</a:t>
            </a:r>
            <a:r>
              <a:rPr lang="en-US" dirty="0" smtClean="0">
                <a:solidFill>
                  <a:prstClr val="black"/>
                </a:solidFill>
                <a:latin typeface="Arial" panose="020B0604020202020204" pitchFamily="34" charset="0"/>
              </a:rPr>
              <a:t> form</a:t>
            </a:r>
            <a:endParaRPr lang="en-US" dirty="0">
              <a:solidFill>
                <a:prstClr val="black"/>
              </a:solidFill>
              <a:latin typeface="Arial" panose="020B0604020202020204" pitchFamily="34" charset="0"/>
            </a:endParaRPr>
          </a:p>
        </p:txBody>
      </p:sp>
      <p:graphicFrame>
        <p:nvGraphicFramePr>
          <p:cNvPr id="5" name="Object 4"/>
          <p:cNvGraphicFramePr>
            <a:graphicFrameLocks noChangeAspect="1"/>
          </p:cNvGraphicFramePr>
          <p:nvPr>
            <p:custDataLst>
              <p:tags r:id="rId2"/>
            </p:custDataLst>
            <p:extLst/>
          </p:nvPr>
        </p:nvGraphicFramePr>
        <p:xfrm>
          <a:off x="2362200" y="1074737"/>
          <a:ext cx="4270375" cy="1806575"/>
        </p:xfrm>
        <a:graphic>
          <a:graphicData uri="http://schemas.openxmlformats.org/presentationml/2006/ole">
            <mc:AlternateContent xmlns:mc="http://schemas.openxmlformats.org/markup-compatibility/2006">
              <mc:Choice xmlns:v="urn:schemas-microsoft-com:vml" Requires="v">
                <p:oleObj spid="_x0000_s2301991" name="Equation" r:id="rId6" imgW="2158920" imgH="914400" progId="Equation.3">
                  <p:embed/>
                </p:oleObj>
              </mc:Choice>
              <mc:Fallback>
                <p:oleObj name="Equation" r:id="rId6" imgW="2158920" imgH="914400" progId="Equation.3">
                  <p:embed/>
                  <p:pic>
                    <p:nvPicPr>
                      <p:cNvPr id="0" name=""/>
                      <p:cNvPicPr>
                        <a:picLocks noChangeAspect="1" noChangeArrowheads="1"/>
                      </p:cNvPicPr>
                      <p:nvPr/>
                    </p:nvPicPr>
                    <p:blipFill>
                      <a:blip r:embed="rId7"/>
                      <a:srcRect/>
                      <a:stretch>
                        <a:fillRect/>
                      </a:stretch>
                    </p:blipFill>
                    <p:spPr bwMode="auto">
                      <a:xfrm>
                        <a:off x="2362200" y="1074737"/>
                        <a:ext cx="42703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238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factorize M back to K [R | T]?</a:t>
            </a:r>
            <a:endParaRPr lang="en-US" dirty="0"/>
          </a:p>
        </p:txBody>
      </p:sp>
      <p:sp>
        <p:nvSpPr>
          <p:cNvPr id="3" name="Content Placeholder 2"/>
          <p:cNvSpPr>
            <a:spLocks noGrp="1"/>
          </p:cNvSpPr>
          <p:nvPr>
            <p:ph idx="1"/>
          </p:nvPr>
        </p:nvSpPr>
        <p:spPr/>
        <p:txBody>
          <a:bodyPr/>
          <a:lstStyle/>
          <a:p>
            <a:r>
              <a:rPr lang="en-US" dirty="0" smtClean="0"/>
              <a:t>Yes</a:t>
            </a:r>
          </a:p>
          <a:p>
            <a:r>
              <a:rPr lang="en-US" dirty="0" smtClean="0"/>
              <a:t>Simplest is to use camera calibration packages (there is a good one in </a:t>
            </a:r>
            <a:r>
              <a:rPr lang="en-US" dirty="0" err="1" smtClean="0"/>
              <a:t>OpenCV</a:t>
            </a:r>
            <a:r>
              <a:rPr lang="en-US" dirty="0" smtClean="0"/>
              <a:t>)</a:t>
            </a:r>
          </a:p>
        </p:txBody>
      </p:sp>
    </p:spTree>
    <p:extLst>
      <p:ext uri="{BB962C8B-B14F-4D97-AF65-F5344CB8AC3E}">
        <p14:creationId xmlns:p14="http://schemas.microsoft.com/office/powerpoint/2010/main" val="58579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pPr eaLnBrk="1" hangingPunct="1"/>
            <a:r>
              <a:rPr lang="en-US" sz="4000" smtClean="0"/>
              <a:t>Stereo reconstruction: main steps</a:t>
            </a:r>
          </a:p>
        </p:txBody>
      </p:sp>
      <p:sp>
        <p:nvSpPr>
          <p:cNvPr id="79875" name="Content Placeholder 3"/>
          <p:cNvSpPr>
            <a:spLocks noGrp="1"/>
          </p:cNvSpPr>
          <p:nvPr>
            <p:ph idx="1"/>
          </p:nvPr>
        </p:nvSpPr>
        <p:spPr>
          <a:xfrm>
            <a:off x="457200" y="1600200"/>
            <a:ext cx="8229600" cy="2266950"/>
          </a:xfrm>
        </p:spPr>
        <p:txBody>
          <a:bodyPr/>
          <a:lstStyle/>
          <a:p>
            <a:pPr lvl="1" eaLnBrk="1" hangingPunct="1"/>
            <a:r>
              <a:rPr lang="en-US" dirty="0" smtClean="0"/>
              <a:t>Calibrate cameras</a:t>
            </a:r>
          </a:p>
          <a:p>
            <a:pPr lvl="1" eaLnBrk="1" hangingPunct="1"/>
            <a:r>
              <a:rPr lang="en-US" dirty="0" smtClean="0"/>
              <a:t>Compute disparity</a:t>
            </a:r>
          </a:p>
          <a:p>
            <a:pPr lvl="1" eaLnBrk="1" hangingPunct="1"/>
            <a:r>
              <a:rPr lang="en-US" dirty="0" smtClean="0"/>
              <a:t>Estimate depth</a:t>
            </a:r>
          </a:p>
        </p:txBody>
      </p:sp>
      <p:sp>
        <p:nvSpPr>
          <p:cNvPr id="5" name="Rectangle 4"/>
          <p:cNvSpPr>
            <a:spLocks noChangeArrowheads="1"/>
          </p:cNvSpPr>
          <p:nvPr/>
        </p:nvSpPr>
        <p:spPr bwMode="auto">
          <a:xfrm>
            <a:off x="884238" y="2057400"/>
            <a:ext cx="3541712" cy="1143000"/>
          </a:xfrm>
          <a:prstGeom prst="rect">
            <a:avLst/>
          </a:prstGeom>
          <a:noFill/>
          <a:ln w="38100" algn="ctr">
            <a:solidFill>
              <a:srgbClr val="FFC000"/>
            </a:solidFill>
            <a:round/>
            <a:headEnd/>
            <a:tailEnd/>
          </a:ln>
        </p:spPr>
        <p:txBody>
          <a:bodyPr/>
          <a:lstStyle/>
          <a:p>
            <a:pPr eaLnBrk="0" hangingPunct="0"/>
            <a:endParaRPr lang="en-US">
              <a:solidFill>
                <a:prstClr val="black"/>
              </a:solidFill>
            </a:endParaRPr>
          </a:p>
        </p:txBody>
      </p:sp>
      <p:pic>
        <p:nvPicPr>
          <p:cNvPr id="7" name="Picture 7" descr="rect_006_007_left"/>
          <p:cNvPicPr>
            <a:picLocks noChangeAspect="1" noChangeArrowheads="1"/>
          </p:cNvPicPr>
          <p:nvPr/>
        </p:nvPicPr>
        <p:blipFill>
          <a:blip r:embed="rId3" cstate="print"/>
          <a:srcRect/>
          <a:stretch>
            <a:fillRect/>
          </a:stretch>
        </p:blipFill>
        <p:spPr bwMode="auto">
          <a:xfrm>
            <a:off x="228600" y="4114800"/>
            <a:ext cx="2741613" cy="2012950"/>
          </a:xfrm>
          <a:prstGeom prst="rect">
            <a:avLst/>
          </a:prstGeom>
          <a:noFill/>
          <a:ln w="9525">
            <a:noFill/>
            <a:miter lim="800000"/>
            <a:headEnd/>
            <a:tailEnd/>
          </a:ln>
        </p:spPr>
      </p:pic>
      <p:pic>
        <p:nvPicPr>
          <p:cNvPr id="8" name="Picture 8" descr="rect_006_007_right"/>
          <p:cNvPicPr>
            <a:picLocks noChangeAspect="1" noChangeArrowheads="1"/>
          </p:cNvPicPr>
          <p:nvPr/>
        </p:nvPicPr>
        <p:blipFill>
          <a:blip r:embed="rId4" cstate="print"/>
          <a:srcRect/>
          <a:stretch>
            <a:fillRect/>
          </a:stretch>
        </p:blipFill>
        <p:spPr bwMode="auto">
          <a:xfrm>
            <a:off x="3149600" y="4114800"/>
            <a:ext cx="2749550" cy="2012950"/>
          </a:xfrm>
          <a:prstGeom prst="rect">
            <a:avLst/>
          </a:prstGeom>
          <a:noFill/>
          <a:ln w="9525">
            <a:noFill/>
            <a:miter lim="800000"/>
            <a:headEnd/>
            <a:tailEnd/>
          </a:ln>
        </p:spPr>
      </p:pic>
      <p:sp>
        <p:nvSpPr>
          <p:cNvPr id="9" name="TextBox 8"/>
          <p:cNvSpPr txBox="1"/>
          <p:nvPr/>
        </p:nvSpPr>
        <p:spPr>
          <a:xfrm>
            <a:off x="8088839" y="6488668"/>
            <a:ext cx="1055161" cy="369332"/>
          </a:xfrm>
          <a:prstGeom prst="rect">
            <a:avLst/>
          </a:prstGeom>
          <a:noFill/>
        </p:spPr>
        <p:txBody>
          <a:bodyPr wrap="none" rtlCol="0">
            <a:spAutoFit/>
          </a:bodyPr>
          <a:lstStyle/>
          <a:p>
            <a:r>
              <a:rPr lang="en-US" dirty="0" err="1" smtClean="0">
                <a:solidFill>
                  <a:prstClr val="white">
                    <a:lumMod val="65000"/>
                  </a:prstClr>
                </a:solidFill>
              </a:rPr>
              <a:t>Grauman</a:t>
            </a:r>
            <a:endParaRPr lang="en-US" dirty="0">
              <a:solidFill>
                <a:prstClr val="white">
                  <a:lumMod val="65000"/>
                </a:prstClr>
              </a:solidFill>
            </a:endParaRPr>
          </a:p>
        </p:txBody>
      </p:sp>
      <p:pic>
        <p:nvPicPr>
          <p:cNvPr id="10" name="Picture 9" descr="disparity_006_007_lr"/>
          <p:cNvPicPr>
            <a:picLocks noChangeAspect="1" noChangeArrowheads="1"/>
          </p:cNvPicPr>
          <p:nvPr/>
        </p:nvPicPr>
        <p:blipFill>
          <a:blip r:embed="rId5" cstate="print"/>
          <a:srcRect/>
          <a:stretch>
            <a:fillRect/>
          </a:stretch>
        </p:blipFill>
        <p:spPr bwMode="auto">
          <a:xfrm>
            <a:off x="6089650" y="4114800"/>
            <a:ext cx="2749550" cy="2012950"/>
          </a:xfrm>
          <a:prstGeom prst="rect">
            <a:avLst/>
          </a:prstGeom>
          <a:noFill/>
          <a:ln w="9525">
            <a:noFill/>
            <a:miter lim="800000"/>
            <a:headEnd/>
            <a:tailEnd/>
          </a:ln>
        </p:spPr>
      </p:pic>
      <p:sp>
        <p:nvSpPr>
          <p:cNvPr id="2" name="Rectangle 1"/>
          <p:cNvSpPr/>
          <p:nvPr/>
        </p:nvSpPr>
        <p:spPr>
          <a:xfrm>
            <a:off x="7093054" y="6117550"/>
            <a:ext cx="995785" cy="369332"/>
          </a:xfrm>
          <a:prstGeom prst="rect">
            <a:avLst/>
          </a:prstGeom>
        </p:spPr>
        <p:txBody>
          <a:bodyPr wrap="none">
            <a:spAutoFit/>
          </a:bodyPr>
          <a:lstStyle/>
          <a:p>
            <a:r>
              <a:rPr lang="en-US" dirty="0"/>
              <a:t>disparity</a:t>
            </a:r>
          </a:p>
        </p:txBody>
      </p:sp>
    </p:spTree>
    <p:extLst>
      <p:ext uri="{BB962C8B-B14F-4D97-AF65-F5344CB8AC3E}">
        <p14:creationId xmlns:p14="http://schemas.microsoft.com/office/powerpoint/2010/main" val="19958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ntent Placeholder 2"/>
          <p:cNvSpPr>
            <a:spLocks noGrp="1"/>
          </p:cNvSpPr>
          <p:nvPr>
            <p:ph idx="4294967295"/>
          </p:nvPr>
        </p:nvSpPr>
        <p:spPr>
          <a:xfrm>
            <a:off x="457200" y="1201738"/>
            <a:ext cx="8229600" cy="4525962"/>
          </a:xfrm>
        </p:spPr>
        <p:txBody>
          <a:bodyPr/>
          <a:lstStyle/>
          <a:p>
            <a:pPr eaLnBrk="1" hangingPunct="1"/>
            <a:r>
              <a:rPr lang="en-US" sz="2400" dirty="0" smtClean="0"/>
              <a:t>Assume </a:t>
            </a:r>
            <a:r>
              <a:rPr lang="en-US" sz="2400" b="1" dirty="0" smtClean="0">
                <a:solidFill>
                  <a:srgbClr val="FF0000"/>
                </a:solidFill>
              </a:rPr>
              <a:t>parallel</a:t>
            </a:r>
            <a:r>
              <a:rPr lang="en-US" sz="2400" dirty="0" smtClean="0"/>
              <a:t> optical axes, known camera parameters (i.e., calibrated cameras).  </a:t>
            </a:r>
          </a:p>
        </p:txBody>
      </p:sp>
      <p:grpSp>
        <p:nvGrpSpPr>
          <p:cNvPr id="2" name="Group 5"/>
          <p:cNvGrpSpPr>
            <a:grpSpLocks/>
          </p:cNvGrpSpPr>
          <p:nvPr/>
        </p:nvGrpSpPr>
        <p:grpSpPr bwMode="auto">
          <a:xfrm>
            <a:off x="0" y="2078038"/>
            <a:ext cx="4751388" cy="3652837"/>
            <a:chOff x="0" y="2895600"/>
            <a:chExt cx="4751989" cy="3652838"/>
          </a:xfrm>
        </p:grpSpPr>
        <p:pic>
          <p:nvPicPr>
            <p:cNvPr id="1037" name="Picture 4"/>
            <p:cNvPicPr>
              <a:picLocks noChangeAspect="1" noChangeArrowheads="1"/>
            </p:cNvPicPr>
            <p:nvPr/>
          </p:nvPicPr>
          <p:blipFill>
            <a:blip r:embed="rId4" cstate="print"/>
            <a:srcRect l="16959" t="14497" r="15958" b="4240"/>
            <a:stretch>
              <a:fillRect/>
            </a:stretch>
          </p:blipFill>
          <p:spPr bwMode="auto">
            <a:xfrm>
              <a:off x="0" y="2895600"/>
              <a:ext cx="4751989" cy="3652838"/>
            </a:xfrm>
            <a:prstGeom prst="rect">
              <a:avLst/>
            </a:prstGeom>
            <a:noFill/>
            <a:ln w="9525">
              <a:noFill/>
              <a:miter lim="800000"/>
              <a:headEnd/>
              <a:tailEnd/>
            </a:ln>
          </p:spPr>
        </p:pic>
        <p:sp>
          <p:nvSpPr>
            <p:cNvPr id="1038" name="Rectangle 4"/>
            <p:cNvSpPr>
              <a:spLocks noChangeArrowheads="1"/>
            </p:cNvSpPr>
            <p:nvPr/>
          </p:nvSpPr>
          <p:spPr bwMode="auto">
            <a:xfrm>
              <a:off x="228600" y="3048000"/>
              <a:ext cx="1600200" cy="533400"/>
            </a:xfrm>
            <a:prstGeom prst="rect">
              <a:avLst/>
            </a:prstGeom>
            <a:solidFill>
              <a:schemeClr val="tx1"/>
            </a:solidFill>
            <a:ln w="9525" algn="ctr">
              <a:solidFill>
                <a:schemeClr val="tx1"/>
              </a:solidFill>
              <a:round/>
              <a:headEnd/>
              <a:tailEnd/>
            </a:ln>
          </p:spPr>
          <p:txBody>
            <a:bodyPr/>
            <a:lstStyle/>
            <a:p>
              <a:pPr eaLnBrk="0" hangingPunct="0"/>
              <a:endParaRPr lang="en-US"/>
            </a:p>
          </p:txBody>
        </p:sp>
      </p:grpSp>
      <p:sp>
        <p:nvSpPr>
          <p:cNvPr id="7" name="TextBox 6"/>
          <p:cNvSpPr txBox="1">
            <a:spLocks noChangeArrowheads="1"/>
          </p:cNvSpPr>
          <p:nvPr/>
        </p:nvSpPr>
        <p:spPr bwMode="auto">
          <a:xfrm>
            <a:off x="4800600" y="2203450"/>
            <a:ext cx="4343400" cy="3416300"/>
          </a:xfrm>
          <a:prstGeom prst="rect">
            <a:avLst/>
          </a:prstGeom>
          <a:noFill/>
          <a:ln w="9525">
            <a:noFill/>
            <a:miter lim="800000"/>
            <a:headEnd/>
            <a:tailEnd/>
          </a:ln>
        </p:spPr>
        <p:txBody>
          <a:bodyPr>
            <a:spAutoFit/>
          </a:bodyPr>
          <a:lstStyle/>
          <a:p>
            <a:pPr eaLnBrk="0" hangingPunct="0"/>
            <a:r>
              <a:rPr lang="en-US" sz="2400" dirty="0" smtClean="0"/>
              <a:t>Use similar </a:t>
            </a:r>
            <a:r>
              <a:rPr lang="en-US" sz="2400" dirty="0"/>
              <a:t>triangles (</a:t>
            </a:r>
            <a:r>
              <a:rPr lang="en-US" sz="2400" dirty="0" err="1"/>
              <a:t>p</a:t>
            </a:r>
            <a:r>
              <a:rPr lang="en-US" sz="2400" baseline="-25000" dirty="0" err="1"/>
              <a:t>l</a:t>
            </a:r>
            <a:r>
              <a:rPr lang="en-US" sz="2400" dirty="0"/>
              <a:t>, P, </a:t>
            </a:r>
            <a:r>
              <a:rPr lang="en-US" sz="2400" dirty="0" err="1"/>
              <a:t>p</a:t>
            </a:r>
            <a:r>
              <a:rPr lang="en-US" sz="2400" baseline="-25000" dirty="0" err="1"/>
              <a:t>r</a:t>
            </a:r>
            <a:r>
              <a:rPr lang="en-US" sz="2400" dirty="0"/>
              <a:t>) and (</a:t>
            </a:r>
            <a:r>
              <a:rPr lang="en-US" sz="2400" dirty="0" err="1"/>
              <a:t>O</a:t>
            </a:r>
            <a:r>
              <a:rPr lang="en-US" sz="2400" baseline="-25000" dirty="0" err="1"/>
              <a:t>l</a:t>
            </a:r>
            <a:r>
              <a:rPr lang="en-US" sz="2400" dirty="0"/>
              <a:t>, P, O</a:t>
            </a:r>
            <a:r>
              <a:rPr lang="en-US" sz="2400" baseline="-25000" dirty="0"/>
              <a:t>r</a:t>
            </a:r>
            <a:r>
              <a:rPr lang="en-US" sz="2400" dirty="0"/>
              <a:t>):</a:t>
            </a:r>
          </a:p>
          <a:p>
            <a:pPr eaLnBrk="0" hangingPunct="0"/>
            <a:endParaRPr lang="en-US" sz="2000" dirty="0"/>
          </a:p>
          <a:p>
            <a:pPr eaLnBrk="0" hangingPunct="0"/>
            <a:endParaRPr lang="en-US" sz="2800" dirty="0"/>
          </a:p>
          <a:p>
            <a:pPr eaLnBrk="0" hangingPunct="0"/>
            <a:r>
              <a:rPr lang="en-US" sz="2800" dirty="0"/>
              <a:t>    </a:t>
            </a:r>
          </a:p>
          <a:p>
            <a:pPr eaLnBrk="0" hangingPunct="0"/>
            <a:endParaRPr lang="en-US" sz="2800" dirty="0"/>
          </a:p>
          <a:p>
            <a:pPr eaLnBrk="0" hangingPunct="0"/>
            <a:endParaRPr lang="en-US" sz="2800" dirty="0"/>
          </a:p>
          <a:p>
            <a:pPr eaLnBrk="0" hangingPunct="0"/>
            <a:endParaRPr lang="en-US" sz="2800" dirty="0"/>
          </a:p>
        </p:txBody>
      </p:sp>
      <p:sp>
        <p:nvSpPr>
          <p:cNvPr id="11" name="Title 1"/>
          <p:cNvSpPr txBox="1">
            <a:spLocks/>
          </p:cNvSpPr>
          <p:nvPr/>
        </p:nvSpPr>
        <p:spPr bwMode="auto">
          <a:xfrm>
            <a:off x="304800" y="33338"/>
            <a:ext cx="8534400" cy="1143000"/>
          </a:xfrm>
          <a:prstGeom prst="rect">
            <a:avLst/>
          </a:prstGeom>
          <a:noFill/>
          <a:ln w="9525">
            <a:noFill/>
            <a:miter lim="800000"/>
            <a:headEnd/>
            <a:tailEnd/>
          </a:ln>
        </p:spPr>
        <p:txBody>
          <a:bodyPr anchor="ctr"/>
          <a:lstStyle/>
          <a:p>
            <a:pPr algn="ctr">
              <a:defRPr/>
            </a:pPr>
            <a:r>
              <a:rPr lang="en-US" sz="4000" kern="0" dirty="0">
                <a:solidFill>
                  <a:schemeClr val="tx2"/>
                </a:solidFill>
                <a:latin typeface="+mj-lt"/>
                <a:ea typeface="+mj-ea"/>
                <a:cs typeface="+mj-cs"/>
              </a:rPr>
              <a:t>Geometry for a simple stereo system</a:t>
            </a:r>
          </a:p>
        </p:txBody>
      </p:sp>
      <p:graphicFrame>
        <p:nvGraphicFramePr>
          <p:cNvPr id="12" name="Object 9"/>
          <p:cNvGraphicFramePr>
            <a:graphicFrameLocks noChangeAspect="1"/>
          </p:cNvGraphicFramePr>
          <p:nvPr/>
        </p:nvGraphicFramePr>
        <p:xfrm>
          <a:off x="5484813" y="3173413"/>
          <a:ext cx="2884487" cy="1236662"/>
        </p:xfrm>
        <a:graphic>
          <a:graphicData uri="http://schemas.openxmlformats.org/presentationml/2006/ole">
            <mc:AlternateContent xmlns:mc="http://schemas.openxmlformats.org/markup-compatibility/2006">
              <mc:Choice xmlns:v="urn:schemas-microsoft-com:vml" Requires="v">
                <p:oleObj spid="_x0000_s2220166" name="Equation" r:id="rId5" imgW="977760" imgH="419040" progId="Equation.3">
                  <p:embed/>
                </p:oleObj>
              </mc:Choice>
              <mc:Fallback>
                <p:oleObj name="Equation" r:id="rId5" imgW="977760" imgH="41904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13" y="3173413"/>
                        <a:ext cx="2884487" cy="1236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Isosceles Triangle 12"/>
          <p:cNvSpPr>
            <a:spLocks noChangeArrowheads="1"/>
          </p:cNvSpPr>
          <p:nvPr/>
        </p:nvSpPr>
        <p:spPr bwMode="auto">
          <a:xfrm>
            <a:off x="1504950" y="2516188"/>
            <a:ext cx="1930977" cy="1931121"/>
          </a:xfrm>
          <a:prstGeom prst="triangle">
            <a:avLst>
              <a:gd name="adj" fmla="val 59438"/>
            </a:avLst>
          </a:prstGeom>
          <a:noFill/>
          <a:ln w="57150" algn="ctr">
            <a:solidFill>
              <a:srgbClr val="FF0000"/>
            </a:solidFill>
            <a:round/>
            <a:headEnd/>
            <a:tailEnd/>
          </a:ln>
        </p:spPr>
        <p:txBody>
          <a:bodyPr/>
          <a:lstStyle/>
          <a:p>
            <a:pPr eaLnBrk="0" hangingPunct="0"/>
            <a:endParaRPr lang="en-US"/>
          </a:p>
        </p:txBody>
      </p:sp>
      <p:sp>
        <p:nvSpPr>
          <p:cNvPr id="14" name="Isosceles Triangle 13"/>
          <p:cNvSpPr>
            <a:spLocks noChangeArrowheads="1"/>
          </p:cNvSpPr>
          <p:nvPr/>
        </p:nvSpPr>
        <p:spPr bwMode="auto">
          <a:xfrm>
            <a:off x="1212850" y="2516188"/>
            <a:ext cx="2373313" cy="2336800"/>
          </a:xfrm>
          <a:prstGeom prst="triangle">
            <a:avLst>
              <a:gd name="adj" fmla="val 58235"/>
            </a:avLst>
          </a:prstGeom>
          <a:noFill/>
          <a:ln w="28575" algn="ctr">
            <a:solidFill>
              <a:srgbClr val="00B0F0"/>
            </a:solidFill>
            <a:round/>
            <a:headEnd/>
            <a:tailEnd/>
          </a:ln>
        </p:spPr>
        <p:txBody>
          <a:bodyPr/>
          <a:lstStyle/>
          <a:p>
            <a:pPr eaLnBrk="0" hangingPunct="0"/>
            <a:endParaRPr lang="en-US"/>
          </a:p>
        </p:txBody>
      </p:sp>
      <p:graphicFrame>
        <p:nvGraphicFramePr>
          <p:cNvPr id="15" name="Object 10"/>
          <p:cNvGraphicFramePr>
            <a:graphicFrameLocks noChangeAspect="1"/>
          </p:cNvGraphicFramePr>
          <p:nvPr/>
        </p:nvGraphicFramePr>
        <p:xfrm>
          <a:off x="6361113" y="4889500"/>
          <a:ext cx="2338387" cy="1204913"/>
        </p:xfrm>
        <a:graphic>
          <a:graphicData uri="http://schemas.openxmlformats.org/presentationml/2006/ole">
            <mc:AlternateContent xmlns:mc="http://schemas.openxmlformats.org/markup-compatibility/2006">
              <mc:Choice xmlns:v="urn:schemas-microsoft-com:vml" Requires="v">
                <p:oleObj spid="_x0000_s2220167" name="Equation" r:id="rId7" imgW="838080" imgH="431640" progId="Equation.3">
                  <p:embed/>
                </p:oleObj>
              </mc:Choice>
              <mc:Fallback>
                <p:oleObj name="Equation" r:id="rId7" imgW="838080" imgH="43164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113" y="4889500"/>
                        <a:ext cx="2338387"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Oval 15"/>
          <p:cNvSpPr>
            <a:spLocks noChangeArrowheads="1"/>
          </p:cNvSpPr>
          <p:nvPr/>
        </p:nvSpPr>
        <p:spPr bwMode="auto">
          <a:xfrm>
            <a:off x="7310438" y="5510213"/>
            <a:ext cx="1533525" cy="657225"/>
          </a:xfrm>
          <a:prstGeom prst="ellipse">
            <a:avLst/>
          </a:prstGeom>
          <a:noFill/>
          <a:ln w="9525" algn="ctr">
            <a:solidFill>
              <a:srgbClr val="FF0000"/>
            </a:solidFill>
            <a:round/>
            <a:headEnd/>
            <a:tailEnd/>
          </a:ln>
        </p:spPr>
        <p:txBody>
          <a:bodyPr/>
          <a:lstStyle/>
          <a:p>
            <a:pPr eaLnBrk="0" hangingPunct="0"/>
            <a:endParaRPr lang="en-US"/>
          </a:p>
        </p:txBody>
      </p:sp>
      <p:sp>
        <p:nvSpPr>
          <p:cNvPr id="17" name="TextBox 16"/>
          <p:cNvSpPr txBox="1">
            <a:spLocks noChangeArrowheads="1"/>
          </p:cNvSpPr>
          <p:nvPr/>
        </p:nvSpPr>
        <p:spPr bwMode="auto">
          <a:xfrm>
            <a:off x="4973638" y="5875338"/>
            <a:ext cx="2263775" cy="400050"/>
          </a:xfrm>
          <a:prstGeom prst="rect">
            <a:avLst/>
          </a:prstGeom>
          <a:noFill/>
          <a:ln w="9525">
            <a:noFill/>
            <a:miter lim="800000"/>
            <a:headEnd/>
            <a:tailEnd/>
          </a:ln>
        </p:spPr>
        <p:txBody>
          <a:bodyPr>
            <a:spAutoFit/>
          </a:bodyPr>
          <a:lstStyle/>
          <a:p>
            <a:pPr eaLnBrk="0" hangingPunct="0"/>
            <a:r>
              <a:rPr lang="en-US" sz="2000" b="1" dirty="0"/>
              <a:t>disparity</a:t>
            </a:r>
          </a:p>
        </p:txBody>
      </p:sp>
      <p:cxnSp>
        <p:nvCxnSpPr>
          <p:cNvPr id="19" name="Straight Arrow Connector 18"/>
          <p:cNvCxnSpPr>
            <a:cxnSpLocks noChangeShapeType="1"/>
            <a:endCxn id="16" idx="2"/>
          </p:cNvCxnSpPr>
          <p:nvPr/>
        </p:nvCxnSpPr>
        <p:spPr bwMode="auto">
          <a:xfrm flipV="1">
            <a:off x="6142038" y="5838825"/>
            <a:ext cx="1168400" cy="219075"/>
          </a:xfrm>
          <a:prstGeom prst="straightConnector1">
            <a:avLst/>
          </a:prstGeom>
          <a:noFill/>
          <a:ln w="9525" algn="ctr">
            <a:solidFill>
              <a:schemeClr val="tx1"/>
            </a:solidFill>
            <a:round/>
            <a:headEnd/>
            <a:tailEnd type="arrow" w="med" len="med"/>
          </a:ln>
        </p:spPr>
      </p:cxnSp>
      <p:sp>
        <p:nvSpPr>
          <p:cNvPr id="18" name="TextBox 17"/>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
        <p:nvSpPr>
          <p:cNvPr id="20" name="TextBox 19"/>
          <p:cNvSpPr txBox="1">
            <a:spLocks noChangeArrowheads="1"/>
          </p:cNvSpPr>
          <p:nvPr/>
        </p:nvSpPr>
        <p:spPr bwMode="auto">
          <a:xfrm>
            <a:off x="533400" y="2466975"/>
            <a:ext cx="2263775" cy="400050"/>
          </a:xfrm>
          <a:prstGeom prst="rect">
            <a:avLst/>
          </a:prstGeom>
          <a:noFill/>
          <a:ln w="9525">
            <a:noFill/>
            <a:miter lim="800000"/>
            <a:headEnd/>
            <a:tailEnd/>
          </a:ln>
        </p:spPr>
        <p:txBody>
          <a:bodyPr>
            <a:spAutoFit/>
          </a:bodyPr>
          <a:lstStyle/>
          <a:p>
            <a:pPr eaLnBrk="0" hangingPunct="0"/>
            <a:r>
              <a:rPr lang="en-US" sz="2000" b="1" dirty="0">
                <a:solidFill>
                  <a:srgbClr val="FFC000"/>
                </a:solidFill>
              </a:rPr>
              <a:t>w</a:t>
            </a:r>
            <a:r>
              <a:rPr lang="en-US" sz="2000" b="1" dirty="0" smtClean="0">
                <a:solidFill>
                  <a:srgbClr val="FFC000"/>
                </a:solidFill>
              </a:rPr>
              <a:t>ant Z</a:t>
            </a:r>
            <a:endParaRPr lang="en-US" sz="2000" b="1" dirty="0">
              <a:solidFill>
                <a:srgbClr val="FFC000"/>
              </a:solidFill>
            </a:endParaRPr>
          </a:p>
        </p:txBody>
      </p:sp>
      <p:cxnSp>
        <p:nvCxnSpPr>
          <p:cNvPr id="21" name="Straight Arrow Connector 20"/>
          <p:cNvCxnSpPr>
            <a:cxnSpLocks noChangeShapeType="1"/>
          </p:cNvCxnSpPr>
          <p:nvPr/>
        </p:nvCxnSpPr>
        <p:spPr bwMode="auto">
          <a:xfrm>
            <a:off x="1371600" y="2667000"/>
            <a:ext cx="1265237" cy="1017588"/>
          </a:xfrm>
          <a:prstGeom prst="straightConnector1">
            <a:avLst/>
          </a:prstGeom>
          <a:noFill/>
          <a:ln w="12700" algn="ctr">
            <a:solidFill>
              <a:srgbClr val="FFC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809625" y="1785938"/>
            <a:ext cx="1377950" cy="366712"/>
          </a:xfrm>
          <a:prstGeom prst="rect">
            <a:avLst/>
          </a:prstGeom>
          <a:noFill/>
          <a:ln w="9525">
            <a:noFill/>
            <a:miter lim="800000"/>
            <a:headEnd/>
            <a:tailEnd/>
          </a:ln>
        </p:spPr>
        <p:txBody>
          <a:bodyPr wrap="none">
            <a:spAutoFit/>
          </a:bodyPr>
          <a:lstStyle/>
          <a:p>
            <a:pPr eaLnBrk="0" hangingPunct="0"/>
            <a:r>
              <a:rPr lang="de-DE"/>
              <a:t>image I(x,y)</a:t>
            </a:r>
            <a:endParaRPr lang="en-GB"/>
          </a:p>
        </p:txBody>
      </p:sp>
      <p:sp>
        <p:nvSpPr>
          <p:cNvPr id="58372" name="Text Box 4"/>
          <p:cNvSpPr txBox="1">
            <a:spLocks noChangeArrowheads="1"/>
          </p:cNvSpPr>
          <p:nvPr/>
        </p:nvSpPr>
        <p:spPr bwMode="auto">
          <a:xfrm>
            <a:off x="6851650" y="1749425"/>
            <a:ext cx="1606550" cy="366713"/>
          </a:xfrm>
          <a:prstGeom prst="rect">
            <a:avLst/>
          </a:prstGeom>
          <a:noFill/>
          <a:ln w="9525">
            <a:noFill/>
            <a:miter lim="800000"/>
            <a:headEnd/>
            <a:tailEnd/>
          </a:ln>
        </p:spPr>
        <p:txBody>
          <a:bodyPr wrap="none">
            <a:spAutoFit/>
          </a:bodyPr>
          <a:lstStyle/>
          <a:p>
            <a:pPr eaLnBrk="0" hangingPunct="0"/>
            <a:r>
              <a:rPr lang="de-DE"/>
              <a:t>image I´(x´,y´)</a:t>
            </a:r>
            <a:endParaRPr lang="en-GB"/>
          </a:p>
        </p:txBody>
      </p:sp>
      <p:sp>
        <p:nvSpPr>
          <p:cNvPr id="58373" name="Text Box 5"/>
          <p:cNvSpPr txBox="1">
            <a:spLocks noChangeArrowheads="1"/>
          </p:cNvSpPr>
          <p:nvPr/>
        </p:nvSpPr>
        <p:spPr bwMode="auto">
          <a:xfrm>
            <a:off x="3408363" y="1795463"/>
            <a:ext cx="2254250" cy="366712"/>
          </a:xfrm>
          <a:prstGeom prst="rect">
            <a:avLst/>
          </a:prstGeom>
          <a:noFill/>
          <a:ln w="9525">
            <a:noFill/>
            <a:miter lim="800000"/>
            <a:headEnd/>
            <a:tailEnd/>
          </a:ln>
        </p:spPr>
        <p:txBody>
          <a:bodyPr wrap="none">
            <a:spAutoFit/>
          </a:bodyPr>
          <a:lstStyle/>
          <a:p>
            <a:pPr eaLnBrk="0" hangingPunct="0"/>
            <a:r>
              <a:rPr lang="de-DE" dirty="0"/>
              <a:t>Disparity map D(x,y)</a:t>
            </a:r>
            <a:endParaRPr lang="en-GB" dirty="0"/>
          </a:p>
        </p:txBody>
      </p:sp>
      <p:sp>
        <p:nvSpPr>
          <p:cNvPr id="58374" name="Text Box 6"/>
          <p:cNvSpPr txBox="1">
            <a:spLocks noChangeArrowheads="1"/>
          </p:cNvSpPr>
          <p:nvPr/>
        </p:nvSpPr>
        <p:spPr bwMode="auto">
          <a:xfrm>
            <a:off x="2819400" y="4679950"/>
            <a:ext cx="2851150" cy="461963"/>
          </a:xfrm>
          <a:prstGeom prst="rect">
            <a:avLst/>
          </a:prstGeom>
          <a:noFill/>
          <a:ln w="9525">
            <a:noFill/>
            <a:miter lim="800000"/>
            <a:headEnd/>
            <a:tailEnd/>
          </a:ln>
        </p:spPr>
        <p:txBody>
          <a:bodyPr wrap="none">
            <a:spAutoFit/>
          </a:bodyPr>
          <a:lstStyle/>
          <a:p>
            <a:pPr eaLnBrk="0" hangingPunct="0"/>
            <a:r>
              <a:rPr lang="de-DE" sz="2400"/>
              <a:t>(x´,y´)=(x+D(x,y), y)</a:t>
            </a:r>
            <a:endParaRPr lang="en-GB" sz="2400"/>
          </a:p>
        </p:txBody>
      </p:sp>
      <p:pic>
        <p:nvPicPr>
          <p:cNvPr id="58375" name="Picture 7" descr="rect_006_007_left"/>
          <p:cNvPicPr>
            <a:picLocks noChangeAspect="1" noChangeArrowheads="1"/>
          </p:cNvPicPr>
          <p:nvPr/>
        </p:nvPicPr>
        <p:blipFill>
          <a:blip r:embed="rId3" cstate="print"/>
          <a:srcRect/>
          <a:stretch>
            <a:fillRect/>
          </a:stretch>
        </p:blipFill>
        <p:spPr bwMode="auto">
          <a:xfrm>
            <a:off x="258763" y="2433638"/>
            <a:ext cx="2741612" cy="2012950"/>
          </a:xfrm>
          <a:prstGeom prst="rect">
            <a:avLst/>
          </a:prstGeom>
          <a:noFill/>
          <a:ln w="9525">
            <a:noFill/>
            <a:miter lim="800000"/>
            <a:headEnd/>
            <a:tailEnd/>
          </a:ln>
        </p:spPr>
      </p:pic>
      <p:pic>
        <p:nvPicPr>
          <p:cNvPr id="58376" name="Picture 8" descr="rect_006_007_right"/>
          <p:cNvPicPr>
            <a:picLocks noChangeAspect="1" noChangeArrowheads="1"/>
          </p:cNvPicPr>
          <p:nvPr/>
        </p:nvPicPr>
        <p:blipFill>
          <a:blip r:embed="rId4" cstate="print"/>
          <a:srcRect/>
          <a:stretch>
            <a:fillRect/>
          </a:stretch>
        </p:blipFill>
        <p:spPr bwMode="auto">
          <a:xfrm>
            <a:off x="6189663" y="2422525"/>
            <a:ext cx="2749550" cy="2012950"/>
          </a:xfrm>
          <a:prstGeom prst="rect">
            <a:avLst/>
          </a:prstGeom>
          <a:noFill/>
          <a:ln w="9525">
            <a:noFill/>
            <a:miter lim="800000"/>
            <a:headEnd/>
            <a:tailEnd/>
          </a:ln>
        </p:spPr>
      </p:pic>
      <p:pic>
        <p:nvPicPr>
          <p:cNvPr id="58377" name="Picture 9" descr="disparity_006_007_lr"/>
          <p:cNvPicPr>
            <a:picLocks noChangeAspect="1" noChangeArrowheads="1"/>
          </p:cNvPicPr>
          <p:nvPr/>
        </p:nvPicPr>
        <p:blipFill>
          <a:blip r:embed="rId5" cstate="print"/>
          <a:srcRect/>
          <a:stretch>
            <a:fillRect/>
          </a:stretch>
        </p:blipFill>
        <p:spPr bwMode="auto">
          <a:xfrm>
            <a:off x="3195638" y="2425700"/>
            <a:ext cx="2749550" cy="2012950"/>
          </a:xfrm>
          <a:prstGeom prst="rect">
            <a:avLst/>
          </a:prstGeom>
          <a:noFill/>
          <a:ln w="9525">
            <a:noFill/>
            <a:miter lim="800000"/>
            <a:headEnd/>
            <a:tailEnd/>
          </a:ln>
        </p:spPr>
      </p:pic>
      <p:sp>
        <p:nvSpPr>
          <p:cNvPr id="58378" name="Oval 10"/>
          <p:cNvSpPr>
            <a:spLocks noChangeArrowheads="1"/>
          </p:cNvSpPr>
          <p:nvPr/>
        </p:nvSpPr>
        <p:spPr bwMode="auto">
          <a:xfrm>
            <a:off x="1169988" y="3430588"/>
            <a:ext cx="36512" cy="36512"/>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79" name="Oval 11"/>
          <p:cNvSpPr>
            <a:spLocks noChangeArrowheads="1"/>
          </p:cNvSpPr>
          <p:nvPr/>
        </p:nvSpPr>
        <p:spPr bwMode="auto">
          <a:xfrm>
            <a:off x="4129088" y="3394075"/>
            <a:ext cx="36512" cy="36513"/>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80" name="Oval 12"/>
          <p:cNvSpPr>
            <a:spLocks noChangeArrowheads="1"/>
          </p:cNvSpPr>
          <p:nvPr/>
        </p:nvSpPr>
        <p:spPr bwMode="auto">
          <a:xfrm>
            <a:off x="6937375" y="3413125"/>
            <a:ext cx="36513" cy="36513"/>
          </a:xfrm>
          <a:prstGeom prst="ellipse">
            <a:avLst/>
          </a:prstGeom>
          <a:solidFill>
            <a:srgbClr val="FF0000"/>
          </a:solidFill>
          <a:ln w="9525">
            <a:solidFill>
              <a:srgbClr val="FF0000"/>
            </a:solidFill>
            <a:round/>
            <a:headEnd/>
            <a:tailEnd/>
          </a:ln>
        </p:spPr>
        <p:txBody>
          <a:bodyPr wrap="none" anchor="ctr"/>
          <a:lstStyle/>
          <a:p>
            <a:pPr eaLnBrk="0" hangingPunct="0"/>
            <a:endParaRPr lang="en-US"/>
          </a:p>
        </p:txBody>
      </p:sp>
      <p:sp>
        <p:nvSpPr>
          <p:cNvPr id="58381" name="Freeform 13"/>
          <p:cNvSpPr>
            <a:spLocks/>
          </p:cNvSpPr>
          <p:nvPr/>
        </p:nvSpPr>
        <p:spPr bwMode="auto">
          <a:xfrm>
            <a:off x="6945313" y="3429000"/>
            <a:ext cx="166687" cy="42863"/>
          </a:xfrm>
          <a:custGeom>
            <a:avLst/>
            <a:gdLst>
              <a:gd name="T0" fmla="*/ 0 w 131"/>
              <a:gd name="T1" fmla="*/ 0 h 1"/>
              <a:gd name="T2" fmla="*/ 212095828 w 131"/>
              <a:gd name="T3" fmla="*/ 0 h 1"/>
              <a:gd name="T4" fmla="*/ 0 60000 65536"/>
              <a:gd name="T5" fmla="*/ 0 60000 65536"/>
              <a:gd name="T6" fmla="*/ 0 w 131"/>
              <a:gd name="T7" fmla="*/ 0 h 1"/>
              <a:gd name="T8" fmla="*/ 131 w 131"/>
              <a:gd name="T9" fmla="*/ 1 h 1"/>
            </a:gdLst>
            <a:ahLst/>
            <a:cxnLst>
              <a:cxn ang="T4">
                <a:pos x="T0" y="T1"/>
              </a:cxn>
              <a:cxn ang="T5">
                <a:pos x="T2" y="T3"/>
              </a:cxn>
            </a:cxnLst>
            <a:rect l="T6" t="T7" r="T8" b="T9"/>
            <a:pathLst>
              <a:path w="131" h="1">
                <a:moveTo>
                  <a:pt x="0" y="0"/>
                </a:moveTo>
                <a:lnTo>
                  <a:pt x="131" y="0"/>
                </a:lnTo>
              </a:path>
            </a:pathLst>
          </a:custGeom>
          <a:noFill/>
          <a:ln w="9525">
            <a:solidFill>
              <a:srgbClr val="FF0000"/>
            </a:solidFill>
            <a:round/>
            <a:headEnd/>
            <a:tailEnd type="triangle" w="sm" len="sm"/>
          </a:ln>
        </p:spPr>
        <p:txBody>
          <a:bodyPr/>
          <a:lstStyle/>
          <a:p>
            <a:pPr eaLnBrk="0" hangingPunct="0"/>
            <a:endParaRPr lang="en-US"/>
          </a:p>
        </p:txBody>
      </p:sp>
      <p:sp>
        <p:nvSpPr>
          <p:cNvPr id="14" name="Title 13"/>
          <p:cNvSpPr>
            <a:spLocks noGrp="1"/>
          </p:cNvSpPr>
          <p:nvPr>
            <p:ph type="title"/>
          </p:nvPr>
        </p:nvSpPr>
        <p:spPr/>
        <p:txBody>
          <a:bodyPr/>
          <a:lstStyle/>
          <a:p>
            <a:r>
              <a:rPr lang="en-US" dirty="0" smtClean="0"/>
              <a:t>Disparity example</a:t>
            </a:r>
            <a:endParaRPr lang="en-US" dirty="0"/>
          </a:p>
        </p:txBody>
      </p:sp>
      <p:sp>
        <p:nvSpPr>
          <p:cNvPr id="15" name="TextBox 14"/>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38243"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297113"/>
            <a:ext cx="36925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900" y="2589213"/>
            <a:ext cx="47101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8246" name="TextBox 7"/>
          <p:cNvSpPr txBox="1">
            <a:spLocks noChangeArrowheads="1"/>
          </p:cNvSpPr>
          <p:nvPr/>
        </p:nvSpPr>
        <p:spPr bwMode="auto">
          <a:xfrm>
            <a:off x="7018338" y="6569075"/>
            <a:ext cx="3432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300">
                <a:solidFill>
                  <a:srgbClr val="000000"/>
                </a:solidFill>
              </a:rPr>
              <a:t>Images from Lana Lazebnik</a:t>
            </a:r>
          </a:p>
        </p:txBody>
      </p:sp>
    </p:spTree>
    <p:extLst>
      <p:ext uri="{BB962C8B-B14F-4D97-AF65-F5344CB8AC3E}">
        <p14:creationId xmlns:p14="http://schemas.microsoft.com/office/powerpoint/2010/main" val="1165991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Correspondence problem</a:t>
            </a:r>
          </a:p>
        </p:txBody>
      </p:sp>
      <p:pic>
        <p:nvPicPr>
          <p:cNvPr id="59395" name="Picture 2"/>
          <p:cNvPicPr>
            <a:picLocks noChangeAspect="1" noChangeArrowheads="1"/>
          </p:cNvPicPr>
          <p:nvPr/>
        </p:nvPicPr>
        <p:blipFill>
          <a:blip r:embed="rId3" cstate="print"/>
          <a:srcRect l="20313" t="26955" r="17188" b="38403"/>
          <a:stretch>
            <a:fillRect/>
          </a:stretch>
        </p:blipFill>
        <p:spPr bwMode="auto">
          <a:xfrm>
            <a:off x="762000" y="1524000"/>
            <a:ext cx="7588250" cy="3048000"/>
          </a:xfrm>
          <a:prstGeom prst="rect">
            <a:avLst/>
          </a:prstGeom>
          <a:noFill/>
          <a:ln w="9525">
            <a:noFill/>
            <a:miter lim="800000"/>
            <a:headEnd/>
            <a:tailEnd/>
          </a:ln>
        </p:spPr>
      </p:pic>
      <p:sp>
        <p:nvSpPr>
          <p:cNvPr id="59396" name="TextBox 3"/>
          <p:cNvSpPr txBox="1">
            <a:spLocks noChangeArrowheads="1"/>
          </p:cNvSpPr>
          <p:nvPr/>
        </p:nvSpPr>
        <p:spPr bwMode="auto">
          <a:xfrm>
            <a:off x="7010400" y="6550025"/>
            <a:ext cx="2286000"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1853969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8"/>
          <p:cNvSpPr>
            <a:spLocks noGrp="1"/>
          </p:cNvSpPr>
          <p:nvPr>
            <p:ph type="title"/>
          </p:nvPr>
        </p:nvSpPr>
        <p:spPr>
          <a:xfrm>
            <a:off x="457200" y="-76200"/>
            <a:ext cx="8229600" cy="1143000"/>
          </a:xfrm>
        </p:spPr>
        <p:txBody>
          <a:bodyPr/>
          <a:lstStyle/>
          <a:p>
            <a:r>
              <a:rPr lang="en-US" smtClean="0"/>
              <a:t>Intensity profiles</a:t>
            </a:r>
          </a:p>
        </p:txBody>
      </p:sp>
      <p:pic>
        <p:nvPicPr>
          <p:cNvPr id="60419" name="Picture 2"/>
          <p:cNvPicPr>
            <a:picLocks noChangeAspect="1" noChangeArrowheads="1"/>
          </p:cNvPicPr>
          <p:nvPr/>
        </p:nvPicPr>
        <p:blipFill>
          <a:blip r:embed="rId2" cstate="print"/>
          <a:srcRect l="10800" t="19276" r="10280" b="1550"/>
          <a:stretch>
            <a:fillRect/>
          </a:stretch>
        </p:blipFill>
        <p:spPr bwMode="auto">
          <a:xfrm>
            <a:off x="1066800" y="1143000"/>
            <a:ext cx="7239000" cy="5105400"/>
          </a:xfrm>
          <a:prstGeom prst="rect">
            <a:avLst/>
          </a:prstGeom>
          <a:noFill/>
          <a:ln w="9525">
            <a:noFill/>
            <a:miter lim="800000"/>
            <a:headEnd/>
            <a:tailEnd/>
          </a:ln>
        </p:spPr>
      </p:pic>
      <p:sp>
        <p:nvSpPr>
          <p:cNvPr id="60420" name="TextBox 10"/>
          <p:cNvSpPr txBox="1">
            <a:spLocks noChangeArrowheads="1"/>
          </p:cNvSpPr>
          <p:nvPr/>
        </p:nvSpPr>
        <p:spPr bwMode="auto">
          <a:xfrm>
            <a:off x="7010400" y="6550025"/>
            <a:ext cx="2819400"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565805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Correspondence problem</a:t>
            </a:r>
          </a:p>
        </p:txBody>
      </p:sp>
      <p:pic>
        <p:nvPicPr>
          <p:cNvPr id="61443" name="Picture 2"/>
          <p:cNvPicPr>
            <a:picLocks noChangeAspect="1" noChangeArrowheads="1"/>
          </p:cNvPicPr>
          <p:nvPr/>
        </p:nvPicPr>
        <p:blipFill>
          <a:blip r:embed="rId2" cstate="print"/>
          <a:srcRect l="18750" t="25876" r="6250" b="34232"/>
          <a:stretch>
            <a:fillRect/>
          </a:stretch>
        </p:blipFill>
        <p:spPr bwMode="auto">
          <a:xfrm>
            <a:off x="1295400" y="1828800"/>
            <a:ext cx="7315200" cy="2819400"/>
          </a:xfrm>
          <a:prstGeom prst="rect">
            <a:avLst/>
          </a:prstGeom>
          <a:noFill/>
          <a:ln w="9525">
            <a:noFill/>
            <a:miter lim="800000"/>
            <a:headEnd/>
            <a:tailEnd/>
          </a:ln>
        </p:spPr>
      </p:pic>
      <p:sp>
        <p:nvSpPr>
          <p:cNvPr id="61444" name="TextBox 3"/>
          <p:cNvSpPr txBox="1">
            <a:spLocks noChangeArrowheads="1"/>
          </p:cNvSpPr>
          <p:nvPr/>
        </p:nvSpPr>
        <p:spPr bwMode="auto">
          <a:xfrm>
            <a:off x="624840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61445" name="TextBox 4"/>
          <p:cNvSpPr txBox="1">
            <a:spLocks noChangeArrowheads="1"/>
          </p:cNvSpPr>
          <p:nvPr/>
        </p:nvSpPr>
        <p:spPr bwMode="auto">
          <a:xfrm>
            <a:off x="1295400" y="5029200"/>
            <a:ext cx="6477000" cy="8302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Neighborhood of corresponding points are  similar in intensity patterns.</a:t>
            </a:r>
          </a:p>
        </p:txBody>
      </p:sp>
    </p:spTree>
    <p:extLst>
      <p:ext uri="{BB962C8B-B14F-4D97-AF65-F5344CB8AC3E}">
        <p14:creationId xmlns:p14="http://schemas.microsoft.com/office/powerpoint/2010/main" val="3282465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9600" cy="1143000"/>
          </a:xfrm>
        </p:spPr>
        <p:txBody>
          <a:bodyPr/>
          <a:lstStyle/>
          <a:p>
            <a:r>
              <a:rPr lang="en-US" smtClean="0"/>
              <a:t>Normalized cross correlation</a:t>
            </a:r>
          </a:p>
        </p:txBody>
      </p:sp>
      <p:pic>
        <p:nvPicPr>
          <p:cNvPr id="62467" name="Picture 2"/>
          <p:cNvPicPr>
            <a:picLocks noChangeAspect="1" noChangeArrowheads="1"/>
          </p:cNvPicPr>
          <p:nvPr/>
        </p:nvPicPr>
        <p:blipFill>
          <a:blip r:embed="rId3" cstate="print"/>
          <a:srcRect l="7477" t="18095" r="5296" b="5096"/>
          <a:stretch>
            <a:fillRect/>
          </a:stretch>
        </p:blipFill>
        <p:spPr bwMode="auto">
          <a:xfrm>
            <a:off x="609600" y="1219200"/>
            <a:ext cx="8001000" cy="4953000"/>
          </a:xfrm>
          <a:prstGeom prst="rect">
            <a:avLst/>
          </a:prstGeom>
          <a:noFill/>
          <a:ln w="9525">
            <a:noFill/>
            <a:miter lim="800000"/>
            <a:headEnd/>
            <a:tailEnd/>
          </a:ln>
        </p:spPr>
      </p:pic>
      <p:sp>
        <p:nvSpPr>
          <p:cNvPr id="62468" name="TextBox 4"/>
          <p:cNvSpPr txBox="1">
            <a:spLocks noChangeArrowheads="1"/>
          </p:cNvSpPr>
          <p:nvPr/>
        </p:nvSpPr>
        <p:spPr bwMode="auto">
          <a:xfrm>
            <a:off x="624840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Tree>
    <p:extLst>
      <p:ext uri="{BB962C8B-B14F-4D97-AF65-F5344CB8AC3E}">
        <p14:creationId xmlns:p14="http://schemas.microsoft.com/office/powerpoint/2010/main" val="14837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fontAlgn="auto">
              <a:spcAft>
                <a:spcPts val="0"/>
              </a:spcAft>
              <a:defRPr/>
            </a:pPr>
            <a:r>
              <a:rPr lang="en-US" dirty="0" smtClean="0"/>
              <a:t>Correlation-based window matching</a:t>
            </a:r>
            <a:endParaRPr lang="en-US" dirty="0"/>
          </a:p>
        </p:txBody>
      </p:sp>
      <p:pic>
        <p:nvPicPr>
          <p:cNvPr id="63491" name="Picture 2"/>
          <p:cNvPicPr>
            <a:picLocks noChangeAspect="1" noChangeArrowheads="1"/>
          </p:cNvPicPr>
          <p:nvPr/>
        </p:nvPicPr>
        <p:blipFill>
          <a:blip r:embed="rId3" cstate="print"/>
          <a:srcRect l="12500" t="17252" r="6250" b="1886"/>
          <a:stretch>
            <a:fillRect/>
          </a:stretch>
        </p:blipFill>
        <p:spPr bwMode="auto">
          <a:xfrm>
            <a:off x="914400" y="990600"/>
            <a:ext cx="7543800" cy="5440363"/>
          </a:xfrm>
          <a:prstGeom prst="rect">
            <a:avLst/>
          </a:prstGeom>
          <a:noFill/>
          <a:ln w="9525">
            <a:noFill/>
            <a:miter lim="800000"/>
            <a:headEnd/>
            <a:tailEnd/>
          </a:ln>
        </p:spPr>
      </p:pic>
      <p:sp>
        <p:nvSpPr>
          <p:cNvPr id="63492" name="TextBox 3"/>
          <p:cNvSpPr txBox="1">
            <a:spLocks noChangeArrowheads="1"/>
          </p:cNvSpPr>
          <p:nvPr/>
        </p:nvSpPr>
        <p:spPr bwMode="auto">
          <a:xfrm>
            <a:off x="0" y="64881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5" name="Rectangle 4"/>
          <p:cNvSpPr/>
          <p:nvPr/>
        </p:nvSpPr>
        <p:spPr>
          <a:xfrm>
            <a:off x="914400" y="3581400"/>
            <a:ext cx="7543800" cy="290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914400" y="4191000"/>
            <a:ext cx="7543800" cy="229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rotWithShape="1">
          <a:blip r:embed="rId3" cstate="print"/>
          <a:srcRect l="22343" t="48695" r="72458" b="44089"/>
          <a:stretch/>
        </p:blipFill>
        <p:spPr bwMode="auto">
          <a:xfrm>
            <a:off x="1066800" y="3581400"/>
            <a:ext cx="482599" cy="485497"/>
          </a:xfrm>
          <a:prstGeom prst="rect">
            <a:avLst/>
          </a:prstGeom>
          <a:noFill/>
          <a:ln w="9525">
            <a:noFill/>
            <a:miter lim="800000"/>
            <a:headEnd/>
            <a:tailEnd/>
          </a:ln>
        </p:spPr>
      </p:pic>
      <p:cxnSp>
        <p:nvCxnSpPr>
          <p:cNvPr id="9" name="Straight Arrow Connector 8"/>
          <p:cNvCxnSpPr/>
          <p:nvPr/>
        </p:nvCxnSpPr>
        <p:spPr>
          <a:xfrm flipV="1">
            <a:off x="2057400" y="3352800"/>
            <a:ext cx="0" cy="2971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752600" y="3810000"/>
            <a:ext cx="0" cy="2514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936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44444E-6 1.11111E-6 L 0.45694 -0.00208 " pathEditMode="relative" rAng="0" ptsTypes="AA">
                                      <p:cBhvr>
                                        <p:cTn id="14" dur="2000" fill="hold"/>
                                        <p:tgtEl>
                                          <p:spTgt spid="10"/>
                                        </p:tgtEl>
                                        <p:attrNameLst>
                                          <p:attrName>ppt_x</p:attrName>
                                          <p:attrName>ppt_y</p:attrName>
                                        </p:attrNameLst>
                                      </p:cBhvr>
                                      <p:rCtr x="22847" y="-116"/>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1143000"/>
          </a:xfrm>
        </p:spPr>
        <p:txBody>
          <a:bodyPr/>
          <a:lstStyle/>
          <a:p>
            <a:r>
              <a:rPr lang="en-US" dirty="0" smtClean="0"/>
              <a:t>Dense correspondence search</a:t>
            </a:r>
          </a:p>
        </p:txBody>
      </p:sp>
      <p:pic>
        <p:nvPicPr>
          <p:cNvPr id="64515" name="Picture 3" descr="lincoln_full"/>
          <p:cNvPicPr>
            <a:picLocks noChangeAspect="1" noChangeArrowheads="1"/>
          </p:cNvPicPr>
          <p:nvPr/>
        </p:nvPicPr>
        <p:blipFill>
          <a:blip r:embed="rId3" cstate="print"/>
          <a:srcRect/>
          <a:stretch>
            <a:fillRect/>
          </a:stretch>
        </p:blipFill>
        <p:spPr bwMode="auto">
          <a:xfrm>
            <a:off x="2057400" y="1066800"/>
            <a:ext cx="5029200" cy="2898775"/>
          </a:xfrm>
          <a:prstGeom prst="rect">
            <a:avLst/>
          </a:prstGeom>
          <a:noFill/>
          <a:ln w="9525">
            <a:noFill/>
            <a:miter lim="800000"/>
            <a:headEnd/>
            <a:tailEnd/>
          </a:ln>
        </p:spPr>
      </p:pic>
      <p:grpSp>
        <p:nvGrpSpPr>
          <p:cNvPr id="2" name="Group 4"/>
          <p:cNvGrpSpPr>
            <a:grpSpLocks/>
          </p:cNvGrpSpPr>
          <p:nvPr/>
        </p:nvGrpSpPr>
        <p:grpSpPr bwMode="auto">
          <a:xfrm>
            <a:off x="685800" y="3124200"/>
            <a:ext cx="7772400" cy="1524000"/>
            <a:chOff x="432" y="1968"/>
            <a:chExt cx="4896" cy="960"/>
          </a:xfrm>
        </p:grpSpPr>
        <p:sp>
          <p:nvSpPr>
            <p:cNvPr id="64526" name="Rectangle 5"/>
            <p:cNvSpPr>
              <a:spLocks noChangeArrowheads="1"/>
            </p:cNvSpPr>
            <p:nvPr/>
          </p:nvSpPr>
          <p:spPr bwMode="auto">
            <a:xfrm>
              <a:off x="432" y="2640"/>
              <a:ext cx="4896" cy="288"/>
            </a:xfrm>
            <a:prstGeom prst="rect">
              <a:avLst/>
            </a:prstGeom>
            <a:noFill/>
            <a:ln w="28575">
              <a:noFill/>
              <a:miter lim="800000"/>
              <a:headEnd/>
              <a:tailEnd/>
            </a:ln>
          </p:spPr>
          <p:txBody>
            <a:bodyPr/>
            <a:lstStyle/>
            <a:p>
              <a:pPr marL="457200" marR="0" lvl="0" indent="-45720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For each epipolar line</a:t>
              </a:r>
            </a:p>
          </p:txBody>
        </p:sp>
        <p:sp>
          <p:nvSpPr>
            <p:cNvPr id="64527" name="Line 6"/>
            <p:cNvSpPr>
              <a:spLocks noChangeShapeType="1"/>
            </p:cNvSpPr>
            <p:nvPr/>
          </p:nvSpPr>
          <p:spPr bwMode="auto">
            <a:xfrm>
              <a:off x="1296" y="1968"/>
              <a:ext cx="3168" cy="0"/>
            </a:xfrm>
            <a:prstGeom prst="line">
              <a:avLst/>
            </a:prstGeom>
            <a:noFill/>
            <a:ln w="28575">
              <a:solidFill>
                <a:schemeClr val="bg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7703" name="Oval 7"/>
          <p:cNvSpPr>
            <a:spLocks noChangeArrowheads="1"/>
          </p:cNvSpPr>
          <p:nvPr/>
        </p:nvSpPr>
        <p:spPr bwMode="auto">
          <a:xfrm>
            <a:off x="5834063" y="3090863"/>
            <a:ext cx="76200" cy="76200"/>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 name="Group 8"/>
          <p:cNvGrpSpPr>
            <a:grpSpLocks/>
          </p:cNvGrpSpPr>
          <p:nvPr/>
        </p:nvGrpSpPr>
        <p:grpSpPr bwMode="auto">
          <a:xfrm>
            <a:off x="685800" y="3081338"/>
            <a:ext cx="7772400" cy="1947862"/>
            <a:chOff x="432" y="1941"/>
            <a:chExt cx="4896" cy="1227"/>
          </a:xfrm>
        </p:grpSpPr>
        <p:sp>
          <p:nvSpPr>
            <p:cNvPr id="64524"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525" name="Rectangle 10"/>
            <p:cNvSpPr>
              <a:spLocks noChangeArrowheads="1"/>
            </p:cNvSpPr>
            <p:nvPr/>
          </p:nvSpPr>
          <p:spPr bwMode="auto">
            <a:xfrm>
              <a:off x="432" y="2880"/>
              <a:ext cx="4896" cy="288"/>
            </a:xfrm>
            <a:prstGeom prst="rect">
              <a:avLst/>
            </a:prstGeom>
            <a:noFill/>
            <a:ln w="9525">
              <a:noFill/>
              <a:miter lim="800000"/>
              <a:headEnd/>
              <a:tailEnd/>
            </a:ln>
          </p:spPr>
          <p:txBody>
            <a:bodyPr/>
            <a:lstStyle/>
            <a:p>
              <a:pPr marL="457200" marR="0" lvl="0" indent="-45720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	For each pixel / window in the left image</a:t>
              </a:r>
            </a:p>
          </p:txBody>
        </p:sp>
      </p:grpSp>
      <p:sp>
        <p:nvSpPr>
          <p:cNvPr id="157707" name="Rectangle 11"/>
          <p:cNvSpPr>
            <a:spLocks noChangeArrowheads="1"/>
          </p:cNvSpPr>
          <p:nvPr/>
        </p:nvSpPr>
        <p:spPr bwMode="auto">
          <a:xfrm>
            <a:off x="685800" y="4953000"/>
            <a:ext cx="8458200" cy="457200"/>
          </a:xfrm>
          <a:prstGeom prst="rect">
            <a:avLst/>
          </a:prstGeom>
          <a:noFill/>
          <a:ln w="9525">
            <a:noFill/>
            <a:miter lim="800000"/>
            <a:headEnd/>
            <a:tailEnd/>
          </a:ln>
        </p:spPr>
        <p:txBody>
          <a:bodyPr/>
          <a:lstStyle/>
          <a:p>
            <a:pPr marL="1219200" marR="0" lvl="2" indent="-304800" algn="l" defTabSz="914400" rtl="0" eaLnBrk="0" fontAlgn="auto" latinLnBrk="0" hangingPunct="0">
              <a:lnSpc>
                <a:spcPct val="100000"/>
              </a:lnSpc>
              <a:spcBef>
                <a:spcPct val="2000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compare with every pixel / window on same epipolar line in right image</a:t>
            </a:r>
          </a:p>
        </p:txBody>
      </p:sp>
      <p:sp>
        <p:nvSpPr>
          <p:cNvPr id="157708" name="Rectangle 12"/>
          <p:cNvSpPr>
            <a:spLocks noChangeArrowheads="1"/>
          </p:cNvSpPr>
          <p:nvPr/>
        </p:nvSpPr>
        <p:spPr bwMode="auto">
          <a:xfrm>
            <a:off x="685800" y="5486400"/>
            <a:ext cx="8458200" cy="457200"/>
          </a:xfrm>
          <a:prstGeom prst="rect">
            <a:avLst/>
          </a:prstGeom>
          <a:noFill/>
          <a:ln w="9525">
            <a:noFill/>
            <a:miter lim="800000"/>
            <a:headEnd/>
            <a:tailEnd/>
          </a:ln>
        </p:spPr>
        <p:txBody>
          <a:bodyPr/>
          <a:lstStyle/>
          <a:p>
            <a:pPr marL="1219200" marR="0" lvl="2" indent="-304800" algn="l" defTabSz="914400" rtl="0" eaLnBrk="0" fontAlgn="auto" latinLnBrk="0" hangingPunct="0">
              <a:lnSpc>
                <a:spcPct val="100000"/>
              </a:lnSpc>
              <a:spcBef>
                <a:spcPct val="2000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pick position with minimum match cost (e.g., SSD, correlation)</a:t>
            </a:r>
          </a:p>
        </p:txBody>
      </p:sp>
      <p:sp>
        <p:nvSpPr>
          <p:cNvPr id="64521" name="Text Box 18"/>
          <p:cNvSpPr txBox="1">
            <a:spLocks noChangeArrowheads="1"/>
          </p:cNvSpPr>
          <p:nvPr/>
        </p:nvSpPr>
        <p:spPr bwMode="auto">
          <a:xfrm>
            <a:off x="0" y="6583363"/>
            <a:ext cx="2895600" cy="274637"/>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Adapted from Li Zhang</a:t>
            </a:r>
          </a:p>
        </p:txBody>
      </p:sp>
      <p:sp>
        <p:nvSpPr>
          <p:cNvPr id="313358" name="Rectangle 14"/>
          <p:cNvSpPr>
            <a:spLocks noChangeArrowheads="1"/>
          </p:cNvSpPr>
          <p:nvPr/>
        </p:nvSpPr>
        <p:spPr bwMode="auto">
          <a:xfrm>
            <a:off x="3292475" y="2911475"/>
            <a:ext cx="365125" cy="365125"/>
          </a:xfrm>
          <a:prstGeom prst="rect">
            <a:avLst/>
          </a:prstGeom>
          <a:noFill/>
          <a:ln w="28575">
            <a:solidFill>
              <a:srgbClr val="FFFF00"/>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3359" name="Rectangle 15"/>
          <p:cNvSpPr>
            <a:spLocks noChangeArrowheads="1"/>
          </p:cNvSpPr>
          <p:nvPr/>
        </p:nvSpPr>
        <p:spPr bwMode="auto">
          <a:xfrm>
            <a:off x="5654675" y="2911475"/>
            <a:ext cx="365125" cy="365125"/>
          </a:xfrm>
          <a:prstGeom prst="rect">
            <a:avLst/>
          </a:prstGeom>
          <a:noFill/>
          <a:ln w="28575">
            <a:solidFill>
              <a:srgbClr val="FFFF00"/>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TextBox 15"/>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62893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3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77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770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77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3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nimBg="1"/>
      <p:bldP spid="157707" grpId="0" build="p" autoUpdateAnimBg="0"/>
      <p:bldP spid="157708" grpId="0" build="p" autoUpdateAnimBg="0"/>
      <p:bldP spid="313358" grpId="0" animBg="1"/>
      <p:bldP spid="3133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76200"/>
            <a:ext cx="8229600" cy="1143000"/>
          </a:xfrm>
        </p:spPr>
        <p:txBody>
          <a:bodyPr/>
          <a:lstStyle/>
          <a:p>
            <a:r>
              <a:rPr lang="en-US" smtClean="0"/>
              <a:t>Textureless regions</a:t>
            </a:r>
          </a:p>
        </p:txBody>
      </p:sp>
      <p:pic>
        <p:nvPicPr>
          <p:cNvPr id="65539" name="Picture 2"/>
          <p:cNvPicPr>
            <a:picLocks noChangeAspect="1" noChangeArrowheads="1"/>
          </p:cNvPicPr>
          <p:nvPr/>
        </p:nvPicPr>
        <p:blipFill>
          <a:blip r:embed="rId2" cstate="print"/>
          <a:srcRect l="10938" t="16173" r="6250" b="2965"/>
          <a:stretch>
            <a:fillRect/>
          </a:stretch>
        </p:blipFill>
        <p:spPr bwMode="auto">
          <a:xfrm>
            <a:off x="381000" y="914400"/>
            <a:ext cx="7696200" cy="5445125"/>
          </a:xfrm>
          <a:prstGeom prst="rect">
            <a:avLst/>
          </a:prstGeom>
          <a:noFill/>
          <a:ln w="9525">
            <a:noFill/>
            <a:miter lim="800000"/>
            <a:headEnd/>
            <a:tailEnd/>
          </a:ln>
        </p:spPr>
      </p:pic>
      <p:sp>
        <p:nvSpPr>
          <p:cNvPr id="65540" name="TextBox 3"/>
          <p:cNvSpPr txBox="1">
            <a:spLocks noChangeArrowheads="1"/>
          </p:cNvSpPr>
          <p:nvPr/>
        </p:nvSpPr>
        <p:spPr bwMode="auto">
          <a:xfrm>
            <a:off x="0" y="65643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sp>
        <p:nvSpPr>
          <p:cNvPr id="5" name="TextBox 4"/>
          <p:cNvSpPr txBox="1">
            <a:spLocks noChangeArrowheads="1"/>
          </p:cNvSpPr>
          <p:nvPr/>
        </p:nvSpPr>
        <p:spPr bwMode="auto">
          <a:xfrm>
            <a:off x="5715000" y="5429250"/>
            <a:ext cx="3429000" cy="12001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itchFamily="34" charset="0"/>
                <a:ea typeface="+mn-ea"/>
                <a:cs typeface="+mn-cs"/>
              </a:rPr>
              <a:t>Textureless regions are non-distinct; high ambiguity for matches.</a:t>
            </a:r>
          </a:p>
        </p:txBody>
      </p:sp>
      <p:sp>
        <p:nvSpPr>
          <p:cNvPr id="6" name="Rectangle 5"/>
          <p:cNvSpPr/>
          <p:nvPr/>
        </p:nvSpPr>
        <p:spPr>
          <a:xfrm>
            <a:off x="533400" y="3429000"/>
            <a:ext cx="82296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9729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1143000"/>
          </a:xfrm>
        </p:spPr>
        <p:txBody>
          <a:bodyPr/>
          <a:lstStyle/>
          <a:p>
            <a:r>
              <a:rPr lang="en-US" smtClean="0"/>
              <a:t>Effect of window size</a:t>
            </a:r>
          </a:p>
        </p:txBody>
      </p:sp>
      <p:sp>
        <p:nvSpPr>
          <p:cNvPr id="66563" name="TextBox 3"/>
          <p:cNvSpPr txBox="1">
            <a:spLocks noChangeArrowheads="1"/>
          </p:cNvSpPr>
          <p:nvPr/>
        </p:nvSpPr>
        <p:spPr bwMode="auto">
          <a:xfrm>
            <a:off x="0" y="6564313"/>
            <a:ext cx="3276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Source: Andrew Zisserman</a:t>
            </a:r>
          </a:p>
        </p:txBody>
      </p:sp>
      <p:pic>
        <p:nvPicPr>
          <p:cNvPr id="66564" name="Picture 2"/>
          <p:cNvPicPr>
            <a:picLocks noChangeAspect="1" noChangeArrowheads="1"/>
          </p:cNvPicPr>
          <p:nvPr/>
        </p:nvPicPr>
        <p:blipFill>
          <a:blip r:embed="rId2" cstate="print"/>
          <a:srcRect l="20313" t="32150" r="17188" b="38403"/>
          <a:stretch>
            <a:fillRect/>
          </a:stretch>
        </p:blipFill>
        <p:spPr bwMode="auto">
          <a:xfrm>
            <a:off x="609600" y="1752600"/>
            <a:ext cx="7588250" cy="2590800"/>
          </a:xfrm>
          <a:prstGeom prst="rect">
            <a:avLst/>
          </a:prstGeom>
          <a:noFill/>
          <a:ln w="9525">
            <a:noFill/>
            <a:miter lim="800000"/>
            <a:headEnd/>
            <a:tailEnd/>
          </a:ln>
        </p:spPr>
      </p:pic>
      <p:sp>
        <p:nvSpPr>
          <p:cNvPr id="8" name="Rectangle 7"/>
          <p:cNvSpPr/>
          <p:nvPr/>
        </p:nvSpPr>
        <p:spPr>
          <a:xfrm>
            <a:off x="5029200" y="3048000"/>
            <a:ext cx="152400" cy="152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800600" y="2819400"/>
            <a:ext cx="609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4307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Effect of window size</a:t>
            </a:r>
          </a:p>
        </p:txBody>
      </p:sp>
      <p:pic>
        <p:nvPicPr>
          <p:cNvPr id="67587" name="Picture 4" descr="sri20"/>
          <p:cNvPicPr>
            <a:picLocks noChangeAspect="1" noChangeArrowheads="1"/>
          </p:cNvPicPr>
          <p:nvPr/>
        </p:nvPicPr>
        <p:blipFill>
          <a:blip r:embed="rId3" cstate="print"/>
          <a:srcRect/>
          <a:stretch>
            <a:fillRect/>
          </a:stretch>
        </p:blipFill>
        <p:spPr bwMode="auto">
          <a:xfrm>
            <a:off x="533400" y="1852613"/>
            <a:ext cx="2522538" cy="2295525"/>
          </a:xfrm>
          <a:prstGeom prst="rect">
            <a:avLst/>
          </a:prstGeom>
          <a:noFill/>
          <a:ln w="9525">
            <a:noFill/>
            <a:miter lim="800000"/>
            <a:headEnd/>
            <a:tailEnd/>
          </a:ln>
        </p:spPr>
      </p:pic>
      <p:grpSp>
        <p:nvGrpSpPr>
          <p:cNvPr id="2" name="Group 5"/>
          <p:cNvGrpSpPr>
            <a:grpSpLocks/>
          </p:cNvGrpSpPr>
          <p:nvPr/>
        </p:nvGrpSpPr>
        <p:grpSpPr bwMode="auto">
          <a:xfrm>
            <a:off x="3352800" y="1808163"/>
            <a:ext cx="5562600" cy="2949575"/>
            <a:chOff x="2112" y="638"/>
            <a:chExt cx="3504" cy="1858"/>
          </a:xfrm>
        </p:grpSpPr>
        <p:pic>
          <p:nvPicPr>
            <p:cNvPr id="67592" name="Picture 6" descr="SSDWindowSize"/>
            <p:cNvPicPr>
              <a:picLocks noChangeAspect="1" noChangeArrowheads="1"/>
            </p:cNvPicPr>
            <p:nvPr/>
          </p:nvPicPr>
          <p:blipFill>
            <a:blip r:embed="rId4" cstate="print"/>
            <a:srcRect/>
            <a:stretch>
              <a:fillRect/>
            </a:stretch>
          </p:blipFill>
          <p:spPr bwMode="auto">
            <a:xfrm>
              <a:off x="2112" y="638"/>
              <a:ext cx="3504" cy="1600"/>
            </a:xfrm>
            <a:prstGeom prst="rect">
              <a:avLst/>
            </a:prstGeom>
            <a:noFill/>
            <a:ln w="9525">
              <a:noFill/>
              <a:miter lim="800000"/>
              <a:headEnd/>
              <a:tailEnd/>
            </a:ln>
          </p:spPr>
        </p:pic>
        <p:sp>
          <p:nvSpPr>
            <p:cNvPr id="67593" name="Text Box 7"/>
            <p:cNvSpPr txBox="1">
              <a:spLocks noChangeArrowheads="1"/>
            </p:cNvSpPr>
            <p:nvPr/>
          </p:nvSpPr>
          <p:spPr bwMode="auto">
            <a:xfrm>
              <a:off x="2640" y="2208"/>
              <a:ext cx="597" cy="288"/>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W = 3</a:t>
              </a:r>
            </a:p>
          </p:txBody>
        </p:sp>
        <p:sp>
          <p:nvSpPr>
            <p:cNvPr id="67594" name="Text Box 8"/>
            <p:cNvSpPr txBox="1">
              <a:spLocks noChangeArrowheads="1"/>
            </p:cNvSpPr>
            <p:nvPr/>
          </p:nvSpPr>
          <p:spPr bwMode="auto">
            <a:xfrm>
              <a:off x="4395" y="2208"/>
              <a:ext cx="693" cy="288"/>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W = 20</a:t>
              </a:r>
            </a:p>
          </p:txBody>
        </p:sp>
      </p:grpSp>
      <p:pic>
        <p:nvPicPr>
          <p:cNvPr id="67589" name="Picture 9" descr="sri20"/>
          <p:cNvPicPr>
            <a:picLocks noChangeAspect="1" noChangeArrowheads="1"/>
          </p:cNvPicPr>
          <p:nvPr/>
        </p:nvPicPr>
        <p:blipFill>
          <a:blip r:embed="rId3" cstate="print"/>
          <a:srcRect/>
          <a:stretch>
            <a:fillRect/>
          </a:stretch>
        </p:blipFill>
        <p:spPr bwMode="auto">
          <a:xfrm>
            <a:off x="685800" y="2005013"/>
            <a:ext cx="2522538" cy="2295525"/>
          </a:xfrm>
          <a:prstGeom prst="rect">
            <a:avLst/>
          </a:prstGeom>
          <a:noFill/>
          <a:ln w="9525">
            <a:solidFill>
              <a:schemeClr val="bg1"/>
            </a:solidFill>
            <a:miter lim="800000"/>
            <a:headEnd/>
            <a:tailEnd/>
          </a:ln>
        </p:spPr>
      </p:pic>
      <p:sp>
        <p:nvSpPr>
          <p:cNvPr id="67590" name="Text Box 10"/>
          <p:cNvSpPr txBox="1">
            <a:spLocks noChangeArrowheads="1"/>
          </p:cNvSpPr>
          <p:nvPr/>
        </p:nvSpPr>
        <p:spPr bwMode="auto">
          <a:xfrm>
            <a:off x="0" y="6597650"/>
            <a:ext cx="4716463" cy="274638"/>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Figures from Li Zhang</a:t>
            </a:r>
          </a:p>
        </p:txBody>
      </p:sp>
      <p:sp>
        <p:nvSpPr>
          <p:cNvPr id="67591" name="Text Box 11"/>
          <p:cNvSpPr txBox="1">
            <a:spLocks noChangeArrowheads="1"/>
          </p:cNvSpPr>
          <p:nvPr/>
        </p:nvSpPr>
        <p:spPr bwMode="auto">
          <a:xfrm>
            <a:off x="1079500" y="5013325"/>
            <a:ext cx="7092950" cy="1096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a:ea typeface="+mn-ea"/>
                <a:cs typeface="+mn-cs"/>
              </a:rPr>
              <a:t>Want window large enough to have sufficient intensity variation, yet small enough to contain only pixels with about the same disparity.</a:t>
            </a:r>
          </a:p>
        </p:txBody>
      </p:sp>
      <p:sp>
        <p:nvSpPr>
          <p:cNvPr id="11" name="TextBox 10"/>
          <p:cNvSpPr txBox="1"/>
          <p:nvPr/>
        </p:nvSpPr>
        <p:spPr>
          <a:xfrm>
            <a:off x="8088839" y="6488668"/>
            <a:ext cx="1055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lumMod val="65000"/>
                  </a:prstClr>
                </a:solidFill>
                <a:effectLst/>
                <a:uLnTx/>
                <a:uFillTx/>
                <a:latin typeface="Calibri"/>
                <a:ea typeface="+mn-ea"/>
                <a:cs typeface="+mn-cs"/>
              </a:rPr>
              <a:t>Grauman</a:t>
            </a:r>
            <a:endPar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2002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Stereo Results</a:t>
            </a:r>
          </a:p>
        </p:txBody>
      </p:sp>
      <p:pic>
        <p:nvPicPr>
          <p:cNvPr id="1658883" name="Picture 3" descr="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2627313"/>
            <a:ext cx="3644900" cy="2640012"/>
          </a:xfrm>
          <a:prstGeom prst="rect">
            <a:avLst/>
          </a:prstGeom>
          <a:noFill/>
          <a:extLst>
            <a:ext uri="{909E8E84-426E-40DD-AFC4-6F175D3DCCD1}">
              <a14:hiddenFill xmlns:a14="http://schemas.microsoft.com/office/drawing/2010/main">
                <a:solidFill>
                  <a:srgbClr val="FFFFFF"/>
                </a:solidFill>
              </a14:hiddenFill>
            </a:ext>
          </a:extLst>
        </p:spPr>
      </p:pic>
      <p:sp>
        <p:nvSpPr>
          <p:cNvPr id="1658884" name="Text Box 4"/>
          <p:cNvSpPr txBox="1">
            <a:spLocks noChangeArrowheads="1"/>
          </p:cNvSpPr>
          <p:nvPr/>
        </p:nvSpPr>
        <p:spPr bwMode="auto">
          <a:xfrm>
            <a:off x="6056313" y="5546725"/>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sp>
        <p:nvSpPr>
          <p:cNvPr id="1658885" name="Text Box 5"/>
          <p:cNvSpPr txBox="1">
            <a:spLocks noChangeArrowheads="1"/>
          </p:cNvSpPr>
          <p:nvPr/>
        </p:nvSpPr>
        <p:spPr bwMode="auto">
          <a:xfrm>
            <a:off x="1971675" y="5546725"/>
            <a:ext cx="904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Scene</a:t>
            </a:r>
          </a:p>
        </p:txBody>
      </p:sp>
      <p:sp>
        <p:nvSpPr>
          <p:cNvPr id="1658886" name="Rectangle 6"/>
          <p:cNvSpPr>
            <a:spLocks noGrp="1" noChangeArrowheads="1"/>
          </p:cNvSpPr>
          <p:nvPr>
            <p:ph type="body" idx="1"/>
          </p:nvPr>
        </p:nvSpPr>
        <p:spPr>
          <a:xfrm>
            <a:off x="457200" y="1447800"/>
            <a:ext cx="8686800" cy="1143000"/>
          </a:xfrm>
        </p:spPr>
        <p:txBody>
          <a:bodyPr/>
          <a:lstStyle/>
          <a:p>
            <a:pPr lvl="1"/>
            <a:r>
              <a:rPr lang="en-US" altLang="ja-JP" sz="2400">
                <a:ea typeface="ＭＳ Ｐゴシック" pitchFamily="-80" charset="-128"/>
              </a:rPr>
              <a:t>Data from University of Tsukuba</a:t>
            </a:r>
          </a:p>
        </p:txBody>
      </p:sp>
      <p:pic>
        <p:nvPicPr>
          <p:cNvPr id="1658887" name="Picture 7" descr="sce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439988"/>
            <a:ext cx="4021137" cy="3016250"/>
          </a:xfrm>
          <a:prstGeom prst="rect">
            <a:avLst/>
          </a:prstGeom>
          <a:noFill/>
          <a:extLst>
            <a:ext uri="{909E8E84-426E-40DD-AFC4-6F175D3DCCD1}">
              <a14:hiddenFill xmlns:a14="http://schemas.microsoft.com/office/drawing/2010/main">
                <a:solidFill>
                  <a:srgbClr val="FFFFFF"/>
                </a:solidFill>
              </a14:hiddenFill>
            </a:ext>
          </a:extLst>
        </p:spPr>
      </p:pic>
      <p:sp>
        <p:nvSpPr>
          <p:cNvPr id="1658888" name="Rectangle 8"/>
          <p:cNvSpPr>
            <a:spLocks noChangeArrowheads="1"/>
          </p:cNvSpPr>
          <p:nvPr/>
        </p:nvSpPr>
        <p:spPr bwMode="auto">
          <a:xfrm>
            <a:off x="609600" y="8382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886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9688"/>
            <a:ext cx="8229600" cy="1143001"/>
          </a:xfrm>
        </p:spPr>
        <p:txBody>
          <a:bodyPr/>
          <a:lstStyle/>
          <a:p>
            <a:pPr eaLnBrk="1" hangingPunct="1"/>
            <a:r>
              <a:rPr lang="en-US" altLang="en-US" sz="4000" smtClean="0"/>
              <a:t>Why multiple views?</a:t>
            </a:r>
          </a:p>
        </p:txBody>
      </p:sp>
      <p:sp>
        <p:nvSpPr>
          <p:cNvPr id="140291" name="Rectangle 3"/>
          <p:cNvSpPr>
            <a:spLocks noGrp="1" noChangeArrowheads="1"/>
          </p:cNvSpPr>
          <p:nvPr>
            <p:ph type="body" idx="1"/>
          </p:nvPr>
        </p:nvSpPr>
        <p:spPr>
          <a:xfrm>
            <a:off x="457200" y="1092200"/>
            <a:ext cx="8229600" cy="4525963"/>
          </a:xfrm>
        </p:spPr>
        <p:txBody>
          <a:bodyPr/>
          <a:lstStyle/>
          <a:p>
            <a:pPr eaLnBrk="1" hangingPunct="1"/>
            <a:r>
              <a:rPr lang="en-US" altLang="en-US" sz="2400" smtClean="0"/>
              <a:t>Structure and depth are inherently ambiguous from single views.</a:t>
            </a:r>
          </a:p>
        </p:txBody>
      </p:sp>
      <p:sp>
        <p:nvSpPr>
          <p:cNvPr id="140292" name="AutoShape 5"/>
          <p:cNvSpPr>
            <a:spLocks noChangeArrowheads="1"/>
          </p:cNvSpPr>
          <p:nvPr/>
        </p:nvSpPr>
        <p:spPr bwMode="auto">
          <a:xfrm rot="-1040900">
            <a:off x="2438400" y="3267075"/>
            <a:ext cx="3048000" cy="1905000"/>
          </a:xfrm>
          <a:prstGeom prst="parallelogram">
            <a:avLst>
              <a:gd name="adj"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3" name="Oval 6"/>
          <p:cNvSpPr>
            <a:spLocks noChangeArrowheads="1"/>
          </p:cNvSpPr>
          <p:nvPr/>
        </p:nvSpPr>
        <p:spPr bwMode="auto">
          <a:xfrm>
            <a:off x="1676400" y="2657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4" name="Oval 7"/>
          <p:cNvSpPr>
            <a:spLocks noChangeArrowheads="1"/>
          </p:cNvSpPr>
          <p:nvPr/>
        </p:nvSpPr>
        <p:spPr bwMode="auto">
          <a:xfrm>
            <a:off x="2362200" y="30384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5" name="Oval 8"/>
          <p:cNvSpPr>
            <a:spLocks noChangeArrowheads="1"/>
          </p:cNvSpPr>
          <p:nvPr/>
        </p:nvSpPr>
        <p:spPr bwMode="auto">
          <a:xfrm>
            <a:off x="5486400" y="50196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296" name="Text Box 9"/>
          <p:cNvSpPr txBox="1">
            <a:spLocks noChangeArrowheads="1"/>
          </p:cNvSpPr>
          <p:nvPr/>
        </p:nvSpPr>
        <p:spPr bwMode="auto">
          <a:xfrm>
            <a:off x="5791200" y="51562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000">
                <a:solidFill>
                  <a:srgbClr val="000000"/>
                </a:solidFill>
              </a:rPr>
              <a:t>Optical center</a:t>
            </a:r>
          </a:p>
        </p:txBody>
      </p:sp>
      <p:sp>
        <p:nvSpPr>
          <p:cNvPr id="140297" name="Text Box 10"/>
          <p:cNvSpPr txBox="1">
            <a:spLocks noChangeArrowheads="1"/>
          </p:cNvSpPr>
          <p:nvPr/>
        </p:nvSpPr>
        <p:spPr bwMode="auto">
          <a:xfrm>
            <a:off x="1905000" y="2443163"/>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P1</a:t>
            </a:r>
          </a:p>
        </p:txBody>
      </p:sp>
      <p:sp>
        <p:nvSpPr>
          <p:cNvPr id="140298" name="Text Box 11"/>
          <p:cNvSpPr txBox="1">
            <a:spLocks noChangeArrowheads="1"/>
          </p:cNvSpPr>
          <p:nvPr/>
        </p:nvSpPr>
        <p:spPr bwMode="auto">
          <a:xfrm>
            <a:off x="2590800" y="273367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P2</a:t>
            </a:r>
          </a:p>
        </p:txBody>
      </p:sp>
      <p:sp>
        <p:nvSpPr>
          <p:cNvPr id="140299" name="Oval 12"/>
          <p:cNvSpPr>
            <a:spLocks noChangeArrowheads="1"/>
          </p:cNvSpPr>
          <p:nvPr/>
        </p:nvSpPr>
        <p:spPr bwMode="auto">
          <a:xfrm>
            <a:off x="3733800" y="3952875"/>
            <a:ext cx="228600" cy="228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140300" name="Line 13"/>
          <p:cNvSpPr>
            <a:spLocks noChangeShapeType="1"/>
          </p:cNvSpPr>
          <p:nvPr/>
        </p:nvSpPr>
        <p:spPr bwMode="auto">
          <a:xfrm>
            <a:off x="1752600" y="2733675"/>
            <a:ext cx="381000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40301" name="Text Box 14"/>
          <p:cNvSpPr txBox="1">
            <a:spLocks noChangeArrowheads="1"/>
          </p:cNvSpPr>
          <p:nvPr/>
        </p:nvSpPr>
        <p:spPr bwMode="auto">
          <a:xfrm>
            <a:off x="3962400" y="38147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1800">
                <a:solidFill>
                  <a:srgbClr val="000000"/>
                </a:solidFill>
              </a:rPr>
              <a:t>P1’=P2’</a:t>
            </a:r>
          </a:p>
        </p:txBody>
      </p:sp>
    </p:spTree>
    <p:extLst>
      <p:ext uri="{BB962C8B-B14F-4D97-AF65-F5344CB8AC3E}">
        <p14:creationId xmlns:p14="http://schemas.microsoft.com/office/powerpoint/2010/main" val="4174064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930" name="Rectangle 2"/>
          <p:cNvSpPr>
            <a:spLocks noGrp="1" noChangeArrowheads="1"/>
          </p:cNvSpPr>
          <p:nvPr>
            <p:ph type="title"/>
          </p:nvPr>
        </p:nvSpPr>
        <p:spPr>
          <a:xfrm>
            <a:off x="685800" y="0"/>
            <a:ext cx="7772400" cy="1143000"/>
          </a:xfrm>
        </p:spPr>
        <p:txBody>
          <a:bodyPr/>
          <a:lstStyle/>
          <a:p>
            <a:r>
              <a:rPr lang="en-US" altLang="ja-JP" sz="3600">
                <a:ea typeface="ＭＳ Ｐゴシック" pitchFamily="-80" charset="-128"/>
              </a:rPr>
              <a:t>Results with Window Search</a:t>
            </a:r>
          </a:p>
        </p:txBody>
      </p:sp>
      <p:graphicFrame>
        <p:nvGraphicFramePr>
          <p:cNvPr id="1660931" name="Object 3"/>
          <p:cNvGraphicFramePr>
            <a:graphicFrameLocks noChangeAspect="1"/>
          </p:cNvGraphicFramePr>
          <p:nvPr/>
        </p:nvGraphicFramePr>
        <p:xfrm>
          <a:off x="4568825" y="1676400"/>
          <a:ext cx="4422775" cy="3201988"/>
        </p:xfrm>
        <a:graphic>
          <a:graphicData uri="http://schemas.openxmlformats.org/presentationml/2006/ole">
            <mc:AlternateContent xmlns:mc="http://schemas.openxmlformats.org/markup-compatibility/2006">
              <mc:Choice xmlns:v="urn:schemas-microsoft-com:vml" Requires="v">
                <p:oleObj spid="_x0000_s2308124" name="Image" r:id="rId4" imgW="4422167" imgH="3202259" progId="Photoshop.Image.4">
                  <p:embed/>
                </p:oleObj>
              </mc:Choice>
              <mc:Fallback>
                <p:oleObj name="Image" r:id="rId4" imgW="4422167" imgH="3202259" progId="Photoshop.Image.4">
                  <p:embed/>
                  <p:pic>
                    <p:nvPicPr>
                      <p:cNvPr id="16609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2" name="Text Box 4"/>
          <p:cNvSpPr txBox="1">
            <a:spLocks noChangeArrowheads="1"/>
          </p:cNvSpPr>
          <p:nvPr/>
        </p:nvSpPr>
        <p:spPr bwMode="auto">
          <a:xfrm>
            <a:off x="809625" y="4935538"/>
            <a:ext cx="29654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Window-based matching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(best window size)</a:t>
            </a:r>
          </a:p>
        </p:txBody>
      </p:sp>
      <p:graphicFrame>
        <p:nvGraphicFramePr>
          <p:cNvPr id="1660933" name="Object 5"/>
          <p:cNvGraphicFramePr>
            <a:graphicFrameLocks noChangeAspect="1"/>
          </p:cNvGraphicFramePr>
          <p:nvPr/>
        </p:nvGraphicFramePr>
        <p:xfrm>
          <a:off x="73025" y="1676400"/>
          <a:ext cx="4422775" cy="3201988"/>
        </p:xfrm>
        <a:graphic>
          <a:graphicData uri="http://schemas.openxmlformats.org/presentationml/2006/ole">
            <mc:AlternateContent xmlns:mc="http://schemas.openxmlformats.org/markup-compatibility/2006">
              <mc:Choice xmlns:v="urn:schemas-microsoft-com:vml" Requires="v">
                <p:oleObj spid="_x0000_s2308125" name="Image" r:id="rId6" imgW="4422167" imgH="3202259" progId="Photoshop.Image.4">
                  <p:embed/>
                </p:oleObj>
              </mc:Choice>
              <mc:Fallback>
                <p:oleObj name="Image" r:id="rId6" imgW="4422167" imgH="3202259" progId="Photoshop.Image.4">
                  <p:embed/>
                  <p:pic>
                    <p:nvPicPr>
                      <p:cNvPr id="166093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4" name="Text Box 6"/>
          <p:cNvSpPr txBox="1">
            <a:spLocks noChangeArrowheads="1"/>
          </p:cNvSpPr>
          <p:nvPr/>
        </p:nvSpPr>
        <p:spPr bwMode="auto">
          <a:xfrm>
            <a:off x="6019800" y="4935538"/>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sp>
        <p:nvSpPr>
          <p:cNvPr id="1660935" name="Rectangle 7"/>
          <p:cNvSpPr>
            <a:spLocks noChangeArrowheads="1"/>
          </p:cNvSpPr>
          <p:nvPr/>
        </p:nvSpPr>
        <p:spPr bwMode="auto">
          <a:xfrm>
            <a:off x="609600" y="9144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735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Better methods exist...</a:t>
            </a:r>
          </a:p>
        </p:txBody>
      </p:sp>
      <p:graphicFrame>
        <p:nvGraphicFramePr>
          <p:cNvPr id="1662979" name="Object 3"/>
          <p:cNvGraphicFramePr>
            <a:graphicFrameLocks noChangeAspect="1"/>
          </p:cNvGraphicFramePr>
          <p:nvPr/>
        </p:nvGraphicFramePr>
        <p:xfrm>
          <a:off x="4568825" y="1676400"/>
          <a:ext cx="4422775" cy="3201988"/>
        </p:xfrm>
        <a:graphic>
          <a:graphicData uri="http://schemas.openxmlformats.org/presentationml/2006/ole">
            <mc:AlternateContent xmlns:mc="http://schemas.openxmlformats.org/markup-compatibility/2006">
              <mc:Choice xmlns:v="urn:schemas-microsoft-com:vml" Requires="v">
                <p:oleObj spid="_x0000_s2309135" name="Image" r:id="rId4" imgW="4422167" imgH="3202259" progId="Photoshop.Image.4">
                  <p:embed/>
                </p:oleObj>
              </mc:Choice>
              <mc:Fallback>
                <p:oleObj name="Image" r:id="rId4" imgW="4422167" imgH="3202259" progId="Photoshop.Image.4">
                  <p:embed/>
                  <p:pic>
                    <p:nvPicPr>
                      <p:cNvPr id="16629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2980" name="Text Box 4"/>
          <p:cNvSpPr txBox="1">
            <a:spLocks noChangeArrowheads="1"/>
          </p:cNvSpPr>
          <p:nvPr/>
        </p:nvSpPr>
        <p:spPr bwMode="auto">
          <a:xfrm>
            <a:off x="74004" y="4895850"/>
            <a:ext cx="4931991" cy="1298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smtClean="0">
                <a:ln>
                  <a:noFill/>
                </a:ln>
                <a:solidFill>
                  <a:prstClr val="black"/>
                </a:solidFill>
                <a:effectLst/>
                <a:uLnTx/>
                <a:uFillTx/>
                <a:latin typeface="Calibri"/>
                <a:ea typeface="ＭＳ Ｐゴシック" pitchFamily="-80" charset="-128"/>
                <a:cs typeface="+mn-cs"/>
              </a:rPr>
              <a:t>Energy Minimization</a:t>
            </a:r>
            <a:endParaRPr kumimoji="0" lang="en-US" altLang="ja-JP" sz="20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a:p>
            <a:pPr marL="457200" marR="0" lvl="1" indent="0" algn="ctr" defTabSz="914400" rtl="0" eaLnBrk="1" fontAlgn="auto" latinLnBrk="0" hangingPunct="1">
              <a:lnSpc>
                <a:spcPct val="90000"/>
              </a:lnSpc>
              <a:spcBef>
                <a:spcPct val="20000"/>
              </a:spcBef>
              <a:spcAft>
                <a:spcPts val="0"/>
              </a:spcAft>
              <a:buClrTx/>
              <a:buSzTx/>
              <a:buFontTx/>
              <a:buNone/>
              <a:tabLst/>
              <a:defRPr/>
            </a:pPr>
            <a:r>
              <a:rPr kumimoji="0" lang="en-US" altLang="ja-JP" sz="1200" b="0" i="0" u="none" strike="noStrike" kern="1200" cap="none" spc="0" normalizeH="0" baseline="0" noProof="0" dirty="0" err="1">
                <a:ln>
                  <a:noFill/>
                </a:ln>
                <a:solidFill>
                  <a:prstClr val="black"/>
                </a:solidFill>
                <a:effectLst/>
                <a:uLnTx/>
                <a:uFillTx/>
                <a:latin typeface="Calibri"/>
                <a:ea typeface="ＭＳ Ｐゴシック" pitchFamily="-80" charset="-128"/>
                <a:cs typeface="+mn-cs"/>
                <a:sym typeface="Symbol" pitchFamily="18" charset="2"/>
              </a:rPr>
              <a:t>Boykov</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 et al., </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hlinkClick r:id="rId6"/>
              </a:rPr>
              <a:t>Fast Approximate Energy Minimization via Graph Cuts</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 </a:t>
            </a:r>
          </a:p>
          <a:p>
            <a:pPr marL="457200" marR="0" lvl="1" indent="0" algn="ctr" defTabSz="914400" rtl="0" eaLnBrk="1" fontAlgn="auto" latinLnBrk="0" hangingPunct="1">
              <a:lnSpc>
                <a:spcPct val="90000"/>
              </a:lnSpc>
              <a:spcBef>
                <a:spcPct val="2000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sym typeface="Symbol" pitchFamily="18" charset="2"/>
              </a:rPr>
              <a:t>International Conference on Computer Vision, September 1999.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1200" cap="none" spc="0" normalizeH="0" baseline="0" noProof="0" dirty="0">
              <a:ln>
                <a:noFill/>
              </a:ln>
              <a:solidFill>
                <a:prstClr val="black"/>
              </a:solidFill>
              <a:effectLst/>
              <a:uLnTx/>
              <a:uFillTx/>
              <a:latin typeface="Calibri"/>
              <a:ea typeface="ＭＳ Ｐゴシック" pitchFamily="-80" charset="-128"/>
              <a:cs typeface="+mn-cs"/>
            </a:endParaRPr>
          </a:p>
        </p:txBody>
      </p:sp>
      <p:sp>
        <p:nvSpPr>
          <p:cNvPr id="1662981" name="Text Box 5"/>
          <p:cNvSpPr txBox="1">
            <a:spLocks noChangeArrowheads="1"/>
          </p:cNvSpPr>
          <p:nvPr/>
        </p:nvSpPr>
        <p:spPr bwMode="auto">
          <a:xfrm>
            <a:off x="6019800" y="4895850"/>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black"/>
                </a:solidFill>
                <a:effectLst/>
                <a:uLnTx/>
                <a:uFillTx/>
                <a:latin typeface="Calibri"/>
                <a:ea typeface="ＭＳ Ｐゴシック" pitchFamily="-80" charset="-128"/>
                <a:cs typeface="+mn-cs"/>
              </a:rPr>
              <a:t>Ground truth</a:t>
            </a:r>
          </a:p>
        </p:txBody>
      </p:sp>
      <p:pic>
        <p:nvPicPr>
          <p:cNvPr id="1662982" name="Picture 6"/>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381000" y="1676400"/>
            <a:ext cx="4114800"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2983" name="Rectangle 7"/>
          <p:cNvSpPr>
            <a:spLocks noChangeArrowheads="1"/>
          </p:cNvSpPr>
          <p:nvPr/>
        </p:nvSpPr>
        <p:spPr bwMode="auto">
          <a:xfrm>
            <a:off x="609600" y="9906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091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69850"/>
            <a:ext cx="9144000" cy="1143000"/>
          </a:xfrm>
        </p:spPr>
        <p:txBody>
          <a:bodyPr/>
          <a:lstStyle/>
          <a:p>
            <a:pPr eaLnBrk="1" hangingPunct="1"/>
            <a:r>
              <a:rPr lang="en-US" sz="4000" dirty="0" smtClean="0"/>
              <a:t>General case, with calibrated cameras </a:t>
            </a:r>
          </a:p>
        </p:txBody>
      </p:sp>
      <p:sp>
        <p:nvSpPr>
          <p:cNvPr id="59395" name="Content Placeholder 2"/>
          <p:cNvSpPr>
            <a:spLocks noGrp="1"/>
          </p:cNvSpPr>
          <p:nvPr>
            <p:ph idx="1"/>
          </p:nvPr>
        </p:nvSpPr>
        <p:spPr>
          <a:xfrm>
            <a:off x="457200" y="1274763"/>
            <a:ext cx="8229600" cy="584200"/>
          </a:xfrm>
        </p:spPr>
        <p:txBody>
          <a:bodyPr/>
          <a:lstStyle/>
          <a:p>
            <a:pPr eaLnBrk="1" hangingPunct="1"/>
            <a:r>
              <a:rPr lang="en-US" sz="2400" smtClean="0"/>
              <a:t>The two cameras need not have parallel optical axes.</a:t>
            </a:r>
          </a:p>
        </p:txBody>
      </p:sp>
      <p:grpSp>
        <p:nvGrpSpPr>
          <p:cNvPr id="2" name="Group 32"/>
          <p:cNvGrpSpPr>
            <a:grpSpLocks/>
          </p:cNvGrpSpPr>
          <p:nvPr/>
        </p:nvGrpSpPr>
        <p:grpSpPr bwMode="auto">
          <a:xfrm>
            <a:off x="4635500" y="2841625"/>
            <a:ext cx="4171950" cy="1828800"/>
            <a:chOff x="4526019" y="2513025"/>
            <a:chExt cx="4171950" cy="1828800"/>
          </a:xfrm>
        </p:grpSpPr>
        <p:sp>
          <p:nvSpPr>
            <p:cNvPr id="59410" name="Oval 5"/>
            <p:cNvSpPr>
              <a:spLocks noChangeArrowheads="1"/>
            </p:cNvSpPr>
            <p:nvPr/>
          </p:nvSpPr>
          <p:spPr bwMode="auto">
            <a:xfrm>
              <a:off x="4526019" y="3932252"/>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grpSp>
          <p:nvGrpSpPr>
            <p:cNvPr id="3" name="Group 31"/>
            <p:cNvGrpSpPr>
              <a:grpSpLocks/>
            </p:cNvGrpSpPr>
            <p:nvPr/>
          </p:nvGrpSpPr>
          <p:grpSpPr bwMode="auto">
            <a:xfrm>
              <a:off x="4602219" y="2513025"/>
              <a:ext cx="4095750" cy="1828800"/>
              <a:chOff x="4602219" y="2484452"/>
              <a:chExt cx="4095750" cy="1828800"/>
            </a:xfrm>
          </p:grpSpPr>
          <p:sp>
            <p:nvSpPr>
              <p:cNvPr id="59412" name="Freeform 3"/>
              <p:cNvSpPr>
                <a:spLocks/>
              </p:cNvSpPr>
              <p:nvPr/>
            </p:nvSpPr>
            <p:spPr bwMode="auto">
              <a:xfrm>
                <a:off x="4678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13" name="Freeform 4"/>
              <p:cNvSpPr>
                <a:spLocks/>
              </p:cNvSpPr>
              <p:nvPr/>
            </p:nvSpPr>
            <p:spPr bwMode="auto">
              <a:xfrm flipH="1">
                <a:off x="7345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14" name="Line 6"/>
              <p:cNvSpPr>
                <a:spLocks noChangeShapeType="1"/>
              </p:cNvSpPr>
              <p:nvPr/>
            </p:nvSpPr>
            <p:spPr bwMode="auto">
              <a:xfrm>
                <a:off x="8031219" y="3551252"/>
                <a:ext cx="609600" cy="381000"/>
              </a:xfrm>
              <a:prstGeom prst="line">
                <a:avLst/>
              </a:prstGeom>
              <a:noFill/>
              <a:ln w="19050" cap="rnd">
                <a:solidFill>
                  <a:schemeClr val="tx1"/>
                </a:solidFill>
                <a:prstDash val="sysDot"/>
                <a:round/>
                <a:headEnd/>
                <a:tailEnd/>
              </a:ln>
            </p:spPr>
            <p:txBody>
              <a:bodyPr wrap="none" anchor="ctr"/>
              <a:lstStyle/>
              <a:p>
                <a:endParaRPr lang="en-US"/>
              </a:p>
            </p:txBody>
          </p:sp>
          <p:sp>
            <p:nvSpPr>
              <p:cNvPr id="59415" name="Line 7"/>
              <p:cNvSpPr>
                <a:spLocks noChangeShapeType="1"/>
              </p:cNvSpPr>
              <p:nvPr/>
            </p:nvSpPr>
            <p:spPr bwMode="auto">
              <a:xfrm>
                <a:off x="6278619" y="2560652"/>
                <a:ext cx="1752600" cy="990600"/>
              </a:xfrm>
              <a:prstGeom prst="line">
                <a:avLst/>
              </a:prstGeom>
              <a:noFill/>
              <a:ln w="19050">
                <a:solidFill>
                  <a:schemeClr val="tx1"/>
                </a:solidFill>
                <a:round/>
                <a:headEnd/>
                <a:tailEnd type="triangle" w="med" len="med"/>
              </a:ln>
            </p:spPr>
            <p:txBody>
              <a:bodyPr wrap="none" anchor="ctr"/>
              <a:lstStyle/>
              <a:p>
                <a:endParaRPr lang="en-US"/>
              </a:p>
            </p:txBody>
          </p:sp>
          <p:sp>
            <p:nvSpPr>
              <p:cNvPr id="59416" name="Line 8"/>
              <p:cNvSpPr>
                <a:spLocks noChangeShapeType="1"/>
              </p:cNvSpPr>
              <p:nvPr/>
            </p:nvSpPr>
            <p:spPr bwMode="auto">
              <a:xfrm flipV="1">
                <a:off x="5211819" y="2560652"/>
                <a:ext cx="1066800" cy="914400"/>
              </a:xfrm>
              <a:prstGeom prst="line">
                <a:avLst/>
              </a:prstGeom>
              <a:noFill/>
              <a:ln w="19050">
                <a:solidFill>
                  <a:schemeClr val="tx1"/>
                </a:solidFill>
                <a:round/>
                <a:headEnd type="triangle" w="med" len="med"/>
                <a:tailEnd/>
              </a:ln>
            </p:spPr>
            <p:txBody>
              <a:bodyPr wrap="none" anchor="ctr"/>
              <a:lstStyle/>
              <a:p>
                <a:endParaRPr lang="en-US"/>
              </a:p>
            </p:txBody>
          </p:sp>
          <p:sp>
            <p:nvSpPr>
              <p:cNvPr id="59417" name="Line 9"/>
              <p:cNvSpPr>
                <a:spLocks noChangeShapeType="1"/>
              </p:cNvSpPr>
              <p:nvPr/>
            </p:nvSpPr>
            <p:spPr bwMode="auto">
              <a:xfrm flipV="1">
                <a:off x="4602219" y="3475052"/>
                <a:ext cx="609600" cy="457200"/>
              </a:xfrm>
              <a:prstGeom prst="line">
                <a:avLst/>
              </a:prstGeom>
              <a:noFill/>
              <a:ln w="19050" cap="rnd">
                <a:solidFill>
                  <a:schemeClr val="tx1"/>
                </a:solidFill>
                <a:prstDash val="sysDot"/>
                <a:round/>
                <a:headEnd/>
                <a:tailEnd/>
              </a:ln>
            </p:spPr>
            <p:txBody>
              <a:bodyPr wrap="none" anchor="ctr"/>
              <a:lstStyle/>
              <a:p>
                <a:endParaRPr lang="en-US"/>
              </a:p>
            </p:txBody>
          </p:sp>
          <p:sp>
            <p:nvSpPr>
              <p:cNvPr id="59418" name="Oval 10"/>
              <p:cNvSpPr>
                <a:spLocks noChangeArrowheads="1"/>
              </p:cNvSpPr>
              <p:nvPr/>
            </p:nvSpPr>
            <p:spPr bwMode="auto">
              <a:xfrm>
                <a:off x="5135619" y="3475052"/>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19" name="Oval 11"/>
              <p:cNvSpPr>
                <a:spLocks noChangeArrowheads="1"/>
              </p:cNvSpPr>
              <p:nvPr/>
            </p:nvSpPr>
            <p:spPr bwMode="auto">
              <a:xfrm>
                <a:off x="8031219" y="3551252"/>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20" name="Oval 12"/>
              <p:cNvSpPr>
                <a:spLocks noChangeArrowheads="1"/>
              </p:cNvSpPr>
              <p:nvPr/>
            </p:nvSpPr>
            <p:spPr bwMode="auto">
              <a:xfrm>
                <a:off x="8621769" y="3913202"/>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21" name="Oval 13"/>
              <p:cNvSpPr>
                <a:spLocks noChangeArrowheads="1"/>
              </p:cNvSpPr>
              <p:nvPr/>
            </p:nvSpPr>
            <p:spPr bwMode="auto">
              <a:xfrm>
                <a:off x="6240519" y="2484452"/>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grpSp>
      </p:grpSp>
      <p:grpSp>
        <p:nvGrpSpPr>
          <p:cNvPr id="4" name="Group 37"/>
          <p:cNvGrpSpPr>
            <a:grpSpLocks/>
          </p:cNvGrpSpPr>
          <p:nvPr/>
        </p:nvGrpSpPr>
        <p:grpSpPr bwMode="auto">
          <a:xfrm>
            <a:off x="336550" y="2078038"/>
            <a:ext cx="3541713" cy="2778125"/>
            <a:chOff x="592083" y="2078019"/>
            <a:chExt cx="3541761" cy="2778162"/>
          </a:xfrm>
        </p:grpSpPr>
        <p:sp>
          <p:nvSpPr>
            <p:cNvPr id="59399" name="Oval 19"/>
            <p:cNvSpPr>
              <a:spLocks noChangeArrowheads="1"/>
            </p:cNvSpPr>
            <p:nvPr/>
          </p:nvSpPr>
          <p:spPr bwMode="auto">
            <a:xfrm>
              <a:off x="1358856" y="4743468"/>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00" name="Line 6"/>
            <p:cNvSpPr>
              <a:spLocks noChangeShapeType="1"/>
            </p:cNvSpPr>
            <p:nvPr/>
          </p:nvSpPr>
          <p:spPr bwMode="auto">
            <a:xfrm>
              <a:off x="2892402" y="3903669"/>
              <a:ext cx="182565" cy="876312"/>
            </a:xfrm>
            <a:prstGeom prst="line">
              <a:avLst/>
            </a:prstGeom>
            <a:noFill/>
            <a:ln w="19050" cap="rnd">
              <a:solidFill>
                <a:schemeClr val="tx1"/>
              </a:solidFill>
              <a:prstDash val="sysDot"/>
              <a:round/>
              <a:headEnd/>
              <a:tailEnd/>
            </a:ln>
          </p:spPr>
          <p:txBody>
            <a:bodyPr wrap="none" anchor="ctr"/>
            <a:lstStyle/>
            <a:p>
              <a:endParaRPr lang="en-US"/>
            </a:p>
          </p:txBody>
        </p:sp>
        <p:sp>
          <p:nvSpPr>
            <p:cNvPr id="59401" name="Line 8"/>
            <p:cNvSpPr>
              <a:spLocks noChangeShapeType="1"/>
            </p:cNvSpPr>
            <p:nvPr/>
          </p:nvSpPr>
          <p:spPr bwMode="auto">
            <a:xfrm flipV="1">
              <a:off x="1650959" y="2114532"/>
              <a:ext cx="620721" cy="1679596"/>
            </a:xfrm>
            <a:prstGeom prst="line">
              <a:avLst/>
            </a:prstGeom>
            <a:noFill/>
            <a:ln w="19050">
              <a:solidFill>
                <a:schemeClr val="tx1"/>
              </a:solidFill>
              <a:round/>
              <a:headEnd type="triangle" w="med" len="med"/>
              <a:tailEnd/>
            </a:ln>
          </p:spPr>
          <p:txBody>
            <a:bodyPr wrap="none" anchor="ctr"/>
            <a:lstStyle/>
            <a:p>
              <a:endParaRPr lang="en-US"/>
            </a:p>
          </p:txBody>
        </p:sp>
        <p:sp>
          <p:nvSpPr>
            <p:cNvPr id="59402" name="Line 9"/>
            <p:cNvSpPr>
              <a:spLocks noChangeShapeType="1"/>
            </p:cNvSpPr>
            <p:nvPr/>
          </p:nvSpPr>
          <p:spPr bwMode="auto">
            <a:xfrm flipV="1">
              <a:off x="1431882" y="3903669"/>
              <a:ext cx="219078" cy="876310"/>
            </a:xfrm>
            <a:prstGeom prst="line">
              <a:avLst/>
            </a:prstGeom>
            <a:noFill/>
            <a:ln w="19050" cap="rnd">
              <a:solidFill>
                <a:schemeClr val="tx1"/>
              </a:solidFill>
              <a:prstDash val="sysDot"/>
              <a:round/>
              <a:headEnd/>
              <a:tailEnd/>
            </a:ln>
          </p:spPr>
          <p:txBody>
            <a:bodyPr wrap="none" anchor="ctr"/>
            <a:lstStyle/>
            <a:p>
              <a:endParaRPr lang="en-US"/>
            </a:p>
          </p:txBody>
        </p:sp>
        <p:sp>
          <p:nvSpPr>
            <p:cNvPr id="59403" name="Oval 24"/>
            <p:cNvSpPr>
              <a:spLocks noChangeArrowheads="1"/>
            </p:cNvSpPr>
            <p:nvPr/>
          </p:nvSpPr>
          <p:spPr bwMode="auto">
            <a:xfrm>
              <a:off x="1647786" y="379413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04" name="Oval 26"/>
            <p:cNvSpPr>
              <a:spLocks noChangeArrowheads="1"/>
            </p:cNvSpPr>
            <p:nvPr/>
          </p:nvSpPr>
          <p:spPr bwMode="auto">
            <a:xfrm>
              <a:off x="3038454" y="4779981"/>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59405" name="Oval 27"/>
            <p:cNvSpPr>
              <a:spLocks noChangeArrowheads="1"/>
            </p:cNvSpPr>
            <p:nvPr/>
          </p:nvSpPr>
          <p:spPr bwMode="auto">
            <a:xfrm>
              <a:off x="2198655" y="2078019"/>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34" name="Rectangle 33"/>
            <p:cNvSpPr/>
            <p:nvPr/>
          </p:nvSpPr>
          <p:spPr bwMode="auto">
            <a:xfrm>
              <a:off x="592083"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eaLnBrk="0" hangingPunct="0">
                <a:defRPr/>
              </a:pPr>
              <a:endParaRPr lang="en-US"/>
            </a:p>
          </p:txBody>
        </p:sp>
        <p:sp>
          <p:nvSpPr>
            <p:cNvPr id="35" name="Rectangle 34"/>
            <p:cNvSpPr/>
            <p:nvPr/>
          </p:nvSpPr>
          <p:spPr bwMode="auto">
            <a:xfrm>
              <a:off x="2454246"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eaLnBrk="0" hangingPunct="0">
                <a:defRPr/>
              </a:pPr>
              <a:endParaRPr lang="en-US"/>
            </a:p>
          </p:txBody>
        </p:sp>
        <p:sp>
          <p:nvSpPr>
            <p:cNvPr id="59408" name="Oval 35"/>
            <p:cNvSpPr>
              <a:spLocks noChangeArrowheads="1"/>
            </p:cNvSpPr>
            <p:nvPr/>
          </p:nvSpPr>
          <p:spPr bwMode="auto">
            <a:xfrm>
              <a:off x="2819376" y="379413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59409" name="Line 8"/>
            <p:cNvSpPr>
              <a:spLocks noChangeShapeType="1"/>
            </p:cNvSpPr>
            <p:nvPr/>
          </p:nvSpPr>
          <p:spPr bwMode="auto">
            <a:xfrm flipH="1" flipV="1">
              <a:off x="2308194" y="2151044"/>
              <a:ext cx="584208" cy="1643084"/>
            </a:xfrm>
            <a:prstGeom prst="line">
              <a:avLst/>
            </a:prstGeom>
            <a:noFill/>
            <a:ln w="19050">
              <a:solidFill>
                <a:schemeClr val="tx1"/>
              </a:solidFill>
              <a:round/>
              <a:headEnd type="triangle" w="med" len="me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117475" y="106363"/>
            <a:ext cx="8880475" cy="1143000"/>
          </a:xfrm>
        </p:spPr>
        <p:txBody>
          <a:bodyPr/>
          <a:lstStyle/>
          <a:p>
            <a:pPr eaLnBrk="1" hangingPunct="1"/>
            <a:r>
              <a:rPr lang="en-US" smtClean="0"/>
              <a:t>Stereo correspondence constraints</a:t>
            </a:r>
          </a:p>
        </p:txBody>
      </p:sp>
      <p:pic>
        <p:nvPicPr>
          <p:cNvPr id="60419" name="Picture 2"/>
          <p:cNvPicPr>
            <a:picLocks noChangeAspect="1" noChangeArrowheads="1"/>
          </p:cNvPicPr>
          <p:nvPr/>
        </p:nvPicPr>
        <p:blipFill>
          <a:blip r:embed="rId3" cstate="print"/>
          <a:srcRect l="23750" t="73161" r="36250" b="7008"/>
          <a:stretch>
            <a:fillRect/>
          </a:stretch>
        </p:blipFill>
        <p:spPr bwMode="auto">
          <a:xfrm>
            <a:off x="533400" y="1752600"/>
            <a:ext cx="7315200" cy="2209800"/>
          </a:xfrm>
          <a:prstGeom prst="rect">
            <a:avLst/>
          </a:prstGeom>
          <a:noFill/>
          <a:ln w="9525">
            <a:noFill/>
            <a:miter lim="800000"/>
            <a:headEnd/>
            <a:tailEnd/>
          </a:ln>
        </p:spPr>
      </p:pic>
      <p:sp>
        <p:nvSpPr>
          <p:cNvPr id="7"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indent="-342900">
              <a:spcBef>
                <a:spcPct val="20000"/>
              </a:spcBef>
              <a:buFontTx/>
              <a:buChar char="•"/>
              <a:defRPr/>
            </a:pPr>
            <a:r>
              <a:rPr lang="en-US" sz="2400" kern="0" dirty="0">
                <a:latin typeface="+mn-lt"/>
              </a:rPr>
              <a:t>Given p in left image, where can corresponding point p’ be?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l="42084" t="65640" r="21667" b="9061"/>
          <a:stretch>
            <a:fillRect/>
          </a:stretch>
        </p:blipFill>
        <p:spPr bwMode="auto">
          <a:xfrm>
            <a:off x="1219200" y="1639888"/>
            <a:ext cx="6629400" cy="2819400"/>
          </a:xfrm>
          <a:prstGeom prst="rect">
            <a:avLst/>
          </a:prstGeom>
          <a:noFill/>
          <a:ln w="9525">
            <a:noFill/>
            <a:miter lim="800000"/>
            <a:headEnd/>
            <a:tailEnd/>
          </a:ln>
        </p:spPr>
      </p:pic>
      <p:sp>
        <p:nvSpPr>
          <p:cNvPr id="5"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indent="-342900">
              <a:spcBef>
                <a:spcPct val="20000"/>
              </a:spcBef>
              <a:buFontTx/>
              <a:buChar char="•"/>
              <a:defRPr/>
            </a:pPr>
            <a:r>
              <a:rPr lang="en-US" sz="2400" kern="0" dirty="0">
                <a:latin typeface="+mn-lt"/>
              </a:rPr>
              <a:t>Given p in left image, where can corresponding point p’ be?</a:t>
            </a:r>
          </a:p>
        </p:txBody>
      </p:sp>
      <p:sp>
        <p:nvSpPr>
          <p:cNvPr id="8" name="Title 1"/>
          <p:cNvSpPr txBox="1">
            <a:spLocks/>
          </p:cNvSpPr>
          <p:nvPr/>
        </p:nvSpPr>
        <p:spPr bwMode="auto">
          <a:xfrm>
            <a:off x="117475" y="106363"/>
            <a:ext cx="8880475" cy="1143000"/>
          </a:xfrm>
          <a:prstGeom prst="rect">
            <a:avLst/>
          </a:prstGeom>
          <a:noFill/>
          <a:ln w="9525">
            <a:noFill/>
            <a:miter lim="800000"/>
            <a:headEnd/>
            <a:tailEnd/>
          </a:ln>
        </p:spPr>
        <p:txBody>
          <a:bodyPr anchor="ctr"/>
          <a:lstStyle/>
          <a:p>
            <a:pPr algn="ctr">
              <a:defRPr/>
            </a:pPr>
            <a:r>
              <a:rPr lang="en-US" sz="4400" kern="0">
                <a:solidFill>
                  <a:schemeClr val="tx2"/>
                </a:solidFill>
                <a:latin typeface="+mj-lt"/>
                <a:ea typeface="+mj-ea"/>
                <a:cs typeface="+mj-cs"/>
              </a:rPr>
              <a:t>Stereo correspondence constraints</a:t>
            </a:r>
            <a:endParaRPr lang="en-US" sz="440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4572000" cy="303662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52600"/>
            <a:ext cx="4572000" cy="3036627"/>
          </a:xfrm>
          <a:prstGeom prst="rect">
            <a:avLst/>
          </a:prstGeom>
        </p:spPr>
      </p:pic>
      <p:sp>
        <p:nvSpPr>
          <p:cNvPr id="10" name="Title 1"/>
          <p:cNvSpPr>
            <a:spLocks noGrp="1"/>
          </p:cNvSpPr>
          <p:nvPr>
            <p:ph type="title"/>
          </p:nvPr>
        </p:nvSpPr>
        <p:spPr>
          <a:xfrm>
            <a:off x="457200" y="274638"/>
            <a:ext cx="8229600" cy="1143000"/>
          </a:xfrm>
        </p:spPr>
        <p:txBody>
          <a:bodyPr/>
          <a:lstStyle/>
          <a:p>
            <a:r>
              <a:rPr lang="en-US" dirty="0" smtClean="0"/>
              <a:t>Where do we need to search?</a:t>
            </a:r>
            <a:endParaRPr lang="en-US" dirty="0"/>
          </a:p>
        </p:txBody>
      </p:sp>
      <p:sp>
        <p:nvSpPr>
          <p:cNvPr id="11" name="Right Arrow 10"/>
          <p:cNvSpPr/>
          <p:nvPr/>
        </p:nvSpPr>
        <p:spPr bwMode="auto">
          <a:xfrm rot="19583374">
            <a:off x="1199476" y="3927573"/>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4572000" y="1752600"/>
            <a:ext cx="4572000" cy="3036627"/>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5181600" y="3581400"/>
            <a:ext cx="1676400" cy="838200"/>
          </a:xfrm>
          <a:prstGeom prst="ellipse">
            <a:avLst/>
          </a:prstGeom>
          <a:solidFill>
            <a:schemeClr val="accent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rot="6811734">
            <a:off x="5368003" y="2877285"/>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4586316" y="3886199"/>
            <a:ext cx="4557684" cy="8731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rot="888750">
            <a:off x="4487253" y="3892244"/>
            <a:ext cx="4755012" cy="15063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7010400" y="6477000"/>
            <a:ext cx="2033377" cy="369332"/>
          </a:xfrm>
          <a:prstGeom prst="rect">
            <a:avLst/>
          </a:prstGeom>
          <a:noFill/>
        </p:spPr>
        <p:txBody>
          <a:bodyPr wrap="none" rtlCol="0">
            <a:spAutoFit/>
          </a:bodyPr>
          <a:lstStyle/>
          <a:p>
            <a:r>
              <a:rPr lang="en-US" dirty="0" smtClean="0"/>
              <a:t>Slide by James Hays</a:t>
            </a:r>
            <a:endParaRPr lang="en-US" dirty="0"/>
          </a:p>
        </p:txBody>
      </p:sp>
    </p:spTree>
    <p:extLst>
      <p:ext uri="{BB962C8B-B14F-4D97-AF65-F5344CB8AC3E}">
        <p14:creationId xmlns:p14="http://schemas.microsoft.com/office/powerpoint/2010/main" val="18048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2" grpId="0" animBg="1"/>
      <p:bldP spid="12" grpId="1" animBg="1"/>
      <p:bldP spid="15" grpId="0" animBg="1"/>
      <p:bldP spid="15" grpId="1" animBg="1"/>
      <p:bldP spid="16" grpId="0" animBg="1"/>
      <p:bldP spid="16" grpId="1"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l="42500" t="44444" r="22083" b="15215"/>
          <a:stretch>
            <a:fillRect/>
          </a:stretch>
        </p:blipFill>
        <p:spPr bwMode="auto">
          <a:xfrm>
            <a:off x="1676400" y="1165225"/>
            <a:ext cx="5943600" cy="4125913"/>
          </a:xfrm>
          <a:prstGeom prst="rect">
            <a:avLst/>
          </a:prstGeom>
          <a:noFill/>
          <a:ln w="9525">
            <a:noFill/>
            <a:miter lim="800000"/>
            <a:headEnd/>
            <a:tailEnd/>
          </a:ln>
        </p:spPr>
      </p:pic>
      <p:sp>
        <p:nvSpPr>
          <p:cNvPr id="7" name="Title 1"/>
          <p:cNvSpPr txBox="1">
            <a:spLocks/>
          </p:cNvSpPr>
          <p:nvPr/>
        </p:nvSpPr>
        <p:spPr bwMode="auto">
          <a:xfrm>
            <a:off x="117475" y="106363"/>
            <a:ext cx="8880475" cy="1143000"/>
          </a:xfrm>
          <a:prstGeom prst="rect">
            <a:avLst/>
          </a:prstGeom>
          <a:noFill/>
          <a:ln w="9525">
            <a:noFill/>
            <a:miter lim="800000"/>
            <a:headEnd/>
            <a:tailEnd/>
          </a:ln>
        </p:spPr>
        <p:txBody>
          <a:bodyPr anchor="ctr"/>
          <a:lstStyle/>
          <a:p>
            <a:pPr algn="ctr">
              <a:defRPr/>
            </a:pPr>
            <a:r>
              <a:rPr lang="en-US" sz="4400" kern="0">
                <a:solidFill>
                  <a:schemeClr val="tx2"/>
                </a:solidFill>
                <a:latin typeface="+mj-lt"/>
                <a:ea typeface="+mj-ea"/>
                <a:cs typeface="+mj-cs"/>
              </a:rPr>
              <a:t>Stereo correspondence constraints</a:t>
            </a:r>
            <a:endParaRPr lang="en-US" sz="440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Line 2"/>
          <p:cNvSpPr>
            <a:spLocks noChangeShapeType="1"/>
          </p:cNvSpPr>
          <p:nvPr/>
        </p:nvSpPr>
        <p:spPr bwMode="auto">
          <a:xfrm flipH="1" flipV="1">
            <a:off x="3276600" y="2247900"/>
            <a:ext cx="2286000" cy="1371600"/>
          </a:xfrm>
          <a:prstGeom prst="line">
            <a:avLst/>
          </a:prstGeom>
          <a:noFill/>
          <a:ln w="19050">
            <a:solidFill>
              <a:schemeClr val="tx1"/>
            </a:solidFill>
            <a:round/>
            <a:headEnd/>
            <a:tailEnd type="triangle" w="med" len="med"/>
          </a:ln>
        </p:spPr>
        <p:txBody>
          <a:bodyPr wrap="none" anchor="ctr"/>
          <a:lstStyle/>
          <a:p>
            <a:endParaRPr lang="en-US"/>
          </a:p>
        </p:txBody>
      </p:sp>
      <p:sp>
        <p:nvSpPr>
          <p:cNvPr id="63491" name="Freeform 3"/>
          <p:cNvSpPr>
            <a:spLocks/>
          </p:cNvSpPr>
          <p:nvPr/>
        </p:nvSpPr>
        <p:spPr bwMode="auto">
          <a:xfrm>
            <a:off x="2209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2" name="Freeform 4"/>
          <p:cNvSpPr>
            <a:spLocks/>
          </p:cNvSpPr>
          <p:nvPr/>
        </p:nvSpPr>
        <p:spPr bwMode="auto">
          <a:xfrm flipH="1">
            <a:off x="4876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25" name="Line 5"/>
          <p:cNvSpPr>
            <a:spLocks noChangeShapeType="1"/>
          </p:cNvSpPr>
          <p:nvPr/>
        </p:nvSpPr>
        <p:spPr bwMode="auto">
          <a:xfrm flipV="1">
            <a:off x="2667000" y="2095500"/>
            <a:ext cx="1676400" cy="1409700"/>
          </a:xfrm>
          <a:prstGeom prst="line">
            <a:avLst/>
          </a:prstGeom>
          <a:noFill/>
          <a:ln w="19050">
            <a:solidFill>
              <a:schemeClr val="tx1"/>
            </a:solidFill>
            <a:round/>
            <a:headEnd/>
            <a:tailEnd type="triangle" w="med" len="med"/>
          </a:ln>
        </p:spPr>
        <p:txBody>
          <a:bodyPr wrap="none" anchor="ctr"/>
          <a:lstStyle/>
          <a:p>
            <a:endParaRPr lang="en-US"/>
          </a:p>
        </p:txBody>
      </p:sp>
      <p:sp>
        <p:nvSpPr>
          <p:cNvPr id="63494" name="Rectangle 6"/>
          <p:cNvSpPr>
            <a:spLocks noGrp="1" noChangeArrowheads="1"/>
          </p:cNvSpPr>
          <p:nvPr>
            <p:ph type="title" idx="4294967295"/>
          </p:nvPr>
        </p:nvSpPr>
        <p:spPr>
          <a:xfrm>
            <a:off x="457200" y="0"/>
            <a:ext cx="8229600" cy="1143000"/>
          </a:xfrm>
        </p:spPr>
        <p:txBody>
          <a:bodyPr/>
          <a:lstStyle/>
          <a:p>
            <a:pPr eaLnBrk="1" hangingPunct="1"/>
            <a:r>
              <a:rPr lang="en-US" dirty="0" smtClean="0"/>
              <a:t>Stereo correspondence constraints</a:t>
            </a:r>
          </a:p>
        </p:txBody>
      </p:sp>
      <p:sp>
        <p:nvSpPr>
          <p:cNvPr id="63495" name="Rectangle 7"/>
          <p:cNvSpPr>
            <a:spLocks noGrp="1" noChangeArrowheads="1"/>
          </p:cNvSpPr>
          <p:nvPr>
            <p:ph type="body" idx="4294967295"/>
          </p:nvPr>
        </p:nvSpPr>
        <p:spPr>
          <a:xfrm>
            <a:off x="685800" y="914400"/>
            <a:ext cx="7772400" cy="1050925"/>
          </a:xfrm>
        </p:spPr>
        <p:txBody>
          <a:bodyPr/>
          <a:lstStyle/>
          <a:p>
            <a:pPr marL="0" indent="0" eaLnBrk="1" hangingPunct="1"/>
            <a:r>
              <a:rPr lang="en-US" sz="2000" smtClean="0"/>
              <a:t>Geometry of two views allows us to constrain where the corresponding pixel for some image point in the first view must occur in the second view.</a:t>
            </a:r>
          </a:p>
        </p:txBody>
      </p:sp>
      <p:sp>
        <p:nvSpPr>
          <p:cNvPr id="63496" name="Oval 8"/>
          <p:cNvSpPr>
            <a:spLocks noChangeArrowheads="1"/>
          </p:cNvSpPr>
          <p:nvPr/>
        </p:nvSpPr>
        <p:spPr bwMode="auto">
          <a:xfrm>
            <a:off x="2019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7" name="Oval 9"/>
          <p:cNvSpPr>
            <a:spLocks noChangeArrowheads="1"/>
          </p:cNvSpPr>
          <p:nvPr/>
        </p:nvSpPr>
        <p:spPr bwMode="auto">
          <a:xfrm>
            <a:off x="6210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30" name="Rectangle 10"/>
          <p:cNvSpPr>
            <a:spLocks noChangeArrowheads="1"/>
          </p:cNvSpPr>
          <p:nvPr/>
        </p:nvSpPr>
        <p:spPr bwMode="auto">
          <a:xfrm>
            <a:off x="457200" y="4645025"/>
            <a:ext cx="8229600" cy="1376363"/>
          </a:xfrm>
          <a:prstGeom prst="rect">
            <a:avLst/>
          </a:prstGeom>
          <a:noFill/>
          <a:ln w="9525">
            <a:noFill/>
            <a:miter lim="800000"/>
            <a:headEnd/>
            <a:tailEnd/>
          </a:ln>
        </p:spPr>
        <p:txBody>
          <a:bodyPr/>
          <a:lstStyle/>
          <a:p>
            <a:pPr marL="342900" indent="-342900" eaLnBrk="0" hangingPunct="0">
              <a:spcBef>
                <a:spcPct val="20000"/>
              </a:spcBef>
            </a:pPr>
            <a:r>
              <a:rPr lang="en-US" sz="2000" b="1"/>
              <a:t>Epipolar constraint</a:t>
            </a:r>
            <a:r>
              <a:rPr lang="en-US" sz="2000"/>
              <a:t>: Why is this useful?</a:t>
            </a:r>
          </a:p>
          <a:p>
            <a:pPr marL="742950" lvl="1" indent="-285750" eaLnBrk="0" hangingPunct="0">
              <a:spcBef>
                <a:spcPct val="20000"/>
              </a:spcBef>
              <a:buFontTx/>
              <a:buChar char="•"/>
            </a:pPr>
            <a:r>
              <a:rPr lang="en-US" sz="2000"/>
              <a:t>Reduces correspondence problem to 1D search along </a:t>
            </a:r>
            <a:r>
              <a:rPr lang="en-US" sz="2000" i="1"/>
              <a:t>conjugate</a:t>
            </a:r>
            <a:r>
              <a:rPr lang="en-US" sz="2000"/>
              <a:t> </a:t>
            </a:r>
            <a:r>
              <a:rPr lang="en-US" sz="2000" i="1"/>
              <a:t>epipolar lines</a:t>
            </a:r>
          </a:p>
        </p:txBody>
      </p:sp>
      <p:grpSp>
        <p:nvGrpSpPr>
          <p:cNvPr id="2" name="Group 11"/>
          <p:cNvGrpSpPr>
            <a:grpSpLocks/>
          </p:cNvGrpSpPr>
          <p:nvPr/>
        </p:nvGrpSpPr>
        <p:grpSpPr bwMode="auto">
          <a:xfrm>
            <a:off x="2057400" y="2552700"/>
            <a:ext cx="4191000" cy="1447800"/>
            <a:chOff x="1296" y="2352"/>
            <a:chExt cx="2640" cy="912"/>
          </a:xfrm>
        </p:grpSpPr>
        <p:grpSp>
          <p:nvGrpSpPr>
            <p:cNvPr id="3" name="Group 12"/>
            <p:cNvGrpSpPr>
              <a:grpSpLocks/>
            </p:cNvGrpSpPr>
            <p:nvPr/>
          </p:nvGrpSpPr>
          <p:grpSpPr bwMode="auto">
            <a:xfrm>
              <a:off x="1296" y="2352"/>
              <a:ext cx="2640" cy="912"/>
              <a:chOff x="1296" y="1872"/>
              <a:chExt cx="2640" cy="912"/>
            </a:xfrm>
          </p:grpSpPr>
          <p:sp>
            <p:nvSpPr>
              <p:cNvPr id="63512"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2"/>
              </a:solidFill>
              <a:ln w="12700">
                <a:solidFill>
                  <a:schemeClr val="tx1"/>
                </a:solidFill>
                <a:round/>
                <a:headEnd/>
                <a:tailEnd/>
              </a:ln>
            </p:spPr>
            <p:txBody>
              <a:bodyPr wrap="none" anchor="ctr"/>
              <a:lstStyle/>
              <a:p>
                <a:pPr eaLnBrk="0" hangingPunct="0"/>
                <a:endParaRPr lang="en-US" sz="2400">
                  <a:latin typeface="Times New Roman" pitchFamily="18" charset="0"/>
                </a:endParaRPr>
              </a:p>
            </p:txBody>
          </p:sp>
          <p:sp>
            <p:nvSpPr>
              <p:cNvPr id="63513" name="Line 14"/>
              <p:cNvSpPr>
                <a:spLocks noChangeShapeType="1"/>
              </p:cNvSpPr>
              <p:nvPr/>
            </p:nvSpPr>
            <p:spPr bwMode="auto">
              <a:xfrm>
                <a:off x="3072" y="2256"/>
                <a:ext cx="0" cy="432"/>
              </a:xfrm>
              <a:prstGeom prst="line">
                <a:avLst/>
              </a:prstGeom>
              <a:noFill/>
              <a:ln w="19050">
                <a:solidFill>
                  <a:schemeClr val="tx2"/>
                </a:solidFill>
                <a:round/>
                <a:headEnd/>
                <a:tailEnd/>
              </a:ln>
            </p:spPr>
            <p:txBody>
              <a:bodyPr wrap="none" anchor="ctr"/>
              <a:lstStyle/>
              <a:p>
                <a:endParaRPr lang="en-US"/>
              </a:p>
            </p:txBody>
          </p:sp>
          <p:sp>
            <p:nvSpPr>
              <p:cNvPr id="63514" name="Line 15"/>
              <p:cNvSpPr>
                <a:spLocks noChangeShapeType="1"/>
              </p:cNvSpPr>
              <p:nvPr/>
            </p:nvSpPr>
            <p:spPr bwMode="auto">
              <a:xfrm>
                <a:off x="2160" y="2256"/>
                <a:ext cx="0" cy="480"/>
              </a:xfrm>
              <a:prstGeom prst="line">
                <a:avLst/>
              </a:prstGeom>
              <a:noFill/>
              <a:ln w="19050">
                <a:solidFill>
                  <a:schemeClr val="tx2"/>
                </a:solidFill>
                <a:round/>
                <a:headEnd/>
                <a:tailEnd/>
              </a:ln>
            </p:spPr>
            <p:txBody>
              <a:bodyPr wrap="none" anchor="ctr"/>
              <a:lstStyle/>
              <a:p>
                <a:endParaRPr lang="en-US"/>
              </a:p>
            </p:txBody>
          </p:sp>
          <p:sp>
            <p:nvSpPr>
              <p:cNvPr id="63515" name="Line 16"/>
              <p:cNvSpPr>
                <a:spLocks noChangeShapeType="1"/>
              </p:cNvSpPr>
              <p:nvPr/>
            </p:nvSpPr>
            <p:spPr bwMode="auto">
              <a:xfrm flipH="1" flipV="1">
                <a:off x="1968" y="2160"/>
                <a:ext cx="192" cy="96"/>
              </a:xfrm>
              <a:prstGeom prst="line">
                <a:avLst/>
              </a:prstGeom>
              <a:noFill/>
              <a:ln w="19050">
                <a:solidFill>
                  <a:schemeClr val="tx2"/>
                </a:solidFill>
                <a:round/>
                <a:headEnd/>
                <a:tailEnd/>
              </a:ln>
            </p:spPr>
            <p:txBody>
              <a:bodyPr wrap="none" anchor="ctr"/>
              <a:lstStyle/>
              <a:p>
                <a:endParaRPr lang="en-US"/>
              </a:p>
            </p:txBody>
          </p:sp>
        </p:grpSp>
        <p:sp>
          <p:nvSpPr>
            <p:cNvPr id="63511" name="Text Box 17"/>
            <p:cNvSpPr txBox="1">
              <a:spLocks noChangeArrowheads="1"/>
            </p:cNvSpPr>
            <p:nvPr/>
          </p:nvSpPr>
          <p:spPr bwMode="auto">
            <a:xfrm flipH="1">
              <a:off x="2118" y="2850"/>
              <a:ext cx="984" cy="212"/>
            </a:xfrm>
            <a:prstGeom prst="rect">
              <a:avLst/>
            </a:prstGeom>
            <a:noFill/>
            <a:ln w="12700">
              <a:noFill/>
              <a:miter lim="800000"/>
              <a:headEnd/>
              <a:tailEnd/>
            </a:ln>
          </p:spPr>
          <p:txBody>
            <a:bodyPr wrap="none" anchor="ctr">
              <a:spAutoFit/>
            </a:bodyPr>
            <a:lstStyle/>
            <a:p>
              <a:pPr algn="ctr" eaLnBrk="0" hangingPunct="0"/>
              <a:r>
                <a:rPr lang="en-US" sz="1600" b="1" dirty="0" err="1">
                  <a:solidFill>
                    <a:schemeClr val="bg1"/>
                  </a:solidFill>
                </a:rPr>
                <a:t>epipolar</a:t>
              </a:r>
              <a:r>
                <a:rPr lang="en-US" sz="1600" b="1" dirty="0">
                  <a:solidFill>
                    <a:schemeClr val="bg1"/>
                  </a:solidFill>
                </a:rPr>
                <a:t> plane</a:t>
              </a:r>
            </a:p>
          </p:txBody>
        </p:sp>
      </p:grpSp>
      <p:grpSp>
        <p:nvGrpSpPr>
          <p:cNvPr id="4" name="Group 18"/>
          <p:cNvGrpSpPr>
            <a:grpSpLocks/>
          </p:cNvGrpSpPr>
          <p:nvPr/>
        </p:nvGrpSpPr>
        <p:grpSpPr bwMode="auto">
          <a:xfrm>
            <a:off x="4876800" y="3176588"/>
            <a:ext cx="2755900" cy="671512"/>
            <a:chOff x="3072" y="2265"/>
            <a:chExt cx="1736" cy="423"/>
          </a:xfrm>
        </p:grpSpPr>
        <p:sp>
          <p:nvSpPr>
            <p:cNvPr id="63508" name="Line 19"/>
            <p:cNvSpPr>
              <a:spLocks noChangeShapeType="1"/>
            </p:cNvSpPr>
            <p:nvPr/>
          </p:nvSpPr>
          <p:spPr bwMode="auto">
            <a:xfrm flipV="1">
              <a:off x="3072" y="2400"/>
              <a:ext cx="768" cy="288"/>
            </a:xfrm>
            <a:prstGeom prst="line">
              <a:avLst/>
            </a:prstGeom>
            <a:noFill/>
            <a:ln w="19050">
              <a:solidFill>
                <a:schemeClr val="tx1"/>
              </a:solidFill>
              <a:round/>
              <a:headEnd/>
              <a:tailEnd/>
            </a:ln>
          </p:spPr>
          <p:txBody>
            <a:bodyPr wrap="none" anchor="ctr"/>
            <a:lstStyle/>
            <a:p>
              <a:endParaRPr lang="en-US"/>
            </a:p>
          </p:txBody>
        </p:sp>
        <p:sp>
          <p:nvSpPr>
            <p:cNvPr id="389140" name="Text Box 20"/>
            <p:cNvSpPr txBox="1">
              <a:spLocks noChangeArrowheads="1"/>
            </p:cNvSpPr>
            <p:nvPr/>
          </p:nvSpPr>
          <p:spPr bwMode="auto">
            <a:xfrm>
              <a:off x="3844" y="2265"/>
              <a:ext cx="964" cy="231"/>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grpSp>
      <p:grpSp>
        <p:nvGrpSpPr>
          <p:cNvPr id="5" name="Group 21"/>
          <p:cNvGrpSpPr>
            <a:grpSpLocks/>
          </p:cNvGrpSpPr>
          <p:nvPr/>
        </p:nvGrpSpPr>
        <p:grpSpPr bwMode="auto">
          <a:xfrm>
            <a:off x="666750" y="3100388"/>
            <a:ext cx="2755900" cy="823912"/>
            <a:chOff x="420" y="2217"/>
            <a:chExt cx="1736" cy="519"/>
          </a:xfrm>
        </p:grpSpPr>
        <p:sp>
          <p:nvSpPr>
            <p:cNvPr id="389142"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sp>
          <p:nvSpPr>
            <p:cNvPr id="63507" name="Line 23"/>
            <p:cNvSpPr>
              <a:spLocks noChangeShapeType="1"/>
            </p:cNvSpPr>
            <p:nvPr/>
          </p:nvSpPr>
          <p:spPr bwMode="auto">
            <a:xfrm flipH="1" flipV="1">
              <a:off x="1392" y="2304"/>
              <a:ext cx="764" cy="432"/>
            </a:xfrm>
            <a:prstGeom prst="line">
              <a:avLst/>
            </a:prstGeom>
            <a:noFill/>
            <a:ln w="19050">
              <a:solidFill>
                <a:schemeClr val="tx1"/>
              </a:solidFill>
              <a:round/>
              <a:headEnd/>
              <a:tailEnd/>
            </a:ln>
          </p:spPr>
          <p:txBody>
            <a:bodyPr wrap="none" anchor="ctr"/>
            <a:lstStyle/>
            <a:p>
              <a:endParaRPr lang="en-US"/>
            </a:p>
          </p:txBody>
        </p:sp>
      </p:grpSp>
      <p:sp>
        <p:nvSpPr>
          <p:cNvPr id="63502" name="Oval 24"/>
          <p:cNvSpPr>
            <a:spLocks noChangeArrowheads="1"/>
          </p:cNvSpPr>
          <p:nvPr/>
        </p:nvSpPr>
        <p:spPr bwMode="auto">
          <a:xfrm>
            <a:off x="5524500" y="354330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3" name="Oval 25"/>
          <p:cNvSpPr>
            <a:spLocks noChangeArrowheads="1"/>
          </p:cNvSpPr>
          <p:nvPr/>
        </p:nvSpPr>
        <p:spPr bwMode="auto">
          <a:xfrm>
            <a:off x="2638425" y="3457575"/>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4" name="Oval 26"/>
          <p:cNvSpPr>
            <a:spLocks noChangeArrowheads="1"/>
          </p:cNvSpPr>
          <p:nvPr/>
        </p:nvSpPr>
        <p:spPr bwMode="auto">
          <a:xfrm>
            <a:off x="3752850" y="2476500"/>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5" name="Text Box 27"/>
          <p:cNvSpPr txBox="1">
            <a:spLocks noChangeArrowheads="1"/>
          </p:cNvSpPr>
          <p:nvPr/>
        </p:nvSpPr>
        <p:spPr bwMode="auto">
          <a:xfrm>
            <a:off x="7038975" y="6605588"/>
            <a:ext cx="3886200" cy="292100"/>
          </a:xfrm>
          <a:prstGeom prst="rect">
            <a:avLst/>
          </a:prstGeom>
          <a:noFill/>
          <a:ln w="9525">
            <a:noFill/>
            <a:miter lim="800000"/>
            <a:headEnd/>
            <a:tailEnd/>
          </a:ln>
        </p:spPr>
        <p:txBody>
          <a:bodyPr>
            <a:spAutoFit/>
          </a:bodyPr>
          <a:lstStyle/>
          <a:p>
            <a:pPr eaLnBrk="0" hangingPunct="0">
              <a:spcBef>
                <a:spcPct val="50000"/>
              </a:spcBef>
            </a:pPr>
            <a:r>
              <a:rPr lang="en-US" sz="1300"/>
              <a:t>Adapted from Steve Seitz</a:t>
            </a:r>
          </a:p>
        </p:txBody>
      </p:sp>
      <p:sp>
        <p:nvSpPr>
          <p:cNvPr id="6" name="Rectangle 5"/>
          <p:cNvSpPr/>
          <p:nvPr/>
        </p:nvSpPr>
        <p:spPr>
          <a:xfrm>
            <a:off x="426719" y="6018263"/>
            <a:ext cx="8555355" cy="369332"/>
          </a:xfrm>
          <a:prstGeom prst="rect">
            <a:avLst/>
          </a:prstGeom>
        </p:spPr>
        <p:txBody>
          <a:bodyPr wrap="square">
            <a:spAutoFit/>
          </a:bodyPr>
          <a:lstStyle/>
          <a:p>
            <a:r>
              <a:rPr lang="en-US" dirty="0">
                <a:hlinkClick r:id="rId4"/>
              </a:rPr>
              <a:t>http://www.ai.sri.com/~luong/research/Meta3DViewer/EpipolarGeo.html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913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nimBg="1"/>
      <p:bldP spid="389125" grpId="0" animBg="1"/>
      <p:bldP spid="389130" grpId="0" build="allAtOnce"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838200" y="877888"/>
            <a:ext cx="7696200" cy="3236912"/>
          </a:xfrm>
          <a:prstGeom prst="rect">
            <a:avLst/>
          </a:prstGeom>
          <a:noFill/>
          <a:ln w="9525">
            <a:noFill/>
            <a:miter lim="800000"/>
            <a:headEnd/>
            <a:tailEnd/>
          </a:ln>
        </p:spPr>
      </p:pic>
      <p:sp>
        <p:nvSpPr>
          <p:cNvPr id="591876" name="Line 4"/>
          <p:cNvSpPr>
            <a:spLocks noChangeShapeType="1"/>
          </p:cNvSpPr>
          <p:nvPr/>
        </p:nvSpPr>
        <p:spPr bwMode="auto">
          <a:xfrm flipV="1">
            <a:off x="1073150" y="3741738"/>
            <a:ext cx="2098675" cy="127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7" name="Line 5"/>
          <p:cNvSpPr>
            <a:spLocks noChangeShapeType="1"/>
          </p:cNvSpPr>
          <p:nvPr/>
        </p:nvSpPr>
        <p:spPr bwMode="auto">
          <a:xfrm>
            <a:off x="3524250" y="3748088"/>
            <a:ext cx="2311400" cy="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8" name="Line 6"/>
          <p:cNvSpPr>
            <a:spLocks noChangeShapeType="1"/>
          </p:cNvSpPr>
          <p:nvPr/>
        </p:nvSpPr>
        <p:spPr bwMode="auto">
          <a:xfrm>
            <a:off x="6210300" y="3748088"/>
            <a:ext cx="2095500" cy="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79" name="Line 7"/>
          <p:cNvSpPr>
            <a:spLocks noChangeShapeType="1"/>
          </p:cNvSpPr>
          <p:nvPr/>
        </p:nvSpPr>
        <p:spPr bwMode="auto">
          <a:xfrm>
            <a:off x="6419850" y="2452688"/>
            <a:ext cx="1885950" cy="128905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0" name="Line 8"/>
          <p:cNvSpPr>
            <a:spLocks noChangeShapeType="1"/>
          </p:cNvSpPr>
          <p:nvPr/>
        </p:nvSpPr>
        <p:spPr bwMode="auto">
          <a:xfrm>
            <a:off x="4724400" y="1284288"/>
            <a:ext cx="1466850" cy="10033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1" name="Line 9"/>
          <p:cNvSpPr>
            <a:spLocks noChangeShapeType="1"/>
          </p:cNvSpPr>
          <p:nvPr/>
        </p:nvSpPr>
        <p:spPr bwMode="auto">
          <a:xfrm flipV="1">
            <a:off x="3187700" y="1271588"/>
            <a:ext cx="1473200" cy="100965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2" name="Line 10"/>
          <p:cNvSpPr>
            <a:spLocks noChangeShapeType="1"/>
          </p:cNvSpPr>
          <p:nvPr/>
        </p:nvSpPr>
        <p:spPr bwMode="auto">
          <a:xfrm flipV="1">
            <a:off x="1060450" y="2446338"/>
            <a:ext cx="1892300" cy="1282700"/>
          </a:xfrm>
          <a:prstGeom prst="line">
            <a:avLst/>
          </a:prstGeom>
          <a:noFill/>
          <a:ln w="381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3" name="Text Box 11"/>
          <p:cNvSpPr txBox="1">
            <a:spLocks noChangeArrowheads="1"/>
          </p:cNvSpPr>
          <p:nvPr/>
        </p:nvSpPr>
        <p:spPr bwMode="auto">
          <a:xfrm>
            <a:off x="915988" y="4403725"/>
            <a:ext cx="6553200"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a:ln>
                  <a:noFill/>
                </a:ln>
                <a:solidFill>
                  <a:srgbClr val="0000FF"/>
                </a:solidFill>
                <a:effectLst/>
                <a:uLnTx/>
                <a:uFillTx/>
                <a:latin typeface="Arial" charset="0"/>
                <a:ea typeface="+mn-ea"/>
                <a:cs typeface="Arial" charset="0"/>
              </a:rPr>
              <a:t> </a:t>
            </a:r>
            <a:r>
              <a:rPr kumimoji="0" lang="en-US" sz="2000" b="1" i="0" u="none" strike="noStrike" kern="1200" cap="none" spc="0" normalizeH="0" baseline="0" noProof="0">
                <a:ln>
                  <a:noFill/>
                </a:ln>
                <a:solidFill>
                  <a:srgbClr val="0000FF"/>
                </a:solidFill>
                <a:effectLst/>
                <a:uLnTx/>
                <a:uFillTx/>
                <a:latin typeface="Arial" charset="0"/>
                <a:ea typeface="+mn-ea"/>
                <a:cs typeface="Arial" charset="0"/>
              </a:rPr>
              <a:t>Epipolar Plane</a:t>
            </a:r>
            <a:r>
              <a:rPr kumimoji="0" lang="en-US" sz="2000" b="0" i="0" u="none" strike="noStrike" kern="1200" cap="none" spc="0" normalizeH="0" baseline="0" noProof="0">
                <a:ln>
                  <a:noFill/>
                </a:ln>
                <a:solidFill>
                  <a:srgbClr val="0000FF"/>
                </a:solidFill>
                <a:effectLst/>
                <a:uLnTx/>
                <a:uFillTx/>
                <a:latin typeface="Arial" charset="0"/>
                <a:ea typeface="+mn-ea"/>
                <a:cs typeface="Arial" charset="0"/>
              </a:rPr>
              <a:t> – plane containing baseline (1D family)</a:t>
            </a:r>
          </a:p>
        </p:txBody>
      </p:sp>
      <p:sp>
        <p:nvSpPr>
          <p:cNvPr id="591884" name="Oval 12"/>
          <p:cNvSpPr>
            <a:spLocks noChangeArrowheads="1"/>
          </p:cNvSpPr>
          <p:nvPr/>
        </p:nvSpPr>
        <p:spPr bwMode="auto">
          <a:xfrm>
            <a:off x="3105150" y="3659188"/>
            <a:ext cx="152400" cy="1524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5" name="Oval 13"/>
          <p:cNvSpPr>
            <a:spLocks noChangeArrowheads="1"/>
          </p:cNvSpPr>
          <p:nvPr/>
        </p:nvSpPr>
        <p:spPr bwMode="auto">
          <a:xfrm>
            <a:off x="6102350" y="3690938"/>
            <a:ext cx="152400" cy="1524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86" name="Text Box 14"/>
          <p:cNvSpPr txBox="1">
            <a:spLocks noChangeArrowheads="1"/>
          </p:cNvSpPr>
          <p:nvPr/>
        </p:nvSpPr>
        <p:spPr bwMode="auto">
          <a:xfrm>
            <a:off x="914400" y="4800600"/>
            <a:ext cx="5476179" cy="132343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a:t>
            </a:r>
            <a:r>
              <a:rPr kumimoji="0" lang="en-US" sz="2000" b="1" i="0" u="none" strike="noStrike" kern="1200" cap="none" spc="0" normalizeH="0" baseline="0" noProof="0" dirty="0" err="1">
                <a:ln>
                  <a:noFill/>
                </a:ln>
                <a:solidFill>
                  <a:srgbClr val="339966"/>
                </a:solidFill>
                <a:effectLst/>
                <a:uLnTx/>
                <a:uFillTx/>
                <a:latin typeface="Arial" charset="0"/>
                <a:ea typeface="+mn-ea"/>
                <a:cs typeface="Arial" charset="0"/>
              </a:rPr>
              <a:t>Epipoles</a:t>
            </a:r>
            <a:r>
              <a:rPr kumimoji="0" lang="en-US" sz="2000" b="1" i="0" u="none" strike="noStrike" kern="1200" cap="none" spc="0" normalizeH="0" baseline="0" noProof="0" dirty="0">
                <a:ln>
                  <a:noFill/>
                </a:ln>
                <a:solidFill>
                  <a:srgbClr val="339966"/>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intersections of baseline with image planes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projections of the other camera center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9966"/>
                </a:solidFill>
                <a:effectLst/>
                <a:uLnTx/>
                <a:uFillTx/>
                <a:latin typeface="Arial" charset="0"/>
                <a:ea typeface="+mn-ea"/>
                <a:cs typeface="Arial" charset="0"/>
              </a:rPr>
              <a:t>= vanishing points of the motion direction</a:t>
            </a:r>
          </a:p>
        </p:txBody>
      </p:sp>
      <p:sp>
        <p:nvSpPr>
          <p:cNvPr id="591890" name="Text Box 18"/>
          <p:cNvSpPr txBox="1">
            <a:spLocks noChangeArrowheads="1"/>
          </p:cNvSpPr>
          <p:nvPr/>
        </p:nvSpPr>
        <p:spPr bwMode="auto">
          <a:xfrm>
            <a:off x="914400" y="4010025"/>
            <a:ext cx="6069013" cy="396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a:ln>
                  <a:noFill/>
                </a:ln>
                <a:solidFill>
                  <a:srgbClr val="FF3399"/>
                </a:solidFill>
                <a:effectLst/>
                <a:uLnTx/>
                <a:uFillTx/>
                <a:latin typeface="Arial" charset="0"/>
                <a:ea typeface="+mn-ea"/>
                <a:cs typeface="Arial" charset="0"/>
              </a:rPr>
              <a:t> </a:t>
            </a:r>
            <a:r>
              <a:rPr kumimoji="0" lang="en-US" sz="2000" b="1" i="0" u="none" strike="noStrike" kern="1200" cap="none" spc="0" normalizeH="0" baseline="0" noProof="0">
                <a:ln>
                  <a:noFill/>
                </a:ln>
                <a:solidFill>
                  <a:srgbClr val="FF3399"/>
                </a:solidFill>
                <a:effectLst/>
                <a:uLnTx/>
                <a:uFillTx/>
                <a:latin typeface="Arial" charset="0"/>
                <a:ea typeface="+mn-ea"/>
                <a:cs typeface="Arial" charset="0"/>
              </a:rPr>
              <a:t>Baseline</a:t>
            </a:r>
            <a:r>
              <a:rPr kumimoji="0" lang="en-US" sz="2000" b="0" i="0" u="none" strike="noStrike" kern="1200" cap="none" spc="0" normalizeH="0" baseline="0" noProof="0">
                <a:ln>
                  <a:noFill/>
                </a:ln>
                <a:solidFill>
                  <a:srgbClr val="FF3399"/>
                </a:solidFill>
                <a:effectLst/>
                <a:uLnTx/>
                <a:uFillTx/>
                <a:latin typeface="Arial" charset="0"/>
                <a:ea typeface="+mn-ea"/>
                <a:cs typeface="Arial" charset="0"/>
              </a:rPr>
              <a:t> – line connecting the two camera centers</a:t>
            </a:r>
          </a:p>
        </p:txBody>
      </p:sp>
      <p:sp>
        <p:nvSpPr>
          <p:cNvPr id="591891" name="Line 19"/>
          <p:cNvSpPr>
            <a:spLocks noChangeShapeType="1"/>
          </p:cNvSpPr>
          <p:nvPr/>
        </p:nvSpPr>
        <p:spPr bwMode="auto">
          <a:xfrm>
            <a:off x="1066800" y="3773488"/>
            <a:ext cx="20574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92" name="Line 20"/>
          <p:cNvSpPr>
            <a:spLocks noChangeShapeType="1"/>
          </p:cNvSpPr>
          <p:nvPr/>
        </p:nvSpPr>
        <p:spPr bwMode="auto">
          <a:xfrm>
            <a:off x="3505200" y="3773488"/>
            <a:ext cx="23622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91893" name="Line 21"/>
          <p:cNvSpPr>
            <a:spLocks noChangeShapeType="1"/>
          </p:cNvSpPr>
          <p:nvPr/>
        </p:nvSpPr>
        <p:spPr bwMode="auto">
          <a:xfrm>
            <a:off x="6248400" y="3773488"/>
            <a:ext cx="2057400" cy="0"/>
          </a:xfrm>
          <a:prstGeom prst="line">
            <a:avLst/>
          </a:prstGeom>
          <a:noFill/>
          <a:ln w="38100">
            <a:solidFill>
              <a:srgbClr val="FF33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0" name="Rectangle 22"/>
          <p:cNvSpPr>
            <a:spLocks noGrp="1" noChangeArrowheads="1"/>
          </p:cNvSpPr>
          <p:nvPr>
            <p:ph type="title"/>
          </p:nvPr>
        </p:nvSpPr>
        <p:spPr/>
        <p:txBody>
          <a:bodyPr/>
          <a:lstStyle/>
          <a:p>
            <a:r>
              <a:rPr lang="en-US"/>
              <a:t>Epipolar geometry</a:t>
            </a:r>
          </a:p>
        </p:txBody>
      </p:sp>
      <p:sp>
        <p:nvSpPr>
          <p:cNvPr id="13331" name="Rectangle 24"/>
          <p:cNvSpPr>
            <a:spLocks noChangeArrowheads="1"/>
          </p:cNvSpPr>
          <p:nvPr/>
        </p:nvSpPr>
        <p:spPr bwMode="auto">
          <a:xfrm>
            <a:off x="914400" y="1552575"/>
            <a:ext cx="228600" cy="3048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2" name="Rectangle 25"/>
          <p:cNvSpPr>
            <a:spLocks noChangeArrowheads="1"/>
          </p:cNvSpPr>
          <p:nvPr/>
        </p:nvSpPr>
        <p:spPr bwMode="auto">
          <a:xfrm>
            <a:off x="8170863" y="1562100"/>
            <a:ext cx="322262" cy="3048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3" name="Text Box 26"/>
          <p:cNvSpPr txBox="1">
            <a:spLocks noChangeArrowheads="1"/>
          </p:cNvSpPr>
          <p:nvPr/>
        </p:nvSpPr>
        <p:spPr bwMode="auto">
          <a:xfrm>
            <a:off x="4572000" y="892175"/>
            <a:ext cx="303213" cy="304800"/>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3334" name="Freeform 29"/>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5" name="Text Box 27"/>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3336" name="Freeform 30"/>
          <p:cNvSpPr>
            <a:spLocks/>
          </p:cNvSpPr>
          <p:nvPr/>
        </p:nvSpPr>
        <p:spPr bwMode="auto">
          <a:xfrm>
            <a:off x="647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37" name="Text Box 31"/>
          <p:cNvSpPr txBox="1">
            <a:spLocks noChangeArrowheads="1"/>
          </p:cNvSpPr>
          <p:nvPr/>
        </p:nvSpPr>
        <p:spPr bwMode="auto">
          <a:xfrm>
            <a:off x="6400800" y="2209800"/>
            <a:ext cx="381000"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Tree>
    <p:extLst>
      <p:ext uri="{BB962C8B-B14F-4D97-AF65-F5344CB8AC3E}">
        <p14:creationId xmlns:p14="http://schemas.microsoft.com/office/powerpoint/2010/main" val="2903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18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18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918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18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918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918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918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918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918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918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918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918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91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6" grpId="0" animBg="1"/>
      <p:bldP spid="591877" grpId="0" animBg="1"/>
      <p:bldP spid="591878" grpId="0" animBg="1"/>
      <p:bldP spid="591879" grpId="0" animBg="1"/>
      <p:bldP spid="591880" grpId="0" animBg="1"/>
      <p:bldP spid="591881" grpId="0" animBg="1"/>
      <p:bldP spid="591882" grpId="0" animBg="1"/>
      <p:bldP spid="591883" grpId="0" autoUpdateAnimBg="0"/>
      <p:bldP spid="591884" grpId="0" animBg="1"/>
      <p:bldP spid="591885" grpId="0" animBg="1"/>
      <p:bldP spid="591886" grpId="0" autoUpdateAnimBg="0"/>
      <p:bldP spid="591890" grpId="0" autoUpdateAnimBg="0"/>
      <p:bldP spid="591891" grpId="0" animBg="1"/>
      <p:bldP spid="591892" grpId="0" animBg="1"/>
      <p:bldP spid="591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The Epipole</a:t>
            </a:r>
          </a:p>
        </p:txBody>
      </p:sp>
      <p:sp>
        <p:nvSpPr>
          <p:cNvPr id="14339" name="Content Placeholder 2"/>
          <p:cNvSpPr>
            <a:spLocks noGrp="1"/>
          </p:cNvSpPr>
          <p:nvPr>
            <p:ph idx="1"/>
          </p:nvPr>
        </p:nvSpPr>
        <p:spPr/>
        <p:txBody>
          <a:bodyPr/>
          <a:lstStyle/>
          <a:p>
            <a:endParaRPr lang="en-US"/>
          </a:p>
        </p:txBody>
      </p:sp>
      <p:pic>
        <p:nvPicPr>
          <p:cNvPr id="14340" name="Picture 2"/>
          <p:cNvPicPr>
            <a:picLocks noChangeAspect="1" noChangeArrowheads="1"/>
          </p:cNvPicPr>
          <p:nvPr/>
        </p:nvPicPr>
        <p:blipFill>
          <a:blip r:embed="rId3" cstate="print"/>
          <a:srcRect/>
          <a:stretch>
            <a:fillRect/>
          </a:stretch>
        </p:blipFill>
        <p:spPr bwMode="auto">
          <a:xfrm>
            <a:off x="1365250" y="1143000"/>
            <a:ext cx="6635750" cy="4976813"/>
          </a:xfrm>
          <a:prstGeom prst="rect">
            <a:avLst/>
          </a:prstGeom>
          <a:noFill/>
          <a:ln w="9525">
            <a:noFill/>
            <a:miter lim="800000"/>
            <a:headEnd/>
            <a:tailEnd/>
          </a:ln>
        </p:spPr>
      </p:pic>
      <p:sp>
        <p:nvSpPr>
          <p:cNvPr id="14341" name="TextBox 4"/>
          <p:cNvSpPr txBox="1">
            <a:spLocks noChangeArrowheads="1"/>
          </p:cNvSpPr>
          <p:nvPr/>
        </p:nvSpPr>
        <p:spPr bwMode="auto">
          <a:xfrm>
            <a:off x="6459538" y="6400800"/>
            <a:ext cx="2608262" cy="369888"/>
          </a:xfrm>
          <a:prstGeom prst="rect">
            <a:avLst/>
          </a:prstGeom>
          <a:noFill/>
          <a:ln w="9525">
            <a:noFill/>
            <a:miter lim="800000"/>
            <a:headEnd/>
            <a:tailEnd/>
          </a:ln>
        </p:spPr>
        <p:txBody>
          <a:bodyPr wrap="none">
            <a:spAutoFit/>
          </a:bodyPr>
          <a:lstStyle/>
          <a:p>
            <a:r>
              <a:rPr lang="en-US" sz="1800"/>
              <a:t>Photo by Frank Dellaert</a:t>
            </a:r>
          </a:p>
        </p:txBody>
      </p:sp>
    </p:spTree>
    <p:extLst>
      <p:ext uri="{BB962C8B-B14F-4D97-AF65-F5344CB8AC3E}">
        <p14:creationId xmlns:p14="http://schemas.microsoft.com/office/powerpoint/2010/main" val="2415198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smtClean="0"/>
              <a:t>changing camera center</a:t>
            </a:r>
          </a:p>
        </p:txBody>
      </p:sp>
      <p:sp>
        <p:nvSpPr>
          <p:cNvPr id="26627" name="Rectangle 3"/>
          <p:cNvSpPr>
            <a:spLocks noGrp="1" noChangeArrowheads="1"/>
          </p:cNvSpPr>
          <p:nvPr>
            <p:ph type="body" idx="1"/>
          </p:nvPr>
        </p:nvSpPr>
        <p:spPr>
          <a:xfrm>
            <a:off x="685800" y="914400"/>
            <a:ext cx="7772400" cy="533400"/>
          </a:xfrm>
        </p:spPr>
        <p:txBody>
          <a:bodyPr/>
          <a:lstStyle/>
          <a:p>
            <a:r>
              <a:rPr lang="en-US" smtClean="0"/>
              <a:t>Does it still work?</a:t>
            </a:r>
          </a:p>
        </p:txBody>
      </p:sp>
      <p:sp>
        <p:nvSpPr>
          <p:cNvPr id="26628" name="Line 4"/>
          <p:cNvSpPr>
            <a:spLocks noChangeShapeType="1"/>
          </p:cNvSpPr>
          <p:nvPr/>
        </p:nvSpPr>
        <p:spPr bwMode="auto">
          <a:xfrm flipV="1">
            <a:off x="3732213" y="2024063"/>
            <a:ext cx="2849562" cy="8001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29" name="Line 5"/>
          <p:cNvSpPr>
            <a:spLocks noChangeShapeType="1"/>
          </p:cNvSpPr>
          <p:nvPr/>
        </p:nvSpPr>
        <p:spPr bwMode="auto">
          <a:xfrm flipH="1" flipV="1">
            <a:off x="3005138" y="2125663"/>
            <a:ext cx="373062" cy="6191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0" name="Line 6"/>
          <p:cNvSpPr>
            <a:spLocks noChangeShapeType="1"/>
          </p:cNvSpPr>
          <p:nvPr/>
        </p:nvSpPr>
        <p:spPr bwMode="auto">
          <a:xfrm flipH="1" flipV="1">
            <a:off x="1968500" y="2341563"/>
            <a:ext cx="1304925" cy="4873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1" name="Line 7"/>
          <p:cNvSpPr>
            <a:spLocks noChangeShapeType="1"/>
          </p:cNvSpPr>
          <p:nvPr/>
        </p:nvSpPr>
        <p:spPr bwMode="auto">
          <a:xfrm>
            <a:off x="3532188" y="2947988"/>
            <a:ext cx="3430587" cy="45878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2" name="Line 8"/>
          <p:cNvSpPr>
            <a:spLocks noChangeShapeType="1"/>
          </p:cNvSpPr>
          <p:nvPr/>
        </p:nvSpPr>
        <p:spPr bwMode="auto">
          <a:xfrm flipH="1">
            <a:off x="2625725" y="3033713"/>
            <a:ext cx="714375" cy="1089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3" name="Line 9"/>
          <p:cNvSpPr>
            <a:spLocks noChangeShapeType="1"/>
          </p:cNvSpPr>
          <p:nvPr/>
        </p:nvSpPr>
        <p:spPr bwMode="auto">
          <a:xfrm>
            <a:off x="3738563" y="3041650"/>
            <a:ext cx="3729037" cy="15303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4" name="Line 10"/>
          <p:cNvSpPr>
            <a:spLocks noChangeShapeType="1"/>
          </p:cNvSpPr>
          <p:nvPr/>
        </p:nvSpPr>
        <p:spPr bwMode="auto">
          <a:xfrm flipV="1">
            <a:off x="3546475" y="1524000"/>
            <a:ext cx="1879600" cy="1270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5" name="Line 11"/>
          <p:cNvSpPr>
            <a:spLocks noChangeShapeType="1"/>
          </p:cNvSpPr>
          <p:nvPr/>
        </p:nvSpPr>
        <p:spPr bwMode="auto">
          <a:xfrm>
            <a:off x="3505200" y="3048000"/>
            <a:ext cx="2030413" cy="20748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6" name="Line 12"/>
          <p:cNvSpPr>
            <a:spLocks noChangeShapeType="1"/>
          </p:cNvSpPr>
          <p:nvPr/>
        </p:nvSpPr>
        <p:spPr bwMode="auto">
          <a:xfrm flipH="1">
            <a:off x="1066800" y="3000375"/>
            <a:ext cx="2179638" cy="708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7" name="Oval 13"/>
          <p:cNvSpPr>
            <a:spLocks noChangeArrowheads="1"/>
          </p:cNvSpPr>
          <p:nvPr/>
        </p:nvSpPr>
        <p:spPr bwMode="auto">
          <a:xfrm>
            <a:off x="3325813" y="2787650"/>
            <a:ext cx="228600" cy="228600"/>
          </a:xfrm>
          <a:prstGeom prst="ellipse">
            <a:avLst/>
          </a:prstGeom>
          <a:solidFill>
            <a:srgbClr val="9900FF"/>
          </a:solidFill>
          <a:ln w="9525">
            <a:solidFill>
              <a:schemeClr val="tx1"/>
            </a:solidFill>
            <a:round/>
            <a:headEnd/>
            <a:tailEnd/>
          </a:ln>
        </p:spPr>
        <p:txBody>
          <a:bodyPr wrap="none" anchor="ctr"/>
          <a:lstStyle/>
          <a:p>
            <a:endParaRPr lang="en-US">
              <a:solidFill>
                <a:srgbClr val="000000"/>
              </a:solidFill>
            </a:endParaRPr>
          </a:p>
        </p:txBody>
      </p:sp>
      <p:sp>
        <p:nvSpPr>
          <p:cNvPr id="26638" name="Line 29"/>
          <p:cNvSpPr>
            <a:spLocks noChangeShapeType="1"/>
          </p:cNvSpPr>
          <p:nvPr/>
        </p:nvSpPr>
        <p:spPr bwMode="auto">
          <a:xfrm flipV="1">
            <a:off x="3732213" y="3429000"/>
            <a:ext cx="3582987" cy="13763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39" name="Line 30"/>
          <p:cNvSpPr>
            <a:spLocks noChangeShapeType="1"/>
          </p:cNvSpPr>
          <p:nvPr/>
        </p:nvSpPr>
        <p:spPr bwMode="auto">
          <a:xfrm flipH="1" flipV="1">
            <a:off x="3005138" y="4106863"/>
            <a:ext cx="373062" cy="6191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0" name="Line 31"/>
          <p:cNvSpPr>
            <a:spLocks noChangeShapeType="1"/>
          </p:cNvSpPr>
          <p:nvPr/>
        </p:nvSpPr>
        <p:spPr bwMode="auto">
          <a:xfrm flipH="1" flipV="1">
            <a:off x="1968500" y="4322763"/>
            <a:ext cx="1304925" cy="4873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1" name="Line 32"/>
          <p:cNvSpPr>
            <a:spLocks noChangeShapeType="1"/>
          </p:cNvSpPr>
          <p:nvPr/>
        </p:nvSpPr>
        <p:spPr bwMode="auto">
          <a:xfrm>
            <a:off x="3532188" y="4929188"/>
            <a:ext cx="3430587" cy="45878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2" name="Line 33"/>
          <p:cNvSpPr>
            <a:spLocks noChangeShapeType="1"/>
          </p:cNvSpPr>
          <p:nvPr/>
        </p:nvSpPr>
        <p:spPr bwMode="auto">
          <a:xfrm flipH="1">
            <a:off x="2625725" y="5014913"/>
            <a:ext cx="714375" cy="1089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3" name="Line 34"/>
          <p:cNvSpPr>
            <a:spLocks noChangeShapeType="1"/>
          </p:cNvSpPr>
          <p:nvPr/>
        </p:nvSpPr>
        <p:spPr bwMode="auto">
          <a:xfrm>
            <a:off x="3738563" y="5022850"/>
            <a:ext cx="2955925" cy="10604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4" name="Line 35"/>
          <p:cNvSpPr>
            <a:spLocks noChangeShapeType="1"/>
          </p:cNvSpPr>
          <p:nvPr/>
        </p:nvSpPr>
        <p:spPr bwMode="auto">
          <a:xfrm flipV="1">
            <a:off x="3546475" y="3505200"/>
            <a:ext cx="1879600" cy="1270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5" name="Line 36"/>
          <p:cNvSpPr>
            <a:spLocks noChangeShapeType="1"/>
          </p:cNvSpPr>
          <p:nvPr/>
        </p:nvSpPr>
        <p:spPr bwMode="auto">
          <a:xfrm>
            <a:off x="3524250" y="5011738"/>
            <a:ext cx="2030413" cy="20748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6" name="Line 37"/>
          <p:cNvSpPr>
            <a:spLocks noChangeShapeType="1"/>
          </p:cNvSpPr>
          <p:nvPr/>
        </p:nvSpPr>
        <p:spPr bwMode="auto">
          <a:xfrm flipH="1">
            <a:off x="1066800" y="4981575"/>
            <a:ext cx="2179638" cy="708025"/>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6647" name="Oval 38"/>
          <p:cNvSpPr>
            <a:spLocks noChangeArrowheads="1"/>
          </p:cNvSpPr>
          <p:nvPr/>
        </p:nvSpPr>
        <p:spPr bwMode="auto">
          <a:xfrm>
            <a:off x="3325813" y="4768850"/>
            <a:ext cx="228600" cy="228600"/>
          </a:xfrm>
          <a:prstGeom prst="ellipse">
            <a:avLst/>
          </a:prstGeom>
          <a:solidFill>
            <a:srgbClr val="9900FF"/>
          </a:solidFill>
          <a:ln w="9525">
            <a:solidFill>
              <a:schemeClr val="tx1"/>
            </a:solidFill>
            <a:round/>
            <a:headEnd/>
            <a:tailEnd/>
          </a:ln>
        </p:spPr>
        <p:txBody>
          <a:bodyPr wrap="none" anchor="ctr"/>
          <a:lstStyle/>
          <a:p>
            <a:endParaRPr lang="en-US">
              <a:solidFill>
                <a:srgbClr val="000000"/>
              </a:solidFill>
            </a:endParaRPr>
          </a:p>
        </p:txBody>
      </p:sp>
      <p:sp>
        <p:nvSpPr>
          <p:cNvPr id="26648" name="Freeform 55"/>
          <p:cNvSpPr>
            <a:spLocks/>
          </p:cNvSpPr>
          <p:nvPr/>
        </p:nvSpPr>
        <p:spPr bwMode="auto">
          <a:xfrm>
            <a:off x="6731000" y="1143000"/>
            <a:ext cx="1498600" cy="5626100"/>
          </a:xfrm>
          <a:custGeom>
            <a:avLst/>
            <a:gdLst>
              <a:gd name="T0" fmla="*/ 2147483647 w 944"/>
              <a:gd name="T1" fmla="*/ 0 h 3544"/>
              <a:gd name="T2" fmla="*/ 2147483647 w 944"/>
              <a:gd name="T3" fmla="*/ 2147483647 h 3544"/>
              <a:gd name="T4" fmla="*/ 2147483647 w 944"/>
              <a:gd name="T5" fmla="*/ 2147483647 h 3544"/>
              <a:gd name="T6" fmla="*/ 2147483647 w 944"/>
              <a:gd name="T7" fmla="*/ 2147483647 h 3544"/>
              <a:gd name="T8" fmla="*/ 2147483647 w 944"/>
              <a:gd name="T9" fmla="*/ 2147483647 h 3544"/>
              <a:gd name="T10" fmla="*/ 2147483647 w 944"/>
              <a:gd name="T11" fmla="*/ 2147483647 h 3544"/>
              <a:gd name="T12" fmla="*/ 2147483647 w 944"/>
              <a:gd name="T13" fmla="*/ 2147483647 h 3544"/>
              <a:gd name="T14" fmla="*/ 2147483647 w 944"/>
              <a:gd name="T15" fmla="*/ 2147483647 h 3544"/>
              <a:gd name="T16" fmla="*/ 2147483647 w 944"/>
              <a:gd name="T17" fmla="*/ 2147483647 h 3544"/>
              <a:gd name="T18" fmla="*/ 2147483647 w 944"/>
              <a:gd name="T19" fmla="*/ 2147483647 h 35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4"/>
              <a:gd name="T31" fmla="*/ 0 h 3544"/>
              <a:gd name="T32" fmla="*/ 944 w 944"/>
              <a:gd name="T33" fmla="*/ 3544 h 35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4" h="3544">
                <a:moveTo>
                  <a:pt x="456" y="0"/>
                </a:moveTo>
                <a:cubicBezTo>
                  <a:pt x="288" y="124"/>
                  <a:pt x="120" y="248"/>
                  <a:pt x="120" y="384"/>
                </a:cubicBezTo>
                <a:cubicBezTo>
                  <a:pt x="120" y="520"/>
                  <a:pt x="464" y="672"/>
                  <a:pt x="456" y="816"/>
                </a:cubicBezTo>
                <a:cubicBezTo>
                  <a:pt x="448" y="960"/>
                  <a:pt x="0" y="1104"/>
                  <a:pt x="72" y="1248"/>
                </a:cubicBezTo>
                <a:cubicBezTo>
                  <a:pt x="144" y="1392"/>
                  <a:pt x="832" y="1504"/>
                  <a:pt x="888" y="1680"/>
                </a:cubicBezTo>
                <a:cubicBezTo>
                  <a:pt x="944" y="1856"/>
                  <a:pt x="440" y="2120"/>
                  <a:pt x="408" y="2304"/>
                </a:cubicBezTo>
                <a:cubicBezTo>
                  <a:pt x="376" y="2488"/>
                  <a:pt x="736" y="2624"/>
                  <a:pt x="696" y="2784"/>
                </a:cubicBezTo>
                <a:cubicBezTo>
                  <a:pt x="656" y="2944"/>
                  <a:pt x="184" y="3144"/>
                  <a:pt x="168" y="3264"/>
                </a:cubicBezTo>
                <a:cubicBezTo>
                  <a:pt x="152" y="3384"/>
                  <a:pt x="488" y="3464"/>
                  <a:pt x="600" y="3504"/>
                </a:cubicBezTo>
                <a:cubicBezTo>
                  <a:pt x="712" y="3544"/>
                  <a:pt x="776" y="3524"/>
                  <a:pt x="840" y="3504"/>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2" name="Group 70"/>
          <p:cNvGrpSpPr>
            <a:grpSpLocks/>
          </p:cNvGrpSpPr>
          <p:nvPr/>
        </p:nvGrpSpPr>
        <p:grpSpPr bwMode="auto">
          <a:xfrm>
            <a:off x="5486400" y="1066800"/>
            <a:ext cx="1595438" cy="5029200"/>
            <a:chOff x="3456" y="672"/>
            <a:chExt cx="1005" cy="3168"/>
          </a:xfrm>
        </p:grpSpPr>
        <p:sp>
          <p:nvSpPr>
            <p:cNvPr id="26662" name="Line 58"/>
            <p:cNvSpPr>
              <a:spLocks noChangeShapeType="1"/>
            </p:cNvSpPr>
            <p:nvPr/>
          </p:nvSpPr>
          <p:spPr bwMode="auto">
            <a:xfrm>
              <a:off x="3744" y="912"/>
              <a:ext cx="0" cy="292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63" name="Text Box 59"/>
            <p:cNvSpPr txBox="1">
              <a:spLocks noChangeArrowheads="1"/>
            </p:cNvSpPr>
            <p:nvPr/>
          </p:nvSpPr>
          <p:spPr bwMode="auto">
            <a:xfrm>
              <a:off x="3456" y="672"/>
              <a:ext cx="10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synthetic PP</a:t>
              </a:r>
            </a:p>
          </p:txBody>
        </p:sp>
      </p:grpSp>
      <p:grpSp>
        <p:nvGrpSpPr>
          <p:cNvPr id="3" name="Group 69"/>
          <p:cNvGrpSpPr>
            <a:grpSpLocks/>
          </p:cNvGrpSpPr>
          <p:nvPr/>
        </p:nvGrpSpPr>
        <p:grpSpPr bwMode="auto">
          <a:xfrm>
            <a:off x="3429000" y="1889125"/>
            <a:ext cx="2209800" cy="3978275"/>
            <a:chOff x="2160" y="1190"/>
            <a:chExt cx="1392" cy="2506"/>
          </a:xfrm>
        </p:grpSpPr>
        <p:sp>
          <p:nvSpPr>
            <p:cNvPr id="26658" name="Line 56"/>
            <p:cNvSpPr>
              <a:spLocks noChangeShapeType="1"/>
            </p:cNvSpPr>
            <p:nvPr/>
          </p:nvSpPr>
          <p:spPr bwMode="auto">
            <a:xfrm flipH="1">
              <a:off x="2736" y="1392"/>
              <a:ext cx="432" cy="1152"/>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59" name="Line 57"/>
            <p:cNvSpPr>
              <a:spLocks noChangeShapeType="1"/>
            </p:cNvSpPr>
            <p:nvPr/>
          </p:nvSpPr>
          <p:spPr bwMode="auto">
            <a:xfrm>
              <a:off x="2544" y="2400"/>
              <a:ext cx="432" cy="1296"/>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60" name="Text Box 60"/>
            <p:cNvSpPr txBox="1">
              <a:spLocks noChangeArrowheads="1"/>
            </p:cNvSpPr>
            <p:nvPr/>
          </p:nvSpPr>
          <p:spPr bwMode="auto">
            <a:xfrm>
              <a:off x="3133" y="1190"/>
              <a:ext cx="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PP1</a:t>
              </a:r>
            </a:p>
          </p:txBody>
        </p:sp>
        <p:sp>
          <p:nvSpPr>
            <p:cNvPr id="26661" name="Text Box 61"/>
            <p:cNvSpPr txBox="1">
              <a:spLocks noChangeArrowheads="1"/>
            </p:cNvSpPr>
            <p:nvPr/>
          </p:nvSpPr>
          <p:spPr bwMode="auto">
            <a:xfrm>
              <a:off x="2160" y="2390"/>
              <a:ext cx="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PP2</a:t>
              </a:r>
            </a:p>
          </p:txBody>
        </p:sp>
      </p:grpSp>
      <p:grpSp>
        <p:nvGrpSpPr>
          <p:cNvPr id="4" name="Group 71"/>
          <p:cNvGrpSpPr>
            <a:grpSpLocks/>
          </p:cNvGrpSpPr>
          <p:nvPr/>
        </p:nvGrpSpPr>
        <p:grpSpPr bwMode="auto">
          <a:xfrm>
            <a:off x="4508500" y="3289300"/>
            <a:ext cx="3035300" cy="1358900"/>
            <a:chOff x="2840" y="2072"/>
            <a:chExt cx="1912" cy="856"/>
          </a:xfrm>
        </p:grpSpPr>
        <p:sp>
          <p:nvSpPr>
            <p:cNvPr id="26655" name="Oval 64"/>
            <p:cNvSpPr>
              <a:spLocks noChangeArrowheads="1"/>
            </p:cNvSpPr>
            <p:nvPr/>
          </p:nvSpPr>
          <p:spPr bwMode="auto">
            <a:xfrm>
              <a:off x="2840" y="2072"/>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656" name="Oval 65"/>
            <p:cNvSpPr>
              <a:spLocks noChangeArrowheads="1"/>
            </p:cNvSpPr>
            <p:nvPr/>
          </p:nvSpPr>
          <p:spPr bwMode="auto">
            <a:xfrm>
              <a:off x="4656" y="2832"/>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657" name="Oval 67"/>
            <p:cNvSpPr>
              <a:spLocks noChangeArrowheads="1"/>
            </p:cNvSpPr>
            <p:nvPr/>
          </p:nvSpPr>
          <p:spPr bwMode="auto">
            <a:xfrm>
              <a:off x="3696" y="2448"/>
              <a:ext cx="96" cy="96"/>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grpSp>
      <p:grpSp>
        <p:nvGrpSpPr>
          <p:cNvPr id="5" name="Group 72"/>
          <p:cNvGrpSpPr>
            <a:grpSpLocks/>
          </p:cNvGrpSpPr>
          <p:nvPr/>
        </p:nvGrpSpPr>
        <p:grpSpPr bwMode="auto">
          <a:xfrm>
            <a:off x="4241800" y="3352800"/>
            <a:ext cx="3149600" cy="1308100"/>
            <a:chOff x="2672" y="2112"/>
            <a:chExt cx="1984" cy="824"/>
          </a:xfrm>
        </p:grpSpPr>
        <p:sp>
          <p:nvSpPr>
            <p:cNvPr id="26653" name="Oval 63"/>
            <p:cNvSpPr>
              <a:spLocks noChangeArrowheads="1"/>
            </p:cNvSpPr>
            <p:nvPr/>
          </p:nvSpPr>
          <p:spPr bwMode="auto">
            <a:xfrm>
              <a:off x="2672" y="2840"/>
              <a:ext cx="96" cy="96"/>
            </a:xfrm>
            <a:prstGeom prst="ellipse">
              <a:avLst/>
            </a:prstGeom>
            <a:solidFill>
              <a:srgbClr val="00FF00"/>
            </a:solidFill>
            <a:ln w="9525">
              <a:solidFill>
                <a:schemeClr val="accent1"/>
              </a:solidFill>
              <a:round/>
              <a:headEnd/>
              <a:tailEnd/>
            </a:ln>
          </p:spPr>
          <p:txBody>
            <a:bodyPr wrap="none" anchor="ctr"/>
            <a:lstStyle/>
            <a:p>
              <a:endParaRPr lang="en-US">
                <a:solidFill>
                  <a:srgbClr val="000000"/>
                </a:solidFill>
              </a:endParaRPr>
            </a:p>
          </p:txBody>
        </p:sp>
        <p:sp>
          <p:nvSpPr>
            <p:cNvPr id="26654" name="Oval 68"/>
            <p:cNvSpPr>
              <a:spLocks noChangeArrowheads="1"/>
            </p:cNvSpPr>
            <p:nvPr/>
          </p:nvSpPr>
          <p:spPr bwMode="auto">
            <a:xfrm>
              <a:off x="4560" y="2112"/>
              <a:ext cx="96" cy="96"/>
            </a:xfrm>
            <a:prstGeom prst="ellipse">
              <a:avLst/>
            </a:prstGeom>
            <a:solidFill>
              <a:srgbClr val="00FF00"/>
            </a:solidFill>
            <a:ln w="9525">
              <a:solidFill>
                <a:schemeClr val="accent1"/>
              </a:solidFill>
              <a:round/>
              <a:headEnd/>
              <a:tailEnd/>
            </a:ln>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1491987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geometry: terms</a:t>
            </a:r>
          </a:p>
          <a:p>
            <a:pPr algn="ctr">
              <a:defRPr/>
            </a:pPr>
            <a:endParaRPr lang="en-US" sz="4400" kern="0" dirty="0">
              <a:solidFill>
                <a:schemeClr val="tx2"/>
              </a:solidFill>
              <a:latin typeface="+mj-lt"/>
              <a:ea typeface="+mj-ea"/>
              <a:cs typeface="+mj-cs"/>
            </a:endParaRPr>
          </a:p>
        </p:txBody>
      </p:sp>
      <p:sp>
        <p:nvSpPr>
          <p:cNvPr id="4" name="Content Placeholder 3"/>
          <p:cNvSpPr>
            <a:spLocks noGrp="1"/>
          </p:cNvSpPr>
          <p:nvPr>
            <p:ph idx="4294967295"/>
          </p:nvPr>
        </p:nvSpPr>
        <p:spPr>
          <a:xfrm>
            <a:off x="457200" y="1420813"/>
            <a:ext cx="8229600" cy="4525962"/>
          </a:xfrm>
        </p:spPr>
        <p:txBody>
          <a:bodyPr/>
          <a:lstStyle/>
          <a:p>
            <a:pPr eaLnBrk="1" hangingPunct="1"/>
            <a:r>
              <a:rPr lang="en-US" sz="2400" b="1" smtClean="0"/>
              <a:t>Baseline</a:t>
            </a:r>
            <a:r>
              <a:rPr lang="en-US" sz="2400" smtClean="0"/>
              <a:t>: line joining the camera centers</a:t>
            </a:r>
          </a:p>
          <a:p>
            <a:pPr eaLnBrk="1" hangingPunct="1"/>
            <a:r>
              <a:rPr lang="en-US" sz="2400" b="1" smtClean="0"/>
              <a:t>Epipole</a:t>
            </a:r>
            <a:r>
              <a:rPr lang="en-US" sz="2400" smtClean="0"/>
              <a:t>: point of intersection of baseline with the image plane</a:t>
            </a:r>
          </a:p>
          <a:p>
            <a:pPr eaLnBrk="1" hangingPunct="1"/>
            <a:r>
              <a:rPr lang="en-US" sz="2400" b="1" smtClean="0"/>
              <a:t>Epipolar plane</a:t>
            </a:r>
            <a:r>
              <a:rPr lang="en-US" sz="2400" smtClean="0"/>
              <a:t>: plane containing baseline and world point</a:t>
            </a:r>
          </a:p>
          <a:p>
            <a:pPr eaLnBrk="1" hangingPunct="1"/>
            <a:r>
              <a:rPr lang="en-US" sz="2400" b="1" smtClean="0"/>
              <a:t>Epipolar line</a:t>
            </a:r>
            <a:r>
              <a:rPr lang="en-US" sz="2400" smtClean="0"/>
              <a:t>: intersection of epipolar plane with the image plane</a:t>
            </a:r>
          </a:p>
          <a:p>
            <a:pPr eaLnBrk="1" hangingPunct="1"/>
            <a:endParaRPr lang="en-US" sz="2400" smtClean="0"/>
          </a:p>
          <a:p>
            <a:pPr eaLnBrk="1" hangingPunct="1"/>
            <a:r>
              <a:rPr lang="en-US" sz="2400" smtClean="0"/>
              <a:t>All epipolar lines intersect at the epipole</a:t>
            </a:r>
          </a:p>
          <a:p>
            <a:pPr eaLnBrk="1" hangingPunct="1"/>
            <a:r>
              <a:rPr lang="en-US" sz="2400" smtClean="0"/>
              <a:t>An epipolar plane intersects the left and right image planes in epipolar lines</a:t>
            </a:r>
          </a:p>
          <a:p>
            <a:pPr eaLnBrk="1" hangingPunct="1"/>
            <a:endParaRPr lang="en-US" sz="2400" smtClean="0"/>
          </a:p>
        </p:txBody>
      </p:sp>
      <p:sp>
        <p:nvSpPr>
          <p:cNvPr id="5" name="TextBox 4"/>
          <p:cNvSpPr txBox="1"/>
          <p:nvPr/>
        </p:nvSpPr>
        <p:spPr>
          <a:xfrm>
            <a:off x="8088839" y="6488668"/>
            <a:ext cx="1055161" cy="369332"/>
          </a:xfrm>
          <a:prstGeom prst="rect">
            <a:avLst/>
          </a:prstGeom>
          <a:noFill/>
        </p:spPr>
        <p:txBody>
          <a:bodyPr wrap="none" rtlCol="0">
            <a:spAutoFit/>
          </a:bodyPr>
          <a:lstStyle/>
          <a:p>
            <a:r>
              <a:rPr lang="en-US" dirty="0" err="1" smtClean="0">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560388" y="1011238"/>
            <a:ext cx="7662862" cy="3213100"/>
          </a:xfrm>
          <a:prstGeom prst="rect">
            <a:avLst/>
          </a:prstGeom>
          <a:noFill/>
          <a:ln w="9525">
            <a:noFill/>
            <a:miter lim="800000"/>
            <a:headEnd/>
            <a:tailEnd/>
          </a:ln>
        </p:spPr>
      </p:pic>
      <p:sp>
        <p:nvSpPr>
          <p:cNvPr id="660484" name="Text Box 4"/>
          <p:cNvSpPr txBox="1">
            <a:spLocks noChangeArrowheads="1"/>
          </p:cNvSpPr>
          <p:nvPr/>
        </p:nvSpPr>
        <p:spPr bwMode="auto">
          <a:xfrm>
            <a:off x="950913" y="4364038"/>
            <a:ext cx="6800850" cy="708025"/>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5" name="Text Box 5"/>
          <p:cNvSpPr txBox="1">
            <a:spLocks noChangeArrowheads="1"/>
          </p:cNvSpPr>
          <p:nvPr/>
        </p:nvSpPr>
        <p:spPr bwMode="auto">
          <a:xfrm>
            <a:off x="957263" y="5181600"/>
            <a:ext cx="6858000" cy="708025"/>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6" name="Oval 6"/>
          <p:cNvSpPr>
            <a:spLocks noChangeArrowheads="1"/>
          </p:cNvSpPr>
          <p:nvPr/>
        </p:nvSpPr>
        <p:spPr bwMode="auto">
          <a:xfrm>
            <a:off x="2649538" y="25161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87" name="Line 7"/>
          <p:cNvSpPr>
            <a:spLocks noChangeShapeType="1"/>
          </p:cNvSpPr>
          <p:nvPr/>
        </p:nvSpPr>
        <p:spPr bwMode="auto">
          <a:xfrm flipH="1">
            <a:off x="5849938" y="2439988"/>
            <a:ext cx="254000" cy="1581150"/>
          </a:xfrm>
          <a:prstGeom prst="line">
            <a:avLst/>
          </a:prstGeom>
          <a:noFill/>
          <a:ln w="28575">
            <a:solidFill>
              <a:schemeClr val="accent1"/>
            </a:solidFill>
            <a:round/>
            <a:headEnd/>
            <a:tailEnd/>
          </a:ln>
        </p:spPr>
        <p:txBody>
          <a:bodyPr wrap="none" anchor="ctr"/>
          <a:lstStyle/>
          <a:p>
            <a:endParaRPr lang="en-US"/>
          </a:p>
        </p:txBody>
      </p:sp>
      <p:sp>
        <p:nvSpPr>
          <p:cNvPr id="660488" name="Oval 8"/>
          <p:cNvSpPr>
            <a:spLocks noChangeArrowheads="1"/>
          </p:cNvSpPr>
          <p:nvPr/>
        </p:nvSpPr>
        <p:spPr bwMode="auto">
          <a:xfrm>
            <a:off x="6040438" y="2516188"/>
            <a:ext cx="76200" cy="76200"/>
          </a:xfrm>
          <a:prstGeom prst="ellipse">
            <a:avLst/>
          </a:prstGeom>
          <a:solidFill>
            <a:srgbClr val="CC3300"/>
          </a:solidFill>
          <a:ln w="9525">
            <a:solidFill>
              <a:srgbClr val="CC3300"/>
            </a:solidFill>
            <a:round/>
            <a:headEnd/>
            <a:tailEnd/>
          </a:ln>
        </p:spPr>
        <p:txBody>
          <a:bodyPr wrap="none" anchor="ctr"/>
          <a:lstStyle/>
          <a:p>
            <a:pPr eaLnBrk="0" hangingPunct="0"/>
            <a:endParaRPr lang="en-US"/>
          </a:p>
        </p:txBody>
      </p:sp>
      <p:sp>
        <p:nvSpPr>
          <p:cNvPr id="660489" name="Line 9"/>
          <p:cNvSpPr>
            <a:spLocks noChangeShapeType="1"/>
          </p:cNvSpPr>
          <p:nvPr/>
        </p:nvSpPr>
        <p:spPr bwMode="auto">
          <a:xfrm flipH="1" flipV="1">
            <a:off x="2674938" y="2420938"/>
            <a:ext cx="241300" cy="1562100"/>
          </a:xfrm>
          <a:prstGeom prst="line">
            <a:avLst/>
          </a:prstGeom>
          <a:noFill/>
          <a:ln w="28575">
            <a:solidFill>
              <a:srgbClr val="CC3300"/>
            </a:solidFill>
            <a:round/>
            <a:headEnd/>
            <a:tailEnd/>
          </a:ln>
        </p:spPr>
        <p:txBody>
          <a:bodyPr wrap="none" anchor="ctr"/>
          <a:lstStyle/>
          <a:p>
            <a:endParaRPr lang="en-US"/>
          </a:p>
        </p:txBody>
      </p:sp>
      <p:sp>
        <p:nvSpPr>
          <p:cNvPr id="660490" name="Oval 10"/>
          <p:cNvSpPr>
            <a:spLocks noChangeArrowheads="1"/>
          </p:cNvSpPr>
          <p:nvPr/>
        </p:nvSpPr>
        <p:spPr bwMode="auto">
          <a:xfrm>
            <a:off x="3081338" y="22113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1" name="Oval 11"/>
          <p:cNvSpPr>
            <a:spLocks noChangeArrowheads="1"/>
          </p:cNvSpPr>
          <p:nvPr/>
        </p:nvSpPr>
        <p:spPr bwMode="auto">
          <a:xfrm>
            <a:off x="3735388" y="17668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2" name="Oval 12"/>
          <p:cNvSpPr>
            <a:spLocks noChangeArrowheads="1"/>
          </p:cNvSpPr>
          <p:nvPr/>
        </p:nvSpPr>
        <p:spPr bwMode="auto">
          <a:xfrm>
            <a:off x="4357688" y="13350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3" name="Oval 13"/>
          <p:cNvSpPr>
            <a:spLocks noChangeArrowheads="1"/>
          </p:cNvSpPr>
          <p:nvPr/>
        </p:nvSpPr>
        <p:spPr bwMode="auto">
          <a:xfrm>
            <a:off x="6040438" y="25098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4" name="Oval 14"/>
          <p:cNvSpPr>
            <a:spLocks noChangeArrowheads="1"/>
          </p:cNvSpPr>
          <p:nvPr/>
        </p:nvSpPr>
        <p:spPr bwMode="auto">
          <a:xfrm>
            <a:off x="5989638" y="28654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5" name="Oval 15"/>
          <p:cNvSpPr>
            <a:spLocks noChangeArrowheads="1"/>
          </p:cNvSpPr>
          <p:nvPr/>
        </p:nvSpPr>
        <p:spPr bwMode="auto">
          <a:xfrm>
            <a:off x="5932488" y="31575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575" name="Slide Number Placeholder 1"/>
          <p:cNvSpPr txBox="1">
            <a:spLocks noGrp="1"/>
          </p:cNvSpPr>
          <p:nvPr/>
        </p:nvSpPr>
        <p:spPr bwMode="auto">
          <a:xfrm>
            <a:off x="0" y="6534150"/>
            <a:ext cx="2133600" cy="476250"/>
          </a:xfrm>
          <a:prstGeom prst="rect">
            <a:avLst/>
          </a:prstGeom>
          <a:noFill/>
          <a:ln w="9525">
            <a:noFill/>
            <a:miter lim="800000"/>
            <a:headEnd/>
            <a:tailEnd/>
          </a:ln>
        </p:spPr>
        <p:txBody>
          <a:bodyPr/>
          <a:lstStyle/>
          <a:p>
            <a:r>
              <a:rPr lang="en-US" sz="1400"/>
              <a:t>Source: M. Pollefeys</a:t>
            </a:r>
          </a:p>
        </p:txBody>
      </p:sp>
      <p:sp>
        <p:nvSpPr>
          <p:cNvPr id="18"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constraint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04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0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0492"/>
                                        </p:tgtEl>
                                        <p:attrNameLst>
                                          <p:attrName>style.visibility</p:attrName>
                                        </p:attrNameLst>
                                      </p:cBhvr>
                                      <p:to>
                                        <p:strVal val="visible"/>
                                      </p:to>
                                    </p:set>
                                  </p:childTnLst>
                                  <p:subTnLst>
                                    <p:set>
                                      <p:cBhvr override="childStyle">
                                        <p:cTn dur="1" fill="hold" display="0" masterRel="nextClick" afterEffect="1"/>
                                        <p:tgtEl>
                                          <p:spTgt spid="66049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660493"/>
                                        </p:tgtEl>
                                        <p:attrNameLst>
                                          <p:attrName>style.visibility</p:attrName>
                                        </p:attrNameLst>
                                      </p:cBhvr>
                                      <p:to>
                                        <p:strVal val="visible"/>
                                      </p:to>
                                    </p:set>
                                  </p:childTnLst>
                                  <p:subTnLst>
                                    <p:set>
                                      <p:cBhvr override="childStyle">
                                        <p:cTn dur="1" fill="hold" display="0" masterRel="nextClick" afterEffect="1"/>
                                        <p:tgtEl>
                                          <p:spTgt spid="66049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60491"/>
                                        </p:tgtEl>
                                        <p:attrNameLst>
                                          <p:attrName>style.visibility</p:attrName>
                                        </p:attrNameLst>
                                      </p:cBhvr>
                                      <p:to>
                                        <p:strVal val="visible"/>
                                      </p:to>
                                    </p:set>
                                  </p:childTnLst>
                                  <p:subTnLst>
                                    <p:set>
                                      <p:cBhvr override="childStyle">
                                        <p:cTn dur="1" fill="hold" display="0" masterRel="nextClick" afterEffect="1"/>
                                        <p:tgtEl>
                                          <p:spTgt spid="660491"/>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660494"/>
                                        </p:tgtEl>
                                        <p:attrNameLst>
                                          <p:attrName>style.visibility</p:attrName>
                                        </p:attrNameLst>
                                      </p:cBhvr>
                                      <p:to>
                                        <p:strVal val="visible"/>
                                      </p:to>
                                    </p:set>
                                  </p:childTnLst>
                                  <p:subTnLst>
                                    <p:set>
                                      <p:cBhvr override="childStyle">
                                        <p:cTn dur="1" fill="hold" display="0" masterRel="nextClick" afterEffect="1"/>
                                        <p:tgtEl>
                                          <p:spTgt spid="66049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60490"/>
                                        </p:tgtEl>
                                        <p:attrNameLst>
                                          <p:attrName>style.visibility</p:attrName>
                                        </p:attrNameLst>
                                      </p:cBhvr>
                                      <p:to>
                                        <p:strVal val="visible"/>
                                      </p:to>
                                    </p:set>
                                  </p:childTnLst>
                                  <p:subTnLst>
                                    <p:set>
                                      <p:cBhvr override="childStyle">
                                        <p:cTn dur="1" fill="hold" display="0" masterRel="nextClick" afterEffect="1"/>
                                        <p:tgtEl>
                                          <p:spTgt spid="66049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499"/>
                                          </p:stCondLst>
                                        </p:cTn>
                                        <p:tgtEl>
                                          <p:spTgt spid="660495"/>
                                        </p:tgtEl>
                                        <p:attrNameLst>
                                          <p:attrName>style.visibility</p:attrName>
                                        </p:attrNameLst>
                                      </p:cBhvr>
                                      <p:to>
                                        <p:strVal val="visible"/>
                                      </p:to>
                                    </p:set>
                                  </p:childTnLst>
                                  <p:subTnLst>
                                    <p:set>
                                      <p:cBhvr override="childStyle">
                                        <p:cTn dur="1" fill="hold" display="0" masterRel="nextClick" afterEffect="1"/>
                                        <p:tgtEl>
                                          <p:spTgt spid="66049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660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604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6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4" grpId="0" autoUpdateAnimBg="0"/>
      <p:bldP spid="660485" grpId="0" autoUpdateAnimBg="0"/>
      <p:bldP spid="660486" grpId="0" animBg="1"/>
      <p:bldP spid="660487" grpId="0" animBg="1"/>
      <p:bldP spid="660488" grpId="0" animBg="1" autoUpdateAnimBg="0"/>
      <p:bldP spid="660489" grpId="0" animBg="1"/>
      <p:bldP spid="660490" grpId="0" animBg="1"/>
      <p:bldP spid="660491" grpId="0" animBg="1"/>
      <p:bldP spid="660492" grpId="0" animBg="1"/>
      <p:bldP spid="660493" grpId="0" animBg="1"/>
      <p:bldP spid="660494" grpId="0" animBg="1"/>
      <p:bldP spid="66049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219200" y="1311275"/>
            <a:ext cx="6334125" cy="4657725"/>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lstStyle/>
          <a:p>
            <a:pPr algn="ctr">
              <a:defRPr/>
            </a:pPr>
            <a:r>
              <a:rPr lang="en-US" sz="4400" kern="0" dirty="0">
                <a:solidFill>
                  <a:schemeClr val="tx2"/>
                </a:solidFill>
                <a:latin typeface="+mj-lt"/>
                <a:ea typeface="+mj-ea"/>
                <a:cs typeface="+mj-cs"/>
              </a:rPr>
              <a:t>Example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fig8"/>
          <p:cNvPicPr>
            <a:picLocks noChangeAspect="1" noChangeArrowheads="1"/>
          </p:cNvPicPr>
          <p:nvPr/>
        </p:nvPicPr>
        <p:blipFill>
          <a:blip r:embed="rId3" cstate="print"/>
          <a:srcRect/>
          <a:stretch>
            <a:fillRect/>
          </a:stretch>
        </p:blipFill>
        <p:spPr bwMode="auto">
          <a:xfrm>
            <a:off x="4562475" y="3003550"/>
            <a:ext cx="3525838" cy="3309938"/>
          </a:xfrm>
          <a:prstGeom prst="rect">
            <a:avLst/>
          </a:prstGeom>
          <a:noFill/>
          <a:ln w="9525">
            <a:noFill/>
            <a:miter lim="800000"/>
            <a:headEnd/>
            <a:tailEnd/>
          </a:ln>
        </p:spPr>
      </p:pic>
      <p:pic>
        <p:nvPicPr>
          <p:cNvPr id="187395" name="Picture 3" descr="fig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7725" y="3003550"/>
            <a:ext cx="3525838" cy="3309938"/>
          </a:xfrm>
          <a:prstGeom prst="rect">
            <a:avLst/>
          </a:prstGeom>
          <a:noFill/>
          <a:ln w="9525">
            <a:noFill/>
            <a:miter lim="800000"/>
            <a:headEnd/>
            <a:tailEnd/>
          </a:ln>
        </p:spPr>
      </p:pic>
      <p:pic>
        <p:nvPicPr>
          <p:cNvPr id="68612" name="Picture 4" descr="fig8"/>
          <p:cNvPicPr>
            <a:picLocks noChangeAspect="1" noChangeArrowheads="1"/>
          </p:cNvPicPr>
          <p:nvPr/>
        </p:nvPicPr>
        <p:blipFill>
          <a:blip r:embed="rId5" cstate="print"/>
          <a:srcRect/>
          <a:stretch>
            <a:fillRect/>
          </a:stretch>
        </p:blipFill>
        <p:spPr bwMode="auto">
          <a:xfrm>
            <a:off x="2743200" y="800100"/>
            <a:ext cx="3705225" cy="2247900"/>
          </a:xfrm>
          <a:prstGeom prst="rect">
            <a:avLst/>
          </a:prstGeom>
          <a:noFill/>
          <a:ln w="9525">
            <a:noFill/>
            <a:miter lim="800000"/>
            <a:headEnd/>
            <a:tailEnd/>
          </a:ln>
        </p:spPr>
      </p:pic>
      <p:sp>
        <p:nvSpPr>
          <p:cNvPr id="68613" name="Text Box 5"/>
          <p:cNvSpPr txBox="1">
            <a:spLocks noChangeArrowheads="1"/>
          </p:cNvSpPr>
          <p:nvPr/>
        </p:nvSpPr>
        <p:spPr bwMode="auto">
          <a:xfrm>
            <a:off x="1760538" y="254000"/>
            <a:ext cx="7262812" cy="584200"/>
          </a:xfrm>
          <a:prstGeom prst="rect">
            <a:avLst/>
          </a:prstGeom>
          <a:noFill/>
          <a:ln w="9525" algn="ctr">
            <a:noFill/>
            <a:miter lim="800000"/>
            <a:headEnd/>
            <a:tailEnd/>
          </a:ln>
        </p:spPr>
        <p:txBody>
          <a:bodyPr>
            <a:spAutoFit/>
          </a:bodyPr>
          <a:lstStyle/>
          <a:p>
            <a:pPr eaLnBrk="0" hangingPunct="0"/>
            <a:r>
              <a:rPr lang="en-US" sz="3200" dirty="0"/>
              <a:t>Example: converging cameras</a:t>
            </a:r>
          </a:p>
        </p:txBody>
      </p:sp>
      <p:sp>
        <p:nvSpPr>
          <p:cNvPr id="68614"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68615" name="TextBox 8"/>
          <p:cNvSpPr txBox="1">
            <a:spLocks noChangeArrowheads="1"/>
          </p:cNvSpPr>
          <p:nvPr/>
        </p:nvSpPr>
        <p:spPr bwMode="auto">
          <a:xfrm>
            <a:off x="6858000" y="1036638"/>
            <a:ext cx="2286000" cy="1477962"/>
          </a:xfrm>
          <a:prstGeom prst="rect">
            <a:avLst/>
          </a:prstGeom>
          <a:noFill/>
          <a:ln w="9525">
            <a:noFill/>
            <a:miter lim="800000"/>
            <a:headEnd/>
            <a:tailEnd/>
          </a:ln>
        </p:spPr>
        <p:txBody>
          <a:bodyPr>
            <a:spAutoFit/>
          </a:bodyPr>
          <a:lstStyle/>
          <a:p>
            <a:pPr eaLnBrk="0" hangingPunct="0"/>
            <a:r>
              <a:rPr lang="en-US"/>
              <a:t>As position of 3d point varies, epipolar lines “rotate” about the baseline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12775" y="325438"/>
            <a:ext cx="9144000" cy="584200"/>
          </a:xfrm>
          <a:prstGeom prst="rect">
            <a:avLst/>
          </a:prstGeom>
          <a:noFill/>
          <a:ln w="9525" algn="ctr">
            <a:noFill/>
            <a:miter lim="800000"/>
            <a:headEnd/>
            <a:tailEnd/>
          </a:ln>
        </p:spPr>
        <p:txBody>
          <a:bodyPr>
            <a:spAutoFit/>
          </a:bodyPr>
          <a:lstStyle/>
          <a:p>
            <a:pPr eaLnBrk="0" hangingPunct="0"/>
            <a:r>
              <a:rPr lang="en-US" sz="3200"/>
              <a:t>Example: motion parallel with image plane</a:t>
            </a:r>
          </a:p>
        </p:txBody>
      </p:sp>
      <p:pic>
        <p:nvPicPr>
          <p:cNvPr id="69635" name="Picture 3" descr="fig8"/>
          <p:cNvPicPr>
            <a:picLocks noChangeAspect="1" noChangeArrowheads="1"/>
          </p:cNvPicPr>
          <p:nvPr/>
        </p:nvPicPr>
        <p:blipFill>
          <a:blip r:embed="rId3" cstate="print"/>
          <a:srcRect/>
          <a:stretch>
            <a:fillRect/>
          </a:stretch>
        </p:blipFill>
        <p:spPr bwMode="auto">
          <a:xfrm>
            <a:off x="4724400" y="3657600"/>
            <a:ext cx="3370263" cy="1809750"/>
          </a:xfrm>
          <a:prstGeom prst="rect">
            <a:avLst/>
          </a:prstGeom>
          <a:noFill/>
          <a:ln w="9525">
            <a:noFill/>
            <a:miter lim="800000"/>
            <a:headEnd/>
            <a:tailEnd/>
          </a:ln>
        </p:spPr>
      </p:pic>
      <p:pic>
        <p:nvPicPr>
          <p:cNvPr id="69636" name="Picture 4" descr="fig8"/>
          <p:cNvPicPr>
            <a:picLocks noChangeAspect="1" noChangeArrowheads="1"/>
          </p:cNvPicPr>
          <p:nvPr/>
        </p:nvPicPr>
        <p:blipFill>
          <a:blip r:embed="rId4" cstate="print"/>
          <a:srcRect/>
          <a:stretch>
            <a:fillRect/>
          </a:stretch>
        </p:blipFill>
        <p:spPr bwMode="auto">
          <a:xfrm>
            <a:off x="1676400" y="1524000"/>
            <a:ext cx="5553075" cy="1343025"/>
          </a:xfrm>
          <a:prstGeom prst="rect">
            <a:avLst/>
          </a:prstGeom>
          <a:noFill/>
          <a:ln w="9525">
            <a:noFill/>
            <a:miter lim="800000"/>
            <a:headEnd/>
            <a:tailEnd/>
          </a:ln>
        </p:spPr>
      </p:pic>
      <p:pic>
        <p:nvPicPr>
          <p:cNvPr id="69637" name="Picture 5" descr="fig8"/>
          <p:cNvPicPr>
            <a:picLocks noChangeAspect="1" noChangeArrowheads="1"/>
          </p:cNvPicPr>
          <p:nvPr/>
        </p:nvPicPr>
        <p:blipFill>
          <a:blip r:embed="rId5" cstate="print"/>
          <a:srcRect/>
          <a:stretch>
            <a:fillRect/>
          </a:stretch>
        </p:blipFill>
        <p:spPr bwMode="auto">
          <a:xfrm>
            <a:off x="990600" y="3657600"/>
            <a:ext cx="3332163" cy="1789113"/>
          </a:xfrm>
          <a:prstGeom prst="rect">
            <a:avLst/>
          </a:prstGeom>
          <a:noFill/>
          <a:ln w="9525">
            <a:noFill/>
            <a:miter lim="800000"/>
            <a:headEnd/>
            <a:tailEnd/>
          </a:ln>
        </p:spPr>
      </p:pic>
      <p:sp>
        <p:nvSpPr>
          <p:cNvPr id="69638"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982788" y="252413"/>
            <a:ext cx="7262812" cy="584200"/>
          </a:xfrm>
          <a:prstGeom prst="rect">
            <a:avLst/>
          </a:prstGeom>
          <a:noFill/>
          <a:ln w="9525" algn="ctr">
            <a:noFill/>
            <a:miter lim="800000"/>
            <a:headEnd/>
            <a:tailEnd/>
          </a:ln>
        </p:spPr>
        <p:txBody>
          <a:bodyPr>
            <a:spAutoFit/>
          </a:bodyPr>
          <a:lstStyle/>
          <a:p>
            <a:pPr eaLnBrk="0" hangingPunct="0"/>
            <a:r>
              <a:rPr lang="en-US" sz="3200"/>
              <a:t>Example: forward motion</a:t>
            </a:r>
          </a:p>
        </p:txBody>
      </p:sp>
      <p:pic>
        <p:nvPicPr>
          <p:cNvPr id="70659" name="Picture 3" descr="fig8"/>
          <p:cNvPicPr>
            <a:picLocks noChangeAspect="1" noChangeArrowheads="1"/>
          </p:cNvPicPr>
          <p:nvPr/>
        </p:nvPicPr>
        <p:blipFill>
          <a:blip r:embed="rId3" cstate="print"/>
          <a:srcRect/>
          <a:stretch>
            <a:fillRect/>
          </a:stretch>
        </p:blipFill>
        <p:spPr bwMode="auto">
          <a:xfrm>
            <a:off x="3505200" y="1566863"/>
            <a:ext cx="2682875" cy="2722562"/>
          </a:xfrm>
          <a:prstGeom prst="rect">
            <a:avLst/>
          </a:prstGeom>
          <a:noFill/>
          <a:ln w="9525">
            <a:noFill/>
            <a:miter lim="800000"/>
            <a:headEnd/>
            <a:tailEnd/>
          </a:ln>
        </p:spPr>
      </p:pic>
      <p:pic>
        <p:nvPicPr>
          <p:cNvPr id="70660" name="Picture 4" descr="fig8"/>
          <p:cNvPicPr>
            <a:picLocks noChangeAspect="1" noChangeArrowheads="1"/>
          </p:cNvPicPr>
          <p:nvPr/>
        </p:nvPicPr>
        <p:blipFill>
          <a:blip r:embed="rId4" cstate="print"/>
          <a:srcRect/>
          <a:stretch>
            <a:fillRect/>
          </a:stretch>
        </p:blipFill>
        <p:spPr bwMode="auto">
          <a:xfrm>
            <a:off x="533400" y="1566863"/>
            <a:ext cx="2682875" cy="2722562"/>
          </a:xfrm>
          <a:prstGeom prst="rect">
            <a:avLst/>
          </a:prstGeom>
          <a:noFill/>
          <a:ln w="9525">
            <a:noFill/>
            <a:miter lim="800000"/>
            <a:headEnd/>
            <a:tailEnd/>
          </a:ln>
        </p:spPr>
      </p:pic>
      <p:sp>
        <p:nvSpPr>
          <p:cNvPr id="70661"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70662" name="Rectangle 5"/>
          <p:cNvSpPr>
            <a:spLocks noChangeArrowheads="1"/>
          </p:cNvSpPr>
          <p:nvPr/>
        </p:nvSpPr>
        <p:spPr bwMode="auto">
          <a:xfrm>
            <a:off x="6629400" y="2511425"/>
            <a:ext cx="2049463" cy="1722438"/>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3" name="Rectangle 6"/>
          <p:cNvSpPr>
            <a:spLocks noChangeArrowheads="1"/>
          </p:cNvSpPr>
          <p:nvPr/>
        </p:nvSpPr>
        <p:spPr bwMode="auto">
          <a:xfrm>
            <a:off x="6992938" y="1600200"/>
            <a:ext cx="1282700" cy="1135063"/>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4" name="Freeform 7"/>
          <p:cNvSpPr>
            <a:spLocks/>
          </p:cNvSpPr>
          <p:nvPr/>
        </p:nvSpPr>
        <p:spPr bwMode="auto">
          <a:xfrm>
            <a:off x="6711950" y="1874838"/>
            <a:ext cx="914400" cy="1935162"/>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5" name="Freeform 8"/>
          <p:cNvSpPr>
            <a:spLocks/>
          </p:cNvSpPr>
          <p:nvPr/>
        </p:nvSpPr>
        <p:spPr bwMode="auto">
          <a:xfrm flipH="1">
            <a:off x="7621588" y="1870075"/>
            <a:ext cx="914400" cy="1935163"/>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6" name="Freeform 9"/>
          <p:cNvSpPr>
            <a:spLocks/>
          </p:cNvSpPr>
          <p:nvPr/>
        </p:nvSpPr>
        <p:spPr bwMode="auto">
          <a:xfrm>
            <a:off x="7624763" y="206057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7" name="Freeform 10"/>
          <p:cNvSpPr>
            <a:spLocks/>
          </p:cNvSpPr>
          <p:nvPr/>
        </p:nvSpPr>
        <p:spPr bwMode="auto">
          <a:xfrm flipH="1">
            <a:off x="6696075" y="205422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8" name="Line 11"/>
          <p:cNvSpPr>
            <a:spLocks noChangeShapeType="1"/>
          </p:cNvSpPr>
          <p:nvPr/>
        </p:nvSpPr>
        <p:spPr bwMode="auto">
          <a:xfrm>
            <a:off x="6826250" y="3059113"/>
            <a:ext cx="792163" cy="301625"/>
          </a:xfrm>
          <a:prstGeom prst="line">
            <a:avLst/>
          </a:prstGeom>
          <a:noFill/>
          <a:ln w="9525">
            <a:solidFill>
              <a:schemeClr val="tx1"/>
            </a:solidFill>
            <a:round/>
            <a:headEnd/>
            <a:tailEnd/>
          </a:ln>
        </p:spPr>
        <p:txBody>
          <a:bodyPr wrap="none" anchor="ctr"/>
          <a:lstStyle/>
          <a:p>
            <a:endParaRPr lang="en-US"/>
          </a:p>
        </p:txBody>
      </p:sp>
      <p:sp>
        <p:nvSpPr>
          <p:cNvPr id="70669" name="Line 12"/>
          <p:cNvSpPr>
            <a:spLocks noChangeShapeType="1"/>
          </p:cNvSpPr>
          <p:nvPr/>
        </p:nvSpPr>
        <p:spPr bwMode="auto">
          <a:xfrm flipV="1">
            <a:off x="7637463" y="3078163"/>
            <a:ext cx="800100" cy="277812"/>
          </a:xfrm>
          <a:prstGeom prst="line">
            <a:avLst/>
          </a:prstGeom>
          <a:noFill/>
          <a:ln w="9525">
            <a:solidFill>
              <a:schemeClr val="tx1"/>
            </a:solidFill>
            <a:round/>
            <a:headEnd/>
            <a:tailEnd/>
          </a:ln>
        </p:spPr>
        <p:txBody>
          <a:bodyPr wrap="none" anchor="ctr"/>
          <a:lstStyle/>
          <a:p>
            <a:endParaRPr lang="en-US"/>
          </a:p>
        </p:txBody>
      </p:sp>
      <p:sp>
        <p:nvSpPr>
          <p:cNvPr id="70670" name="Line 13"/>
          <p:cNvSpPr>
            <a:spLocks noChangeShapeType="1"/>
          </p:cNvSpPr>
          <p:nvPr/>
        </p:nvSpPr>
        <p:spPr bwMode="auto">
          <a:xfrm>
            <a:off x="7632700" y="3367088"/>
            <a:ext cx="784225" cy="187325"/>
          </a:xfrm>
          <a:prstGeom prst="line">
            <a:avLst/>
          </a:prstGeom>
          <a:noFill/>
          <a:ln w="9525">
            <a:solidFill>
              <a:schemeClr val="tx1"/>
            </a:solidFill>
            <a:round/>
            <a:headEnd/>
            <a:tailEnd/>
          </a:ln>
        </p:spPr>
        <p:txBody>
          <a:bodyPr wrap="none" anchor="ctr"/>
          <a:lstStyle/>
          <a:p>
            <a:endParaRPr lang="en-US"/>
          </a:p>
        </p:txBody>
      </p:sp>
      <p:sp>
        <p:nvSpPr>
          <p:cNvPr id="70671" name="Line 14"/>
          <p:cNvSpPr>
            <a:spLocks noChangeShapeType="1"/>
          </p:cNvSpPr>
          <p:nvPr/>
        </p:nvSpPr>
        <p:spPr bwMode="auto">
          <a:xfrm flipH="1">
            <a:off x="6827838" y="3352800"/>
            <a:ext cx="808037" cy="212725"/>
          </a:xfrm>
          <a:prstGeom prst="line">
            <a:avLst/>
          </a:prstGeom>
          <a:noFill/>
          <a:ln w="9525">
            <a:solidFill>
              <a:schemeClr val="tx1"/>
            </a:solidFill>
            <a:round/>
            <a:headEnd/>
            <a:tailEnd/>
          </a:ln>
        </p:spPr>
        <p:txBody>
          <a:bodyPr wrap="none" anchor="ctr"/>
          <a:lstStyle/>
          <a:p>
            <a:endParaRPr lang="en-US"/>
          </a:p>
        </p:txBody>
      </p:sp>
      <p:sp>
        <p:nvSpPr>
          <p:cNvPr id="70672" name="Oval 15"/>
          <p:cNvSpPr>
            <a:spLocks noChangeArrowheads="1"/>
          </p:cNvSpPr>
          <p:nvPr/>
        </p:nvSpPr>
        <p:spPr bwMode="auto">
          <a:xfrm>
            <a:off x="7594600" y="3786188"/>
            <a:ext cx="65088"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3" name="Oval 16"/>
          <p:cNvSpPr>
            <a:spLocks noChangeArrowheads="1"/>
          </p:cNvSpPr>
          <p:nvPr/>
        </p:nvSpPr>
        <p:spPr bwMode="auto">
          <a:xfrm>
            <a:off x="7589838" y="2254250"/>
            <a:ext cx="65087"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4" name="Oval 17"/>
          <p:cNvSpPr>
            <a:spLocks noChangeArrowheads="1"/>
          </p:cNvSpPr>
          <p:nvPr/>
        </p:nvSpPr>
        <p:spPr bwMode="auto">
          <a:xfrm>
            <a:off x="7597775" y="3324225"/>
            <a:ext cx="65088"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5" name="Oval 18"/>
          <p:cNvSpPr>
            <a:spLocks noChangeArrowheads="1"/>
          </p:cNvSpPr>
          <p:nvPr/>
        </p:nvSpPr>
        <p:spPr bwMode="auto">
          <a:xfrm>
            <a:off x="7593013" y="2020888"/>
            <a:ext cx="65087"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6" name="Text Box 19"/>
          <p:cNvSpPr txBox="1">
            <a:spLocks noChangeArrowheads="1"/>
          </p:cNvSpPr>
          <p:nvPr/>
        </p:nvSpPr>
        <p:spPr bwMode="auto">
          <a:xfrm>
            <a:off x="7545388" y="3744913"/>
            <a:ext cx="325437" cy="396875"/>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7" name="Text Box 20"/>
          <p:cNvSpPr txBox="1">
            <a:spLocks noChangeArrowheads="1"/>
          </p:cNvSpPr>
          <p:nvPr/>
        </p:nvSpPr>
        <p:spPr bwMode="auto">
          <a:xfrm>
            <a:off x="7472363" y="1682750"/>
            <a:ext cx="382587" cy="396875"/>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8" name="TextBox 40"/>
          <p:cNvSpPr txBox="1">
            <a:spLocks noChangeArrowheads="1"/>
          </p:cNvSpPr>
          <p:nvPr/>
        </p:nvSpPr>
        <p:spPr bwMode="auto">
          <a:xfrm>
            <a:off x="990600" y="4691063"/>
            <a:ext cx="9067800" cy="1016000"/>
          </a:xfrm>
          <a:prstGeom prst="rect">
            <a:avLst/>
          </a:prstGeom>
          <a:noFill/>
          <a:ln w="9525">
            <a:noFill/>
            <a:miter lim="800000"/>
            <a:headEnd/>
            <a:tailEnd/>
          </a:ln>
        </p:spPr>
        <p:txBody>
          <a:bodyPr>
            <a:spAutoFit/>
          </a:bodyPr>
          <a:lstStyle/>
          <a:p>
            <a:pPr eaLnBrk="0" hangingPunct="0"/>
            <a:r>
              <a:rPr lang="en-US" sz="2000"/>
              <a:t>Epipole has same coordinates in both images.</a:t>
            </a:r>
          </a:p>
          <a:p>
            <a:pPr eaLnBrk="0" hangingPunct="0"/>
            <a:r>
              <a:rPr lang="en-US" sz="2000"/>
              <a:t>Points move along lines radiating from e: “Focus of expansion”</a:t>
            </a:r>
          </a:p>
          <a:p>
            <a:pPr eaLnBrk="0" hangingPunct="0"/>
            <a:endParaRPr lang="en-US" sz="2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r>
              <a:rPr lang="en-US" sz="2400" dirty="0" smtClean="0"/>
              <a:t>For a given stereo rig, how do we express the </a:t>
            </a:r>
            <a:r>
              <a:rPr lang="en-US" sz="2400" dirty="0" err="1" smtClean="0"/>
              <a:t>epipolar</a:t>
            </a:r>
            <a:r>
              <a:rPr lang="en-US" sz="2400" dirty="0" smtClean="0"/>
              <a:t> constraints algebraically?</a:t>
            </a:r>
          </a:p>
          <a:p>
            <a:endParaRPr lang="en-US" sz="2400" dirty="0"/>
          </a:p>
          <a:p>
            <a:r>
              <a:rPr lang="en-US" sz="2400" dirty="0" smtClean="0"/>
              <a:t>For calibrated cameras, with </a:t>
            </a:r>
            <a:r>
              <a:rPr lang="en-US" sz="2400" b="1" dirty="0" smtClean="0">
                <a:solidFill>
                  <a:srgbClr val="C00000"/>
                </a:solidFill>
              </a:rPr>
              <a:t>Essential Matrix</a:t>
            </a:r>
          </a:p>
          <a:p>
            <a:r>
              <a:rPr lang="en-US" sz="2400" dirty="0" smtClean="0"/>
              <a:t>For </a:t>
            </a:r>
            <a:r>
              <a:rPr lang="en-US" sz="2400" dirty="0" err="1" smtClean="0"/>
              <a:t>uncalibrated</a:t>
            </a:r>
            <a:r>
              <a:rPr lang="en-US" sz="2400" dirty="0" smtClean="0"/>
              <a:t> cameras, with </a:t>
            </a:r>
            <a:r>
              <a:rPr lang="en-US" sz="2400" b="1" dirty="0" smtClean="0">
                <a:solidFill>
                  <a:srgbClr val="C00000"/>
                </a:solidFill>
              </a:rPr>
              <a:t>Fundamental Matrix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3555" name="Rectangle 2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6" name="Rectangle 2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7" name="Text Box 2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58" name="Freeform 30"/>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59" name="Text Box 3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60" name="Freeform 3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561" name="Text Box 3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3562" name="Rectangle 24"/>
          <p:cNvSpPr>
            <a:spLocks noGrp="1" noChangeArrowheads="1"/>
          </p:cNvSpPr>
          <p:nvPr>
            <p:ph type="title"/>
          </p:nvPr>
        </p:nvSpPr>
        <p:spPr/>
        <p:txBody>
          <a:bodyPr/>
          <a:lstStyle/>
          <a:p>
            <a:r>
              <a:rPr lang="en-US"/>
              <a:t>Epipolar constraint: Calibrated case</a:t>
            </a:r>
          </a:p>
        </p:txBody>
      </p:sp>
      <p:sp>
        <p:nvSpPr>
          <p:cNvPr id="23563" name="Rectangle 55"/>
          <p:cNvSpPr>
            <a:spLocks noGrp="1" noChangeArrowheads="1"/>
          </p:cNvSpPr>
          <p:nvPr>
            <p:ph type="body" idx="1"/>
          </p:nvPr>
        </p:nvSpPr>
        <p:spPr>
          <a:xfrm>
            <a:off x="685800" y="4191000"/>
            <a:ext cx="7772400" cy="2514600"/>
          </a:xfrm>
        </p:spPr>
        <p:txBody>
          <a:bodyPr/>
          <a:lstStyle/>
          <a:p>
            <a:pPr>
              <a:lnSpc>
                <a:spcPct val="90000"/>
              </a:lnSpc>
              <a:buFontTx/>
              <a:buChar char="•"/>
            </a:pPr>
            <a:r>
              <a:rPr lang="en-US" sz="2000" dirty="0"/>
              <a:t>Intrinsic and extrinsic parameters of the cameras are known, world coordinate system is set to that of the first camera </a:t>
            </a:r>
          </a:p>
          <a:p>
            <a:pPr>
              <a:lnSpc>
                <a:spcPct val="90000"/>
              </a:lnSpc>
              <a:buFontTx/>
              <a:buChar char="•"/>
            </a:pPr>
            <a:r>
              <a:rPr lang="en-US" sz="2000" dirty="0"/>
              <a:t>Then the projection matrices are given by </a:t>
            </a:r>
            <a:r>
              <a:rPr lang="en-US" sz="2000" b="1" i="1" dirty="0">
                <a:latin typeface="Times New Roman" pitchFamily="18" charset="0"/>
                <a:cs typeface="Times New Roman" pitchFamily="18" charset="0"/>
              </a:rPr>
              <a:t>K</a:t>
            </a: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I</a:t>
            </a:r>
            <a:r>
              <a:rPr lang="en-US" sz="2000" b="1" dirty="0">
                <a:latin typeface="Times New Roman" pitchFamily="18" charset="0"/>
                <a:cs typeface="Times New Roman" pitchFamily="18" charset="0"/>
              </a:rPr>
              <a:t> | 0] </a:t>
            </a:r>
            <a:r>
              <a:rPr lang="en-US" sz="2000" dirty="0">
                <a:cs typeface="Times New Roman" pitchFamily="18" charset="0"/>
              </a:rPr>
              <a:t>and</a:t>
            </a:r>
            <a:r>
              <a:rPr lang="en-US" sz="2000" b="1" dirty="0">
                <a:latin typeface="Times New Roman" pitchFamily="18" charset="0"/>
                <a:cs typeface="Times New Roman" pitchFamily="18" charset="0"/>
              </a:rPr>
              <a:t> </a:t>
            </a:r>
            <a:r>
              <a:rPr lang="en-US" sz="2000" b="1" i="1" dirty="0">
                <a:latin typeface="Times New Roman" pitchFamily="18" charset="0"/>
                <a:cs typeface="Times New Roman" pitchFamily="18" charset="0"/>
              </a:rPr>
              <a:t>K</a:t>
            </a: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R</a:t>
            </a:r>
            <a:r>
              <a:rPr lang="en-US" sz="2000" b="1" dirty="0">
                <a:latin typeface="Times New Roman" pitchFamily="18" charset="0"/>
                <a:cs typeface="Times New Roman" pitchFamily="18" charset="0"/>
              </a:rPr>
              <a:t> | </a:t>
            </a:r>
            <a:r>
              <a:rPr lang="en-US" sz="2000" b="1" i="1" dirty="0">
                <a:latin typeface="Times New Roman" pitchFamily="18" charset="0"/>
                <a:cs typeface="Times New Roman" pitchFamily="18" charset="0"/>
              </a:rPr>
              <a:t>t</a:t>
            </a:r>
            <a:r>
              <a:rPr lang="en-US" sz="2000" b="1" dirty="0">
                <a:latin typeface="Times New Roman" pitchFamily="18" charset="0"/>
                <a:cs typeface="Times New Roman" pitchFamily="18" charset="0"/>
              </a:rPr>
              <a:t>]</a:t>
            </a:r>
            <a:endParaRPr lang="en-US" sz="2000" dirty="0"/>
          </a:p>
          <a:p>
            <a:pPr>
              <a:lnSpc>
                <a:spcPct val="90000"/>
              </a:lnSpc>
              <a:buFontTx/>
              <a:buChar char="•"/>
            </a:pPr>
            <a:r>
              <a:rPr lang="en-US" sz="2000" dirty="0"/>
              <a:t>We can multiply the projection matrices (and the image points) by the inverse of the calibration matrices to get </a:t>
            </a:r>
            <a:r>
              <a:rPr lang="en-US" sz="2000" i="1" dirty="0"/>
              <a:t>normalized</a:t>
            </a:r>
            <a:r>
              <a:rPr lang="en-US" sz="2000" dirty="0"/>
              <a:t> image coordinates:</a:t>
            </a:r>
          </a:p>
        </p:txBody>
      </p:sp>
      <p:graphicFrame>
        <p:nvGraphicFramePr>
          <p:cNvPr id="2" name="Object 1"/>
          <p:cNvGraphicFramePr>
            <a:graphicFrameLocks noChangeAspect="1"/>
          </p:cNvGraphicFramePr>
          <p:nvPr>
            <p:extLst/>
          </p:nvPr>
        </p:nvGraphicFramePr>
        <p:xfrm>
          <a:off x="361950" y="6065838"/>
          <a:ext cx="8516938" cy="627062"/>
        </p:xfrm>
        <a:graphic>
          <a:graphicData uri="http://schemas.openxmlformats.org/presentationml/2006/ole">
            <mc:AlternateContent xmlns:mc="http://schemas.openxmlformats.org/markup-compatibility/2006">
              <mc:Choice xmlns:v="urn:schemas-microsoft-com:vml" Requires="v">
                <p:oleObj spid="_x0000_s2310157" name="Equation" r:id="rId5" imgW="3568680" imgH="253800" progId="Equation.3">
                  <p:embed/>
                </p:oleObj>
              </mc:Choice>
              <mc:Fallback>
                <p:oleObj name="Equation" r:id="rId5" imgW="3568680" imgH="253800" progId="Equation.3">
                  <p:embed/>
                  <p:pic>
                    <p:nvPicPr>
                      <p:cNvPr id="2" name="Object 1"/>
                      <p:cNvPicPr>
                        <a:picLocks noChangeAspect="1" noChangeArrowheads="1"/>
                      </p:cNvPicPr>
                      <p:nvPr/>
                    </p:nvPicPr>
                    <p:blipFill>
                      <a:blip r:embed="rId6"/>
                      <a:srcRect/>
                      <a:stretch>
                        <a:fillRect/>
                      </a:stretch>
                    </p:blipFill>
                    <p:spPr bwMode="auto">
                      <a:xfrm>
                        <a:off x="361950" y="6065838"/>
                        <a:ext cx="8516938" cy="6270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293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4579"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0"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1"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4582"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3"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24584"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85"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681995" name="Line 11"/>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6"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7"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8"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1999"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591" name="Rectangle 18"/>
          <p:cNvSpPr>
            <a:spLocks noGrp="1" noChangeArrowheads="1"/>
          </p:cNvSpPr>
          <p:nvPr>
            <p:ph type="title"/>
          </p:nvPr>
        </p:nvSpPr>
        <p:spPr/>
        <p:txBody>
          <a:bodyPr/>
          <a:lstStyle/>
          <a:p>
            <a:r>
              <a:rPr lang="en-US"/>
              <a:t>Epipolar constraint: Calibrated case</a:t>
            </a:r>
          </a:p>
        </p:txBody>
      </p:sp>
      <p:sp>
        <p:nvSpPr>
          <p:cNvPr id="22548" name="Freeform 21"/>
          <p:cNvSpPr>
            <a:spLocks/>
          </p:cNvSpPr>
          <p:nvPr/>
        </p:nvSpPr>
        <p:spPr bwMode="auto">
          <a:xfrm>
            <a:off x="2819400" y="4114800"/>
            <a:ext cx="3124200" cy="609600"/>
          </a:xfrm>
          <a:custGeom>
            <a:avLst/>
            <a:gdLst>
              <a:gd name="T0" fmla="*/ 0 w 1968"/>
              <a:gd name="T1" fmla="*/ 0 h 384"/>
              <a:gd name="T2" fmla="*/ 2147483647 w 1968"/>
              <a:gd name="T3" fmla="*/ 2147483647 h 384"/>
              <a:gd name="T4" fmla="*/ 2147483647 w 1968"/>
              <a:gd name="T5" fmla="*/ 0 h 384"/>
              <a:gd name="T6" fmla="*/ 0 60000 65536"/>
              <a:gd name="T7" fmla="*/ 0 60000 65536"/>
              <a:gd name="T8" fmla="*/ 0 60000 65536"/>
              <a:gd name="T9" fmla="*/ 0 w 1968"/>
              <a:gd name="T10" fmla="*/ 0 h 384"/>
              <a:gd name="T11" fmla="*/ 1968 w 1968"/>
              <a:gd name="T12" fmla="*/ 384 h 384"/>
            </a:gdLst>
            <a:ahLst/>
            <a:cxnLst>
              <a:cxn ang="T6">
                <a:pos x="T0" y="T1"/>
              </a:cxn>
              <a:cxn ang="T7">
                <a:pos x="T2" y="T3"/>
              </a:cxn>
              <a:cxn ang="T8">
                <a:pos x="T4" y="T5"/>
              </a:cxn>
            </a:cxnLst>
            <a:rect l="T9" t="T10" r="T11" b="T12"/>
            <a:pathLst>
              <a:path w="1968" h="384">
                <a:moveTo>
                  <a:pt x="0" y="0"/>
                </a:moveTo>
                <a:cubicBezTo>
                  <a:pt x="340" y="192"/>
                  <a:pt x="680" y="384"/>
                  <a:pt x="1008" y="384"/>
                </a:cubicBezTo>
                <a:cubicBezTo>
                  <a:pt x="1336" y="384"/>
                  <a:pt x="1652" y="192"/>
                  <a:pt x="1968" y="0"/>
                </a:cubicBezTo>
              </a:path>
            </a:pathLst>
          </a:custGeom>
          <a:noFill/>
          <a:ln w="9525">
            <a:solidFill>
              <a:schemeClr val="tx1"/>
            </a:solidFill>
            <a:round/>
            <a:headEnd type="none" w="med" len="me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49" name="Text Box 22"/>
          <p:cNvSpPr txBox="1">
            <a:spLocks noChangeArrowheads="1"/>
          </p:cNvSpPr>
          <p:nvPr/>
        </p:nvSpPr>
        <p:spPr bwMode="auto">
          <a:xfrm>
            <a:off x="4251325" y="4232275"/>
            <a:ext cx="3873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Arial" charset="0"/>
              </a:rPr>
              <a:t>R</a:t>
            </a:r>
          </a:p>
        </p:txBody>
      </p:sp>
      <p:sp>
        <p:nvSpPr>
          <p:cNvPr id="22550" name="Line 23"/>
          <p:cNvSpPr>
            <a:spLocks noChangeShapeType="1"/>
          </p:cNvSpPr>
          <p:nvPr/>
        </p:nvSpPr>
        <p:spPr bwMode="auto">
          <a:xfrm>
            <a:off x="3733800" y="4114800"/>
            <a:ext cx="1524000" cy="0"/>
          </a:xfrm>
          <a:prstGeom prst="line">
            <a:avLst/>
          </a:prstGeom>
          <a:noFill/>
          <a:ln w="9525">
            <a:solidFill>
              <a:schemeClr val="tx1"/>
            </a:solidFill>
            <a:round/>
            <a:headEn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51" name="Text Box 24"/>
          <p:cNvSpPr txBox="1">
            <a:spLocks noChangeArrowheads="1"/>
          </p:cNvSpPr>
          <p:nvPr/>
        </p:nvSpPr>
        <p:spPr bwMode="auto">
          <a:xfrm>
            <a:off x="4343400" y="3733800"/>
            <a:ext cx="26828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Arial" charset="0"/>
              </a:rPr>
              <a:t>t</a:t>
            </a:r>
          </a:p>
        </p:txBody>
      </p:sp>
      <p:sp>
        <p:nvSpPr>
          <p:cNvPr id="682009" name="Text Box 25"/>
          <p:cNvSpPr txBox="1">
            <a:spLocks noChangeArrowheads="1"/>
          </p:cNvSpPr>
          <p:nvPr/>
        </p:nvSpPr>
        <p:spPr bwMode="auto">
          <a:xfrm>
            <a:off x="914400" y="5334000"/>
            <a:ext cx="7402989" cy="5847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32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32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32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
        <p:nvSpPr>
          <p:cNvPr id="25" name="Text Box 6"/>
          <p:cNvSpPr txBox="1">
            <a:spLocks noChangeArrowheads="1"/>
          </p:cNvSpPr>
          <p:nvPr/>
        </p:nvSpPr>
        <p:spPr bwMode="auto">
          <a:xfrm>
            <a:off x="4648200" y="1143000"/>
            <a:ext cx="901209" cy="369332"/>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1)</a:t>
            </a:r>
            <a:r>
              <a:rPr kumimoji="0" lang="en-US" sz="1800" b="0" i="1" u="none" strike="noStrike" kern="1200" cap="none" spc="0" normalizeH="0" baseline="30000" noProof="0" dirty="0">
                <a:ln>
                  <a:noFill/>
                </a:ln>
                <a:solidFill>
                  <a:srgbClr val="000000"/>
                </a:solidFill>
                <a:effectLst/>
                <a:uLnTx/>
                <a:uFillTx/>
                <a:latin typeface="Times New Roman" pitchFamily="18" charset="0"/>
                <a:ea typeface="+mn-ea"/>
                <a:cs typeface="Arial" charset="0"/>
              </a:rPr>
              <a:t>T</a:t>
            </a:r>
          </a:p>
        </p:txBody>
      </p:sp>
      <p:graphicFrame>
        <p:nvGraphicFramePr>
          <p:cNvPr id="2" name="Object 1"/>
          <p:cNvGraphicFramePr>
            <a:graphicFrameLocks noChangeAspect="1"/>
          </p:cNvGraphicFramePr>
          <p:nvPr>
            <p:extLst/>
          </p:nvPr>
        </p:nvGraphicFramePr>
        <p:xfrm>
          <a:off x="1831975" y="1219200"/>
          <a:ext cx="1017588" cy="690563"/>
        </p:xfrm>
        <a:graphic>
          <a:graphicData uri="http://schemas.openxmlformats.org/presentationml/2006/ole">
            <mc:AlternateContent xmlns:mc="http://schemas.openxmlformats.org/markup-compatibility/2006">
              <mc:Choice xmlns:v="urn:schemas-microsoft-com:vml" Requires="v">
                <p:oleObj spid="_x0000_s2311192" name="Equation" r:id="rId5" imgW="672840" imgH="457200" progId="Equation.3">
                  <p:embed/>
                </p:oleObj>
              </mc:Choice>
              <mc:Fallback>
                <p:oleObj name="Equation" r:id="rId5" imgW="672840" imgH="457200" progId="Equation.3">
                  <p:embed/>
                  <p:pic>
                    <p:nvPicPr>
                      <p:cNvPr id="2" name="Object 1"/>
                      <p:cNvPicPr/>
                      <p:nvPr/>
                    </p:nvPicPr>
                    <p:blipFill>
                      <a:blip r:embed="rId6"/>
                      <a:stretch>
                        <a:fillRect/>
                      </a:stretch>
                    </p:blipFill>
                    <p:spPr>
                      <a:xfrm>
                        <a:off x="1831975" y="1219200"/>
                        <a:ext cx="1017588" cy="690563"/>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6165850" y="1219200"/>
          <a:ext cx="1036638" cy="690563"/>
        </p:xfrm>
        <a:graphic>
          <a:graphicData uri="http://schemas.openxmlformats.org/presentationml/2006/ole">
            <mc:AlternateContent xmlns:mc="http://schemas.openxmlformats.org/markup-compatibility/2006">
              <mc:Choice xmlns:v="urn:schemas-microsoft-com:vml" Requires="v">
                <p:oleObj spid="_x0000_s2311193" name="Equation" r:id="rId7" imgW="685800" imgH="457200" progId="Equation.3">
                  <p:embed/>
                </p:oleObj>
              </mc:Choice>
              <mc:Fallback>
                <p:oleObj name="Equation" r:id="rId7" imgW="685800" imgH="457200" progId="Equation.3">
                  <p:embed/>
                  <p:pic>
                    <p:nvPicPr>
                      <p:cNvPr id="3" name="Object 2"/>
                      <p:cNvPicPr>
                        <a:picLocks noChangeAspect="1" noChangeArrowheads="1"/>
                      </p:cNvPicPr>
                      <p:nvPr/>
                    </p:nvPicPr>
                    <p:blipFill>
                      <a:blip r:embed="rId8"/>
                      <a:srcRect/>
                      <a:stretch>
                        <a:fillRect/>
                      </a:stretch>
                    </p:blipFill>
                    <p:spPr bwMode="auto">
                      <a:xfrm>
                        <a:off x="6165850" y="1219200"/>
                        <a:ext cx="1036638"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5" name="Straight Arrow Connector 4"/>
          <p:cNvCxnSpPr>
            <a:endCxn id="24583" idx="1"/>
          </p:cNvCxnSpPr>
          <p:nvPr/>
        </p:nvCxnSpPr>
        <p:spPr bwMode="auto">
          <a:xfrm>
            <a:off x="2362200" y="1806575"/>
            <a:ext cx="293688" cy="6318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a:off x="6467475" y="1752600"/>
            <a:ext cx="1524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3746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2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5" grpId="0"/>
      <p:bldP spid="68200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extLst/>
          </p:nvPr>
        </p:nvGraphicFramePr>
        <p:xfrm>
          <a:off x="228600" y="4114800"/>
          <a:ext cx="2222500" cy="428625"/>
        </p:xfrm>
        <a:graphic>
          <a:graphicData uri="http://schemas.openxmlformats.org/presentationml/2006/ole">
            <mc:AlternateContent xmlns:mc="http://schemas.openxmlformats.org/markup-compatibility/2006">
              <mc:Choice xmlns:v="urn:schemas-microsoft-com:vml" Requires="v">
                <p:oleObj spid="_x0000_s2312227"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0"/>
                        <a:ext cx="2222500" cy="428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extLst/>
          </p:nvPr>
        </p:nvGraphicFramePr>
        <p:xfrm>
          <a:off x="3505200" y="4038600"/>
          <a:ext cx="2111375" cy="542925"/>
        </p:xfrm>
        <a:graphic>
          <a:graphicData uri="http://schemas.openxmlformats.org/presentationml/2006/ole">
            <mc:AlternateContent xmlns:mc="http://schemas.openxmlformats.org/markup-compatibility/2006">
              <mc:Choice xmlns:v="urn:schemas-microsoft-com:vml" Requires="v">
                <p:oleObj spid="_x0000_s2312228"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0" y="4038600"/>
                        <a:ext cx="2111375"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5" name="Rectangle 3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7" name="Freeform 3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8" name="Text Box 3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9" name="Freeform 3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2"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3"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aphicFrame>
        <p:nvGraphicFramePr>
          <p:cNvPr id="25" name="Object 4"/>
          <p:cNvGraphicFramePr>
            <a:graphicFrameLocks noGrp="1" noChangeAspect="1"/>
          </p:cNvGraphicFramePr>
          <p:nvPr>
            <p:ph sz="quarter" idx="1"/>
            <p:extLst/>
          </p:nvPr>
        </p:nvGraphicFramePr>
        <p:xfrm>
          <a:off x="2743200" y="4988791"/>
          <a:ext cx="3810000" cy="1183409"/>
        </p:xfrm>
        <a:graphic>
          <a:graphicData uri="http://schemas.openxmlformats.org/presentationml/2006/ole">
            <mc:AlternateContent xmlns:mc="http://schemas.openxmlformats.org/markup-compatibility/2006">
              <mc:Choice xmlns:v="urn:schemas-microsoft-com:vml" Requires="v">
                <p:oleObj spid="_x0000_s2312229" name="Equation" r:id="rId9" imgW="2374560" imgH="736560" progId="Equation.3">
                  <p:embed/>
                </p:oleObj>
              </mc:Choice>
              <mc:Fallback>
                <p:oleObj name="Equation" r:id="rId9" imgW="2374560" imgH="736560" progId="Equation.3">
                  <p:embed/>
                  <p:pic>
                    <p:nvPicPr>
                      <p:cNvPr id="2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4988791"/>
                        <a:ext cx="3810000" cy="1183409"/>
                      </a:xfrm>
                      <a:prstGeom prst="rect">
                        <a:avLst/>
                      </a:prstGeom>
                      <a:noFill/>
                      <a:extLst/>
                    </p:spPr>
                  </p:pic>
                </p:oleObj>
              </mc:Fallback>
            </mc:AlternateContent>
          </a:graphicData>
        </a:graphic>
      </p:graphicFrame>
      <p:sp>
        <p:nvSpPr>
          <p:cNvPr id="3" name="Rectangle 2"/>
          <p:cNvSpPr/>
          <p:nvPr/>
        </p:nvSpPr>
        <p:spPr>
          <a:xfrm>
            <a:off x="1852962" y="5410200"/>
            <a:ext cx="89023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Recall:</a:t>
            </a:r>
          </a:p>
        </p:txBody>
      </p:sp>
      <p:sp>
        <p:nvSpPr>
          <p:cNvPr id="28" name="Text Box 46"/>
          <p:cNvSpPr txBox="1">
            <a:spLocks noChangeArrowheads="1"/>
          </p:cNvSpPr>
          <p:nvPr/>
        </p:nvSpPr>
        <p:spPr bwMode="auto">
          <a:xfrm>
            <a:off x="1828800" y="6365875"/>
            <a:ext cx="5400837" cy="46166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24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24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Tree>
    <p:extLst>
      <p:ext uri="{BB962C8B-B14F-4D97-AF65-F5344CB8AC3E}">
        <p14:creationId xmlns:p14="http://schemas.microsoft.com/office/powerpoint/2010/main" val="28826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Structure: </a:t>
            </a:r>
            <a:r>
              <a:rPr lang="en-US" altLang="en-US" sz="2400" smtClean="0"/>
              <a:t>Given projections of the same 3D point in two or more images, compute the 3D coordinates of that point</a:t>
            </a:r>
          </a:p>
        </p:txBody>
      </p:sp>
      <p:sp>
        <p:nvSpPr>
          <p:cNvPr id="155652"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3"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4"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5"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6"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7"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8"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59"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0"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2"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3"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4"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5"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6"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7"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68"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5669" name="Group 54"/>
          <p:cNvGrpSpPr>
            <a:grpSpLocks/>
          </p:cNvGrpSpPr>
          <p:nvPr/>
        </p:nvGrpSpPr>
        <p:grpSpPr bwMode="auto">
          <a:xfrm>
            <a:off x="1393825" y="4440238"/>
            <a:ext cx="995363" cy="860425"/>
            <a:chOff x="852" y="2079"/>
            <a:chExt cx="760" cy="657"/>
          </a:xfrm>
        </p:grpSpPr>
        <p:sp>
          <p:nvSpPr>
            <p:cNvPr id="155707"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9"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1"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2"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13"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5670" name="Group 62"/>
          <p:cNvGrpSpPr>
            <a:grpSpLocks/>
          </p:cNvGrpSpPr>
          <p:nvPr/>
        </p:nvGrpSpPr>
        <p:grpSpPr bwMode="auto">
          <a:xfrm>
            <a:off x="3951288" y="4911725"/>
            <a:ext cx="1042987" cy="950913"/>
            <a:chOff x="2412" y="2031"/>
            <a:chExt cx="813" cy="741"/>
          </a:xfrm>
        </p:grpSpPr>
        <p:sp>
          <p:nvSpPr>
            <p:cNvPr id="15570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4"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5"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70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5671" name="Group 70"/>
          <p:cNvGrpSpPr>
            <a:grpSpLocks/>
          </p:cNvGrpSpPr>
          <p:nvPr/>
        </p:nvGrpSpPr>
        <p:grpSpPr bwMode="auto">
          <a:xfrm>
            <a:off x="6505575" y="4511675"/>
            <a:ext cx="973138" cy="1006475"/>
            <a:chOff x="4188" y="1966"/>
            <a:chExt cx="733" cy="757"/>
          </a:xfrm>
        </p:grpSpPr>
        <p:sp>
          <p:nvSpPr>
            <p:cNvPr id="155693"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5"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6"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7"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8"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9"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56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4004" name="Line 100"/>
          <p:cNvSpPr>
            <a:spLocks noChangeShapeType="1"/>
          </p:cNvSpPr>
          <p:nvPr/>
        </p:nvSpPr>
        <p:spPr bwMode="auto">
          <a:xfrm>
            <a:off x="3119438" y="2530475"/>
            <a:ext cx="1447800" cy="4267200"/>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4005" name="Line 101"/>
          <p:cNvSpPr>
            <a:spLocks noChangeShapeType="1"/>
          </p:cNvSpPr>
          <p:nvPr/>
        </p:nvSpPr>
        <p:spPr bwMode="auto">
          <a:xfrm>
            <a:off x="3195638" y="2530475"/>
            <a:ext cx="5140325" cy="33702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grpSp>
        <p:nvGrpSpPr>
          <p:cNvPr id="155676" name="Group 22"/>
          <p:cNvGrpSpPr>
            <a:grpSpLocks/>
          </p:cNvGrpSpPr>
          <p:nvPr/>
        </p:nvGrpSpPr>
        <p:grpSpPr bwMode="auto">
          <a:xfrm>
            <a:off x="2981325" y="2054225"/>
            <a:ext cx="2362200" cy="2090738"/>
            <a:chOff x="2412" y="2031"/>
            <a:chExt cx="837" cy="741"/>
          </a:xfrm>
        </p:grpSpPr>
        <p:sp>
          <p:nvSpPr>
            <p:cNvPr id="155686"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7"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8"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89"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0"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1"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5692"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5677"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78"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79"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5680" name="TextBox 74"/>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
        <p:nvSpPr>
          <p:cNvPr id="76" name="TextBox 75"/>
          <p:cNvSpPr txBox="1">
            <a:spLocks noChangeArrowheads="1"/>
          </p:cNvSpPr>
          <p:nvPr/>
        </p:nvSpPr>
        <p:spPr bwMode="auto">
          <a:xfrm>
            <a:off x="2505075" y="1897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5682"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5683"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5684"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5685"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Tree>
    <p:extLst>
      <p:ext uri="{BB962C8B-B14F-4D97-AF65-F5344CB8AC3E}">
        <p14:creationId xmlns:p14="http://schemas.microsoft.com/office/powerpoint/2010/main" val="41032100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0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124004" grpId="0" animBg="1"/>
      <p:bldP spid="124005" grpId="0" animBg="1"/>
      <p:bldP spid="7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extLst/>
          </p:nvPr>
        </p:nvGraphicFramePr>
        <p:xfrm>
          <a:off x="228600" y="4114800"/>
          <a:ext cx="2222500" cy="428625"/>
        </p:xfrm>
        <a:graphic>
          <a:graphicData uri="http://schemas.openxmlformats.org/presentationml/2006/ole">
            <mc:AlternateContent xmlns:mc="http://schemas.openxmlformats.org/markup-compatibility/2006">
              <mc:Choice xmlns:v="urn:schemas-microsoft-com:vml" Requires="v">
                <p:oleObj spid="_x0000_s2313251"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0"/>
                        <a:ext cx="2222500" cy="428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extLst/>
          </p:nvPr>
        </p:nvGraphicFramePr>
        <p:xfrm>
          <a:off x="3505200" y="4038600"/>
          <a:ext cx="2111375" cy="542925"/>
        </p:xfrm>
        <a:graphic>
          <a:graphicData uri="http://schemas.openxmlformats.org/presentationml/2006/ole">
            <mc:AlternateContent xmlns:mc="http://schemas.openxmlformats.org/markup-compatibility/2006">
              <mc:Choice xmlns:v="urn:schemas-microsoft-com:vml" Requires="v">
                <p:oleObj spid="_x0000_s2313252"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0" y="4038600"/>
                        <a:ext cx="2111375"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5" name="Rectangle 3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7" name="Freeform 3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8" name="Text Box 3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1039" name="Freeform 3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2"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3"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 = </a:t>
            </a:r>
            <a:r>
              <a:rPr kumimoji="0" lang="en-US" sz="1400" b="1" i="1" u="none" strike="noStrike" kern="1200" cap="none" spc="0" normalizeH="0" baseline="0" noProof="0" dirty="0" err="1">
                <a:ln>
                  <a:noFill/>
                </a:ln>
                <a:solidFill>
                  <a:srgbClr val="000000"/>
                </a:solidFill>
                <a:effectLst/>
                <a:uLnTx/>
                <a:uFillTx/>
                <a:latin typeface="Times New Roman" pitchFamily="18" charset="0"/>
                <a:ea typeface="+mn-ea"/>
                <a:cs typeface="Arial" charset="0"/>
              </a:rPr>
              <a:t>Rx+t</a:t>
            </a:r>
            <a:endPar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aphicFrame>
        <p:nvGraphicFramePr>
          <p:cNvPr id="26" name="Object 27"/>
          <p:cNvGraphicFramePr>
            <a:graphicFrameLocks noChangeAspect="1"/>
          </p:cNvGraphicFramePr>
          <p:nvPr>
            <p:extLst/>
          </p:nvPr>
        </p:nvGraphicFramePr>
        <p:xfrm>
          <a:off x="6858000" y="4038600"/>
          <a:ext cx="1568450" cy="542925"/>
        </p:xfrm>
        <a:graphic>
          <a:graphicData uri="http://schemas.openxmlformats.org/presentationml/2006/ole">
            <mc:AlternateContent xmlns:mc="http://schemas.openxmlformats.org/markup-compatibility/2006">
              <mc:Choice xmlns:v="urn:schemas-microsoft-com:vml" Requires="v">
                <p:oleObj spid="_x0000_s2313253" name="Equation" r:id="rId9" imgW="660400" imgH="228600" progId="Equation.3">
                  <p:embed/>
                </p:oleObj>
              </mc:Choice>
              <mc:Fallback>
                <p:oleObj name="Equation" r:id="rId9" imgW="660400" imgH="228600" progId="Equation.3">
                  <p:embed/>
                  <p:pic>
                    <p:nvPicPr>
                      <p:cNvPr id="26" name="Object 27"/>
                      <p:cNvPicPr>
                        <a:picLocks noChangeAspect="1" noChangeArrowheads="1"/>
                      </p:cNvPicPr>
                      <p:nvPr/>
                    </p:nvPicPr>
                    <p:blipFill>
                      <a:blip r:embed="rId10"/>
                      <a:srcRect/>
                      <a:stretch>
                        <a:fillRect/>
                      </a:stretch>
                    </p:blipFill>
                    <p:spPr bwMode="auto">
                      <a:xfrm>
                        <a:off x="6858000" y="4038600"/>
                        <a:ext cx="1568450"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7" name="AutoShape 28"/>
          <p:cNvSpPr>
            <a:spLocks noChangeArrowheads="1"/>
          </p:cNvSpPr>
          <p:nvPr/>
        </p:nvSpPr>
        <p:spPr bwMode="auto">
          <a:xfrm>
            <a:off x="60198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 name="AutoShape 22"/>
          <p:cNvSpPr>
            <a:spLocks noChangeArrowheads="1"/>
          </p:cNvSpPr>
          <p:nvPr/>
        </p:nvSpPr>
        <p:spPr bwMode="auto">
          <a:xfrm>
            <a:off x="7239000" y="4681538"/>
            <a:ext cx="457200" cy="3810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Text Box 23"/>
          <p:cNvSpPr txBox="1">
            <a:spLocks noChangeArrowheads="1"/>
          </p:cNvSpPr>
          <p:nvPr/>
        </p:nvSpPr>
        <p:spPr bwMode="auto">
          <a:xfrm>
            <a:off x="5256213" y="5222875"/>
            <a:ext cx="3459162" cy="822325"/>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Essential Matrix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Longuet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-Higgins, 1981)</a:t>
            </a:r>
          </a:p>
        </p:txBody>
      </p:sp>
      <p:sp>
        <p:nvSpPr>
          <p:cNvPr id="30" name="Rectangle 24"/>
          <p:cNvSpPr>
            <a:spLocks noChangeArrowheads="1"/>
          </p:cNvSpPr>
          <p:nvPr/>
        </p:nvSpPr>
        <p:spPr bwMode="auto">
          <a:xfrm>
            <a:off x="5181600" y="5138738"/>
            <a:ext cx="3581400" cy="1033462"/>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1" name="Text Box 46"/>
          <p:cNvSpPr txBox="1">
            <a:spLocks noChangeArrowheads="1"/>
          </p:cNvSpPr>
          <p:nvPr/>
        </p:nvSpPr>
        <p:spPr bwMode="auto">
          <a:xfrm>
            <a:off x="1828800" y="6365875"/>
            <a:ext cx="5400837" cy="46166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The vectors </a:t>
            </a:r>
            <a:r>
              <a:rPr kumimoji="0" lang="en-US" sz="2400" b="1" i="1" u="none" strike="noStrike" kern="1200" cap="none" spc="0" normalizeH="0" baseline="0" noProof="0" dirty="0">
                <a:ln>
                  <a:noFill/>
                </a:ln>
                <a:solidFill>
                  <a:srgbClr val="FF00FF"/>
                </a:solidFill>
                <a:effectLst/>
                <a:uLnTx/>
                <a:uFillTx/>
                <a:latin typeface="Times New Roman" pitchFamily="18" charset="0"/>
                <a:ea typeface="+mn-ea"/>
                <a:cs typeface="Arial" charset="0"/>
              </a:rPr>
              <a:t>Rx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1" i="1" u="none" strike="noStrike" kern="1200" cap="none" spc="0" normalizeH="0" baseline="0" noProof="0" dirty="0">
                <a:ln>
                  <a:noFill/>
                </a:ln>
                <a:solidFill>
                  <a:srgbClr val="66FF33"/>
                </a:solidFill>
                <a:effectLst/>
                <a:uLnTx/>
                <a:uFillTx/>
                <a:latin typeface="Times New Roman" pitchFamily="18" charset="0"/>
                <a:ea typeface="+mn-ea"/>
                <a:cs typeface="Arial" charset="0"/>
              </a:rPr>
              <a:t>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a:t>
            </a:r>
            <a:r>
              <a:rPr kumimoji="0" lang="en-US" sz="2400" b="1" i="1" u="none" strike="noStrike" kern="1200" cap="none" spc="0" normalizeH="0" baseline="0" noProof="0" dirty="0">
                <a:ln>
                  <a:noFill/>
                </a:ln>
                <a:solidFill>
                  <a:srgbClr val="FF0000"/>
                </a:solidFill>
                <a:effectLst/>
                <a:uLnTx/>
                <a:uFillTx/>
                <a:latin typeface="Times New Roman" pitchFamily="18" charset="0"/>
                <a:ea typeface="+mn-ea"/>
                <a:cs typeface="Arial" charset="0"/>
              </a:rPr>
              <a:t>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are coplanar </a:t>
            </a:r>
          </a:p>
        </p:txBody>
      </p:sp>
    </p:spTree>
    <p:extLst>
      <p:ext uri="{BB962C8B-B14F-4D97-AF65-F5344CB8AC3E}">
        <p14:creationId xmlns:p14="http://schemas.microsoft.com/office/powerpoint/2010/main" val="22051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6" name="Freeform 7"/>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60501" name="Line 21"/>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br>
              <a:rPr lang="en-US" sz="2400" dirty="0"/>
            </a:br>
            <a:endParaRPr lang="en-US" sz="800" dirty="0"/>
          </a:p>
          <a:p>
            <a:pPr lvl="1">
              <a:lnSpc>
                <a:spcPct val="80000"/>
              </a:lnSpc>
            </a:pPr>
            <a:r>
              <a:rPr lang="en-US" dirty="0"/>
              <a:t>Recall: a line is given by </a:t>
            </a:r>
            <a:r>
              <a:rPr lang="en-US" i="1" dirty="0">
                <a:latin typeface="Times New Roman" pitchFamily="18" charset="0"/>
                <a:cs typeface="Times New Roman" pitchFamily="18" charset="0"/>
              </a:rPr>
              <a:t>ax + by + c </a:t>
            </a:r>
            <a:r>
              <a:rPr lang="en-US" dirty="0">
                <a:latin typeface="Times New Roman" pitchFamily="18" charset="0"/>
                <a:cs typeface="Times New Roman" pitchFamily="18" charset="0"/>
              </a:rPr>
              <a:t>= 0 </a:t>
            </a:r>
            <a:r>
              <a:rPr lang="en-US" dirty="0">
                <a:cs typeface="Times New Roman" pitchFamily="18" charset="0"/>
              </a:rPr>
              <a:t>or</a:t>
            </a:r>
          </a:p>
          <a:p>
            <a:pPr>
              <a:lnSpc>
                <a:spcPct val="80000"/>
              </a:lnSpc>
              <a:buFontTx/>
              <a:buChar char="•"/>
            </a:pPr>
            <a:endParaRPr lang="en-US" sz="2400" dirty="0"/>
          </a:p>
        </p:txBody>
      </p:sp>
      <p:graphicFrame>
        <p:nvGraphicFramePr>
          <p:cNvPr id="26" name="Object 27"/>
          <p:cNvGraphicFramePr>
            <a:graphicFrameLocks noChangeAspect="1"/>
          </p:cNvGraphicFramePr>
          <p:nvPr>
            <p:extLst/>
          </p:nvPr>
        </p:nvGraphicFramePr>
        <p:xfrm>
          <a:off x="3657600" y="4114800"/>
          <a:ext cx="1568450" cy="542925"/>
        </p:xfrm>
        <a:graphic>
          <a:graphicData uri="http://schemas.openxmlformats.org/presentationml/2006/ole">
            <mc:AlternateContent xmlns:mc="http://schemas.openxmlformats.org/markup-compatibility/2006">
              <mc:Choice xmlns:v="urn:schemas-microsoft-com:vml" Requires="v">
                <p:oleObj spid="_x0000_s2314264" name="Equation" r:id="rId5" imgW="660400" imgH="228600" progId="Equation.3">
                  <p:embed/>
                </p:oleObj>
              </mc:Choice>
              <mc:Fallback>
                <p:oleObj name="Equation" r:id="rId5" imgW="660400" imgH="228600" progId="Equation.3">
                  <p:embed/>
                  <p:pic>
                    <p:nvPicPr>
                      <p:cNvPr id="26" name="Object 27"/>
                      <p:cNvPicPr>
                        <a:picLocks noChangeAspect="1" noChangeArrowheads="1"/>
                      </p:cNvPicPr>
                      <p:nvPr/>
                    </p:nvPicPr>
                    <p:blipFill>
                      <a:blip r:embed="rId6"/>
                      <a:srcRect/>
                      <a:stretch>
                        <a:fillRect/>
                      </a:stretch>
                    </p:blipFill>
                    <p:spPr bwMode="auto">
                      <a:xfrm>
                        <a:off x="3657600" y="4114800"/>
                        <a:ext cx="1568450"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9" name="Object 5"/>
          <p:cNvGraphicFramePr>
            <a:graphicFrameLocks noChangeAspect="1"/>
          </p:cNvGraphicFramePr>
          <p:nvPr>
            <p:extLst/>
          </p:nvPr>
        </p:nvGraphicFramePr>
        <p:xfrm>
          <a:off x="2819400" y="5562600"/>
          <a:ext cx="3429000" cy="1121691"/>
        </p:xfrm>
        <a:graphic>
          <a:graphicData uri="http://schemas.openxmlformats.org/presentationml/2006/ole">
            <mc:AlternateContent xmlns:mc="http://schemas.openxmlformats.org/markup-compatibility/2006">
              <mc:Choice xmlns:v="urn:schemas-microsoft-com:vml" Requires="v">
                <p:oleObj spid="_x0000_s2314265" name="Equation" r:id="rId7" imgW="2082600" imgH="711000" progId="Equation.3">
                  <p:embed/>
                </p:oleObj>
              </mc:Choice>
              <mc:Fallback>
                <p:oleObj name="Equation" r:id="rId7" imgW="2082600" imgH="711000" progId="Equation.3">
                  <p:embed/>
                  <p:pic>
                    <p:nvPicPr>
                      <p:cNvPr id="29" name="Object 5"/>
                      <p:cNvPicPr>
                        <a:picLocks noChangeAspect="1" noChangeArrowheads="1"/>
                      </p:cNvPicPr>
                      <p:nvPr/>
                    </p:nvPicPr>
                    <p:blipFill>
                      <a:blip r:embed="rId8"/>
                      <a:srcRect/>
                      <a:stretch>
                        <a:fillRect/>
                      </a:stretch>
                    </p:blipFill>
                    <p:spPr bwMode="auto">
                      <a:xfrm>
                        <a:off x="2819400" y="5562600"/>
                        <a:ext cx="3429000" cy="1121691"/>
                      </a:xfrm>
                      <a:prstGeom prst="rect">
                        <a:avLst/>
                      </a:prstGeom>
                      <a:noFill/>
                      <a:extLst/>
                    </p:spPr>
                  </p:pic>
                </p:oleObj>
              </mc:Fallback>
            </mc:AlternateContent>
          </a:graphicData>
        </a:graphic>
      </p:graphicFrame>
    </p:spTree>
    <p:extLst>
      <p:ext uri="{BB962C8B-B14F-4D97-AF65-F5344CB8AC3E}">
        <p14:creationId xmlns:p14="http://schemas.microsoft.com/office/powerpoint/2010/main" val="26392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5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05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05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1" grpId="0" animBg="1"/>
      <p:bldP spid="66051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2056" name="Freeform 7"/>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205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5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60500" name="Line 20"/>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60501" name="Line 21"/>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p>
          <a:p>
            <a:pPr>
              <a:lnSpc>
                <a:spcPct val="80000"/>
              </a:lnSpc>
              <a:buFontTx/>
              <a:buChar char="•"/>
            </a:pPr>
            <a:r>
              <a:rPr lang="en-US" sz="2400" b="1" i="1" dirty="0" err="1"/>
              <a:t>E</a:t>
            </a:r>
            <a:r>
              <a:rPr lang="en-US" sz="2400" i="1" baseline="30000" dirty="0" err="1"/>
              <a:t>T</a:t>
            </a:r>
            <a:r>
              <a:rPr lang="en-US" sz="2400" b="1" i="1" dirty="0" err="1"/>
              <a:t>x</a:t>
            </a:r>
            <a:r>
              <a:rPr lang="en-US" sz="2400" i="1" dirty="0"/>
              <a:t>'</a:t>
            </a:r>
            <a:r>
              <a:rPr lang="en-US" sz="2400" b="1" dirty="0"/>
              <a:t> </a:t>
            </a:r>
            <a:r>
              <a:rPr lang="en-US" sz="2400" dirty="0"/>
              <a:t>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err="1"/>
              <a:t>E</a:t>
            </a:r>
            <a:r>
              <a:rPr lang="en-US" sz="2400" i="1" baseline="30000" dirty="0" err="1"/>
              <a:t>T</a:t>
            </a:r>
            <a:r>
              <a:rPr lang="en-US" sz="2400" b="1" i="1" dirty="0" err="1"/>
              <a:t>x</a:t>
            </a:r>
            <a:r>
              <a:rPr lang="en-US" sz="2400" i="1" dirty="0"/>
              <a:t>'</a:t>
            </a:r>
            <a:r>
              <a:rPr lang="en-US" sz="2400" dirty="0"/>
              <a:t>)</a:t>
            </a:r>
            <a:endParaRPr lang="en-US" sz="2400" i="1" dirty="0"/>
          </a:p>
          <a:p>
            <a:pPr>
              <a:lnSpc>
                <a:spcPct val="80000"/>
              </a:lnSpc>
              <a:buFontTx/>
              <a:buChar char="•"/>
            </a:pPr>
            <a:r>
              <a:rPr lang="en-US" sz="2400" b="1" i="1" dirty="0"/>
              <a:t>E </a:t>
            </a:r>
            <a:r>
              <a:rPr lang="en-US" sz="2400" b="1" i="1" dirty="0" err="1"/>
              <a:t>e</a:t>
            </a:r>
            <a:r>
              <a:rPr lang="en-US" sz="2400" i="1" dirty="0"/>
              <a:t> </a:t>
            </a:r>
            <a:r>
              <a:rPr lang="en-US" sz="2400" dirty="0"/>
              <a:t>= 0   and   </a:t>
            </a:r>
            <a:r>
              <a:rPr lang="en-US" sz="2400" b="1" i="1" dirty="0" err="1"/>
              <a:t>E</a:t>
            </a:r>
            <a:r>
              <a:rPr lang="en-US" sz="2400" i="1" baseline="30000" dirty="0" err="1"/>
              <a:t>T</a:t>
            </a:r>
            <a:r>
              <a:rPr lang="en-US" sz="2400" b="1" i="1" dirty="0" err="1"/>
              <a:t>e</a:t>
            </a:r>
            <a:r>
              <a:rPr lang="en-US" sz="2400" i="1" dirty="0"/>
              <a:t>' = 0</a:t>
            </a:r>
          </a:p>
          <a:p>
            <a:pPr>
              <a:lnSpc>
                <a:spcPct val="80000"/>
              </a:lnSpc>
              <a:buFontTx/>
              <a:buChar char="•"/>
            </a:pPr>
            <a:r>
              <a:rPr lang="en-US" sz="2400" b="1" i="1" dirty="0"/>
              <a:t>E</a:t>
            </a:r>
            <a:r>
              <a:rPr lang="en-US" sz="2400" i="1" dirty="0"/>
              <a:t> </a:t>
            </a:r>
            <a:r>
              <a:rPr lang="en-US" sz="2400" dirty="0"/>
              <a:t>is singular (rank two)</a:t>
            </a:r>
          </a:p>
          <a:p>
            <a:pPr>
              <a:lnSpc>
                <a:spcPct val="80000"/>
              </a:lnSpc>
              <a:buFontTx/>
              <a:buChar char="•"/>
            </a:pPr>
            <a:r>
              <a:rPr lang="en-US" sz="2400" b="1" i="1" dirty="0"/>
              <a:t>E</a:t>
            </a:r>
            <a:r>
              <a:rPr lang="en-US" sz="2400" dirty="0"/>
              <a:t> has five degrees of freedom </a:t>
            </a:r>
          </a:p>
        </p:txBody>
      </p:sp>
      <p:sp>
        <p:nvSpPr>
          <p:cNvPr id="660498" name="Oval 18"/>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60499" name="Oval 19"/>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1" name="Object 27"/>
          <p:cNvGraphicFramePr>
            <a:graphicFrameLocks noChangeAspect="1"/>
          </p:cNvGraphicFramePr>
          <p:nvPr>
            <p:extLst/>
          </p:nvPr>
        </p:nvGraphicFramePr>
        <p:xfrm>
          <a:off x="3657600" y="4114800"/>
          <a:ext cx="1568450" cy="542925"/>
        </p:xfrm>
        <a:graphic>
          <a:graphicData uri="http://schemas.openxmlformats.org/presentationml/2006/ole">
            <mc:AlternateContent xmlns:mc="http://schemas.openxmlformats.org/markup-compatibility/2006">
              <mc:Choice xmlns:v="urn:schemas-microsoft-com:vml" Requires="v">
                <p:oleObj spid="_x0000_s2315277" name="Equation" r:id="rId5" imgW="660400" imgH="228600" progId="Equation.3">
                  <p:embed/>
                </p:oleObj>
              </mc:Choice>
              <mc:Fallback>
                <p:oleObj name="Equation" r:id="rId5" imgW="660400" imgH="228600" progId="Equation.3">
                  <p:embed/>
                  <p:pic>
                    <p:nvPicPr>
                      <p:cNvPr id="21" name="Object 27"/>
                      <p:cNvPicPr>
                        <a:picLocks noChangeAspect="1" noChangeArrowheads="1"/>
                      </p:cNvPicPr>
                      <p:nvPr/>
                    </p:nvPicPr>
                    <p:blipFill>
                      <a:blip r:embed="rId6"/>
                      <a:srcRect/>
                      <a:stretch>
                        <a:fillRect/>
                      </a:stretch>
                    </p:blipFill>
                    <p:spPr bwMode="auto">
                      <a:xfrm>
                        <a:off x="3657600" y="4114800"/>
                        <a:ext cx="1568450" cy="54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2"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255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0501"/>
                                        </p:tgtEl>
                                        <p:attrNameLst>
                                          <p:attrName>style.visibility</p:attrName>
                                        </p:attrNameLst>
                                      </p:cBhvr>
                                      <p:to>
                                        <p:strVal val="visible"/>
                                      </p:to>
                                    </p:set>
                                  </p:childTnLst>
                                  <p:subTnLst>
                                    <p:set>
                                      <p:cBhvr override="childStyle">
                                        <p:cTn dur="1" fill="hold" display="0" masterRel="nextClick" afterEffect="1"/>
                                        <p:tgtEl>
                                          <p:spTgt spid="66050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05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0500"/>
                                        </p:tgtEl>
                                        <p:attrNameLst>
                                          <p:attrName>style.visibility</p:attrName>
                                        </p:attrNameLst>
                                      </p:cBhvr>
                                      <p:to>
                                        <p:strVal val="visible"/>
                                      </p:to>
                                    </p:set>
                                  </p:childTnLst>
                                  <p:subTnLst>
                                    <p:set>
                                      <p:cBhvr override="childStyle">
                                        <p:cTn dur="1" fill="hold" display="0" masterRel="nextClick" afterEffect="1"/>
                                        <p:tgtEl>
                                          <p:spTgt spid="66050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05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04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04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05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05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0" grpId="0" animBg="1"/>
      <p:bldP spid="660501" grpId="0" animBg="1"/>
      <p:bldP spid="660510" grpId="0" uiExpand="1" build="p"/>
      <p:bldP spid="660498" grpId="0" animBg="1"/>
      <p:bldP spid="66049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Grp="1" noChangeArrowheads="1"/>
          </p:cNvSpPr>
          <p:nvPr>
            <p:ph type="title"/>
          </p:nvPr>
        </p:nvSpPr>
        <p:spPr/>
        <p:txBody>
          <a:bodyPr/>
          <a:lstStyle/>
          <a:p>
            <a:r>
              <a:rPr lang="en-US"/>
              <a:t>Epipolar constraint: Uncalibrated case</a:t>
            </a:r>
          </a:p>
        </p:txBody>
      </p:sp>
      <p:sp>
        <p:nvSpPr>
          <p:cNvPr id="679971" name="Rectangle 35"/>
          <p:cNvSpPr>
            <a:spLocks noGrp="1" noChangeArrowheads="1"/>
          </p:cNvSpPr>
          <p:nvPr>
            <p:ph type="body" idx="1"/>
          </p:nvPr>
        </p:nvSpPr>
        <p:spPr>
          <a:xfrm>
            <a:off x="685800" y="4114800"/>
            <a:ext cx="7772400" cy="1752600"/>
          </a:xfrm>
        </p:spPr>
        <p:txBody>
          <a:bodyPr/>
          <a:lstStyle/>
          <a:p>
            <a:pPr>
              <a:lnSpc>
                <a:spcPct val="90000"/>
              </a:lnSpc>
              <a:buFontTx/>
              <a:buChar char="•"/>
            </a:pPr>
            <a:r>
              <a:rPr lang="en-US" dirty="0"/>
              <a:t>The calibration matrices </a:t>
            </a:r>
            <a:r>
              <a:rPr lang="en-US" b="1" i="1" dirty="0"/>
              <a:t>K</a:t>
            </a:r>
            <a:r>
              <a:rPr lang="en-US" dirty="0"/>
              <a:t> and </a:t>
            </a:r>
            <a:r>
              <a:rPr lang="en-US" b="1" i="1" dirty="0"/>
              <a:t>K</a:t>
            </a:r>
            <a:r>
              <a:rPr lang="en-US" i="1" dirty="0"/>
              <a:t>’</a:t>
            </a:r>
            <a:r>
              <a:rPr lang="en-US" dirty="0"/>
              <a:t> of the two cameras are unknown</a:t>
            </a:r>
          </a:p>
          <a:p>
            <a:pPr>
              <a:lnSpc>
                <a:spcPct val="90000"/>
              </a:lnSpc>
              <a:buFontTx/>
              <a:buChar char="•"/>
            </a:pPr>
            <a:r>
              <a:rPr lang="en-US" dirty="0"/>
              <a:t>We can write the </a:t>
            </a:r>
            <a:r>
              <a:rPr lang="en-US" dirty="0" err="1"/>
              <a:t>epipolar</a:t>
            </a:r>
            <a:r>
              <a:rPr lang="en-US" dirty="0"/>
              <a:t> constraint in terms of </a:t>
            </a:r>
            <a:r>
              <a:rPr lang="en-US" i="1" dirty="0"/>
              <a:t>unknown</a:t>
            </a:r>
            <a:r>
              <a:rPr lang="en-US" dirty="0"/>
              <a:t> normalized coordinates:</a:t>
            </a:r>
          </a:p>
        </p:txBody>
      </p:sp>
      <p:pic>
        <p:nvPicPr>
          <p:cNvPr id="3078" name="Picture 10"/>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3079" name="Rectangle 1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0" name="Rectangle 1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1" name="Text Box 1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3082" name="Freeform 1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3" name="Text Box 1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3084" name="Freeform 1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5" name="Text Box 17"/>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graphicFrame>
        <p:nvGraphicFramePr>
          <p:cNvPr id="679972" name="Object 36"/>
          <p:cNvGraphicFramePr>
            <a:graphicFrameLocks noChangeAspect="1"/>
          </p:cNvGraphicFramePr>
          <p:nvPr>
            <p:extLst/>
          </p:nvPr>
        </p:nvGraphicFramePr>
        <p:xfrm>
          <a:off x="1223963" y="5943600"/>
          <a:ext cx="1971675" cy="644525"/>
        </p:xfrm>
        <a:graphic>
          <a:graphicData uri="http://schemas.openxmlformats.org/presentationml/2006/ole">
            <mc:AlternateContent xmlns:mc="http://schemas.openxmlformats.org/markup-compatibility/2006">
              <mc:Choice xmlns:v="urn:schemas-microsoft-com:vml" Requires="v">
                <p:oleObj spid="_x0000_s2316312" name="Equation" r:id="rId5" imgW="698400" imgH="228600" progId="Equation.3">
                  <p:embed/>
                </p:oleObj>
              </mc:Choice>
              <mc:Fallback>
                <p:oleObj name="Equation" r:id="rId5" imgW="698400" imgH="228600" progId="Equation.3">
                  <p:embed/>
                  <p:pic>
                    <p:nvPicPr>
                      <p:cNvPr id="679972" name="Object 36"/>
                      <p:cNvPicPr>
                        <a:picLocks noChangeAspect="1" noChangeArrowheads="1"/>
                      </p:cNvPicPr>
                      <p:nvPr/>
                    </p:nvPicPr>
                    <p:blipFill>
                      <a:blip r:embed="rId6"/>
                      <a:srcRect/>
                      <a:stretch>
                        <a:fillRect/>
                      </a:stretch>
                    </p:blipFill>
                    <p:spPr bwMode="auto">
                      <a:xfrm>
                        <a:off x="1223963" y="5943600"/>
                        <a:ext cx="1971675" cy="6445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79973" name="Object 37"/>
          <p:cNvGraphicFramePr>
            <a:graphicFrameLocks noChangeAspect="1"/>
          </p:cNvGraphicFramePr>
          <p:nvPr>
            <p:extLst/>
          </p:nvPr>
        </p:nvGraphicFramePr>
        <p:xfrm>
          <a:off x="4187825" y="5905500"/>
          <a:ext cx="4314825" cy="687388"/>
        </p:xfrm>
        <a:graphic>
          <a:graphicData uri="http://schemas.openxmlformats.org/presentationml/2006/ole">
            <mc:AlternateContent xmlns:mc="http://schemas.openxmlformats.org/markup-compatibility/2006">
              <mc:Choice xmlns:v="urn:schemas-microsoft-com:vml" Requires="v">
                <p:oleObj spid="_x0000_s2316313" name="Equation" r:id="rId7" imgW="1485720" imgH="228600" progId="Equation.3">
                  <p:embed/>
                </p:oleObj>
              </mc:Choice>
              <mc:Fallback>
                <p:oleObj name="Equation" r:id="rId7" imgW="1485720" imgH="228600" progId="Equation.3">
                  <p:embed/>
                  <p:pic>
                    <p:nvPicPr>
                      <p:cNvPr id="679973" name="Object 37"/>
                      <p:cNvPicPr>
                        <a:picLocks noChangeAspect="1" noChangeArrowheads="1"/>
                      </p:cNvPicPr>
                      <p:nvPr/>
                    </p:nvPicPr>
                    <p:blipFill>
                      <a:blip r:embed="rId8"/>
                      <a:srcRect/>
                      <a:stretch>
                        <a:fillRect/>
                      </a:stretch>
                    </p:blipFill>
                    <p:spPr bwMode="auto">
                      <a:xfrm>
                        <a:off x="4187825" y="5905500"/>
                        <a:ext cx="4314825" cy="687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6" name="Line 38"/>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7"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8"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89"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0"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1" name="Oval 43"/>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092" name="Oval 44"/>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145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9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99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99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9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r>
              <a:rPr lang="en-US"/>
              <a:t>Epipolar constraint: Uncalibrated case</a:t>
            </a:r>
          </a:p>
        </p:txBody>
      </p:sp>
      <p:pic>
        <p:nvPicPr>
          <p:cNvPr id="410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410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06"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0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0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4110" name="Line 11"/>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1"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2"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3"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4"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5" name="Oval 1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16" name="Oval 1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4" name="Text Box 18"/>
          <p:cNvSpPr txBox="1">
            <a:spLocks noChangeArrowheads="1"/>
          </p:cNvSpPr>
          <p:nvPr/>
        </p:nvSpPr>
        <p:spPr bwMode="auto">
          <a:xfrm>
            <a:off x="5105400" y="5322888"/>
            <a:ext cx="3079750" cy="7318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Arial" charset="0"/>
              </a:rPr>
              <a:t>Fundamental Matrix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Arial" charset="0"/>
              </a:rPr>
              <a:t>(Faugeras and Luong, 1992)</a:t>
            </a: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5" name="Rectangle 19"/>
          <p:cNvSpPr>
            <a:spLocks noChangeArrowheads="1"/>
          </p:cNvSpPr>
          <p:nvPr/>
        </p:nvSpPr>
        <p:spPr bwMode="auto">
          <a:xfrm>
            <a:off x="4800600" y="5238750"/>
            <a:ext cx="3657600" cy="914400"/>
          </a:xfrm>
          <a:prstGeom prst="rect">
            <a:avLst/>
          </a:prstGeom>
          <a:noFill/>
          <a:ln w="28575">
            <a:solidFill>
              <a:srgbClr val="CC3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5076" name="AutoShape 20"/>
          <p:cNvSpPr>
            <a:spLocks noChangeArrowheads="1"/>
          </p:cNvSpPr>
          <p:nvPr/>
        </p:nvSpPr>
        <p:spPr bwMode="auto">
          <a:xfrm>
            <a:off x="6400800" y="4629150"/>
            <a:ext cx="4572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4098" name="Object 21"/>
          <p:cNvGraphicFramePr>
            <a:graphicFrameLocks noGrp="1" noChangeAspect="1"/>
          </p:cNvGraphicFramePr>
          <p:nvPr>
            <p:ph sz="half" idx="1"/>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2317347" name="Equation" r:id="rId5" imgW="698400" imgH="228600" progId="Equation.3">
                  <p:embed/>
                </p:oleObj>
              </mc:Choice>
              <mc:Fallback>
                <p:oleObj name="Equation" r:id="rId5" imgW="698400" imgH="228600" progId="Equation.3">
                  <p:embed/>
                  <p:pic>
                    <p:nvPicPr>
                      <p:cNvPr id="4098" name="Object 21"/>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099" name="Object 22"/>
          <p:cNvGraphicFramePr>
            <a:graphicFrameLocks noChangeAspect="1"/>
          </p:cNvGraphicFramePr>
          <p:nvPr>
            <p:extLst/>
          </p:nvPr>
        </p:nvGraphicFramePr>
        <p:xfrm>
          <a:off x="466725" y="4778375"/>
          <a:ext cx="2063750" cy="1376363"/>
        </p:xfrm>
        <a:graphic>
          <a:graphicData uri="http://schemas.openxmlformats.org/presentationml/2006/ole">
            <mc:AlternateContent xmlns:mc="http://schemas.openxmlformats.org/markup-compatibility/2006">
              <mc:Choice xmlns:v="urn:schemas-microsoft-com:vml" Requires="v">
                <p:oleObj spid="_x0000_s2317348" name="Equation" r:id="rId7" imgW="711000" imgH="457200" progId="Equation.3">
                  <p:embed/>
                </p:oleObj>
              </mc:Choice>
              <mc:Fallback>
                <p:oleObj name="Equation" r:id="rId7" imgW="711000" imgH="457200" progId="Equation.3">
                  <p:embed/>
                  <p:pic>
                    <p:nvPicPr>
                      <p:cNvPr id="4099" name="Object 22"/>
                      <p:cNvPicPr>
                        <a:picLocks noChangeAspect="1" noChangeArrowheads="1"/>
                      </p:cNvPicPr>
                      <p:nvPr/>
                    </p:nvPicPr>
                    <p:blipFill>
                      <a:blip r:embed="rId8"/>
                      <a:srcRect/>
                      <a:stretch>
                        <a:fillRect/>
                      </a:stretch>
                    </p:blipFill>
                    <p:spPr bwMode="auto">
                      <a:xfrm>
                        <a:off x="466725" y="4778375"/>
                        <a:ext cx="2063750" cy="13763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23"/>
          <p:cNvGrpSpPr>
            <a:grpSpLocks/>
          </p:cNvGrpSpPr>
          <p:nvPr/>
        </p:nvGrpSpPr>
        <p:grpSpPr bwMode="auto">
          <a:xfrm>
            <a:off x="2743200" y="4064000"/>
            <a:ext cx="6129338" cy="565150"/>
            <a:chOff x="1728" y="2560"/>
            <a:chExt cx="3861" cy="356"/>
          </a:xfrm>
        </p:grpSpPr>
        <p:sp>
          <p:nvSpPr>
            <p:cNvPr id="4121"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4100" name="Object 25"/>
            <p:cNvGraphicFramePr>
              <a:graphicFrameLocks noChangeAspect="1"/>
            </p:cNvGraphicFramePr>
            <p:nvPr>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2317349" name="Equation" r:id="rId9" imgW="2184120" imgH="228600" progId="Equation.3">
                    <p:embed/>
                  </p:oleObj>
                </mc:Choice>
                <mc:Fallback>
                  <p:oleObj name="Equation" r:id="rId9" imgW="2184120" imgH="228600" progId="Equation.3">
                    <p:embed/>
                    <p:pic>
                      <p:nvPicPr>
                        <p:cNvPr id="4100" name="Object 25"/>
                        <p:cNvPicPr>
                          <a:picLocks noChangeAspect="1" noChangeArrowheads="1"/>
                        </p:cNvPicPr>
                        <p:nvPr/>
                      </p:nvPicPr>
                      <p:blipFill>
                        <a:blip r:embed="rId10"/>
                        <a:srcRect/>
                        <a:stretch>
                          <a:fillRect/>
                        </a:stretch>
                      </p:blipFill>
                      <p:spPr bwMode="auto">
                        <a:xfrm>
                          <a:off x="2187" y="2560"/>
                          <a:ext cx="3402" cy="35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660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5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85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85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74" grpId="0" autoUpdateAnimBg="0"/>
      <p:bldP spid="685075" grpId="0" animBg="1"/>
      <p:bldP spid="68507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4"/>
          <p:cNvSpPr>
            <a:spLocks noChangeArrowheads="1"/>
          </p:cNvSpPr>
          <p:nvPr/>
        </p:nvSpPr>
        <p:spPr bwMode="auto">
          <a:xfrm>
            <a:off x="2743200" y="4171950"/>
            <a:ext cx="685800" cy="38100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5" name="Rectangle 6"/>
          <p:cNvSpPr>
            <a:spLocks noGrp="1" noChangeArrowheads="1"/>
          </p:cNvSpPr>
          <p:nvPr>
            <p:ph type="title"/>
          </p:nvPr>
        </p:nvSpPr>
        <p:spPr>
          <a:xfrm>
            <a:off x="685800" y="76200"/>
            <a:ext cx="7772400" cy="838200"/>
          </a:xfrm>
        </p:spPr>
        <p:txBody>
          <a:bodyPr/>
          <a:lstStyle/>
          <a:p>
            <a:r>
              <a:rPr lang="en-US" dirty="0" err="1"/>
              <a:t>Epipolar</a:t>
            </a:r>
            <a:r>
              <a:rPr lang="en-US" dirty="0"/>
              <a:t> constraint: </a:t>
            </a:r>
            <a:r>
              <a:rPr lang="en-US" dirty="0" err="1"/>
              <a:t>Uncalibrated</a:t>
            </a:r>
            <a:r>
              <a:rPr lang="en-US" dirty="0"/>
              <a:t> case</a:t>
            </a:r>
          </a:p>
        </p:txBody>
      </p:sp>
      <p:sp>
        <p:nvSpPr>
          <p:cNvPr id="671774" name="Rectangle 30"/>
          <p:cNvSpPr>
            <a:spLocks noChangeArrowheads="1"/>
          </p:cNvSpPr>
          <p:nvPr/>
        </p:nvSpPr>
        <p:spPr bwMode="auto">
          <a:xfrm>
            <a:off x="685800" y="4800600"/>
            <a:ext cx="7772400" cy="1752600"/>
          </a:xfrm>
          <a:prstGeom prst="rect">
            <a:avLst/>
          </a:prstGeom>
          <a:noFill/>
          <a:ln w="9525">
            <a:noFill/>
            <a:miter lim="800000"/>
            <a:headEnd/>
            <a:tailEnd/>
          </a:ln>
        </p:spPr>
        <p:txBody>
          <a:bodyPr/>
          <a:lstStyle/>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 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is the </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epipolar</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line associated with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x</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l</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F x</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2400" b="0" i="1"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4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x</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is the </a:t>
            </a: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epipolar</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line associated with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x'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1" i="1" u="none" strike="noStrike" kern="1200" cap="none" spc="0" normalizeH="0" baseline="0" noProof="0" dirty="0">
                <a:ln>
                  <a:noFill/>
                </a:ln>
                <a:solidFill>
                  <a:srgbClr val="000000"/>
                </a:solidFill>
                <a:effectLst/>
                <a:uLnTx/>
                <a:uFillTx/>
                <a:latin typeface="Arial" charset="0"/>
                <a:ea typeface="+mn-ea"/>
                <a:cs typeface="Arial" charset="0"/>
              </a:rPr>
              <a:t>l</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8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8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800" b="1" i="1" u="none" strike="noStrike" kern="1200" cap="none" spc="0" normalizeH="0" baseline="0" noProof="0" dirty="0" err="1">
                <a:ln>
                  <a:noFill/>
                </a:ln>
                <a:solidFill>
                  <a:srgbClr val="000000"/>
                </a:solidFill>
                <a:effectLst/>
                <a:uLnTx/>
                <a:uFillTx/>
                <a:latin typeface="Arial" charset="0"/>
                <a:ea typeface="+mn-ea"/>
                <a:cs typeface="Arial" charset="0"/>
              </a:rPr>
              <a:t>x</a:t>
            </a:r>
            <a:r>
              <a:rPr kumimoji="0" lang="en-US" sz="2800" b="0" i="1"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2400" b="0" i="1" u="none" strike="noStrike" kern="1200" cap="none" spc="0" normalizeH="0" baseline="0" noProof="0" dirty="0">
              <a:ln>
                <a:noFill/>
              </a:ln>
              <a:solidFill>
                <a:srgbClr val="000000"/>
              </a:solidFill>
              <a:effectLst/>
              <a:uLnTx/>
              <a:uFillTx/>
              <a:latin typeface="Arial" charset="0"/>
              <a:ea typeface="+mn-ea"/>
              <a:cs typeface="Arial" charset="0"/>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 e</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0   and   </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F</a:t>
            </a:r>
            <a:r>
              <a:rPr kumimoji="0" lang="en-US" sz="2400" b="0" i="1" u="none" strike="noStrike" kern="1200" cap="none" spc="0" normalizeH="0" baseline="30000" noProof="0" dirty="0" err="1">
                <a:ln>
                  <a:noFill/>
                </a:ln>
                <a:solidFill>
                  <a:srgbClr val="000000"/>
                </a:solidFill>
                <a:effectLst/>
                <a:uLnTx/>
                <a:uFillTx/>
                <a:latin typeface="Arial" charset="0"/>
                <a:ea typeface="+mn-ea"/>
                <a:cs typeface="Arial" charset="0"/>
              </a:rPr>
              <a:t>T</a:t>
            </a:r>
            <a:r>
              <a:rPr kumimoji="0" lang="en-US" sz="2400" b="1" i="1" u="none" strike="noStrike" kern="1200" cap="none" spc="0" normalizeH="0" baseline="0" noProof="0" dirty="0" err="1">
                <a:ln>
                  <a:noFill/>
                </a:ln>
                <a:solidFill>
                  <a:srgbClr val="000000"/>
                </a:solidFill>
                <a:effectLst/>
                <a:uLnTx/>
                <a:uFillTx/>
                <a:latin typeface="Arial" charset="0"/>
                <a:ea typeface="+mn-ea"/>
                <a:cs typeface="Arial" charset="0"/>
              </a:rPr>
              <a:t>e</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0</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is singular (rank two)</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has </a:t>
            </a:r>
            <a:r>
              <a:rPr kumimoji="0" lang="en-US" sz="2400" b="0" i="1" u="none" strike="noStrike" kern="1200" cap="none" spc="0" normalizeH="0" baseline="0" noProof="0" dirty="0">
                <a:ln>
                  <a:noFill/>
                </a:ln>
                <a:solidFill>
                  <a:srgbClr val="000000"/>
                </a:solidFill>
                <a:effectLst/>
                <a:uLnTx/>
                <a:uFillTx/>
                <a:latin typeface="Arial" charset="0"/>
                <a:ea typeface="+mn-ea"/>
                <a:cs typeface="Arial" charset="0"/>
              </a:rPr>
              <a:t>seven</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degrees of freedom</a:t>
            </a:r>
          </a:p>
        </p:txBody>
      </p:sp>
      <p:pic>
        <p:nvPicPr>
          <p:cNvPr id="5127" name="Picture 4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5128" name="Rectangle 4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9" name="Rectangle 4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0" name="Text Box 4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5131" name="Freeform 50"/>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2" name="Text Box 5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5133" name="Freeform 5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34" name="Text Box 5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671798" name="Line 54"/>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799" name="Line 55"/>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800" name="Oval 5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71801" name="Oval 5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1" name="Object 21"/>
          <p:cNvGraphicFramePr>
            <a:graphicFrameLocks noGrp="1" noChangeAspect="1"/>
          </p:cNvGraphicFramePr>
          <p:nvPr>
            <p:ph sz="half" idx="1"/>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2318360" name="Equation" r:id="rId5" imgW="698400" imgH="228600" progId="Equation.3">
                  <p:embed/>
                </p:oleObj>
              </mc:Choice>
              <mc:Fallback>
                <p:oleObj name="Equation" r:id="rId5" imgW="698400" imgH="228600" progId="Equation.3">
                  <p:embed/>
                  <p:pic>
                    <p:nvPicPr>
                      <p:cNvPr id="21" name="Object 21"/>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2" name="Group 23"/>
          <p:cNvGrpSpPr>
            <a:grpSpLocks/>
          </p:cNvGrpSpPr>
          <p:nvPr/>
        </p:nvGrpSpPr>
        <p:grpSpPr bwMode="auto">
          <a:xfrm>
            <a:off x="2743200" y="4064000"/>
            <a:ext cx="6129338" cy="565150"/>
            <a:chOff x="1728" y="2560"/>
            <a:chExt cx="3861" cy="356"/>
          </a:xfrm>
        </p:grpSpPr>
        <p:sp>
          <p:nvSpPr>
            <p:cNvPr id="23"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24" name="Object 25"/>
            <p:cNvGraphicFramePr>
              <a:graphicFrameLocks noChangeAspect="1"/>
            </p:cNvGraphicFramePr>
            <p:nvPr>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2318361" name="Equation" r:id="rId7" imgW="2184120" imgH="228600" progId="Equation.3">
                    <p:embed/>
                  </p:oleObj>
                </mc:Choice>
                <mc:Fallback>
                  <p:oleObj name="Equation" r:id="rId7" imgW="2184120" imgH="228600" progId="Equation.3">
                    <p:embed/>
                    <p:pic>
                      <p:nvPicPr>
                        <p:cNvPr id="24" name="Object 25"/>
                        <p:cNvPicPr>
                          <a:picLocks noChangeAspect="1" noChangeArrowheads="1"/>
                        </p:cNvPicPr>
                        <p:nvPr/>
                      </p:nvPicPr>
                      <p:blipFill>
                        <a:blip r:embed="rId8"/>
                        <a:srcRect/>
                        <a:stretch>
                          <a:fillRect/>
                        </a:stretch>
                      </p:blipFill>
                      <p:spPr bwMode="auto">
                        <a:xfrm>
                          <a:off x="2187" y="2560"/>
                          <a:ext cx="3402" cy="35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30188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799"/>
                                        </p:tgtEl>
                                        <p:attrNameLst>
                                          <p:attrName>style.visibility</p:attrName>
                                        </p:attrNameLst>
                                      </p:cBhvr>
                                      <p:to>
                                        <p:strVal val="visible"/>
                                      </p:to>
                                    </p:set>
                                  </p:childTnLst>
                                  <p:subTnLst>
                                    <p:set>
                                      <p:cBhvr override="childStyle">
                                        <p:cTn dur="1" fill="hold" display="0" masterRel="nextClick" afterEffect="1"/>
                                        <p:tgtEl>
                                          <p:spTgt spid="67179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177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1798"/>
                                        </p:tgtEl>
                                        <p:attrNameLst>
                                          <p:attrName>style.visibility</p:attrName>
                                        </p:attrNameLst>
                                      </p:cBhvr>
                                      <p:to>
                                        <p:strVal val="visible"/>
                                      </p:to>
                                    </p:set>
                                  </p:childTnLst>
                                  <p:subTnLst>
                                    <p:set>
                                      <p:cBhvr override="childStyle">
                                        <p:cTn dur="1" fill="hold" display="0" masterRel="nextClick" afterEffect="1"/>
                                        <p:tgtEl>
                                          <p:spTgt spid="67179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177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18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18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177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17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74" grpId="0" uiExpand="1" build="p"/>
      <p:bldP spid="671798" grpId="0" uiExpand="1" animBg="1"/>
      <p:bldP spid="671799" grpId="0" uiExpand="1" animBg="1"/>
      <p:bldP spid="671800" grpId="0" uiExpand="1" animBg="1"/>
      <p:bldP spid="671801" grpId="0" uiExpan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the fundamental matrix</a:t>
            </a:r>
          </a:p>
        </p:txBody>
      </p:sp>
      <p:pic>
        <p:nvPicPr>
          <p:cNvPr id="5" name="Picture 4"/>
          <p:cNvPicPr>
            <a:picLocks noChangeAspect="1"/>
          </p:cNvPicPr>
          <p:nvPr/>
        </p:nvPicPr>
        <p:blipFill rotWithShape="1">
          <a:blip r:embed="rId2"/>
          <a:srcRect l="8998" t="7423" r="9002" b="-4869"/>
          <a:stretch/>
        </p:blipFill>
        <p:spPr>
          <a:xfrm>
            <a:off x="256001" y="1837944"/>
            <a:ext cx="8659399" cy="4181856"/>
          </a:xfrm>
          <a:prstGeom prst="rect">
            <a:avLst/>
          </a:prstGeom>
        </p:spPr>
      </p:pic>
    </p:spTree>
    <p:extLst>
      <p:ext uri="{BB962C8B-B14F-4D97-AF65-F5344CB8AC3E}">
        <p14:creationId xmlns:p14="http://schemas.microsoft.com/office/powerpoint/2010/main" val="3623346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2" name="AutoShape 12"/>
          <p:cNvSpPr>
            <a:spLocks noChangeArrowheads="1"/>
          </p:cNvSpPr>
          <p:nvPr/>
        </p:nvSpPr>
        <p:spPr bwMode="auto">
          <a:xfrm>
            <a:off x="4114800" y="22860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73453" name="AutoShape 13"/>
          <p:cNvSpPr>
            <a:spLocks noChangeArrowheads="1"/>
          </p:cNvSpPr>
          <p:nvPr/>
        </p:nvSpPr>
        <p:spPr bwMode="auto">
          <a:xfrm rot="8550886">
            <a:off x="4191000" y="33528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53" name="Rectangle 16"/>
          <p:cNvSpPr>
            <a:spLocks noGrp="1" noChangeArrowheads="1"/>
          </p:cNvSpPr>
          <p:nvPr>
            <p:ph type="title"/>
          </p:nvPr>
        </p:nvSpPr>
        <p:spPr/>
        <p:txBody>
          <a:bodyPr/>
          <a:lstStyle/>
          <a:p>
            <a:r>
              <a:rPr lang="en-US"/>
              <a:t>The eight-point algorithm</a:t>
            </a:r>
          </a:p>
        </p:txBody>
      </p:sp>
      <p:sp>
        <p:nvSpPr>
          <p:cNvPr id="6156" name="Text Box 9"/>
          <p:cNvSpPr txBox="1">
            <a:spLocks noChangeArrowheads="1"/>
          </p:cNvSpPr>
          <p:nvPr/>
        </p:nvSpPr>
        <p:spPr bwMode="auto">
          <a:xfrm>
            <a:off x="228600" y="4461808"/>
            <a:ext cx="3581400" cy="1938992"/>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Enforce rank-2 constraint (take SVD </a:t>
            </a:r>
            <a:b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of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throw out the smallest singular value)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graphicFrame>
        <p:nvGraphicFramePr>
          <p:cNvPr id="3" name="Object 2"/>
          <p:cNvGraphicFramePr>
            <a:graphicFrameLocks noChangeAspect="1"/>
          </p:cNvGraphicFramePr>
          <p:nvPr>
            <p:extLst/>
          </p:nvPr>
        </p:nvGraphicFramePr>
        <p:xfrm>
          <a:off x="381000" y="1930400"/>
          <a:ext cx="3538538" cy="1193800"/>
        </p:xfrm>
        <a:graphic>
          <a:graphicData uri="http://schemas.openxmlformats.org/presentationml/2006/ole">
            <mc:AlternateContent xmlns:mc="http://schemas.openxmlformats.org/markup-compatibility/2006">
              <mc:Choice xmlns:v="urn:schemas-microsoft-com:vml" Requires="v">
                <p:oleObj spid="_x0000_s2319395" name="Equation" r:id="rId4" imgW="2108160" imgH="711000" progId="Equation.3">
                  <p:embed/>
                </p:oleObj>
              </mc:Choice>
              <mc:Fallback>
                <p:oleObj name="Equation" r:id="rId4" imgW="2108160" imgH="711000" progId="Equation.3">
                  <p:embed/>
                  <p:pic>
                    <p:nvPicPr>
                      <p:cNvPr id="3" name="Object 2"/>
                      <p:cNvPicPr/>
                      <p:nvPr/>
                    </p:nvPicPr>
                    <p:blipFill>
                      <a:blip r:embed="rId5"/>
                      <a:stretch>
                        <a:fillRect/>
                      </a:stretch>
                    </p:blipFill>
                    <p:spPr>
                      <a:xfrm>
                        <a:off x="381000" y="1930400"/>
                        <a:ext cx="3538538" cy="1193800"/>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4792663" y="1038225"/>
          <a:ext cx="4243387" cy="3000375"/>
        </p:xfrm>
        <a:graphic>
          <a:graphicData uri="http://schemas.openxmlformats.org/presentationml/2006/ole">
            <mc:AlternateContent xmlns:mc="http://schemas.openxmlformats.org/markup-compatibility/2006">
              <mc:Choice xmlns:v="urn:schemas-microsoft-com:vml" Requires="v">
                <p:oleObj spid="_x0000_s2319396" name="Equation" r:id="rId6" imgW="2946240" imgH="2082600" progId="Equation.3">
                  <p:embed/>
                </p:oleObj>
              </mc:Choice>
              <mc:Fallback>
                <p:oleObj name="Equation" r:id="rId6" imgW="2946240" imgH="2082600" progId="Equation.3">
                  <p:embed/>
                  <p:pic>
                    <p:nvPicPr>
                      <p:cNvPr id="4" name="Object 3"/>
                      <p:cNvPicPr>
                        <a:picLocks noChangeAspect="1" noChangeArrowheads="1"/>
                      </p:cNvPicPr>
                      <p:nvPr/>
                    </p:nvPicPr>
                    <p:blipFill>
                      <a:blip r:embed="rId7"/>
                      <a:srcRect/>
                      <a:stretch>
                        <a:fillRect/>
                      </a:stretch>
                    </p:blipFill>
                    <p:spPr bwMode="auto">
                      <a:xfrm>
                        <a:off x="4792663" y="1038225"/>
                        <a:ext cx="4243387" cy="30003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736600" y="1066800"/>
          <a:ext cx="3378200" cy="457200"/>
        </p:xfrm>
        <a:graphic>
          <a:graphicData uri="http://schemas.openxmlformats.org/presentationml/2006/ole">
            <mc:AlternateContent xmlns:mc="http://schemas.openxmlformats.org/markup-compatibility/2006">
              <mc:Choice xmlns:v="urn:schemas-microsoft-com:vml" Requires="v">
                <p:oleObj spid="_x0000_s2319397" name="Equation" r:id="rId8" imgW="1688760" imgH="228600" progId="Equation.3">
                  <p:embed/>
                </p:oleObj>
              </mc:Choice>
              <mc:Fallback>
                <p:oleObj name="Equation" r:id="rId8" imgW="1688760" imgH="228600" progId="Equation.3">
                  <p:embed/>
                  <p:pic>
                    <p:nvPicPr>
                      <p:cNvPr id="5" name="Object 4"/>
                      <p:cNvPicPr/>
                      <p:nvPr/>
                    </p:nvPicPr>
                    <p:blipFill>
                      <a:blip r:embed="rId9"/>
                      <a:stretch>
                        <a:fillRect/>
                      </a:stretch>
                    </p:blipFill>
                    <p:spPr>
                      <a:xfrm>
                        <a:off x="736600" y="1066800"/>
                        <a:ext cx="3378200" cy="457200"/>
                      </a:xfrm>
                      <a:prstGeom prst="rect">
                        <a:avLst/>
                      </a:prstGeom>
                    </p:spPr>
                  </p:pic>
                </p:oleObj>
              </mc:Fallback>
            </mc:AlternateContent>
          </a:graphicData>
        </a:graphic>
      </p:graphicFrame>
      <p:pic>
        <p:nvPicPr>
          <p:cNvPr id="13" name="Picture 2"/>
          <p:cNvPicPr>
            <a:picLocks noChangeAspect="1" noChangeArrowheads="1"/>
          </p:cNvPicPr>
          <p:nvPr/>
        </p:nvPicPr>
        <p:blipFill rotWithShape="1">
          <a:blip r:embed="rId10" cstate="print"/>
          <a:srcRect l="20130" t="12891" r="8963" b="31051"/>
          <a:stretch/>
        </p:blipFill>
        <p:spPr bwMode="auto">
          <a:xfrm>
            <a:off x="3990372" y="4191000"/>
            <a:ext cx="5145024" cy="2487168"/>
          </a:xfrm>
          <a:prstGeom prst="rect">
            <a:avLst/>
          </a:prstGeom>
          <a:noFill/>
          <a:ln w="9525">
            <a:noFill/>
            <a:miter lim="800000"/>
            <a:headEnd/>
            <a:tailEnd/>
          </a:ln>
        </p:spPr>
      </p:pic>
      <p:sp>
        <p:nvSpPr>
          <p:cNvPr id="14" name="Text Box 9"/>
          <p:cNvSpPr txBox="1">
            <a:spLocks noChangeArrowheads="1"/>
          </p:cNvSpPr>
          <p:nvPr/>
        </p:nvSpPr>
        <p:spPr bwMode="auto">
          <a:xfrm>
            <a:off x="4953000" y="2773740"/>
            <a:ext cx="3276600" cy="156966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Solve homogeneous linear system using eight or more matches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901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4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P spid="573453" grpId="0" animBg="1"/>
      <p:bldP spid="6156"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a:t>Problem with eight-point algorithm</a:t>
            </a:r>
          </a:p>
        </p:txBody>
      </p:sp>
      <p:graphicFrame>
        <p:nvGraphicFramePr>
          <p:cNvPr id="4" name="Object 3"/>
          <p:cNvGraphicFramePr>
            <a:graphicFrameLocks noChangeAspect="1"/>
          </p:cNvGraphicFramePr>
          <p:nvPr>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2320397" name="Equation" r:id="rId4" imgW="2857320" imgH="1854000" progId="Equation.3">
                  <p:embed/>
                </p:oleObj>
              </mc:Choice>
              <mc:Fallback>
                <p:oleObj name="Equation" r:id="rId4" imgW="2857320" imgH="1854000" progId="Equation.3">
                  <p:embed/>
                  <p:pic>
                    <p:nvPicPr>
                      <p:cNvPr id="4" name="Object 3"/>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51575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2321421" name="Equation" r:id="rId4" imgW="2857320" imgH="1854000" progId="Equation.3">
                  <p:embed/>
                </p:oleObj>
              </mc:Choice>
              <mc:Fallback>
                <p:oleObj name="Equation" r:id="rId4" imgW="2857320" imgH="1854000" progId="Equation.3">
                  <p:embed/>
                  <p:pic>
                    <p:nvPicPr>
                      <p:cNvPr id="2" name="Object 1"/>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219" name="Rectangle 3"/>
          <p:cNvSpPr>
            <a:spLocks noGrp="1" noChangeArrowheads="1"/>
          </p:cNvSpPr>
          <p:nvPr>
            <p:ph type="title"/>
          </p:nvPr>
        </p:nvSpPr>
        <p:spPr/>
        <p:txBody>
          <a:bodyPr/>
          <a:lstStyle/>
          <a:p>
            <a:r>
              <a:rPr lang="en-US"/>
              <a:t>Problem with eight-point algorithm</a:t>
            </a:r>
          </a:p>
        </p:txBody>
      </p:sp>
      <p:sp>
        <p:nvSpPr>
          <p:cNvPr id="716807" name="Rectangle 7"/>
          <p:cNvSpPr>
            <a:spLocks noGrp="1" noChangeArrowheads="1"/>
          </p:cNvSpPr>
          <p:nvPr>
            <p:ph type="body" idx="1"/>
          </p:nvPr>
        </p:nvSpPr>
        <p:spPr>
          <a:xfrm>
            <a:off x="685800" y="5257800"/>
            <a:ext cx="7772400" cy="1295400"/>
          </a:xfrm>
          <a:noFill/>
        </p:spPr>
        <p:txBody>
          <a:bodyPr/>
          <a:lstStyle/>
          <a:p>
            <a:r>
              <a:rPr lang="en-US"/>
              <a:t>Poor numerical conditioning</a:t>
            </a:r>
          </a:p>
          <a:p>
            <a:r>
              <a:rPr lang="en-US"/>
              <a:t>Can be fixed by rescaling the data</a:t>
            </a:r>
          </a:p>
        </p:txBody>
      </p:sp>
      <p:pic>
        <p:nvPicPr>
          <p:cNvPr id="9222" name="Picture 5"/>
          <p:cNvPicPr>
            <a:picLocks noChangeAspect="1" noChangeArrowheads="1"/>
          </p:cNvPicPr>
          <p:nvPr/>
        </p:nvPicPr>
        <p:blipFill>
          <a:blip r:embed="rId6" cstate="print"/>
          <a:srcRect r="11034"/>
          <a:stretch>
            <a:fillRect/>
          </a:stretch>
        </p:blipFill>
        <p:spPr bwMode="auto">
          <a:xfrm>
            <a:off x="704850" y="2593975"/>
            <a:ext cx="6076950" cy="1901825"/>
          </a:xfrm>
          <a:prstGeom prst="rect">
            <a:avLst/>
          </a:prstGeom>
          <a:noFill/>
          <a:ln w="9525">
            <a:noFill/>
            <a:miter lim="800000"/>
            <a:headEnd/>
            <a:tailEnd/>
          </a:ln>
        </p:spPr>
      </p:pic>
    </p:spTree>
    <p:extLst>
      <p:ext uri="{BB962C8B-B14F-4D97-AF65-F5344CB8AC3E}">
        <p14:creationId xmlns:p14="http://schemas.microsoft.com/office/powerpoint/2010/main" val="911797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Stereo correspondence: </a:t>
            </a:r>
            <a:r>
              <a:rPr lang="en-US" altLang="en-US" sz="2400" smtClean="0"/>
              <a:t>Given a point in one of the images, where could its corresponding points be in the other images?</a:t>
            </a:r>
          </a:p>
        </p:txBody>
      </p:sp>
      <p:sp>
        <p:nvSpPr>
          <p:cNvPr id="157700"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1"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2"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3"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4"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6"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0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0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09"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0"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1"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2"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3"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4"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5"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1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7717" name="Group 54"/>
          <p:cNvGrpSpPr>
            <a:grpSpLocks/>
          </p:cNvGrpSpPr>
          <p:nvPr/>
        </p:nvGrpSpPr>
        <p:grpSpPr bwMode="auto">
          <a:xfrm>
            <a:off x="1393825" y="4440238"/>
            <a:ext cx="995363" cy="860425"/>
            <a:chOff x="852" y="2079"/>
            <a:chExt cx="760" cy="657"/>
          </a:xfrm>
        </p:grpSpPr>
        <p:sp>
          <p:nvSpPr>
            <p:cNvPr id="157754"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5"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6"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7"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8"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9"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60"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7718" name="Group 62"/>
          <p:cNvGrpSpPr>
            <a:grpSpLocks/>
          </p:cNvGrpSpPr>
          <p:nvPr/>
        </p:nvGrpSpPr>
        <p:grpSpPr bwMode="auto">
          <a:xfrm>
            <a:off x="3951288" y="4911725"/>
            <a:ext cx="1042987" cy="950913"/>
            <a:chOff x="2412" y="2031"/>
            <a:chExt cx="813" cy="741"/>
          </a:xfrm>
        </p:grpSpPr>
        <p:sp>
          <p:nvSpPr>
            <p:cNvPr id="15774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5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7719" name="Group 70"/>
          <p:cNvGrpSpPr>
            <a:grpSpLocks/>
          </p:cNvGrpSpPr>
          <p:nvPr/>
        </p:nvGrpSpPr>
        <p:grpSpPr bwMode="auto">
          <a:xfrm>
            <a:off x="6505575" y="4511675"/>
            <a:ext cx="973138" cy="1006475"/>
            <a:chOff x="4188" y="1966"/>
            <a:chExt cx="733" cy="757"/>
          </a:xfrm>
        </p:grpSpPr>
        <p:sp>
          <p:nvSpPr>
            <p:cNvPr id="157740"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1"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2"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3"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4"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5"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46"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7720"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sp>
        <p:nvSpPr>
          <p:cNvPr id="124003" name="Line 99"/>
          <p:cNvSpPr>
            <a:spLocks noChangeShapeType="1"/>
          </p:cNvSpPr>
          <p:nvPr/>
        </p:nvSpPr>
        <p:spPr bwMode="auto">
          <a:xfrm flipH="1">
            <a:off x="461963" y="2530475"/>
            <a:ext cx="2657475" cy="3408363"/>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grpSp>
        <p:nvGrpSpPr>
          <p:cNvPr id="157722" name="Group 22"/>
          <p:cNvGrpSpPr>
            <a:grpSpLocks/>
          </p:cNvGrpSpPr>
          <p:nvPr/>
        </p:nvGrpSpPr>
        <p:grpSpPr bwMode="auto">
          <a:xfrm>
            <a:off x="2981325" y="2054225"/>
            <a:ext cx="2362200" cy="2090738"/>
            <a:chOff x="2412" y="2031"/>
            <a:chExt cx="837" cy="741"/>
          </a:xfrm>
        </p:grpSpPr>
        <p:sp>
          <p:nvSpPr>
            <p:cNvPr id="15773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773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7723"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4"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5"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26"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7727"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7728"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7729"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66" name="Line 99"/>
          <p:cNvSpPr>
            <a:spLocks noChangeShapeType="1"/>
          </p:cNvSpPr>
          <p:nvPr/>
        </p:nvSpPr>
        <p:spPr bwMode="auto">
          <a:xfrm flipH="1">
            <a:off x="3581400" y="4648200"/>
            <a:ext cx="685800" cy="12954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7" name="Line 99"/>
          <p:cNvSpPr>
            <a:spLocks noChangeShapeType="1"/>
          </p:cNvSpPr>
          <p:nvPr/>
        </p:nvSpPr>
        <p:spPr bwMode="auto">
          <a:xfrm flipH="1">
            <a:off x="6172200" y="4495800"/>
            <a:ext cx="457200" cy="1371600"/>
          </a:xfrm>
          <a:prstGeom prst="line">
            <a:avLst/>
          </a:prstGeom>
          <a:noFill/>
          <a:ln w="28575">
            <a:solidFill>
              <a:srgbClr val="3366FF"/>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7732" name="TextBox 67"/>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Tree>
    <p:extLst>
      <p:ext uri="{BB962C8B-B14F-4D97-AF65-F5344CB8AC3E}">
        <p14:creationId xmlns:p14="http://schemas.microsoft.com/office/powerpoint/2010/main" val="13625117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0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124003" grpId="0" animBg="1"/>
      <p:bldP spid="66" grpId="0" animBg="1"/>
      <p:bldP spid="6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1"/>
          <p:cNvSpPr>
            <a:spLocks noGrp="1" noChangeArrowheads="1"/>
          </p:cNvSpPr>
          <p:nvPr>
            <p:ph type="title"/>
          </p:nvPr>
        </p:nvSpPr>
        <p:spPr/>
        <p:txBody>
          <a:bodyPr/>
          <a:lstStyle/>
          <a:p>
            <a:r>
              <a:rPr lang="en-US"/>
              <a:t>The normalized eight-point algorithm</a:t>
            </a:r>
          </a:p>
        </p:txBody>
      </p:sp>
      <p:sp>
        <p:nvSpPr>
          <p:cNvPr id="581645" name="Rectangle 13"/>
          <p:cNvSpPr>
            <a:spLocks noGrp="1" noChangeArrowheads="1"/>
          </p:cNvSpPr>
          <p:nvPr>
            <p:ph type="body" idx="1"/>
          </p:nvPr>
        </p:nvSpPr>
        <p:spPr>
          <a:xfrm>
            <a:off x="685800" y="1524000"/>
            <a:ext cx="7772400" cy="5105400"/>
          </a:xfrm>
        </p:spPr>
        <p:txBody>
          <a:bodyPr/>
          <a:lstStyle/>
          <a:p>
            <a:pPr>
              <a:buFontTx/>
              <a:buChar char="•"/>
            </a:pPr>
            <a:r>
              <a:rPr lang="en-US" sz="2400" dirty="0"/>
              <a:t>Center the image data at the origin, and scale it so the mean squared distance between the origin and the data points is 2 pixels</a:t>
            </a:r>
          </a:p>
          <a:p>
            <a:pPr>
              <a:buFontTx/>
              <a:buChar char="•"/>
            </a:pPr>
            <a:r>
              <a:rPr lang="en-US" sz="2400" dirty="0"/>
              <a:t>Use the eight-point algorithm to compute </a:t>
            </a:r>
            <a:r>
              <a:rPr lang="en-US" sz="2400" b="1" i="1" dirty="0"/>
              <a:t>F</a:t>
            </a:r>
            <a:r>
              <a:rPr lang="en-US" sz="2400" dirty="0"/>
              <a:t> from the normalized points</a:t>
            </a:r>
          </a:p>
          <a:p>
            <a:pPr>
              <a:buFontTx/>
              <a:buChar char="•"/>
            </a:pPr>
            <a:r>
              <a:rPr lang="en-US" sz="2400" dirty="0"/>
              <a:t>Enforce the rank-2 constraint (for example, take SVD of </a:t>
            </a:r>
            <a:r>
              <a:rPr lang="en-US" sz="2400" b="1" i="1" dirty="0"/>
              <a:t>F</a:t>
            </a:r>
            <a:r>
              <a:rPr lang="en-US" sz="2400" dirty="0"/>
              <a:t> and throw out the smallest singular value)</a:t>
            </a:r>
          </a:p>
          <a:p>
            <a:pPr>
              <a:buFontTx/>
              <a:buChar char="•"/>
            </a:pPr>
            <a:r>
              <a:rPr lang="en-US" sz="2400" dirty="0"/>
              <a:t>Transform fundamental matrix back to original units: if </a:t>
            </a:r>
            <a:r>
              <a:rPr lang="en-US" sz="2400" b="1" i="1" dirty="0"/>
              <a:t>T</a:t>
            </a:r>
            <a:r>
              <a:rPr lang="en-US" sz="2400" dirty="0"/>
              <a:t> and </a:t>
            </a:r>
            <a:r>
              <a:rPr lang="en-US" sz="2400" b="1" i="1" dirty="0"/>
              <a:t>T</a:t>
            </a:r>
            <a:r>
              <a:rPr lang="en-US" sz="2400" i="1" dirty="0"/>
              <a:t>’</a:t>
            </a:r>
            <a:r>
              <a:rPr lang="en-US" sz="2400" dirty="0"/>
              <a:t> are the normalizing transformations in the two images, than the fundamental matrix in original coordinates is </a:t>
            </a:r>
            <a:r>
              <a:rPr lang="en-US" sz="2400" b="1" i="1" dirty="0"/>
              <a:t>T</a:t>
            </a:r>
            <a:r>
              <a:rPr lang="en-US" sz="2400" i="1" dirty="0"/>
              <a:t>’</a:t>
            </a:r>
            <a:r>
              <a:rPr lang="en-US" sz="2400" i="1" baseline="30000" dirty="0"/>
              <a:t>T</a:t>
            </a:r>
            <a:r>
              <a:rPr lang="en-US" sz="2400" b="1" i="1" baseline="30000" dirty="0"/>
              <a:t> </a:t>
            </a:r>
            <a:r>
              <a:rPr lang="en-US" sz="2400" b="1" i="1" dirty="0"/>
              <a:t>F T</a:t>
            </a:r>
          </a:p>
        </p:txBody>
      </p:sp>
      <p:sp>
        <p:nvSpPr>
          <p:cNvPr id="25604" name="Text Box 12"/>
          <p:cNvSpPr txBox="1">
            <a:spLocks noChangeArrowheads="1"/>
          </p:cNvSpPr>
          <p:nvPr/>
        </p:nvSpPr>
        <p:spPr bwMode="auto">
          <a:xfrm>
            <a:off x="3336925" y="914400"/>
            <a:ext cx="220186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mn-ea"/>
                <a:cs typeface="Arial" charset="0"/>
              </a:rPr>
              <a:t>(Hartley, 1995)</a:t>
            </a:r>
          </a:p>
        </p:txBody>
      </p:sp>
    </p:spTree>
    <p:extLst>
      <p:ext uri="{BB962C8B-B14F-4D97-AF65-F5344CB8AC3E}">
        <p14:creationId xmlns:p14="http://schemas.microsoft.com/office/powerpoint/2010/main" val="45875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16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Bible by Hartley &amp; Zisserman</a:t>
            </a:r>
            <a:endParaRPr lang="en-US" dirty="0"/>
          </a:p>
        </p:txBody>
      </p:sp>
      <p:sp>
        <p:nvSpPr>
          <p:cNvPr id="3" name="Content Placeholder 2"/>
          <p:cNvSpPr>
            <a:spLocks noGrp="1"/>
          </p:cNvSpPr>
          <p:nvPr>
            <p:ph idx="1"/>
          </p:nvPr>
        </p:nvSpPr>
        <p:spPr/>
        <p:txBody>
          <a:bodyPr/>
          <a:lstStyle/>
          <a:p>
            <a:endParaRPr lang="en-US"/>
          </a:p>
        </p:txBody>
      </p:sp>
      <p:pic>
        <p:nvPicPr>
          <p:cNvPr id="2322434" name="Picture 2" descr="https://images-na.ssl-images-amazon.com/images/I/41933TXS1LL._SX34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35736"/>
            <a:ext cx="3962400" cy="568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50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Matrix Song</a:t>
            </a:r>
          </a:p>
        </p:txBody>
      </p:sp>
      <p:sp>
        <p:nvSpPr>
          <p:cNvPr id="5" name="Rectangle 4"/>
          <p:cNvSpPr/>
          <p:nvPr/>
        </p:nvSpPr>
        <p:spPr>
          <a:xfrm>
            <a:off x="0" y="6172200"/>
            <a:ext cx="9078191"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hlinkClick r:id="rId3"/>
              </a:rPr>
              <a:t>http://danielwedge.com/fmatrix</a:t>
            </a:r>
            <a:r>
              <a:rPr kumimoji="0" lang="en-US" b="0" i="0" u="none" strike="noStrike" kern="1200" cap="none" spc="0" normalizeH="0" baseline="0" noProof="0" dirty="0" smtClean="0">
                <a:ln>
                  <a:noFill/>
                </a:ln>
                <a:solidFill>
                  <a:srgbClr val="000000"/>
                </a:solidFill>
                <a:effectLst/>
                <a:uLnTx/>
                <a:uFillTx/>
                <a:latin typeface="Arial" charset="0"/>
                <a:cs typeface="Arial" charset="0"/>
                <a:hlinkClick r:id="rId3"/>
              </a:rPr>
              <a:t>/</a:t>
            </a:r>
            <a:endParaRPr kumimoji="0" lang="en-US" b="0" i="0" u="none" strike="noStrike" kern="1200" cap="none" spc="0" normalizeH="0" baseline="0" noProof="0" dirty="0" smtClean="0">
              <a:ln>
                <a:noFill/>
              </a:ln>
              <a:solidFill>
                <a:srgbClr val="000000"/>
              </a:solidFill>
              <a:effectLst/>
              <a:uLnTx/>
              <a:uFillTx/>
              <a:latin typeface="Arial" charset="0"/>
              <a:cs typeface="Arial" charset="0"/>
            </a:endParaRPr>
          </a:p>
          <a:p>
            <a:pPr lvl="0" eaLnBrk="0" fontAlgn="base" hangingPunct="0">
              <a:spcBef>
                <a:spcPct val="0"/>
              </a:spcBef>
              <a:spcAft>
                <a:spcPct val="0"/>
              </a:spcAft>
            </a:pPr>
            <a:r>
              <a:rPr lang="en-US" dirty="0">
                <a:hlinkClick r:id="rId4"/>
              </a:rPr>
              <a:t>https://www.youtube.com/watch?time_continue=8&amp;v=DgGV3l82NTk&amp;feature=emb_title</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p:txBody>
      </p:sp>
      <p:pic>
        <p:nvPicPr>
          <p:cNvPr id="3" name="GMil9tpwE_Q"/>
          <p:cNvPicPr>
            <a:picLocks noRot="1" noChangeAspect="1"/>
          </p:cNvPicPr>
          <p:nvPr>
            <a:videoFile r:link="rId1"/>
          </p:nvPr>
        </p:nvPicPr>
        <p:blipFill>
          <a:blip r:embed="rId5"/>
          <a:stretch>
            <a:fillRect/>
          </a:stretch>
        </p:blipFill>
        <p:spPr>
          <a:xfrm>
            <a:off x="152400" y="1066800"/>
            <a:ext cx="8668695" cy="4876800"/>
          </a:xfrm>
          <a:prstGeom prst="rect">
            <a:avLst/>
          </a:prstGeom>
        </p:spPr>
      </p:pic>
    </p:spTree>
    <p:extLst>
      <p:ext uri="{BB962C8B-B14F-4D97-AF65-F5344CB8AC3E}">
        <p14:creationId xmlns:p14="http://schemas.microsoft.com/office/powerpoint/2010/main" val="28857168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Review: Structure </a:t>
            </a:r>
            <a:r>
              <a:rPr lang="en-US" dirty="0"/>
              <a:t>from </a:t>
            </a:r>
            <a:r>
              <a:rPr lang="en-US" dirty="0" smtClean="0"/>
              <a:t>Motion (</a:t>
            </a:r>
            <a:r>
              <a:rPr lang="en-US" dirty="0" err="1" smtClean="0"/>
              <a:t>SfM</a:t>
            </a:r>
            <a:r>
              <a:rPr lang="en-US" dirty="0" smtClean="0"/>
              <a:t>)</a:t>
            </a:r>
            <a:endParaRPr lang="en-US" dirty="0"/>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smtClean="0"/>
              <a:t>Given many images, how can we </a:t>
            </a:r>
          </a:p>
          <a:p>
            <a:pPr lvl="1" eaLnBrk="1" hangingPunct="1">
              <a:buFont typeface="Arial" panose="020B0604020202020204" pitchFamily="34" charset="0"/>
              <a:buNone/>
            </a:pPr>
            <a:r>
              <a:rPr lang="en-US" altLang="en-US" smtClean="0"/>
              <a:t>a) figure out where they were all taken from?</a:t>
            </a:r>
          </a:p>
          <a:p>
            <a:pPr lvl="1" eaLnBrk="1" hangingPunct="1">
              <a:buFont typeface="Arial" panose="020B0604020202020204" pitchFamily="34" charset="0"/>
              <a:buNone/>
            </a:pPr>
            <a:r>
              <a:rPr lang="en-US" altLang="en-US" smtClean="0"/>
              <a:t>b) build a 3D model of the scene?</a:t>
            </a:r>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r>
              <a:rPr lang="en-US" altLang="en-US" smtClean="0"/>
              <a:t>This is (roughly) the </a:t>
            </a:r>
            <a:r>
              <a:rPr lang="en-US" altLang="en-US" b="1" smtClean="0"/>
              <a:t>structure from motion </a:t>
            </a:r>
            <a:r>
              <a:rPr lang="en-US" altLang="en-US" smtClean="0"/>
              <a:t>problem</a:t>
            </a:r>
          </a:p>
        </p:txBody>
      </p:sp>
      <p:grpSp>
        <p:nvGrpSpPr>
          <p:cNvPr id="7" name="Group 6"/>
          <p:cNvGrpSpPr>
            <a:grpSpLocks/>
          </p:cNvGrpSpPr>
          <p:nvPr/>
        </p:nvGrpSpPr>
        <p:grpSpPr bwMode="auto">
          <a:xfrm>
            <a:off x="1157288" y="3379788"/>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7673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smtClean="0"/>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0" y="1401763"/>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9776870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mtClean="0"/>
              <a:t>Camera calibration &amp; triangulation</a:t>
            </a:r>
          </a:p>
        </p:txBody>
      </p:sp>
      <p:sp>
        <p:nvSpPr>
          <p:cNvPr id="3" name="Content Placeholder 2"/>
          <p:cNvSpPr>
            <a:spLocks noGrp="1"/>
          </p:cNvSpPr>
          <p:nvPr>
            <p:ph idx="1"/>
          </p:nvPr>
        </p:nvSpPr>
        <p:spPr>
          <a:xfrm>
            <a:off x="152400" y="1600200"/>
            <a:ext cx="8839200" cy="4525963"/>
          </a:xfrm>
        </p:spPr>
        <p:txBody>
          <a:bodyPr/>
          <a:lstStyle/>
          <a:p>
            <a:pPr eaLnBrk="1" hangingPunct="1"/>
            <a:r>
              <a:rPr lang="en-US" altLang="en-US" smtClean="0"/>
              <a:t>Suppose we know </a:t>
            </a:r>
            <a:r>
              <a:rPr lang="en-US" altLang="en-US" b="1" smtClean="0"/>
              <a:t>3D points </a:t>
            </a:r>
            <a:r>
              <a:rPr lang="en-US" altLang="en-US" smtClean="0"/>
              <a:t>and have </a:t>
            </a:r>
            <a:r>
              <a:rPr lang="en-US" altLang="en-US" b="1" smtClean="0"/>
              <a:t>matches</a:t>
            </a:r>
            <a:r>
              <a:rPr lang="en-US" altLang="en-US" smtClean="0"/>
              <a:t> between these points and an image</a:t>
            </a:r>
          </a:p>
          <a:p>
            <a:pPr lvl="1" eaLnBrk="1" hangingPunct="1"/>
            <a:r>
              <a:rPr lang="en-US" altLang="en-US" smtClean="0"/>
              <a:t>How can we compute the </a:t>
            </a:r>
            <a:r>
              <a:rPr lang="en-US" altLang="en-US" b="1" smtClean="0"/>
              <a:t>camera parameters</a:t>
            </a:r>
            <a:r>
              <a:rPr lang="en-US" altLang="en-US" smtClean="0"/>
              <a:t>?</a:t>
            </a:r>
          </a:p>
          <a:p>
            <a:pPr lvl="1" eaLnBrk="1" hangingPunct="1"/>
            <a:endParaRPr lang="en-US" altLang="en-US" smtClean="0"/>
          </a:p>
          <a:p>
            <a:pPr eaLnBrk="1" hangingPunct="1"/>
            <a:r>
              <a:rPr lang="en-US" altLang="en-US" smtClean="0"/>
              <a:t>Suppose we have know </a:t>
            </a:r>
            <a:r>
              <a:rPr lang="en-US" altLang="en-US" b="1" smtClean="0"/>
              <a:t>camera parameters</a:t>
            </a:r>
            <a:r>
              <a:rPr lang="en-US" altLang="en-US" smtClean="0"/>
              <a:t>, each of which observes a point</a:t>
            </a:r>
          </a:p>
          <a:p>
            <a:pPr lvl="1" eaLnBrk="1" hangingPunct="1"/>
            <a:r>
              <a:rPr lang="en-US" altLang="en-US" smtClean="0"/>
              <a:t>How can we compute the </a:t>
            </a:r>
            <a:r>
              <a:rPr lang="en-US" altLang="en-US" b="1" smtClean="0"/>
              <a:t>3D location</a:t>
            </a:r>
            <a:r>
              <a:rPr lang="en-US" altLang="en-US" smtClean="0"/>
              <a:t> of that point?</a:t>
            </a:r>
          </a:p>
        </p:txBody>
      </p:sp>
    </p:spTree>
    <p:extLst>
      <p:ext uri="{BB962C8B-B14F-4D97-AF65-F5344CB8AC3E}">
        <p14:creationId xmlns:p14="http://schemas.microsoft.com/office/powerpoint/2010/main" val="16865788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smtClean="0"/>
              <a:t>Structure from motion</a:t>
            </a:r>
          </a:p>
        </p:txBody>
      </p:sp>
      <p:sp>
        <p:nvSpPr>
          <p:cNvPr id="187395" name="Content Placeholder 2"/>
          <p:cNvSpPr>
            <a:spLocks noGrp="1"/>
          </p:cNvSpPr>
          <p:nvPr>
            <p:ph idx="1"/>
          </p:nvPr>
        </p:nvSpPr>
        <p:spPr/>
        <p:txBody>
          <a:bodyPr/>
          <a:lstStyle/>
          <a:p>
            <a:pPr eaLnBrk="1" hangingPunct="1"/>
            <a:endParaRPr lang="en-US" altLang="en-US" smtClean="0"/>
          </a:p>
          <a:p>
            <a:pPr eaLnBrk="1" hangingPunct="1"/>
            <a:endParaRPr lang="en-US" altLang="en-US" smtClean="0"/>
          </a:p>
          <a:p>
            <a:pPr eaLnBrk="1" hangingPunct="1"/>
            <a:r>
              <a:rPr lang="en-US" altLang="en-US" smtClean="0"/>
              <a:t>SfM solves both of these problems </a:t>
            </a:r>
            <a:r>
              <a:rPr lang="en-US" altLang="en-US" i="1" smtClean="0"/>
              <a:t>at once</a:t>
            </a:r>
          </a:p>
          <a:p>
            <a:pPr eaLnBrk="1" hangingPunct="1"/>
            <a:r>
              <a:rPr lang="en-US" altLang="en-US" smtClean="0"/>
              <a:t>A kind of chicken-and-egg problem</a:t>
            </a:r>
          </a:p>
          <a:p>
            <a:pPr lvl="1" eaLnBrk="1" hangingPunct="1"/>
            <a:r>
              <a:rPr lang="en-US" altLang="en-US" smtClean="0"/>
              <a:t>(but solvable)</a:t>
            </a:r>
          </a:p>
        </p:txBody>
      </p:sp>
    </p:spTree>
    <p:extLst>
      <p:ext uri="{BB962C8B-B14F-4D97-AF65-F5344CB8AC3E}">
        <p14:creationId xmlns:p14="http://schemas.microsoft.com/office/powerpoint/2010/main" val="375704672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0"/>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0"/>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0"/>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fontAlgn="base">
              <a:spcBef>
                <a:spcPct val="0"/>
              </a:spcBef>
              <a:spcAft>
                <a:spcPct val="0"/>
              </a:spcAft>
              <a:buNone/>
            </a:pPr>
            <a:r>
              <a:rPr lang="en-US" altLang="en-US" sz="1800" dirty="0">
                <a:solidFill>
                  <a:srgbClr val="000000"/>
                </a:solidFill>
                <a:latin typeface="Arial" panose="020B0604020202020204" pitchFamily="34" charset="0"/>
                <a:hlinkClick r:id="rId4"/>
              </a:rPr>
              <a:t>https://</a:t>
            </a:r>
            <a:r>
              <a:rPr lang="en-US" altLang="en-US" sz="1800" dirty="0" smtClean="0">
                <a:solidFill>
                  <a:srgbClr val="000000"/>
                </a:solidFill>
                <a:latin typeface="Arial" panose="020B0604020202020204" pitchFamily="34" charset="0"/>
                <a:hlinkClick r:id="rId4"/>
              </a:rPr>
              <a:t>youtu.be/mTBPGuPLI5Y</a:t>
            </a:r>
            <a:endParaRPr lang="en-US" altLang="en-US" sz="1800" dirty="0" smtClean="0">
              <a:solidFill>
                <a:srgbClr val="000000"/>
              </a:solidFill>
              <a:latin typeface="Arial" panose="020B0604020202020204" pitchFamily="34" charset="0"/>
            </a:endParaRPr>
          </a:p>
          <a:p>
            <a:pPr lvl="0" fontAlgn="base">
              <a:spcBef>
                <a:spcPct val="0"/>
              </a:spcBef>
              <a:spcAft>
                <a:spcPct val="0"/>
              </a:spcAft>
              <a:buNone/>
            </a:pPr>
            <a:endParaRPr lang="en-US" altLang="en-US" sz="18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9000516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TBPGuPLI5Y"/>
          <p:cNvPicPr>
            <a:picLocks noGrp="1" noRot="1" noChangeAspect="1"/>
          </p:cNvPicPr>
          <p:nvPr>
            <p:ph idx="1"/>
            <a:videoFile r:link="rId1"/>
          </p:nvPr>
        </p:nvPicPr>
        <p:blipFill>
          <a:blip r:embed="rId3"/>
          <a:stretch>
            <a:fillRect/>
          </a:stretch>
        </p:blipFill>
        <p:spPr>
          <a:xfrm>
            <a:off x="34479" y="1417638"/>
            <a:ext cx="9075041" cy="5105400"/>
          </a:xfrm>
          <a:prstGeom prst="rect">
            <a:avLst/>
          </a:prstGeom>
        </p:spPr>
      </p:pic>
    </p:spTree>
    <p:extLst>
      <p:ext uri="{BB962C8B-B14F-4D97-AF65-F5344CB8AC3E}">
        <p14:creationId xmlns:p14="http://schemas.microsoft.com/office/powerpoint/2010/main" val="317963602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smtClean="0"/>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Number of cores: 352</a:t>
            </a:r>
          </a:p>
        </p:txBody>
      </p:sp>
      <p:pic>
        <p:nvPicPr>
          <p:cNvPr id="6" name="dubrovnik">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95425"/>
            <a:ext cx="71437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26697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en-US" smtClean="0"/>
              <a:t>Multi-view geometry problems</a:t>
            </a:r>
          </a:p>
        </p:txBody>
      </p:sp>
      <p:sp>
        <p:nvSpPr>
          <p:cNvPr id="74" name="Content Placeholder 73"/>
          <p:cNvSpPr>
            <a:spLocks noGrp="1"/>
          </p:cNvSpPr>
          <p:nvPr>
            <p:ph idx="1"/>
          </p:nvPr>
        </p:nvSpPr>
        <p:spPr>
          <a:xfrm>
            <a:off x="228600" y="914400"/>
            <a:ext cx="8458200" cy="5257800"/>
          </a:xfrm>
        </p:spPr>
        <p:txBody>
          <a:bodyPr/>
          <a:lstStyle/>
          <a:p>
            <a:pPr>
              <a:buFontTx/>
              <a:buChar char="•"/>
            </a:pPr>
            <a:r>
              <a:rPr lang="en-US" altLang="en-US" sz="2400" b="1" smtClean="0"/>
              <a:t>Motion: </a:t>
            </a:r>
            <a:r>
              <a:rPr lang="en-US" altLang="en-US" sz="2400" smtClean="0"/>
              <a:t>Given a set of corresponding points in two or more images, compute the camera parameters</a:t>
            </a:r>
          </a:p>
        </p:txBody>
      </p:sp>
      <p:sp>
        <p:nvSpPr>
          <p:cNvPr id="159748" name="Rectangle 3"/>
          <p:cNvSpPr>
            <a:spLocks noChangeArrowheads="1"/>
          </p:cNvSpPr>
          <p:nvPr/>
        </p:nvSpPr>
        <p:spPr bwMode="auto">
          <a:xfrm>
            <a:off x="4086225" y="2682875"/>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49" name="AutoShape 4"/>
          <p:cNvSpPr>
            <a:spLocks noChangeArrowheads="1"/>
          </p:cNvSpPr>
          <p:nvPr/>
        </p:nvSpPr>
        <p:spPr bwMode="auto">
          <a:xfrm rot="5400000">
            <a:off x="862807" y="4029868"/>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1" name="AutoShape 5"/>
          <p:cNvSpPr>
            <a:spLocks noChangeArrowheads="1"/>
          </p:cNvSpPr>
          <p:nvPr/>
        </p:nvSpPr>
        <p:spPr bwMode="auto">
          <a:xfrm rot="16200000" flipH="1">
            <a:off x="6045994" y="4221957"/>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2"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3"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4"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55"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6" name="Line 34"/>
          <p:cNvSpPr>
            <a:spLocks noChangeShapeType="1"/>
          </p:cNvSpPr>
          <p:nvPr/>
        </p:nvSpPr>
        <p:spPr bwMode="auto">
          <a:xfrm flipH="1">
            <a:off x="457200" y="5349875"/>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7" name="Line 37"/>
          <p:cNvSpPr>
            <a:spLocks noChangeShapeType="1"/>
          </p:cNvSpPr>
          <p:nvPr/>
        </p:nvSpPr>
        <p:spPr bwMode="auto">
          <a:xfrm flipH="1">
            <a:off x="457200" y="5883275"/>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8"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59" name="Line 41"/>
          <p:cNvSpPr>
            <a:spLocks noChangeShapeType="1"/>
          </p:cNvSpPr>
          <p:nvPr/>
        </p:nvSpPr>
        <p:spPr bwMode="auto">
          <a:xfrm>
            <a:off x="3546475" y="6134100"/>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0"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1"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2" name="Line 46"/>
          <p:cNvSpPr>
            <a:spLocks noChangeShapeType="1"/>
          </p:cNvSpPr>
          <p:nvPr/>
        </p:nvSpPr>
        <p:spPr bwMode="auto">
          <a:xfrm>
            <a:off x="7899400" y="5541963"/>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3" name="Line 47"/>
          <p:cNvSpPr>
            <a:spLocks noChangeShapeType="1"/>
          </p:cNvSpPr>
          <p:nvPr/>
        </p:nvSpPr>
        <p:spPr bwMode="auto">
          <a:xfrm>
            <a:off x="7899400" y="4094163"/>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64" name="Text Box 51"/>
          <p:cNvSpPr txBox="1">
            <a:spLocks noChangeArrowheads="1"/>
          </p:cNvSpPr>
          <p:nvPr/>
        </p:nvSpPr>
        <p:spPr bwMode="auto">
          <a:xfrm>
            <a:off x="690563" y="60325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1</a:t>
            </a:r>
          </a:p>
        </p:txBody>
      </p:sp>
      <p:sp>
        <p:nvSpPr>
          <p:cNvPr id="159765" name="Text Box 52"/>
          <p:cNvSpPr txBox="1">
            <a:spLocks noChangeArrowheads="1"/>
          </p:cNvSpPr>
          <p:nvPr/>
        </p:nvSpPr>
        <p:spPr bwMode="auto">
          <a:xfrm>
            <a:off x="2362200" y="61849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2</a:t>
            </a:r>
          </a:p>
        </p:txBody>
      </p:sp>
      <p:sp>
        <p:nvSpPr>
          <p:cNvPr id="159766" name="Text Box 53"/>
          <p:cNvSpPr txBox="1">
            <a:spLocks noChangeArrowheads="1"/>
          </p:cNvSpPr>
          <p:nvPr/>
        </p:nvSpPr>
        <p:spPr bwMode="auto">
          <a:xfrm>
            <a:off x="6472238" y="6108700"/>
            <a:ext cx="1085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600">
                <a:solidFill>
                  <a:srgbClr val="000000"/>
                </a:solidFill>
                <a:cs typeface="Arial" panose="020B0604020202020204" pitchFamily="34" charset="0"/>
              </a:rPr>
              <a:t>Camera 3</a:t>
            </a:r>
          </a:p>
        </p:txBody>
      </p:sp>
      <p:grpSp>
        <p:nvGrpSpPr>
          <p:cNvPr id="159767" name="Group 54"/>
          <p:cNvGrpSpPr>
            <a:grpSpLocks/>
          </p:cNvGrpSpPr>
          <p:nvPr/>
        </p:nvGrpSpPr>
        <p:grpSpPr bwMode="auto">
          <a:xfrm>
            <a:off x="1393825" y="4440238"/>
            <a:ext cx="995363" cy="860425"/>
            <a:chOff x="852" y="2079"/>
            <a:chExt cx="760" cy="657"/>
          </a:xfrm>
        </p:grpSpPr>
        <p:sp>
          <p:nvSpPr>
            <p:cNvPr id="159802"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4"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6"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7"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8"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9768" name="Group 62"/>
          <p:cNvGrpSpPr>
            <a:grpSpLocks/>
          </p:cNvGrpSpPr>
          <p:nvPr/>
        </p:nvGrpSpPr>
        <p:grpSpPr bwMode="auto">
          <a:xfrm>
            <a:off x="3951288" y="4911725"/>
            <a:ext cx="1042987" cy="950913"/>
            <a:chOff x="2412" y="2031"/>
            <a:chExt cx="813" cy="741"/>
          </a:xfrm>
        </p:grpSpPr>
        <p:sp>
          <p:nvSpPr>
            <p:cNvPr id="15979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9"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0"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80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grpSp>
        <p:nvGrpSpPr>
          <p:cNvPr id="159769" name="Group 70"/>
          <p:cNvGrpSpPr>
            <a:grpSpLocks/>
          </p:cNvGrpSpPr>
          <p:nvPr/>
        </p:nvGrpSpPr>
        <p:grpSpPr bwMode="auto">
          <a:xfrm>
            <a:off x="6505575" y="4511675"/>
            <a:ext cx="973138" cy="1006475"/>
            <a:chOff x="4188" y="1966"/>
            <a:chExt cx="733" cy="757"/>
          </a:xfrm>
        </p:grpSpPr>
        <p:sp>
          <p:nvSpPr>
            <p:cNvPr id="159788"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0"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1"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2"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3"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94"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9770" name="Text Box 86"/>
          <p:cNvSpPr txBox="1">
            <a:spLocks noChangeArrowheads="1"/>
          </p:cNvSpPr>
          <p:nvPr/>
        </p:nvSpPr>
        <p:spPr bwMode="auto">
          <a:xfrm>
            <a:off x="787400" y="62436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1</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1</a:t>
            </a:r>
          </a:p>
        </p:txBody>
      </p:sp>
      <p:sp>
        <p:nvSpPr>
          <p:cNvPr id="159771" name="Text Box 87"/>
          <p:cNvSpPr txBox="1">
            <a:spLocks noChangeArrowheads="1"/>
          </p:cNvSpPr>
          <p:nvPr/>
        </p:nvSpPr>
        <p:spPr bwMode="auto">
          <a:xfrm>
            <a:off x="2500313" y="63960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2</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2</a:t>
            </a:r>
          </a:p>
        </p:txBody>
      </p:sp>
      <p:sp>
        <p:nvSpPr>
          <p:cNvPr id="159772" name="Text Box 88"/>
          <p:cNvSpPr txBox="1">
            <a:spLocks noChangeArrowheads="1"/>
          </p:cNvSpPr>
          <p:nvPr/>
        </p:nvSpPr>
        <p:spPr bwMode="auto">
          <a:xfrm>
            <a:off x="6694488" y="6319838"/>
            <a:ext cx="89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R</a:t>
            </a:r>
            <a:r>
              <a:rPr lang="en-US" altLang="en-US" sz="2400" b="1" baseline="-25000">
                <a:solidFill>
                  <a:srgbClr val="000000"/>
                </a:solidFill>
                <a:latin typeface="Times New Roman" panose="02020603050405020304" pitchFamily="18" charset="0"/>
                <a:cs typeface="Arial" panose="020B0604020202020204" pitchFamily="34" charset="0"/>
              </a:rPr>
              <a:t>3</a:t>
            </a:r>
            <a:r>
              <a:rPr lang="en-US" altLang="en-US" sz="2400" b="1">
                <a:solidFill>
                  <a:srgbClr val="000000"/>
                </a:solidFill>
                <a:latin typeface="Times New Roman" panose="02020603050405020304" pitchFamily="18" charset="0"/>
                <a:cs typeface="Arial" panose="020B0604020202020204" pitchFamily="34" charset="0"/>
              </a:rPr>
              <a:t>,t</a:t>
            </a:r>
            <a:r>
              <a:rPr lang="en-US" altLang="en-US" sz="2400" b="1" baseline="-25000">
                <a:solidFill>
                  <a:srgbClr val="000000"/>
                </a:solidFill>
                <a:latin typeface="Times New Roman" panose="02020603050405020304" pitchFamily="18" charset="0"/>
                <a:cs typeface="Arial" panose="020B0604020202020204" pitchFamily="34" charset="0"/>
              </a:rPr>
              <a:t>3</a:t>
            </a:r>
          </a:p>
        </p:txBody>
      </p:sp>
      <p:grpSp>
        <p:nvGrpSpPr>
          <p:cNvPr id="159773" name="Group 22"/>
          <p:cNvGrpSpPr>
            <a:grpSpLocks/>
          </p:cNvGrpSpPr>
          <p:nvPr/>
        </p:nvGrpSpPr>
        <p:grpSpPr bwMode="auto">
          <a:xfrm>
            <a:off x="2981325" y="2054225"/>
            <a:ext cx="2362200" cy="2090738"/>
            <a:chOff x="2412" y="2031"/>
            <a:chExt cx="837" cy="741"/>
          </a:xfrm>
        </p:grpSpPr>
        <p:sp>
          <p:nvSpPr>
            <p:cNvPr id="159781"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2"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3"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4"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5"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6"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sp>
          <p:nvSpPr>
            <p:cNvPr id="159787"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cs typeface="Arial" panose="020B0604020202020204" pitchFamily="34" charset="0"/>
              </a:endParaRPr>
            </a:p>
          </p:txBody>
        </p:sp>
      </p:grpSp>
      <p:sp>
        <p:nvSpPr>
          <p:cNvPr id="159774"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75" name="Line 38"/>
          <p:cNvSpPr>
            <a:spLocks noChangeShapeType="1"/>
          </p:cNvSpPr>
          <p:nvPr/>
        </p:nvSpPr>
        <p:spPr bwMode="auto">
          <a:xfrm>
            <a:off x="3546475" y="4667250"/>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59776" name="Line 44"/>
          <p:cNvSpPr>
            <a:spLocks noChangeShapeType="1"/>
          </p:cNvSpPr>
          <p:nvPr/>
        </p:nvSpPr>
        <p:spPr bwMode="auto">
          <a:xfrm>
            <a:off x="6159500" y="4594225"/>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5" name="TextBox 64"/>
          <p:cNvSpPr txBox="1">
            <a:spLocks noChangeArrowheads="1"/>
          </p:cNvSpPr>
          <p:nvPr/>
        </p:nvSpPr>
        <p:spPr bwMode="auto">
          <a:xfrm>
            <a:off x="1666875" y="59436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66" name="TextBox 65"/>
          <p:cNvSpPr txBox="1">
            <a:spLocks noChangeArrowheads="1"/>
          </p:cNvSpPr>
          <p:nvPr/>
        </p:nvSpPr>
        <p:spPr bwMode="auto">
          <a:xfrm>
            <a:off x="3352800" y="6172200"/>
            <a:ext cx="466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71" name="TextBox 70"/>
          <p:cNvSpPr txBox="1">
            <a:spLocks noChangeArrowheads="1"/>
          </p:cNvSpPr>
          <p:nvPr/>
        </p:nvSpPr>
        <p:spPr bwMode="auto">
          <a:xfrm>
            <a:off x="6086475" y="6088063"/>
            <a:ext cx="466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a:t>
            </a:r>
          </a:p>
        </p:txBody>
      </p:sp>
      <p:sp>
        <p:nvSpPr>
          <p:cNvPr id="159780" name="TextBox 71"/>
          <p:cNvSpPr txBox="1">
            <a:spLocks noChangeArrowheads="1"/>
          </p:cNvSpPr>
          <p:nvPr/>
        </p:nvSpPr>
        <p:spPr bwMode="auto">
          <a:xfrm>
            <a:off x="8148638" y="6477000"/>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000">
                <a:solidFill>
                  <a:srgbClr val="000000"/>
                </a:solidFill>
                <a:cs typeface="Arial" panose="020B0604020202020204" pitchFamily="34" charset="0"/>
              </a:rPr>
              <a:t>Slide credit: Noah Snavely</a:t>
            </a:r>
          </a:p>
        </p:txBody>
      </p:sp>
    </p:spTree>
    <p:extLst>
      <p:ext uri="{BB962C8B-B14F-4D97-AF65-F5344CB8AC3E}">
        <p14:creationId xmlns:p14="http://schemas.microsoft.com/office/powerpoint/2010/main" val="4087383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build="p"/>
      <p:bldP spid="65" grpId="0"/>
      <p:bldP spid="66" grpId="0"/>
      <p:bldP spid="7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First step: how to get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smtClean="0"/>
              <a:t>Feature detection and matching</a:t>
            </a:r>
          </a:p>
        </p:txBody>
      </p:sp>
    </p:spTree>
    <p:extLst>
      <p:ext uri="{BB962C8B-B14F-4D97-AF65-F5344CB8AC3E}">
        <p14:creationId xmlns:p14="http://schemas.microsoft.com/office/powerpoint/2010/main" val="174364613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smtClean="0"/>
              <a:t>Feature detection</a:t>
            </a:r>
          </a:p>
        </p:txBody>
      </p:sp>
      <p:grpSp>
        <p:nvGrpSpPr>
          <p:cNvPr id="191491" name="Group 37"/>
          <p:cNvGrpSpPr>
            <a:grpSpLocks/>
          </p:cNvGrpSpPr>
          <p:nvPr/>
        </p:nvGrpSpPr>
        <p:grpSpPr bwMode="auto">
          <a:xfrm>
            <a:off x="2413000" y="2392363"/>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210542412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smtClean="0"/>
              <a:t>Feature detection</a:t>
            </a:r>
          </a:p>
        </p:txBody>
      </p:sp>
      <p:sp>
        <p:nvSpPr>
          <p:cNvPr id="192515" name="Rectangle 3"/>
          <p:cNvSpPr>
            <a:spLocks noGrp="1" noChangeArrowheads="1"/>
          </p:cNvSpPr>
          <p:nvPr>
            <p:ph type="body" idx="1"/>
          </p:nvPr>
        </p:nvSpPr>
        <p:spPr>
          <a:xfrm>
            <a:off x="1384300" y="1355725"/>
            <a:ext cx="6529388" cy="550863"/>
          </a:xfrm>
        </p:spPr>
        <p:txBody>
          <a:bodyPr/>
          <a:lstStyle/>
          <a:p>
            <a:pPr eaLnBrk="1" hangingPunct="1">
              <a:buFontTx/>
              <a:buNone/>
            </a:pPr>
            <a:r>
              <a:rPr lang="en-US" altLang="en-US" sz="2400" smtClean="0"/>
              <a:t>Detect features using SIFT [Lowe, IJCV 2004]</a:t>
            </a:r>
          </a:p>
        </p:txBody>
      </p:sp>
      <p:grpSp>
        <p:nvGrpSpPr>
          <p:cNvPr id="192516" name="Group 251"/>
          <p:cNvGrpSpPr>
            <a:grpSpLocks/>
          </p:cNvGrpSpPr>
          <p:nvPr/>
        </p:nvGrpSpPr>
        <p:grpSpPr bwMode="auto">
          <a:xfrm>
            <a:off x="2413000" y="2392363"/>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22494130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smtClean="0"/>
              <a:t>Feature matching</a:t>
            </a:r>
          </a:p>
        </p:txBody>
      </p:sp>
      <p:sp>
        <p:nvSpPr>
          <p:cNvPr id="193540" name="Rectangle 3"/>
          <p:cNvSpPr>
            <a:spLocks noGrp="1" noChangeArrowheads="1"/>
          </p:cNvSpPr>
          <p:nvPr>
            <p:ph type="body" idx="1"/>
          </p:nvPr>
        </p:nvSpPr>
        <p:spPr>
          <a:xfrm>
            <a:off x="1500188" y="1355725"/>
            <a:ext cx="6297612" cy="588963"/>
          </a:xfrm>
        </p:spPr>
        <p:txBody>
          <a:bodyPr/>
          <a:lstStyle/>
          <a:p>
            <a:pPr eaLnBrk="1" hangingPunct="1">
              <a:buFontTx/>
              <a:buNone/>
            </a:pPr>
            <a:r>
              <a:rPr lang="en-US" altLang="en-US" sz="2400" smtClean="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0" y="2392363"/>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5185563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smtClean="0"/>
              <a:t>Feature matching</a:t>
            </a:r>
          </a:p>
        </p:txBody>
      </p:sp>
      <p:grpSp>
        <p:nvGrpSpPr>
          <p:cNvPr id="194564" name="Group 585"/>
          <p:cNvGrpSpPr>
            <a:grpSpLocks/>
          </p:cNvGrpSpPr>
          <p:nvPr/>
        </p:nvGrpSpPr>
        <p:grpSpPr bwMode="auto">
          <a:xfrm>
            <a:off x="2413000" y="2395538"/>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3679389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smtClean="0"/>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smtClean="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52653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smtClean="0"/>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484313"/>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3" y="3352800"/>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0"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0"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88"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3"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0"/>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88" y="6350000"/>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36651115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5"/>
            <a:ext cx="4868862" cy="4595813"/>
          </a:xfrm>
        </p:spPr>
        <p:txBody>
          <a:bodyPr/>
          <a:lstStyle/>
          <a:p>
            <a:pPr eaLnBrk="1" hangingPunct="1"/>
            <a:r>
              <a:rPr lang="en-US" altLang="en-US" smtClean="0"/>
              <a:t>Next step:</a:t>
            </a:r>
          </a:p>
          <a:p>
            <a:pPr lvl="1" eaLnBrk="1" hangingPunct="1"/>
            <a:r>
              <a:rPr lang="en-US" altLang="en-US" smtClean="0"/>
              <a:t>Use structure from motion to solve for geometry (cameras and points)</a:t>
            </a:r>
          </a:p>
          <a:p>
            <a:pPr lvl="1" eaLnBrk="1" hangingPunct="1"/>
            <a:endParaRPr lang="en-US" altLang="en-US" smtClean="0"/>
          </a:p>
          <a:p>
            <a:pPr eaLnBrk="1" hangingPunct="1"/>
            <a:r>
              <a:rPr lang="en-US" altLang="en-US" smtClean="0"/>
              <a:t>First: what are cameras and points?</a:t>
            </a:r>
          </a:p>
        </p:txBody>
      </p:sp>
      <p:sp>
        <p:nvSpPr>
          <p:cNvPr id="197636" name="Title 1"/>
          <p:cNvSpPr txBox="1">
            <a:spLocks/>
          </p:cNvSpPr>
          <p:nvPr/>
        </p:nvSpPr>
        <p:spPr bwMode="auto">
          <a:xfrm>
            <a:off x="457200" y="-79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3333FF"/>
                </a:solidFill>
                <a:effectLst/>
                <a:uLnTx/>
                <a:uFillTx/>
                <a:latin typeface="Calibri" panose="020F0502020204030204" pitchFamily="34" charset="0"/>
                <a:ea typeface="+mn-ea"/>
                <a:cs typeface="Arial" panose="020B0604020202020204" pitchFamily="34" charset="0"/>
              </a:rPr>
              <a:t>The story so far…</a:t>
            </a:r>
          </a:p>
        </p:txBody>
      </p:sp>
    </p:spTree>
    <p:extLst>
      <p:ext uri="{BB962C8B-B14F-4D97-AF65-F5344CB8AC3E}">
        <p14:creationId xmlns:p14="http://schemas.microsoft.com/office/powerpoint/2010/main" val="2241223844"/>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5" y="363537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0"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smtClean="0"/>
              <a:t>Points and cameras</a:t>
            </a:r>
          </a:p>
        </p:txBody>
      </p:sp>
      <p:sp>
        <p:nvSpPr>
          <p:cNvPr id="3" name="Content Placeholder 2"/>
          <p:cNvSpPr>
            <a:spLocks noGrp="1"/>
          </p:cNvSpPr>
          <p:nvPr>
            <p:ph idx="1"/>
          </p:nvPr>
        </p:nvSpPr>
        <p:spPr>
          <a:xfrm>
            <a:off x="217488" y="1600200"/>
            <a:ext cx="8469312" cy="4525963"/>
          </a:xfrm>
        </p:spPr>
        <p:txBody>
          <a:bodyPr rtlCol="0">
            <a:normAutofit/>
          </a:bodyPr>
          <a:lstStyle/>
          <a:p>
            <a:pPr eaLnBrk="1" fontAlgn="auto" hangingPunct="1">
              <a:spcAft>
                <a:spcPts val="0"/>
              </a:spcAft>
              <a:defRPr/>
            </a:pPr>
            <a:r>
              <a:rPr lang="en-US" dirty="0" smtClean="0"/>
              <a:t>Point: 3D position in space (      )</a:t>
            </a:r>
          </a:p>
          <a:p>
            <a:pPr eaLnBrk="1" fontAlgn="auto" hangingPunct="1">
              <a:spcAft>
                <a:spcPts val="0"/>
              </a:spcAft>
              <a:defRPr/>
            </a:pPr>
            <a:endParaRPr lang="en-US" dirty="0" smtClean="0"/>
          </a:p>
          <a:p>
            <a:pPr eaLnBrk="1" fontAlgn="auto" hangingPunct="1">
              <a:spcAft>
                <a:spcPts val="0"/>
              </a:spcAft>
              <a:defRPr/>
            </a:pPr>
            <a:r>
              <a:rPr lang="en-US" dirty="0" smtClean="0"/>
              <a:t>Camera (     ): </a:t>
            </a:r>
          </a:p>
          <a:p>
            <a:pPr lvl="1" eaLnBrk="1" fontAlgn="auto" hangingPunct="1">
              <a:spcAft>
                <a:spcPts val="0"/>
              </a:spcAft>
              <a:defRPr/>
            </a:pPr>
            <a:r>
              <a:rPr lang="en-US" dirty="0" smtClean="0"/>
              <a:t>A 3D position (     )</a:t>
            </a:r>
          </a:p>
          <a:p>
            <a:pPr lvl="1" eaLnBrk="1" fontAlgn="auto" hangingPunct="1">
              <a:spcAft>
                <a:spcPts val="0"/>
              </a:spcAft>
              <a:defRPr/>
            </a:pPr>
            <a:r>
              <a:rPr lang="en-US" dirty="0" smtClean="0"/>
              <a:t>A 3D orientation (      )</a:t>
            </a:r>
          </a:p>
          <a:p>
            <a:pPr lvl="1" eaLnBrk="1" fontAlgn="auto" hangingPunct="1">
              <a:spcAft>
                <a:spcPts val="0"/>
              </a:spcAft>
              <a:defRPr/>
            </a:pPr>
            <a:r>
              <a:rPr lang="en-US" dirty="0" smtClean="0"/>
              <a:t>Intrinsic parameters                                                 (</a:t>
            </a:r>
            <a:r>
              <a:rPr lang="en-US" b="1" dirty="0" smtClean="0"/>
              <a:t>focal length</a:t>
            </a:r>
            <a:r>
              <a:rPr lang="en-US" dirty="0" smtClean="0"/>
              <a:t>, aspect ratio, …)</a:t>
            </a:r>
          </a:p>
          <a:p>
            <a:pPr lvl="1" eaLnBrk="1" fontAlgn="auto" hangingPunct="1">
              <a:spcAft>
                <a:spcPts val="0"/>
              </a:spcAft>
              <a:defRPr/>
            </a:pPr>
            <a:r>
              <a:rPr lang="en-US" dirty="0" smtClean="0"/>
              <a:t>7 parameters (3+3+1) in total</a:t>
            </a:r>
          </a:p>
          <a:p>
            <a:pPr marL="971550" lvl="1" indent="-514350" eaLnBrk="1" fontAlgn="auto" hangingPunct="1">
              <a:spcAft>
                <a:spcPts val="0"/>
              </a:spcAft>
              <a:buFont typeface="Arial" panose="020B0604020202020204" pitchFamily="34" charset="0"/>
              <a:buNone/>
              <a:defRPr/>
            </a:pPr>
            <a:endParaRPr lang="en-US" dirty="0" smtClean="0"/>
          </a:p>
        </p:txBody>
      </p:sp>
      <p:pic>
        <p:nvPicPr>
          <p:cNvPr id="1986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38" y="3027363"/>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88" y="2824163"/>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0" y="2862263"/>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0" y="3578225"/>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5"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441700"/>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3890963"/>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87588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5" y="5618163"/>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5" y="6040438"/>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3" y="5618163"/>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5" y="4119563"/>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0"/>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3" y="5829300"/>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88" y="6251575"/>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3" y="5829300"/>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5"/>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0"/>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0"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5"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88" y="4125913"/>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smtClean="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0"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3"/>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74964488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482600" y="0"/>
            <a:ext cx="8229600" cy="1143000"/>
          </a:xfrm>
        </p:spPr>
        <p:txBody>
          <a:bodyPr/>
          <a:lstStyle/>
          <a:p>
            <a:pPr eaLnBrk="1" hangingPunct="1"/>
            <a:r>
              <a:rPr lang="en-US" altLang="en-US" smtClean="0"/>
              <a:t>Estimating depth with stereo</a:t>
            </a:r>
          </a:p>
        </p:txBody>
      </p:sp>
      <p:sp>
        <p:nvSpPr>
          <p:cNvPr id="130051" name="Rectangle 3"/>
          <p:cNvSpPr>
            <a:spLocks noGrp="1" noChangeArrowheads="1"/>
          </p:cNvSpPr>
          <p:nvPr>
            <p:ph type="body" idx="4294967295"/>
          </p:nvPr>
        </p:nvSpPr>
        <p:spPr>
          <a:xfrm>
            <a:off x="482600" y="1092200"/>
            <a:ext cx="8229600" cy="2300288"/>
          </a:xfrm>
        </p:spPr>
        <p:txBody>
          <a:bodyPr/>
          <a:lstStyle/>
          <a:p>
            <a:pPr eaLnBrk="1" hangingPunct="1">
              <a:lnSpc>
                <a:spcPct val="90000"/>
              </a:lnSpc>
              <a:defRPr/>
            </a:pPr>
            <a:endParaRPr lang="en-US" sz="1200" dirty="0"/>
          </a:p>
          <a:p>
            <a:pPr eaLnBrk="1" hangingPunct="1">
              <a:lnSpc>
                <a:spcPct val="90000"/>
              </a:lnSpc>
              <a:defRPr/>
            </a:pPr>
            <a:r>
              <a:rPr lang="en-US" sz="2800" b="1" dirty="0"/>
              <a:t>Stereo</a:t>
            </a:r>
            <a:r>
              <a:rPr lang="en-US" sz="2800" dirty="0"/>
              <a:t>: </a:t>
            </a:r>
            <a:r>
              <a:rPr lang="en-US" sz="2800" dirty="0" smtClean="0"/>
              <a:t>shape from “motion” between two views</a:t>
            </a:r>
          </a:p>
          <a:p>
            <a:pPr eaLnBrk="1" hangingPunct="1">
              <a:defRPr/>
            </a:pPr>
            <a:r>
              <a:rPr lang="en-US" sz="2800" dirty="0" smtClean="0"/>
              <a:t>We’ll need to consider:</a:t>
            </a:r>
          </a:p>
          <a:p>
            <a:pPr indent="228600" eaLnBrk="1" hangingPunct="1">
              <a:buFont typeface="Arial" pitchFamily="34" charset="0"/>
              <a:buChar char="•"/>
              <a:defRPr/>
            </a:pPr>
            <a:r>
              <a:rPr lang="en-US" sz="2400" dirty="0" smtClean="0"/>
              <a:t>Info on camera pose (“calibration”)</a:t>
            </a:r>
          </a:p>
          <a:p>
            <a:pPr indent="228600" eaLnBrk="1" hangingPunct="1">
              <a:buFont typeface="Arial" pitchFamily="34" charset="0"/>
              <a:buChar char="•"/>
              <a:defRPr/>
            </a:pPr>
            <a:r>
              <a:rPr lang="en-US" sz="2400" dirty="0" smtClean="0"/>
              <a:t>Image point correspondences </a:t>
            </a:r>
          </a:p>
          <a:p>
            <a:pPr eaLnBrk="1" hangingPunct="1">
              <a:lnSpc>
                <a:spcPct val="90000"/>
              </a:lnSpc>
              <a:defRPr/>
            </a:pPr>
            <a:endParaRPr lang="en-US" dirty="0"/>
          </a:p>
        </p:txBody>
      </p:sp>
      <p:sp>
        <p:nvSpPr>
          <p:cNvPr id="195588" name="Freeform 3"/>
          <p:cNvSpPr>
            <a:spLocks/>
          </p:cNvSpPr>
          <p:nvPr/>
        </p:nvSpPr>
        <p:spPr bwMode="auto">
          <a:xfrm>
            <a:off x="1057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89" name="Freeform 4"/>
          <p:cNvSpPr>
            <a:spLocks/>
          </p:cNvSpPr>
          <p:nvPr/>
        </p:nvSpPr>
        <p:spPr bwMode="auto">
          <a:xfrm flipH="1">
            <a:off x="3724275" y="3922713"/>
            <a:ext cx="1219200" cy="1752600"/>
          </a:xfrm>
          <a:custGeom>
            <a:avLst/>
            <a:gdLst>
              <a:gd name="T0" fmla="*/ 0 w 768"/>
              <a:gd name="T1" fmla="*/ 0 h 1104"/>
              <a:gd name="T2" fmla="*/ 0 w 768"/>
              <a:gd name="T3" fmla="*/ 2147483646 h 1104"/>
              <a:gd name="T4" fmla="*/ 2147483646 w 768"/>
              <a:gd name="T5" fmla="*/ 2147483646 h 1104"/>
              <a:gd name="T6" fmla="*/ 2147483646 w 768"/>
              <a:gd name="T7" fmla="*/ 2147483646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5590" name="Oval 5"/>
          <p:cNvSpPr>
            <a:spLocks noChangeArrowheads="1"/>
          </p:cNvSpPr>
          <p:nvPr/>
        </p:nvSpPr>
        <p:spPr bwMode="auto">
          <a:xfrm>
            <a:off x="904875" y="529431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1" name="Line 6"/>
          <p:cNvSpPr>
            <a:spLocks noChangeShapeType="1"/>
          </p:cNvSpPr>
          <p:nvPr/>
        </p:nvSpPr>
        <p:spPr bwMode="auto">
          <a:xfrm>
            <a:off x="4410075" y="4913313"/>
            <a:ext cx="609600" cy="3810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2" name="Line 7"/>
          <p:cNvSpPr>
            <a:spLocks noChangeShapeType="1"/>
          </p:cNvSpPr>
          <p:nvPr/>
        </p:nvSpPr>
        <p:spPr bwMode="auto">
          <a:xfrm>
            <a:off x="2657475" y="3922713"/>
            <a:ext cx="17526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593" name="Line 8"/>
          <p:cNvSpPr>
            <a:spLocks noChangeShapeType="1"/>
          </p:cNvSpPr>
          <p:nvPr/>
        </p:nvSpPr>
        <p:spPr bwMode="auto">
          <a:xfrm flipV="1">
            <a:off x="1590675" y="3922713"/>
            <a:ext cx="1066800" cy="9144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4" name="Line 9"/>
          <p:cNvSpPr>
            <a:spLocks noChangeShapeType="1"/>
          </p:cNvSpPr>
          <p:nvPr/>
        </p:nvSpPr>
        <p:spPr bwMode="auto">
          <a:xfrm flipV="1">
            <a:off x="981075" y="4837113"/>
            <a:ext cx="609600" cy="4572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595" name="Oval 10"/>
          <p:cNvSpPr>
            <a:spLocks noChangeArrowheads="1"/>
          </p:cNvSpPr>
          <p:nvPr/>
        </p:nvSpPr>
        <p:spPr bwMode="auto">
          <a:xfrm>
            <a:off x="1514475" y="48371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6" name="Oval 11"/>
          <p:cNvSpPr>
            <a:spLocks noChangeArrowheads="1"/>
          </p:cNvSpPr>
          <p:nvPr/>
        </p:nvSpPr>
        <p:spPr bwMode="auto">
          <a:xfrm>
            <a:off x="4410075" y="4913313"/>
            <a:ext cx="76200" cy="762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7" name="Oval 12"/>
          <p:cNvSpPr>
            <a:spLocks noChangeArrowheads="1"/>
          </p:cNvSpPr>
          <p:nvPr/>
        </p:nvSpPr>
        <p:spPr bwMode="auto">
          <a:xfrm>
            <a:off x="5000625" y="5275263"/>
            <a:ext cx="76200" cy="76200"/>
          </a:xfrm>
          <a:prstGeom prst="ellipse">
            <a:avLst/>
          </a:prstGeom>
          <a:solidFill>
            <a:schemeClr val="tx2"/>
          </a:solidFill>
          <a:ln w="12700">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95598" name="Oval 13"/>
          <p:cNvSpPr>
            <a:spLocks noChangeArrowheads="1"/>
          </p:cNvSpPr>
          <p:nvPr/>
        </p:nvSpPr>
        <p:spPr bwMode="auto">
          <a:xfrm>
            <a:off x="2619375" y="3846513"/>
            <a:ext cx="114300" cy="114300"/>
          </a:xfrm>
          <a:prstGeom prst="ellipse">
            <a:avLst/>
          </a:prstGeom>
          <a:solidFill>
            <a:srgbClr val="FF0000"/>
          </a:solidFill>
          <a:ln w="12700">
            <a:solidFill>
              <a:schemeClr va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5" name="Text Box 14"/>
          <p:cNvSpPr txBox="1">
            <a:spLocks noChangeArrowheads="1"/>
          </p:cNvSpPr>
          <p:nvPr/>
        </p:nvSpPr>
        <p:spPr bwMode="auto">
          <a:xfrm>
            <a:off x="1984375" y="3465513"/>
            <a:ext cx="1454150" cy="366712"/>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scene point</a:t>
            </a:r>
          </a:p>
        </p:txBody>
      </p:sp>
      <p:sp>
        <p:nvSpPr>
          <p:cNvPr id="16" name="Text Box 15"/>
          <p:cNvSpPr txBox="1">
            <a:spLocks noChangeArrowheads="1"/>
          </p:cNvSpPr>
          <p:nvPr/>
        </p:nvSpPr>
        <p:spPr bwMode="auto">
          <a:xfrm>
            <a:off x="190500" y="5364163"/>
            <a:ext cx="1198563" cy="646112"/>
          </a:xfrm>
          <a:prstGeom prst="rect">
            <a:avLst/>
          </a:prstGeom>
          <a:noFill/>
          <a:ln w="12700">
            <a:noFill/>
            <a:miter lim="800000"/>
            <a:headEnd/>
            <a:tailEnd/>
          </a:ln>
          <a:effectLst/>
        </p:spPr>
        <p:txBody>
          <a:bodyPr anchor="ctr">
            <a:spAutoFit/>
            <a:flatTx/>
          </a:bodyPr>
          <a:lstStyle/>
          <a:p>
            <a:pPr algn="ctr">
              <a:defRPr/>
            </a:pPr>
            <a:r>
              <a:rPr lang="en-US" b="1" dirty="0">
                <a:solidFill>
                  <a:srgbClr val="000000"/>
                </a:solidFill>
                <a:effectLst>
                  <a:outerShdw blurRad="38100" dist="38100" dir="2700000" algn="tl">
                    <a:srgbClr val="C0C0C0"/>
                  </a:outerShdw>
                </a:effectLst>
                <a:latin typeface="+mn-lt"/>
              </a:rPr>
              <a:t>optical center</a:t>
            </a:r>
          </a:p>
        </p:txBody>
      </p:sp>
      <p:sp>
        <p:nvSpPr>
          <p:cNvPr id="17" name="Text Box 16"/>
          <p:cNvSpPr txBox="1">
            <a:spLocks noChangeArrowheads="1"/>
          </p:cNvSpPr>
          <p:nvPr/>
        </p:nvSpPr>
        <p:spPr bwMode="auto">
          <a:xfrm>
            <a:off x="1514475" y="4927600"/>
            <a:ext cx="1504950" cy="366713"/>
          </a:xfrm>
          <a:prstGeom prst="rect">
            <a:avLst/>
          </a:prstGeom>
          <a:noFill/>
          <a:ln w="12700">
            <a:noFill/>
            <a:miter lim="800000"/>
            <a:headEnd/>
            <a:tailEnd/>
          </a:ln>
          <a:effectLst/>
        </p:spPr>
        <p:txBody>
          <a:bodyPr wrap="none" anchor="ctr">
            <a:spAutoFit/>
            <a:flatTx/>
          </a:bodyPr>
          <a:lstStyle/>
          <a:p>
            <a:pPr algn="ctr">
              <a:defRPr/>
            </a:pPr>
            <a:r>
              <a:rPr lang="en-US" b="1">
                <a:solidFill>
                  <a:srgbClr val="000000"/>
                </a:solidFill>
                <a:effectLst>
                  <a:outerShdw blurRad="38100" dist="38100" dir="2700000" algn="tl">
                    <a:srgbClr val="C0C0C0"/>
                  </a:outerShdw>
                </a:effectLst>
                <a:latin typeface="+mn-lt"/>
              </a:rPr>
              <a:t>image plane</a:t>
            </a:r>
          </a:p>
        </p:txBody>
      </p:sp>
      <p:pic>
        <p:nvPicPr>
          <p:cNvPr id="195602" name="Picture 2"/>
          <p:cNvPicPr>
            <a:picLocks noChangeAspect="1" noChangeArrowheads="1"/>
          </p:cNvPicPr>
          <p:nvPr/>
        </p:nvPicPr>
        <p:blipFill>
          <a:blip r:embed="rId3">
            <a:extLst>
              <a:ext uri="{28A0092B-C50C-407E-A947-70E740481C1C}">
                <a14:useLocalDpi xmlns:a14="http://schemas.microsoft.com/office/drawing/2010/main" val="0"/>
              </a:ext>
            </a:extLst>
          </a:blip>
          <a:srcRect l="51968" t="26302" r="7536" b="42700"/>
          <a:stretch>
            <a:fillRect/>
          </a:stretch>
        </p:blipFill>
        <p:spPr bwMode="auto">
          <a:xfrm>
            <a:off x="6215063" y="4627562"/>
            <a:ext cx="23002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03" name="Picture 2"/>
          <p:cNvPicPr>
            <a:picLocks noChangeAspect="1" noChangeArrowheads="1"/>
          </p:cNvPicPr>
          <p:nvPr/>
        </p:nvPicPr>
        <p:blipFill>
          <a:blip r:embed="rId3">
            <a:extLst>
              <a:ext uri="{28A0092B-C50C-407E-A947-70E740481C1C}">
                <a14:useLocalDpi xmlns:a14="http://schemas.microsoft.com/office/drawing/2010/main" val="0"/>
              </a:ext>
            </a:extLst>
          </a:blip>
          <a:srcRect l="10188" t="26302" r="48674" b="42700"/>
          <a:stretch>
            <a:fillRect/>
          </a:stretch>
        </p:blipFill>
        <p:spPr bwMode="auto">
          <a:xfrm>
            <a:off x="6178550" y="3276600"/>
            <a:ext cx="2336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a:spLocks noChangeArrowheads="1"/>
          </p:cNvSpPr>
          <p:nvPr/>
        </p:nvSpPr>
        <p:spPr bwMode="auto">
          <a:xfrm>
            <a:off x="7200900" y="3794125"/>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5" name="Oval 24"/>
          <p:cNvSpPr>
            <a:spLocks noChangeArrowheads="1"/>
          </p:cNvSpPr>
          <p:nvPr/>
        </p:nvSpPr>
        <p:spPr bwMode="auto">
          <a:xfrm>
            <a:off x="7419975" y="5181600"/>
            <a:ext cx="109538" cy="109538"/>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1245891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00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smtClean="0"/>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88"/>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5"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5"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0"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924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sp>
        <p:nvSpPr>
          <p:cNvPr id="6" name="Content Placeholder 5"/>
          <p:cNvSpPr>
            <a:spLocks noGrp="1"/>
          </p:cNvSpPr>
          <p:nvPr>
            <p:ph idx="1"/>
          </p:nvPr>
        </p:nvSpPr>
        <p:spPr>
          <a:xfrm>
            <a:off x="549275" y="3863975"/>
            <a:ext cx="8183563" cy="2811463"/>
          </a:xfrm>
        </p:spPr>
        <p:txBody>
          <a:bodyPr/>
          <a:lstStyle/>
          <a:p>
            <a:pPr eaLnBrk="1" hangingPunct="1"/>
            <a:r>
              <a:rPr lang="en-US" altLang="en-US" smtClean="0"/>
              <a:t>How do we solve the SfM problem?</a:t>
            </a:r>
          </a:p>
          <a:p>
            <a:pPr eaLnBrk="1" hangingPunct="1"/>
            <a:r>
              <a:rPr lang="en-US" altLang="en-US" smtClean="0"/>
              <a:t>Challenges:</a:t>
            </a:r>
          </a:p>
          <a:p>
            <a:pPr lvl="1" eaLnBrk="1" hangingPunct="1"/>
            <a:r>
              <a:rPr lang="en-US" altLang="en-US" smtClean="0"/>
              <a:t>Large number of parameters (1000’s of cameras, millions of points)</a:t>
            </a:r>
          </a:p>
          <a:p>
            <a:pPr lvl="1" eaLnBrk="1" hangingPunct="1"/>
            <a:r>
              <a:rPr lang="en-US" altLang="en-US" smtClean="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76279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pic>
        <p:nvPicPr>
          <p:cNvPr id="202755"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5" y="3863975"/>
            <a:ext cx="8183563" cy="2811463"/>
          </a:xfrm>
        </p:spPr>
        <p:txBody>
          <a:bodyPr rtlCol="0">
            <a:normAutofit fontScale="92500" lnSpcReduction="10000"/>
          </a:bodyPr>
          <a:lstStyle/>
          <a:p>
            <a:pPr eaLnBrk="1" fontAlgn="auto" hangingPunct="1">
              <a:spcAft>
                <a:spcPts val="0"/>
              </a:spcAft>
              <a:defRPr/>
            </a:pPr>
            <a:r>
              <a:rPr lang="en-US" sz="2800" dirty="0" smtClean="0"/>
              <a:t>Important tool: Bundle Adjustment [</a:t>
            </a:r>
            <a:r>
              <a:rPr lang="en-US" sz="2800" dirty="0" err="1" smtClean="0"/>
              <a:t>Triggs</a:t>
            </a:r>
            <a:r>
              <a:rPr lang="en-US" sz="2800" dirty="0" smtClean="0"/>
              <a:t> </a:t>
            </a:r>
            <a:r>
              <a:rPr lang="en-US" sz="2800" i="1" dirty="0" smtClean="0"/>
              <a:t>et al.</a:t>
            </a:r>
            <a:r>
              <a:rPr lang="en-US" sz="2800" dirty="0" smtClean="0"/>
              <a:t> ’00]</a:t>
            </a:r>
          </a:p>
          <a:p>
            <a:pPr lvl="1" eaLnBrk="1" fontAlgn="auto" hangingPunct="1">
              <a:spcAft>
                <a:spcPts val="0"/>
              </a:spcAft>
              <a:defRPr/>
            </a:pPr>
            <a:r>
              <a:rPr lang="en-US" sz="2400" dirty="0" smtClean="0"/>
              <a:t>Joint non-linear optimization of both cameras and points</a:t>
            </a:r>
          </a:p>
          <a:p>
            <a:pPr lvl="1" eaLnBrk="1" fontAlgn="auto" hangingPunct="1">
              <a:spcAft>
                <a:spcPts val="0"/>
              </a:spcAft>
              <a:defRPr/>
            </a:pPr>
            <a:r>
              <a:rPr lang="en-US" sz="2400" dirty="0" smtClean="0"/>
              <a:t>Very powerful, elegant tool</a:t>
            </a:r>
          </a:p>
          <a:p>
            <a:pPr eaLnBrk="1" fontAlgn="auto" hangingPunct="1">
              <a:spcAft>
                <a:spcPts val="0"/>
              </a:spcAft>
              <a:defRPr/>
            </a:pPr>
            <a:r>
              <a:rPr lang="en-US" sz="2800" dirty="0" smtClean="0"/>
              <a:t>The bad news:</a:t>
            </a:r>
          </a:p>
          <a:p>
            <a:pPr lvl="1" eaLnBrk="1" fontAlgn="auto" hangingPunct="1">
              <a:spcAft>
                <a:spcPts val="0"/>
              </a:spcAft>
              <a:defRPr/>
            </a:pPr>
            <a:r>
              <a:rPr lang="en-US" sz="2400" dirty="0" smtClean="0"/>
              <a:t>Starting from a random initialization is very likely to give the wrong answer</a:t>
            </a:r>
          </a:p>
          <a:p>
            <a:pPr lvl="1" eaLnBrk="1" fontAlgn="auto" hangingPunct="1">
              <a:spcAft>
                <a:spcPts val="0"/>
              </a:spcAft>
              <a:defRPr/>
            </a:pPr>
            <a:r>
              <a:rPr lang="en-US" sz="2400" dirty="0" smtClean="0"/>
              <a:t>Difficult to initialize all the cameras at once</a:t>
            </a:r>
            <a:endParaRPr lang="en-US" sz="2400" dirty="0"/>
          </a:p>
        </p:txBody>
      </p:sp>
      <p:sp>
        <p:nvSpPr>
          <p:cNvPr id="11" name="Right Arrow 10"/>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60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smtClean="0"/>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0"/>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0"/>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5" y="3978275"/>
            <a:ext cx="8412163" cy="2879725"/>
          </a:xfrm>
        </p:spPr>
        <p:txBody>
          <a:bodyPr/>
          <a:lstStyle/>
          <a:p>
            <a:pPr eaLnBrk="1" hangingPunct="1"/>
            <a:r>
              <a:rPr lang="en-US" altLang="en-US" sz="2800" smtClean="0"/>
              <a:t>The good news:</a:t>
            </a:r>
          </a:p>
          <a:p>
            <a:pPr lvl="1" eaLnBrk="1" hangingPunct="1"/>
            <a:r>
              <a:rPr lang="en-US" altLang="en-US" sz="2400" smtClean="0"/>
              <a:t>Structure from motion with two cameras is (relatively) easy</a:t>
            </a:r>
          </a:p>
          <a:p>
            <a:pPr lvl="1" eaLnBrk="1" hangingPunct="1"/>
            <a:r>
              <a:rPr lang="en-US" altLang="en-US" sz="2400" smtClean="0"/>
              <a:t>Once we have an initial model, it’s easy to add new cameras</a:t>
            </a:r>
          </a:p>
          <a:p>
            <a:pPr eaLnBrk="1" hangingPunct="1"/>
            <a:r>
              <a:rPr lang="en-US" altLang="en-US" sz="2800" smtClean="0"/>
              <a:t>Idea:</a:t>
            </a:r>
          </a:p>
          <a:p>
            <a:pPr lvl="1" eaLnBrk="1" hangingPunct="1"/>
            <a:r>
              <a:rPr lang="en-US" altLang="en-US" sz="2400" smtClean="0"/>
              <a:t>Start with a small seed reconstruction, and grow</a:t>
            </a:r>
            <a:endParaRPr lang="en-US" altLang="en-US" smtClean="0"/>
          </a:p>
          <a:p>
            <a:pPr eaLnBrk="1" hangingPunct="1"/>
            <a:endParaRPr lang="en-US" altLang="en-US" sz="2800" smtClean="0"/>
          </a:p>
        </p:txBody>
      </p:sp>
      <p:sp>
        <p:nvSpPr>
          <p:cNvPr id="11" name="Right Arrow 10"/>
          <p:cNvSpPr/>
          <p:nvPr/>
        </p:nvSpPr>
        <p:spPr>
          <a:xfrm>
            <a:off x="4457700" y="1965325"/>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17735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3"/>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smtClean="0"/>
              <a:t>Incremental SfM</a:t>
            </a:r>
          </a:p>
        </p:txBody>
      </p:sp>
      <p:grpSp>
        <p:nvGrpSpPr>
          <p:cNvPr id="204804" name="Group 4"/>
          <p:cNvGrpSpPr>
            <a:grpSpLocks/>
          </p:cNvGrpSpPr>
          <p:nvPr/>
        </p:nvGrpSpPr>
        <p:grpSpPr bwMode="auto">
          <a:xfrm>
            <a:off x="2413000" y="1944688"/>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38" y="3606800"/>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3"/>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3" y="5848350"/>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11974015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smtClean="0"/>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smtClean="0"/>
              <a:t>We want a pair with many matches, but which has as large a baseline as possible</a:t>
            </a:r>
            <a:endParaRPr lang="en-US" altLang="en-US" i="1" smtClean="0"/>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5"/>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5"/>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5"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3"/>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5" y="2271713"/>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3"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38"/>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38"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3"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38"/>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320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22825"/>
          </a:xfrm>
        </p:spPr>
        <p:txBody>
          <a:bodyPr rtlCol="0">
            <a:normAutofit lnSpcReduction="10000"/>
          </a:bodyPr>
          <a:lstStyle/>
          <a:p>
            <a:pPr eaLnBrk="1" fontAlgn="auto" hangingPunct="1">
              <a:spcAft>
                <a:spcPts val="0"/>
              </a:spcAft>
              <a:defRPr/>
            </a:pPr>
            <a:r>
              <a:rPr lang="en-US" dirty="0" smtClean="0"/>
              <a:t>Many possible heuristics</a:t>
            </a:r>
          </a:p>
          <a:p>
            <a:pPr eaLnBrk="1" fontAlgn="auto" hangingPunct="1">
              <a:spcAft>
                <a:spcPts val="0"/>
              </a:spcAft>
              <a:defRPr/>
            </a:pPr>
            <a:r>
              <a:rPr lang="en-US" dirty="0" smtClean="0"/>
              <a:t>E.g.</a:t>
            </a:r>
          </a:p>
          <a:p>
            <a:pPr lvl="1" eaLnBrk="1" fontAlgn="auto" hangingPunct="1">
              <a:spcAft>
                <a:spcPts val="0"/>
              </a:spcAft>
              <a:defRPr/>
            </a:pPr>
            <a:r>
              <a:rPr lang="en-US" dirty="0" smtClean="0"/>
              <a:t>Choose the pair with at least 100 matches, such that the ratio</a:t>
            </a:r>
          </a:p>
          <a:p>
            <a:pPr lvl="1" eaLnBrk="1" fontAlgn="auto" hangingPunct="1">
              <a:spcAft>
                <a:spcPts val="0"/>
              </a:spcAft>
              <a:defRPr/>
            </a:pPr>
            <a:endParaRPr lang="en-US" dirty="0" smtClean="0"/>
          </a:p>
          <a:p>
            <a:pPr lvl="1" eaLnBrk="1" fontAlgn="auto" hangingPunct="1">
              <a:spcAft>
                <a:spcPts val="0"/>
              </a:spcAft>
              <a:buFont typeface="Arial" panose="020B0604020202020204" pitchFamily="34" charset="0"/>
              <a:buNone/>
              <a:defRPr/>
            </a:pPr>
            <a:endParaRPr lang="en-US" dirty="0" smtClean="0"/>
          </a:p>
          <a:p>
            <a:pPr lvl="1" eaLnBrk="1" fontAlgn="auto" hangingPunct="1">
              <a:spcAft>
                <a:spcPts val="0"/>
              </a:spcAft>
              <a:buFont typeface="Arial" panose="020B0604020202020204" pitchFamily="34" charset="0"/>
              <a:buNone/>
              <a:defRPr/>
            </a:pPr>
            <a:r>
              <a:rPr lang="en-US" dirty="0" smtClean="0"/>
              <a:t>	is as small as possible</a:t>
            </a:r>
          </a:p>
          <a:p>
            <a:pPr lvl="1" eaLnBrk="1" fontAlgn="auto" hangingPunct="1">
              <a:spcAft>
                <a:spcPts val="0"/>
              </a:spcAft>
              <a:defRPr/>
            </a:pPr>
            <a:endParaRPr lang="en-US" dirty="0" smtClean="0"/>
          </a:p>
          <a:p>
            <a:pPr lvl="1" eaLnBrk="1" fontAlgn="auto" hangingPunct="1">
              <a:spcAft>
                <a:spcPts val="0"/>
              </a:spcAft>
              <a:defRPr/>
            </a:pPr>
            <a:r>
              <a:rPr lang="en-US" dirty="0" smtClean="0"/>
              <a:t>A </a:t>
            </a:r>
            <a:r>
              <a:rPr lang="en-US" dirty="0" err="1" smtClean="0"/>
              <a:t>homography</a:t>
            </a:r>
            <a:r>
              <a:rPr lang="en-US" dirty="0" smtClean="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smtClean="0"/>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88" y="3600450"/>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6052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smtClean="0"/>
              <a:t>2. Two-frame reconstruction</a:t>
            </a:r>
          </a:p>
        </p:txBody>
      </p:sp>
      <p:sp>
        <p:nvSpPr>
          <p:cNvPr id="3" name="Content Placeholder 2"/>
          <p:cNvSpPr>
            <a:spLocks noGrp="1"/>
          </p:cNvSpPr>
          <p:nvPr>
            <p:ph idx="1"/>
          </p:nvPr>
        </p:nvSpPr>
        <p:spPr>
          <a:xfrm>
            <a:off x="457200" y="1474788"/>
            <a:ext cx="8229600" cy="4776787"/>
          </a:xfrm>
        </p:spPr>
        <p:txBody>
          <a:bodyPr/>
          <a:lstStyle/>
          <a:p>
            <a:pPr eaLnBrk="1" hangingPunct="1"/>
            <a:r>
              <a:rPr lang="en-US" altLang="en-US" smtClean="0"/>
              <a:t>Input: two images with correspondence</a:t>
            </a:r>
          </a:p>
          <a:p>
            <a:pPr eaLnBrk="1" hangingPunct="1"/>
            <a:r>
              <a:rPr lang="en-US" altLang="en-US" smtClean="0"/>
              <a:t>Output: camera parameters, 3D points</a:t>
            </a:r>
          </a:p>
          <a:p>
            <a:pPr eaLnBrk="1" hangingPunct="1"/>
            <a:endParaRPr lang="en-US" altLang="en-US" smtClean="0"/>
          </a:p>
          <a:p>
            <a:pPr eaLnBrk="1" hangingPunct="1"/>
            <a:r>
              <a:rPr lang="en-US" altLang="en-US" smtClean="0"/>
              <a:t>In general, there can be ambiguities if the cameras are uncalibrated (camera intrinsics are unknown)</a:t>
            </a:r>
          </a:p>
          <a:p>
            <a:pPr eaLnBrk="1" hangingPunct="1"/>
            <a:r>
              <a:rPr lang="en-US" altLang="en-US" smtClean="0"/>
              <a:t>Usually assume that the only intrinsic parameter is an unknown focal length</a:t>
            </a:r>
          </a:p>
        </p:txBody>
      </p:sp>
    </p:spTree>
    <p:extLst>
      <p:ext uri="{BB962C8B-B14F-4D97-AF65-F5344CB8AC3E}">
        <p14:creationId xmlns:p14="http://schemas.microsoft.com/office/powerpoint/2010/main" val="10887311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smtClean="0"/>
              <a:t>2. Two-view reconstruction</a:t>
            </a:r>
          </a:p>
        </p:txBody>
      </p:sp>
      <p:sp>
        <p:nvSpPr>
          <p:cNvPr id="3" name="Content Placeholder 2"/>
          <p:cNvSpPr>
            <a:spLocks noGrp="1"/>
          </p:cNvSpPr>
          <p:nvPr>
            <p:ph idx="1"/>
          </p:nvPr>
        </p:nvSpPr>
        <p:spPr>
          <a:xfrm>
            <a:off x="457200" y="1714500"/>
            <a:ext cx="8229600" cy="4594225"/>
          </a:xfrm>
        </p:spPr>
        <p:txBody>
          <a:bodyPr/>
          <a:lstStyle/>
          <a:p>
            <a:pPr eaLnBrk="1" hangingPunct="1"/>
            <a:r>
              <a:rPr lang="en-US" altLang="en-US" smtClean="0"/>
              <a:t>Two-view SfM: Given two calibrated images with corresponding points, compute the camera and point positions</a:t>
            </a:r>
          </a:p>
          <a:p>
            <a:pPr eaLnBrk="1" hangingPunct="1"/>
            <a:r>
              <a:rPr lang="en-US" altLang="en-US" smtClean="0"/>
              <a:t>Solved by finding the essential matrix between the images</a:t>
            </a:r>
          </a:p>
          <a:p>
            <a:pPr eaLnBrk="1" hangingPunct="1"/>
            <a:endParaRPr lang="en-US" altLang="en-US" smtClean="0"/>
          </a:p>
        </p:txBody>
      </p:sp>
    </p:spTree>
    <p:extLst>
      <p:ext uri="{BB962C8B-B14F-4D97-AF65-F5344CB8AC3E}">
        <p14:creationId xmlns:p14="http://schemas.microsoft.com/office/powerpoint/2010/main" val="41181572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smtClean="0"/>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smtClean="0"/>
              <a:t>Pick a strong initial pair of images</a:t>
            </a:r>
          </a:p>
          <a:p>
            <a:pPr marL="971550" lvl="1" indent="-514350" eaLnBrk="1" hangingPunct="1">
              <a:buFont typeface="Arial" panose="020B0604020202020204" pitchFamily="34" charset="0"/>
              <a:buAutoNum type="arabicPeriod"/>
            </a:pPr>
            <a:r>
              <a:rPr lang="en-US" altLang="en-US" smtClean="0"/>
              <a:t>Initialize the model using two-frame SfM</a:t>
            </a:r>
          </a:p>
          <a:p>
            <a:pPr marL="971550" lvl="1" indent="-514350" eaLnBrk="1" hangingPunct="1">
              <a:buFont typeface="Arial" panose="020B0604020202020204" pitchFamily="34" charset="0"/>
              <a:buAutoNum type="arabicPeriod"/>
            </a:pPr>
            <a:r>
              <a:rPr lang="en-US" altLang="en-US" smtClean="0"/>
              <a:t>While there are connected images remaining:</a:t>
            </a:r>
          </a:p>
          <a:p>
            <a:pPr marL="1371600" lvl="2" indent="-514350" eaLnBrk="1" hangingPunct="1">
              <a:buFont typeface="Arial" panose="020B0604020202020204" pitchFamily="34" charset="0"/>
              <a:buAutoNum type="alphaLcPeriod"/>
            </a:pPr>
            <a:r>
              <a:rPr lang="en-US" altLang="en-US" smtClean="0"/>
              <a:t>Pick the image which sees the most existing 3D points</a:t>
            </a:r>
          </a:p>
          <a:p>
            <a:pPr marL="1371600" lvl="2" indent="-514350" eaLnBrk="1" hangingPunct="1">
              <a:buFont typeface="Arial" panose="020B0604020202020204" pitchFamily="34" charset="0"/>
              <a:buAutoNum type="alphaLcPeriod"/>
            </a:pPr>
            <a:r>
              <a:rPr lang="en-US" altLang="en-US" smtClean="0"/>
              <a:t>Estimate the pose of that camera</a:t>
            </a:r>
          </a:p>
          <a:p>
            <a:pPr marL="1371600" lvl="2" indent="-514350" eaLnBrk="1" hangingPunct="1">
              <a:buFont typeface="Arial" panose="020B0604020202020204" pitchFamily="34" charset="0"/>
              <a:buAutoNum type="alphaLcPeriod"/>
            </a:pPr>
            <a:r>
              <a:rPr lang="en-US" altLang="en-US" smtClean="0"/>
              <a:t>Triangulate any new points</a:t>
            </a:r>
          </a:p>
          <a:p>
            <a:pPr marL="1371600" lvl="2" indent="-514350" eaLnBrk="1" hangingPunct="1">
              <a:buFont typeface="Arial" panose="020B0604020202020204" pitchFamily="34" charset="0"/>
              <a:buAutoNum type="alphaLcPeriod"/>
            </a:pPr>
            <a:r>
              <a:rPr lang="en-US" altLang="en-US" smtClean="0"/>
              <a:t>Run bundle adjustment</a:t>
            </a:r>
          </a:p>
        </p:txBody>
      </p:sp>
    </p:spTree>
    <p:extLst>
      <p:ext uri="{BB962C8B-B14F-4D97-AF65-F5344CB8AC3E}">
        <p14:creationId xmlns:p14="http://schemas.microsoft.com/office/powerpoint/2010/main" val="32465142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1" descr="dark_country_1_2008-05-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2" descr="robot_came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672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Box 3"/>
          <p:cNvSpPr txBox="1">
            <a:spLocks noChangeArrowheads="1"/>
          </p:cNvSpPr>
          <p:nvPr/>
        </p:nvSpPr>
        <p:spPr bwMode="auto">
          <a:xfrm>
            <a:off x="762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Two cameras, simultaneous views</a:t>
            </a:r>
          </a:p>
        </p:txBody>
      </p:sp>
      <p:sp>
        <p:nvSpPr>
          <p:cNvPr id="197637" name="TextBox 5"/>
          <p:cNvSpPr txBox="1">
            <a:spLocks noChangeArrowheads="1"/>
          </p:cNvSpPr>
          <p:nvPr/>
        </p:nvSpPr>
        <p:spPr bwMode="auto">
          <a:xfrm>
            <a:off x="45720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Single moving camera and static scene</a:t>
            </a:r>
          </a:p>
        </p:txBody>
      </p:sp>
      <p:sp>
        <p:nvSpPr>
          <p:cNvPr id="7"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en-US" sz="4400" kern="0" dirty="0">
                <a:solidFill>
                  <a:schemeClr val="tx2"/>
                </a:solidFill>
                <a:latin typeface="+mj-lt"/>
                <a:ea typeface="+mj-ea"/>
                <a:cs typeface="+mj-cs"/>
              </a:rPr>
              <a:t>Stereo vision</a:t>
            </a:r>
          </a:p>
        </p:txBody>
      </p:sp>
    </p:spTree>
    <p:extLst>
      <p:ext uri="{BB962C8B-B14F-4D97-AF65-F5344CB8AC3E}">
        <p14:creationId xmlns:p14="http://schemas.microsoft.com/office/powerpoint/2010/main" val="36624975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16258</TotalTime>
  <Words>3485</Words>
  <Application>Microsoft Office PowerPoint</Application>
  <PresentationFormat>On-screen Show (4:3)</PresentationFormat>
  <Paragraphs>603</Paragraphs>
  <Slides>89</Slides>
  <Notes>55</Notes>
  <HiddenSlides>6</HiddenSlides>
  <MMClips>2</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2</vt:i4>
      </vt:variant>
      <vt:variant>
        <vt:lpstr>Slide Titles</vt:lpstr>
      </vt:variant>
      <vt:variant>
        <vt:i4>89</vt:i4>
      </vt:variant>
    </vt:vector>
  </HeadingPairs>
  <TitlesOfParts>
    <vt:vector size="108" baseType="lpstr">
      <vt:lpstr>MS PGothic</vt:lpstr>
      <vt:lpstr>Arial</vt:lpstr>
      <vt:lpstr>Calibri</vt:lpstr>
      <vt:lpstr>Symbol</vt:lpstr>
      <vt:lpstr>Times New Roman</vt:lpstr>
      <vt:lpstr>Wingdings</vt:lpstr>
      <vt:lpstr>Office Theme</vt:lpstr>
      <vt:lpstr>1_Default Design</vt:lpstr>
      <vt:lpstr>1_Blank Presentation</vt:lpstr>
      <vt:lpstr>Blank Presentation</vt:lpstr>
      <vt:lpstr>1_Office Theme</vt:lpstr>
      <vt:lpstr>2_Office Theme</vt:lpstr>
      <vt:lpstr>2_Blank Presentation</vt:lpstr>
      <vt:lpstr>4_Office Theme</vt:lpstr>
      <vt:lpstr>9_Office Theme</vt:lpstr>
      <vt:lpstr>3_Office Theme</vt:lpstr>
      <vt:lpstr>6_Office Theme</vt:lpstr>
      <vt:lpstr>Equation</vt:lpstr>
      <vt:lpstr>Image</vt:lpstr>
      <vt:lpstr>Multiview Geometry:  Stereo &amp; Structure from Motion</vt:lpstr>
      <vt:lpstr>Why multiple views?</vt:lpstr>
      <vt:lpstr>Why multiple views?</vt:lpstr>
      <vt:lpstr>changing camera center</vt:lpstr>
      <vt:lpstr>Multi-view geometry problems</vt:lpstr>
      <vt:lpstr>Multi-view geometry problems</vt:lpstr>
      <vt:lpstr>Multi-view geometry problems</vt:lpstr>
      <vt:lpstr>Estimating depth with stereo</vt:lpstr>
      <vt:lpstr>PowerPoint Presentation</vt:lpstr>
      <vt:lpstr>Camera calibration</vt:lpstr>
      <vt:lpstr>Oriented and Translated Camera</vt:lpstr>
      <vt:lpstr>Degrees of freedom</vt:lpstr>
      <vt:lpstr>How to calibrate the camera?</vt:lpstr>
      <vt:lpstr>How do we calibrate a camera?</vt:lpstr>
      <vt:lpstr>Method 1 – homogeneous linear system</vt:lpstr>
      <vt:lpstr>Can we factorize M back to K [R | T]?</vt:lpstr>
      <vt:lpstr>Stereo reconstruction: main steps</vt:lpstr>
      <vt:lpstr>PowerPoint Presentation</vt:lpstr>
      <vt:lpstr>Disparity example</vt:lpstr>
      <vt:lpstr>Correspondence problem</vt:lpstr>
      <vt:lpstr>Intensity profiles</vt:lpstr>
      <vt:lpstr>Correspondence problem</vt:lpstr>
      <vt:lpstr>Normalized cross correlation</vt:lpstr>
      <vt:lpstr>Correlation-based window matching</vt:lpstr>
      <vt:lpstr>Dense correspondence search</vt:lpstr>
      <vt:lpstr>Textureless regions</vt:lpstr>
      <vt:lpstr>Effect of window size</vt:lpstr>
      <vt:lpstr>Effect of window size</vt:lpstr>
      <vt:lpstr>Stereo Results</vt:lpstr>
      <vt:lpstr>Results with Window Search</vt:lpstr>
      <vt:lpstr>Better methods exist...</vt:lpstr>
      <vt:lpstr>General case, with calibrated cameras </vt:lpstr>
      <vt:lpstr>Stereo correspondence constraints</vt:lpstr>
      <vt:lpstr>PowerPoint Presentation</vt:lpstr>
      <vt:lpstr>Where do we need to search?</vt:lpstr>
      <vt:lpstr>PowerPoint Presentation</vt:lpstr>
      <vt:lpstr>Stereo correspondence constraints</vt:lpstr>
      <vt:lpstr>Epipolar geometry</vt:lpstr>
      <vt:lpstr>The Epipole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Epipolar constraint: Calibrated case</vt:lpstr>
      <vt:lpstr>Epipolar constraint: Calibrated case</vt:lpstr>
      <vt:lpstr>Epipolar constraint: Calibrated case</vt:lpstr>
      <vt:lpstr>Epipolar constraint: Calibrated case</vt:lpstr>
      <vt:lpstr>Epipolar constraint: Calibrated case</vt:lpstr>
      <vt:lpstr>Epipolar constraint: Calibrated case</vt:lpstr>
      <vt:lpstr>Epipolar constraint: Uncalibrated case</vt:lpstr>
      <vt:lpstr>Epipolar constraint: Uncalibrated case</vt:lpstr>
      <vt:lpstr>Epipolar constraint: Uncalibrated case</vt:lpstr>
      <vt:lpstr>Estimating the fundamental matrix</vt:lpstr>
      <vt:lpstr>The eight-point algorithm</vt:lpstr>
      <vt:lpstr>Problem with eight-point algorithm</vt:lpstr>
      <vt:lpstr>Problem with eight-point algorithm</vt:lpstr>
      <vt:lpstr>The normalized eight-point algorithm</vt:lpstr>
      <vt:lpstr>The Bible by Hartley &amp; Zisserman</vt:lpstr>
      <vt:lpstr>The Fundamental Matrix Song</vt:lpstr>
      <vt:lpstr>Review: Structure from Motion (SfM)</vt:lpstr>
      <vt:lpstr>Structure from motion</vt:lpstr>
      <vt:lpstr>Camera calibration &amp; triangulation</vt:lpstr>
      <vt:lpstr>Structure from motion</vt:lpstr>
      <vt:lpstr>PowerPoint Presentation</vt:lpstr>
      <vt:lpstr>PowerPoint Presentation</vt:lpstr>
      <vt:lpstr>Large-scale structure from motion</vt:lpstr>
      <vt:lpstr>First step: how to get correspondence?</vt:lpstr>
      <vt:lpstr>Feature detection</vt:lpstr>
      <vt:lpstr>Feature detection</vt:lpstr>
      <vt:lpstr>Feature matching</vt:lpstr>
      <vt:lpstr>Feature matching</vt:lpstr>
      <vt:lpstr>Correspondence estimation</vt:lpstr>
      <vt:lpstr>The story so far…</vt:lpstr>
      <vt:lpstr>PowerPoint Presentation</vt:lpstr>
      <vt:lpstr>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Alyosha Efros</cp:lastModifiedBy>
  <cp:revision>152</cp:revision>
  <dcterms:created xsi:type="dcterms:W3CDTF">2009-09-01T01:33:15Z</dcterms:created>
  <dcterms:modified xsi:type="dcterms:W3CDTF">2020-12-03T00:48:05Z</dcterms:modified>
</cp:coreProperties>
</file>