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5" r:id="rId4"/>
    <p:sldMasterId id="2147483697" r:id="rId5"/>
    <p:sldMasterId id="2147483940" r:id="rId6"/>
    <p:sldMasterId id="2147484040" r:id="rId7"/>
  </p:sldMasterIdLst>
  <p:notesMasterIdLst>
    <p:notesMasterId r:id="rId57"/>
  </p:notesMasterIdLst>
  <p:handoutMasterIdLst>
    <p:handoutMasterId r:id="rId58"/>
  </p:handoutMasterIdLst>
  <p:sldIdLst>
    <p:sldId id="575" r:id="rId8"/>
    <p:sldId id="538" r:id="rId9"/>
    <p:sldId id="517" r:id="rId10"/>
    <p:sldId id="519" r:id="rId11"/>
    <p:sldId id="518" r:id="rId12"/>
    <p:sldId id="548" r:id="rId13"/>
    <p:sldId id="563" r:id="rId14"/>
    <p:sldId id="562" r:id="rId15"/>
    <p:sldId id="493" r:id="rId16"/>
    <p:sldId id="495" r:id="rId17"/>
    <p:sldId id="496" r:id="rId18"/>
    <p:sldId id="497" r:id="rId19"/>
    <p:sldId id="498" r:id="rId20"/>
    <p:sldId id="499" r:id="rId21"/>
    <p:sldId id="539" r:id="rId22"/>
    <p:sldId id="523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76" r:id="rId33"/>
    <p:sldId id="557" r:id="rId34"/>
    <p:sldId id="524" r:id="rId35"/>
    <p:sldId id="541" r:id="rId36"/>
    <p:sldId id="542" r:id="rId37"/>
    <p:sldId id="543" r:id="rId38"/>
    <p:sldId id="578" r:id="rId39"/>
    <p:sldId id="577" r:id="rId40"/>
    <p:sldId id="544" r:id="rId41"/>
    <p:sldId id="546" r:id="rId42"/>
    <p:sldId id="545" r:id="rId43"/>
    <p:sldId id="521" r:id="rId44"/>
    <p:sldId id="561" r:id="rId45"/>
    <p:sldId id="522" r:id="rId46"/>
    <p:sldId id="549" r:id="rId47"/>
    <p:sldId id="550" r:id="rId48"/>
    <p:sldId id="551" r:id="rId49"/>
    <p:sldId id="552" r:id="rId50"/>
    <p:sldId id="556" r:id="rId51"/>
    <p:sldId id="553" r:id="rId52"/>
    <p:sldId id="555" r:id="rId53"/>
    <p:sldId id="558" r:id="rId54"/>
    <p:sldId id="559" r:id="rId55"/>
    <p:sldId id="56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67727A6-E631-48B1-AE7D-10B1ED20FA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FA4DB82-D88F-4257-855B-8CB1DDF3D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849FA737-81E6-4636-888D-09F1BC2A0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8C2ABA0-7086-45F6-9D3A-C682DA6CE6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D01A8DD-985C-4F88-B3AA-3B429BA76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2747FF1-75A4-49FB-B3F4-00A5EE1A88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05B6801-391E-4A39-88AD-50EB8CFAF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427A603-27B6-4300-8D50-40D5528440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7628DBB-8BB9-4004-8DA1-DD97C25F13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9B69DDE-ABA8-4CDB-93E0-F2085AC28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8A8CCADA-D4CD-4F28-BE65-E35DB78A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985198F-22A9-4B8E-AC3F-79B271370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19D62D-E307-42D9-BE1B-B24CB7259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4D8AF2-B19A-4E8A-A8A3-470D80BD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110D5D-9EAD-4EE4-A7FF-158937EE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A3AB4-B261-42EF-B11A-02F11CFB91E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2746B5A-FE78-4C84-8F1A-4352454F7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649FE9-A92F-42F8-A000-08B994CEE731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3F8C754-8122-4C7B-BC7A-AC16BEF78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8BDA2C-E4F1-4010-897B-D6992071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BE7786F-8EE6-4DEC-B11B-770BFDD6D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FA2B85-9DB6-4E61-B229-528BF44D2A2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990709A-392E-4A4A-B37F-6FA82F28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DE90991-16FE-4B67-8BBC-8E226B79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2B6B22-CAE6-45DD-A785-E2A8E4A3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369C07-8297-4C6A-BFF4-C97868075A10}" type="slidenum">
              <a:rPr lang="en-US" altLang="en-US" sz="120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FA3C41E-3047-4CED-BC30-62CF80A36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8375" cy="3582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B90C4E-1FA4-49D2-9562-134E4ED5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56CC2-B561-4AC4-8741-1F9C573E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92ADA-4BDC-4698-9ECF-DD6D6795A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48A71-6A9F-473A-8C33-72F7BD055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3238-FB14-4455-B0F2-D28031FFD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3C4CC-0F8E-4818-9C49-269AE6C7F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918E5-5FBD-4823-A713-EBB3FA299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B5D38-C9A1-4365-8C2B-3293C8589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6AB5-E562-4046-BF4C-88B5A6ED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63A1A-791F-453F-B334-8F0D587AA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3A9F5-1A9C-42A4-B2D5-E3EE000C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96A18-4876-4E36-A42B-2B188EF1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8666-74EA-4FC9-B4B0-905F4CBC8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2016A9-C783-4ED0-96F1-02E178508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06C61-7BA2-4BDB-915B-26FB69C9D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02BF3-8C6D-4329-974C-11F1A7A2F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58F8-A588-45D9-98AE-9ABCFD535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46C56-E074-4E23-8D50-F6BBE1645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6CBF1-88F1-4A98-BE8C-28163C3A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0CFC2-1946-4D07-920E-08D6836C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BFBC-20DD-422C-851B-3BC38A4A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A7CB1-A1CC-4CDA-841B-5EBEB53A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8F12-C113-4988-871E-3E0130D53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01424-36D5-4604-93C0-6A59FA97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DD21-D3D2-4CCD-807F-3CD9CF291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17FA5-6516-4B97-9B9E-BA501EBFE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4F542-F749-44C1-BCBA-4BE3C22A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7948-7998-4D88-9B38-188FB6E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A614-C4A6-4635-BE68-F93DFA5C1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8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2DE4F9-9615-4F93-8726-50161AA26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26BF9-DCA6-47AC-B9A5-A25C12AE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34F6B-835D-48D5-BDA2-56D0AC859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377C-D933-4E3D-B832-E2FF179EC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7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09AE4D-97F3-4811-93EF-092744F9E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337298-809F-401C-B7B9-D21024CB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E82755-430A-4A48-B61E-524BFB21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6AF2-CA50-4F65-8F90-879130B91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6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4B0F9B-0D7C-40CF-BC0A-F8572A17E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5E9BA3-8576-46AC-AEB0-87853A024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29BF78-FD97-4D6B-ACB9-35A3086B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6127-2ADD-4328-8CA5-5EA1086C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B051F-BCDD-4E03-9245-886E70BF4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BDA0-B9DD-4A47-8647-80CB2A4C1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2DC1E-F6E7-4D52-A865-C339006A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78CA-470A-40B0-AA55-D7E4E4F6C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44EC1-1C53-490B-AD78-FA663F680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CE3D5-FF2A-4B62-9A8C-AAF6AC49B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13BE2-E7BE-431A-BE3F-5DB21ECF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674D-024C-4D01-8698-5AAC71A2A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9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0894F-CD9D-4836-B58B-7983FB462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5712-D3C7-4067-8FFF-441FAE736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CAF05-63AF-456A-9962-FE501002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A765-8E19-4E49-9B39-5CD42537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5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7A4126-8011-45AF-8143-EAE8DA58D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69176-A97C-46FC-86CF-D502E46A5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36F97-B09F-41D4-9062-6C1EED3CD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CE67-37DB-4C31-8BE0-DE7E5DB6B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E7F10-5B45-4290-BBD0-E245824F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2847B8-040D-400F-BF38-7B0011840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56AD3-3E7B-4144-94A7-4D5C21938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F17-F59F-4649-9B63-11581901C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8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C920-06BC-459B-AD54-484FFCD5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8A65-ABD8-46D0-833A-397A4E8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6EE7-E832-4815-ACA4-50C338EC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603602-8E3B-4F48-B7BF-6B2CC2D3C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25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CA06-B32B-436C-981A-4FE5C609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73D4-4E2E-47BB-8D4A-F961BDF1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8B90-C1C9-4C1B-8D2C-163E34E9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5AA70-6B5A-47A8-81DC-153C7568F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D3B7-03B1-4118-8B16-A7A12A6A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C87B-A2F8-4230-AE98-B6A4069E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527F-2750-449F-84E1-AD1B990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F8A307-7B3D-4503-9CC3-0EDD1BCD8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C436-11C7-4281-8D23-DBF9895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D6F-3E11-4223-A0E4-CF30A75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D4B4-9A60-46B3-8ED0-A6926AF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8723E7-4135-46D9-9210-6428285C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4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164FD-EB66-41CE-AA22-C821A883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36B8B-6B56-46AC-A906-BD5C8F65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4FCB-2032-46E1-904F-C774E7DE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85F429-7EFF-4BF8-8648-B8C4A849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3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D2FFF-8182-418B-8EA0-BC720091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0427-041D-4BFB-9157-BCE8329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5C40-2B57-4E10-9866-F7B09C31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40D29D-52EC-49D8-9436-9CD2EC8C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99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C2AE6-7816-4D28-BCCF-21F1743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D124-1B5C-4511-B3E7-72620106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9942-3D85-4427-B435-AD31D6AD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51E5AD-4103-4426-8A46-C7B4779F2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4AFD9-3AA9-447A-A32B-0CF921C10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65C57-1145-4F17-8676-DAE912DFE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211962-C9E0-4C72-8D1D-597137126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EFCD-33ED-4D2B-8414-72A378756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00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6444-4F5F-40E8-9961-18E24C4E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DDEAF-8A0A-432B-817E-B472B9E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9B02-B186-4CBD-8D55-D04DB165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67F378-100B-46D7-8F60-8DBDE1CEE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8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B292-239C-4DDA-8545-017B5753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BD43-F431-46DB-BEE9-2CC47DD9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1D026-DB0C-4DAC-8C8E-8CC87A2F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64AC80-AA3A-4798-AE2C-5E37083A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2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BDEB-864D-4E3E-B0B4-68DAA26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D521-B9DF-428A-9D71-8BBF0FFD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8427-E1D8-4D9C-8B5D-B5E2047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3E7938-1512-410B-BC2F-B5B6A3FA0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5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D6A0-A2F4-4369-98BC-CB0F2F4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997F-299E-43C5-8D10-7ECC27E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5D5-119B-49A7-9684-BCEF7FA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CED93B-5F49-4267-9BBE-B591459AC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46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89C-BD5A-4875-93D5-ABADD81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880E-58ED-4CB0-B4A2-97B7419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BAE6-6044-4105-A5E1-49ACB95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61A911-FF1C-4533-A3F7-B8921EA9C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9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D7EB-6629-4332-8574-B21F53EF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2E0D-EB58-451B-9942-C3FEA9F5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B6FC-F0E3-41D8-A840-202F47E4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38405-4992-481C-A636-C3A97F0A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36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3620-19F3-420A-81A2-DF505A45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073F-95B2-4429-A0F0-35F9B19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01D-0188-4C39-8D0D-72624DED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996FF-BC07-4C2F-B81A-522B3FBD8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444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2B23-DE9A-43EE-A53F-F51329C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0BD6-74F6-4021-A437-67621FA3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F32DE-7876-4D2D-B92D-E755C986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23FC3-A489-435E-A58D-F8257D26D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8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0668E-FA5D-4360-B6F9-2B3057B8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10F5-064E-4F39-8666-02D0CB4C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A8C6B-9F78-4E66-860F-26CF20F2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7457E-67CF-4670-B67C-2D8735D3D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51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A916-C7D4-458D-8C86-EC159AA2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336B7-BA09-4EBF-8C53-E876D20C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348E-5A36-45EB-98AC-951C4788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2207E-3024-490E-A2D5-759F32BC0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3CB5E-2C1C-4D21-B699-F9E57DC8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A53B7-6497-42E8-8D06-703A41BD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E4E79-1504-4A9D-A313-D541BAC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FFAB-DB67-4F8C-9098-D8C5C5909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9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1B2-D7E6-46B2-97E0-32631C03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BF9A1-C5D6-49A1-8791-7CD0DCEF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E0DB7-B28D-4F0B-8005-030A2D26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23C0B-9951-4DF0-8E17-994628F2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F673-B2E5-4F0E-90CD-9653A987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C5D6-3466-47B4-8449-1F5AEF0C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9D80-F5DF-4072-88D2-0BE4565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14901-E5EB-4999-B0B4-DF98CBDC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6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EA06-18F8-47CF-9AF1-AE666F69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9957-6FDA-41D3-9C47-9D737C7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AB45-7CEC-43F4-9E16-AB0AF0B6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5518C-94F9-45F1-9C27-FBC800029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33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AB68-0B2B-42AE-94D4-8744EF98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1465-5A15-4FF0-8868-33772BE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61AA-5F67-4DEB-A6B3-391DF483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1D0309-9D2D-422C-BCE8-4E013CE9D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99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81C1-2757-4CC1-B47C-0CEA5559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1009-65D1-4B69-ACF8-8B7F480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759F-03B4-48C5-9724-7F08881C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9B93D0-58D3-4B43-9E7A-78EF2315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14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60E-6329-4F22-9A43-83A1B2C1B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014C2-DD8A-4FF2-AED6-D8098BFC6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A4AB-9520-4946-9A83-CF840D473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AB92-78A8-4853-8414-F4424EB40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04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5AACC-D0E5-46DC-B4D3-ECEA10311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E8270-34F5-4BA8-8794-23EFF2082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E81D4-3FE0-4FE6-A54D-50E86F01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4D4-7EB9-4F00-B352-94622962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10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D33B19-4773-4154-81CE-BD9E42388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5F44C-B47C-47FC-83F3-8D28F932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63712-FE54-4392-AC09-4534561CD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29DD-2F0A-433E-A7FC-6E866E4B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13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8086-0A75-42A2-8D30-47FC92FD4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6A417-75FA-455E-859C-769A9040A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70F38-24F7-4016-9844-331FE18EC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512-A0E6-45C2-B372-A2AFA1C26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33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153B4-AEF4-48FE-9805-FE6B6B496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8E2A0F-08F5-4676-8187-FF366E4F2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96EF-AC5C-4700-A9C9-4A3A517BC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934D-8544-43A5-AF17-E346FABD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03E2C4-E0F2-434F-8DCE-BC043CA65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7BA5C7-9B83-4D7C-B477-6C9939609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BB1A28-5A27-4A62-A776-EE04A24A9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251F-6456-40E9-A288-5907028F0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6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46BC3-A1AA-40D2-B30F-EAEB706D4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6D8ED3-0E28-4A77-A86D-3D7F94F4E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0C3B0-DDD7-49E1-A885-A916B3AD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183A-EDB8-44C1-B60F-47EAD03C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1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272834-7235-4891-8E73-0827DDE7D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9899E3-F8BD-494B-8CA8-81E63939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8E80C4-79DA-4C0B-8C67-1BF9FE58F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0B8-F095-4CAD-B512-A60ED61AC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41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EF197-3120-4BBE-8751-4D4B3CB30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9C15-5573-44DA-91D9-2A523377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DBA29-4F3D-4894-A88A-20EC2533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BE5-8C20-4012-AB68-37C5E03B3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6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8BA71-05C7-4CA5-A5DE-915390B7B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2B6DD-6044-4936-9A5C-2BF77E29F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CE073-118B-469A-A03A-3BE4875CF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A11E-AE4E-4DA3-9007-38B72FD87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4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DDE91-D0C2-40AF-9F3C-2073D397E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B17F7-8F46-4FDA-94E7-6136B4B79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53C9-8385-4D82-9C7C-F04D20A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88A1-4B26-45F6-9D02-A525632C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75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896F-700C-4A73-A31A-B54C5338F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FA3C-B784-4CFD-9A7E-E27892D94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53147F-FBEA-4FF0-835D-0529C04F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272F-95D5-4794-8065-7ACF1B65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73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07109-E04D-4C77-AC5C-7990493D1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BD7C2-D5D5-49F6-9883-0A8979EA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18E41-CCCC-4B02-B0E9-B78B62CB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7E72-1D21-40E7-A593-BD7A6140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1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74B2F-7677-4A0A-870A-3AD9E6230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3E58B-CEDD-4E79-BA6A-A74E691B7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2B3F3-9CB0-460E-81D6-D6802698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6EF6-10D4-4865-BC82-C0D27AB58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19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638AC-DCB6-4B69-A725-8E2C1C130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99F9-82CD-484E-9170-731970C6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57700-A5C0-4958-A583-52B25D6B6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7893-E10B-4EF8-AAD0-15019307E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B4CD2-BEE1-4CD4-A9E9-B6FBCC61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8D19-3247-4F4C-AF90-2E7B5194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43611-B7B7-431F-9CB0-CFCB724B4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D700-1C97-4113-BA93-81385F6D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7877A-325D-4877-B518-0C687618B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16D6A-DF6D-4C41-A6B4-086FD1452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C9EF2F-6003-4A76-920E-33194BC3B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9B20-00A0-4729-A5B7-C809D9D38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41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6F840-3605-430A-BF85-21F3824BB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4B2886-6DF7-4FCD-8BE3-8711E7168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B00AA-A41F-4447-BA6E-6F79ADC5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E08D-92E9-4CBF-8466-EF53F5FEE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C979B1-2EBF-454A-843A-8C20CCC56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03151-AA2A-41E3-8E46-C636FD97F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9F494-E54F-483D-B9CD-F2E68D01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BFEE-B6A2-4D77-8730-FE5892C09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51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ED875E-2D89-4540-BD8A-29CF33880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6C65F5-A19C-408F-A5FF-FA0D397D5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5B9ABF-FCFC-4202-A8C2-152439EA8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EF4B-91C2-40ED-86A9-8DD7C9CC4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1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BF9FB-28E5-42A5-9244-EEFC72429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AA692-7FA8-4654-BF12-86F0CFFE3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F1E8-A6A3-48C2-9DFE-81B1D6ED2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736-1D13-49C5-9663-CBA4EB10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0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17A44-AC95-4E80-B46B-EC08347CD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3532D-EAC4-4811-B660-EE7B65579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72072-92F8-4126-BFA1-66BC837E7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5F28-A48E-45FA-A42D-66C8D393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08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BE387-02E3-4812-A021-417FC2135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23C66-8EE2-4EB7-835F-006C7BA4C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834FA-3C70-48F1-92AE-E91901E82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311E-BDED-42F1-8381-CF12FEA54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8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01257-BEC8-4F7F-A662-488DD4888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3BD0C-3B48-4811-B86E-E7FB88C17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531AF-E6B9-4C91-BDD7-6CE526A8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73E9-59FC-414C-AE9A-C069CC486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85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E10F0-1618-44D0-B25B-2E67164F7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2FF9F-DBD9-40E5-B520-134711DC7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39C7A-ACE5-415F-A246-1E705262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0BDD-D19D-4862-8DC1-BF2A83E6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61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3EB0-2B21-4189-AED6-606E8380E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4E0F6-00DC-48BB-932D-5DAB293C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1FAB-BAA3-4991-A65B-C9B3FFE65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74A8-2B79-44F6-A50E-4E59A95B1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29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A4BDF-47FF-44B6-A77E-7A2F6A42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C0263-EE87-44AF-8D26-35BC024E1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CB45-1116-40F1-8D72-E8CE9CC9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1E6-BD96-4817-985A-199480A0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07432A-D45A-4833-9D2A-0098190F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36228D-16E1-4B0A-9619-9528E7F15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CD305-C7C0-4557-97A8-AA093F67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75C2-75D2-4C96-9B0A-E7C28CC47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806C2-082C-4E57-BA5A-A1681CFF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55B98-A282-48E5-BB18-FED97C5B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44502-69CE-4B91-8C69-E99DE4AF3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3695-8655-4695-A39C-411215778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6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3825B2-F1C1-41C1-9F1B-7CBDCBEC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CC492F-5332-449D-9FB5-A2604119C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D7E29-F840-4545-BCC0-69D5EC152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FD4C-F7DB-4A41-B47C-10DD97A5C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8B906A-4A5B-4041-8C7E-C3921D680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2EB30-CC8B-476E-8A73-13E7189B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0449A7-3562-4BB5-83AF-1951C0D86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4463-FF3A-4718-9B78-CC908EA0A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0B73BE-5810-4736-9B08-10DE3CE36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CE3473-F820-4286-9F42-B3C35F82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B51AB2-8E5C-41EB-A96F-F4BF492AA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05CC-2D25-493A-80BB-47CA45F9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86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40AA9-BDE3-4CEA-9999-53271FCC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A545-2807-4DF7-A900-61794AE0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DBA59-063A-4AB0-86F6-ABCFF6E6E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0AFB-D5CB-4202-8C86-98E789BE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33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A364C-D84D-4D9D-A869-FDEFD82E6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8333B-23D3-419B-AACC-9CB5B5222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1B0E8-E653-4622-941B-54AF32290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74A4-BA93-49E6-B127-03EA9B96F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80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108FF-8D0E-424F-AB71-F7A01620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016817-825E-42B9-A572-DC1952478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CEC0F-1F00-4169-AAED-9DC9360C5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0248-95CA-433F-9E74-15C321DA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10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FD0A8-F82B-4E3C-8EDB-F6FA16EA9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7E812-EF4E-43FA-A68C-2D67C46BC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D1CDB-995B-49E6-A66A-0B6FDF00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6957-E1ED-4117-A1C2-68E6F8CB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7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6166-0F94-4553-9F93-83738C43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0650C-8E21-41CC-B181-6B13233C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B77ED-D4F4-420F-A085-B3D501AA4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D0B5-F2C5-429D-9528-01EB5221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301E2-9135-47C5-8367-AA14C7EB3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3FC8-C569-406D-8CE4-684C27D7B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530C1-283F-4752-93C1-A05DAD616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0C92-1272-419C-8519-7FCB5F95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C0B983-9FDA-4866-AE62-ADA99489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CDEAEC-023D-4EA0-AB6E-79FDC773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E89C73D-3214-4473-9E84-DC94EC3C7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14AB856-3462-4EF5-8EB2-20210FC80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30C0DA-97DD-424A-BBA9-E3D0CDF7E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014660-2601-4776-BC02-4541AAEA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A5D4773-CBC8-492D-A4FE-C9E307463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BEC529-895F-4D53-888B-956C8AAD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B892B1-00F3-4D4F-9044-8E5B134DC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593ADD74-7951-4E6D-8BF7-B48A2E215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806C1BA6-FC27-4ED1-98BD-2E44024BDE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C284A0EF-554C-445D-B063-ACA5B0B61F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84514FD-AA9B-43BD-9A3C-C648BB5A1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682CC-B215-4A29-942F-7C4D03249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85F6C3-9EDD-41F2-89EC-A2278B12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CFB6DF-2EFE-40D2-902C-C6DE408D1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9026FB-F53F-4CD1-B965-CB5C01C86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CB52F8-28C5-44A3-BC0C-32278E091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059275-CB63-4EC8-8C5E-29F57C05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2E7EA8-0977-4D0E-926E-C60D14097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5EE2156-E0FD-45E5-8587-C1DBFECF6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0D572C-3C20-442A-93B5-42E73A52F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04FA49-2BB3-422F-8CBA-8816C62F86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9C312C-8A02-4AD3-AB92-CF78A06C3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7F3033-2F52-4394-A914-7839226CC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9149F6-2752-409A-91A4-B3B5D554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B93B6E-EBC0-4343-8B9D-CB4155AC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6F5D327-9D35-47A9-A20A-948B5E586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E86DE7F-85EF-495D-B53B-627E292B4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B234BC4-A27F-49CF-A214-2F4F3BF7E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661A1D-8959-40D8-9865-055BA262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23C3662A-B500-4322-940E-49A15F43E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3DB37D-8B62-4373-B466-CC491D24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4299BB-DF8A-4CB0-BD98-2F39E958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2873130-545F-4AE7-BE59-44205BD518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05CCA25-A2B7-4635-AA8B-762C3C7E57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82AA2C5-629E-4BE8-9ACD-73218027F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397008-FEFD-4D77-8DE1-99FF0C3E0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5722771C-0D2D-4554-A9EA-04FC8F26F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96D0E6-5B25-4DAB-9A73-D8C2B1172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1CEB24-673C-47E2-8D87-80938558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F2921E5-B311-4102-9F67-C61D64A23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314BB16-BDB5-44D7-BA34-24C81BBF8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797D162-1610-426C-BF56-F237E38D9D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8F9B1C-F855-43A5-AF92-4B14406C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601C67-1FBA-4480-90EC-8D6D1149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dres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Rolling_shutter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B2C06B-9FA8-4AD4-A246-A3047DEF0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/>
          <a:lstStyle/>
          <a:p>
            <a:pPr algn="ctr"/>
            <a:r>
              <a:rPr lang="en-US" altLang="en-US"/>
              <a:t>Capturing Light… in human and machine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CE722B44-FE17-428F-BB5D-0CEC85DF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959475"/>
            <a:ext cx="6992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/>
              <a:t>CS194: Computer Vision and Comp. Photography</a:t>
            </a:r>
          </a:p>
          <a:p>
            <a:pPr algn="r">
              <a:spcBef>
                <a:spcPct val="0"/>
              </a:spcBef>
            </a:pPr>
            <a:r>
              <a:rPr lang="en-US" altLang="en-US" sz="2400"/>
              <a:t>Alexei Efros, UC Berkeley, Fall 2021</a:t>
            </a: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913FD176-FFA3-4128-B4CE-5D8AC8F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57613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F4CEF90-9879-40AD-AC2A-41BB973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356E8BD4-7E47-47E2-8F9D-95253A32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35C852-E841-43AC-87DF-C25B9D59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2024C9F-FFB5-4FEA-8F21-671F9427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D63CABC-686A-4266-95AA-06C465CF456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44037" name="Text Box 4">
              <a:extLst>
                <a:ext uri="{FF2B5EF4-FFF2-40B4-BE49-F238E27FC236}">
                  <a16:creationId xmlns:a16="http://schemas.microsoft.com/office/drawing/2014/main" id="{3A67D610-DDBB-4D06-A847-8415EEE0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/>
                <a:t>Light</a:t>
              </a:r>
            </a:p>
          </p:txBody>
        </p:sp>
        <p:sp>
          <p:nvSpPr>
            <p:cNvPr id="44038" name="Line 5">
              <a:extLst>
                <a:ext uri="{FF2B5EF4-FFF2-40B4-BE49-F238E27FC236}">
                  <a16:creationId xmlns:a16="http://schemas.microsoft.com/office/drawing/2014/main" id="{C3B8BE24-9FD7-4CD1-BB05-9FA0F64D1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6">
              <a:extLst>
                <a:ext uri="{FF2B5EF4-FFF2-40B4-BE49-F238E27FC236}">
                  <a16:creationId xmlns:a16="http://schemas.microsoft.com/office/drawing/2014/main" id="{E506DCB1-A89A-4BC6-AAE9-017010C99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7">
              <a:extLst>
                <a:ext uri="{FF2B5EF4-FFF2-40B4-BE49-F238E27FC236}">
                  <a16:creationId xmlns:a16="http://schemas.microsoft.com/office/drawing/2014/main" id="{09EE37B7-8DF4-4E45-B708-DE3A261A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40723E1-C84E-4AA8-B2A5-5026C7CA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166616-977E-407E-9102-BC6A27EE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chemeClr val="folHlink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chemeClr val="folHlink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latin typeface="Helvetica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CAD2BBD-44E9-4044-B8BB-8E6301D3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AB6E4B0-1C1A-4E22-9FD3-9EEAC08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85E1735-5237-4A18-B90B-6B1FF354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2709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latin typeface="Helvetica" panose="020B0604020202020204" pitchFamily="34" charset="0"/>
              </a:rPr>
              <a:t>Rods</a:t>
            </a:r>
            <a:r>
              <a:rPr lang="en-US" altLang="en-US" sz="240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3EB8CF-FFDD-45F8-A3B0-70A12C03E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B402E19-86C7-4F42-B1B3-7D9FDAF9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0C682291-4209-4A77-8D01-6153B16B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211888"/>
            <a:ext cx="533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famous sock-matching problem…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CF3E884-E830-4C85-A8FF-AD735AA0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55AE7D6-0F7C-474F-AB22-D2C2AC75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Distribution of Rods and Cones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EDC9C7AB-37A0-426D-ACE2-BB34FD92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6">
            <a:extLst>
              <a:ext uri="{FF2B5EF4-FFF2-40B4-BE49-F238E27FC236}">
                <a16:creationId xmlns:a16="http://schemas.microsoft.com/office/drawing/2014/main" id="{F16BFAB3-0729-4069-B617-FA62A82A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Night Sky: why are there more stars off-center?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043A78E-7CF2-40BC-AE6C-2CA46FD89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0BF839-37C7-423A-9A6A-42C94AB8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85A49756-483D-4A55-8349-A854DFFF9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90600"/>
          <a:ext cx="7245350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43205" imgH="5324391" progId="Photoshop.Image.4">
                  <p:embed/>
                </p:oleObj>
              </mc:Choice>
              <mc:Fallback>
                <p:oleObj name="Image" r:id="rId3" imgW="7243205" imgH="5324391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245350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>
            <a:extLst>
              <a:ext uri="{FF2B5EF4-FFF2-40B4-BE49-F238E27FC236}">
                <a16:creationId xmlns:a16="http://schemas.microsoft.com/office/drawing/2014/main" id="{2EE259B3-8BAB-42DB-92D2-3A13D3D1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Foundations of Vision, by Brian Wandell, Sinauer Assoc., 1995</a:t>
            </a: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9E75991-4462-4D03-85BF-A6C31E881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50179" name="Picture 3" descr="spectrum">
            <a:extLst>
              <a:ext uri="{FF2B5EF4-FFF2-40B4-BE49-F238E27FC236}">
                <a16:creationId xmlns:a16="http://schemas.microsoft.com/office/drawing/2014/main" id="{11780C9B-7789-4E7F-BF30-3578EA7A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equiluminant">
            <a:extLst>
              <a:ext uri="{FF2B5EF4-FFF2-40B4-BE49-F238E27FC236}">
                <a16:creationId xmlns:a16="http://schemas.microsoft.com/office/drawing/2014/main" id="{5F60B311-2058-489D-BBA7-9243C8B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9702B861-D03B-421C-B4A5-3105A273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accent1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17FD988-E32D-46D1-B854-E7EBACC0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</a:rPr>
              <a:t>Human Luminance Sensitivity Function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936AF82-AD0E-4382-9762-E0FD1ECEB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DD4681-32F1-46BE-9075-3A2F55D65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D67C358-CE95-4C08-AA89-E8EB2276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133825"/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2229" name="Text Box 12">
            <a:extLst>
              <a:ext uri="{FF2B5EF4-FFF2-40B4-BE49-F238E27FC236}">
                <a16:creationId xmlns:a16="http://schemas.microsoft.com/office/drawing/2014/main" id="{5DF43A62-75EC-4B8C-93BD-93EEDB2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Why do we see light of these wavelengths?</a:t>
            </a:r>
          </a:p>
        </p:txBody>
      </p:sp>
      <p:sp>
        <p:nvSpPr>
          <p:cNvPr id="52230" name="Rectangle 13">
            <a:extLst>
              <a:ext uri="{FF2B5EF4-FFF2-40B4-BE49-F238E27FC236}">
                <a16:creationId xmlns:a16="http://schemas.microsoft.com/office/drawing/2014/main" id="{5DC4BE86-FC6C-4DBD-B08F-94B862B6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52231" name="Picture 14">
            <a:extLst>
              <a:ext uri="{FF2B5EF4-FFF2-40B4-BE49-F238E27FC236}">
                <a16:creationId xmlns:a16="http://schemas.microsoft.com/office/drawing/2014/main" id="{C4453A51-F956-4C63-AD90-73680CA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>
            <a:extLst>
              <a:ext uri="{FF2B5EF4-FFF2-40B4-BE49-F238E27FC236}">
                <a16:creationId xmlns:a16="http://schemas.microsoft.com/office/drawing/2014/main" id="{01CFB807-9EFB-4461-8F89-0F317DCF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…because that’s where the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Sun radiates EM energy</a:t>
            </a:r>
          </a:p>
        </p:txBody>
      </p:sp>
      <p:sp>
        <p:nvSpPr>
          <p:cNvPr id="52233" name="Rectangle 16">
            <a:extLst>
              <a:ext uri="{FF2B5EF4-FFF2-40B4-BE49-F238E27FC236}">
                <a16:creationId xmlns:a16="http://schemas.microsoft.com/office/drawing/2014/main" id="{D15DF14B-089B-452D-97C5-555061C8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400">
                <a:solidFill>
                  <a:schemeClr val="tx2"/>
                </a:solidFill>
              </a:rPr>
              <a:t>Visible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05FFF73-286F-4135-8CBB-A875B772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87EEB4DF-49B8-455C-BE6E-F7B2878F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B13238D9-25CB-4D14-BAE4-C4F1DBDC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Any patch of light can be completely described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physically by its spectrum: the number of photons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(per time unit) at each wavelength 400 - 700 nm.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4B89C326-41C6-417D-AB01-BD9A7B1EC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2CFED658-EE60-423A-89A5-420EF7FB4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FFB58829-C2D3-44F5-B643-2CC5E8335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3DE024BC-8440-4AA5-91A1-79B2CC91E0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AF7E9114-052A-4F26-94FE-B275B7158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63387987-761F-4D1A-8A28-7F79563A4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1CF633EF-D99B-4BC8-90DD-5A2D5EAA1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D69D766D-51CE-4C08-8C15-59A46C3A7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0480A09E-8983-434B-88CE-D5E5EF8ED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0EA4CD58-B2E7-46D0-A426-541DB4502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06B08EA0-CC5E-42DD-8677-35E888F0F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9C214922-1341-4C2D-83C7-C985681B4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5AF23A4B-B901-473A-8770-B6AE341CF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75EB02CF-127C-440B-B456-6D1D89AE5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0403AEC4-55FA-4C40-AFF1-D3DDB0744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2F07A3D8-5A3D-43F9-A9C2-88249419B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807F7E48-E744-4672-9427-345F51902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75EA01FF-ABE4-44C6-8E38-5B87B9449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71" name="Picture 23">
            <a:extLst>
              <a:ext uri="{FF2B5EF4-FFF2-40B4-BE49-F238E27FC236}">
                <a16:creationId xmlns:a16="http://schemas.microsoft.com/office/drawing/2014/main" id="{B3E55950-7289-42A4-9752-71010372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2" name="Rectangle 24">
            <a:extLst>
              <a:ext uri="{FF2B5EF4-FFF2-40B4-BE49-F238E27FC236}">
                <a16:creationId xmlns:a16="http://schemas.microsoft.com/office/drawing/2014/main" id="{A37BAF9C-6B49-47CF-9748-6C6CC1D3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BCD34E02-4435-47D0-AB2D-BF0711B8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490FC1C-435A-4295-9D8F-100BA14F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EC3871C0-EB28-4E38-AF19-21AF399D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00BEC32B-EE1A-45E4-A881-ACF24C83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spectra of light sources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DB07441-DFFD-4625-A36B-7A7A4889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A702C22-B55A-4EE4-B761-B07E0979D9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PHOTOGRAPHY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2FEE036-1AA0-4221-B89F-D6AFF9FF0060}"/>
              </a:ext>
            </a:extLst>
          </p:cNvPr>
          <p:cNvSpPr/>
          <p:nvPr/>
        </p:nvSpPr>
        <p:spPr bwMode="auto">
          <a:xfrm rot="16200000">
            <a:off x="3352800" y="2590800"/>
            <a:ext cx="457200" cy="13716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trike="sngStrike" dirty="0">
              <a:cs typeface="Arial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B6D7B1B-152B-4318-BFFE-B3338927EE39}"/>
              </a:ext>
            </a:extLst>
          </p:cNvPr>
          <p:cNvSpPr/>
          <p:nvPr/>
        </p:nvSpPr>
        <p:spPr bwMode="auto">
          <a:xfrm rot="16200000">
            <a:off x="5105400" y="2362200"/>
            <a:ext cx="457200" cy="18288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4431F-5475-4F9C-A964-E151AA31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E3211-A9C7-43DA-91F7-DF7F2DF8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133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drawing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/ writing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3537D8C-A2CF-4619-8287-0E8C63E0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Etymology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D7EEB7BF-0B82-42B3-B5BE-2B8AF8B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789D46AF-9B97-4056-AA15-428B030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C5D1510A-9189-4D31-B5E4-FDA65A9C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A497977-F190-422D-8A0B-0343087A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3D026A13-0003-4906-AD25-D09CDBA156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398F6236-B90B-4018-A632-1CE69AA7028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55325" name="Picture 8">
              <a:extLst>
                <a:ext uri="{FF2B5EF4-FFF2-40B4-BE49-F238E27FC236}">
                  <a16:creationId xmlns:a16="http://schemas.microsoft.com/office/drawing/2014/main" id="{4F55DC9D-0687-401D-BA09-CCD73B6FE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6" name="Rectangle 9">
              <a:extLst>
                <a:ext uri="{FF2B5EF4-FFF2-40B4-BE49-F238E27FC236}">
                  <a16:creationId xmlns:a16="http://schemas.microsoft.com/office/drawing/2014/main" id="{723BE666-AAF0-4DE5-80C3-384CF88C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7" name="Text Box 10">
              <a:extLst>
                <a:ext uri="{FF2B5EF4-FFF2-40B4-BE49-F238E27FC236}">
                  <a16:creationId xmlns:a16="http://schemas.microsoft.com/office/drawing/2014/main" id="{91BEFD66-7F33-4123-9428-5CF19243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55328" name="Text Box 11">
              <a:extLst>
                <a:ext uri="{FF2B5EF4-FFF2-40B4-BE49-F238E27FC236}">
                  <a16:creationId xmlns:a16="http://schemas.microsoft.com/office/drawing/2014/main" id="{E7AED437-4793-4A31-ABE6-0434A54F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4" name="Group 12">
            <a:extLst>
              <a:ext uri="{FF2B5EF4-FFF2-40B4-BE49-F238E27FC236}">
                <a16:creationId xmlns:a16="http://schemas.microsoft.com/office/drawing/2014/main" id="{1BF7185B-8953-44A0-AEB6-EF129D170A8A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55321" name="Picture 13">
              <a:extLst>
                <a:ext uri="{FF2B5EF4-FFF2-40B4-BE49-F238E27FC236}">
                  <a16:creationId xmlns:a16="http://schemas.microsoft.com/office/drawing/2014/main" id="{C3964E18-183F-42E9-98C0-AC69A0CD5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Rectangle 14">
              <a:extLst>
                <a:ext uri="{FF2B5EF4-FFF2-40B4-BE49-F238E27FC236}">
                  <a16:creationId xmlns:a16="http://schemas.microsoft.com/office/drawing/2014/main" id="{9509EB67-F9D5-402E-895B-8F491EB1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3" name="Text Box 15">
              <a:extLst>
                <a:ext uri="{FF2B5EF4-FFF2-40B4-BE49-F238E27FC236}">
                  <a16:creationId xmlns:a16="http://schemas.microsoft.com/office/drawing/2014/main" id="{91DFF451-6C8F-4DBB-84BC-2F98217F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55324" name="Text Box 16">
              <a:extLst>
                <a:ext uri="{FF2B5EF4-FFF2-40B4-BE49-F238E27FC236}">
                  <a16:creationId xmlns:a16="http://schemas.microsoft.com/office/drawing/2014/main" id="{143D6F31-D19E-4DD1-8133-A028C16F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5" name="Group 17">
            <a:extLst>
              <a:ext uri="{FF2B5EF4-FFF2-40B4-BE49-F238E27FC236}">
                <a16:creationId xmlns:a16="http://schemas.microsoft.com/office/drawing/2014/main" id="{B495CCCC-C176-43C5-ADD6-666F53E31F5B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55317" name="Picture 18">
              <a:extLst>
                <a:ext uri="{FF2B5EF4-FFF2-40B4-BE49-F238E27FC236}">
                  <a16:creationId xmlns:a16="http://schemas.microsoft.com/office/drawing/2014/main" id="{48B5EDDF-9BEB-4213-9FB7-83D676367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8" name="Rectangle 19">
              <a:extLst>
                <a:ext uri="{FF2B5EF4-FFF2-40B4-BE49-F238E27FC236}">
                  <a16:creationId xmlns:a16="http://schemas.microsoft.com/office/drawing/2014/main" id="{24F2ADE0-B693-48AA-9D42-350DFF65A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19" name="Text Box 20">
              <a:extLst>
                <a:ext uri="{FF2B5EF4-FFF2-40B4-BE49-F238E27FC236}">
                  <a16:creationId xmlns:a16="http://schemas.microsoft.com/office/drawing/2014/main" id="{B331A132-5DBB-4DB5-B35B-2123F10EA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55320" name="Text Box 21">
              <a:extLst>
                <a:ext uri="{FF2B5EF4-FFF2-40B4-BE49-F238E27FC236}">
                  <a16:creationId xmlns:a16="http://schemas.microsoft.com/office/drawing/2014/main" id="{576B9B38-A161-4C51-BDDF-ECBA0F641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6" name="Group 22">
            <a:extLst>
              <a:ext uri="{FF2B5EF4-FFF2-40B4-BE49-F238E27FC236}">
                <a16:creationId xmlns:a16="http://schemas.microsoft.com/office/drawing/2014/main" id="{8B4D8103-5EC7-4901-A259-2478D80C826D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55313" name="Picture 23">
              <a:extLst>
                <a:ext uri="{FF2B5EF4-FFF2-40B4-BE49-F238E27FC236}">
                  <a16:creationId xmlns:a16="http://schemas.microsoft.com/office/drawing/2014/main" id="{0DBC6513-FFCD-4D9D-AEE0-725F770E5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 Box 24">
              <a:extLst>
                <a:ext uri="{FF2B5EF4-FFF2-40B4-BE49-F238E27FC236}">
                  <a16:creationId xmlns:a16="http://schemas.microsoft.com/office/drawing/2014/main" id="{53683ECA-6CD7-4C9E-9F39-8C3ABA383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55315" name="Text Box 25">
              <a:extLst>
                <a:ext uri="{FF2B5EF4-FFF2-40B4-BE49-F238E27FC236}">
                  <a16:creationId xmlns:a16="http://schemas.microsoft.com/office/drawing/2014/main" id="{A9B42053-960B-4463-B796-F679DD87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55316" name="Rectangle 26">
              <a:extLst>
                <a:ext uri="{FF2B5EF4-FFF2-40B4-BE49-F238E27FC236}">
                  <a16:creationId xmlns:a16="http://schemas.microsoft.com/office/drawing/2014/main" id="{4C78CD5F-5097-49D7-A57C-BFEA35CB7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5307" name="Rectangle 27">
            <a:extLst>
              <a:ext uri="{FF2B5EF4-FFF2-40B4-BE49-F238E27FC236}">
                <a16:creationId xmlns:a16="http://schemas.microsoft.com/office/drawing/2014/main" id="{0171B37B-A52F-4B27-B8BA-A2FCC037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55308" name="Group 28">
            <a:extLst>
              <a:ext uri="{FF2B5EF4-FFF2-40B4-BE49-F238E27FC236}">
                <a16:creationId xmlns:a16="http://schemas.microsoft.com/office/drawing/2014/main" id="{3835C2A8-D453-4D24-B1E0-A0BF5144675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55309" name="Picture 29">
              <a:extLst>
                <a:ext uri="{FF2B5EF4-FFF2-40B4-BE49-F238E27FC236}">
                  <a16:creationId xmlns:a16="http://schemas.microsoft.com/office/drawing/2014/main" id="{DF8B96A6-00A1-484E-B46C-382E2179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30">
              <a:extLst>
                <a:ext uri="{FF2B5EF4-FFF2-40B4-BE49-F238E27FC236}">
                  <a16:creationId xmlns:a16="http://schemas.microsoft.com/office/drawing/2014/main" id="{334B4E1C-0D2E-4212-81B2-1EDCA67AD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31">
              <a:extLst>
                <a:ext uri="{FF2B5EF4-FFF2-40B4-BE49-F238E27FC236}">
                  <a16:creationId xmlns:a16="http://schemas.microsoft.com/office/drawing/2014/main" id="{9C3ECC57-16AF-430D-A341-646E258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2" name="Picture 32">
              <a:extLst>
                <a:ext uri="{FF2B5EF4-FFF2-40B4-BE49-F238E27FC236}">
                  <a16:creationId xmlns:a16="http://schemas.microsoft.com/office/drawing/2014/main" id="{4A297C02-F498-40FD-84B1-8BB6C3C9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200F2C6A-D19B-487E-A7AA-272254E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D16D5B7E-C3BE-4F37-8A7F-BE5DD130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FF"/>
                </a:solidFill>
                <a:latin typeface="Helvetica" panose="020B0604020202020204" pitchFamily="34" charset="0"/>
              </a:rPr>
              <a:t>The Psychophysical Correspondence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C70AB18-2826-4E2A-86F4-D51AF334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There is no simple functional description for the perceived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of all lights under all viewing conditions, but …...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CB099510-8218-4C37-AA2B-0190EE3E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  <a:latin typeface="Helvetica" panose="020B0604020202020204" pitchFamily="34" charset="0"/>
              </a:rPr>
              <a:t>A helpful constraint: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  <a:latin typeface="Helvetica" panose="020B0604020202020204" pitchFamily="34" charset="0"/>
              </a:rPr>
              <a:t>  Consider only physical spectra with normal distributions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8DAA04A-AF1E-4B75-A4C0-1E8836F2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en-US" sz="2400"/>
          </a:p>
        </p:txBody>
      </p:sp>
      <p:grpSp>
        <p:nvGrpSpPr>
          <p:cNvPr id="56327" name="Group 7">
            <a:extLst>
              <a:ext uri="{FF2B5EF4-FFF2-40B4-BE49-F238E27FC236}">
                <a16:creationId xmlns:a16="http://schemas.microsoft.com/office/drawing/2014/main" id="{CBA9F953-265A-4E8D-B1D6-4D6BC9700FEB}"/>
              </a:ext>
            </a:extLst>
          </p:cNvPr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56336" name="Picture 8">
              <a:extLst>
                <a:ext uri="{FF2B5EF4-FFF2-40B4-BE49-F238E27FC236}">
                  <a16:creationId xmlns:a16="http://schemas.microsoft.com/office/drawing/2014/main" id="{90B92936-D274-4651-AF17-A189D64E9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9">
              <a:extLst>
                <a:ext uri="{FF2B5EF4-FFF2-40B4-BE49-F238E27FC236}">
                  <a16:creationId xmlns:a16="http://schemas.microsoft.com/office/drawing/2014/main" id="{56FEAAFC-32BD-4D14-B15D-5E62BE1A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area</a:t>
              </a:r>
            </a:p>
          </p:txBody>
        </p:sp>
      </p:grpSp>
      <p:pic>
        <p:nvPicPr>
          <p:cNvPr id="56328" name="Picture 10">
            <a:extLst>
              <a:ext uri="{FF2B5EF4-FFF2-40B4-BE49-F238E27FC236}">
                <a16:creationId xmlns:a16="http://schemas.microsoft.com/office/drawing/2014/main" id="{321669EF-5895-4124-BE92-0A906B54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11">
            <a:extLst>
              <a:ext uri="{FF2B5EF4-FFF2-40B4-BE49-F238E27FC236}">
                <a16:creationId xmlns:a16="http://schemas.microsoft.com/office/drawing/2014/main" id="{7B5C1DC2-8FBB-417A-AA8A-DC7C117C13C8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56334" name="Line 12">
              <a:extLst>
                <a:ext uri="{FF2B5EF4-FFF2-40B4-BE49-F238E27FC236}">
                  <a16:creationId xmlns:a16="http://schemas.microsoft.com/office/drawing/2014/main" id="{B3173D6D-F442-4646-AB49-34AD483D9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5" name="Text Box 13">
              <a:extLst>
                <a:ext uri="{FF2B5EF4-FFF2-40B4-BE49-F238E27FC236}">
                  <a16:creationId xmlns:a16="http://schemas.microsoft.com/office/drawing/2014/main" id="{F71FA62D-E5BA-4604-BA4E-12D10D303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mean</a:t>
              </a:r>
            </a:p>
          </p:txBody>
        </p:sp>
      </p:grpSp>
      <p:grpSp>
        <p:nvGrpSpPr>
          <p:cNvPr id="56330" name="Group 14">
            <a:extLst>
              <a:ext uri="{FF2B5EF4-FFF2-40B4-BE49-F238E27FC236}">
                <a16:creationId xmlns:a16="http://schemas.microsoft.com/office/drawing/2014/main" id="{402C25CF-CBAB-48F9-B517-F8435128BFEB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56332" name="Line 15">
              <a:extLst>
                <a:ext uri="{FF2B5EF4-FFF2-40B4-BE49-F238E27FC236}">
                  <a16:creationId xmlns:a16="http://schemas.microsoft.com/office/drawing/2014/main" id="{7AFADAE7-4DAE-4A41-8C83-328A5C637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3" name="Text Box 16">
              <a:extLst>
                <a:ext uri="{FF2B5EF4-FFF2-40B4-BE49-F238E27FC236}">
                  <a16:creationId xmlns:a16="http://schemas.microsoft.com/office/drawing/2014/main" id="{4402C16B-C706-49BD-9216-8E9AA209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66FF"/>
                  </a:solidFill>
                  <a:latin typeface="Helvetica" panose="020B0604020202020204" pitchFamily="34" charset="0"/>
                </a:rPr>
                <a:t>variance</a:t>
              </a:r>
            </a:p>
          </p:txBody>
        </p:sp>
      </p:grpSp>
      <p:sp>
        <p:nvSpPr>
          <p:cNvPr id="56331" name="Rectangle 17">
            <a:extLst>
              <a:ext uri="{FF2B5EF4-FFF2-40B4-BE49-F238E27FC236}">
                <a16:creationId xmlns:a16="http://schemas.microsoft.com/office/drawing/2014/main" id="{A6B3792C-C331-489A-9635-36EA8796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6CD7075-903D-455F-BF95-DC52F2BD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5F01BFB-2CC6-4D41-86E1-FBC93B6A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FF"/>
                </a:solidFill>
                <a:latin typeface="Helvetica" panose="020B0604020202020204" pitchFamily="34" charset="0"/>
              </a:rPr>
              <a:t>The Psychophysical Correspondence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CE57E94-8185-4053-AE67-C06F5C9C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Mean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0E0F0A93-CBE8-4EA5-BEB4-E4490ED2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Hue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956937D2-CD8D-4D71-9984-FBA36540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57351" name="Group 7">
            <a:extLst>
              <a:ext uri="{FF2B5EF4-FFF2-40B4-BE49-F238E27FC236}">
                <a16:creationId xmlns:a16="http://schemas.microsoft.com/office/drawing/2014/main" id="{91123E65-5B89-4A9D-BC52-C5493C52B0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57353" name="Picture 8">
              <a:extLst>
                <a:ext uri="{FF2B5EF4-FFF2-40B4-BE49-F238E27FC236}">
                  <a16:creationId xmlns:a16="http://schemas.microsoft.com/office/drawing/2014/main" id="{B5ABC773-5106-43FC-9675-7722B57D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Text Box 9">
              <a:extLst>
                <a:ext uri="{FF2B5EF4-FFF2-40B4-BE49-F238E27FC236}">
                  <a16:creationId xmlns:a16="http://schemas.microsoft.com/office/drawing/2014/main" id="{BA8F8D7C-B36A-43E3-B621-9096797D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# Photons</a:t>
              </a:r>
            </a:p>
          </p:txBody>
        </p:sp>
        <p:sp>
          <p:nvSpPr>
            <p:cNvPr id="57355" name="Text Box 10">
              <a:extLst>
                <a:ext uri="{FF2B5EF4-FFF2-40B4-BE49-F238E27FC236}">
                  <a16:creationId xmlns:a16="http://schemas.microsoft.com/office/drawing/2014/main" id="{779AE7A6-4CB7-4104-B2A0-D0D8D145B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Wavelength</a:t>
              </a:r>
            </a:p>
          </p:txBody>
        </p:sp>
      </p:grpSp>
      <p:sp>
        <p:nvSpPr>
          <p:cNvPr id="57352" name="Rectangle 11">
            <a:extLst>
              <a:ext uri="{FF2B5EF4-FFF2-40B4-BE49-F238E27FC236}">
                <a16:creationId xmlns:a16="http://schemas.microsoft.com/office/drawing/2014/main" id="{21C2D207-61EF-4803-9299-6EDCD480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F7229396-0B7F-459E-86BE-D8AA89DF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D5D2726C-B700-4876-9184-4E627CD3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FF"/>
                </a:solidFill>
                <a:latin typeface="Helvetica" panose="020B0604020202020204" pitchFamily="34" charset="0"/>
              </a:rPr>
              <a:t>The Psychophysical Correspondence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92177AF-FF00-4508-8EDB-218F741D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Variance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5AEB39B2-1D60-4F16-8A31-60ADA3A5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Saturation</a:t>
            </a:r>
          </a:p>
        </p:txBody>
      </p:sp>
      <p:sp>
        <p:nvSpPr>
          <p:cNvPr id="58374" name="AutoShape 6">
            <a:extLst>
              <a:ext uri="{FF2B5EF4-FFF2-40B4-BE49-F238E27FC236}">
                <a16:creationId xmlns:a16="http://schemas.microsoft.com/office/drawing/2014/main" id="{8A612502-AC44-4927-9132-948F297B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58375" name="Group 7">
            <a:extLst>
              <a:ext uri="{FF2B5EF4-FFF2-40B4-BE49-F238E27FC236}">
                <a16:creationId xmlns:a16="http://schemas.microsoft.com/office/drawing/2014/main" id="{57E56C01-347A-4636-8C0A-AB8EF666624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58377" name="Text Box 8">
              <a:extLst>
                <a:ext uri="{FF2B5EF4-FFF2-40B4-BE49-F238E27FC236}">
                  <a16:creationId xmlns:a16="http://schemas.microsoft.com/office/drawing/2014/main" id="{A8EF178F-412E-49C6-BEE8-7ED6330A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Wavelength</a:t>
              </a:r>
            </a:p>
          </p:txBody>
        </p:sp>
        <p:pic>
          <p:nvPicPr>
            <p:cNvPr id="58378" name="Picture 9">
              <a:extLst>
                <a:ext uri="{FF2B5EF4-FFF2-40B4-BE49-F238E27FC236}">
                  <a16:creationId xmlns:a16="http://schemas.microsoft.com/office/drawing/2014/main" id="{DE767675-23EB-49F9-B850-107664C0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9" name="Text Box 10">
              <a:extLst>
                <a:ext uri="{FF2B5EF4-FFF2-40B4-BE49-F238E27FC236}">
                  <a16:creationId xmlns:a16="http://schemas.microsoft.com/office/drawing/2014/main" id="{656D92AE-4EC3-4C7E-9968-65EA0D0FD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# Photons</a:t>
              </a:r>
            </a:p>
          </p:txBody>
        </p:sp>
      </p:grp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8E11C3ED-DB89-48DC-8BFD-24A6BE5C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1A2273B-9096-4E44-BC51-0D9B9688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63BD911E-C4CC-45AF-9178-7033EFCD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FF"/>
                </a:solidFill>
                <a:latin typeface="Helvetica" panose="020B0604020202020204" pitchFamily="34" charset="0"/>
              </a:rPr>
              <a:t>The Psychophysical Correspondence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E6339EA-C51B-4A47-9649-D3B43383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Area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794C33C-8404-4C94-AD86-7774F200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Helvetica" panose="020B0604020202020204" pitchFamily="34" charset="0"/>
              </a:rPr>
              <a:t>Brightness</a:t>
            </a: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DE1EFBC8-4BF0-4030-B315-847FEDB0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59399" name="Group 7">
            <a:extLst>
              <a:ext uri="{FF2B5EF4-FFF2-40B4-BE49-F238E27FC236}">
                <a16:creationId xmlns:a16="http://schemas.microsoft.com/office/drawing/2014/main" id="{8C293664-9E86-4513-ADFE-6ECE3F14576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59401" name="Text Box 8">
              <a:extLst>
                <a:ext uri="{FF2B5EF4-FFF2-40B4-BE49-F238E27FC236}">
                  <a16:creationId xmlns:a16="http://schemas.microsoft.com/office/drawing/2014/main" id="{569682B9-BAAB-4F0D-9F8E-0B07D789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# Photons</a:t>
              </a:r>
            </a:p>
          </p:txBody>
        </p:sp>
        <p:sp>
          <p:nvSpPr>
            <p:cNvPr id="59402" name="Text Box 9">
              <a:extLst>
                <a:ext uri="{FF2B5EF4-FFF2-40B4-BE49-F238E27FC236}">
                  <a16:creationId xmlns:a16="http://schemas.microsoft.com/office/drawing/2014/main" id="{9E29EA32-1162-48E9-84D1-46F79FF4B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Helvetica" panose="020B0604020202020204" pitchFamily="34" charset="0"/>
                </a:rPr>
                <a:t>Wavelength</a:t>
              </a:r>
            </a:p>
          </p:txBody>
        </p:sp>
        <p:pic>
          <p:nvPicPr>
            <p:cNvPr id="59403" name="Picture 10">
              <a:extLst>
                <a:ext uri="{FF2B5EF4-FFF2-40B4-BE49-F238E27FC236}">
                  <a16:creationId xmlns:a16="http://schemas.microsoft.com/office/drawing/2014/main" id="{78CF62AF-0C5C-4E36-94C0-FF2E53A58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0" name="Rectangle 11">
            <a:extLst>
              <a:ext uri="{FF2B5EF4-FFF2-40B4-BE49-F238E27FC236}">
                <a16:creationId xmlns:a16="http://schemas.microsoft.com/office/drawing/2014/main" id="{4E26060A-5A5E-4E9C-84D4-7497D37F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D3B7413-E42F-4CFD-AD72-0BD196A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0F86E5D6-924A-444F-AE6A-AC4E1E8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037DB87D-C83D-43CE-B1C7-771E9030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A03D295D-DC17-4278-860C-8F9A524D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B6FB0774-EABA-49F9-8D09-E8035A1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60423" name="Picture 9">
            <a:extLst>
              <a:ext uri="{FF2B5EF4-FFF2-40B4-BE49-F238E27FC236}">
                <a16:creationId xmlns:a16="http://schemas.microsoft.com/office/drawing/2014/main" id="{5FBE0380-A0A8-4E6A-A54D-1C10C992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10">
            <a:extLst>
              <a:ext uri="{FF2B5EF4-FFF2-40B4-BE49-F238E27FC236}">
                <a16:creationId xmlns:a16="http://schemas.microsoft.com/office/drawing/2014/main" id="{15B009D5-4740-4946-A1E3-4954D557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M and L cones so close?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713F0F-405E-4C35-9F38-1A16D3AD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BDCE3BD-5F9F-4331-94F3-E5F1737CF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11A26D63-B3BB-4D41-ACF0-693507FA3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247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357BB5B-86AA-4664-ABC2-1FFFFFD5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Trichromacy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A99463-215B-4BAE-A428-2BBF69E6E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Rods and cones act as </a:t>
            </a:r>
            <a:r>
              <a:rPr lang="en-US" altLang="en-US" i="1"/>
              <a:t>filters</a:t>
            </a:r>
            <a:r>
              <a:rPr lang="en-US" altLang="en-US"/>
              <a:t> on the spectrum</a:t>
            </a:r>
          </a:p>
          <a:p>
            <a:pPr lvl="1"/>
            <a:r>
              <a:rPr lang="en-US" altLang="en-US"/>
              <a:t>To get the output of a filter, multiply its response curve by the spectrum, integrate over all wavelengths</a:t>
            </a:r>
          </a:p>
          <a:p>
            <a:pPr lvl="2"/>
            <a:r>
              <a:rPr lang="en-US" altLang="en-US" sz="1800"/>
              <a:t>Each cone yields one number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EC22B29A-8CE7-4875-B25E-D8F03532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70063"/>
            <a:ext cx="1588" cy="144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9BB7E6C4-4E3D-4239-BC49-19DDBCF5B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1627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1EC2DB0E-5A34-4B03-B03A-5ED7BD6ECB55}"/>
              </a:ext>
            </a:extLst>
          </p:cNvPr>
          <p:cNvSpPr>
            <a:spLocks/>
          </p:cNvSpPr>
          <p:nvPr/>
        </p:nvSpPr>
        <p:spPr bwMode="auto">
          <a:xfrm>
            <a:off x="1841500" y="1979613"/>
            <a:ext cx="4572000" cy="1216025"/>
          </a:xfrm>
          <a:custGeom>
            <a:avLst/>
            <a:gdLst>
              <a:gd name="T0" fmla="*/ 2147483646 w 2880"/>
              <a:gd name="T1" fmla="*/ 2147483646 h 766"/>
              <a:gd name="T2" fmla="*/ 2147483646 w 2880"/>
              <a:gd name="T3" fmla="*/ 2147483646 h 766"/>
              <a:gd name="T4" fmla="*/ 2147483646 w 2880"/>
              <a:gd name="T5" fmla="*/ 2147483646 h 766"/>
              <a:gd name="T6" fmla="*/ 2147483646 w 2880"/>
              <a:gd name="T7" fmla="*/ 2147483646 h 766"/>
              <a:gd name="T8" fmla="*/ 2147483646 w 2880"/>
              <a:gd name="T9" fmla="*/ 2147483646 h 766"/>
              <a:gd name="T10" fmla="*/ 2147483646 w 2880"/>
              <a:gd name="T11" fmla="*/ 2147483646 h 766"/>
              <a:gd name="T12" fmla="*/ 2147483646 w 2880"/>
              <a:gd name="T13" fmla="*/ 2147483646 h 766"/>
              <a:gd name="T14" fmla="*/ 2147483646 w 2880"/>
              <a:gd name="T15" fmla="*/ 2147483646 h 766"/>
              <a:gd name="T16" fmla="*/ 2147483646 w 2880"/>
              <a:gd name="T17" fmla="*/ 2147483646 h 766"/>
              <a:gd name="T18" fmla="*/ 2147483646 w 2880"/>
              <a:gd name="T19" fmla="*/ 2147483646 h 766"/>
              <a:gd name="T20" fmla="*/ 2147483646 w 2880"/>
              <a:gd name="T21" fmla="*/ 2147483646 h 766"/>
              <a:gd name="T22" fmla="*/ 2147483646 w 2880"/>
              <a:gd name="T23" fmla="*/ 2147483646 h 766"/>
              <a:gd name="T24" fmla="*/ 2147483646 w 2880"/>
              <a:gd name="T25" fmla="*/ 2147483646 h 766"/>
              <a:gd name="T26" fmla="*/ 2147483646 w 2880"/>
              <a:gd name="T27" fmla="*/ 2147483646 h 766"/>
              <a:gd name="T28" fmla="*/ 2147483646 w 2880"/>
              <a:gd name="T29" fmla="*/ 2147483646 h 766"/>
              <a:gd name="T30" fmla="*/ 2147483646 w 2880"/>
              <a:gd name="T31" fmla="*/ 2147483646 h 766"/>
              <a:gd name="T32" fmla="*/ 2147483646 w 2880"/>
              <a:gd name="T33" fmla="*/ 2147483646 h 766"/>
              <a:gd name="T34" fmla="*/ 2147483646 w 2880"/>
              <a:gd name="T35" fmla="*/ 2147483646 h 766"/>
              <a:gd name="T36" fmla="*/ 2147483646 w 2880"/>
              <a:gd name="T37" fmla="*/ 2147483646 h 766"/>
              <a:gd name="T38" fmla="*/ 2147483646 w 2880"/>
              <a:gd name="T39" fmla="*/ 2147483646 h 766"/>
              <a:gd name="T40" fmla="*/ 2147483646 w 2880"/>
              <a:gd name="T41" fmla="*/ 2147483646 h 766"/>
              <a:gd name="T42" fmla="*/ 2147483646 w 2880"/>
              <a:gd name="T43" fmla="*/ 2147483646 h 766"/>
              <a:gd name="T44" fmla="*/ 2147483646 w 2880"/>
              <a:gd name="T45" fmla="*/ 2147483646 h 766"/>
              <a:gd name="T46" fmla="*/ 2147483646 w 2880"/>
              <a:gd name="T47" fmla="*/ 2147483646 h 766"/>
              <a:gd name="T48" fmla="*/ 2147483646 w 2880"/>
              <a:gd name="T49" fmla="*/ 2147483646 h 766"/>
              <a:gd name="T50" fmla="*/ 2147483646 w 2880"/>
              <a:gd name="T51" fmla="*/ 2147483646 h 766"/>
              <a:gd name="T52" fmla="*/ 2147483646 w 2880"/>
              <a:gd name="T53" fmla="*/ 2147483646 h 766"/>
              <a:gd name="T54" fmla="*/ 2147483646 w 2880"/>
              <a:gd name="T55" fmla="*/ 2147483646 h 766"/>
              <a:gd name="T56" fmla="*/ 2147483646 w 2880"/>
              <a:gd name="T57" fmla="*/ 2147483646 h 766"/>
              <a:gd name="T58" fmla="*/ 2147483646 w 2880"/>
              <a:gd name="T59" fmla="*/ 2147483646 h 766"/>
              <a:gd name="T60" fmla="*/ 2147483646 w 2880"/>
              <a:gd name="T61" fmla="*/ 2147483646 h 766"/>
              <a:gd name="T62" fmla="*/ 2147483646 w 2880"/>
              <a:gd name="T63" fmla="*/ 2147483646 h 766"/>
              <a:gd name="T64" fmla="*/ 2147483646 w 2880"/>
              <a:gd name="T65" fmla="*/ 2147483646 h 766"/>
              <a:gd name="T66" fmla="*/ 2147483646 w 2880"/>
              <a:gd name="T67" fmla="*/ 2147483646 h 766"/>
              <a:gd name="T68" fmla="*/ 2147483646 w 2880"/>
              <a:gd name="T69" fmla="*/ 2147483646 h 766"/>
              <a:gd name="T70" fmla="*/ 2147483646 w 2880"/>
              <a:gd name="T71" fmla="*/ 2147483646 h 766"/>
              <a:gd name="T72" fmla="*/ 2147483646 w 2880"/>
              <a:gd name="T73" fmla="*/ 2147483646 h 766"/>
              <a:gd name="T74" fmla="*/ 2147483646 w 2880"/>
              <a:gd name="T75" fmla="*/ 2147483646 h 766"/>
              <a:gd name="T76" fmla="*/ 2147483646 w 2880"/>
              <a:gd name="T77" fmla="*/ 2147483646 h 766"/>
              <a:gd name="T78" fmla="*/ 2147483646 w 2880"/>
              <a:gd name="T79" fmla="*/ 2147483646 h 766"/>
              <a:gd name="T80" fmla="*/ 2147483646 w 2880"/>
              <a:gd name="T81" fmla="*/ 2147483646 h 766"/>
              <a:gd name="T82" fmla="*/ 2147483646 w 2880"/>
              <a:gd name="T83" fmla="*/ 2147483646 h 766"/>
              <a:gd name="T84" fmla="*/ 2147483646 w 2880"/>
              <a:gd name="T85" fmla="*/ 2147483646 h 766"/>
              <a:gd name="T86" fmla="*/ 2147483646 w 2880"/>
              <a:gd name="T87" fmla="*/ 2147483646 h 766"/>
              <a:gd name="T88" fmla="*/ 2147483646 w 2880"/>
              <a:gd name="T89" fmla="*/ 2147483646 h 766"/>
              <a:gd name="T90" fmla="*/ 2147483646 w 2880"/>
              <a:gd name="T91" fmla="*/ 2147483646 h 766"/>
              <a:gd name="T92" fmla="*/ 2147483646 w 2880"/>
              <a:gd name="T93" fmla="*/ 2147483646 h 766"/>
              <a:gd name="T94" fmla="*/ 2147483646 w 2880"/>
              <a:gd name="T95" fmla="*/ 2147483646 h 766"/>
              <a:gd name="T96" fmla="*/ 2147483646 w 2880"/>
              <a:gd name="T97" fmla="*/ 2147483646 h 7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80"/>
              <a:gd name="T148" fmla="*/ 0 h 766"/>
              <a:gd name="T149" fmla="*/ 2880 w 2880"/>
              <a:gd name="T150" fmla="*/ 766 h 7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80" h="766">
                <a:moveTo>
                  <a:pt x="0" y="700"/>
                </a:moveTo>
                <a:lnTo>
                  <a:pt x="32" y="707"/>
                </a:lnTo>
                <a:lnTo>
                  <a:pt x="56" y="707"/>
                </a:lnTo>
                <a:lnTo>
                  <a:pt x="80" y="693"/>
                </a:lnTo>
                <a:lnTo>
                  <a:pt x="104" y="687"/>
                </a:lnTo>
                <a:lnTo>
                  <a:pt x="128" y="667"/>
                </a:lnTo>
                <a:lnTo>
                  <a:pt x="152" y="647"/>
                </a:lnTo>
                <a:lnTo>
                  <a:pt x="159" y="641"/>
                </a:lnTo>
                <a:lnTo>
                  <a:pt x="175" y="627"/>
                </a:lnTo>
                <a:lnTo>
                  <a:pt x="183" y="614"/>
                </a:lnTo>
                <a:lnTo>
                  <a:pt x="191" y="601"/>
                </a:lnTo>
                <a:lnTo>
                  <a:pt x="199" y="588"/>
                </a:lnTo>
                <a:lnTo>
                  <a:pt x="207" y="575"/>
                </a:lnTo>
                <a:lnTo>
                  <a:pt x="223" y="561"/>
                </a:lnTo>
                <a:lnTo>
                  <a:pt x="231" y="548"/>
                </a:lnTo>
                <a:lnTo>
                  <a:pt x="239" y="535"/>
                </a:lnTo>
                <a:lnTo>
                  <a:pt x="247" y="522"/>
                </a:lnTo>
                <a:lnTo>
                  <a:pt x="255" y="508"/>
                </a:lnTo>
                <a:lnTo>
                  <a:pt x="263" y="495"/>
                </a:lnTo>
                <a:lnTo>
                  <a:pt x="279" y="469"/>
                </a:lnTo>
                <a:lnTo>
                  <a:pt x="295" y="442"/>
                </a:lnTo>
                <a:lnTo>
                  <a:pt x="311" y="423"/>
                </a:lnTo>
                <a:lnTo>
                  <a:pt x="327" y="409"/>
                </a:lnTo>
                <a:lnTo>
                  <a:pt x="335" y="390"/>
                </a:lnTo>
                <a:lnTo>
                  <a:pt x="351" y="383"/>
                </a:lnTo>
                <a:lnTo>
                  <a:pt x="367" y="383"/>
                </a:lnTo>
                <a:lnTo>
                  <a:pt x="383" y="383"/>
                </a:lnTo>
                <a:lnTo>
                  <a:pt x="399" y="396"/>
                </a:lnTo>
                <a:lnTo>
                  <a:pt x="407" y="403"/>
                </a:lnTo>
                <a:lnTo>
                  <a:pt x="415" y="409"/>
                </a:lnTo>
                <a:lnTo>
                  <a:pt x="423" y="423"/>
                </a:lnTo>
                <a:lnTo>
                  <a:pt x="431" y="436"/>
                </a:lnTo>
                <a:lnTo>
                  <a:pt x="439" y="449"/>
                </a:lnTo>
                <a:lnTo>
                  <a:pt x="447" y="469"/>
                </a:lnTo>
                <a:lnTo>
                  <a:pt x="471" y="469"/>
                </a:lnTo>
                <a:lnTo>
                  <a:pt x="487" y="482"/>
                </a:lnTo>
                <a:lnTo>
                  <a:pt x="495" y="495"/>
                </a:lnTo>
                <a:lnTo>
                  <a:pt x="511" y="508"/>
                </a:lnTo>
                <a:lnTo>
                  <a:pt x="519" y="528"/>
                </a:lnTo>
                <a:lnTo>
                  <a:pt x="526" y="542"/>
                </a:lnTo>
                <a:lnTo>
                  <a:pt x="542" y="555"/>
                </a:lnTo>
                <a:lnTo>
                  <a:pt x="550" y="568"/>
                </a:lnTo>
                <a:lnTo>
                  <a:pt x="566" y="575"/>
                </a:lnTo>
                <a:lnTo>
                  <a:pt x="582" y="575"/>
                </a:lnTo>
                <a:lnTo>
                  <a:pt x="598" y="575"/>
                </a:lnTo>
                <a:lnTo>
                  <a:pt x="622" y="555"/>
                </a:lnTo>
                <a:lnTo>
                  <a:pt x="630" y="548"/>
                </a:lnTo>
                <a:lnTo>
                  <a:pt x="638" y="535"/>
                </a:lnTo>
                <a:lnTo>
                  <a:pt x="654" y="522"/>
                </a:lnTo>
                <a:lnTo>
                  <a:pt x="662" y="508"/>
                </a:lnTo>
                <a:lnTo>
                  <a:pt x="670" y="495"/>
                </a:lnTo>
                <a:lnTo>
                  <a:pt x="678" y="475"/>
                </a:lnTo>
                <a:lnTo>
                  <a:pt x="694" y="462"/>
                </a:lnTo>
                <a:lnTo>
                  <a:pt x="702" y="442"/>
                </a:lnTo>
                <a:lnTo>
                  <a:pt x="710" y="423"/>
                </a:lnTo>
                <a:lnTo>
                  <a:pt x="718" y="409"/>
                </a:lnTo>
                <a:lnTo>
                  <a:pt x="734" y="390"/>
                </a:lnTo>
                <a:lnTo>
                  <a:pt x="742" y="376"/>
                </a:lnTo>
                <a:lnTo>
                  <a:pt x="750" y="357"/>
                </a:lnTo>
                <a:lnTo>
                  <a:pt x="766" y="343"/>
                </a:lnTo>
                <a:lnTo>
                  <a:pt x="774" y="330"/>
                </a:lnTo>
                <a:lnTo>
                  <a:pt x="782" y="317"/>
                </a:lnTo>
                <a:lnTo>
                  <a:pt x="798" y="310"/>
                </a:lnTo>
                <a:lnTo>
                  <a:pt x="806" y="304"/>
                </a:lnTo>
                <a:lnTo>
                  <a:pt x="814" y="297"/>
                </a:lnTo>
                <a:lnTo>
                  <a:pt x="830" y="297"/>
                </a:lnTo>
                <a:lnTo>
                  <a:pt x="838" y="304"/>
                </a:lnTo>
                <a:lnTo>
                  <a:pt x="846" y="310"/>
                </a:lnTo>
                <a:lnTo>
                  <a:pt x="862" y="317"/>
                </a:lnTo>
                <a:lnTo>
                  <a:pt x="870" y="337"/>
                </a:lnTo>
                <a:lnTo>
                  <a:pt x="989" y="291"/>
                </a:lnTo>
                <a:lnTo>
                  <a:pt x="997" y="277"/>
                </a:lnTo>
                <a:lnTo>
                  <a:pt x="997" y="264"/>
                </a:lnTo>
                <a:lnTo>
                  <a:pt x="1005" y="251"/>
                </a:lnTo>
                <a:lnTo>
                  <a:pt x="1013" y="231"/>
                </a:lnTo>
                <a:lnTo>
                  <a:pt x="1021" y="218"/>
                </a:lnTo>
                <a:lnTo>
                  <a:pt x="1037" y="198"/>
                </a:lnTo>
                <a:lnTo>
                  <a:pt x="1045" y="185"/>
                </a:lnTo>
                <a:lnTo>
                  <a:pt x="1053" y="165"/>
                </a:lnTo>
                <a:lnTo>
                  <a:pt x="1069" y="152"/>
                </a:lnTo>
                <a:lnTo>
                  <a:pt x="1077" y="139"/>
                </a:lnTo>
                <a:lnTo>
                  <a:pt x="1093" y="119"/>
                </a:lnTo>
                <a:lnTo>
                  <a:pt x="1109" y="106"/>
                </a:lnTo>
                <a:lnTo>
                  <a:pt x="1117" y="93"/>
                </a:lnTo>
                <a:lnTo>
                  <a:pt x="1133" y="79"/>
                </a:lnTo>
                <a:lnTo>
                  <a:pt x="1149" y="66"/>
                </a:lnTo>
                <a:lnTo>
                  <a:pt x="1165" y="53"/>
                </a:lnTo>
                <a:lnTo>
                  <a:pt x="1181" y="40"/>
                </a:lnTo>
                <a:lnTo>
                  <a:pt x="1197" y="33"/>
                </a:lnTo>
                <a:lnTo>
                  <a:pt x="1213" y="20"/>
                </a:lnTo>
                <a:lnTo>
                  <a:pt x="1229" y="13"/>
                </a:lnTo>
                <a:lnTo>
                  <a:pt x="1245" y="7"/>
                </a:lnTo>
                <a:lnTo>
                  <a:pt x="1260" y="0"/>
                </a:lnTo>
                <a:lnTo>
                  <a:pt x="1276" y="0"/>
                </a:lnTo>
                <a:lnTo>
                  <a:pt x="1292" y="0"/>
                </a:lnTo>
                <a:lnTo>
                  <a:pt x="1316" y="20"/>
                </a:lnTo>
                <a:lnTo>
                  <a:pt x="1348" y="46"/>
                </a:lnTo>
                <a:lnTo>
                  <a:pt x="1372" y="73"/>
                </a:lnTo>
                <a:lnTo>
                  <a:pt x="1404" y="99"/>
                </a:lnTo>
                <a:lnTo>
                  <a:pt x="1428" y="126"/>
                </a:lnTo>
                <a:lnTo>
                  <a:pt x="1460" y="152"/>
                </a:lnTo>
                <a:lnTo>
                  <a:pt x="1476" y="165"/>
                </a:lnTo>
                <a:lnTo>
                  <a:pt x="1492" y="172"/>
                </a:lnTo>
                <a:lnTo>
                  <a:pt x="1508" y="185"/>
                </a:lnTo>
                <a:lnTo>
                  <a:pt x="1524" y="198"/>
                </a:lnTo>
                <a:lnTo>
                  <a:pt x="1540" y="205"/>
                </a:lnTo>
                <a:lnTo>
                  <a:pt x="1556" y="211"/>
                </a:lnTo>
                <a:lnTo>
                  <a:pt x="1580" y="218"/>
                </a:lnTo>
                <a:lnTo>
                  <a:pt x="1596" y="225"/>
                </a:lnTo>
                <a:lnTo>
                  <a:pt x="1612" y="231"/>
                </a:lnTo>
                <a:lnTo>
                  <a:pt x="1627" y="231"/>
                </a:lnTo>
                <a:lnTo>
                  <a:pt x="1651" y="231"/>
                </a:lnTo>
                <a:lnTo>
                  <a:pt x="1667" y="231"/>
                </a:lnTo>
                <a:lnTo>
                  <a:pt x="1675" y="218"/>
                </a:lnTo>
                <a:lnTo>
                  <a:pt x="1683" y="205"/>
                </a:lnTo>
                <a:lnTo>
                  <a:pt x="1691" y="198"/>
                </a:lnTo>
                <a:lnTo>
                  <a:pt x="1699" y="192"/>
                </a:lnTo>
                <a:lnTo>
                  <a:pt x="1707" y="185"/>
                </a:lnTo>
                <a:lnTo>
                  <a:pt x="1715" y="185"/>
                </a:lnTo>
                <a:lnTo>
                  <a:pt x="1731" y="178"/>
                </a:lnTo>
                <a:lnTo>
                  <a:pt x="1739" y="178"/>
                </a:lnTo>
                <a:lnTo>
                  <a:pt x="1755" y="185"/>
                </a:lnTo>
                <a:lnTo>
                  <a:pt x="1771" y="198"/>
                </a:lnTo>
                <a:lnTo>
                  <a:pt x="1779" y="211"/>
                </a:lnTo>
                <a:lnTo>
                  <a:pt x="1795" y="225"/>
                </a:lnTo>
                <a:lnTo>
                  <a:pt x="1803" y="238"/>
                </a:lnTo>
                <a:lnTo>
                  <a:pt x="1819" y="258"/>
                </a:lnTo>
                <a:lnTo>
                  <a:pt x="1827" y="271"/>
                </a:lnTo>
                <a:lnTo>
                  <a:pt x="1835" y="297"/>
                </a:lnTo>
                <a:lnTo>
                  <a:pt x="1851" y="330"/>
                </a:lnTo>
                <a:lnTo>
                  <a:pt x="1875" y="350"/>
                </a:lnTo>
                <a:lnTo>
                  <a:pt x="1883" y="363"/>
                </a:lnTo>
                <a:lnTo>
                  <a:pt x="1899" y="370"/>
                </a:lnTo>
                <a:lnTo>
                  <a:pt x="1915" y="370"/>
                </a:lnTo>
                <a:lnTo>
                  <a:pt x="1931" y="370"/>
                </a:lnTo>
                <a:lnTo>
                  <a:pt x="1955" y="370"/>
                </a:lnTo>
                <a:lnTo>
                  <a:pt x="1971" y="357"/>
                </a:lnTo>
                <a:lnTo>
                  <a:pt x="2154" y="304"/>
                </a:lnTo>
                <a:lnTo>
                  <a:pt x="2170" y="317"/>
                </a:lnTo>
                <a:lnTo>
                  <a:pt x="2186" y="337"/>
                </a:lnTo>
                <a:lnTo>
                  <a:pt x="2202" y="357"/>
                </a:lnTo>
                <a:lnTo>
                  <a:pt x="2210" y="383"/>
                </a:lnTo>
                <a:lnTo>
                  <a:pt x="2226" y="409"/>
                </a:lnTo>
                <a:lnTo>
                  <a:pt x="2242" y="436"/>
                </a:lnTo>
                <a:lnTo>
                  <a:pt x="2258" y="462"/>
                </a:lnTo>
                <a:lnTo>
                  <a:pt x="2274" y="482"/>
                </a:lnTo>
                <a:lnTo>
                  <a:pt x="2290" y="489"/>
                </a:lnTo>
                <a:lnTo>
                  <a:pt x="2306" y="495"/>
                </a:lnTo>
                <a:lnTo>
                  <a:pt x="2330" y="495"/>
                </a:lnTo>
                <a:lnTo>
                  <a:pt x="2353" y="475"/>
                </a:lnTo>
                <a:lnTo>
                  <a:pt x="2361" y="469"/>
                </a:lnTo>
                <a:lnTo>
                  <a:pt x="2377" y="442"/>
                </a:lnTo>
                <a:lnTo>
                  <a:pt x="2385" y="423"/>
                </a:lnTo>
                <a:lnTo>
                  <a:pt x="2393" y="396"/>
                </a:lnTo>
                <a:lnTo>
                  <a:pt x="2401" y="370"/>
                </a:lnTo>
                <a:lnTo>
                  <a:pt x="2417" y="343"/>
                </a:lnTo>
                <a:lnTo>
                  <a:pt x="2425" y="317"/>
                </a:lnTo>
                <a:lnTo>
                  <a:pt x="2441" y="297"/>
                </a:lnTo>
                <a:lnTo>
                  <a:pt x="2449" y="291"/>
                </a:lnTo>
                <a:lnTo>
                  <a:pt x="2465" y="284"/>
                </a:lnTo>
                <a:lnTo>
                  <a:pt x="2481" y="284"/>
                </a:lnTo>
                <a:lnTo>
                  <a:pt x="2497" y="310"/>
                </a:lnTo>
                <a:lnTo>
                  <a:pt x="2505" y="317"/>
                </a:lnTo>
                <a:lnTo>
                  <a:pt x="2513" y="337"/>
                </a:lnTo>
                <a:lnTo>
                  <a:pt x="2537" y="363"/>
                </a:lnTo>
                <a:lnTo>
                  <a:pt x="2553" y="383"/>
                </a:lnTo>
                <a:lnTo>
                  <a:pt x="2569" y="409"/>
                </a:lnTo>
                <a:lnTo>
                  <a:pt x="2593" y="436"/>
                </a:lnTo>
                <a:lnTo>
                  <a:pt x="2609" y="456"/>
                </a:lnTo>
                <a:lnTo>
                  <a:pt x="2633" y="469"/>
                </a:lnTo>
                <a:lnTo>
                  <a:pt x="2649" y="469"/>
                </a:lnTo>
                <a:lnTo>
                  <a:pt x="2657" y="469"/>
                </a:lnTo>
                <a:lnTo>
                  <a:pt x="2665" y="462"/>
                </a:lnTo>
                <a:lnTo>
                  <a:pt x="2665" y="456"/>
                </a:lnTo>
                <a:lnTo>
                  <a:pt x="2673" y="442"/>
                </a:lnTo>
                <a:lnTo>
                  <a:pt x="2673" y="423"/>
                </a:lnTo>
                <a:lnTo>
                  <a:pt x="2689" y="403"/>
                </a:lnTo>
                <a:lnTo>
                  <a:pt x="2705" y="403"/>
                </a:lnTo>
                <a:lnTo>
                  <a:pt x="2728" y="423"/>
                </a:lnTo>
                <a:lnTo>
                  <a:pt x="2736" y="436"/>
                </a:lnTo>
                <a:lnTo>
                  <a:pt x="2744" y="449"/>
                </a:lnTo>
                <a:lnTo>
                  <a:pt x="2760" y="469"/>
                </a:lnTo>
                <a:lnTo>
                  <a:pt x="2768" y="482"/>
                </a:lnTo>
                <a:lnTo>
                  <a:pt x="2776" y="502"/>
                </a:lnTo>
                <a:lnTo>
                  <a:pt x="2792" y="528"/>
                </a:lnTo>
                <a:lnTo>
                  <a:pt x="2800" y="548"/>
                </a:lnTo>
                <a:lnTo>
                  <a:pt x="2808" y="568"/>
                </a:lnTo>
                <a:lnTo>
                  <a:pt x="2816" y="594"/>
                </a:lnTo>
                <a:lnTo>
                  <a:pt x="2824" y="614"/>
                </a:lnTo>
                <a:lnTo>
                  <a:pt x="2832" y="641"/>
                </a:lnTo>
                <a:lnTo>
                  <a:pt x="2840" y="660"/>
                </a:lnTo>
                <a:lnTo>
                  <a:pt x="2848" y="680"/>
                </a:lnTo>
                <a:lnTo>
                  <a:pt x="2856" y="700"/>
                </a:lnTo>
                <a:lnTo>
                  <a:pt x="2864" y="720"/>
                </a:lnTo>
                <a:lnTo>
                  <a:pt x="2872" y="740"/>
                </a:lnTo>
                <a:lnTo>
                  <a:pt x="2880" y="753"/>
                </a:lnTo>
                <a:lnTo>
                  <a:pt x="2880" y="76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E45AA69-195B-479B-B32C-A0B2B38A5A7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41513"/>
            <a:ext cx="2595563" cy="1274762"/>
            <a:chOff x="1444" y="3060"/>
            <a:chExt cx="1635" cy="803"/>
          </a:xfrm>
        </p:grpSpPr>
        <p:sp>
          <p:nvSpPr>
            <p:cNvPr id="62482" name="Freeform 8">
              <a:extLst>
                <a:ext uri="{FF2B5EF4-FFF2-40B4-BE49-F238E27FC236}">
                  <a16:creationId xmlns:a16="http://schemas.microsoft.com/office/drawing/2014/main" id="{417EF78A-767E-4311-B82A-88BECB58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361"/>
              <a:ext cx="1635" cy="502"/>
            </a:xfrm>
            <a:custGeom>
              <a:avLst/>
              <a:gdLst>
                <a:gd name="T0" fmla="*/ 24 w 1635"/>
                <a:gd name="T1" fmla="*/ 496 h 502"/>
                <a:gd name="T2" fmla="*/ 56 w 1635"/>
                <a:gd name="T3" fmla="*/ 482 h 502"/>
                <a:gd name="T4" fmla="*/ 96 w 1635"/>
                <a:gd name="T5" fmla="*/ 469 h 502"/>
                <a:gd name="T6" fmla="*/ 128 w 1635"/>
                <a:gd name="T7" fmla="*/ 443 h 502"/>
                <a:gd name="T8" fmla="*/ 167 w 1635"/>
                <a:gd name="T9" fmla="*/ 423 h 502"/>
                <a:gd name="T10" fmla="*/ 199 w 1635"/>
                <a:gd name="T11" fmla="*/ 390 h 502"/>
                <a:gd name="T12" fmla="*/ 223 w 1635"/>
                <a:gd name="T13" fmla="*/ 364 h 502"/>
                <a:gd name="T14" fmla="*/ 255 w 1635"/>
                <a:gd name="T15" fmla="*/ 324 h 502"/>
                <a:gd name="T16" fmla="*/ 287 w 1635"/>
                <a:gd name="T17" fmla="*/ 291 h 502"/>
                <a:gd name="T18" fmla="*/ 311 w 1635"/>
                <a:gd name="T19" fmla="*/ 258 h 502"/>
                <a:gd name="T20" fmla="*/ 335 w 1635"/>
                <a:gd name="T21" fmla="*/ 218 h 502"/>
                <a:gd name="T22" fmla="*/ 367 w 1635"/>
                <a:gd name="T23" fmla="*/ 185 h 502"/>
                <a:gd name="T24" fmla="*/ 391 w 1635"/>
                <a:gd name="T25" fmla="*/ 152 h 502"/>
                <a:gd name="T26" fmla="*/ 415 w 1635"/>
                <a:gd name="T27" fmla="*/ 119 h 502"/>
                <a:gd name="T28" fmla="*/ 447 w 1635"/>
                <a:gd name="T29" fmla="*/ 86 h 502"/>
                <a:gd name="T30" fmla="*/ 487 w 1635"/>
                <a:gd name="T31" fmla="*/ 47 h 502"/>
                <a:gd name="T32" fmla="*/ 534 w 1635"/>
                <a:gd name="T33" fmla="*/ 14 h 502"/>
                <a:gd name="T34" fmla="*/ 598 w 1635"/>
                <a:gd name="T35" fmla="*/ 0 h 502"/>
                <a:gd name="T36" fmla="*/ 638 w 1635"/>
                <a:gd name="T37" fmla="*/ 14 h 502"/>
                <a:gd name="T38" fmla="*/ 678 w 1635"/>
                <a:gd name="T39" fmla="*/ 33 h 502"/>
                <a:gd name="T40" fmla="*/ 710 w 1635"/>
                <a:gd name="T41" fmla="*/ 53 h 502"/>
                <a:gd name="T42" fmla="*/ 750 w 1635"/>
                <a:gd name="T43" fmla="*/ 99 h 502"/>
                <a:gd name="T44" fmla="*/ 806 w 1635"/>
                <a:gd name="T45" fmla="*/ 146 h 502"/>
                <a:gd name="T46" fmla="*/ 854 w 1635"/>
                <a:gd name="T47" fmla="*/ 198 h 502"/>
                <a:gd name="T48" fmla="*/ 901 w 1635"/>
                <a:gd name="T49" fmla="*/ 238 h 502"/>
                <a:gd name="T50" fmla="*/ 949 w 1635"/>
                <a:gd name="T51" fmla="*/ 278 h 502"/>
                <a:gd name="T52" fmla="*/ 997 w 1635"/>
                <a:gd name="T53" fmla="*/ 317 h 502"/>
                <a:gd name="T54" fmla="*/ 1053 w 1635"/>
                <a:gd name="T55" fmla="*/ 357 h 502"/>
                <a:gd name="T56" fmla="*/ 1101 w 1635"/>
                <a:gd name="T57" fmla="*/ 383 h 502"/>
                <a:gd name="T58" fmla="*/ 1157 w 1635"/>
                <a:gd name="T59" fmla="*/ 410 h 502"/>
                <a:gd name="T60" fmla="*/ 1205 w 1635"/>
                <a:gd name="T61" fmla="*/ 430 h 502"/>
                <a:gd name="T62" fmla="*/ 1237 w 1635"/>
                <a:gd name="T63" fmla="*/ 436 h 502"/>
                <a:gd name="T64" fmla="*/ 1268 w 1635"/>
                <a:gd name="T65" fmla="*/ 449 h 502"/>
                <a:gd name="T66" fmla="*/ 1300 w 1635"/>
                <a:gd name="T67" fmla="*/ 456 h 502"/>
                <a:gd name="T68" fmla="*/ 1340 w 1635"/>
                <a:gd name="T69" fmla="*/ 463 h 502"/>
                <a:gd name="T70" fmla="*/ 1380 w 1635"/>
                <a:gd name="T71" fmla="*/ 469 h 502"/>
                <a:gd name="T72" fmla="*/ 1420 w 1635"/>
                <a:gd name="T73" fmla="*/ 469 h 502"/>
                <a:gd name="T74" fmla="*/ 1452 w 1635"/>
                <a:gd name="T75" fmla="*/ 469 h 502"/>
                <a:gd name="T76" fmla="*/ 1492 w 1635"/>
                <a:gd name="T77" fmla="*/ 476 h 502"/>
                <a:gd name="T78" fmla="*/ 1532 w 1635"/>
                <a:gd name="T79" fmla="*/ 489 h 502"/>
                <a:gd name="T80" fmla="*/ 1572 w 1635"/>
                <a:gd name="T81" fmla="*/ 496 h 502"/>
                <a:gd name="T82" fmla="*/ 1612 w 1635"/>
                <a:gd name="T83" fmla="*/ 502 h 5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35"/>
                <a:gd name="T127" fmla="*/ 0 h 502"/>
                <a:gd name="T128" fmla="*/ 1635 w 1635"/>
                <a:gd name="T129" fmla="*/ 502 h 5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35" h="502">
                  <a:moveTo>
                    <a:pt x="0" y="496"/>
                  </a:moveTo>
                  <a:lnTo>
                    <a:pt x="24" y="496"/>
                  </a:lnTo>
                  <a:lnTo>
                    <a:pt x="40" y="489"/>
                  </a:lnTo>
                  <a:lnTo>
                    <a:pt x="56" y="482"/>
                  </a:lnTo>
                  <a:lnTo>
                    <a:pt x="80" y="476"/>
                  </a:lnTo>
                  <a:lnTo>
                    <a:pt x="96" y="469"/>
                  </a:lnTo>
                  <a:lnTo>
                    <a:pt x="112" y="456"/>
                  </a:lnTo>
                  <a:lnTo>
                    <a:pt x="128" y="443"/>
                  </a:lnTo>
                  <a:lnTo>
                    <a:pt x="152" y="436"/>
                  </a:lnTo>
                  <a:lnTo>
                    <a:pt x="167" y="423"/>
                  </a:lnTo>
                  <a:lnTo>
                    <a:pt x="183" y="410"/>
                  </a:lnTo>
                  <a:lnTo>
                    <a:pt x="199" y="390"/>
                  </a:lnTo>
                  <a:lnTo>
                    <a:pt x="207" y="377"/>
                  </a:lnTo>
                  <a:lnTo>
                    <a:pt x="223" y="364"/>
                  </a:lnTo>
                  <a:lnTo>
                    <a:pt x="239" y="344"/>
                  </a:lnTo>
                  <a:lnTo>
                    <a:pt x="255" y="324"/>
                  </a:lnTo>
                  <a:lnTo>
                    <a:pt x="271" y="311"/>
                  </a:lnTo>
                  <a:lnTo>
                    <a:pt x="287" y="291"/>
                  </a:lnTo>
                  <a:lnTo>
                    <a:pt x="295" y="271"/>
                  </a:lnTo>
                  <a:lnTo>
                    <a:pt x="311" y="258"/>
                  </a:lnTo>
                  <a:lnTo>
                    <a:pt x="327" y="238"/>
                  </a:lnTo>
                  <a:lnTo>
                    <a:pt x="335" y="218"/>
                  </a:lnTo>
                  <a:lnTo>
                    <a:pt x="351" y="198"/>
                  </a:lnTo>
                  <a:lnTo>
                    <a:pt x="367" y="185"/>
                  </a:lnTo>
                  <a:lnTo>
                    <a:pt x="375" y="165"/>
                  </a:lnTo>
                  <a:lnTo>
                    <a:pt x="391" y="152"/>
                  </a:lnTo>
                  <a:lnTo>
                    <a:pt x="407" y="132"/>
                  </a:lnTo>
                  <a:lnTo>
                    <a:pt x="415" y="119"/>
                  </a:lnTo>
                  <a:lnTo>
                    <a:pt x="431" y="99"/>
                  </a:lnTo>
                  <a:lnTo>
                    <a:pt x="447" y="86"/>
                  </a:lnTo>
                  <a:lnTo>
                    <a:pt x="455" y="73"/>
                  </a:lnTo>
                  <a:lnTo>
                    <a:pt x="487" y="47"/>
                  </a:lnTo>
                  <a:lnTo>
                    <a:pt x="511" y="27"/>
                  </a:lnTo>
                  <a:lnTo>
                    <a:pt x="534" y="14"/>
                  </a:lnTo>
                  <a:lnTo>
                    <a:pt x="566" y="7"/>
                  </a:lnTo>
                  <a:lnTo>
                    <a:pt x="598" y="0"/>
                  </a:lnTo>
                  <a:lnTo>
                    <a:pt x="630" y="7"/>
                  </a:lnTo>
                  <a:lnTo>
                    <a:pt x="638" y="14"/>
                  </a:lnTo>
                  <a:lnTo>
                    <a:pt x="654" y="20"/>
                  </a:lnTo>
                  <a:lnTo>
                    <a:pt x="678" y="33"/>
                  </a:lnTo>
                  <a:lnTo>
                    <a:pt x="694" y="40"/>
                  </a:lnTo>
                  <a:lnTo>
                    <a:pt x="710" y="53"/>
                  </a:lnTo>
                  <a:lnTo>
                    <a:pt x="726" y="73"/>
                  </a:lnTo>
                  <a:lnTo>
                    <a:pt x="750" y="99"/>
                  </a:lnTo>
                  <a:lnTo>
                    <a:pt x="774" y="126"/>
                  </a:lnTo>
                  <a:lnTo>
                    <a:pt x="806" y="146"/>
                  </a:lnTo>
                  <a:lnTo>
                    <a:pt x="830" y="172"/>
                  </a:lnTo>
                  <a:lnTo>
                    <a:pt x="854" y="198"/>
                  </a:lnTo>
                  <a:lnTo>
                    <a:pt x="878" y="218"/>
                  </a:lnTo>
                  <a:lnTo>
                    <a:pt x="901" y="238"/>
                  </a:lnTo>
                  <a:lnTo>
                    <a:pt x="925" y="258"/>
                  </a:lnTo>
                  <a:lnTo>
                    <a:pt x="949" y="278"/>
                  </a:lnTo>
                  <a:lnTo>
                    <a:pt x="973" y="298"/>
                  </a:lnTo>
                  <a:lnTo>
                    <a:pt x="997" y="317"/>
                  </a:lnTo>
                  <a:lnTo>
                    <a:pt x="1021" y="337"/>
                  </a:lnTo>
                  <a:lnTo>
                    <a:pt x="1053" y="357"/>
                  </a:lnTo>
                  <a:lnTo>
                    <a:pt x="1077" y="370"/>
                  </a:lnTo>
                  <a:lnTo>
                    <a:pt x="1101" y="383"/>
                  </a:lnTo>
                  <a:lnTo>
                    <a:pt x="1133" y="397"/>
                  </a:lnTo>
                  <a:lnTo>
                    <a:pt x="1157" y="410"/>
                  </a:lnTo>
                  <a:lnTo>
                    <a:pt x="1189" y="423"/>
                  </a:lnTo>
                  <a:lnTo>
                    <a:pt x="1205" y="430"/>
                  </a:lnTo>
                  <a:lnTo>
                    <a:pt x="1221" y="436"/>
                  </a:lnTo>
                  <a:lnTo>
                    <a:pt x="1237" y="436"/>
                  </a:lnTo>
                  <a:lnTo>
                    <a:pt x="1253" y="443"/>
                  </a:lnTo>
                  <a:lnTo>
                    <a:pt x="1268" y="449"/>
                  </a:lnTo>
                  <a:lnTo>
                    <a:pt x="1284" y="449"/>
                  </a:lnTo>
                  <a:lnTo>
                    <a:pt x="1300" y="456"/>
                  </a:lnTo>
                  <a:lnTo>
                    <a:pt x="1324" y="456"/>
                  </a:lnTo>
                  <a:lnTo>
                    <a:pt x="1340" y="463"/>
                  </a:lnTo>
                  <a:lnTo>
                    <a:pt x="1356" y="463"/>
                  </a:lnTo>
                  <a:lnTo>
                    <a:pt x="1380" y="469"/>
                  </a:lnTo>
                  <a:lnTo>
                    <a:pt x="1396" y="469"/>
                  </a:lnTo>
                  <a:lnTo>
                    <a:pt x="1420" y="469"/>
                  </a:lnTo>
                  <a:lnTo>
                    <a:pt x="1436" y="469"/>
                  </a:lnTo>
                  <a:lnTo>
                    <a:pt x="1452" y="469"/>
                  </a:lnTo>
                  <a:lnTo>
                    <a:pt x="1476" y="476"/>
                  </a:lnTo>
                  <a:lnTo>
                    <a:pt x="1492" y="476"/>
                  </a:lnTo>
                  <a:lnTo>
                    <a:pt x="1516" y="482"/>
                  </a:lnTo>
                  <a:lnTo>
                    <a:pt x="1532" y="489"/>
                  </a:lnTo>
                  <a:lnTo>
                    <a:pt x="1556" y="496"/>
                  </a:lnTo>
                  <a:lnTo>
                    <a:pt x="1572" y="496"/>
                  </a:lnTo>
                  <a:lnTo>
                    <a:pt x="1596" y="502"/>
                  </a:lnTo>
                  <a:lnTo>
                    <a:pt x="1612" y="502"/>
                  </a:lnTo>
                  <a:lnTo>
                    <a:pt x="1635" y="502"/>
                  </a:lnTo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Rectangle 9">
              <a:extLst>
                <a:ext uri="{FF2B5EF4-FFF2-40B4-BE49-F238E27FC236}">
                  <a16:creationId xmlns:a16="http://schemas.microsoft.com/office/drawing/2014/main" id="{06F3C21E-A9BB-451A-BFD2-C653498A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060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S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FC0DBFC4-7392-4024-A5CB-0A9FA4D78131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90600"/>
            <a:ext cx="3479800" cy="2219325"/>
            <a:chOff x="1192" y="624"/>
            <a:chExt cx="2192" cy="1398"/>
          </a:xfrm>
        </p:grpSpPr>
        <p:sp>
          <p:nvSpPr>
            <p:cNvPr id="62480" name="Freeform 11">
              <a:extLst>
                <a:ext uri="{FF2B5EF4-FFF2-40B4-BE49-F238E27FC236}">
                  <a16:creationId xmlns:a16="http://schemas.microsoft.com/office/drawing/2014/main" id="{9C0F1ACE-67C9-40FA-B89C-3F910632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884"/>
              <a:ext cx="2192" cy="1138"/>
            </a:xfrm>
            <a:custGeom>
              <a:avLst/>
              <a:gdLst>
                <a:gd name="T0" fmla="*/ 40 w 2192"/>
                <a:gd name="T1" fmla="*/ 1136 h 1138"/>
                <a:gd name="T2" fmla="*/ 104 w 2192"/>
                <a:gd name="T3" fmla="*/ 1129 h 1138"/>
                <a:gd name="T4" fmla="*/ 159 w 2192"/>
                <a:gd name="T5" fmla="*/ 1122 h 1138"/>
                <a:gd name="T6" fmla="*/ 223 w 2192"/>
                <a:gd name="T7" fmla="*/ 1109 h 1138"/>
                <a:gd name="T8" fmla="*/ 287 w 2192"/>
                <a:gd name="T9" fmla="*/ 1103 h 1138"/>
                <a:gd name="T10" fmla="*/ 343 w 2192"/>
                <a:gd name="T11" fmla="*/ 1083 h 1138"/>
                <a:gd name="T12" fmla="*/ 407 w 2192"/>
                <a:gd name="T13" fmla="*/ 1070 h 1138"/>
                <a:gd name="T14" fmla="*/ 463 w 2192"/>
                <a:gd name="T15" fmla="*/ 1050 h 1138"/>
                <a:gd name="T16" fmla="*/ 518 w 2192"/>
                <a:gd name="T17" fmla="*/ 1030 h 1138"/>
                <a:gd name="T18" fmla="*/ 574 w 2192"/>
                <a:gd name="T19" fmla="*/ 1004 h 1138"/>
                <a:gd name="T20" fmla="*/ 630 w 2192"/>
                <a:gd name="T21" fmla="*/ 977 h 1138"/>
                <a:gd name="T22" fmla="*/ 686 w 2192"/>
                <a:gd name="T23" fmla="*/ 951 h 1138"/>
                <a:gd name="T24" fmla="*/ 734 w 2192"/>
                <a:gd name="T25" fmla="*/ 918 h 1138"/>
                <a:gd name="T26" fmla="*/ 782 w 2192"/>
                <a:gd name="T27" fmla="*/ 885 h 1138"/>
                <a:gd name="T28" fmla="*/ 822 w 2192"/>
                <a:gd name="T29" fmla="*/ 852 h 1138"/>
                <a:gd name="T30" fmla="*/ 861 w 2192"/>
                <a:gd name="T31" fmla="*/ 812 h 1138"/>
                <a:gd name="T32" fmla="*/ 901 w 2192"/>
                <a:gd name="T33" fmla="*/ 772 h 1138"/>
                <a:gd name="T34" fmla="*/ 941 w 2192"/>
                <a:gd name="T35" fmla="*/ 720 h 1138"/>
                <a:gd name="T36" fmla="*/ 973 w 2192"/>
                <a:gd name="T37" fmla="*/ 654 h 1138"/>
                <a:gd name="T38" fmla="*/ 1013 w 2192"/>
                <a:gd name="T39" fmla="*/ 588 h 1138"/>
                <a:gd name="T40" fmla="*/ 1053 w 2192"/>
                <a:gd name="T41" fmla="*/ 508 h 1138"/>
                <a:gd name="T42" fmla="*/ 1093 w 2192"/>
                <a:gd name="T43" fmla="*/ 436 h 1138"/>
                <a:gd name="T44" fmla="*/ 1133 w 2192"/>
                <a:gd name="T45" fmla="*/ 357 h 1138"/>
                <a:gd name="T46" fmla="*/ 1165 w 2192"/>
                <a:gd name="T47" fmla="*/ 284 h 1138"/>
                <a:gd name="T48" fmla="*/ 1205 w 2192"/>
                <a:gd name="T49" fmla="*/ 211 h 1138"/>
                <a:gd name="T50" fmla="*/ 1236 w 2192"/>
                <a:gd name="T51" fmla="*/ 145 h 1138"/>
                <a:gd name="T52" fmla="*/ 1268 w 2192"/>
                <a:gd name="T53" fmla="*/ 92 h 1138"/>
                <a:gd name="T54" fmla="*/ 1300 w 2192"/>
                <a:gd name="T55" fmla="*/ 46 h 1138"/>
                <a:gd name="T56" fmla="*/ 1348 w 2192"/>
                <a:gd name="T57" fmla="*/ 0 h 1138"/>
                <a:gd name="T58" fmla="*/ 1388 w 2192"/>
                <a:gd name="T59" fmla="*/ 7 h 1138"/>
                <a:gd name="T60" fmla="*/ 1404 w 2192"/>
                <a:gd name="T61" fmla="*/ 33 h 1138"/>
                <a:gd name="T62" fmla="*/ 1428 w 2192"/>
                <a:gd name="T63" fmla="*/ 79 h 1138"/>
                <a:gd name="T64" fmla="*/ 1444 w 2192"/>
                <a:gd name="T65" fmla="*/ 132 h 1138"/>
                <a:gd name="T66" fmla="*/ 1460 w 2192"/>
                <a:gd name="T67" fmla="*/ 185 h 1138"/>
                <a:gd name="T68" fmla="*/ 1468 w 2192"/>
                <a:gd name="T69" fmla="*/ 238 h 1138"/>
                <a:gd name="T70" fmla="*/ 1484 w 2192"/>
                <a:gd name="T71" fmla="*/ 291 h 1138"/>
                <a:gd name="T72" fmla="*/ 1492 w 2192"/>
                <a:gd name="T73" fmla="*/ 337 h 1138"/>
                <a:gd name="T74" fmla="*/ 1500 w 2192"/>
                <a:gd name="T75" fmla="*/ 390 h 1138"/>
                <a:gd name="T76" fmla="*/ 1516 w 2192"/>
                <a:gd name="T77" fmla="*/ 436 h 1138"/>
                <a:gd name="T78" fmla="*/ 1524 w 2192"/>
                <a:gd name="T79" fmla="*/ 489 h 1138"/>
                <a:gd name="T80" fmla="*/ 1540 w 2192"/>
                <a:gd name="T81" fmla="*/ 535 h 1138"/>
                <a:gd name="T82" fmla="*/ 1556 w 2192"/>
                <a:gd name="T83" fmla="*/ 581 h 1138"/>
                <a:gd name="T84" fmla="*/ 1572 w 2192"/>
                <a:gd name="T85" fmla="*/ 634 h 1138"/>
                <a:gd name="T86" fmla="*/ 1595 w 2192"/>
                <a:gd name="T87" fmla="*/ 680 h 1138"/>
                <a:gd name="T88" fmla="*/ 1627 w 2192"/>
                <a:gd name="T89" fmla="*/ 726 h 1138"/>
                <a:gd name="T90" fmla="*/ 1659 w 2192"/>
                <a:gd name="T91" fmla="*/ 772 h 1138"/>
                <a:gd name="T92" fmla="*/ 1699 w 2192"/>
                <a:gd name="T93" fmla="*/ 819 h 1138"/>
                <a:gd name="T94" fmla="*/ 1755 w 2192"/>
                <a:gd name="T95" fmla="*/ 871 h 1138"/>
                <a:gd name="T96" fmla="*/ 1811 w 2192"/>
                <a:gd name="T97" fmla="*/ 924 h 1138"/>
                <a:gd name="T98" fmla="*/ 1859 w 2192"/>
                <a:gd name="T99" fmla="*/ 977 h 1138"/>
                <a:gd name="T100" fmla="*/ 1915 w 2192"/>
                <a:gd name="T101" fmla="*/ 1023 h 1138"/>
                <a:gd name="T102" fmla="*/ 1978 w 2192"/>
                <a:gd name="T103" fmla="*/ 1070 h 1138"/>
                <a:gd name="T104" fmla="*/ 2093 w 2192"/>
                <a:gd name="T105" fmla="*/ 1126 h 1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138"/>
                <a:gd name="T161" fmla="*/ 2192 w 2192"/>
                <a:gd name="T162" fmla="*/ 1138 h 1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138">
                  <a:moveTo>
                    <a:pt x="0" y="1136"/>
                  </a:moveTo>
                  <a:lnTo>
                    <a:pt x="24" y="1136"/>
                  </a:lnTo>
                  <a:lnTo>
                    <a:pt x="40" y="1136"/>
                  </a:lnTo>
                  <a:lnTo>
                    <a:pt x="64" y="1129"/>
                  </a:lnTo>
                  <a:lnTo>
                    <a:pt x="80" y="1129"/>
                  </a:lnTo>
                  <a:lnTo>
                    <a:pt x="104" y="1129"/>
                  </a:lnTo>
                  <a:lnTo>
                    <a:pt x="120" y="1129"/>
                  </a:lnTo>
                  <a:lnTo>
                    <a:pt x="143" y="1122"/>
                  </a:lnTo>
                  <a:lnTo>
                    <a:pt x="159" y="1122"/>
                  </a:lnTo>
                  <a:lnTo>
                    <a:pt x="183" y="1116"/>
                  </a:lnTo>
                  <a:lnTo>
                    <a:pt x="199" y="1116"/>
                  </a:lnTo>
                  <a:lnTo>
                    <a:pt x="223" y="1109"/>
                  </a:lnTo>
                  <a:lnTo>
                    <a:pt x="247" y="1109"/>
                  </a:lnTo>
                  <a:lnTo>
                    <a:pt x="263" y="1103"/>
                  </a:lnTo>
                  <a:lnTo>
                    <a:pt x="287" y="1103"/>
                  </a:lnTo>
                  <a:lnTo>
                    <a:pt x="303" y="1096"/>
                  </a:lnTo>
                  <a:lnTo>
                    <a:pt x="327" y="1089"/>
                  </a:lnTo>
                  <a:lnTo>
                    <a:pt x="343" y="1083"/>
                  </a:lnTo>
                  <a:lnTo>
                    <a:pt x="367" y="1083"/>
                  </a:lnTo>
                  <a:lnTo>
                    <a:pt x="383" y="1076"/>
                  </a:lnTo>
                  <a:lnTo>
                    <a:pt x="407" y="1070"/>
                  </a:lnTo>
                  <a:lnTo>
                    <a:pt x="423" y="1063"/>
                  </a:lnTo>
                  <a:lnTo>
                    <a:pt x="447" y="1056"/>
                  </a:lnTo>
                  <a:lnTo>
                    <a:pt x="463" y="1050"/>
                  </a:lnTo>
                  <a:lnTo>
                    <a:pt x="487" y="1043"/>
                  </a:lnTo>
                  <a:lnTo>
                    <a:pt x="502" y="1037"/>
                  </a:lnTo>
                  <a:lnTo>
                    <a:pt x="518" y="1030"/>
                  </a:lnTo>
                  <a:lnTo>
                    <a:pt x="542" y="1023"/>
                  </a:lnTo>
                  <a:lnTo>
                    <a:pt x="558" y="1017"/>
                  </a:lnTo>
                  <a:lnTo>
                    <a:pt x="574" y="1004"/>
                  </a:lnTo>
                  <a:lnTo>
                    <a:pt x="598" y="997"/>
                  </a:lnTo>
                  <a:lnTo>
                    <a:pt x="614" y="990"/>
                  </a:lnTo>
                  <a:lnTo>
                    <a:pt x="630" y="977"/>
                  </a:lnTo>
                  <a:lnTo>
                    <a:pt x="646" y="971"/>
                  </a:lnTo>
                  <a:lnTo>
                    <a:pt x="670" y="964"/>
                  </a:lnTo>
                  <a:lnTo>
                    <a:pt x="686" y="951"/>
                  </a:lnTo>
                  <a:lnTo>
                    <a:pt x="702" y="944"/>
                  </a:lnTo>
                  <a:lnTo>
                    <a:pt x="718" y="931"/>
                  </a:lnTo>
                  <a:lnTo>
                    <a:pt x="734" y="918"/>
                  </a:lnTo>
                  <a:lnTo>
                    <a:pt x="750" y="911"/>
                  </a:lnTo>
                  <a:lnTo>
                    <a:pt x="766" y="898"/>
                  </a:lnTo>
                  <a:lnTo>
                    <a:pt x="782" y="885"/>
                  </a:lnTo>
                  <a:lnTo>
                    <a:pt x="798" y="878"/>
                  </a:lnTo>
                  <a:lnTo>
                    <a:pt x="814" y="865"/>
                  </a:lnTo>
                  <a:lnTo>
                    <a:pt x="822" y="852"/>
                  </a:lnTo>
                  <a:lnTo>
                    <a:pt x="838" y="838"/>
                  </a:lnTo>
                  <a:lnTo>
                    <a:pt x="854" y="825"/>
                  </a:lnTo>
                  <a:lnTo>
                    <a:pt x="861" y="812"/>
                  </a:lnTo>
                  <a:lnTo>
                    <a:pt x="877" y="799"/>
                  </a:lnTo>
                  <a:lnTo>
                    <a:pt x="885" y="786"/>
                  </a:lnTo>
                  <a:lnTo>
                    <a:pt x="901" y="772"/>
                  </a:lnTo>
                  <a:lnTo>
                    <a:pt x="917" y="753"/>
                  </a:lnTo>
                  <a:lnTo>
                    <a:pt x="925" y="739"/>
                  </a:lnTo>
                  <a:lnTo>
                    <a:pt x="941" y="720"/>
                  </a:lnTo>
                  <a:lnTo>
                    <a:pt x="949" y="700"/>
                  </a:lnTo>
                  <a:lnTo>
                    <a:pt x="965" y="680"/>
                  </a:lnTo>
                  <a:lnTo>
                    <a:pt x="973" y="654"/>
                  </a:lnTo>
                  <a:lnTo>
                    <a:pt x="989" y="634"/>
                  </a:lnTo>
                  <a:lnTo>
                    <a:pt x="1005" y="607"/>
                  </a:lnTo>
                  <a:lnTo>
                    <a:pt x="1013" y="588"/>
                  </a:lnTo>
                  <a:lnTo>
                    <a:pt x="1029" y="561"/>
                  </a:lnTo>
                  <a:lnTo>
                    <a:pt x="1037" y="535"/>
                  </a:lnTo>
                  <a:lnTo>
                    <a:pt x="1053" y="508"/>
                  </a:lnTo>
                  <a:lnTo>
                    <a:pt x="1069" y="489"/>
                  </a:lnTo>
                  <a:lnTo>
                    <a:pt x="1077" y="462"/>
                  </a:lnTo>
                  <a:lnTo>
                    <a:pt x="1093" y="436"/>
                  </a:lnTo>
                  <a:lnTo>
                    <a:pt x="1101" y="409"/>
                  </a:lnTo>
                  <a:lnTo>
                    <a:pt x="1117" y="383"/>
                  </a:lnTo>
                  <a:lnTo>
                    <a:pt x="1133" y="357"/>
                  </a:lnTo>
                  <a:lnTo>
                    <a:pt x="1141" y="330"/>
                  </a:lnTo>
                  <a:lnTo>
                    <a:pt x="1157" y="304"/>
                  </a:lnTo>
                  <a:lnTo>
                    <a:pt x="1165" y="284"/>
                  </a:lnTo>
                  <a:lnTo>
                    <a:pt x="1181" y="257"/>
                  </a:lnTo>
                  <a:lnTo>
                    <a:pt x="1189" y="231"/>
                  </a:lnTo>
                  <a:lnTo>
                    <a:pt x="1205" y="211"/>
                  </a:lnTo>
                  <a:lnTo>
                    <a:pt x="1213" y="191"/>
                  </a:lnTo>
                  <a:lnTo>
                    <a:pt x="1228" y="165"/>
                  </a:lnTo>
                  <a:lnTo>
                    <a:pt x="1236" y="145"/>
                  </a:lnTo>
                  <a:lnTo>
                    <a:pt x="1252" y="125"/>
                  </a:lnTo>
                  <a:lnTo>
                    <a:pt x="1260" y="106"/>
                  </a:lnTo>
                  <a:lnTo>
                    <a:pt x="1268" y="92"/>
                  </a:lnTo>
                  <a:lnTo>
                    <a:pt x="1284" y="73"/>
                  </a:lnTo>
                  <a:lnTo>
                    <a:pt x="1292" y="59"/>
                  </a:lnTo>
                  <a:lnTo>
                    <a:pt x="1300" y="46"/>
                  </a:lnTo>
                  <a:lnTo>
                    <a:pt x="1316" y="33"/>
                  </a:lnTo>
                  <a:lnTo>
                    <a:pt x="1332" y="13"/>
                  </a:lnTo>
                  <a:lnTo>
                    <a:pt x="1348" y="0"/>
                  </a:lnTo>
                  <a:lnTo>
                    <a:pt x="1364" y="0"/>
                  </a:lnTo>
                  <a:lnTo>
                    <a:pt x="1380" y="0"/>
                  </a:lnTo>
                  <a:lnTo>
                    <a:pt x="1388" y="7"/>
                  </a:lnTo>
                  <a:lnTo>
                    <a:pt x="1388" y="13"/>
                  </a:lnTo>
                  <a:lnTo>
                    <a:pt x="1396" y="20"/>
                  </a:lnTo>
                  <a:lnTo>
                    <a:pt x="1404" y="33"/>
                  </a:lnTo>
                  <a:lnTo>
                    <a:pt x="1412" y="46"/>
                  </a:lnTo>
                  <a:lnTo>
                    <a:pt x="1420" y="66"/>
                  </a:lnTo>
                  <a:lnTo>
                    <a:pt x="1428" y="79"/>
                  </a:lnTo>
                  <a:lnTo>
                    <a:pt x="1436" y="99"/>
                  </a:lnTo>
                  <a:lnTo>
                    <a:pt x="1436" y="119"/>
                  </a:lnTo>
                  <a:lnTo>
                    <a:pt x="1444" y="132"/>
                  </a:lnTo>
                  <a:lnTo>
                    <a:pt x="1452" y="152"/>
                  </a:lnTo>
                  <a:lnTo>
                    <a:pt x="1452" y="172"/>
                  </a:lnTo>
                  <a:lnTo>
                    <a:pt x="1460" y="185"/>
                  </a:lnTo>
                  <a:lnTo>
                    <a:pt x="1460" y="205"/>
                  </a:lnTo>
                  <a:lnTo>
                    <a:pt x="1468" y="218"/>
                  </a:lnTo>
                  <a:lnTo>
                    <a:pt x="1468" y="238"/>
                  </a:lnTo>
                  <a:lnTo>
                    <a:pt x="1476" y="251"/>
                  </a:lnTo>
                  <a:lnTo>
                    <a:pt x="1476" y="271"/>
                  </a:lnTo>
                  <a:lnTo>
                    <a:pt x="1484" y="291"/>
                  </a:lnTo>
                  <a:lnTo>
                    <a:pt x="1484" y="304"/>
                  </a:lnTo>
                  <a:lnTo>
                    <a:pt x="1492" y="324"/>
                  </a:lnTo>
                  <a:lnTo>
                    <a:pt x="1492" y="337"/>
                  </a:lnTo>
                  <a:lnTo>
                    <a:pt x="1492" y="357"/>
                  </a:lnTo>
                  <a:lnTo>
                    <a:pt x="1500" y="370"/>
                  </a:lnTo>
                  <a:lnTo>
                    <a:pt x="1500" y="390"/>
                  </a:lnTo>
                  <a:lnTo>
                    <a:pt x="1508" y="403"/>
                  </a:lnTo>
                  <a:lnTo>
                    <a:pt x="1508" y="423"/>
                  </a:lnTo>
                  <a:lnTo>
                    <a:pt x="1516" y="436"/>
                  </a:lnTo>
                  <a:lnTo>
                    <a:pt x="1516" y="456"/>
                  </a:lnTo>
                  <a:lnTo>
                    <a:pt x="1516" y="469"/>
                  </a:lnTo>
                  <a:lnTo>
                    <a:pt x="1524" y="489"/>
                  </a:lnTo>
                  <a:lnTo>
                    <a:pt x="1524" y="502"/>
                  </a:lnTo>
                  <a:lnTo>
                    <a:pt x="1532" y="522"/>
                  </a:lnTo>
                  <a:lnTo>
                    <a:pt x="1540" y="535"/>
                  </a:lnTo>
                  <a:lnTo>
                    <a:pt x="1540" y="548"/>
                  </a:lnTo>
                  <a:lnTo>
                    <a:pt x="1548" y="568"/>
                  </a:lnTo>
                  <a:lnTo>
                    <a:pt x="1556" y="581"/>
                  </a:lnTo>
                  <a:lnTo>
                    <a:pt x="1556" y="601"/>
                  </a:lnTo>
                  <a:lnTo>
                    <a:pt x="1564" y="614"/>
                  </a:lnTo>
                  <a:lnTo>
                    <a:pt x="1572" y="634"/>
                  </a:lnTo>
                  <a:lnTo>
                    <a:pt x="1580" y="647"/>
                  </a:lnTo>
                  <a:lnTo>
                    <a:pt x="1587" y="660"/>
                  </a:lnTo>
                  <a:lnTo>
                    <a:pt x="1595" y="680"/>
                  </a:lnTo>
                  <a:lnTo>
                    <a:pt x="1603" y="693"/>
                  </a:lnTo>
                  <a:lnTo>
                    <a:pt x="1611" y="706"/>
                  </a:lnTo>
                  <a:lnTo>
                    <a:pt x="1627" y="726"/>
                  </a:lnTo>
                  <a:lnTo>
                    <a:pt x="1635" y="739"/>
                  </a:lnTo>
                  <a:lnTo>
                    <a:pt x="1643" y="753"/>
                  </a:lnTo>
                  <a:lnTo>
                    <a:pt x="1659" y="772"/>
                  </a:lnTo>
                  <a:lnTo>
                    <a:pt x="1675" y="786"/>
                  </a:lnTo>
                  <a:lnTo>
                    <a:pt x="1683" y="799"/>
                  </a:lnTo>
                  <a:lnTo>
                    <a:pt x="1699" y="819"/>
                  </a:lnTo>
                  <a:lnTo>
                    <a:pt x="1715" y="832"/>
                  </a:lnTo>
                  <a:lnTo>
                    <a:pt x="1731" y="852"/>
                  </a:lnTo>
                  <a:lnTo>
                    <a:pt x="1755" y="871"/>
                  </a:lnTo>
                  <a:lnTo>
                    <a:pt x="1771" y="885"/>
                  </a:lnTo>
                  <a:lnTo>
                    <a:pt x="1787" y="905"/>
                  </a:lnTo>
                  <a:lnTo>
                    <a:pt x="1811" y="924"/>
                  </a:lnTo>
                  <a:lnTo>
                    <a:pt x="1827" y="938"/>
                  </a:lnTo>
                  <a:lnTo>
                    <a:pt x="1843" y="957"/>
                  </a:lnTo>
                  <a:lnTo>
                    <a:pt x="1859" y="977"/>
                  </a:lnTo>
                  <a:lnTo>
                    <a:pt x="1883" y="990"/>
                  </a:lnTo>
                  <a:lnTo>
                    <a:pt x="1899" y="1010"/>
                  </a:lnTo>
                  <a:lnTo>
                    <a:pt x="1915" y="1023"/>
                  </a:lnTo>
                  <a:lnTo>
                    <a:pt x="1939" y="1037"/>
                  </a:lnTo>
                  <a:lnTo>
                    <a:pt x="1954" y="1056"/>
                  </a:lnTo>
                  <a:lnTo>
                    <a:pt x="1978" y="1070"/>
                  </a:lnTo>
                  <a:lnTo>
                    <a:pt x="1994" y="1083"/>
                  </a:lnTo>
                  <a:lnTo>
                    <a:pt x="2018" y="1096"/>
                  </a:lnTo>
                  <a:lnTo>
                    <a:pt x="2093" y="1126"/>
                  </a:lnTo>
                  <a:lnTo>
                    <a:pt x="2192" y="1138"/>
                  </a:ln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Rectangle 12">
              <a:extLst>
                <a:ext uri="{FF2B5EF4-FFF2-40B4-BE49-F238E27FC236}">
                  <a16:creationId xmlns:a16="http://schemas.microsoft.com/office/drawing/2014/main" id="{9309C4AF-985D-4B54-9DFF-2514A642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624"/>
              <a:ext cx="20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CC00"/>
                  </a:solidFill>
                </a:rPr>
                <a:t>M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74E41BA2-90A0-4568-AAC5-102A03F90EFC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990600"/>
            <a:ext cx="3951287" cy="2227263"/>
            <a:chOff x="1423" y="624"/>
            <a:chExt cx="2489" cy="1403"/>
          </a:xfrm>
        </p:grpSpPr>
        <p:sp>
          <p:nvSpPr>
            <p:cNvPr id="62478" name="Freeform 14">
              <a:extLst>
                <a:ext uri="{FF2B5EF4-FFF2-40B4-BE49-F238E27FC236}">
                  <a16:creationId xmlns:a16="http://schemas.microsoft.com/office/drawing/2014/main" id="{08D898D3-51C2-413D-9885-64E7B5E6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47"/>
              <a:ext cx="2489" cy="1080"/>
            </a:xfrm>
            <a:custGeom>
              <a:avLst/>
              <a:gdLst>
                <a:gd name="T0" fmla="*/ 48 w 2489"/>
                <a:gd name="T1" fmla="*/ 1080 h 1080"/>
                <a:gd name="T2" fmla="*/ 112 w 2489"/>
                <a:gd name="T3" fmla="*/ 1080 h 1080"/>
                <a:gd name="T4" fmla="*/ 176 w 2489"/>
                <a:gd name="T5" fmla="*/ 1080 h 1080"/>
                <a:gd name="T6" fmla="*/ 240 w 2489"/>
                <a:gd name="T7" fmla="*/ 1075 h 1080"/>
                <a:gd name="T8" fmla="*/ 303 w 2489"/>
                <a:gd name="T9" fmla="*/ 1068 h 1080"/>
                <a:gd name="T10" fmla="*/ 367 w 2489"/>
                <a:gd name="T11" fmla="*/ 1062 h 1080"/>
                <a:gd name="T12" fmla="*/ 431 w 2489"/>
                <a:gd name="T13" fmla="*/ 1050 h 1080"/>
                <a:gd name="T14" fmla="*/ 487 w 2489"/>
                <a:gd name="T15" fmla="*/ 1031 h 1080"/>
                <a:gd name="T16" fmla="*/ 551 w 2489"/>
                <a:gd name="T17" fmla="*/ 1019 h 1080"/>
                <a:gd name="T18" fmla="*/ 607 w 2489"/>
                <a:gd name="T19" fmla="*/ 995 h 1080"/>
                <a:gd name="T20" fmla="*/ 662 w 2489"/>
                <a:gd name="T21" fmla="*/ 976 h 1080"/>
                <a:gd name="T22" fmla="*/ 718 w 2489"/>
                <a:gd name="T23" fmla="*/ 952 h 1080"/>
                <a:gd name="T24" fmla="*/ 774 w 2489"/>
                <a:gd name="T25" fmla="*/ 927 h 1080"/>
                <a:gd name="T26" fmla="*/ 830 w 2489"/>
                <a:gd name="T27" fmla="*/ 903 h 1080"/>
                <a:gd name="T28" fmla="*/ 886 w 2489"/>
                <a:gd name="T29" fmla="*/ 872 h 1080"/>
                <a:gd name="T30" fmla="*/ 942 w 2489"/>
                <a:gd name="T31" fmla="*/ 841 h 1080"/>
                <a:gd name="T32" fmla="*/ 997 w 2489"/>
                <a:gd name="T33" fmla="*/ 804 h 1080"/>
                <a:gd name="T34" fmla="*/ 1045 w 2489"/>
                <a:gd name="T35" fmla="*/ 749 h 1080"/>
                <a:gd name="T36" fmla="*/ 1101 w 2489"/>
                <a:gd name="T37" fmla="*/ 688 h 1080"/>
                <a:gd name="T38" fmla="*/ 1133 w 2489"/>
                <a:gd name="T39" fmla="*/ 639 h 1080"/>
                <a:gd name="T40" fmla="*/ 1157 w 2489"/>
                <a:gd name="T41" fmla="*/ 602 h 1080"/>
                <a:gd name="T42" fmla="*/ 1181 w 2489"/>
                <a:gd name="T43" fmla="*/ 565 h 1080"/>
                <a:gd name="T44" fmla="*/ 1197 w 2489"/>
                <a:gd name="T45" fmla="*/ 522 h 1080"/>
                <a:gd name="T46" fmla="*/ 1221 w 2489"/>
                <a:gd name="T47" fmla="*/ 479 h 1080"/>
                <a:gd name="T48" fmla="*/ 1245 w 2489"/>
                <a:gd name="T49" fmla="*/ 443 h 1080"/>
                <a:gd name="T50" fmla="*/ 1261 w 2489"/>
                <a:gd name="T51" fmla="*/ 399 h 1080"/>
                <a:gd name="T52" fmla="*/ 1285 w 2489"/>
                <a:gd name="T53" fmla="*/ 356 h 1080"/>
                <a:gd name="T54" fmla="*/ 1301 w 2489"/>
                <a:gd name="T55" fmla="*/ 320 h 1080"/>
                <a:gd name="T56" fmla="*/ 1317 w 2489"/>
                <a:gd name="T57" fmla="*/ 276 h 1080"/>
                <a:gd name="T58" fmla="*/ 1333 w 2489"/>
                <a:gd name="T59" fmla="*/ 240 h 1080"/>
                <a:gd name="T60" fmla="*/ 1356 w 2489"/>
                <a:gd name="T61" fmla="*/ 203 h 1080"/>
                <a:gd name="T62" fmla="*/ 1380 w 2489"/>
                <a:gd name="T63" fmla="*/ 148 h 1080"/>
                <a:gd name="T64" fmla="*/ 1412 w 2489"/>
                <a:gd name="T65" fmla="*/ 92 h 1080"/>
                <a:gd name="T66" fmla="*/ 1444 w 2489"/>
                <a:gd name="T67" fmla="*/ 43 h 1080"/>
                <a:gd name="T68" fmla="*/ 1500 w 2489"/>
                <a:gd name="T69" fmla="*/ 0 h 1080"/>
                <a:gd name="T70" fmla="*/ 1532 w 2489"/>
                <a:gd name="T71" fmla="*/ 12 h 1080"/>
                <a:gd name="T72" fmla="*/ 1564 w 2489"/>
                <a:gd name="T73" fmla="*/ 43 h 1080"/>
                <a:gd name="T74" fmla="*/ 1596 w 2489"/>
                <a:gd name="T75" fmla="*/ 104 h 1080"/>
                <a:gd name="T76" fmla="*/ 1620 w 2489"/>
                <a:gd name="T77" fmla="*/ 172 h 1080"/>
                <a:gd name="T78" fmla="*/ 1652 w 2489"/>
                <a:gd name="T79" fmla="*/ 240 h 1080"/>
                <a:gd name="T80" fmla="*/ 1676 w 2489"/>
                <a:gd name="T81" fmla="*/ 313 h 1080"/>
                <a:gd name="T82" fmla="*/ 1700 w 2489"/>
                <a:gd name="T83" fmla="*/ 387 h 1080"/>
                <a:gd name="T84" fmla="*/ 1723 w 2489"/>
                <a:gd name="T85" fmla="*/ 460 h 1080"/>
                <a:gd name="T86" fmla="*/ 1747 w 2489"/>
                <a:gd name="T87" fmla="*/ 535 h 1080"/>
                <a:gd name="T88" fmla="*/ 1771 w 2489"/>
                <a:gd name="T89" fmla="*/ 608 h 1080"/>
                <a:gd name="T90" fmla="*/ 1803 w 2489"/>
                <a:gd name="T91" fmla="*/ 675 h 1080"/>
                <a:gd name="T92" fmla="*/ 1835 w 2489"/>
                <a:gd name="T93" fmla="*/ 743 h 1080"/>
                <a:gd name="T94" fmla="*/ 1875 w 2489"/>
                <a:gd name="T95" fmla="*/ 804 h 1080"/>
                <a:gd name="T96" fmla="*/ 1915 w 2489"/>
                <a:gd name="T97" fmla="*/ 866 h 1080"/>
                <a:gd name="T98" fmla="*/ 1963 w 2489"/>
                <a:gd name="T99" fmla="*/ 921 h 1080"/>
                <a:gd name="T100" fmla="*/ 2019 w 2489"/>
                <a:gd name="T101" fmla="*/ 970 h 1080"/>
                <a:gd name="T102" fmla="*/ 2090 w 2489"/>
                <a:gd name="T103" fmla="*/ 1013 h 1080"/>
                <a:gd name="T104" fmla="*/ 2162 w 2489"/>
                <a:gd name="T105" fmla="*/ 1050 h 1080"/>
                <a:gd name="T106" fmla="*/ 2242 w 2489"/>
                <a:gd name="T107" fmla="*/ 1080 h 1080"/>
                <a:gd name="T108" fmla="*/ 2338 w 2489"/>
                <a:gd name="T109" fmla="*/ 1080 h 1080"/>
                <a:gd name="T110" fmla="*/ 2426 w 2489"/>
                <a:gd name="T111" fmla="*/ 1080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9"/>
                <a:gd name="T169" fmla="*/ 0 h 1080"/>
                <a:gd name="T170" fmla="*/ 2489 w 2489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9" h="1080">
                  <a:moveTo>
                    <a:pt x="0" y="1080"/>
                  </a:moveTo>
                  <a:lnTo>
                    <a:pt x="24" y="1080"/>
                  </a:lnTo>
                  <a:lnTo>
                    <a:pt x="48" y="1080"/>
                  </a:lnTo>
                  <a:lnTo>
                    <a:pt x="72" y="1080"/>
                  </a:lnTo>
                  <a:lnTo>
                    <a:pt x="88" y="1080"/>
                  </a:lnTo>
                  <a:lnTo>
                    <a:pt x="112" y="1080"/>
                  </a:lnTo>
                  <a:lnTo>
                    <a:pt x="136" y="1080"/>
                  </a:lnTo>
                  <a:lnTo>
                    <a:pt x="160" y="1080"/>
                  </a:lnTo>
                  <a:lnTo>
                    <a:pt x="176" y="1080"/>
                  </a:lnTo>
                  <a:lnTo>
                    <a:pt x="200" y="1080"/>
                  </a:lnTo>
                  <a:lnTo>
                    <a:pt x="224" y="1080"/>
                  </a:lnTo>
                  <a:lnTo>
                    <a:pt x="240" y="1075"/>
                  </a:lnTo>
                  <a:lnTo>
                    <a:pt x="263" y="1075"/>
                  </a:lnTo>
                  <a:lnTo>
                    <a:pt x="287" y="1075"/>
                  </a:lnTo>
                  <a:lnTo>
                    <a:pt x="303" y="1068"/>
                  </a:lnTo>
                  <a:lnTo>
                    <a:pt x="327" y="1068"/>
                  </a:lnTo>
                  <a:lnTo>
                    <a:pt x="351" y="1062"/>
                  </a:lnTo>
                  <a:lnTo>
                    <a:pt x="367" y="1062"/>
                  </a:lnTo>
                  <a:lnTo>
                    <a:pt x="391" y="1056"/>
                  </a:lnTo>
                  <a:lnTo>
                    <a:pt x="407" y="1050"/>
                  </a:lnTo>
                  <a:lnTo>
                    <a:pt x="431" y="1050"/>
                  </a:lnTo>
                  <a:lnTo>
                    <a:pt x="447" y="1044"/>
                  </a:lnTo>
                  <a:lnTo>
                    <a:pt x="471" y="1038"/>
                  </a:lnTo>
                  <a:lnTo>
                    <a:pt x="487" y="1031"/>
                  </a:lnTo>
                  <a:lnTo>
                    <a:pt x="511" y="1026"/>
                  </a:lnTo>
                  <a:lnTo>
                    <a:pt x="527" y="1019"/>
                  </a:lnTo>
                  <a:lnTo>
                    <a:pt x="551" y="1019"/>
                  </a:lnTo>
                  <a:lnTo>
                    <a:pt x="567" y="1013"/>
                  </a:lnTo>
                  <a:lnTo>
                    <a:pt x="591" y="1007"/>
                  </a:lnTo>
                  <a:lnTo>
                    <a:pt x="607" y="995"/>
                  </a:lnTo>
                  <a:lnTo>
                    <a:pt x="623" y="988"/>
                  </a:lnTo>
                  <a:lnTo>
                    <a:pt x="646" y="983"/>
                  </a:lnTo>
                  <a:lnTo>
                    <a:pt x="662" y="976"/>
                  </a:lnTo>
                  <a:lnTo>
                    <a:pt x="686" y="970"/>
                  </a:lnTo>
                  <a:lnTo>
                    <a:pt x="702" y="964"/>
                  </a:lnTo>
                  <a:lnTo>
                    <a:pt x="718" y="952"/>
                  </a:lnTo>
                  <a:lnTo>
                    <a:pt x="742" y="946"/>
                  </a:lnTo>
                  <a:lnTo>
                    <a:pt x="758" y="939"/>
                  </a:lnTo>
                  <a:lnTo>
                    <a:pt x="774" y="927"/>
                  </a:lnTo>
                  <a:lnTo>
                    <a:pt x="798" y="921"/>
                  </a:lnTo>
                  <a:lnTo>
                    <a:pt x="814" y="908"/>
                  </a:lnTo>
                  <a:lnTo>
                    <a:pt x="830" y="903"/>
                  </a:lnTo>
                  <a:lnTo>
                    <a:pt x="846" y="891"/>
                  </a:lnTo>
                  <a:lnTo>
                    <a:pt x="870" y="884"/>
                  </a:lnTo>
                  <a:lnTo>
                    <a:pt x="886" y="872"/>
                  </a:lnTo>
                  <a:lnTo>
                    <a:pt x="902" y="860"/>
                  </a:lnTo>
                  <a:lnTo>
                    <a:pt x="918" y="854"/>
                  </a:lnTo>
                  <a:lnTo>
                    <a:pt x="942" y="841"/>
                  </a:lnTo>
                  <a:lnTo>
                    <a:pt x="958" y="828"/>
                  </a:lnTo>
                  <a:lnTo>
                    <a:pt x="974" y="816"/>
                  </a:lnTo>
                  <a:lnTo>
                    <a:pt x="997" y="804"/>
                  </a:lnTo>
                  <a:lnTo>
                    <a:pt x="1013" y="786"/>
                  </a:lnTo>
                  <a:lnTo>
                    <a:pt x="1029" y="767"/>
                  </a:lnTo>
                  <a:lnTo>
                    <a:pt x="1045" y="749"/>
                  </a:lnTo>
                  <a:lnTo>
                    <a:pt x="1069" y="731"/>
                  </a:lnTo>
                  <a:lnTo>
                    <a:pt x="1085" y="706"/>
                  </a:lnTo>
                  <a:lnTo>
                    <a:pt x="1101" y="688"/>
                  </a:lnTo>
                  <a:lnTo>
                    <a:pt x="1117" y="663"/>
                  </a:lnTo>
                  <a:lnTo>
                    <a:pt x="1125" y="651"/>
                  </a:lnTo>
                  <a:lnTo>
                    <a:pt x="1133" y="639"/>
                  </a:lnTo>
                  <a:lnTo>
                    <a:pt x="1141" y="627"/>
                  </a:lnTo>
                  <a:lnTo>
                    <a:pt x="1149" y="614"/>
                  </a:lnTo>
                  <a:lnTo>
                    <a:pt x="1157" y="602"/>
                  </a:lnTo>
                  <a:lnTo>
                    <a:pt x="1165" y="589"/>
                  </a:lnTo>
                  <a:lnTo>
                    <a:pt x="1173" y="577"/>
                  </a:lnTo>
                  <a:lnTo>
                    <a:pt x="1181" y="565"/>
                  </a:lnTo>
                  <a:lnTo>
                    <a:pt x="1189" y="547"/>
                  </a:lnTo>
                  <a:lnTo>
                    <a:pt x="1189" y="535"/>
                  </a:lnTo>
                  <a:lnTo>
                    <a:pt x="1197" y="522"/>
                  </a:lnTo>
                  <a:lnTo>
                    <a:pt x="1205" y="510"/>
                  </a:lnTo>
                  <a:lnTo>
                    <a:pt x="1213" y="497"/>
                  </a:lnTo>
                  <a:lnTo>
                    <a:pt x="1221" y="479"/>
                  </a:lnTo>
                  <a:lnTo>
                    <a:pt x="1229" y="467"/>
                  </a:lnTo>
                  <a:lnTo>
                    <a:pt x="1237" y="455"/>
                  </a:lnTo>
                  <a:lnTo>
                    <a:pt x="1245" y="443"/>
                  </a:lnTo>
                  <a:lnTo>
                    <a:pt x="1245" y="430"/>
                  </a:lnTo>
                  <a:lnTo>
                    <a:pt x="1253" y="412"/>
                  </a:lnTo>
                  <a:lnTo>
                    <a:pt x="1261" y="399"/>
                  </a:lnTo>
                  <a:lnTo>
                    <a:pt x="1269" y="387"/>
                  </a:lnTo>
                  <a:lnTo>
                    <a:pt x="1277" y="375"/>
                  </a:lnTo>
                  <a:lnTo>
                    <a:pt x="1285" y="356"/>
                  </a:lnTo>
                  <a:lnTo>
                    <a:pt x="1285" y="344"/>
                  </a:lnTo>
                  <a:lnTo>
                    <a:pt x="1293" y="332"/>
                  </a:lnTo>
                  <a:lnTo>
                    <a:pt x="1301" y="320"/>
                  </a:lnTo>
                  <a:lnTo>
                    <a:pt x="1309" y="307"/>
                  </a:lnTo>
                  <a:lnTo>
                    <a:pt x="1309" y="295"/>
                  </a:lnTo>
                  <a:lnTo>
                    <a:pt x="1317" y="276"/>
                  </a:lnTo>
                  <a:lnTo>
                    <a:pt x="1325" y="264"/>
                  </a:lnTo>
                  <a:lnTo>
                    <a:pt x="1333" y="252"/>
                  </a:lnTo>
                  <a:lnTo>
                    <a:pt x="1333" y="240"/>
                  </a:lnTo>
                  <a:lnTo>
                    <a:pt x="1341" y="227"/>
                  </a:lnTo>
                  <a:lnTo>
                    <a:pt x="1349" y="215"/>
                  </a:lnTo>
                  <a:lnTo>
                    <a:pt x="1356" y="203"/>
                  </a:lnTo>
                  <a:lnTo>
                    <a:pt x="1356" y="191"/>
                  </a:lnTo>
                  <a:lnTo>
                    <a:pt x="1372" y="172"/>
                  </a:lnTo>
                  <a:lnTo>
                    <a:pt x="1380" y="148"/>
                  </a:lnTo>
                  <a:lnTo>
                    <a:pt x="1396" y="129"/>
                  </a:lnTo>
                  <a:lnTo>
                    <a:pt x="1404" y="104"/>
                  </a:lnTo>
                  <a:lnTo>
                    <a:pt x="1412" y="92"/>
                  </a:lnTo>
                  <a:lnTo>
                    <a:pt x="1428" y="73"/>
                  </a:lnTo>
                  <a:lnTo>
                    <a:pt x="1436" y="56"/>
                  </a:lnTo>
                  <a:lnTo>
                    <a:pt x="1444" y="43"/>
                  </a:lnTo>
                  <a:lnTo>
                    <a:pt x="1460" y="31"/>
                  </a:lnTo>
                  <a:lnTo>
                    <a:pt x="1476" y="12"/>
                  </a:lnTo>
                  <a:lnTo>
                    <a:pt x="1500" y="0"/>
                  </a:lnTo>
                  <a:lnTo>
                    <a:pt x="1516" y="7"/>
                  </a:lnTo>
                  <a:lnTo>
                    <a:pt x="1524" y="7"/>
                  </a:lnTo>
                  <a:lnTo>
                    <a:pt x="1532" y="12"/>
                  </a:lnTo>
                  <a:lnTo>
                    <a:pt x="1540" y="19"/>
                  </a:lnTo>
                  <a:lnTo>
                    <a:pt x="1556" y="31"/>
                  </a:lnTo>
                  <a:lnTo>
                    <a:pt x="1564" y="43"/>
                  </a:lnTo>
                  <a:lnTo>
                    <a:pt x="1572" y="61"/>
                  </a:lnTo>
                  <a:lnTo>
                    <a:pt x="1580" y="80"/>
                  </a:lnTo>
                  <a:lnTo>
                    <a:pt x="1596" y="104"/>
                  </a:lnTo>
                  <a:lnTo>
                    <a:pt x="1604" y="129"/>
                  </a:lnTo>
                  <a:lnTo>
                    <a:pt x="1612" y="148"/>
                  </a:lnTo>
                  <a:lnTo>
                    <a:pt x="1620" y="172"/>
                  </a:lnTo>
                  <a:lnTo>
                    <a:pt x="1628" y="196"/>
                  </a:lnTo>
                  <a:lnTo>
                    <a:pt x="1636" y="221"/>
                  </a:lnTo>
                  <a:lnTo>
                    <a:pt x="1652" y="240"/>
                  </a:lnTo>
                  <a:lnTo>
                    <a:pt x="1660" y="264"/>
                  </a:lnTo>
                  <a:lnTo>
                    <a:pt x="1668" y="289"/>
                  </a:lnTo>
                  <a:lnTo>
                    <a:pt x="1676" y="313"/>
                  </a:lnTo>
                  <a:lnTo>
                    <a:pt x="1684" y="338"/>
                  </a:lnTo>
                  <a:lnTo>
                    <a:pt x="1692" y="363"/>
                  </a:lnTo>
                  <a:lnTo>
                    <a:pt x="1700" y="387"/>
                  </a:lnTo>
                  <a:lnTo>
                    <a:pt x="1708" y="412"/>
                  </a:lnTo>
                  <a:lnTo>
                    <a:pt x="1715" y="436"/>
                  </a:lnTo>
                  <a:lnTo>
                    <a:pt x="1723" y="460"/>
                  </a:lnTo>
                  <a:lnTo>
                    <a:pt x="1731" y="485"/>
                  </a:lnTo>
                  <a:lnTo>
                    <a:pt x="1739" y="510"/>
                  </a:lnTo>
                  <a:lnTo>
                    <a:pt x="1747" y="535"/>
                  </a:lnTo>
                  <a:lnTo>
                    <a:pt x="1755" y="559"/>
                  </a:lnTo>
                  <a:lnTo>
                    <a:pt x="1763" y="583"/>
                  </a:lnTo>
                  <a:lnTo>
                    <a:pt x="1771" y="608"/>
                  </a:lnTo>
                  <a:lnTo>
                    <a:pt x="1779" y="627"/>
                  </a:lnTo>
                  <a:lnTo>
                    <a:pt x="1795" y="651"/>
                  </a:lnTo>
                  <a:lnTo>
                    <a:pt x="1803" y="675"/>
                  </a:lnTo>
                  <a:lnTo>
                    <a:pt x="1811" y="700"/>
                  </a:lnTo>
                  <a:lnTo>
                    <a:pt x="1827" y="719"/>
                  </a:lnTo>
                  <a:lnTo>
                    <a:pt x="1835" y="743"/>
                  </a:lnTo>
                  <a:lnTo>
                    <a:pt x="1851" y="761"/>
                  </a:lnTo>
                  <a:lnTo>
                    <a:pt x="1859" y="786"/>
                  </a:lnTo>
                  <a:lnTo>
                    <a:pt x="1875" y="804"/>
                  </a:lnTo>
                  <a:lnTo>
                    <a:pt x="1891" y="828"/>
                  </a:lnTo>
                  <a:lnTo>
                    <a:pt x="1899" y="847"/>
                  </a:lnTo>
                  <a:lnTo>
                    <a:pt x="1915" y="866"/>
                  </a:lnTo>
                  <a:lnTo>
                    <a:pt x="1931" y="884"/>
                  </a:lnTo>
                  <a:lnTo>
                    <a:pt x="1947" y="903"/>
                  </a:lnTo>
                  <a:lnTo>
                    <a:pt x="1963" y="921"/>
                  </a:lnTo>
                  <a:lnTo>
                    <a:pt x="1987" y="939"/>
                  </a:lnTo>
                  <a:lnTo>
                    <a:pt x="2003" y="958"/>
                  </a:lnTo>
                  <a:lnTo>
                    <a:pt x="2019" y="970"/>
                  </a:lnTo>
                  <a:lnTo>
                    <a:pt x="2043" y="988"/>
                  </a:lnTo>
                  <a:lnTo>
                    <a:pt x="2067" y="1000"/>
                  </a:lnTo>
                  <a:lnTo>
                    <a:pt x="2090" y="1013"/>
                  </a:lnTo>
                  <a:lnTo>
                    <a:pt x="2106" y="1026"/>
                  </a:lnTo>
                  <a:lnTo>
                    <a:pt x="2130" y="1044"/>
                  </a:lnTo>
                  <a:lnTo>
                    <a:pt x="2162" y="1050"/>
                  </a:lnTo>
                  <a:lnTo>
                    <a:pt x="2186" y="1062"/>
                  </a:lnTo>
                  <a:lnTo>
                    <a:pt x="2218" y="1075"/>
                  </a:lnTo>
                  <a:lnTo>
                    <a:pt x="2242" y="1080"/>
                  </a:lnTo>
                  <a:lnTo>
                    <a:pt x="2274" y="1080"/>
                  </a:lnTo>
                  <a:lnTo>
                    <a:pt x="2306" y="1080"/>
                  </a:lnTo>
                  <a:lnTo>
                    <a:pt x="2338" y="1080"/>
                  </a:lnTo>
                  <a:lnTo>
                    <a:pt x="2370" y="1080"/>
                  </a:lnTo>
                  <a:lnTo>
                    <a:pt x="2394" y="1080"/>
                  </a:lnTo>
                  <a:lnTo>
                    <a:pt x="2426" y="1080"/>
                  </a:lnTo>
                  <a:lnTo>
                    <a:pt x="2457" y="1080"/>
                  </a:lnTo>
                  <a:lnTo>
                    <a:pt x="2489" y="108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Rectangle 15">
              <a:extLst>
                <a:ext uri="{FF2B5EF4-FFF2-40B4-BE49-F238E27FC236}">
                  <a16:creationId xmlns:a16="http://schemas.microsoft.com/office/drawing/2014/main" id="{DACE89C5-378F-4848-BF85-CFA93E74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624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62474" name="Rectangle 16">
            <a:extLst>
              <a:ext uri="{FF2B5EF4-FFF2-40B4-BE49-F238E27FC236}">
                <a16:creationId xmlns:a16="http://schemas.microsoft.com/office/drawing/2014/main" id="{BE0BE53E-6E55-4AE1-9FDA-D256CC41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3103563"/>
            <a:ext cx="1409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Wavelength</a:t>
            </a:r>
          </a:p>
        </p:txBody>
      </p:sp>
      <p:sp>
        <p:nvSpPr>
          <p:cNvPr id="62475" name="Rectangle 17">
            <a:extLst>
              <a:ext uri="{FF2B5EF4-FFF2-40B4-BE49-F238E27FC236}">
                <a16:creationId xmlns:a16="http://schemas.microsoft.com/office/drawing/2014/main" id="{654EBEB4-18D9-4DCB-A72C-0FCE6323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33513"/>
            <a:ext cx="1320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Power        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150288D9-B751-494E-ACC0-713A8C05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>
                <a:solidFill>
                  <a:srgbClr val="000000"/>
                </a:solidFill>
              </a:rPr>
              <a:t>How can we represent an entire spectrum with 3 numbers?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We can’t!  Most of the information is lost</a:t>
            </a:r>
          </a:p>
          <a:p>
            <a:pPr lvl="2"/>
            <a:r>
              <a:rPr lang="en-US" altLang="en-US" sz="1800">
                <a:solidFill>
                  <a:srgbClr val="000000"/>
                </a:solidFill>
              </a:rPr>
              <a:t>As a result, two different spectra may appear indistinguishable</a:t>
            </a:r>
          </a:p>
          <a:p>
            <a:pPr lvl="3"/>
            <a:r>
              <a:rPr lang="en-US" altLang="en-US">
                <a:solidFill>
                  <a:srgbClr val="000000"/>
                </a:solidFill>
              </a:rPr>
              <a:t>such spectra are known as </a:t>
            </a:r>
            <a:r>
              <a:rPr lang="en-US" altLang="en-US" b="1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62477" name="Text Box 19">
            <a:extLst>
              <a:ext uri="{FF2B5EF4-FFF2-40B4-BE49-F238E27FC236}">
                <a16:creationId xmlns:a16="http://schemas.microsoft.com/office/drawing/2014/main" id="{6DC45A03-BED5-457C-92AD-8F173E09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2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21B846-9C53-43CA-8843-C749860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Spectra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24E343F6-8BBE-4DAF-A036-AC58CA49EC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10400" cy="5507038"/>
          </a:xfrm>
          <a:noFill/>
        </p:spPr>
      </p:pic>
      <p:sp>
        <p:nvSpPr>
          <p:cNvPr id="400389" name="Text Box 5">
            <a:extLst>
              <a:ext uri="{FF2B5EF4-FFF2-40B4-BE49-F238E27FC236}">
                <a16:creationId xmlns:a16="http://schemas.microsoft.com/office/drawing/2014/main" id="{8D0BF8A7-4FC2-4F4B-AA7A-BBACAC4A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22098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metamers</a:t>
            </a:r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6D8998BD-8A8A-4881-9789-1B03423E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670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>
            <a:extLst>
              <a:ext uri="{FF2B5EF4-FFF2-40B4-BE49-F238E27FC236}">
                <a16:creationId xmlns:a16="http://schemas.microsoft.com/office/drawing/2014/main" id="{CAA29AE0-655A-45C9-941C-016DCBDC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E8F46099-F5FE-4C47-A5AE-CFDE54FB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D95A6DA5-039D-4DEB-8419-846D0C93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5540" name="Text Box 10">
            <a:extLst>
              <a:ext uri="{FF2B5EF4-FFF2-40B4-BE49-F238E27FC236}">
                <a16:creationId xmlns:a16="http://schemas.microsoft.com/office/drawing/2014/main" id="{146B3BA7-ED77-448C-BC07-B333BA52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5541" name="Picture 15">
            <a:extLst>
              <a:ext uri="{FF2B5EF4-FFF2-40B4-BE49-F238E27FC236}">
                <a16:creationId xmlns:a16="http://schemas.microsoft.com/office/drawing/2014/main" id="{65EABBD4-5487-4C62-A57B-DCF11659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5">
            <a:extLst>
              <a:ext uri="{FF2B5EF4-FFF2-40B4-BE49-F238E27FC236}">
                <a16:creationId xmlns:a16="http://schemas.microsoft.com/office/drawing/2014/main" id="{D740F445-E573-46F1-8E80-BD0A35E2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E11E192-31F4-42B0-99E3-79F0A02F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533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7E4D4030-AF1F-479B-9630-D7477E3D2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>
            <a:extLst>
              <a:ext uri="{FF2B5EF4-FFF2-40B4-BE49-F238E27FC236}">
                <a16:creationId xmlns:a16="http://schemas.microsoft.com/office/drawing/2014/main" id="{5D32BF81-848B-4040-9485-AF011AE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5791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CA74FD2A-C112-4B85-94BB-C385D97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0F7B20C4-F0C9-40B1-8B12-92C12799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Digital Camera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BFF5959A-2E64-414B-A624-8B4FCD8C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Eye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AA62C78A-B000-4FF6-961C-F544788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Film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0A8999B0-C548-4B26-8242-0AA1B2F6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A9CAC724-45D4-4B06-9267-DF07A6B2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B9549EEB-A397-450C-98D7-40C2D189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6565" name="Picture 6">
            <a:extLst>
              <a:ext uri="{FF2B5EF4-FFF2-40B4-BE49-F238E27FC236}">
                <a16:creationId xmlns:a16="http://schemas.microsoft.com/office/drawing/2014/main" id="{1FDAA1C4-5102-4304-9A31-70A2AAD6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5">
            <a:extLst>
              <a:ext uri="{FF2B5EF4-FFF2-40B4-BE49-F238E27FC236}">
                <a16:creationId xmlns:a16="http://schemas.microsoft.com/office/drawing/2014/main" id="{CA5CC392-3302-4817-A000-1935F3D2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3EE05DC-8A4E-4002-8ACF-B5A9B06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A66B4182-CBA5-418B-BDF7-A525CC97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1A4BA743-6F94-4B6A-8737-2704D30C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9390D6B5-2686-4761-8BC7-9A26EC80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15">
            <a:extLst>
              <a:ext uri="{FF2B5EF4-FFF2-40B4-BE49-F238E27FC236}">
                <a16:creationId xmlns:a16="http://schemas.microsoft.com/office/drawing/2014/main" id="{0B329B45-54DC-4A23-B9AA-2410322D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3F07D7B-E856-4D54-ADE5-0EDEE811864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447800"/>
            <a:ext cx="6553200" cy="1524000"/>
            <a:chOff x="1008" y="912"/>
            <a:chExt cx="4128" cy="960"/>
          </a:xfrm>
        </p:grpSpPr>
        <p:sp>
          <p:nvSpPr>
            <p:cNvPr id="67592" name="Line 17">
              <a:extLst>
                <a:ext uri="{FF2B5EF4-FFF2-40B4-BE49-F238E27FC236}">
                  <a16:creationId xmlns:a16="http://schemas.microsoft.com/office/drawing/2014/main" id="{2CD6027D-A10C-499F-ADA6-2A29E8A86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18">
              <a:extLst>
                <a:ext uri="{FF2B5EF4-FFF2-40B4-BE49-F238E27FC236}">
                  <a16:creationId xmlns:a16="http://schemas.microsoft.com/office/drawing/2014/main" id="{080F8138-E6F4-4E4D-83F1-CE0E2668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F0D5238-E5D2-4EE5-9C5D-60FF1D33B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color is the “The Dress”?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092D7C8-96A4-4882-9290-9BFACD3DC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250C4A77-7D64-48E9-B58D-0C99527D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66800"/>
            <a:ext cx="40020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A78D141D-F2EE-4647-9DD5-EC5822E9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9603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hlinkClick r:id="rId3"/>
              </a:rPr>
              <a:t>https://en.wikipedia.org/wiki/The_dress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8649921D-8D7D-4332-92C8-DA1D0DA4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20C8E17-7D45-4D10-B017-20BA31959C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0012C4D9-806A-4512-A02D-23235308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363"/>
            <a:ext cx="85344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>
            <a:extLst>
              <a:ext uri="{FF2B5EF4-FFF2-40B4-BE49-F238E27FC236}">
                <a16:creationId xmlns:a16="http://schemas.microsoft.com/office/drawing/2014/main" id="{72D03E61-2938-47E1-B859-CF0FB43A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80CF505-B598-4B5C-8CE2-6FF4D766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0660" name="Text Box 1028">
            <a:extLst>
              <a:ext uri="{FF2B5EF4-FFF2-40B4-BE49-F238E27FC236}">
                <a16:creationId xmlns:a16="http://schemas.microsoft.com/office/drawing/2014/main" id="{C87D365F-B104-459E-9373-7F573B98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sp>
        <p:nvSpPr>
          <p:cNvPr id="70661" name="Text Box 1035">
            <a:extLst>
              <a:ext uri="{FF2B5EF4-FFF2-40B4-BE49-F238E27FC236}">
                <a16:creationId xmlns:a16="http://schemas.microsoft.com/office/drawing/2014/main" id="{3776E9CB-D47C-410D-822C-7B15AB55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0662" name="Text Box 1037">
            <a:extLst>
              <a:ext uri="{FF2B5EF4-FFF2-40B4-BE49-F238E27FC236}">
                <a16:creationId xmlns:a16="http://schemas.microsoft.com/office/drawing/2014/main" id="{39452793-A377-400B-8335-A9237362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5216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Do we have constancy over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Helvetica" panose="020B0604020202020204" pitchFamily="34" charset="0"/>
              </a:rPr>
              <a:t>all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 global color transformations?</a:t>
            </a:r>
          </a:p>
        </p:txBody>
      </p:sp>
      <p:grpSp>
        <p:nvGrpSpPr>
          <p:cNvPr id="2" name="Group 1042">
            <a:extLst>
              <a:ext uri="{FF2B5EF4-FFF2-40B4-BE49-F238E27FC236}">
                <a16:creationId xmlns:a16="http://schemas.microsoft.com/office/drawing/2014/main" id="{0073FE7E-C5EF-4559-BD16-4B93C3CDE6C4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2868613"/>
            <a:ext cx="3657600" cy="3532187"/>
            <a:chOff x="858" y="1807"/>
            <a:chExt cx="2304" cy="2225"/>
          </a:xfrm>
        </p:grpSpPr>
        <p:pic>
          <p:nvPicPr>
            <p:cNvPr id="70670" name="Picture 1038">
              <a:extLst>
                <a:ext uri="{FF2B5EF4-FFF2-40B4-BE49-F238E27FC236}">
                  <a16:creationId xmlns:a16="http://schemas.microsoft.com/office/drawing/2014/main" id="{947EA80D-3D2E-4FD6-9628-0CCB3DDA0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1807"/>
              <a:ext cx="230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1" name="Text Box 1039">
              <a:extLst>
                <a:ext uri="{FF2B5EF4-FFF2-40B4-BE49-F238E27FC236}">
                  <a16:creationId xmlns:a16="http://schemas.microsoft.com/office/drawing/2014/main" id="{8F880774-CE62-42A9-B744-C526E7413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3744"/>
              <a:ext cx="1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60% blue filter</a:t>
              </a:r>
            </a:p>
          </p:txBody>
        </p:sp>
      </p:grpSp>
      <p:grpSp>
        <p:nvGrpSpPr>
          <p:cNvPr id="3" name="Group 1041">
            <a:extLst>
              <a:ext uri="{FF2B5EF4-FFF2-40B4-BE49-F238E27FC236}">
                <a16:creationId xmlns:a16="http://schemas.microsoft.com/office/drawing/2014/main" id="{52F3F424-5E71-4CE2-8228-697AB39E9891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2819400"/>
            <a:ext cx="3660775" cy="3581400"/>
            <a:chOff x="3358" y="1776"/>
            <a:chExt cx="2306" cy="2256"/>
          </a:xfrm>
        </p:grpSpPr>
        <p:pic>
          <p:nvPicPr>
            <p:cNvPr id="70668" name="Picture 1034">
              <a:extLst>
                <a:ext uri="{FF2B5EF4-FFF2-40B4-BE49-F238E27FC236}">
                  <a16:creationId xmlns:a16="http://schemas.microsoft.com/office/drawing/2014/main" id="{124DBCFB-8386-4D42-8EB5-10E0F35E7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" y="1776"/>
              <a:ext cx="2306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9" name="Text Box 1040">
              <a:extLst>
                <a:ext uri="{FF2B5EF4-FFF2-40B4-BE49-F238E27FC236}">
                  <a16:creationId xmlns:a16="http://schemas.microsoft.com/office/drawing/2014/main" id="{A8435E20-AE75-4F35-8F90-CFB20B500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744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Complete inversion</a:t>
              </a:r>
            </a:p>
          </p:txBody>
        </p:sp>
      </p:grpSp>
      <p:grpSp>
        <p:nvGrpSpPr>
          <p:cNvPr id="4" name="Group 1043">
            <a:extLst>
              <a:ext uri="{FF2B5EF4-FFF2-40B4-BE49-F238E27FC236}">
                <a16:creationId xmlns:a16="http://schemas.microsoft.com/office/drawing/2014/main" id="{4AC50B59-F4C9-46B3-8575-FE07BFE197F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6553200" cy="1524000"/>
            <a:chOff x="1008" y="912"/>
            <a:chExt cx="4128" cy="960"/>
          </a:xfrm>
        </p:grpSpPr>
        <p:sp>
          <p:nvSpPr>
            <p:cNvPr id="70666" name="Line 1044">
              <a:extLst>
                <a:ext uri="{FF2B5EF4-FFF2-40B4-BE49-F238E27FC236}">
                  <a16:creationId xmlns:a16="http://schemas.microsoft.com/office/drawing/2014/main" id="{C84FBC6E-B9DF-4122-873C-28802E47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045">
              <a:extLst>
                <a:ext uri="{FF2B5EF4-FFF2-40B4-BE49-F238E27FC236}">
                  <a16:creationId xmlns:a16="http://schemas.microsoft.com/office/drawing/2014/main" id="{B269C2A9-83C0-4172-986A-6186D0EF1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DDF23C33-AF86-4FFF-B68E-7CCBD04D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58A00E95-BD2E-4815-A2FD-EA52CFB5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E4CF3CF-4C74-4256-B778-1B314762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1FC55D1F-1AFB-4451-83E3-B5840E0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7213"/>
            <a:ext cx="7294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FF"/>
                </a:solidFill>
                <a:latin typeface="Helvetica" panose="020B0604020202020204" pitchFamily="34" charset="0"/>
              </a:rPr>
              <a:t>Color Constancy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:  the ability to perceive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invariant color of a surface despite ecological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Variations in the conditions of observation.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676B326A-E4F3-40AE-BCFE-BE2CCEBB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37013"/>
            <a:ext cx="7961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Another of these hard </a:t>
            </a:r>
            <a:r>
              <a:rPr lang="en-US" altLang="en-US" sz="2800" u="sng">
                <a:solidFill>
                  <a:srgbClr val="FF66CC"/>
                </a:solidFill>
                <a:latin typeface="Helvetica" panose="020B0604020202020204" pitchFamily="34" charset="0"/>
              </a:rPr>
              <a:t>inverse problems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Physics of light emission and surface reflection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</a:t>
            </a:r>
            <a:r>
              <a:rPr lang="en-US" altLang="en-US" sz="2800" u="sng">
                <a:solidFill>
                  <a:srgbClr val="66CCFF"/>
                </a:solidFill>
                <a:latin typeface="Helvetica" panose="020B0604020202020204" pitchFamily="34" charset="0"/>
              </a:rPr>
              <a:t>underdetermine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perception of surface color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A22C91F-0779-4C8D-9C20-0EC85AA3C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Camera White Balancing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671884-F96E-46B4-9509-1E02A896E3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Manual</a:t>
            </a:r>
          </a:p>
          <a:p>
            <a:pPr lvl="1"/>
            <a:r>
              <a:rPr lang="en-US" altLang="en-US"/>
              <a:t>Choose color-neutral object in the photos and normalize</a:t>
            </a:r>
          </a:p>
          <a:p>
            <a:pPr>
              <a:buFontTx/>
              <a:buChar char="•"/>
            </a:pPr>
            <a:r>
              <a:rPr lang="en-US" altLang="en-US"/>
              <a:t>Automatic (AWB)</a:t>
            </a:r>
          </a:p>
          <a:p>
            <a:pPr lvl="1"/>
            <a:r>
              <a:rPr lang="en-US" altLang="en-US"/>
              <a:t>Grey World:  force average color of scene to grey</a:t>
            </a:r>
          </a:p>
          <a:p>
            <a:pPr lvl="1"/>
            <a:r>
              <a:rPr lang="en-US" altLang="en-US"/>
              <a:t>White World: force brightest object to white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72708" name="Picture 3" descr="Auto WB">
            <a:extLst>
              <a:ext uri="{FF2B5EF4-FFF2-40B4-BE49-F238E27FC236}">
                <a16:creationId xmlns:a16="http://schemas.microsoft.com/office/drawing/2014/main" id="{AED1B01D-1E53-4AA6-BD7F-8AB32AE9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Preset Tungsten WB">
            <a:extLst>
              <a:ext uri="{FF2B5EF4-FFF2-40B4-BE49-F238E27FC236}">
                <a16:creationId xmlns:a16="http://schemas.microsoft.com/office/drawing/2014/main" id="{DCE3D354-E0AB-42FB-A347-CD19DBD9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66800"/>
            <a:ext cx="3286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Sensing in Camera (RGB)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26846144-DAAD-48FF-B419-5D433AD6B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6832600" cy="3692525"/>
          </a:xfrm>
        </p:spPr>
        <p:txBody>
          <a:bodyPr/>
          <a:lstStyle/>
          <a:p>
            <a:r>
              <a:rPr lang="en-US" altLang="en-US"/>
              <a:t>3-chip vs. 1-chip: quality vs. cost</a:t>
            </a:r>
          </a:p>
          <a:p>
            <a:r>
              <a:rPr lang="en-US" altLang="en-US"/>
              <a:t>Why more green?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48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5" name="Rectangle 5">
            <a:extLst>
              <a:ext uri="{FF2B5EF4-FFF2-40B4-BE49-F238E27FC236}">
                <a16:creationId xmlns:a16="http://schemas.microsoft.com/office/drawing/2014/main" id="{0DC4C429-8BCA-42D4-B7C5-929A143C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248400"/>
            <a:ext cx="6054725" cy="3698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http://www.cooldi</a:t>
            </a:r>
            <a:r>
              <a:rPr lang="en-US" sz="1800">
                <a:solidFill>
                  <a:schemeClr val="accent1"/>
                </a:solidFill>
                <a:latin typeface="Arial" charset="0"/>
                <a:cs typeface="Arial" charset="0"/>
              </a:rPr>
              <a:t>c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tionary.com/words/Bayer-filter.wikipedia</a:t>
            </a:r>
          </a:p>
        </p:txBody>
      </p:sp>
      <p:pic>
        <p:nvPicPr>
          <p:cNvPr id="394246" name="Picture 6" descr="digital-camera-bayer">
            <a:extLst>
              <a:ext uri="{FF2B5EF4-FFF2-40B4-BE49-F238E27FC236}">
                <a16:creationId xmlns:a16="http://schemas.microsoft.com/office/drawing/2014/main" id="{24E61DFC-7FFA-45A2-B539-24BFD14F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7" descr="equiluminant">
            <a:extLst>
              <a:ext uri="{FF2B5EF4-FFF2-40B4-BE49-F238E27FC236}">
                <a16:creationId xmlns:a16="http://schemas.microsoft.com/office/drawing/2014/main" id="{9FF76956-8DD0-4F2E-89CA-93AE42E5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8" name="Rectangle 8">
            <a:extLst>
              <a:ext uri="{FF2B5EF4-FFF2-40B4-BE49-F238E27FC236}">
                <a16:creationId xmlns:a16="http://schemas.microsoft.com/office/drawing/2014/main" id="{779328E8-05DE-44F4-8BBA-C6E8CB03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5768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Why 3 colors?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073B23D2-6977-4987-A841-CB470F7B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  <p:bldP spid="394245" grpId="0" animBg="1"/>
      <p:bldP spid="3942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E1F1FCD-A15A-4C1C-9046-686ED7CCA0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Green is in!</a:t>
            </a:r>
            <a:endParaRPr lang="ru-RU" altLang="en-US"/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2700B426-A334-462B-B4DC-38085C1F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6">
            <a:extLst>
              <a:ext uri="{FF2B5EF4-FFF2-40B4-BE49-F238E27FC236}">
                <a16:creationId xmlns:a16="http://schemas.microsoft.com/office/drawing/2014/main" id="{C3D30D03-9A85-4ADE-AD94-E383412A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33162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R</a:t>
            </a:r>
            <a:endParaRPr lang="ru-RU" altLang="en-US" sz="2400"/>
          </a:p>
        </p:txBody>
      </p:sp>
      <p:sp>
        <p:nvSpPr>
          <p:cNvPr id="74757" name="Text Box 7">
            <a:extLst>
              <a:ext uri="{FF2B5EF4-FFF2-40B4-BE49-F238E27FC236}">
                <a16:creationId xmlns:a16="http://schemas.microsoft.com/office/drawing/2014/main" id="{3FB89DC6-293F-4744-A920-A21CCEEB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G</a:t>
            </a:r>
            <a:endParaRPr lang="ru-RU" altLang="en-US" sz="2400"/>
          </a:p>
        </p:txBody>
      </p:sp>
      <p:sp>
        <p:nvSpPr>
          <p:cNvPr id="74758" name="Text Box 8">
            <a:extLst>
              <a:ext uri="{FF2B5EF4-FFF2-40B4-BE49-F238E27FC236}">
                <a16:creationId xmlns:a16="http://schemas.microsoft.com/office/drawing/2014/main" id="{E2F76E66-4C49-40F1-A9E8-AD11AB2B3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352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B</a:t>
            </a:r>
            <a:endParaRPr lang="ru-RU" altLang="en-US" sz="2400"/>
          </a:p>
        </p:txBody>
      </p:sp>
      <p:pic>
        <p:nvPicPr>
          <p:cNvPr id="74759" name="Picture 9" descr="testres">
            <a:extLst>
              <a:ext uri="{FF2B5EF4-FFF2-40B4-BE49-F238E27FC236}">
                <a16:creationId xmlns:a16="http://schemas.microsoft.com/office/drawing/2014/main" id="{949ADE3A-3145-40FB-A789-3545DBCC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3663"/>
            <a:ext cx="64770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AA854E0-E81E-44B7-AC51-3E38423C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Practical Color Sensing: Bayer Grid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E5FB1A8-CB6C-43D0-B06A-B246A7A1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2957513" cy="2052638"/>
          </a:xfrm>
        </p:spPr>
        <p:txBody>
          <a:bodyPr/>
          <a:lstStyle/>
          <a:p>
            <a:r>
              <a:rPr lang="en-US" altLang="en-US"/>
              <a:t>Estimate RGB</a:t>
            </a:r>
            <a:br>
              <a:rPr lang="en-US" altLang="en-US"/>
            </a:br>
            <a:r>
              <a:rPr lang="en-US" altLang="en-US"/>
              <a:t>at ‘G’ cels from neighboring values</a:t>
            </a:r>
          </a:p>
        </p:txBody>
      </p:sp>
      <p:pic>
        <p:nvPicPr>
          <p:cNvPr id="75780" name="Picture 4" descr="ccd_interpolation">
            <a:extLst>
              <a:ext uri="{FF2B5EF4-FFF2-40B4-BE49-F238E27FC236}">
                <a16:creationId xmlns:a16="http://schemas.microsoft.com/office/drawing/2014/main" id="{CE3388E5-D7CD-4000-A332-0850EED2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ayerPatternFiltration">
            <a:extLst>
              <a:ext uri="{FF2B5EF4-FFF2-40B4-BE49-F238E27FC236}">
                <a16:creationId xmlns:a16="http://schemas.microsoft.com/office/drawing/2014/main" id="{5AE90FB4-D6ED-470D-96F9-96E2936B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1228E3D5-E0F6-4A9C-8A07-24B1C1D1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019800"/>
            <a:ext cx="2997200" cy="7048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http://www.cooldictionary.com/</a:t>
            </a:r>
            <a:b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words/Bayer-filter.wikipedia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20FB31D9-EF95-4F8B-A64F-A18BAF12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E0E5775-EA0C-43B9-934D-056684BF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1C3429C-8C1D-4ABC-9FFC-192782CED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 Array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A3D56E37-0A97-4BA9-8100-2ED828EB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extLst>
              <a:ext uri="{FF2B5EF4-FFF2-40B4-BE49-F238E27FC236}">
                <a16:creationId xmlns:a16="http://schemas.microsoft.com/office/drawing/2014/main" id="{DA4DE571-DFB7-4EF8-B5E6-39CF0F0E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CMOS sensor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B0C1FA84-4357-48BB-8CC6-D856E504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Image</a:t>
            </a:r>
          </a:p>
        </p:txBody>
      </p:sp>
      <p:pic>
        <p:nvPicPr>
          <p:cNvPr id="76803" name="Picture 2" descr="C:\Documents and Settings\Derek Hoiem\My Documents\Classes\Spring09 - Visual Scene Understanding\material\figs\nieghborhood6.jpg">
            <a:extLst>
              <a:ext uri="{FF2B5EF4-FFF2-40B4-BE49-F238E27FC236}">
                <a16:creationId xmlns:a16="http://schemas.microsoft.com/office/drawing/2014/main" id="{75D98AFD-0708-44E3-8722-42449106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C:\Users\Hoiem\Documents\Classes\Computational Photography - Fall 2010\lectures\figs\filters\im_r.jpg">
            <a:extLst>
              <a:ext uri="{FF2B5EF4-FFF2-40B4-BE49-F238E27FC236}">
                <a16:creationId xmlns:a16="http://schemas.microsoft.com/office/drawing/2014/main" id="{10620D4B-1D97-4543-BAAE-A21A55F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C:\Users\Hoiem\Documents\Classes\Computational Photography - Fall 2010\lectures\figs\filters\im_g.jpg">
            <a:extLst>
              <a:ext uri="{FF2B5EF4-FFF2-40B4-BE49-F238E27FC236}">
                <a16:creationId xmlns:a16="http://schemas.microsoft.com/office/drawing/2014/main" id="{CC0581B6-7378-4C25-A123-6AD26B97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7" descr="C:\Users\Hoiem\Documents\Classes\Computational Photography - Fall 2010\lectures\figs\filters\im_b.jpg">
            <a:extLst>
              <a:ext uri="{FF2B5EF4-FFF2-40B4-BE49-F238E27FC236}">
                <a16:creationId xmlns:a16="http://schemas.microsoft.com/office/drawing/2014/main" id="{A3EE5C12-FD23-4B2F-BEB6-CC799D14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7">
            <a:extLst>
              <a:ext uri="{FF2B5EF4-FFF2-40B4-BE49-F238E27FC236}">
                <a16:creationId xmlns:a16="http://schemas.microsoft.com/office/drawing/2014/main" id="{5923A430-915D-42D0-BACE-52EC5AFB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8" name="TextBox 8">
            <a:extLst>
              <a:ext uri="{FF2B5EF4-FFF2-40B4-BE49-F238E27FC236}">
                <a16:creationId xmlns:a16="http://schemas.microsoft.com/office/drawing/2014/main" id="{6F99008E-A5B1-46B1-BFBF-02367809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9" name="TextBox 9">
            <a:extLst>
              <a:ext uri="{FF2B5EF4-FFF2-40B4-BE49-F238E27FC236}">
                <a16:creationId xmlns:a16="http://schemas.microsoft.com/office/drawing/2014/main" id="{89BBDC6B-7DDA-41ED-9C17-10FDC2D1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5E2D2-A3A1-43F2-B9C6-FBA4155D498E}"/>
              </a:ext>
            </a:extLst>
          </p:cNvPr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9DB7556D-38F6-4B51-B788-522510E1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8C7-A661-4889-8237-8F0D6218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Suppose we have a </a:t>
            </a:r>
            <a:r>
              <a:rPr lang="en-US" dirty="0" err="1"/>
              <a:t>NxM</a:t>
            </a:r>
            <a:r>
              <a:rPr lang="en-US" dirty="0"/>
              <a:t> RGB image called “</a:t>
            </a:r>
            <a:r>
              <a:rPr lang="en-US" dirty="0" err="1"/>
              <a:t>im</a:t>
            </a:r>
            <a:r>
              <a:rPr lang="en-US" dirty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(y, x, b) = y pixels down, x pixels to right in the </a:t>
            </a:r>
            <a:r>
              <a:rPr lang="en-US" dirty="0" err="1"/>
              <a:t>b</a:t>
            </a:r>
            <a:r>
              <a:rPr lang="en-US" baseline="30000" dirty="0" err="1"/>
              <a:t>th</a:t>
            </a:r>
            <a:r>
              <a:rPr lang="en-US" dirty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/>
              <a:t>imread</a:t>
            </a:r>
            <a:r>
              <a:rPr lang="en-US" dirty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Convert to double format (values 0 to 1) with im2double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29A5-E2FD-40D4-AD85-26C822A1EEA7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4D9C29-7BA4-4002-B534-059A4E9EB73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C690C-880D-4316-AE42-97B25D697A9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>
            <a:extLst>
              <a:ext uri="{FF2B5EF4-FFF2-40B4-BE49-F238E27FC236}">
                <a16:creationId xmlns:a16="http://schemas.microsoft.com/office/drawing/2014/main" id="{C9F3868B-EC95-4766-A034-C2CC0C8E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>
            <a:extLst>
              <a:ext uri="{FF2B5EF4-FFF2-40B4-BE49-F238E27FC236}">
                <a16:creationId xmlns:a16="http://schemas.microsoft.com/office/drawing/2014/main" id="{049CE0CF-D5B4-4F6B-899C-AD9942C2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>
            <a:extLst>
              <a:ext uri="{FF2B5EF4-FFF2-40B4-BE49-F238E27FC236}">
                <a16:creationId xmlns:a16="http://schemas.microsoft.com/office/drawing/2014/main" id="{BE913EE7-FE32-4F76-B4AB-ADE5E236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>
            <a:extLst>
              <a:ext uri="{FF2B5EF4-FFF2-40B4-BE49-F238E27FC236}">
                <a16:creationId xmlns:a16="http://schemas.microsoft.com/office/drawing/2014/main" id="{7D1F91EF-DD0F-4619-BAEA-15CF7D0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C540DE-60E6-4EB6-9862-5CF7B3F2F5E8}"/>
              </a:ext>
            </a:extLst>
          </p:cNvPr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>
            <a:extLst>
              <a:ext uri="{FF2B5EF4-FFF2-40B4-BE49-F238E27FC236}">
                <a16:creationId xmlns:a16="http://schemas.microsoft.com/office/drawing/2014/main" id="{7362AEB0-50D0-4A12-9592-51D2E0C6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1C632-0217-4F59-B3B9-FD2F8A9FDAE0}"/>
              </a:ext>
            </a:extLst>
          </p:cNvPr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EF557039-F550-4D68-BD63-92ED2AD59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F0CB339F-AEB8-4180-83ED-B375BF97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can we represent color?</a:t>
            </a:r>
          </a:p>
        </p:txBody>
      </p:sp>
      <p:pic>
        <p:nvPicPr>
          <p:cNvPr id="78852" name="Picture 2">
            <a:extLst>
              <a:ext uri="{FF2B5EF4-FFF2-40B4-BE49-F238E27FC236}">
                <a16:creationId xmlns:a16="http://schemas.microsoft.com/office/drawing/2014/main" id="{ED88D54B-6A9F-4314-809D-4DFB408E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4">
            <a:extLst>
              <a:ext uri="{FF2B5EF4-FFF2-40B4-BE49-F238E27FC236}">
                <a16:creationId xmlns:a16="http://schemas.microsoft.com/office/drawing/2014/main" id="{0224C573-7044-4C5F-9E5B-104B1A9C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http://en.wikipedia.org/wiki/File:RGB_illumination.jpg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67F0136-645B-41CB-A132-2B37D331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RGB</a:t>
            </a:r>
          </a:p>
        </p:txBody>
      </p:sp>
      <p:grpSp>
        <p:nvGrpSpPr>
          <p:cNvPr id="79875" name="Group 13">
            <a:extLst>
              <a:ext uri="{FF2B5EF4-FFF2-40B4-BE49-F238E27FC236}">
                <a16:creationId xmlns:a16="http://schemas.microsoft.com/office/drawing/2014/main" id="{86EBB278-CFF2-45E1-9296-B58A211E63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3497263" cy="3519488"/>
            <a:chOff x="609600" y="1371600"/>
            <a:chExt cx="4724400" cy="4953000"/>
          </a:xfrm>
        </p:grpSpPr>
        <p:pic>
          <p:nvPicPr>
            <p:cNvPr id="79886" name="Picture 2">
              <a:extLst>
                <a:ext uri="{FF2B5EF4-FFF2-40B4-BE49-F238E27FC236}">
                  <a16:creationId xmlns:a16="http://schemas.microsoft.com/office/drawing/2014/main" id="{026EE705-79F7-4286-AB06-ADEE545A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7" name="Group 37">
              <a:extLst>
                <a:ext uri="{FF2B5EF4-FFF2-40B4-BE49-F238E27FC236}">
                  <a16:creationId xmlns:a16="http://schemas.microsoft.com/office/drawing/2014/main" id="{AFDBD793-4D91-4C60-8B09-8FDC9747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BEAB784-AB8B-4CA5-81A7-19541F4EB18F}"/>
                  </a:ext>
                </a:extLst>
              </p:cNvPr>
              <p:cNvCxnSpPr/>
              <p:nvPr/>
            </p:nvCxnSpPr>
            <p:spPr>
              <a:xfrm rot="10800000" flipV="1">
                <a:off x="5486400" y="5409890"/>
                <a:ext cx="838512" cy="22787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6583009-ECBE-4B12-8095-7E6F318A336B}"/>
                  </a:ext>
                </a:extLst>
              </p:cNvPr>
              <p:cNvCxnSpPr/>
              <p:nvPr/>
            </p:nvCxnSpPr>
            <p:spPr>
              <a:xfrm rot="16200000" flipV="1">
                <a:off x="5905396" y="4990375"/>
                <a:ext cx="761828" cy="77203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734FA3A-DE76-425A-AA57-DF4B6E7F3247}"/>
                  </a:ext>
                </a:extLst>
              </p:cNvPr>
              <p:cNvCxnSpPr/>
              <p:nvPr/>
            </p:nvCxnSpPr>
            <p:spPr>
              <a:xfrm rot="16200000" flipH="1">
                <a:off x="6286952" y="5447850"/>
                <a:ext cx="609910" cy="53398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888" name="TextBox 31">
              <a:extLst>
                <a:ext uri="{FF2B5EF4-FFF2-40B4-BE49-F238E27FC236}">
                  <a16:creationId xmlns:a16="http://schemas.microsoft.com/office/drawing/2014/main" id="{C25F6541-1ADC-4653-AC62-FD8AAA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0,1,0</a:t>
              </a:r>
            </a:p>
          </p:txBody>
        </p:sp>
        <p:sp>
          <p:nvSpPr>
            <p:cNvPr id="79889" name="TextBox 32">
              <a:extLst>
                <a:ext uri="{FF2B5EF4-FFF2-40B4-BE49-F238E27FC236}">
                  <a16:creationId xmlns:a16="http://schemas.microsoft.com/office/drawing/2014/main" id="{7150223A-8DD1-4196-AEA7-28829A9A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0,0,1</a:t>
              </a:r>
            </a:p>
          </p:txBody>
        </p:sp>
        <p:sp>
          <p:nvSpPr>
            <p:cNvPr id="79890" name="TextBox 33">
              <a:extLst>
                <a:ext uri="{FF2B5EF4-FFF2-40B4-BE49-F238E27FC236}">
                  <a16:creationId xmlns:a16="http://schemas.microsoft.com/office/drawing/2014/main" id="{2829BEC6-7E10-4A57-A2CB-7508CC78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1,0,0</a:t>
              </a:r>
            </a:p>
          </p:txBody>
        </p:sp>
      </p:grpSp>
      <p:sp>
        <p:nvSpPr>
          <p:cNvPr id="79876" name="TextBox 38">
            <a:extLst>
              <a:ext uri="{FF2B5EF4-FFF2-40B4-BE49-F238E27FC236}">
                <a16:creationId xmlns:a16="http://schemas.microsoft.com/office/drawing/2014/main" id="{62D700A8-F380-4583-8C95-CFCBC2BC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Image from: http://en.wikipedia.org/wiki/File:RGB_color_solid_cube.png</a:t>
            </a:r>
          </a:p>
        </p:txBody>
      </p:sp>
      <p:sp>
        <p:nvSpPr>
          <p:cNvPr id="79877" name="TextBox 12">
            <a:extLst>
              <a:ext uri="{FF2B5EF4-FFF2-40B4-BE49-F238E27FC236}">
                <a16:creationId xmlns:a16="http://schemas.microsoft.com/office/drawing/2014/main" id="{AF21D1C4-2191-47EA-9108-1ECAB0EE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Default color space</a:t>
            </a:r>
          </a:p>
        </p:txBody>
      </p:sp>
      <p:pic>
        <p:nvPicPr>
          <p:cNvPr id="79878" name="Picture 2" descr="C:\Users\Hoiem\Documents\Classes\Spring11 - Computer Vision\figs\color spaces\neighborhood6_rgb_r.png">
            <a:extLst>
              <a:ext uri="{FF2B5EF4-FFF2-40B4-BE49-F238E27FC236}">
                <a16:creationId xmlns:a16="http://schemas.microsoft.com/office/drawing/2014/main" id="{26F01F41-A327-45A1-B165-147D90C7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493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3" descr="C:\Users\Hoiem\Documents\Classes\Spring11 - Computer Vision\figs\color spaces\neighborhood6_rgb_b.png">
            <a:extLst>
              <a:ext uri="{FF2B5EF4-FFF2-40B4-BE49-F238E27FC236}">
                <a16:creationId xmlns:a16="http://schemas.microsoft.com/office/drawing/2014/main" id="{52BA782B-39F3-4996-87CE-236CEDB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4" descr="C:\Users\Hoiem\Documents\Classes\Spring11 - Computer Vision\figs\color spaces\neighborhood6_rgb_g.png">
            <a:extLst>
              <a:ext uri="{FF2B5EF4-FFF2-40B4-BE49-F238E27FC236}">
                <a16:creationId xmlns:a16="http://schemas.microsoft.com/office/drawing/2014/main" id="{38C1F7AC-2EEB-49C3-8680-6BE7A51F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5300"/>
            <a:ext cx="2286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220FEA77-8366-478E-A028-13B323E0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Box 18">
            <a:extLst>
              <a:ext uri="{FF2B5EF4-FFF2-40B4-BE49-F238E27FC236}">
                <a16:creationId xmlns:a16="http://schemas.microsoft.com/office/drawing/2014/main" id="{8EE54F58-567D-4B87-BDA4-D89CC2DC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68513"/>
            <a:ext cx="8397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(G=0,B=0)</a:t>
            </a:r>
          </a:p>
        </p:txBody>
      </p:sp>
      <p:sp>
        <p:nvSpPr>
          <p:cNvPr id="79883" name="TextBox 19">
            <a:extLst>
              <a:ext uri="{FF2B5EF4-FFF2-40B4-BE49-F238E27FC236}">
                <a16:creationId xmlns:a16="http://schemas.microsoft.com/office/drawing/2014/main" id="{8EE55C8B-F594-43DD-B0AF-9BBDF7D8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(R=0,B=0)</a:t>
            </a:r>
            <a:endParaRPr lang="en-US" altLang="en-US" sz="1100" b="1">
              <a:solidFill>
                <a:srgbClr val="000000"/>
              </a:solidFill>
            </a:endParaRPr>
          </a:p>
        </p:txBody>
      </p:sp>
      <p:sp>
        <p:nvSpPr>
          <p:cNvPr id="79884" name="TextBox 20">
            <a:extLst>
              <a:ext uri="{FF2B5EF4-FFF2-40B4-BE49-F238E27FC236}">
                <a16:creationId xmlns:a16="http://schemas.microsoft.com/office/drawing/2014/main" id="{DB15CBBA-96ED-4EB7-8BCD-23EB57ED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257800"/>
            <a:ext cx="847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(R=0,G=0)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FA92CB6-350F-41E4-B2B3-B45152D5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/>
              <a:t>RGB cube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Easy for devices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But not perceptual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do the grays live?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is hue and saturation?</a:t>
            </a:r>
            <a:endParaRPr lang="en-US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9F233AA-B2C9-4787-AEC9-53BFF332C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HSV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F4CC23A-CEB5-40A7-B87A-8A12C56A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Hue, Saturation, Value (Intensity)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RGB cube on its vertex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Decouples the three components (a bit)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rgb2hsv() and hsv2rgb() in Matlab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64DFFD6-12E8-467E-9839-9085DFA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2675"/>
            <a:ext cx="1905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3B8411FE-8CCB-4072-80B9-00FD29F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01700"/>
            <a:ext cx="3683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6844DAAE-4DAB-427E-ADF7-2D66089F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AB7ECA1-8756-4A96-8944-EF79F9CAE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HSV</a:t>
            </a:r>
          </a:p>
        </p:txBody>
      </p:sp>
      <p:pic>
        <p:nvPicPr>
          <p:cNvPr id="81923" name="Picture 6">
            <a:extLst>
              <a:ext uri="{FF2B5EF4-FFF2-40B4-BE49-F238E27FC236}">
                <a16:creationId xmlns:a16="http://schemas.microsoft.com/office/drawing/2014/main" id="{8F7CC8AD-8EFD-421F-99C0-70889E6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953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>
            <a:extLst>
              <a:ext uri="{FF2B5EF4-FFF2-40B4-BE49-F238E27FC236}">
                <a16:creationId xmlns:a16="http://schemas.microsoft.com/office/drawing/2014/main" id="{62071F67-64F4-4DDE-A608-2B109570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336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Intuitive color space</a:t>
            </a:r>
          </a:p>
        </p:txBody>
      </p:sp>
      <p:pic>
        <p:nvPicPr>
          <p:cNvPr id="81925" name="Picture 2" descr="C:\Users\Hoiem\Documents\Classes\Spring11 - Computer Vision\figs\color spaces\neighborhood6_hsv_v.png">
            <a:extLst>
              <a:ext uri="{FF2B5EF4-FFF2-40B4-BE49-F238E27FC236}">
                <a16:creationId xmlns:a16="http://schemas.microsoft.com/office/drawing/2014/main" id="{80700CA2-68F6-4BAC-856C-38D0A62E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3" descr="C:\Users\Hoiem\Documents\Classes\Spring11 - Computer Vision\figs\color spaces\neighborhood6_hsv_h.png">
            <a:extLst>
              <a:ext uri="{FF2B5EF4-FFF2-40B4-BE49-F238E27FC236}">
                <a16:creationId xmlns:a16="http://schemas.microsoft.com/office/drawing/2014/main" id="{F2BF64B3-91D0-42D2-96C1-148171E3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C:\Users\Hoiem\Documents\Classes\Spring11 - Computer Vision\figs\color spaces\neighborhood6_hsv_s.png">
            <a:extLst>
              <a:ext uri="{FF2B5EF4-FFF2-40B4-BE49-F238E27FC236}">
                <a16:creationId xmlns:a16="http://schemas.microsoft.com/office/drawing/2014/main" id="{F2EA3836-2045-4712-9D12-616CA2FB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85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BB311BA7-47BE-4B0F-9B5F-7FB3DEDA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8">
            <a:extLst>
              <a:ext uri="{FF2B5EF4-FFF2-40B4-BE49-F238E27FC236}">
                <a16:creationId xmlns:a16="http://schemas.microsoft.com/office/drawing/2014/main" id="{2C5FB5A4-2509-4D0C-855E-215AB8C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825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H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(S=1,V=1)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874AB6F9-93E0-443A-AAF1-01A2743E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33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(H=1,V=1)</a:t>
            </a:r>
          </a:p>
        </p:txBody>
      </p:sp>
      <p:sp>
        <p:nvSpPr>
          <p:cNvPr id="81931" name="TextBox 10">
            <a:extLst>
              <a:ext uri="{FF2B5EF4-FFF2-40B4-BE49-F238E27FC236}">
                <a16:creationId xmlns:a16="http://schemas.microsoft.com/office/drawing/2014/main" id="{680BB9D4-BD7C-46AF-ADFB-7434295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V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(H=1,S=0)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6D26C5FD-BBC5-488E-80B5-8683C5ED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L*a*b*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D2017756-ABA6-43B9-9858-747C5C0D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578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“Perceptually uniform”</a:t>
            </a:r>
            <a:r>
              <a:rPr lang="en-US" altLang="en-US">
                <a:solidFill>
                  <a:srgbClr val="FF0000"/>
                </a:solidFill>
              </a:rPr>
              <a:t>*</a:t>
            </a:r>
            <a:r>
              <a:rPr lang="en-US" altLang="en-US">
                <a:solidFill>
                  <a:srgbClr val="000000"/>
                </a:solidFill>
              </a:rPr>
              <a:t> color space</a:t>
            </a:r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F1CABB04-D926-4382-A854-537B0CD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" descr="C:\Users\Hoiem\Documents\Classes\Spring11 - Computer Vision\figs\color spaces\neighborhood6_lab_b.png">
            <a:extLst>
              <a:ext uri="{FF2B5EF4-FFF2-40B4-BE49-F238E27FC236}">
                <a16:creationId xmlns:a16="http://schemas.microsoft.com/office/drawing/2014/main" id="{ADD6A459-CF4D-4DC1-8E9A-49CE3C77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C:\Users\Hoiem\Documents\Classes\Spring11 - Computer Vision\figs\color spaces\neighborhood6_lab_l.png">
            <a:extLst>
              <a:ext uri="{FF2B5EF4-FFF2-40B4-BE49-F238E27FC236}">
                <a16:creationId xmlns:a16="http://schemas.microsoft.com/office/drawing/2014/main" id="{18E8C875-C5E1-418F-83B9-2F57C4FE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25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 descr="C:\Users\Hoiem\Documents\Classes\Spring11 - Computer Vision\figs\color spaces\neighborhood6_lab_a.png">
            <a:extLst>
              <a:ext uri="{FF2B5EF4-FFF2-40B4-BE49-F238E27FC236}">
                <a16:creationId xmlns:a16="http://schemas.microsoft.com/office/drawing/2014/main" id="{9DBB851A-7806-4B3F-AA8C-DDF44829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289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EAD86101-DB8E-4C2E-8D79-F12888EB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Box 8">
            <a:extLst>
              <a:ext uri="{FF2B5EF4-FFF2-40B4-BE49-F238E27FC236}">
                <a16:creationId xmlns:a16="http://schemas.microsoft.com/office/drawing/2014/main" id="{D8EA5DDE-1C93-46F0-924B-CA7D6344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793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L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(a=0,b=0)</a:t>
            </a:r>
          </a:p>
        </p:txBody>
      </p:sp>
      <p:sp>
        <p:nvSpPr>
          <p:cNvPr id="82954" name="TextBox 9">
            <a:extLst>
              <a:ext uri="{FF2B5EF4-FFF2-40B4-BE49-F238E27FC236}">
                <a16:creationId xmlns:a16="http://schemas.microsoft.com/office/drawing/2014/main" id="{F9AC27CB-30AA-4C0D-AF80-8643622F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(L=65,b=0)</a:t>
            </a:r>
          </a:p>
        </p:txBody>
      </p:sp>
      <p:sp>
        <p:nvSpPr>
          <p:cNvPr id="82955" name="TextBox 10">
            <a:extLst>
              <a:ext uri="{FF2B5EF4-FFF2-40B4-BE49-F238E27FC236}">
                <a16:creationId xmlns:a16="http://schemas.microsoft.com/office/drawing/2014/main" id="{3D0AEC8E-C379-4BD7-B065-97B43F1A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(L=65,a=0)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DE7C4BE-80C6-43DB-9488-B8BA565E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AB9E06B-71D5-42CC-8F33-26682DE7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/>
              <a:t>Prokudin-Gorskii’s Color Photography (1907)</a:t>
            </a:r>
          </a:p>
          <a:p>
            <a:endParaRPr lang="en-US" altLang="en-US" sz="2400"/>
          </a:p>
        </p:txBody>
      </p:sp>
      <p:pic>
        <p:nvPicPr>
          <p:cNvPr id="83972" name="Picture 5" descr="Image of Camera and Cassette">
            <a:extLst>
              <a:ext uri="{FF2B5EF4-FFF2-40B4-BE49-F238E27FC236}">
                <a16:creationId xmlns:a16="http://schemas.microsoft.com/office/drawing/2014/main" id="{981688B1-3E2A-4FFE-9081-C1B508DC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1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Image of Lantern Projector">
            <a:extLst>
              <a:ext uri="{FF2B5EF4-FFF2-40B4-BE49-F238E27FC236}">
                <a16:creationId xmlns:a16="http://schemas.microsoft.com/office/drawing/2014/main" id="{766450A6-85D6-4300-AC69-2707721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Three Negatives - Pinkhus Karlinskii. . . Supervisor of Chernigov Floodgate">
            <a:extLst>
              <a:ext uri="{FF2B5EF4-FFF2-40B4-BE49-F238E27FC236}">
                <a16:creationId xmlns:a16="http://schemas.microsoft.com/office/drawing/2014/main" id="{2DA354F0-6B02-48B0-ADDC-53F69BD0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76400"/>
            <a:ext cx="15033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1E1DD84-E910-42F6-9B58-9AF88A5F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3B12518-8515-4FE9-A59D-412C1A63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6" name="Picture 7" descr="Teaser Image">
            <a:extLst>
              <a:ext uri="{FF2B5EF4-FFF2-40B4-BE49-F238E27FC236}">
                <a16:creationId xmlns:a16="http://schemas.microsoft.com/office/drawing/2014/main" id="{C6948300-FA57-4AED-B09E-EA33782F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951E1C-E68C-43FC-A2A6-B221EE47C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408632A-5893-400C-967E-95C87019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2484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How to compare R,G,B channels?</a:t>
            </a:r>
          </a:p>
          <a:p>
            <a:pPr>
              <a:buFontTx/>
              <a:buChar char="•"/>
            </a:pPr>
            <a:r>
              <a:rPr lang="en-US" altLang="en-US"/>
              <a:t>No right answer</a:t>
            </a:r>
          </a:p>
          <a:p>
            <a:pPr lvl="1"/>
            <a:r>
              <a:rPr lang="en-US" altLang="en-US"/>
              <a:t>Sum of Squared Differences (SSD):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Normalized Correlation (NCC):</a:t>
            </a:r>
          </a:p>
        </p:txBody>
      </p:sp>
      <p:pic>
        <p:nvPicPr>
          <p:cNvPr id="86020" name="Picture 4" descr="00153v">
            <a:extLst>
              <a:ext uri="{FF2B5EF4-FFF2-40B4-BE49-F238E27FC236}">
                <a16:creationId xmlns:a16="http://schemas.microsoft.com/office/drawing/2014/main" id="{CC924C60-79FE-4678-890A-386FB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066800"/>
            <a:ext cx="213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A433D3B0-55F0-439C-B2E8-4C5C7253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8991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B9E8D47D-E957-4F2A-BEF4-D34573CA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624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E541A2D-2FDB-4EAC-8296-AA1C4706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2356C35-927C-40A6-861E-0507A0A1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CEB1D79C-6C60-43AC-AAC6-A55C860D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4593E9C-6F64-4812-9B29-860CD234D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Rolling Shutter</a:t>
            </a:r>
          </a:p>
        </p:txBody>
      </p:sp>
      <p:pic>
        <p:nvPicPr>
          <p:cNvPr id="14339" name="Picture 2" descr="C:\Documents and Settings\James\Desktop\cs 129 comp_photo\hays_slides_2012\3\Turboprop_Rolling_Shutter.jpg">
            <a:extLst>
              <a:ext uri="{FF2B5EF4-FFF2-40B4-BE49-F238E27FC236}">
                <a16:creationId xmlns:a16="http://schemas.microsoft.com/office/drawing/2014/main" id="{77BFC7CF-CDB0-4C3C-9F69-0C9A2351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5337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James\Desktop\cs 129 comp_photo\hays_slides_2012\3\CMOS_rolling_shutter_distortion.jpg">
            <a:extLst>
              <a:ext uri="{FF2B5EF4-FFF2-40B4-BE49-F238E27FC236}">
                <a16:creationId xmlns:a16="http://schemas.microsoft.com/office/drawing/2014/main" id="{A7D71D94-80CB-4427-92A5-AE1A54C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19200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6F810-5FCF-4FD6-992A-0E5B3896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42075"/>
            <a:ext cx="592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hlinkClick r:id="rId5"/>
              </a:rPr>
              <a:t>http://en.wikipedia.org/wiki/Rolling_shutter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3C38F0E4-A5AB-4E53-B4F5-DA4939FA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0413"/>
            <a:ext cx="23653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C2B55BD-BCC4-4553-863C-4B83AF1B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78E39A0-D653-4287-8FE0-1E447209F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https://upload.wikimedia.org/wikipedia/commons/thumb/f/f9/Saccades_and_Microsaccades.jpg/800px-Saccades_and_Microsaccades.jpg">
            <a:extLst>
              <a:ext uri="{FF2B5EF4-FFF2-40B4-BE49-F238E27FC236}">
                <a16:creationId xmlns:a16="http://schemas.microsoft.com/office/drawing/2014/main" id="{0763350C-AA1F-4C38-9A75-1F436D2C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082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74BC2B2-C74D-491B-B09B-0378106C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pic>
        <p:nvPicPr>
          <p:cNvPr id="40963" name="Content Placeholder 3" descr="buff">
            <a:extLst>
              <a:ext uri="{FF2B5EF4-FFF2-40B4-BE49-F238E27FC236}">
                <a16:creationId xmlns:a16="http://schemas.microsoft.com/office/drawing/2014/main" id="{D33712F6-4F26-4D5F-AA94-EB8E28D2E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6273800" cy="51784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F58FFBF-0A97-4FD7-9642-D69709907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F59642-964F-408E-80F4-FA4140BC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41988" name="Picture 4" descr="humaneye">
            <a:extLst>
              <a:ext uri="{FF2B5EF4-FFF2-40B4-BE49-F238E27FC236}">
                <a16:creationId xmlns:a16="http://schemas.microsoft.com/office/drawing/2014/main" id="{5A7C2049-4A5A-494A-BEDA-4A121C3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id="{D1CF1270-5898-4141-A339-AE36560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/>
              <a:t>photoreceptor cells (rods and cones) in the </a:t>
            </a:r>
            <a:r>
              <a:rPr lang="en-US" altLang="en-US" sz="1600" b="1"/>
              <a:t>retina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EC12DD98-44A8-4E18-AD87-C8209276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14418</TotalTime>
  <Words>1649</Words>
  <Application>Microsoft Office PowerPoint</Application>
  <PresentationFormat>On-screen Show (4:3)</PresentationFormat>
  <Paragraphs>615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Arial</vt:lpstr>
      <vt:lpstr>Arial Narrow</vt:lpstr>
      <vt:lpstr>Calibri</vt:lpstr>
      <vt:lpstr>EngraversGothic BT Regular</vt:lpstr>
      <vt:lpstr>Helvetica</vt:lpstr>
      <vt:lpstr>Times</vt:lpstr>
      <vt:lpstr>Times New Roman</vt:lpstr>
      <vt:lpstr>Blank Presentation</vt:lpstr>
      <vt:lpstr>1_Blank Presentation</vt:lpstr>
      <vt:lpstr>Default Design</vt:lpstr>
      <vt:lpstr>2_Blank Presentation</vt:lpstr>
      <vt:lpstr>3_Blank Presentation</vt:lpstr>
      <vt:lpstr>4_Blank Presentation</vt:lpstr>
      <vt:lpstr>5_Blank Presentation</vt:lpstr>
      <vt:lpstr>Image</vt:lpstr>
      <vt:lpstr>Capturing Light… in human and machine</vt:lpstr>
      <vt:lpstr>PHOTOGRAPHY</vt:lpstr>
      <vt:lpstr>Image Formation</vt:lpstr>
      <vt:lpstr>Sensor Array</vt:lpstr>
      <vt:lpstr>Sampling and Quantization</vt:lpstr>
      <vt:lpstr>Rolling Shutter</vt:lpstr>
      <vt:lpstr>Saccadic eye movement</vt:lpstr>
      <vt:lpstr>Saccadic eye movement</vt:lpstr>
      <vt:lpstr>The Eye</vt:lpstr>
      <vt:lpstr>The Retina</vt:lpstr>
      <vt:lpstr>Retina up-close</vt:lpstr>
      <vt:lpstr>PowerPoint Presentation</vt:lpstr>
      <vt:lpstr>Rod / Cone sensitivity</vt:lpstr>
      <vt:lpstr>PowerPoint Presentation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Trichromacy</vt:lpstr>
      <vt:lpstr>More Spectra</vt:lpstr>
      <vt:lpstr>PowerPoint Presentation</vt:lpstr>
      <vt:lpstr>PowerPoint Presentation</vt:lpstr>
      <vt:lpstr>PowerPoint Presentation</vt:lpstr>
      <vt:lpstr>What color is the “The Dress”?</vt:lpstr>
      <vt:lpstr>PowerPoint Presentation</vt:lpstr>
      <vt:lpstr>PowerPoint Presentation</vt:lpstr>
      <vt:lpstr>PowerPoint Presentation</vt:lpstr>
      <vt:lpstr>Camera White Balancing</vt:lpstr>
      <vt:lpstr>Color Sensing in Camera (RGB)</vt:lpstr>
      <vt:lpstr>Green is in!</vt:lpstr>
      <vt:lpstr>Practical Color Sensing: Bayer Grid</vt:lpstr>
      <vt:lpstr>Color Image</vt:lpstr>
      <vt:lpstr>Image representation</vt:lpstr>
      <vt:lpstr>Color spaces</vt:lpstr>
      <vt:lpstr>Color spaces: RGB</vt:lpstr>
      <vt:lpstr>HSV</vt:lpstr>
      <vt:lpstr>Color spaces: HSV</vt:lpstr>
      <vt:lpstr>Color spaces: L*a*b*</vt:lpstr>
      <vt:lpstr>Programming Project #1</vt:lpstr>
      <vt:lpstr>Programming Project #1</vt:lpstr>
      <vt:lpstr>Programming Project #1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Alexei Efros</cp:lastModifiedBy>
  <cp:revision>212</cp:revision>
  <dcterms:created xsi:type="dcterms:W3CDTF">2004-08-29T23:15:23Z</dcterms:created>
  <dcterms:modified xsi:type="dcterms:W3CDTF">2021-08-30T23:39:00Z</dcterms:modified>
</cp:coreProperties>
</file>