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0" r:id="rId3"/>
    <p:sldMasterId id="2147483713" r:id="rId4"/>
    <p:sldMasterId id="2147483725" r:id="rId5"/>
    <p:sldMasterId id="2147483738" r:id="rId6"/>
    <p:sldMasterId id="2147483750" r:id="rId7"/>
    <p:sldMasterId id="2147483764" r:id="rId8"/>
    <p:sldMasterId id="2147483776" r:id="rId9"/>
    <p:sldMasterId id="2147483800" r:id="rId10"/>
    <p:sldMasterId id="2147483813" r:id="rId11"/>
    <p:sldMasterId id="2147483826" r:id="rId12"/>
    <p:sldMasterId id="2147483839" r:id="rId13"/>
    <p:sldMasterId id="2147483891" r:id="rId14"/>
    <p:sldMasterId id="2147483933" r:id="rId15"/>
    <p:sldMasterId id="2147483991" r:id="rId16"/>
  </p:sldMasterIdLst>
  <p:notesMasterIdLst>
    <p:notesMasterId r:id="rId129"/>
  </p:notesMasterIdLst>
  <p:sldIdLst>
    <p:sldId id="343" r:id="rId17"/>
    <p:sldId id="346" r:id="rId18"/>
    <p:sldId id="269" r:id="rId19"/>
    <p:sldId id="270" r:id="rId20"/>
    <p:sldId id="534" r:id="rId21"/>
    <p:sldId id="531" r:id="rId22"/>
    <p:sldId id="358" r:id="rId23"/>
    <p:sldId id="347" r:id="rId24"/>
    <p:sldId id="348" r:id="rId25"/>
    <p:sldId id="349" r:id="rId26"/>
    <p:sldId id="350" r:id="rId27"/>
    <p:sldId id="352" r:id="rId28"/>
    <p:sldId id="353" r:id="rId29"/>
    <p:sldId id="357" r:id="rId30"/>
    <p:sldId id="354" r:id="rId31"/>
    <p:sldId id="355" r:id="rId32"/>
    <p:sldId id="356" r:id="rId33"/>
    <p:sldId id="359" r:id="rId34"/>
    <p:sldId id="360" r:id="rId35"/>
    <p:sldId id="362" r:id="rId36"/>
    <p:sldId id="361" r:id="rId37"/>
    <p:sldId id="363" r:id="rId38"/>
    <p:sldId id="364" r:id="rId39"/>
    <p:sldId id="365" r:id="rId40"/>
    <p:sldId id="366" r:id="rId41"/>
    <p:sldId id="367" r:id="rId42"/>
    <p:sldId id="368" r:id="rId43"/>
    <p:sldId id="369" r:id="rId44"/>
    <p:sldId id="370" r:id="rId45"/>
    <p:sldId id="371" r:id="rId46"/>
    <p:sldId id="372" r:id="rId47"/>
    <p:sldId id="373" r:id="rId48"/>
    <p:sldId id="395" r:id="rId49"/>
    <p:sldId id="393" r:id="rId50"/>
    <p:sldId id="394" r:id="rId51"/>
    <p:sldId id="374" r:id="rId52"/>
    <p:sldId id="375" r:id="rId53"/>
    <p:sldId id="376" r:id="rId54"/>
    <p:sldId id="537" r:id="rId55"/>
    <p:sldId id="377" r:id="rId56"/>
    <p:sldId id="397" r:id="rId57"/>
    <p:sldId id="378" r:id="rId58"/>
    <p:sldId id="379" r:id="rId59"/>
    <p:sldId id="396" r:id="rId60"/>
    <p:sldId id="399" r:id="rId61"/>
    <p:sldId id="400" r:id="rId62"/>
    <p:sldId id="401" r:id="rId63"/>
    <p:sldId id="398" r:id="rId64"/>
    <p:sldId id="385" r:id="rId65"/>
    <p:sldId id="408" r:id="rId66"/>
    <p:sldId id="409" r:id="rId67"/>
    <p:sldId id="535" r:id="rId68"/>
    <p:sldId id="275" r:id="rId69"/>
    <p:sldId id="286" r:id="rId70"/>
    <p:sldId id="287" r:id="rId71"/>
    <p:sldId id="288" r:id="rId72"/>
    <p:sldId id="289" r:id="rId73"/>
    <p:sldId id="290" r:id="rId74"/>
    <p:sldId id="291" r:id="rId75"/>
    <p:sldId id="292" r:id="rId76"/>
    <p:sldId id="293" r:id="rId77"/>
    <p:sldId id="294" r:id="rId78"/>
    <p:sldId id="295" r:id="rId79"/>
    <p:sldId id="296" r:id="rId80"/>
    <p:sldId id="297" r:id="rId81"/>
    <p:sldId id="298" r:id="rId82"/>
    <p:sldId id="299" r:id="rId83"/>
    <p:sldId id="300" r:id="rId84"/>
    <p:sldId id="301" r:id="rId85"/>
    <p:sldId id="302" r:id="rId86"/>
    <p:sldId id="303" r:id="rId87"/>
    <p:sldId id="304" r:id="rId88"/>
    <p:sldId id="305" r:id="rId89"/>
    <p:sldId id="277" r:id="rId90"/>
    <p:sldId id="278" r:id="rId91"/>
    <p:sldId id="307" r:id="rId92"/>
    <p:sldId id="308" r:id="rId93"/>
    <p:sldId id="309" r:id="rId94"/>
    <p:sldId id="310" r:id="rId95"/>
    <p:sldId id="320" r:id="rId96"/>
    <p:sldId id="321" r:id="rId97"/>
    <p:sldId id="322" r:id="rId98"/>
    <p:sldId id="446" r:id="rId99"/>
    <p:sldId id="447" r:id="rId100"/>
    <p:sldId id="448" r:id="rId101"/>
    <p:sldId id="323" r:id="rId102"/>
    <p:sldId id="324" r:id="rId103"/>
    <p:sldId id="538" r:id="rId104"/>
    <p:sldId id="326" r:id="rId105"/>
    <p:sldId id="327" r:id="rId106"/>
    <p:sldId id="436" r:id="rId107"/>
    <p:sldId id="437" r:id="rId108"/>
    <p:sldId id="438" r:id="rId109"/>
    <p:sldId id="328" r:id="rId110"/>
    <p:sldId id="329" r:id="rId111"/>
    <p:sldId id="330" r:id="rId112"/>
    <p:sldId id="417" r:id="rId113"/>
    <p:sldId id="332" r:id="rId114"/>
    <p:sldId id="415" r:id="rId115"/>
    <p:sldId id="333" r:id="rId116"/>
    <p:sldId id="334" r:id="rId117"/>
    <p:sldId id="539" r:id="rId118"/>
    <p:sldId id="335" r:id="rId119"/>
    <p:sldId id="336" r:id="rId120"/>
    <p:sldId id="337" r:id="rId121"/>
    <p:sldId id="338" r:id="rId122"/>
    <p:sldId id="339" r:id="rId123"/>
    <p:sldId id="340" r:id="rId124"/>
    <p:sldId id="479" r:id="rId125"/>
    <p:sldId id="344" r:id="rId126"/>
    <p:sldId id="439" r:id="rId127"/>
    <p:sldId id="440"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30" autoAdjust="0"/>
  </p:normalViewPr>
  <p:slideViewPr>
    <p:cSldViewPr>
      <p:cViewPr varScale="1">
        <p:scale>
          <a:sx n="48" d="100"/>
          <a:sy n="48" d="100"/>
        </p:scale>
        <p:origin x="1347"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image" Target="../media/image170.png"/><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image" Target="../media/image18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image" Target="../media/image18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image" Target="../media/image183.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image" Target="../media/image183.png"/><Relationship Id="rId4" Type="http://schemas.openxmlformats.org/officeDocument/2006/relationships/image" Target="../media/image1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0C0ED-2779-4A42-A288-03476AD3F649}"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5D52E-57C8-4115-885C-090AEC4FA988}" type="slidenum">
              <a:rPr lang="en-US" smtClean="0"/>
              <a:t>‹#›</a:t>
            </a:fld>
            <a:endParaRPr lang="en-US"/>
          </a:p>
        </p:txBody>
      </p:sp>
    </p:spTree>
    <p:extLst>
      <p:ext uri="{BB962C8B-B14F-4D97-AF65-F5344CB8AC3E}">
        <p14:creationId xmlns:p14="http://schemas.microsoft.com/office/powerpoint/2010/main" val="2670849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D1E2-4254-624C-9348-DC818A5798E2}" type="slidenum">
              <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217273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pPr eaLnBrk="1" hangingPunct="1"/>
            <a:r>
              <a:rPr lang="en-US"/>
              <a:t>2</a:t>
            </a:r>
          </a:p>
        </p:txBody>
      </p:sp>
      <p:sp>
        <p:nvSpPr>
          <p:cNvPr id="18944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1AA760F-3AF9-47D5-A75C-B81C27BB5E9A}" type="slidenum">
              <a:rPr lang="en-US" sz="1100">
                <a:solidFill>
                  <a:srgbClr val="000000"/>
                </a:solidFill>
              </a:rPr>
              <a:pPr/>
              <a:t>56</a:t>
            </a:fld>
            <a:endParaRPr lang="en-US" sz="11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pPr eaLnBrk="1" hangingPunct="1"/>
            <a:r>
              <a:rPr lang="en-US"/>
              <a:t>3</a:t>
            </a:r>
          </a:p>
        </p:txBody>
      </p:sp>
      <p:sp>
        <p:nvSpPr>
          <p:cNvPr id="19046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AE327D46-4F1D-413D-BC30-C47A71AB663B}" type="slidenum">
              <a:rPr lang="en-US" sz="1100">
                <a:solidFill>
                  <a:srgbClr val="000000"/>
                </a:solidFill>
              </a:rPr>
              <a:pPr/>
              <a:t>57</a:t>
            </a:fld>
            <a:endParaRPr lang="en-US" sz="11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pPr eaLnBrk="1" hangingPunct="1"/>
            <a:r>
              <a:rPr lang="en-US"/>
              <a:t>4</a:t>
            </a:r>
          </a:p>
        </p:txBody>
      </p:sp>
      <p:sp>
        <p:nvSpPr>
          <p:cNvPr id="19149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F140286-0D23-4491-8FEB-0519D8A8214A}" type="slidenum">
              <a:rPr lang="en-US" sz="1100">
                <a:solidFill>
                  <a:srgbClr val="000000"/>
                </a:solidFill>
              </a:rPr>
              <a:pPr/>
              <a:t>58</a:t>
            </a:fld>
            <a:endParaRPr lang="en-US" sz="11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a:t>6</a:t>
            </a:r>
          </a:p>
        </p:txBody>
      </p:sp>
      <p:sp>
        <p:nvSpPr>
          <p:cNvPr id="19251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E5B1533-0DCB-40D7-8470-EF24F799ECC4}" type="slidenum">
              <a:rPr lang="en-US" sz="1100">
                <a:solidFill>
                  <a:srgbClr val="000000"/>
                </a:solidFill>
              </a:rPr>
              <a:pPr/>
              <a:t>60</a:t>
            </a:fld>
            <a:endParaRPr lang="en-US" sz="11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pPr eaLnBrk="1" hangingPunct="1"/>
            <a:r>
              <a:rPr lang="en-US"/>
              <a:t>7</a:t>
            </a:r>
          </a:p>
        </p:txBody>
      </p:sp>
      <p:sp>
        <p:nvSpPr>
          <p:cNvPr id="19354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D13460-B1C8-464F-B0BF-2D0F76EFEE90}" type="slidenum">
              <a:rPr lang="en-US" sz="1100">
                <a:solidFill>
                  <a:srgbClr val="000000"/>
                </a:solidFill>
              </a:rPr>
              <a:pPr/>
              <a:t>61</a:t>
            </a:fld>
            <a:endParaRPr lang="en-US" sz="11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pPr eaLnBrk="1" hangingPunct="1"/>
            <a:r>
              <a:rPr lang="en-US"/>
              <a:t>8</a:t>
            </a:r>
          </a:p>
        </p:txBody>
      </p:sp>
      <p:sp>
        <p:nvSpPr>
          <p:cNvPr id="19456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F91E8B9-5C07-4E52-8DB9-AC3A5EE46C35}" type="slidenum">
              <a:rPr lang="en-US" sz="1100">
                <a:solidFill>
                  <a:srgbClr val="000000"/>
                </a:solidFill>
              </a:rPr>
              <a:pPr/>
              <a:t>62</a:t>
            </a:fld>
            <a:endParaRPr lang="en-US" sz="11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pPr eaLnBrk="1" hangingPunct="1"/>
            <a:r>
              <a:rPr lang="en-US"/>
              <a:t>9</a:t>
            </a:r>
          </a:p>
          <a:p>
            <a:pPr eaLnBrk="1" hangingPunct="1"/>
            <a:endParaRPr lang="en-US"/>
          </a:p>
        </p:txBody>
      </p:sp>
      <p:sp>
        <p:nvSpPr>
          <p:cNvPr id="19558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D363DA6-0977-4B15-ADB9-033E6364DA3E}" type="slidenum">
              <a:rPr lang="en-US" sz="1100">
                <a:solidFill>
                  <a:srgbClr val="000000"/>
                </a:solidFill>
              </a:rPr>
              <a:pPr/>
              <a:t>63</a:t>
            </a:fld>
            <a:endParaRPr lang="en-US" sz="11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pPr eaLnBrk="1" hangingPunct="1"/>
            <a:r>
              <a:rPr lang="en-US"/>
              <a:t>10</a:t>
            </a:r>
          </a:p>
          <a:p>
            <a:pPr eaLnBrk="1" hangingPunct="1"/>
            <a:endParaRPr lang="en-US"/>
          </a:p>
        </p:txBody>
      </p:sp>
      <p:sp>
        <p:nvSpPr>
          <p:cNvPr id="19661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60655F5-C3B1-4303-B3DB-0979C0F97F11}" type="slidenum">
              <a:rPr lang="en-US" sz="1100">
                <a:solidFill>
                  <a:srgbClr val="000000"/>
                </a:solidFill>
              </a:rPr>
              <a:pPr/>
              <a:t>64</a:t>
            </a:fld>
            <a:endParaRPr lang="en-US" sz="11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pPr eaLnBrk="1" hangingPunct="1"/>
            <a:r>
              <a:rPr lang="en-US"/>
              <a:t>11</a:t>
            </a:r>
          </a:p>
        </p:txBody>
      </p:sp>
      <p:sp>
        <p:nvSpPr>
          <p:cNvPr id="19763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88AAA5E-DF78-44AB-A10B-3494AB97946A}" type="slidenum">
              <a:rPr lang="en-US" sz="1100">
                <a:solidFill>
                  <a:srgbClr val="000000"/>
                </a:solidFill>
              </a:rPr>
              <a:pPr/>
              <a:t>65</a:t>
            </a:fld>
            <a:endParaRPr lang="en-US" sz="11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pPr eaLnBrk="1" hangingPunct="1"/>
            <a:r>
              <a:rPr lang="en-US"/>
              <a:t>12</a:t>
            </a:r>
          </a:p>
          <a:p>
            <a:pPr eaLnBrk="1" hangingPunct="1"/>
            <a:endParaRPr lang="en-US"/>
          </a:p>
        </p:txBody>
      </p:sp>
      <p:sp>
        <p:nvSpPr>
          <p:cNvPr id="19866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ECBFE0-2D93-470F-8325-DD9A91FC44E3}" type="slidenum">
              <a:rPr lang="en-US" sz="1100">
                <a:solidFill>
                  <a:srgbClr val="000000"/>
                </a:solidFill>
              </a:rPr>
              <a:pPr/>
              <a:t>66</a:t>
            </a:fld>
            <a:endParaRPr lang="en-US" sz="11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77829-D5CB-A847-9C40-E2913BE070B5}" type="slidenum">
              <a:rPr lang="en-US"/>
              <a:pPr/>
              <a:t>18</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p:spPr>
        <p:txBody>
          <a:bodyPr/>
          <a:lstStyle/>
          <a:p>
            <a:pPr eaLnBrk="1" hangingPunct="1"/>
            <a:r>
              <a:rPr lang="en-US"/>
              <a:t>13</a:t>
            </a:r>
          </a:p>
        </p:txBody>
      </p:sp>
      <p:sp>
        <p:nvSpPr>
          <p:cNvPr id="19968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8E6D19AF-CAD9-4638-8C75-690BB278C3E0}" type="slidenum">
              <a:rPr lang="en-US" sz="1100">
                <a:solidFill>
                  <a:srgbClr val="000000"/>
                </a:solidFill>
              </a:rPr>
              <a:pPr/>
              <a:t>67</a:t>
            </a:fld>
            <a:endParaRPr lang="en-US" sz="11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pPr eaLnBrk="1" hangingPunct="1"/>
            <a:r>
              <a:rPr lang="en-US"/>
              <a:t>14</a:t>
            </a:r>
          </a:p>
        </p:txBody>
      </p:sp>
      <p:sp>
        <p:nvSpPr>
          <p:cNvPr id="20070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861105C-EA12-47B0-B99A-ED4E3929E5EF}" type="slidenum">
              <a:rPr lang="en-US" sz="1100">
                <a:solidFill>
                  <a:srgbClr val="000000"/>
                </a:solidFill>
              </a:rPr>
              <a:pPr/>
              <a:t>68</a:t>
            </a:fld>
            <a:endParaRPr lang="en-US" sz="11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p:spPr>
        <p:txBody>
          <a:bodyPr/>
          <a:lstStyle/>
          <a:p>
            <a:pPr eaLnBrk="1" hangingPunct="1"/>
            <a:r>
              <a:rPr lang="en-US"/>
              <a:t>15</a:t>
            </a:r>
          </a:p>
        </p:txBody>
      </p:sp>
      <p:sp>
        <p:nvSpPr>
          <p:cNvPr id="20173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599B3D2-7491-4315-A3CB-20EC2B71F220}" type="slidenum">
              <a:rPr lang="en-US" sz="1100">
                <a:solidFill>
                  <a:srgbClr val="000000"/>
                </a:solidFill>
              </a:rPr>
              <a:pPr/>
              <a:t>69</a:t>
            </a:fld>
            <a:endParaRPr lang="en-US" sz="11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p:spPr>
        <p:txBody>
          <a:bodyPr/>
          <a:lstStyle/>
          <a:p>
            <a:pPr eaLnBrk="1" hangingPunct="1"/>
            <a:r>
              <a:rPr lang="en-US"/>
              <a:t>16</a:t>
            </a:r>
          </a:p>
        </p:txBody>
      </p:sp>
      <p:sp>
        <p:nvSpPr>
          <p:cNvPr id="20275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EDE29D5E-ADF9-4C38-9D73-F1B800B4928A}" type="slidenum">
              <a:rPr lang="en-US" sz="1100">
                <a:solidFill>
                  <a:srgbClr val="000000"/>
                </a:solidFill>
              </a:rPr>
              <a:pPr/>
              <a:t>70</a:t>
            </a:fld>
            <a:endParaRPr lang="en-US" sz="11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pPr eaLnBrk="1" hangingPunct="1"/>
            <a:r>
              <a:rPr lang="en-US"/>
              <a:t>18</a:t>
            </a:r>
          </a:p>
        </p:txBody>
      </p:sp>
      <p:sp>
        <p:nvSpPr>
          <p:cNvPr id="20378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B02C0EC4-BECE-4F8C-ACA5-91307C6C8496}" type="slidenum">
              <a:rPr lang="en-US" sz="1100">
                <a:solidFill>
                  <a:srgbClr val="000000"/>
                </a:solidFill>
              </a:rPr>
              <a:pPr/>
              <a:t>72</a:t>
            </a:fld>
            <a:endParaRPr lang="en-US" sz="11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pPr eaLnBrk="1" hangingPunct="1"/>
            <a:endParaRPr lang="en-US"/>
          </a:p>
        </p:txBody>
      </p:sp>
      <p:sp>
        <p:nvSpPr>
          <p:cNvPr id="20480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52E1E6C4-2C68-41C4-B256-D6917B3F4F0A}" type="slidenum">
              <a:rPr lang="en-US" sz="1100">
                <a:solidFill>
                  <a:srgbClr val="000000"/>
                </a:solidFill>
              </a:rPr>
              <a:pPr/>
              <a:t>73</a:t>
            </a:fld>
            <a:endParaRPr lang="en-US" sz="11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pPr eaLnBrk="1" hangingPunct="1"/>
            <a:endParaRPr lang="en-US"/>
          </a:p>
        </p:txBody>
      </p:sp>
      <p:sp>
        <p:nvSpPr>
          <p:cNvPr id="20685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4497FC96-18BE-497D-83C6-777E78A884E0}" type="slidenum">
              <a:rPr lang="en-US" sz="1100">
                <a:solidFill>
                  <a:prstClr val="black"/>
                </a:solidFill>
              </a:rPr>
              <a:pPr/>
              <a:t>87</a:t>
            </a:fld>
            <a:endParaRPr lang="en-US" sz="11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C1CB7EF-DB16-4001-9F67-BA5F78756A1C}" type="slidenum">
              <a:rPr lang="en-US" sz="1100">
                <a:solidFill>
                  <a:srgbClr val="000000"/>
                </a:solidFill>
              </a:rPr>
              <a:pPr/>
              <a:t>89</a:t>
            </a:fld>
            <a:endParaRPr lang="en-US" sz="1100">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3805" y="4343704"/>
            <a:ext cx="5030391" cy="4113892"/>
          </a:xfrm>
          <a:noFill/>
        </p:spPr>
        <p:txBody>
          <a:bodyPr/>
          <a:lstStyle/>
          <a:p>
            <a:pPr eaLnBrk="1" hangingPunct="1"/>
            <a:r>
              <a:rPr lang="en-US"/>
              <a:t>Discuss how k-means works</a:t>
            </a:r>
          </a:p>
          <a:p>
            <a:pPr eaLnBrk="1" hangingPunct="1"/>
            <a:r>
              <a:rPr lang="en-US"/>
              <a:t>Discuss choice of k</a:t>
            </a:r>
          </a:p>
          <a:p>
            <a:pPr eaLnBrk="1" hangingPunct="1"/>
            <a:r>
              <a:rPr lang="en-US"/>
              <a:t>pseudo-inverse for reconstruction</a:t>
            </a:r>
          </a:p>
          <a:p>
            <a:pPr eaLnBrk="1" hangingPunct="1"/>
            <a:r>
              <a:rPr lang="en-US"/>
              <a:t>Julesz comparison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77EE752-B15C-4B6E-95AC-904B2A806905}" type="slidenum">
              <a:rPr lang="en-US" sz="1100">
                <a:solidFill>
                  <a:srgbClr val="000000"/>
                </a:solidFill>
              </a:rPr>
              <a:pPr/>
              <a:t>90</a:t>
            </a:fld>
            <a:endParaRPr lang="en-US" sz="1100">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913805" y="4343704"/>
            <a:ext cx="5030391" cy="4113892"/>
          </a:xfrm>
          <a:noFill/>
        </p:spPr>
        <p:txBody>
          <a:bodyPr/>
          <a:lstStyle/>
          <a:p>
            <a:pPr eaLnBrk="1" hangingPunct="1"/>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685962" y="4343400"/>
            <a:ext cx="5486077"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New Roman" charset="0"/>
            </a:endParaRPr>
          </a:p>
        </p:txBody>
      </p:sp>
    </p:spTree>
    <p:extLst>
      <p:ext uri="{BB962C8B-B14F-4D97-AF65-F5344CB8AC3E}">
        <p14:creationId xmlns:p14="http://schemas.microsoft.com/office/powerpoint/2010/main" val="125887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62034-9D98-554A-A8BA-14722D663BF6}" type="slidenum">
              <a:rPr lang="en-US"/>
              <a:pPr/>
              <a:t>19</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8FA23-F523-9949-8289-864DDE9B133A}" type="slidenum">
              <a:rPr lang="en-US">
                <a:solidFill>
                  <a:prstClr val="black"/>
                </a:solidFill>
              </a:rPr>
              <a:pPr/>
              <a:t>33</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E1FE2-8879-3444-B866-941D0058B0CA}" type="slidenum">
              <a:rPr lang="en-US"/>
              <a:pPr/>
              <a:t>41</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C82C5-401F-A748-9AFC-D84E41D1C6DF}" type="slidenum">
              <a:rPr lang="en-US">
                <a:solidFill>
                  <a:prstClr val="black"/>
                </a:solidFill>
              </a:rPr>
              <a:pPr/>
              <a:t>48</a:t>
            </a:fld>
            <a:endParaRPr lang="en-US">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A92EB-0B3C-8D4F-BD75-9E65D4701434}" type="slidenum">
              <a:rPr lang="en-US">
                <a:solidFill>
                  <a:prstClr val="black"/>
                </a:solidFill>
              </a:rPr>
              <a:pPr/>
              <a:t>50</a:t>
            </a:fld>
            <a:endParaRPr lang="en-US">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23D1F-A8D3-B549-9476-FF08E85F5A61}" type="slidenum">
              <a:rPr lang="en-US">
                <a:solidFill>
                  <a:prstClr val="black"/>
                </a:solidFill>
              </a:rPr>
              <a:pPr/>
              <a:t>51</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t>No response to intensity ramps -- important benefit compared to simple comparison of intensities at i and j</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a:p>
        </p:txBody>
      </p:sp>
      <p:sp>
        <p:nvSpPr>
          <p:cNvPr id="18842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36D3E22-B57A-443A-9045-E47B70A63633}" type="slidenum">
              <a:rPr lang="en-US" sz="1100">
                <a:solidFill>
                  <a:srgbClr val="000000"/>
                </a:solidFill>
              </a:rPr>
              <a:pPr/>
              <a:t>55</a:t>
            </a:fld>
            <a:endParaRPr lang="en-US" sz="11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BE32147-4F3D-4EEE-A2E0-E30803437079}"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2F54DB-B08C-477E-975D-202BA56ACE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7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67DD64-5470-45A8-B19A-22BF0C3345A4}"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3E0FAE-3579-44A9-B770-D020E7C939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0893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07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411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06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7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7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127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33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250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87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71B1E1-3BEF-4705-AACD-19176AFD4376}"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42D6F-E873-4949-8BF3-6E2B217AAD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5074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789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949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894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10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8169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1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20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48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892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74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4E99674-4DF8-1F4F-A121-237A3BDE02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0827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90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1512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1400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96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4592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62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527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520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958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1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55B62D-6C0B-F54C-99CB-0A06B21F7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582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02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909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8233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78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450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56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769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1521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035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5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84C0E79-8398-4333-BF27-107E231937E6}" type="slidenum">
              <a:rPr lang="en-US"/>
              <a:pPr>
                <a:defRPr/>
              </a:pPr>
              <a:t>‹#›</a:t>
            </a:fld>
            <a:endParaRPr lang="en-US"/>
          </a:p>
        </p:txBody>
      </p:sp>
    </p:spTree>
    <p:extLst>
      <p:ext uri="{BB962C8B-B14F-4D97-AF65-F5344CB8AC3E}">
        <p14:creationId xmlns:p14="http://schemas.microsoft.com/office/powerpoint/2010/main" val="19070249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8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548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979AE8-F164-4574-98CE-49D692155C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210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1C61F-81DB-4CCB-B6E7-5F3C40E627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4758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2754A-C862-4EDC-AA1E-9B3EBFC32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563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9618FD-D930-465C-A082-C80B70E6C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5245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C7B193-C23C-4E63-8355-815FEE0E9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03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D0A33E-6994-4C6A-A855-ABB2160543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8761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FF2C35-2F04-4EC4-B08A-E098E021B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15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582339-262D-4226-A269-9F308EE2FA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FB0ABB8-680C-4700-96D5-5A3ABD3E679B}" type="slidenum">
              <a:rPr lang="en-US"/>
              <a:pPr>
                <a:defRPr/>
              </a:pPr>
              <a:t>‹#›</a:t>
            </a:fld>
            <a:endParaRPr lang="en-US"/>
          </a:p>
        </p:txBody>
      </p:sp>
    </p:spTree>
    <p:extLst>
      <p:ext uri="{BB962C8B-B14F-4D97-AF65-F5344CB8AC3E}">
        <p14:creationId xmlns:p14="http://schemas.microsoft.com/office/powerpoint/2010/main" val="3146521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DF9BC-640D-4EBA-B5F1-0C750BF35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836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979466-BC5C-4B7D-86D1-ABA95A974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978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3696A-C2C5-4033-85AD-A580AB22F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938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16470-7B06-4735-AE53-039883CAC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9810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58BE75-2800-498E-BFD0-3A34028C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1930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69C9C0-1AF1-4D3C-B948-C29BBE0648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2105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6B824-7A91-4B02-B2F7-BCFF02D81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0039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B2B48F-BE46-4C83-8C1E-303CB3AD08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8611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21EB63-AD76-47DD-A9E7-4A63D54A7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3901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2F6A4B-DA80-497A-98CB-3EE3FCBA2B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35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0CA15A3-E9EF-463D-BEA4-1886A6539D93}" type="slidenum">
              <a:rPr lang="en-US"/>
              <a:pPr>
                <a:defRPr/>
              </a:pPr>
              <a:t>‹#›</a:t>
            </a:fld>
            <a:endParaRPr lang="en-US"/>
          </a:p>
        </p:txBody>
      </p:sp>
    </p:spTree>
    <p:extLst>
      <p:ext uri="{BB962C8B-B14F-4D97-AF65-F5344CB8AC3E}">
        <p14:creationId xmlns:p14="http://schemas.microsoft.com/office/powerpoint/2010/main" val="41473177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E5B8A7-2BFB-43C2-BB4F-C147E38F1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2869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F38AF-A9CF-4062-B156-DADD8C51EA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747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7DA5B-5AD0-4E2F-89D9-72D5D99E9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563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438D5-7368-4629-BE13-ABA7E34F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620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570D5-B19B-46BD-B573-ECEAC471F2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9706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E99674-4DF8-1F4F-A121-237A3BDE02F6}"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6854656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B77DA-E857-A542-B1ED-63160EFC2084}"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0077063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55B62D-6C0B-F54C-99CB-0A06B21F7FEB}"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23378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B99C616-966F-4160-9079-5E176C00A197}" type="slidenum">
              <a:rPr lang="en-US"/>
              <a:pPr>
                <a:defRPr/>
              </a:pPr>
              <a:t>‹#›</a:t>
            </a:fld>
            <a:endParaRPr lang="en-US"/>
          </a:p>
        </p:txBody>
      </p:sp>
    </p:spTree>
    <p:extLst>
      <p:ext uri="{BB962C8B-B14F-4D97-AF65-F5344CB8AC3E}">
        <p14:creationId xmlns:p14="http://schemas.microsoft.com/office/powerpoint/2010/main" val="517044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A0746F2-1F4E-465D-8532-2EBF851BBFC4}" type="slidenum">
              <a:rPr lang="en-US"/>
              <a:pPr>
                <a:defRPr/>
              </a:pPr>
              <a:t>‹#›</a:t>
            </a:fld>
            <a:endParaRPr lang="en-US"/>
          </a:p>
        </p:txBody>
      </p:sp>
    </p:spTree>
    <p:extLst>
      <p:ext uri="{BB962C8B-B14F-4D97-AF65-F5344CB8AC3E}">
        <p14:creationId xmlns:p14="http://schemas.microsoft.com/office/powerpoint/2010/main" val="2196313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E7135332-BCBD-4958-B9B7-C2A4FA2A24A6}" type="slidenum">
              <a:rPr lang="en-US"/>
              <a:pPr>
                <a:defRPr/>
              </a:pPr>
              <a:t>‹#›</a:t>
            </a:fld>
            <a:endParaRPr lang="en-US"/>
          </a:p>
        </p:txBody>
      </p:sp>
    </p:spTree>
    <p:extLst>
      <p:ext uri="{BB962C8B-B14F-4D97-AF65-F5344CB8AC3E}">
        <p14:creationId xmlns:p14="http://schemas.microsoft.com/office/powerpoint/2010/main" val="16199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77BBD49-5F19-4508-B604-BE4756196DF7}"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078E72-C8C3-4F2B-8F8B-2CCB053422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4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AB89AD6E-E037-430D-B2E1-30991AF22063}" type="slidenum">
              <a:rPr lang="en-US"/>
              <a:pPr>
                <a:defRPr/>
              </a:pPr>
              <a:t>‹#›</a:t>
            </a:fld>
            <a:endParaRPr lang="en-US"/>
          </a:p>
        </p:txBody>
      </p:sp>
    </p:spTree>
    <p:extLst>
      <p:ext uri="{BB962C8B-B14F-4D97-AF65-F5344CB8AC3E}">
        <p14:creationId xmlns:p14="http://schemas.microsoft.com/office/powerpoint/2010/main" val="14765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55DBBA3-4139-4F8D-BF38-8310F6B5C1DE}" type="slidenum">
              <a:rPr lang="en-US"/>
              <a:pPr>
                <a:defRPr/>
              </a:pPr>
              <a:t>‹#›</a:t>
            </a:fld>
            <a:endParaRPr lang="en-US"/>
          </a:p>
        </p:txBody>
      </p:sp>
    </p:spTree>
    <p:extLst>
      <p:ext uri="{BB962C8B-B14F-4D97-AF65-F5344CB8AC3E}">
        <p14:creationId xmlns:p14="http://schemas.microsoft.com/office/powerpoint/2010/main" val="2486059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BDF13ACC-9283-47ED-B8C2-EA6222D91989}" type="slidenum">
              <a:rPr lang="en-US"/>
              <a:pPr>
                <a:defRPr/>
              </a:pPr>
              <a:t>‹#›</a:t>
            </a:fld>
            <a:endParaRPr lang="en-US"/>
          </a:p>
        </p:txBody>
      </p:sp>
    </p:spTree>
    <p:extLst>
      <p:ext uri="{BB962C8B-B14F-4D97-AF65-F5344CB8AC3E}">
        <p14:creationId xmlns:p14="http://schemas.microsoft.com/office/powerpoint/2010/main" val="790539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6F99AB0-E4A6-470E-8E1B-BE99DF482850}" type="slidenum">
              <a:rPr lang="en-US"/>
              <a:pPr>
                <a:defRPr/>
              </a:pPr>
              <a:t>‹#›</a:t>
            </a:fld>
            <a:endParaRPr lang="en-US"/>
          </a:p>
        </p:txBody>
      </p:sp>
    </p:spTree>
    <p:extLst>
      <p:ext uri="{BB962C8B-B14F-4D97-AF65-F5344CB8AC3E}">
        <p14:creationId xmlns:p14="http://schemas.microsoft.com/office/powerpoint/2010/main" val="417460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410C15C-D6D6-4B8A-A8D7-A78DFAA38C37}" type="slidenum">
              <a:rPr lang="en-US"/>
              <a:pPr>
                <a:defRPr/>
              </a:pPr>
              <a:t>‹#›</a:t>
            </a:fld>
            <a:endParaRPr lang="en-US"/>
          </a:p>
        </p:txBody>
      </p:sp>
    </p:spTree>
    <p:extLst>
      <p:ext uri="{BB962C8B-B14F-4D97-AF65-F5344CB8AC3E}">
        <p14:creationId xmlns:p14="http://schemas.microsoft.com/office/powerpoint/2010/main" val="93838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698F547-CE80-4ECA-95DE-50D3155BA239}" type="slidenum">
              <a:rPr lang="en-US"/>
              <a:pPr>
                <a:defRPr/>
              </a:pPr>
              <a:t>‹#›</a:t>
            </a:fld>
            <a:endParaRPr lang="en-US"/>
          </a:p>
        </p:txBody>
      </p:sp>
    </p:spTree>
    <p:extLst>
      <p:ext uri="{BB962C8B-B14F-4D97-AF65-F5344CB8AC3E}">
        <p14:creationId xmlns:p14="http://schemas.microsoft.com/office/powerpoint/2010/main" val="39013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928ED-6EB1-4B96-926A-413AF267B30F}" type="slidenum">
              <a:rPr lang="en-US"/>
              <a:pPr>
                <a:defRPr/>
              </a:pPr>
              <a:t>‹#›</a:t>
            </a:fld>
            <a:endParaRPr lang="en-US"/>
          </a:p>
        </p:txBody>
      </p:sp>
    </p:spTree>
    <p:extLst>
      <p:ext uri="{BB962C8B-B14F-4D97-AF65-F5344CB8AC3E}">
        <p14:creationId xmlns:p14="http://schemas.microsoft.com/office/powerpoint/2010/main" val="40888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C625E-F61C-428B-A1A5-B0B7B9758C4C}" type="slidenum">
              <a:rPr lang="en-US"/>
              <a:pPr>
                <a:defRPr/>
              </a:pPr>
              <a:t>‹#›</a:t>
            </a:fld>
            <a:endParaRPr lang="en-US"/>
          </a:p>
        </p:txBody>
      </p:sp>
    </p:spTree>
    <p:extLst>
      <p:ext uri="{BB962C8B-B14F-4D97-AF65-F5344CB8AC3E}">
        <p14:creationId xmlns:p14="http://schemas.microsoft.com/office/powerpoint/2010/main" val="2299026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B901BB-277E-4E54-9671-72B50916840E}" type="slidenum">
              <a:rPr lang="en-US"/>
              <a:pPr>
                <a:defRPr/>
              </a:pPr>
              <a:t>‹#›</a:t>
            </a:fld>
            <a:endParaRPr lang="en-US"/>
          </a:p>
        </p:txBody>
      </p:sp>
    </p:spTree>
    <p:extLst>
      <p:ext uri="{BB962C8B-B14F-4D97-AF65-F5344CB8AC3E}">
        <p14:creationId xmlns:p14="http://schemas.microsoft.com/office/powerpoint/2010/main" val="3289730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2F973-022D-47B1-B7D7-7698C9F54B16}" type="slidenum">
              <a:rPr lang="en-US"/>
              <a:pPr>
                <a:defRPr/>
              </a:pPr>
              <a:t>‹#›</a:t>
            </a:fld>
            <a:endParaRPr lang="en-US"/>
          </a:p>
        </p:txBody>
      </p:sp>
    </p:spTree>
    <p:extLst>
      <p:ext uri="{BB962C8B-B14F-4D97-AF65-F5344CB8AC3E}">
        <p14:creationId xmlns:p14="http://schemas.microsoft.com/office/powerpoint/2010/main" val="41915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960F45-BB7B-4624-8367-3AD327D0B08C}"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5BC3D0-328A-40A4-BB88-0CA39DFAFA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5214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54449F-3F33-48E9-9007-A768E3B62797}" type="slidenum">
              <a:rPr lang="en-US"/>
              <a:pPr>
                <a:defRPr/>
              </a:pPr>
              <a:t>‹#›</a:t>
            </a:fld>
            <a:endParaRPr lang="en-US"/>
          </a:p>
        </p:txBody>
      </p:sp>
    </p:spTree>
    <p:extLst>
      <p:ext uri="{BB962C8B-B14F-4D97-AF65-F5344CB8AC3E}">
        <p14:creationId xmlns:p14="http://schemas.microsoft.com/office/powerpoint/2010/main" val="893895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A101E9-303B-4084-8E3A-9D833190F56B}" type="slidenum">
              <a:rPr lang="en-US"/>
              <a:pPr>
                <a:defRPr/>
              </a:pPr>
              <a:t>‹#›</a:t>
            </a:fld>
            <a:endParaRPr lang="en-US"/>
          </a:p>
        </p:txBody>
      </p:sp>
    </p:spTree>
    <p:extLst>
      <p:ext uri="{BB962C8B-B14F-4D97-AF65-F5344CB8AC3E}">
        <p14:creationId xmlns:p14="http://schemas.microsoft.com/office/powerpoint/2010/main" val="338370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4516C2-4FE2-4ED9-8573-AD90E5376405}" type="slidenum">
              <a:rPr lang="en-US"/>
              <a:pPr>
                <a:defRPr/>
              </a:pPr>
              <a:t>‹#›</a:t>
            </a:fld>
            <a:endParaRPr lang="en-US"/>
          </a:p>
        </p:txBody>
      </p:sp>
    </p:spTree>
    <p:extLst>
      <p:ext uri="{BB962C8B-B14F-4D97-AF65-F5344CB8AC3E}">
        <p14:creationId xmlns:p14="http://schemas.microsoft.com/office/powerpoint/2010/main" val="166008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07156-2FE0-43ED-A173-D1F130BE6B55}" type="slidenum">
              <a:rPr lang="en-US"/>
              <a:pPr>
                <a:defRPr/>
              </a:pPr>
              <a:t>‹#›</a:t>
            </a:fld>
            <a:endParaRPr lang="en-US"/>
          </a:p>
        </p:txBody>
      </p:sp>
    </p:spTree>
    <p:extLst>
      <p:ext uri="{BB962C8B-B14F-4D97-AF65-F5344CB8AC3E}">
        <p14:creationId xmlns:p14="http://schemas.microsoft.com/office/powerpoint/2010/main" val="465865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6B45B-A08B-443F-9B7A-C6233CC66EAE}" type="slidenum">
              <a:rPr lang="en-US"/>
              <a:pPr>
                <a:defRPr/>
              </a:pPr>
              <a:t>‹#›</a:t>
            </a:fld>
            <a:endParaRPr lang="en-US"/>
          </a:p>
        </p:txBody>
      </p:sp>
    </p:spTree>
    <p:extLst>
      <p:ext uri="{BB962C8B-B14F-4D97-AF65-F5344CB8AC3E}">
        <p14:creationId xmlns:p14="http://schemas.microsoft.com/office/powerpoint/2010/main" val="2390855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6DEA0-BF1D-4D98-8224-D4ACCBB26FA0}" type="slidenum">
              <a:rPr lang="en-US"/>
              <a:pPr>
                <a:defRPr/>
              </a:pPr>
              <a:t>‹#›</a:t>
            </a:fld>
            <a:endParaRPr lang="en-US"/>
          </a:p>
        </p:txBody>
      </p:sp>
    </p:spTree>
    <p:extLst>
      <p:ext uri="{BB962C8B-B14F-4D97-AF65-F5344CB8AC3E}">
        <p14:creationId xmlns:p14="http://schemas.microsoft.com/office/powerpoint/2010/main" val="2415275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E537B-AB17-40E2-B361-ECAADD6D8C8B}" type="slidenum">
              <a:rPr lang="en-US"/>
              <a:pPr>
                <a:defRPr/>
              </a:pPr>
              <a:t>‹#›</a:t>
            </a:fld>
            <a:endParaRPr lang="en-US"/>
          </a:p>
        </p:txBody>
      </p:sp>
    </p:spTree>
    <p:extLst>
      <p:ext uri="{BB962C8B-B14F-4D97-AF65-F5344CB8AC3E}">
        <p14:creationId xmlns:p14="http://schemas.microsoft.com/office/powerpoint/2010/main" val="423206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9A1435EA-BC1E-453A-9223-65C06B99988B}" type="slidenum">
              <a:rPr lang="en-US"/>
              <a:pPr>
                <a:defRPr/>
              </a:pPr>
              <a:t>‹#›</a:t>
            </a:fld>
            <a:endParaRPr lang="en-US"/>
          </a:p>
        </p:txBody>
      </p:sp>
    </p:spTree>
    <p:extLst>
      <p:ext uri="{BB962C8B-B14F-4D97-AF65-F5344CB8AC3E}">
        <p14:creationId xmlns:p14="http://schemas.microsoft.com/office/powerpoint/2010/main" val="827168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589C2D9D-8430-4905-9F3F-6A7129A3DD9B}" type="slidenum">
              <a:rPr lang="en-US"/>
              <a:pPr>
                <a:defRPr/>
              </a:pPr>
              <a:t>‹#›</a:t>
            </a:fld>
            <a:endParaRPr lang="en-US"/>
          </a:p>
        </p:txBody>
      </p:sp>
    </p:spTree>
    <p:extLst>
      <p:ext uri="{BB962C8B-B14F-4D97-AF65-F5344CB8AC3E}">
        <p14:creationId xmlns:p14="http://schemas.microsoft.com/office/powerpoint/2010/main" val="4243499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AEE26F3A-8292-4A00-834D-32F3F72A8FBB}" type="slidenum">
              <a:rPr lang="en-US"/>
              <a:pPr>
                <a:defRPr/>
              </a:pPr>
              <a:t>‹#›</a:t>
            </a:fld>
            <a:endParaRPr lang="en-US"/>
          </a:p>
        </p:txBody>
      </p:sp>
    </p:spTree>
    <p:extLst>
      <p:ext uri="{BB962C8B-B14F-4D97-AF65-F5344CB8AC3E}">
        <p14:creationId xmlns:p14="http://schemas.microsoft.com/office/powerpoint/2010/main" val="410180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0A940-1E95-4619-9C20-5017FCECF68E}" type="datetimeFigureOut">
              <a:rPr lang="en-US">
                <a:solidFill>
                  <a:prstClr val="black">
                    <a:tint val="75000"/>
                  </a:prstClr>
                </a:solidFill>
              </a:rPr>
              <a:pPr>
                <a:defRPr/>
              </a:pPr>
              <a:t>10/20/2021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1ABC68-15BE-4E09-9A89-10F27F2790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973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8578B4BE-9200-45BF-A9D0-5C94DEF52384}" type="slidenum">
              <a:rPr lang="en-US"/>
              <a:pPr>
                <a:defRPr/>
              </a:pPr>
              <a:t>‹#›</a:t>
            </a:fld>
            <a:endParaRPr lang="en-US"/>
          </a:p>
        </p:txBody>
      </p:sp>
    </p:spTree>
    <p:extLst>
      <p:ext uri="{BB962C8B-B14F-4D97-AF65-F5344CB8AC3E}">
        <p14:creationId xmlns:p14="http://schemas.microsoft.com/office/powerpoint/2010/main" val="1646957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Arial" charset="0"/>
              </a:defRPr>
            </a:lvl1pPr>
          </a:lstStyle>
          <a:p>
            <a:pPr>
              <a:defRPr/>
            </a:pPr>
            <a:fld id="{168E157C-8C2E-4E57-AE44-F9C03B746840}" type="slidenum">
              <a:rPr lang="en-US"/>
              <a:pPr>
                <a:defRPr/>
              </a:pPr>
              <a:t>‹#›</a:t>
            </a:fld>
            <a:endParaRPr lang="en-US"/>
          </a:p>
        </p:txBody>
      </p:sp>
    </p:spTree>
    <p:extLst>
      <p:ext uri="{BB962C8B-B14F-4D97-AF65-F5344CB8AC3E}">
        <p14:creationId xmlns:p14="http://schemas.microsoft.com/office/powerpoint/2010/main" val="3596754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Arial" charset="0"/>
              </a:defRPr>
            </a:lvl1pPr>
          </a:lstStyle>
          <a:p>
            <a:pPr>
              <a:defRPr/>
            </a:pPr>
            <a:fld id="{BC2D989B-F3AE-43FA-A099-E5B6FFF26A14}" type="slidenum">
              <a:rPr lang="en-US"/>
              <a:pPr>
                <a:defRPr/>
              </a:pPr>
              <a:t>‹#›</a:t>
            </a:fld>
            <a:endParaRPr lang="en-US"/>
          </a:p>
        </p:txBody>
      </p:sp>
    </p:spTree>
    <p:extLst>
      <p:ext uri="{BB962C8B-B14F-4D97-AF65-F5344CB8AC3E}">
        <p14:creationId xmlns:p14="http://schemas.microsoft.com/office/powerpoint/2010/main" val="594833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Arial" charset="0"/>
              </a:defRPr>
            </a:lvl1pPr>
          </a:lstStyle>
          <a:p>
            <a:pPr>
              <a:defRPr/>
            </a:pPr>
            <a:fld id="{B1B88074-3A42-47F0-B9BD-30DBE0701FE1}" type="slidenum">
              <a:rPr lang="en-US"/>
              <a:pPr>
                <a:defRPr/>
              </a:pPr>
              <a:t>‹#›</a:t>
            </a:fld>
            <a:endParaRPr lang="en-US"/>
          </a:p>
        </p:txBody>
      </p:sp>
    </p:spTree>
    <p:extLst>
      <p:ext uri="{BB962C8B-B14F-4D97-AF65-F5344CB8AC3E}">
        <p14:creationId xmlns:p14="http://schemas.microsoft.com/office/powerpoint/2010/main" val="561179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6A223566-9BB8-4BC0-BBA5-656CDDEB8371}" type="slidenum">
              <a:rPr lang="en-US"/>
              <a:pPr>
                <a:defRPr/>
              </a:pPr>
              <a:t>‹#›</a:t>
            </a:fld>
            <a:endParaRPr lang="en-US"/>
          </a:p>
        </p:txBody>
      </p:sp>
    </p:spTree>
    <p:extLst>
      <p:ext uri="{BB962C8B-B14F-4D97-AF65-F5344CB8AC3E}">
        <p14:creationId xmlns:p14="http://schemas.microsoft.com/office/powerpoint/2010/main" val="180222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D90E5730-1DEE-402C-8B51-B5D7046A1757}" type="slidenum">
              <a:rPr lang="en-US"/>
              <a:pPr>
                <a:defRPr/>
              </a:pPr>
              <a:t>‹#›</a:t>
            </a:fld>
            <a:endParaRPr lang="en-US"/>
          </a:p>
        </p:txBody>
      </p:sp>
    </p:spTree>
    <p:extLst>
      <p:ext uri="{BB962C8B-B14F-4D97-AF65-F5344CB8AC3E}">
        <p14:creationId xmlns:p14="http://schemas.microsoft.com/office/powerpoint/2010/main" val="837162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30B78D73-9921-4B97-95FF-C2454BB324A5}" type="slidenum">
              <a:rPr lang="en-US"/>
              <a:pPr>
                <a:defRPr/>
              </a:pPr>
              <a:t>‹#›</a:t>
            </a:fld>
            <a:endParaRPr lang="en-US"/>
          </a:p>
        </p:txBody>
      </p:sp>
    </p:spTree>
    <p:extLst>
      <p:ext uri="{BB962C8B-B14F-4D97-AF65-F5344CB8AC3E}">
        <p14:creationId xmlns:p14="http://schemas.microsoft.com/office/powerpoint/2010/main" val="160091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6A886E0E-38DB-41D2-910D-11C0288C2B89}" type="slidenum">
              <a:rPr lang="en-US"/>
              <a:pPr>
                <a:defRPr/>
              </a:pPr>
              <a:t>‹#›</a:t>
            </a:fld>
            <a:endParaRPr lang="en-US"/>
          </a:p>
        </p:txBody>
      </p:sp>
    </p:spTree>
    <p:extLst>
      <p:ext uri="{BB962C8B-B14F-4D97-AF65-F5344CB8AC3E}">
        <p14:creationId xmlns:p14="http://schemas.microsoft.com/office/powerpoint/2010/main" val="3531759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3939039F-9320-4109-89B9-2DA38A979273}" type="slidenum">
              <a:rPr lang="en-US"/>
              <a:pPr>
                <a:defRPr/>
              </a:pPr>
              <a:t>‹#›</a:t>
            </a:fld>
            <a:endParaRPr lang="en-US"/>
          </a:p>
        </p:txBody>
      </p:sp>
    </p:spTree>
    <p:extLst>
      <p:ext uri="{BB962C8B-B14F-4D97-AF65-F5344CB8AC3E}">
        <p14:creationId xmlns:p14="http://schemas.microsoft.com/office/powerpoint/2010/main" val="74745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erk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6261100"/>
            <a:ext cx="19510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65113" y="501650"/>
            <a:ext cx="8613775" cy="5721350"/>
          </a:xfrm>
          <a:prstGeom prst="rect">
            <a:avLst/>
          </a:prstGeom>
          <a:solidFill>
            <a:schemeClr val="bg1"/>
          </a:solidFill>
          <a:ln w="5080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6" name="Rectangle 6"/>
          <p:cNvSpPr>
            <a:spLocks noChangeArrowheads="1"/>
          </p:cNvSpPr>
          <p:nvPr/>
        </p:nvSpPr>
        <p:spPr bwMode="auto">
          <a:xfrm>
            <a:off x="7085013" y="6324600"/>
            <a:ext cx="9096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de-DE" sz="1200">
                <a:solidFill>
                  <a:srgbClr val="0000CC"/>
                </a:solidFill>
              </a:rPr>
              <a:t>Jan Puzicha</a:t>
            </a:r>
          </a:p>
        </p:txBody>
      </p:sp>
      <p:pic>
        <p:nvPicPr>
          <p:cNvPr id="7" name="Picture 7" descr="gro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88" y="6242050"/>
            <a:ext cx="911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6" name="Rectangle 4"/>
          <p:cNvSpPr>
            <a:spLocks noGrp="1" noChangeArrowheads="1"/>
          </p:cNvSpPr>
          <p:nvPr>
            <p:ph type="ctrTitle"/>
          </p:nvPr>
        </p:nvSpPr>
        <p:spPr>
          <a:xfrm>
            <a:off x="685800" y="2286000"/>
            <a:ext cx="7772400" cy="1143000"/>
          </a:xfrm>
        </p:spPr>
        <p:txBody>
          <a:bodyPr/>
          <a:lstStyle>
            <a:lvl1pPr>
              <a:defRPr/>
            </a:lvl1pPr>
          </a:lstStyle>
          <a:p>
            <a:pPr lvl="0"/>
            <a:r>
              <a:rPr lang="de-DE" noProof="0"/>
              <a:t>Klicken Sie, um das Titelformat zu bearbeiten</a:t>
            </a:r>
          </a:p>
        </p:txBody>
      </p:sp>
      <p:sp>
        <p:nvSpPr>
          <p:cNvPr id="586757"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noProof="0"/>
              <a:t>Klicken Sie, um das Format des Untertitel-Masters zu bearbeiten.</a:t>
            </a:r>
          </a:p>
        </p:txBody>
      </p:sp>
    </p:spTree>
    <p:extLst>
      <p:ext uri="{BB962C8B-B14F-4D97-AF65-F5344CB8AC3E}">
        <p14:creationId xmlns:p14="http://schemas.microsoft.com/office/powerpoint/2010/main" val="147052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D9FCA5-9DFB-45EF-A09E-09EE4E876A15}" type="datetimeFigureOut">
              <a:rPr lang="en-US">
                <a:solidFill>
                  <a:prstClr val="black">
                    <a:tint val="75000"/>
                  </a:prstClr>
                </a:solidFill>
              </a:rPr>
              <a:pPr>
                <a:defRPr/>
              </a:pPr>
              <a:t>10/20/2021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9B8FA2-449D-445B-89F8-FE9211BD0F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291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064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818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84638"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4238" y="1447800"/>
            <a:ext cx="40862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01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128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7546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69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667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5830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723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54000"/>
            <a:ext cx="2092325"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1163" y="254000"/>
            <a:ext cx="6124575"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57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746926-B50F-455A-A4BD-52D094351CCE}" type="datetimeFigureOut">
              <a:rPr lang="en-US">
                <a:solidFill>
                  <a:prstClr val="black">
                    <a:tint val="75000"/>
                  </a:prstClr>
                </a:solidFill>
              </a:rPr>
              <a:pPr>
                <a:defRPr/>
              </a:pPr>
              <a:t>10/20/2021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D95585-8738-4695-8EF3-5E0FDFD0A8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261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7609EA-5E43-4215-BECE-4202BF20A5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298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8EA854-D4F7-41E4-90A2-611FE5E142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317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A08867-6220-475F-99C8-1254B310C4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351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89DCF46-C8EC-47F4-8CFD-CE5D4E310A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170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FE26C4-4E57-44A2-A51E-BEEE223563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4808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87FCD51-DE5D-47EF-B1D9-668929BDFD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54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8F8588F-D7C9-4E5F-8802-AC9E76CB5F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1842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77B68C-AC50-48CB-86DA-282FFC72B1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52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3B46C-2AC3-4647-AB39-930F2F35D4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60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0F469E-A6E9-45AA-B3F0-0E229B00F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052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34E0D5-C545-4761-8EF9-9F2BB58BC931}" type="datetimeFigureOut">
              <a:rPr lang="en-US">
                <a:solidFill>
                  <a:prstClr val="black">
                    <a:tint val="75000"/>
                  </a:prstClr>
                </a:solidFill>
              </a:rPr>
              <a:pPr>
                <a:defRPr/>
              </a:pPr>
              <a:t>10/20/2021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FA89E4-CEB6-4286-A079-AC7612E48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4786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3FCC4A-FBFC-43BB-8E3A-D3AFC51C4E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506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2E35291-45ED-4087-A7AE-F64DD03DFF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429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0600E41-3247-4ED8-9264-24792516E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029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6A6555-D26D-42DA-81D3-765B9D35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673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B8B-3EFA-4FDD-BC2D-F338C710E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428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40A6B-5F95-4709-815B-331CCBBE4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82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568ECD-FD9D-45DE-9E85-AA4B525F6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768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D245AB-D393-42DD-9170-56919E03E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406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2E00F-3636-4642-9D30-B90B1B15F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428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E8D676-E23D-42E1-AAB2-108C68390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03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357E9-585F-4F8C-B0E7-E34DE42BA6E1}" type="datetimeFigureOut">
              <a:rPr lang="en-US">
                <a:solidFill>
                  <a:prstClr val="black">
                    <a:tint val="75000"/>
                  </a:prstClr>
                </a:solidFill>
              </a:rPr>
              <a:pPr>
                <a:defRPr/>
              </a:pPr>
              <a:t>10/20/2021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317CCF-56C5-4724-A87C-A3EC30611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9486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F8AA6D-E17E-4E7F-94F4-8645AF42E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5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4C891-5975-4C34-A6BD-6DE7C25A4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322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8A352-CEF8-4248-A16F-FB82CDB421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155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7E4D9-5AA1-4B5F-AE53-4F2C65EF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493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F3341E-0759-4748-9977-1FD532A49F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13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9C1CCC-360A-439E-8207-3C1DF8F824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376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923399-2CB4-46A6-9577-6A16F958E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332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2A8CD0-28F8-4409-80F7-0B4DAD6BDB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105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3558CC-D5C6-4769-9EDE-D0BB0EB4E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3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319539-5398-4F31-9022-92DF1296BA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2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368EAC-E5CD-40D6-B276-80B4126EE20B}" type="datetimeFigureOut">
              <a:rPr lang="en-US">
                <a:solidFill>
                  <a:prstClr val="black">
                    <a:tint val="75000"/>
                  </a:prstClr>
                </a:solidFill>
              </a:rPr>
              <a:pPr>
                <a:defRPr/>
              </a:pPr>
              <a:t>10/20/2021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A5D297-E5B0-48B8-88F9-E7E571344A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1766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B68B8EF-4A06-4554-B0A8-E1789B9607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886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40253-7CCB-4CAD-94AE-AA67FCEA93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155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BFD45B-0723-4D4E-A16F-86D87F4CBA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01340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96030-11F8-41A5-BC70-C9CEC213D4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705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AF55A-6A83-48D2-9245-0034AFB8C7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42262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3178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50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91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55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421ED38-6B5F-4381-9CD1-7E073FA228C1}" type="datetimeFigureOut">
              <a:rPr lang="en-US">
                <a:solidFill>
                  <a:prstClr val="black">
                    <a:tint val="75000"/>
                  </a:prstClr>
                </a:solidFill>
              </a:rPr>
              <a:pPr>
                <a:defRPr/>
              </a:pPr>
              <a:t>10/20/2021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75D58F4-A4BC-4EE3-AB91-AD5B31AE9E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5631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69166635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55462332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8759694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01500506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20CD1C8-1D2D-4C9E-971A-9EC479D57A8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467829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Times New Roman" charset="0"/>
                <a:cs typeface="+mn-cs"/>
              </a:defRPr>
            </a:lvl1pPr>
          </a:lstStyle>
          <a:p>
            <a:pPr fontAlgn="base">
              <a:spcBef>
                <a:spcPct val="0"/>
              </a:spcBef>
              <a:spcAft>
                <a:spcPct val="0"/>
              </a:spcAft>
              <a:defRPr/>
            </a:pPr>
            <a:endParaRPr lang="en-US">
              <a:solidFill>
                <a:srgbClr val="000000"/>
              </a:solidFill>
            </a:endParaRPr>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charset="0"/>
                <a:cs typeface="+mn-cs"/>
              </a:defRPr>
            </a:lvl1pPr>
          </a:lstStyle>
          <a:p>
            <a:pPr fontAlgn="base">
              <a:spcBef>
                <a:spcPct val="0"/>
              </a:spcBef>
              <a:spcAft>
                <a:spcPct val="0"/>
              </a:spcAft>
              <a:defRPr/>
            </a:pPr>
            <a:endParaRPr lang="en-US">
              <a:solidFill>
                <a:srgbClr val="000000"/>
              </a:solidFill>
            </a:endParaRPr>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charset="0"/>
                <a:cs typeface="+mn-cs"/>
              </a:defRPr>
            </a:lvl1pPr>
          </a:lstStyle>
          <a:p>
            <a:pPr fontAlgn="base">
              <a:spcBef>
                <a:spcPct val="0"/>
              </a:spcBef>
              <a:spcAft>
                <a:spcPct val="0"/>
              </a:spcAft>
              <a:defRPr/>
            </a:pPr>
            <a:fld id="{B5330D8E-24E4-4E0B-BCD7-228A643A39D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563207"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7720363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CE42FAD-2115-1A41-B298-23F60FC216B2}"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126161972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defTabSz="457200" fontAlgn="base">
              <a:spcBef>
                <a:spcPct val="0"/>
              </a:spcBef>
              <a:spcAft>
                <a:spcPct val="0"/>
              </a:spcAft>
            </a:pPr>
            <a:fld id="{4CE42FAD-2115-1A41-B298-23F60FC216B2}"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45148116"/>
      </p:ext>
    </p:extLst>
  </p:cSld>
  <p:clrMap bg1="lt1" tx1="dk1" bg2="lt2" tx2="dk2" accent1="accent1" accent2="accent2" accent3="accent3" accent4="accent4" accent5="accent5" accent6="accent6" hlink="hlink" folHlink="folHlink"/>
  <p:sldLayoutIdLst>
    <p:sldLayoutId id="2147483697" r:id="rId1"/>
    <p:sldLayoutId id="214748369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30CF1A82-8302-4CCD-9A85-7C18F99A0C8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195567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mn-cs"/>
              </a:defRPr>
            </a:lvl1pPr>
          </a:lstStyle>
          <a:p>
            <a:pPr fontAlgn="base">
              <a:spcBef>
                <a:spcPct val="0"/>
              </a:spcBef>
              <a:spcAft>
                <a:spcPct val="0"/>
              </a:spcAft>
              <a:defRPr/>
            </a:pPr>
            <a:fld id="{DB47D17E-EB25-4207-9DCC-E8D4DFAEDE27}" type="slidenum">
              <a:rPr lang="en-US"/>
              <a:pPr fontAlgn="base">
                <a:spcBef>
                  <a:spcPct val="0"/>
                </a:spcBef>
                <a:spcAft>
                  <a:spcPct val="0"/>
                </a:spcAft>
                <a:defRPr/>
              </a:pPr>
              <a:t>‹#›</a:t>
            </a:fld>
            <a:endParaRPr lang="en-US"/>
          </a:p>
        </p:txBody>
      </p:sp>
      <p:sp>
        <p:nvSpPr>
          <p:cNvPr id="410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6283603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fontAlgn="base">
              <a:spcBef>
                <a:spcPct val="0"/>
              </a:spcBef>
              <a:spcAft>
                <a:spcPct val="0"/>
              </a:spcAft>
              <a:defRPr/>
            </a:pPr>
            <a:fld id="{8AE2DD51-7901-485B-AB22-E14E09642BF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515627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65113" y="501650"/>
            <a:ext cx="8613775" cy="5721350"/>
          </a:xfrm>
          <a:prstGeom prst="rect">
            <a:avLst/>
          </a:prstGeom>
          <a:solidFill>
            <a:srgbClr val="000066"/>
          </a:solidFill>
          <a:ln w="508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ru-RU" sz="2400">
              <a:solidFill>
                <a:srgbClr val="FFFF00"/>
              </a:solidFill>
            </a:endParaRPr>
          </a:p>
        </p:txBody>
      </p:sp>
      <p:sp>
        <p:nvSpPr>
          <p:cNvPr id="8195" name="Rectangle 3"/>
          <p:cNvSpPr>
            <a:spLocks noGrp="1" noChangeArrowheads="1"/>
          </p:cNvSpPr>
          <p:nvPr>
            <p:ph type="title"/>
          </p:nvPr>
        </p:nvSpPr>
        <p:spPr bwMode="auto">
          <a:xfrm>
            <a:off x="411163" y="254000"/>
            <a:ext cx="8323262"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e-DE"/>
              <a:t>Klicken Sie, um das Titelformat zu bearbeiten</a:t>
            </a:r>
          </a:p>
        </p:txBody>
      </p:sp>
      <p:sp>
        <p:nvSpPr>
          <p:cNvPr id="8196" name="Rectangle 4"/>
          <p:cNvSpPr>
            <a:spLocks noGrp="1" noChangeArrowheads="1"/>
          </p:cNvSpPr>
          <p:nvPr>
            <p:ph type="body" idx="1"/>
          </p:nvPr>
        </p:nvSpPr>
        <p:spPr bwMode="auto">
          <a:xfrm>
            <a:off x="457200" y="1447800"/>
            <a:ext cx="83232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8197" name="Rectangle 5"/>
          <p:cNvSpPr>
            <a:spLocks noChangeArrowheads="1"/>
          </p:cNvSpPr>
          <p:nvPr/>
        </p:nvSpPr>
        <p:spPr bwMode="auto">
          <a:xfrm>
            <a:off x="6700838" y="6172200"/>
            <a:ext cx="2443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de-DE" sz="1400" b="1">
                <a:solidFill>
                  <a:srgbClr val="FFFFFF"/>
                </a:solidFill>
              </a:rPr>
              <a:t>Vision Science &amp;</a:t>
            </a:r>
          </a:p>
          <a:p>
            <a:pPr algn="ctr" eaLnBrk="0" fontAlgn="base" hangingPunct="0">
              <a:spcBef>
                <a:spcPct val="0"/>
              </a:spcBef>
              <a:spcAft>
                <a:spcPct val="0"/>
              </a:spcAft>
            </a:pPr>
            <a:r>
              <a:rPr lang="de-DE" sz="1400" b="1">
                <a:solidFill>
                  <a:srgbClr val="FFFFFF"/>
                </a:solidFill>
              </a:rPr>
              <a:t>Computer Vision Groups</a:t>
            </a:r>
            <a:endParaRPr lang="de-DE" sz="1400">
              <a:solidFill>
                <a:srgbClr val="0000CC"/>
              </a:solidFill>
            </a:endParaRPr>
          </a:p>
        </p:txBody>
      </p:sp>
      <p:sp>
        <p:nvSpPr>
          <p:cNvPr id="8198" name="Text Box 6"/>
          <p:cNvSpPr txBox="1">
            <a:spLocks noChangeArrowheads="1"/>
          </p:cNvSpPr>
          <p:nvPr/>
        </p:nvSpPr>
        <p:spPr bwMode="auto">
          <a:xfrm>
            <a:off x="228600" y="6172200"/>
            <a:ext cx="1457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defRPr/>
            </a:pPr>
            <a:r>
              <a:rPr lang="de-DE" sz="1000">
                <a:solidFill>
                  <a:srgbClr val="FFFFFF"/>
                </a:solidFill>
                <a:latin typeface="Times New Roman" pitchFamily="18" charset="0"/>
              </a:rPr>
              <a:t>University of California</a:t>
            </a:r>
            <a:r>
              <a:rPr lang="de-DE" sz="1600" b="1">
                <a:solidFill>
                  <a:srgbClr val="FFFFFF"/>
                </a:solidFill>
                <a:latin typeface="Times New Roman" pitchFamily="18" charset="0"/>
              </a:rPr>
              <a:t> </a:t>
            </a:r>
            <a:br>
              <a:rPr lang="de-DE" sz="1000">
                <a:solidFill>
                  <a:srgbClr val="FFFFFF"/>
                </a:solidFill>
                <a:latin typeface="Times New Roman" pitchFamily="18" charset="0"/>
              </a:rPr>
            </a:br>
            <a:r>
              <a:rPr lang="de-DE" sz="1600" b="1">
                <a:solidFill>
                  <a:srgbClr val="FFFFFF"/>
                </a:solidFill>
                <a:latin typeface="Times New Roman" pitchFamily="18" charset="0"/>
              </a:rPr>
              <a:t>Berkeley</a:t>
            </a:r>
          </a:p>
        </p:txBody>
      </p:sp>
    </p:spTree>
    <p:extLst>
      <p:ext uri="{BB962C8B-B14F-4D97-AF65-F5344CB8AC3E}">
        <p14:creationId xmlns:p14="http://schemas.microsoft.com/office/powerpoint/2010/main" val="26515766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Times New Roman" pitchFamily="18" charset="0"/>
          <a:cs typeface="Arial" charset="0"/>
        </a:defRPr>
      </a:lvl2pPr>
      <a:lvl3pPr algn="ctr" rtl="0" eaLnBrk="0" fontAlgn="base" hangingPunct="0">
        <a:spcBef>
          <a:spcPct val="0"/>
        </a:spcBef>
        <a:spcAft>
          <a:spcPct val="0"/>
        </a:spcAft>
        <a:defRPr sz="3600" b="1">
          <a:solidFill>
            <a:srgbClr val="FFFF00"/>
          </a:solidFill>
          <a:latin typeface="Times New Roman" pitchFamily="18" charset="0"/>
          <a:cs typeface="Arial" charset="0"/>
        </a:defRPr>
      </a:lvl3pPr>
      <a:lvl4pPr algn="ctr" rtl="0" eaLnBrk="0" fontAlgn="base" hangingPunct="0">
        <a:spcBef>
          <a:spcPct val="0"/>
        </a:spcBef>
        <a:spcAft>
          <a:spcPct val="0"/>
        </a:spcAft>
        <a:defRPr sz="3600" b="1">
          <a:solidFill>
            <a:srgbClr val="FFFF00"/>
          </a:solidFill>
          <a:latin typeface="Times New Roman" pitchFamily="18" charset="0"/>
          <a:cs typeface="Arial" charset="0"/>
        </a:defRPr>
      </a:lvl4pPr>
      <a:lvl5pPr algn="ctr" rtl="0" eaLnBrk="0" fontAlgn="base" hangingPunct="0">
        <a:spcBef>
          <a:spcPct val="0"/>
        </a:spcBef>
        <a:spcAft>
          <a:spcPct val="0"/>
        </a:spcAft>
        <a:defRPr sz="3600" b="1">
          <a:solidFill>
            <a:srgbClr val="FFFF00"/>
          </a:solidFill>
          <a:latin typeface="Times New Roman" pitchFamily="18" charset="0"/>
          <a:cs typeface="Arial" charset="0"/>
        </a:defRPr>
      </a:lvl5pPr>
      <a:lvl6pPr marL="457200" algn="ctr" rtl="0" fontAlgn="base">
        <a:spcBef>
          <a:spcPct val="0"/>
        </a:spcBef>
        <a:spcAft>
          <a:spcPct val="0"/>
        </a:spcAft>
        <a:defRPr sz="3600" b="1">
          <a:solidFill>
            <a:srgbClr val="FFFF00"/>
          </a:solidFill>
          <a:latin typeface="Times New Roman" pitchFamily="18" charset="0"/>
          <a:cs typeface="Arial" charset="0"/>
        </a:defRPr>
      </a:lvl6pPr>
      <a:lvl7pPr marL="914400" algn="ctr" rtl="0" fontAlgn="base">
        <a:spcBef>
          <a:spcPct val="0"/>
        </a:spcBef>
        <a:spcAft>
          <a:spcPct val="0"/>
        </a:spcAft>
        <a:defRPr sz="3600" b="1">
          <a:solidFill>
            <a:srgbClr val="FFFF00"/>
          </a:solidFill>
          <a:latin typeface="Times New Roman" pitchFamily="18" charset="0"/>
          <a:cs typeface="Arial" charset="0"/>
        </a:defRPr>
      </a:lvl7pPr>
      <a:lvl8pPr marL="1371600" algn="ctr" rtl="0" fontAlgn="base">
        <a:spcBef>
          <a:spcPct val="0"/>
        </a:spcBef>
        <a:spcAft>
          <a:spcPct val="0"/>
        </a:spcAft>
        <a:defRPr sz="3600" b="1">
          <a:solidFill>
            <a:srgbClr val="FFFF00"/>
          </a:solidFill>
          <a:latin typeface="Times New Roman" pitchFamily="18" charset="0"/>
          <a:cs typeface="Arial" charset="0"/>
        </a:defRPr>
      </a:lvl8pPr>
      <a:lvl9pPr marL="1828800" algn="ctr" rtl="0" fontAlgn="base">
        <a:spcBef>
          <a:spcPct val="0"/>
        </a:spcBef>
        <a:spcAft>
          <a:spcPct val="0"/>
        </a:spcAft>
        <a:defRPr sz="3600" b="1">
          <a:solidFill>
            <a:srgbClr val="FFFF00"/>
          </a:solidFill>
          <a:latin typeface="Times New Roman" pitchFamily="18" charset="0"/>
          <a:cs typeface="Arial" charset="0"/>
        </a:defRPr>
      </a:lvl9pPr>
    </p:titleStyle>
    <p:bodyStyle>
      <a:lvl1pPr marL="342900" indent="-342900" algn="l" rtl="0" eaLnBrk="0" fontAlgn="base" hangingPunct="0">
        <a:spcBef>
          <a:spcPct val="5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5D107FEE-7145-47A9-822C-517BA741408C}" type="slidenum">
              <a:rPr lang="en-US" smtClean="0">
                <a:solidFill>
                  <a:srgbClr val="000000"/>
                </a:solidFill>
                <a:cs typeface="Arial" charset="0"/>
              </a:rPr>
              <a:pPr eaLnBrk="0" fontAlgn="base" hangingPunct="0">
                <a:spcBef>
                  <a:spcPct val="0"/>
                </a:spcBef>
                <a:spcAft>
                  <a:spcPct val="0"/>
                </a:spcAft>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4021105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pitchFamily="18" charset="0"/>
                <a:cs typeface="+mn-cs"/>
              </a:defRPr>
            </a:lvl1pPr>
          </a:lstStyle>
          <a:p>
            <a:pPr fontAlgn="base">
              <a:spcBef>
                <a:spcPct val="0"/>
              </a:spcBef>
              <a:spcAft>
                <a:spcPct val="0"/>
              </a:spcAft>
              <a:defRPr/>
            </a:pPr>
            <a:fld id="{329FDE1C-B8AF-457C-BE21-A243C7D1930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980753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9AEE4A50-FC8C-4EAE-B814-D36A97E467C4}"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6846140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cs typeface="Arial" charset="0"/>
        </a:defRPr>
      </a:lvl2pPr>
      <a:lvl3pPr algn="ctr" rtl="0" fontAlgn="base">
        <a:spcBef>
          <a:spcPct val="0"/>
        </a:spcBef>
        <a:spcAft>
          <a:spcPct val="0"/>
        </a:spcAft>
        <a:defRPr sz="4400">
          <a:solidFill>
            <a:schemeClr val="tx2"/>
          </a:solidFill>
          <a:latin typeface="Times" pitchFamily="18" charset="0"/>
          <a:cs typeface="Arial" charset="0"/>
        </a:defRPr>
      </a:lvl3pPr>
      <a:lvl4pPr algn="ctr" rtl="0" fontAlgn="base">
        <a:spcBef>
          <a:spcPct val="0"/>
        </a:spcBef>
        <a:spcAft>
          <a:spcPct val="0"/>
        </a:spcAft>
        <a:defRPr sz="4400">
          <a:solidFill>
            <a:schemeClr val="tx2"/>
          </a:solidFill>
          <a:latin typeface="Times" pitchFamily="18" charset="0"/>
          <a:cs typeface="Arial" charset="0"/>
        </a:defRPr>
      </a:lvl4pPr>
      <a:lvl5pPr algn="ctr" rtl="0" fontAlgn="base">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8.xml"/></Relationships>
</file>

<file path=ppt/slides/_rels/slide100.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oleObject" Target="../embeddings/oleObject9.bin"/><Relationship Id="rId18" Type="http://schemas.openxmlformats.org/officeDocument/2006/relationships/image" Target="../media/image177.png"/><Relationship Id="rId3" Type="http://schemas.openxmlformats.org/officeDocument/2006/relationships/oleObject" Target="../embeddings/oleObject4.bin"/><Relationship Id="rId21" Type="http://schemas.openxmlformats.org/officeDocument/2006/relationships/oleObject" Target="../embeddings/oleObject13.bin"/><Relationship Id="rId7" Type="http://schemas.openxmlformats.org/officeDocument/2006/relationships/oleObject" Target="../embeddings/oleObject6.bin"/><Relationship Id="rId12" Type="http://schemas.openxmlformats.org/officeDocument/2006/relationships/image" Target="../media/image174.png"/><Relationship Id="rId17" Type="http://schemas.openxmlformats.org/officeDocument/2006/relationships/oleObject" Target="../embeddings/oleObject11.bin"/><Relationship Id="rId2" Type="http://schemas.openxmlformats.org/officeDocument/2006/relationships/slideLayout" Target="../slideLayouts/slideLayout54.xml"/><Relationship Id="rId16" Type="http://schemas.openxmlformats.org/officeDocument/2006/relationships/image" Target="../media/image176.png"/><Relationship Id="rId20" Type="http://schemas.openxmlformats.org/officeDocument/2006/relationships/image" Target="../media/image178.png"/><Relationship Id="rId1" Type="http://schemas.openxmlformats.org/officeDocument/2006/relationships/vmlDrawing" Target="../drawings/vmlDrawing2.vml"/><Relationship Id="rId6" Type="http://schemas.openxmlformats.org/officeDocument/2006/relationships/image" Target="../media/image171.png"/><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73.png"/><Relationship Id="rId19" Type="http://schemas.openxmlformats.org/officeDocument/2006/relationships/oleObject" Target="../embeddings/oleObject12.bin"/><Relationship Id="rId4" Type="http://schemas.openxmlformats.org/officeDocument/2006/relationships/image" Target="../media/image170.png"/><Relationship Id="rId9" Type="http://schemas.openxmlformats.org/officeDocument/2006/relationships/oleObject" Target="../embeddings/oleObject7.bin"/><Relationship Id="rId14" Type="http://schemas.openxmlformats.org/officeDocument/2006/relationships/image" Target="../media/image175.png"/><Relationship Id="rId22" Type="http://schemas.openxmlformats.org/officeDocument/2006/relationships/image" Target="../media/image179.png"/></Relationships>
</file>

<file path=ppt/slides/_rels/slide101.x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182.png"/></Relationships>
</file>

<file path=ppt/slides/_rels/slide103.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54.xml"/><Relationship Id="rId1" Type="http://schemas.openxmlformats.org/officeDocument/2006/relationships/vmlDrawing" Target="../drawings/vmlDrawing3.vml"/><Relationship Id="rId5" Type="http://schemas.openxmlformats.org/officeDocument/2006/relationships/image" Target="../media/image183.png"/><Relationship Id="rId4" Type="http://schemas.openxmlformats.org/officeDocument/2006/relationships/oleObject" Target="../embeddings/oleObject14.bin"/></Relationships>
</file>

<file path=ppt/slides/_rels/slide104.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slideLayout" Target="../slideLayouts/slideLayout54.xml"/><Relationship Id="rId1" Type="http://schemas.openxmlformats.org/officeDocument/2006/relationships/vmlDrawing" Target="../drawings/vmlDrawing4.vml"/><Relationship Id="rId5" Type="http://schemas.openxmlformats.org/officeDocument/2006/relationships/image" Target="../media/image183.png"/><Relationship Id="rId4" Type="http://schemas.openxmlformats.org/officeDocument/2006/relationships/oleObject" Target="../embeddings/oleObject15.bin"/></Relationships>
</file>

<file path=ppt/slides/_rels/slide105.xml.rels><?xml version="1.0" encoding="UTF-8" standalone="yes"?>
<Relationships xmlns="http://schemas.openxmlformats.org/package/2006/relationships"><Relationship Id="rId3" Type="http://schemas.openxmlformats.org/officeDocument/2006/relationships/image" Target="../media/image187.wmf"/><Relationship Id="rId7" Type="http://schemas.openxmlformats.org/officeDocument/2006/relationships/image" Target="../media/image186.png"/><Relationship Id="rId2" Type="http://schemas.openxmlformats.org/officeDocument/2006/relationships/slideLayout" Target="../slideLayouts/slideLayout54.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image" Target="../media/image183.png"/><Relationship Id="rId4" Type="http://schemas.openxmlformats.org/officeDocument/2006/relationships/oleObject" Target="../embeddings/oleObject16.bin"/></Relationships>
</file>

<file path=ppt/slides/_rels/slide106.xml.rels><?xml version="1.0" encoding="UTF-8" standalone="yes"?>
<Relationships xmlns="http://schemas.openxmlformats.org/package/2006/relationships"><Relationship Id="rId3" Type="http://schemas.openxmlformats.org/officeDocument/2006/relationships/image" Target="../media/image189.wmf"/><Relationship Id="rId7" Type="http://schemas.openxmlformats.org/officeDocument/2006/relationships/image" Target="../media/image188.png"/><Relationship Id="rId2" Type="http://schemas.openxmlformats.org/officeDocument/2006/relationships/slideLayout" Target="../slideLayouts/slideLayout54.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183.png"/><Relationship Id="rId4" Type="http://schemas.openxmlformats.org/officeDocument/2006/relationships/oleObject" Target="../embeddings/oleObject18.bin"/></Relationships>
</file>

<file path=ppt/slides/_rels/slide107.xml.rels><?xml version="1.0" encoding="UTF-8" standalone="yes"?>
<Relationships xmlns="http://schemas.openxmlformats.org/package/2006/relationships"><Relationship Id="rId3" Type="http://schemas.openxmlformats.org/officeDocument/2006/relationships/image" Target="../media/image191.wmf"/><Relationship Id="rId7" Type="http://schemas.openxmlformats.org/officeDocument/2006/relationships/image" Target="../media/image190.png"/><Relationship Id="rId2" Type="http://schemas.openxmlformats.org/officeDocument/2006/relationships/slideLayout" Target="../slideLayouts/slideLayout54.xml"/><Relationship Id="rId1" Type="http://schemas.openxmlformats.org/officeDocument/2006/relationships/vmlDrawing" Target="../drawings/vmlDrawing7.vml"/><Relationship Id="rId6" Type="http://schemas.openxmlformats.org/officeDocument/2006/relationships/oleObject" Target="../embeddings/oleObject21.bin"/><Relationship Id="rId5" Type="http://schemas.openxmlformats.org/officeDocument/2006/relationships/image" Target="../media/image183.png"/><Relationship Id="rId4" Type="http://schemas.openxmlformats.org/officeDocument/2006/relationships/oleObject" Target="../embeddings/oleObject20.bin"/></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192.wmf"/><Relationship Id="rId7" Type="http://schemas.openxmlformats.org/officeDocument/2006/relationships/image" Target="../media/image186.png"/><Relationship Id="rId2" Type="http://schemas.openxmlformats.org/officeDocument/2006/relationships/slideLayout" Target="../slideLayouts/slideLayout54.xml"/><Relationship Id="rId1" Type="http://schemas.openxmlformats.org/officeDocument/2006/relationships/vmlDrawing" Target="../drawings/vmlDrawing8.vml"/><Relationship Id="rId6" Type="http://schemas.openxmlformats.org/officeDocument/2006/relationships/oleObject" Target="../embeddings/oleObject23.bin"/><Relationship Id="rId11" Type="http://schemas.openxmlformats.org/officeDocument/2006/relationships/image" Target="../media/image190.png"/><Relationship Id="rId5" Type="http://schemas.openxmlformats.org/officeDocument/2006/relationships/image" Target="../media/image183.png"/><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188.png"/></Relationships>
</file>

<file path=ppt/slides/_rels/slide1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pn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slideLayout" Target="../slideLayouts/slideLayout90.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90.xml"/><Relationship Id="rId4" Type="http://schemas.openxmlformats.org/officeDocument/2006/relationships/image" Target="../media/image33.wmf"/></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5.wmf"/></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9.wmf"/></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2.wmf"/><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90.xml"/><Relationship Id="rId4" Type="http://schemas.openxmlformats.org/officeDocument/2006/relationships/image" Target="../media/image44.wmf"/></Relationships>
</file>

<file path=ppt/slides/_rels/slide2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90.xml"/><Relationship Id="rId4" Type="http://schemas.openxmlformats.org/officeDocument/2006/relationships/image" Target="../media/image47.wm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slideLayout" Target="../slideLayouts/slideLayout90.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1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1.wmf"/><Relationship Id="rId7" Type="http://schemas.openxmlformats.org/officeDocument/2006/relationships/image" Target="../media/image64.wmf"/><Relationship Id="rId2" Type="http://schemas.openxmlformats.org/officeDocument/2006/relationships/image" Target="../media/image28.wmf"/><Relationship Id="rId1" Type="http://schemas.openxmlformats.org/officeDocument/2006/relationships/slideLayout" Target="../slideLayouts/slideLayout90.xml"/><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30.wmf"/></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90.xml"/><Relationship Id="rId1" Type="http://schemas.openxmlformats.org/officeDocument/2006/relationships/video" Target="https://www.youtube.com/embed/IOHayh06LJ4" TargetMode="External"/><Relationship Id="rId4" Type="http://schemas.openxmlformats.org/officeDocument/2006/relationships/hyperlink" Target="https://www.youtube.com/watch?v=IOHayh06LJ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90.xml"/><Relationship Id="rId4" Type="http://schemas.openxmlformats.org/officeDocument/2006/relationships/image" Target="../media/image74.wmf"/></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6.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90.xml"/><Relationship Id="rId4" Type="http://schemas.openxmlformats.org/officeDocument/2006/relationships/image" Target="../media/image84.w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0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09.jpeg"/></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11.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25.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89.jpeg"/><Relationship Id="rId4" Type="http://schemas.openxmlformats.org/officeDocument/2006/relationships/image" Target="../media/image12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4"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5.xml"/></Relationships>
</file>

<file path=ppt/slides/_rels/slide8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88.jpeg"/></Relationships>
</file>

<file path=ppt/slides/_rels/slide88.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7.xml"/><Relationship Id="rId1" Type="http://schemas.openxmlformats.org/officeDocument/2006/relationships/slideLayout" Target="../slideLayouts/slideLayout48.xml"/><Relationship Id="rId5" Type="http://schemas.openxmlformats.org/officeDocument/2006/relationships/image" Target="../media/image149.jpeg"/><Relationship Id="rId4" Type="http://schemas.openxmlformats.org/officeDocument/2006/relationships/image" Target="../media/image148.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8.xml"/></Relationships>
</file>

<file path=ppt/slides/_rels/slide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8.xml"/><Relationship Id="rId1" Type="http://schemas.openxmlformats.org/officeDocument/2006/relationships/slideLayout" Target="../slideLayouts/slideLayout38.xml"/><Relationship Id="rId5" Type="http://schemas.openxmlformats.org/officeDocument/2006/relationships/image" Target="../media/image152.jpeg"/><Relationship Id="rId4" Type="http://schemas.openxmlformats.org/officeDocument/2006/relationships/image" Target="../media/image151.jpe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2.xml"/><Relationship Id="rId4" Type="http://schemas.openxmlformats.org/officeDocument/2006/relationships/image" Target="../media/image155.jpeg"/></Relationships>
</file>

<file path=ppt/slides/_rels/slide9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3.png"/><Relationship Id="rId1" Type="http://schemas.openxmlformats.org/officeDocument/2006/relationships/slideLayout" Target="../slideLayouts/slideLayout42.xml"/><Relationship Id="rId5" Type="http://schemas.openxmlformats.org/officeDocument/2006/relationships/image" Target="../media/image155.jpeg"/><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43.xml"/></Relationships>
</file>

<file path=ppt/slides/_rels/slide99.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57.png"/><Relationship Id="rId7" Type="http://schemas.openxmlformats.org/officeDocument/2006/relationships/image" Target="../media/image164.jpeg"/><Relationship Id="rId12" Type="http://schemas.openxmlformats.org/officeDocument/2006/relationships/image" Target="../media/image169.png"/><Relationship Id="rId2" Type="http://schemas.openxmlformats.org/officeDocument/2006/relationships/image" Target="../media/image161.png"/><Relationship Id="rId1" Type="http://schemas.openxmlformats.org/officeDocument/2006/relationships/slideLayout" Target="../slideLayouts/slideLayout147.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54.png"/><Relationship Id="rId10" Type="http://schemas.openxmlformats.org/officeDocument/2006/relationships/image" Target="../media/image167.jpeg"/><Relationship Id="rId4" Type="http://schemas.openxmlformats.org/officeDocument/2006/relationships/image" Target="../media/image162.png"/><Relationship Id="rId9" Type="http://schemas.openxmlformats.org/officeDocument/2006/relationships/image" Target="../media/image1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en-US" dirty="0"/>
              <a:t>Visual Texture (in human and machine)</a:t>
            </a:r>
            <a:endParaRPr lang="en-US" i="1" dirty="0"/>
          </a:p>
        </p:txBody>
      </p:sp>
      <p:sp>
        <p:nvSpPr>
          <p:cNvPr id="443397" name="Text Box 5"/>
          <p:cNvSpPr txBox="1">
            <a:spLocks noChangeArrowheads="1"/>
          </p:cNvSpPr>
          <p:nvPr/>
        </p:nvSpPr>
        <p:spPr bwMode="auto">
          <a:xfrm>
            <a:off x="1327769" y="5745162"/>
            <a:ext cx="2835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dirty="0">
                <a:solidFill>
                  <a:srgbClr val="000000"/>
                </a:solidFill>
                <a:cs typeface="Arial" charset="0"/>
              </a:rPr>
              <a:t>Somewhere in Cinque Terre, May 2005</a:t>
            </a:r>
          </a:p>
        </p:txBody>
      </p:sp>
      <p:pic>
        <p:nvPicPr>
          <p:cNvPr id="4434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965200"/>
            <a:ext cx="6435725"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794751" y="5959475"/>
            <a:ext cx="7177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Intro to Computer Vision and Comp. Photo</a:t>
            </a:r>
          </a:p>
          <a:p>
            <a:pPr algn="r" eaLnBrk="1" hangingPunct="1">
              <a:spcBef>
                <a:spcPct val="0"/>
              </a:spcBef>
            </a:pPr>
            <a:r>
              <a:rPr lang="en-US" altLang="en-US" dirty="0"/>
              <a:t>Alexei Efros, UC Berkeley, Fall 2021</a:t>
            </a:r>
          </a:p>
        </p:txBody>
      </p:sp>
    </p:spTree>
    <p:extLst>
      <p:ext uri="{BB962C8B-B14F-4D97-AF65-F5344CB8AC3E}">
        <p14:creationId xmlns:p14="http://schemas.microsoft.com/office/powerpoint/2010/main" val="49407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Search Experiment  II</a:t>
            </a:r>
          </a:p>
        </p:txBody>
      </p:sp>
      <p:pic>
        <p:nvPicPr>
          <p:cNvPr id="12291" name="Picture 3" descr="text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257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533400" y="5029200"/>
            <a:ext cx="8378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In this example, the detection time is proportional to the number of background elements,</a:t>
            </a:r>
          </a:p>
          <a:p>
            <a:pPr eaLnBrk="1" fontAlgn="base" hangingPunct="1">
              <a:spcBef>
                <a:spcPct val="0"/>
              </a:spcBef>
              <a:spcAft>
                <a:spcPct val="0"/>
              </a:spcAft>
            </a:pPr>
            <a:r>
              <a:rPr lang="en-US" altLang="en-US" sz="2000">
                <a:solidFill>
                  <a:srgbClr val="000000"/>
                </a:solidFill>
                <a:latin typeface="Arial Narrow" pitchFamily="34" charset="0"/>
              </a:rPr>
              <a:t>And thus suggests that the subject is doing element-by-element scrutiny.</a:t>
            </a:r>
          </a:p>
        </p:txBody>
      </p:sp>
    </p:spTree>
    <p:extLst>
      <p:ext uri="{BB962C8B-B14F-4D97-AF65-F5344CB8AC3E}">
        <p14:creationId xmlns:p14="http://schemas.microsoft.com/office/powerpoint/2010/main" val="3801527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a:t>Scene Classification (Renninger &amp; Malik)</a:t>
            </a:r>
          </a:p>
        </p:txBody>
      </p:sp>
      <p:grpSp>
        <p:nvGrpSpPr>
          <p:cNvPr id="166915" name="Group 3"/>
          <p:cNvGrpSpPr>
            <a:grpSpLocks/>
          </p:cNvGrpSpPr>
          <p:nvPr/>
        </p:nvGrpSpPr>
        <p:grpSpPr bwMode="auto">
          <a:xfrm>
            <a:off x="914400" y="4572000"/>
            <a:ext cx="7362825" cy="1600200"/>
            <a:chOff x="576" y="2832"/>
            <a:chExt cx="4638" cy="1008"/>
          </a:xfrm>
        </p:grpSpPr>
        <p:grpSp>
          <p:nvGrpSpPr>
            <p:cNvPr id="166933" name="Group 4"/>
            <p:cNvGrpSpPr>
              <a:grpSpLocks/>
            </p:cNvGrpSpPr>
            <p:nvPr/>
          </p:nvGrpSpPr>
          <p:grpSpPr bwMode="auto">
            <a:xfrm>
              <a:off x="576" y="3072"/>
              <a:ext cx="4638" cy="768"/>
              <a:chOff x="576" y="2784"/>
              <a:chExt cx="4638" cy="768"/>
            </a:xfrm>
          </p:grpSpPr>
          <p:graphicFrame>
            <p:nvGraphicFramePr>
              <p:cNvPr id="166939" name="Object 5"/>
              <p:cNvGraphicFramePr>
                <a:graphicFrameLocks noChangeAspect="1"/>
              </p:cNvGraphicFramePr>
              <p:nvPr/>
            </p:nvGraphicFramePr>
            <p:xfrm>
              <a:off x="576" y="2784"/>
              <a:ext cx="1152" cy="768"/>
            </p:xfrm>
            <a:graphic>
              <a:graphicData uri="http://schemas.openxmlformats.org/presentationml/2006/ole">
                <mc:AlternateContent xmlns:mc="http://schemas.openxmlformats.org/markup-compatibility/2006">
                  <mc:Choice xmlns:v="urn:schemas-microsoft-com:vml" Requires="v">
                    <p:oleObj spid="_x0000_s7580" name="Bitmap Image" r:id="rId3" imgW="1714739" imgH="1228571" progId="Paint.Picture">
                      <p:embed/>
                    </p:oleObj>
                  </mc:Choice>
                  <mc:Fallback>
                    <p:oleObj name="Bitmap Image" r:id="rId3" imgW="1714739" imgH="12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2784"/>
                            <a:ext cx="115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0" name="Object 6"/>
              <p:cNvGraphicFramePr>
                <a:graphicFrameLocks noChangeAspect="1"/>
              </p:cNvGraphicFramePr>
              <p:nvPr/>
            </p:nvGraphicFramePr>
            <p:xfrm>
              <a:off x="1824" y="2784"/>
              <a:ext cx="1092" cy="768"/>
            </p:xfrm>
            <a:graphic>
              <a:graphicData uri="http://schemas.openxmlformats.org/presentationml/2006/ole">
                <mc:AlternateContent xmlns:mc="http://schemas.openxmlformats.org/markup-compatibility/2006">
                  <mc:Choice xmlns:v="urn:schemas-microsoft-com:vml" Requires="v">
                    <p:oleObj spid="_x0000_s7581" name="Bitmap Image" r:id="rId5" imgW="1733333" imgH="1219370" progId="Paint.Picture">
                      <p:embed/>
                    </p:oleObj>
                  </mc:Choice>
                  <mc:Fallback>
                    <p:oleObj name="Bitmap Image" r:id="rId5" imgW="1733333" imgH="121937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784"/>
                            <a:ext cx="109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1" name="Object 7"/>
              <p:cNvGraphicFramePr>
                <a:graphicFrameLocks noChangeAspect="1"/>
              </p:cNvGraphicFramePr>
              <p:nvPr/>
            </p:nvGraphicFramePr>
            <p:xfrm>
              <a:off x="3024" y="2784"/>
              <a:ext cx="1086" cy="762"/>
            </p:xfrm>
            <a:graphic>
              <a:graphicData uri="http://schemas.openxmlformats.org/presentationml/2006/ole">
                <mc:AlternateContent xmlns:mc="http://schemas.openxmlformats.org/markup-compatibility/2006">
                  <mc:Choice xmlns:v="urn:schemas-microsoft-com:vml" Requires="v">
                    <p:oleObj spid="_x0000_s7582" name="Bitmap Image" r:id="rId7" imgW="1724266" imgH="1209524" progId="Paint.Picture">
                      <p:embed/>
                    </p:oleObj>
                  </mc:Choice>
                  <mc:Fallback>
                    <p:oleObj name="Bitmap Image" r:id="rId7" imgW="1724266" imgH="1209524"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2784"/>
                            <a:ext cx="1086"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2" name="Object 8"/>
              <p:cNvGraphicFramePr>
                <a:graphicFrameLocks noChangeAspect="1"/>
              </p:cNvGraphicFramePr>
              <p:nvPr/>
            </p:nvGraphicFramePr>
            <p:xfrm>
              <a:off x="4224" y="2784"/>
              <a:ext cx="990" cy="768"/>
            </p:xfrm>
            <a:graphic>
              <a:graphicData uri="http://schemas.openxmlformats.org/presentationml/2006/ole">
                <mc:AlternateContent xmlns:mc="http://schemas.openxmlformats.org/markup-compatibility/2006">
                  <mc:Choice xmlns:v="urn:schemas-microsoft-com:vml" Requires="v">
                    <p:oleObj spid="_x0000_s7583" name="Bitmap Image" r:id="rId9" imgW="1571844" imgH="1219370" progId="Paint.Picture">
                      <p:embed/>
                    </p:oleObj>
                  </mc:Choice>
                  <mc:Fallback>
                    <p:oleObj name="Bitmap Image" r:id="rId9" imgW="1571844" imgH="1219370"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4" y="2784"/>
                            <a:ext cx="99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34" name="Group 9"/>
            <p:cNvGrpSpPr>
              <a:grpSpLocks/>
            </p:cNvGrpSpPr>
            <p:nvPr/>
          </p:nvGrpSpPr>
          <p:grpSpPr bwMode="auto">
            <a:xfrm>
              <a:off x="816" y="2832"/>
              <a:ext cx="4368" cy="288"/>
              <a:chOff x="816" y="2784"/>
              <a:chExt cx="4368" cy="288"/>
            </a:xfrm>
          </p:grpSpPr>
          <p:sp>
            <p:nvSpPr>
              <p:cNvPr id="166935" name="Text Box 10"/>
              <p:cNvSpPr txBox="1">
                <a:spLocks noChangeArrowheads="1"/>
              </p:cNvSpPr>
              <p:nvPr/>
            </p:nvSpPr>
            <p:spPr bwMode="auto">
              <a:xfrm>
                <a:off x="816" y="2784"/>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kitchen</a:t>
                </a:r>
              </a:p>
            </p:txBody>
          </p:sp>
          <p:sp>
            <p:nvSpPr>
              <p:cNvPr id="166936" name="Text Box 11"/>
              <p:cNvSpPr txBox="1">
                <a:spLocks noChangeArrowheads="1"/>
              </p:cNvSpPr>
              <p:nvPr/>
            </p:nvSpPr>
            <p:spPr bwMode="auto">
              <a:xfrm>
                <a:off x="1776" y="278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livingroom</a:t>
                </a:r>
              </a:p>
            </p:txBody>
          </p:sp>
          <p:sp>
            <p:nvSpPr>
              <p:cNvPr id="166937" name="Text Box 12"/>
              <p:cNvSpPr txBox="1">
                <a:spLocks noChangeArrowheads="1"/>
              </p:cNvSpPr>
              <p:nvPr/>
            </p:nvSpPr>
            <p:spPr bwMode="auto">
              <a:xfrm>
                <a:off x="3168" y="278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bedroom</a:t>
                </a:r>
              </a:p>
            </p:txBody>
          </p:sp>
          <p:sp>
            <p:nvSpPr>
              <p:cNvPr id="166938" name="Text Box 13"/>
              <p:cNvSpPr txBox="1">
                <a:spLocks noChangeArrowheads="1"/>
              </p:cNvSpPr>
              <p:nvPr/>
            </p:nvSpPr>
            <p:spPr bwMode="auto">
              <a:xfrm>
                <a:off x="4272" y="278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bathroom</a:t>
                </a:r>
              </a:p>
            </p:txBody>
          </p:sp>
        </p:grpSp>
      </p:grpSp>
      <p:grpSp>
        <p:nvGrpSpPr>
          <p:cNvPr id="166916" name="Group 14"/>
          <p:cNvGrpSpPr>
            <a:grpSpLocks/>
          </p:cNvGrpSpPr>
          <p:nvPr/>
        </p:nvGrpSpPr>
        <p:grpSpPr bwMode="auto">
          <a:xfrm>
            <a:off x="1905000" y="2743200"/>
            <a:ext cx="5343525" cy="1543050"/>
            <a:chOff x="1200" y="1728"/>
            <a:chExt cx="3366" cy="972"/>
          </a:xfrm>
        </p:grpSpPr>
        <p:grpSp>
          <p:nvGrpSpPr>
            <p:cNvPr id="166925" name="Group 15"/>
            <p:cNvGrpSpPr>
              <a:grpSpLocks/>
            </p:cNvGrpSpPr>
            <p:nvPr/>
          </p:nvGrpSpPr>
          <p:grpSpPr bwMode="auto">
            <a:xfrm>
              <a:off x="1200" y="1968"/>
              <a:ext cx="3366" cy="732"/>
              <a:chOff x="1008" y="1920"/>
              <a:chExt cx="3366" cy="732"/>
            </a:xfrm>
          </p:grpSpPr>
          <p:graphicFrame>
            <p:nvGraphicFramePr>
              <p:cNvPr id="166930" name="Object 16"/>
              <p:cNvGraphicFramePr>
                <a:graphicFrameLocks noChangeAspect="1"/>
              </p:cNvGraphicFramePr>
              <p:nvPr/>
            </p:nvGraphicFramePr>
            <p:xfrm>
              <a:off x="1008" y="1920"/>
              <a:ext cx="1092" cy="720"/>
            </p:xfrm>
            <a:graphic>
              <a:graphicData uri="http://schemas.openxmlformats.org/presentationml/2006/ole">
                <mc:AlternateContent xmlns:mc="http://schemas.openxmlformats.org/markup-compatibility/2006">
                  <mc:Choice xmlns:v="urn:schemas-microsoft-com:vml" Requires="v">
                    <p:oleObj spid="_x0000_s7584" name="Bitmap Image" r:id="rId11" imgW="1733333" imgH="1142857" progId="Paint.Picture">
                      <p:embed/>
                    </p:oleObj>
                  </mc:Choice>
                  <mc:Fallback>
                    <p:oleObj name="Bitmap Image" r:id="rId11" imgW="1733333" imgH="1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8" y="1920"/>
                            <a:ext cx="1092"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1" name="Object 17"/>
              <p:cNvGraphicFramePr>
                <a:graphicFrameLocks noChangeAspect="1"/>
              </p:cNvGraphicFramePr>
              <p:nvPr/>
            </p:nvGraphicFramePr>
            <p:xfrm>
              <a:off x="2208" y="1920"/>
              <a:ext cx="1056" cy="732"/>
            </p:xfrm>
            <a:graphic>
              <a:graphicData uri="http://schemas.openxmlformats.org/presentationml/2006/ole">
                <mc:AlternateContent xmlns:mc="http://schemas.openxmlformats.org/markup-compatibility/2006">
                  <mc:Choice xmlns:v="urn:schemas-microsoft-com:vml" Requires="v">
                    <p:oleObj spid="_x0000_s7585" name="Bitmap Image" r:id="rId13" imgW="1743318" imgH="1162212" progId="Paint.Picture">
                      <p:embed/>
                    </p:oleObj>
                  </mc:Choice>
                  <mc:Fallback>
                    <p:oleObj name="Bitmap Image" r:id="rId13" imgW="1743318" imgH="1162212"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 y="1920"/>
                            <a:ext cx="1056"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2" name="Object 18"/>
              <p:cNvGraphicFramePr>
                <a:graphicFrameLocks noChangeAspect="1"/>
              </p:cNvGraphicFramePr>
              <p:nvPr/>
            </p:nvGraphicFramePr>
            <p:xfrm>
              <a:off x="3360" y="1920"/>
              <a:ext cx="1014" cy="732"/>
            </p:xfrm>
            <a:graphic>
              <a:graphicData uri="http://schemas.openxmlformats.org/presentationml/2006/ole">
                <mc:AlternateContent xmlns:mc="http://schemas.openxmlformats.org/markup-compatibility/2006">
                  <mc:Choice xmlns:v="urn:schemas-microsoft-com:vml" Requires="v">
                    <p:oleObj spid="_x0000_s7586" name="Bitmap Image" r:id="rId15" imgW="1609524" imgH="1162212" progId="Paint.Picture">
                      <p:embed/>
                    </p:oleObj>
                  </mc:Choice>
                  <mc:Fallback>
                    <p:oleObj name="Bitmap Image" r:id="rId15" imgW="1609524" imgH="1162212" progId="Paint.Picture">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0" y="1920"/>
                            <a:ext cx="1014"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26" name="Group 19"/>
            <p:cNvGrpSpPr>
              <a:grpSpLocks/>
            </p:cNvGrpSpPr>
            <p:nvPr/>
          </p:nvGrpSpPr>
          <p:grpSpPr bwMode="auto">
            <a:xfrm>
              <a:off x="1440" y="1728"/>
              <a:ext cx="2880" cy="288"/>
              <a:chOff x="1440" y="1728"/>
              <a:chExt cx="2880" cy="288"/>
            </a:xfrm>
          </p:grpSpPr>
          <p:sp>
            <p:nvSpPr>
              <p:cNvPr id="166927" name="Text Box 20"/>
              <p:cNvSpPr txBox="1">
                <a:spLocks noChangeArrowheads="1"/>
              </p:cNvSpPr>
              <p:nvPr/>
            </p:nvSpPr>
            <p:spPr bwMode="auto">
              <a:xfrm>
                <a:off x="1440" y="172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city</a:t>
                </a:r>
              </a:p>
            </p:txBody>
          </p:sp>
          <p:sp>
            <p:nvSpPr>
              <p:cNvPr id="166928" name="Text Box 21"/>
              <p:cNvSpPr txBox="1">
                <a:spLocks noChangeArrowheads="1"/>
              </p:cNvSpPr>
              <p:nvPr/>
            </p:nvSpPr>
            <p:spPr bwMode="auto">
              <a:xfrm>
                <a:off x="2640" y="172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street</a:t>
                </a:r>
              </a:p>
            </p:txBody>
          </p:sp>
          <p:sp>
            <p:nvSpPr>
              <p:cNvPr id="166929" name="Text Box 22"/>
              <p:cNvSpPr txBox="1">
                <a:spLocks noChangeArrowheads="1"/>
              </p:cNvSpPr>
              <p:nvPr/>
            </p:nvSpPr>
            <p:spPr bwMode="auto">
              <a:xfrm>
                <a:off x="3840" y="1728"/>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farm</a:t>
                </a:r>
              </a:p>
            </p:txBody>
          </p:sp>
        </p:grpSp>
      </p:grpSp>
      <p:grpSp>
        <p:nvGrpSpPr>
          <p:cNvPr id="166917" name="Group 23"/>
          <p:cNvGrpSpPr>
            <a:grpSpLocks/>
          </p:cNvGrpSpPr>
          <p:nvPr/>
        </p:nvGrpSpPr>
        <p:grpSpPr bwMode="auto">
          <a:xfrm>
            <a:off x="1905000" y="914400"/>
            <a:ext cx="5334000" cy="1600200"/>
            <a:chOff x="1200" y="576"/>
            <a:chExt cx="3360" cy="1008"/>
          </a:xfrm>
        </p:grpSpPr>
        <p:grpSp>
          <p:nvGrpSpPr>
            <p:cNvPr id="166918" name="Group 24"/>
            <p:cNvGrpSpPr>
              <a:grpSpLocks/>
            </p:cNvGrpSpPr>
            <p:nvPr/>
          </p:nvGrpSpPr>
          <p:grpSpPr bwMode="auto">
            <a:xfrm>
              <a:off x="1200" y="816"/>
              <a:ext cx="3360" cy="768"/>
              <a:chOff x="1248" y="864"/>
              <a:chExt cx="3360" cy="768"/>
            </a:xfrm>
          </p:grpSpPr>
          <p:graphicFrame>
            <p:nvGraphicFramePr>
              <p:cNvPr id="166922" name="Object 25"/>
              <p:cNvGraphicFramePr>
                <a:graphicFrameLocks noChangeAspect="1"/>
              </p:cNvGraphicFramePr>
              <p:nvPr/>
            </p:nvGraphicFramePr>
            <p:xfrm>
              <a:off x="1248" y="864"/>
              <a:ext cx="1080" cy="768"/>
            </p:xfrm>
            <a:graphic>
              <a:graphicData uri="http://schemas.openxmlformats.org/presentationml/2006/ole">
                <mc:AlternateContent xmlns:mc="http://schemas.openxmlformats.org/markup-compatibility/2006">
                  <mc:Choice xmlns:v="urn:schemas-microsoft-com:vml" Requires="v">
                    <p:oleObj spid="_x0000_s7587" name="Bitmap Image" r:id="rId17" imgW="1724266" imgH="1181265" progId="Paint.Picture">
                      <p:embed/>
                    </p:oleObj>
                  </mc:Choice>
                  <mc:Fallback>
                    <p:oleObj name="Bitmap Image" r:id="rId17" imgW="1724266" imgH="1181265" progId="Paint.Picture">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8" y="864"/>
                            <a:ext cx="108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3" name="Object 26"/>
              <p:cNvGraphicFramePr>
                <a:graphicFrameLocks noChangeAspect="1"/>
              </p:cNvGraphicFramePr>
              <p:nvPr/>
            </p:nvGraphicFramePr>
            <p:xfrm>
              <a:off x="2442" y="864"/>
              <a:ext cx="1068" cy="768"/>
            </p:xfrm>
            <a:graphic>
              <a:graphicData uri="http://schemas.openxmlformats.org/presentationml/2006/ole">
                <mc:AlternateContent xmlns:mc="http://schemas.openxmlformats.org/markup-compatibility/2006">
                  <mc:Choice xmlns:v="urn:schemas-microsoft-com:vml" Requires="v">
                    <p:oleObj spid="_x0000_s7588" name="Bitmap Image" r:id="rId19" imgW="1704762" imgH="1162212" progId="Paint.Picture">
                      <p:embed/>
                    </p:oleObj>
                  </mc:Choice>
                  <mc:Fallback>
                    <p:oleObj name="Bitmap Image" r:id="rId19" imgW="1704762" imgH="1162212" progId="Paint.Picture">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2" y="864"/>
                            <a:ext cx="106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4" name="Object 27"/>
              <p:cNvGraphicFramePr>
                <a:graphicFrameLocks noChangeAspect="1"/>
              </p:cNvGraphicFramePr>
              <p:nvPr/>
            </p:nvGraphicFramePr>
            <p:xfrm>
              <a:off x="3600" y="864"/>
              <a:ext cx="1008" cy="768"/>
            </p:xfrm>
            <a:graphic>
              <a:graphicData uri="http://schemas.openxmlformats.org/presentationml/2006/ole">
                <mc:AlternateContent xmlns:mc="http://schemas.openxmlformats.org/markup-compatibility/2006">
                  <mc:Choice xmlns:v="urn:schemas-microsoft-com:vml" Requires="v">
                    <p:oleObj spid="_x0000_s7589" name="Bitmap Image" r:id="rId21" imgW="1704762" imgH="1142857" progId="Paint.Picture">
                      <p:embed/>
                    </p:oleObj>
                  </mc:Choice>
                  <mc:Fallback>
                    <p:oleObj name="Bitmap Image" r:id="rId21" imgW="1704762" imgH="1142857" progId="Paint.Picture">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00" y="864"/>
                            <a:ext cx="100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6919" name="Text Box 28"/>
            <p:cNvSpPr txBox="1">
              <a:spLocks noChangeArrowheads="1"/>
            </p:cNvSpPr>
            <p:nvPr/>
          </p:nvSpPr>
          <p:spPr bwMode="auto">
            <a:xfrm>
              <a:off x="1440"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beach</a:t>
              </a:r>
            </a:p>
          </p:txBody>
        </p:sp>
        <p:sp>
          <p:nvSpPr>
            <p:cNvPr id="166920" name="Text Box 29"/>
            <p:cNvSpPr txBox="1">
              <a:spLocks noChangeArrowheads="1"/>
            </p:cNvSpPr>
            <p:nvPr/>
          </p:nvSpPr>
          <p:spPr bwMode="auto">
            <a:xfrm>
              <a:off x="2448" y="57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mountain</a:t>
              </a:r>
            </a:p>
          </p:txBody>
        </p:sp>
        <p:sp>
          <p:nvSpPr>
            <p:cNvPr id="166921" name="Text Box 30"/>
            <p:cNvSpPr txBox="1">
              <a:spLocks noChangeArrowheads="1"/>
            </p:cNvSpPr>
            <p:nvPr/>
          </p:nvSpPr>
          <p:spPr bwMode="auto">
            <a:xfrm>
              <a:off x="3792"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forest</a:t>
              </a:r>
            </a:p>
          </p:txBody>
        </p:sp>
      </p:grpSp>
    </p:spTree>
    <p:extLst>
      <p:ext uri="{BB962C8B-B14F-4D97-AF65-F5344CB8AC3E}">
        <p14:creationId xmlns:p14="http://schemas.microsoft.com/office/powerpoint/2010/main" val="2532246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p:txBody>
          <a:bodyPr/>
          <a:lstStyle/>
          <a:p>
            <a:pPr eaLnBrk="1" hangingPunct="1"/>
            <a:r>
              <a:rPr lang="en-US" dirty="0" err="1"/>
              <a:t>Texton</a:t>
            </a:r>
            <a:r>
              <a:rPr lang="en-US" dirty="0"/>
              <a:t> Histogram Matching</a:t>
            </a:r>
          </a:p>
        </p:txBody>
      </p:sp>
      <p:pic>
        <p:nvPicPr>
          <p:cNvPr id="167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9799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96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zh-CN" dirty="0"/>
              <a:t>Object Detection can be very fast</a:t>
            </a:r>
          </a:p>
        </p:txBody>
      </p:sp>
      <p:sp>
        <p:nvSpPr>
          <p:cNvPr id="190467" name="Rectangle 3"/>
          <p:cNvSpPr>
            <a:spLocks noGrp="1" noChangeArrowheads="1"/>
          </p:cNvSpPr>
          <p:nvPr>
            <p:ph idx="1"/>
          </p:nvPr>
        </p:nvSpPr>
        <p:spPr>
          <a:xfrm>
            <a:off x="0" y="1600200"/>
            <a:ext cx="5486400" cy="5029200"/>
          </a:xfrm>
        </p:spPr>
        <p:txBody>
          <a:bodyPr/>
          <a:lstStyle/>
          <a:p>
            <a:pPr>
              <a:lnSpc>
                <a:spcPct val="90000"/>
              </a:lnSpc>
            </a:pPr>
            <a:r>
              <a:rPr lang="en-US" altLang="zh-CN" sz="2400" dirty="0"/>
              <a:t>On a task of judging animal </a:t>
            </a:r>
            <a:r>
              <a:rPr lang="en-US" altLang="zh-CN" sz="2400" dirty="0" err="1"/>
              <a:t>vs</a:t>
            </a:r>
            <a:r>
              <a:rPr lang="en-US" altLang="zh-CN" sz="2400" dirty="0"/>
              <a:t>  no animal, humans can make mostly correct saccades in 150 ms (Kirchner &amp; Thorpe, 2006)</a:t>
            </a:r>
          </a:p>
          <a:p>
            <a:pPr lvl="1">
              <a:lnSpc>
                <a:spcPct val="90000"/>
              </a:lnSpc>
              <a:buFontTx/>
              <a:buNone/>
            </a:pPr>
            <a:endParaRPr lang="en-US" altLang="zh-CN" sz="2000" dirty="0"/>
          </a:p>
          <a:p>
            <a:pPr lvl="1">
              <a:lnSpc>
                <a:spcPct val="90000"/>
              </a:lnSpc>
            </a:pPr>
            <a:r>
              <a:rPr lang="en-US" altLang="zh-CN" sz="2000" dirty="0"/>
              <a:t>Comparable to synaptic delay in the retina, </a:t>
            </a:r>
            <a:r>
              <a:rPr lang="en-US" altLang="zh-CN" sz="2000" dirty="0">
                <a:sym typeface="Wingdings" charset="2"/>
              </a:rPr>
              <a:t>LGN, V1, V2, V4, IT pathway. </a:t>
            </a:r>
          </a:p>
          <a:p>
            <a:pPr lvl="1">
              <a:lnSpc>
                <a:spcPct val="90000"/>
              </a:lnSpc>
            </a:pPr>
            <a:r>
              <a:rPr lang="en-US" altLang="zh-CN" sz="2000" dirty="0"/>
              <a:t>Doesn’t rule out feed back but shows </a:t>
            </a:r>
            <a:r>
              <a:rPr lang="en-US" altLang="zh-CN" sz="2000" dirty="0">
                <a:solidFill>
                  <a:schemeClr val="accent1"/>
                </a:solidFill>
              </a:rPr>
              <a:t>feed forward only is very powerful</a:t>
            </a:r>
          </a:p>
          <a:p>
            <a:pPr>
              <a:lnSpc>
                <a:spcPct val="90000"/>
              </a:lnSpc>
            </a:pPr>
            <a:r>
              <a:rPr lang="en-US" altLang="zh-CN" sz="2400" dirty="0"/>
              <a:t>Detection and categorization are practically simultaneous (Grill-</a:t>
            </a:r>
            <a:r>
              <a:rPr lang="en-US" altLang="zh-CN" sz="2400" dirty="0" err="1"/>
              <a:t>Spector</a:t>
            </a:r>
            <a:r>
              <a:rPr lang="en-US" altLang="zh-CN" sz="2400" dirty="0"/>
              <a:t> &amp; </a:t>
            </a:r>
            <a:r>
              <a:rPr lang="en-US" altLang="zh-CN" sz="2400" dirty="0" err="1"/>
              <a:t>Kanwisher</a:t>
            </a:r>
            <a:r>
              <a:rPr lang="en-US" altLang="zh-CN" sz="2400" dirty="0"/>
              <a:t>, 2005)</a:t>
            </a:r>
          </a:p>
          <a:p>
            <a:pPr lvl="1">
              <a:lnSpc>
                <a:spcPct val="90000"/>
              </a:lnSpc>
            </a:pPr>
            <a:endParaRPr lang="en-US" altLang="zh-CN" sz="2000" dirty="0"/>
          </a:p>
        </p:txBody>
      </p:sp>
      <p:pic>
        <p:nvPicPr>
          <p:cNvPr id="190468" name="Picture 4"/>
          <p:cNvPicPr>
            <a:picLocks noChangeAspect="1" noChangeArrowheads="1"/>
          </p:cNvPicPr>
          <p:nvPr/>
        </p:nvPicPr>
        <p:blipFill>
          <a:blip r:embed="rId3"/>
          <a:srcRect/>
          <a:stretch>
            <a:fillRect/>
          </a:stretch>
        </p:blipFill>
        <p:spPr bwMode="auto">
          <a:xfrm>
            <a:off x="5638800" y="1676400"/>
            <a:ext cx="3200400" cy="2333625"/>
          </a:xfrm>
          <a:prstGeom prst="rect">
            <a:avLst/>
          </a:prstGeom>
          <a:noFill/>
          <a:ln w="9525">
            <a:noFill/>
            <a:miter lim="800000"/>
            <a:headEnd/>
            <a:tailEnd/>
          </a:ln>
          <a:effectLst/>
        </p:spPr>
      </p:pic>
      <p:pic>
        <p:nvPicPr>
          <p:cNvPr id="190469" name="Picture 5"/>
          <p:cNvPicPr>
            <a:picLocks noChangeAspect="1" noChangeArrowheads="1"/>
          </p:cNvPicPr>
          <p:nvPr/>
        </p:nvPicPr>
        <p:blipFill>
          <a:blip r:embed="rId4"/>
          <a:srcRect/>
          <a:stretch>
            <a:fillRect/>
          </a:stretch>
        </p:blipFill>
        <p:spPr bwMode="auto">
          <a:xfrm>
            <a:off x="5486400" y="4343400"/>
            <a:ext cx="3124200" cy="1697038"/>
          </a:xfrm>
          <a:prstGeom prst="rect">
            <a:avLst/>
          </a:prstGeom>
          <a:noFill/>
          <a:ln w="9525">
            <a:noFill/>
            <a:miter lim="800000"/>
            <a:headEnd/>
            <a:tailEnd/>
          </a:ln>
          <a:effectLst/>
        </p:spPr>
      </p:pic>
    </p:spTree>
    <p:extLst>
      <p:ext uri="{BB962C8B-B14F-4D97-AF65-F5344CB8AC3E}">
        <p14:creationId xmlns:p14="http://schemas.microsoft.com/office/powerpoint/2010/main" val="3311069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3" name="Rectangle 3"/>
          <p:cNvSpPr>
            <a:spLocks noGrp="1" noChangeArrowheads="1"/>
          </p:cNvSpPr>
          <p:nvPr>
            <p:ph type="title"/>
          </p:nvPr>
        </p:nvSpPr>
        <p:spPr/>
        <p:txBody>
          <a:bodyPr/>
          <a:lstStyle/>
          <a:p>
            <a:pPr eaLnBrk="1" hangingPunct="1"/>
            <a:r>
              <a:rPr lang="en-US"/>
              <a:t>Discrimination of Basic Categories</a:t>
            </a:r>
          </a:p>
        </p:txBody>
      </p:sp>
      <p:grpSp>
        <p:nvGrpSpPr>
          <p:cNvPr id="168964" name="Group 4"/>
          <p:cNvGrpSpPr>
            <a:grpSpLocks/>
          </p:cNvGrpSpPr>
          <p:nvPr/>
        </p:nvGrpSpPr>
        <p:grpSpPr bwMode="auto">
          <a:xfrm>
            <a:off x="1447800" y="1143000"/>
            <a:ext cx="3505200" cy="457200"/>
            <a:chOff x="3264" y="816"/>
            <a:chExt cx="2208" cy="288"/>
          </a:xfrm>
        </p:grpSpPr>
        <p:sp>
          <p:nvSpPr>
            <p:cNvPr id="1689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689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8235"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858657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Rectangle 3"/>
          <p:cNvSpPr>
            <a:spLocks noGrp="1" noChangeArrowheads="1"/>
          </p:cNvSpPr>
          <p:nvPr>
            <p:ph type="title"/>
          </p:nvPr>
        </p:nvSpPr>
        <p:spPr/>
        <p:txBody>
          <a:bodyPr/>
          <a:lstStyle/>
          <a:p>
            <a:pPr eaLnBrk="1" hangingPunct="1"/>
            <a:r>
              <a:rPr lang="en-US"/>
              <a:t>Discrimination of Basic Categories</a:t>
            </a:r>
          </a:p>
        </p:txBody>
      </p:sp>
      <p:grpSp>
        <p:nvGrpSpPr>
          <p:cNvPr id="169988" name="Group 4"/>
          <p:cNvGrpSpPr>
            <a:grpSpLocks/>
          </p:cNvGrpSpPr>
          <p:nvPr/>
        </p:nvGrpSpPr>
        <p:grpSpPr bwMode="auto">
          <a:xfrm>
            <a:off x="1447800" y="1143000"/>
            <a:ext cx="3505200" cy="457200"/>
            <a:chOff x="3264" y="816"/>
            <a:chExt cx="2208" cy="288"/>
          </a:xfrm>
        </p:grpSpPr>
        <p:sp>
          <p:nvSpPr>
            <p:cNvPr id="169990"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69991"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9259"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9989"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spTree>
    <p:extLst>
      <p:ext uri="{BB962C8B-B14F-4D97-AF65-F5344CB8AC3E}">
        <p14:creationId xmlns:p14="http://schemas.microsoft.com/office/powerpoint/2010/main" val="52699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90500"/>
            <a:ext cx="8640762"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3"/>
          <p:cNvSpPr>
            <a:spLocks noGrp="1" noChangeArrowheads="1"/>
          </p:cNvSpPr>
          <p:nvPr>
            <p:ph type="title"/>
          </p:nvPr>
        </p:nvSpPr>
        <p:spPr/>
        <p:txBody>
          <a:bodyPr/>
          <a:lstStyle/>
          <a:p>
            <a:pPr eaLnBrk="1" hangingPunct="1"/>
            <a:r>
              <a:rPr lang="en-US"/>
              <a:t>Discrimination of Basic Categories</a:t>
            </a:r>
          </a:p>
        </p:txBody>
      </p:sp>
      <p:grpSp>
        <p:nvGrpSpPr>
          <p:cNvPr id="171012" name="Group 4"/>
          <p:cNvGrpSpPr>
            <a:grpSpLocks/>
          </p:cNvGrpSpPr>
          <p:nvPr/>
        </p:nvGrpSpPr>
        <p:grpSpPr bwMode="auto">
          <a:xfrm>
            <a:off x="1447800" y="1143000"/>
            <a:ext cx="3505200" cy="457200"/>
            <a:chOff x="3264" y="816"/>
            <a:chExt cx="2208" cy="288"/>
          </a:xfrm>
        </p:grpSpPr>
        <p:sp>
          <p:nvSpPr>
            <p:cNvPr id="171017"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1018"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0324"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1013"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1014" name="Group 8"/>
          <p:cNvGrpSpPr>
            <a:grpSpLocks/>
          </p:cNvGrpSpPr>
          <p:nvPr/>
        </p:nvGrpSpPr>
        <p:grpSpPr bwMode="auto">
          <a:xfrm>
            <a:off x="3886200" y="1143000"/>
            <a:ext cx="1158875" cy="457200"/>
            <a:chOff x="2448" y="720"/>
            <a:chExt cx="730" cy="288"/>
          </a:xfrm>
        </p:grpSpPr>
        <p:sp>
          <p:nvSpPr>
            <p:cNvPr id="171015"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37 ms</a:t>
              </a:r>
            </a:p>
          </p:txBody>
        </p:sp>
        <p:graphicFrame>
          <p:nvGraphicFramePr>
            <p:cNvPr id="171016"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spid="_x0000_s10325" name="Bitmap Image" r:id="rId6" imgW="200159" imgH="190426" progId="Paint.Picture">
                    <p:embed/>
                  </p:oleObj>
                </mc:Choice>
                <mc:Fallback>
                  <p:oleObj name="Bitmap Image" r:id="rId6" imgW="200159" imgH="19042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1437609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Rectangle 3"/>
          <p:cNvSpPr>
            <a:spLocks noGrp="1" noChangeArrowheads="1"/>
          </p:cNvSpPr>
          <p:nvPr>
            <p:ph type="title"/>
          </p:nvPr>
        </p:nvSpPr>
        <p:spPr/>
        <p:txBody>
          <a:bodyPr/>
          <a:lstStyle/>
          <a:p>
            <a:pPr eaLnBrk="1" hangingPunct="1"/>
            <a:r>
              <a:rPr lang="en-US"/>
              <a:t>Discrimination of Basic Categories</a:t>
            </a:r>
          </a:p>
        </p:txBody>
      </p:sp>
      <p:grpSp>
        <p:nvGrpSpPr>
          <p:cNvPr id="172036" name="Group 4"/>
          <p:cNvGrpSpPr>
            <a:grpSpLocks/>
          </p:cNvGrpSpPr>
          <p:nvPr/>
        </p:nvGrpSpPr>
        <p:grpSpPr bwMode="auto">
          <a:xfrm>
            <a:off x="1447800" y="1143000"/>
            <a:ext cx="3505200" cy="457200"/>
            <a:chOff x="3264" y="816"/>
            <a:chExt cx="2208" cy="288"/>
          </a:xfrm>
        </p:grpSpPr>
        <p:sp>
          <p:nvSpPr>
            <p:cNvPr id="172041"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2042"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1348"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2037"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2038" name="Group 8"/>
          <p:cNvGrpSpPr>
            <a:grpSpLocks/>
          </p:cNvGrpSpPr>
          <p:nvPr/>
        </p:nvGrpSpPr>
        <p:grpSpPr bwMode="auto">
          <a:xfrm>
            <a:off x="5257800" y="1143000"/>
            <a:ext cx="1082675" cy="457200"/>
            <a:chOff x="3312" y="720"/>
            <a:chExt cx="682" cy="288"/>
          </a:xfrm>
        </p:grpSpPr>
        <p:sp>
          <p:nvSpPr>
            <p:cNvPr id="172039" name="Text Box 9"/>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50 ms</a:t>
              </a:r>
            </a:p>
          </p:txBody>
        </p:sp>
        <p:graphicFrame>
          <p:nvGraphicFramePr>
            <p:cNvPr id="172040" name="Object 10"/>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spid="_x0000_s11349" name="Bitmap Image" r:id="rId6" imgW="171338" imgH="200159" progId="Paint.Picture">
                    <p:embed/>
                  </p:oleObj>
                </mc:Choice>
                <mc:Fallback>
                  <p:oleObj name="Bitmap Image" r:id="rId6" imgW="171338" imgH="20015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8507709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59" name="Rectangle 3"/>
          <p:cNvSpPr>
            <a:spLocks noGrp="1" noChangeArrowheads="1"/>
          </p:cNvSpPr>
          <p:nvPr>
            <p:ph type="title"/>
          </p:nvPr>
        </p:nvSpPr>
        <p:spPr/>
        <p:txBody>
          <a:bodyPr/>
          <a:lstStyle/>
          <a:p>
            <a:pPr eaLnBrk="1" hangingPunct="1"/>
            <a:r>
              <a:rPr lang="en-US"/>
              <a:t>Discrimination of Basic Categories</a:t>
            </a:r>
          </a:p>
        </p:txBody>
      </p:sp>
      <p:grpSp>
        <p:nvGrpSpPr>
          <p:cNvPr id="173060" name="Group 4"/>
          <p:cNvGrpSpPr>
            <a:grpSpLocks/>
          </p:cNvGrpSpPr>
          <p:nvPr/>
        </p:nvGrpSpPr>
        <p:grpSpPr bwMode="auto">
          <a:xfrm>
            <a:off x="1447800" y="1143000"/>
            <a:ext cx="3505200" cy="457200"/>
            <a:chOff x="3264" y="816"/>
            <a:chExt cx="2208" cy="288"/>
          </a:xfrm>
        </p:grpSpPr>
        <p:sp>
          <p:nvSpPr>
            <p:cNvPr id="1730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30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2372"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3061"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3062" name="Group 8"/>
          <p:cNvGrpSpPr>
            <a:grpSpLocks/>
          </p:cNvGrpSpPr>
          <p:nvPr/>
        </p:nvGrpSpPr>
        <p:grpSpPr bwMode="auto">
          <a:xfrm>
            <a:off x="6477000" y="1143000"/>
            <a:ext cx="1158875" cy="457200"/>
            <a:chOff x="4032" y="720"/>
            <a:chExt cx="730" cy="288"/>
          </a:xfrm>
        </p:grpSpPr>
        <p:sp>
          <p:nvSpPr>
            <p:cNvPr id="173063" name="Text Box 9"/>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69 ms</a:t>
              </a:r>
            </a:p>
          </p:txBody>
        </p:sp>
        <p:graphicFrame>
          <p:nvGraphicFramePr>
            <p:cNvPr id="173064" name="Object 10"/>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spid="_x0000_s12373" name="Bitmap Image" r:id="rId6" imgW="190426" imgH="200159" progId="Paint.Picture">
                    <p:embed/>
                  </p:oleObj>
                </mc:Choice>
                <mc:Fallback>
                  <p:oleObj name="Bitmap Image" r:id="rId6" imgW="190426" imgH="20015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9435847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3" name="Rectangle 3"/>
          <p:cNvSpPr>
            <a:spLocks noGrp="1" noChangeArrowheads="1"/>
          </p:cNvSpPr>
          <p:nvPr>
            <p:ph type="title"/>
          </p:nvPr>
        </p:nvSpPr>
        <p:spPr/>
        <p:txBody>
          <a:bodyPr/>
          <a:lstStyle/>
          <a:p>
            <a:pPr eaLnBrk="1" hangingPunct="1"/>
            <a:r>
              <a:rPr lang="en-US"/>
              <a:t>Discrimination of Basic Categories</a:t>
            </a:r>
          </a:p>
        </p:txBody>
      </p:sp>
      <p:grpSp>
        <p:nvGrpSpPr>
          <p:cNvPr id="174084" name="Group 4"/>
          <p:cNvGrpSpPr>
            <a:grpSpLocks/>
          </p:cNvGrpSpPr>
          <p:nvPr/>
        </p:nvGrpSpPr>
        <p:grpSpPr bwMode="auto">
          <a:xfrm>
            <a:off x="1447800" y="1143000"/>
            <a:ext cx="3505200" cy="457200"/>
            <a:chOff x="3264" y="816"/>
            <a:chExt cx="2208" cy="288"/>
          </a:xfrm>
        </p:grpSpPr>
        <p:sp>
          <p:nvSpPr>
            <p:cNvPr id="17409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409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spid="_x0000_s13478" name="Bitmap Image" r:id="rId4" imgW="200159" imgH="190426" progId="Paint.Picture">
                    <p:embed/>
                  </p:oleObj>
                </mc:Choice>
                <mc:Fallback>
                  <p:oleObj name="Bitmap Image" r:id="rId4" imgW="200159" imgH="19042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4085"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4086" name="Group 8"/>
          <p:cNvGrpSpPr>
            <a:grpSpLocks/>
          </p:cNvGrpSpPr>
          <p:nvPr/>
        </p:nvGrpSpPr>
        <p:grpSpPr bwMode="auto">
          <a:xfrm>
            <a:off x="3886200" y="1143000"/>
            <a:ext cx="1158875" cy="457200"/>
            <a:chOff x="2448" y="720"/>
            <a:chExt cx="730" cy="288"/>
          </a:xfrm>
        </p:grpSpPr>
        <p:sp>
          <p:nvSpPr>
            <p:cNvPr id="174093"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37 ms</a:t>
              </a:r>
            </a:p>
          </p:txBody>
        </p:sp>
        <p:graphicFrame>
          <p:nvGraphicFramePr>
            <p:cNvPr id="174094"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spid="_x0000_s13479" name="Bitmap Image" r:id="rId6" imgW="200159" imgH="190426" progId="Paint.Picture">
                    <p:embed/>
                  </p:oleObj>
                </mc:Choice>
                <mc:Fallback>
                  <p:oleObj name="Bitmap Image" r:id="rId6" imgW="200159" imgH="19042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7" name="Group 11"/>
          <p:cNvGrpSpPr>
            <a:grpSpLocks/>
          </p:cNvGrpSpPr>
          <p:nvPr/>
        </p:nvGrpSpPr>
        <p:grpSpPr bwMode="auto">
          <a:xfrm>
            <a:off x="5257800" y="1143000"/>
            <a:ext cx="1082675" cy="457200"/>
            <a:chOff x="3312" y="720"/>
            <a:chExt cx="682" cy="288"/>
          </a:xfrm>
        </p:grpSpPr>
        <p:sp>
          <p:nvSpPr>
            <p:cNvPr id="174091" name="Text Box 12"/>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50 ms</a:t>
              </a:r>
            </a:p>
          </p:txBody>
        </p:sp>
        <p:graphicFrame>
          <p:nvGraphicFramePr>
            <p:cNvPr id="174092" name="Object 13"/>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spid="_x0000_s13480" name="Bitmap Image" r:id="rId8" imgW="171338" imgH="200159" progId="Paint.Picture">
                    <p:embed/>
                  </p:oleObj>
                </mc:Choice>
                <mc:Fallback>
                  <p:oleObj name="Bitmap Image" r:id="rId8" imgW="171338" imgH="200159"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8" name="Group 14"/>
          <p:cNvGrpSpPr>
            <a:grpSpLocks/>
          </p:cNvGrpSpPr>
          <p:nvPr/>
        </p:nvGrpSpPr>
        <p:grpSpPr bwMode="auto">
          <a:xfrm>
            <a:off x="6477000" y="1143000"/>
            <a:ext cx="1158875" cy="457200"/>
            <a:chOff x="4032" y="720"/>
            <a:chExt cx="730" cy="288"/>
          </a:xfrm>
        </p:grpSpPr>
        <p:sp>
          <p:nvSpPr>
            <p:cNvPr id="174089" name="Text Box 15"/>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69 ms</a:t>
              </a:r>
            </a:p>
          </p:txBody>
        </p:sp>
        <p:graphicFrame>
          <p:nvGraphicFramePr>
            <p:cNvPr id="174090" name="Object 16"/>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spid="_x0000_s13481" name="Bitmap Image" r:id="rId10" imgW="190426" imgH="200159" progId="Paint.Picture">
                    <p:embed/>
                  </p:oleObj>
                </mc:Choice>
                <mc:Fallback>
                  <p:oleObj name="Bitmap Image" r:id="rId10" imgW="190426" imgH="200159"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91916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body" sz="half" idx="1"/>
          </p:nvPr>
        </p:nvSpPr>
        <p:spPr>
          <a:xfrm>
            <a:off x="0" y="914400"/>
            <a:ext cx="4191000" cy="5943600"/>
          </a:xfrm>
        </p:spPr>
        <p:txBody>
          <a:bodyPr/>
          <a:lstStyle/>
          <a:p>
            <a:pPr marL="0" indent="0" eaLnBrk="1" hangingPunct="1"/>
            <a:endParaRPr lang="en-US" altLang="en-US" sz="1800" dirty="0"/>
          </a:p>
        </p:txBody>
      </p:sp>
      <p:sp>
        <p:nvSpPr>
          <p:cNvPr id="72708" name="Rectangle 7"/>
          <p:cNvSpPr>
            <a:spLocks noGrp="1" noChangeArrowheads="1"/>
          </p:cNvSpPr>
          <p:nvPr>
            <p:ph type="body" sz="half" idx="2"/>
          </p:nvPr>
        </p:nvSpPr>
        <p:spPr/>
        <p:txBody>
          <a:bodyPr/>
          <a:lstStyle/>
          <a:p>
            <a:pPr marL="0" indent="0" eaLnBrk="1" hangingPunct="1"/>
            <a:endParaRPr lang="ru-RU" altLang="en-US" sz="2400"/>
          </a:p>
        </p:txBody>
      </p:sp>
      <p:pic>
        <p:nvPicPr>
          <p:cNvPr id="727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92" y="838200"/>
            <a:ext cx="5440680" cy="67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Scene Recognition using Texture</a:t>
            </a:r>
          </a:p>
        </p:txBody>
      </p:sp>
    </p:spTree>
    <p:extLst>
      <p:ext uri="{BB962C8B-B14F-4D97-AF65-F5344CB8AC3E}">
        <p14:creationId xmlns:p14="http://schemas.microsoft.com/office/powerpoint/2010/main" val="384512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Heuristic (Axiom) I</a:t>
            </a:r>
          </a:p>
        </p:txBody>
      </p:sp>
      <p:sp>
        <p:nvSpPr>
          <p:cNvPr id="13315" name="Text Box 3"/>
          <p:cNvSpPr txBox="1">
            <a:spLocks noChangeArrowheads="1"/>
          </p:cNvSpPr>
          <p:nvPr/>
        </p:nvSpPr>
        <p:spPr bwMode="auto">
          <a:xfrm>
            <a:off x="457200" y="1295400"/>
            <a:ext cx="509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latin typeface="Arial Narrow" pitchFamily="34" charset="0"/>
              </a:rPr>
              <a:t>Julesz then conjectured the following axiom:</a:t>
            </a:r>
          </a:p>
        </p:txBody>
      </p:sp>
      <p:sp>
        <p:nvSpPr>
          <p:cNvPr id="13316" name="Text Box 4"/>
          <p:cNvSpPr txBox="1">
            <a:spLocks noChangeArrowheads="1"/>
          </p:cNvSpPr>
          <p:nvPr/>
        </p:nvSpPr>
        <p:spPr bwMode="auto">
          <a:xfrm>
            <a:off x="762000" y="2286000"/>
            <a:ext cx="7286625"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CC99"/>
                </a:solidFill>
                <a:latin typeface="Arial Narrow" pitchFamily="34" charset="0"/>
              </a:rPr>
              <a:t>Human vision operates in two distinct modes:</a:t>
            </a:r>
          </a:p>
          <a:p>
            <a:pPr eaLnBrk="1" fontAlgn="base" hangingPunct="1">
              <a:spcBef>
                <a:spcPct val="0"/>
              </a:spcBef>
              <a:spcAft>
                <a:spcPct val="0"/>
              </a:spcAft>
            </a:pPr>
            <a:r>
              <a:rPr lang="en-US" altLang="en-US" sz="2400">
                <a:solidFill>
                  <a:srgbClr val="00CC99"/>
                </a:solidFill>
                <a:latin typeface="Arial Narrow" pitchFamily="34" charset="0"/>
              </a:rPr>
              <a:t>   1. Preattentive vision</a:t>
            </a:r>
          </a:p>
          <a:p>
            <a:pPr eaLnBrk="1" fontAlgn="base" hangingPunct="1">
              <a:spcBef>
                <a:spcPct val="0"/>
              </a:spcBef>
              <a:spcAft>
                <a:spcPct val="0"/>
              </a:spcAft>
            </a:pPr>
            <a:r>
              <a:rPr lang="en-US" altLang="en-US" sz="2400">
                <a:solidFill>
                  <a:srgbClr val="00CC99"/>
                </a:solidFill>
                <a:latin typeface="Arial Narrow" pitchFamily="34" charset="0"/>
              </a:rPr>
              <a:t>          </a:t>
            </a:r>
            <a:r>
              <a:rPr lang="en-US" altLang="en-US" sz="2000">
                <a:solidFill>
                  <a:srgbClr val="00CC99"/>
                </a:solidFill>
                <a:latin typeface="Arial Narrow" pitchFamily="34" charset="0"/>
              </a:rPr>
              <a:t>parallel,  instantaneous </a:t>
            </a:r>
            <a:r>
              <a:rPr lang="en-US" altLang="en-US" i="1">
                <a:solidFill>
                  <a:srgbClr val="00CC99"/>
                </a:solidFill>
                <a:latin typeface="Arial Narrow" pitchFamily="34" charset="0"/>
              </a:rPr>
              <a:t>(~100--200ms</a:t>
            </a:r>
            <a:r>
              <a:rPr lang="en-US" altLang="en-US" sz="2000" i="1">
                <a:solidFill>
                  <a:srgbClr val="00CC99"/>
                </a:solidFill>
                <a:latin typeface="Arial Narrow" pitchFamily="34" charset="0"/>
              </a:rPr>
              <a:t>),</a:t>
            </a:r>
            <a:r>
              <a:rPr lang="en-US" altLang="en-US" sz="2000">
                <a:solidFill>
                  <a:srgbClr val="00CC99"/>
                </a:solidFill>
                <a:latin typeface="Arial Narrow" pitchFamily="34" charset="0"/>
              </a:rPr>
              <a:t>  without scrutiny,</a:t>
            </a:r>
          </a:p>
          <a:p>
            <a:pPr eaLnBrk="1" fontAlgn="base" hangingPunct="1">
              <a:spcBef>
                <a:spcPct val="0"/>
              </a:spcBef>
              <a:spcAft>
                <a:spcPct val="0"/>
              </a:spcAft>
            </a:pPr>
            <a:r>
              <a:rPr lang="en-US" altLang="en-US" sz="2000">
                <a:solidFill>
                  <a:srgbClr val="00CC99"/>
                </a:solidFill>
                <a:latin typeface="Arial Narrow" pitchFamily="34" charset="0"/>
              </a:rPr>
              <a:t>            independent of the number of patterns, covering a large visual field.</a:t>
            </a:r>
            <a:endParaRPr lang="en-US" altLang="en-US" sz="2400">
              <a:solidFill>
                <a:srgbClr val="00CC99"/>
              </a:solidFill>
              <a:latin typeface="Arial Narrow" pitchFamily="34" charset="0"/>
            </a:endParaRPr>
          </a:p>
          <a:p>
            <a:pPr eaLnBrk="1" fontAlgn="base" hangingPunct="1">
              <a:spcBef>
                <a:spcPct val="0"/>
              </a:spcBef>
              <a:spcAft>
                <a:spcPct val="0"/>
              </a:spcAft>
            </a:pPr>
            <a:r>
              <a:rPr lang="en-US" altLang="en-US" sz="2400">
                <a:solidFill>
                  <a:srgbClr val="00CC99"/>
                </a:solidFill>
                <a:latin typeface="Arial Narrow" pitchFamily="34" charset="0"/>
              </a:rPr>
              <a:t>           </a:t>
            </a:r>
          </a:p>
          <a:p>
            <a:pPr eaLnBrk="1" fontAlgn="base" hangingPunct="1">
              <a:spcBef>
                <a:spcPct val="0"/>
              </a:spcBef>
              <a:spcAft>
                <a:spcPct val="0"/>
              </a:spcAft>
            </a:pPr>
            <a:r>
              <a:rPr lang="en-US" altLang="en-US" sz="2400">
                <a:solidFill>
                  <a:srgbClr val="00CC99"/>
                </a:solidFill>
                <a:latin typeface="Arial Narrow" pitchFamily="34" charset="0"/>
              </a:rPr>
              <a:t>   2. Attentive vision</a:t>
            </a:r>
          </a:p>
          <a:p>
            <a:pPr eaLnBrk="1" fontAlgn="base" hangingPunct="1">
              <a:spcBef>
                <a:spcPct val="0"/>
              </a:spcBef>
              <a:spcAft>
                <a:spcPct val="0"/>
              </a:spcAft>
            </a:pPr>
            <a:r>
              <a:rPr lang="en-US" altLang="en-US" sz="2400">
                <a:solidFill>
                  <a:srgbClr val="00CC99"/>
                </a:solidFill>
                <a:latin typeface="Arial Narrow" pitchFamily="34" charset="0"/>
              </a:rPr>
              <a:t>         </a:t>
            </a:r>
            <a:r>
              <a:rPr lang="en-US" altLang="en-US" sz="2000">
                <a:solidFill>
                  <a:srgbClr val="00CC99"/>
                </a:solidFill>
                <a:latin typeface="Arial Narrow" pitchFamily="34" charset="0"/>
              </a:rPr>
              <a:t>serial search by focal attention in 50ms steps limited to small aperture.</a:t>
            </a:r>
          </a:p>
        </p:txBody>
      </p:sp>
    </p:spTree>
    <p:extLst>
      <p:ext uri="{BB962C8B-B14F-4D97-AF65-F5344CB8AC3E}">
        <p14:creationId xmlns:p14="http://schemas.microsoft.com/office/powerpoint/2010/main" val="19977497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Demo_WinnCriminisiMink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83"/>
            <a:ext cx="9144000" cy="6860083"/>
          </a:xfrm>
          <a:prstGeom prst="rect">
            <a:avLst/>
          </a:prstGeom>
        </p:spPr>
      </p:pic>
    </p:spTree>
    <p:extLst>
      <p:ext uri="{BB962C8B-B14F-4D97-AF65-F5344CB8AC3E}">
        <p14:creationId xmlns:p14="http://schemas.microsoft.com/office/powerpoint/2010/main" val="1230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8" name="Rectangle 4"/>
          <p:cNvSpPr>
            <a:spLocks noGrp="1" noChangeArrowheads="1"/>
          </p:cNvSpPr>
          <p:nvPr>
            <p:ph type="title"/>
          </p:nvPr>
        </p:nvSpPr>
        <p:spPr/>
        <p:txBody>
          <a:bodyPr/>
          <a:lstStyle/>
          <a:p>
            <a:r>
              <a:rPr lang="en-US" altLang="en-US"/>
              <a:t>Why these filters?</a:t>
            </a:r>
            <a:endParaRPr lang="ru-RU" altLang="en-US"/>
          </a:p>
        </p:txBody>
      </p:sp>
      <p:pic>
        <p:nvPicPr>
          <p:cNvPr id="59494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854075"/>
            <a:ext cx="73310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82200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103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6" name="Rectangle 4"/>
          <p:cNvSpPr>
            <a:spLocks noGrp="1" noChangeArrowheads="1"/>
          </p:cNvSpPr>
          <p:nvPr>
            <p:ph type="title"/>
          </p:nvPr>
        </p:nvSpPr>
        <p:spPr/>
        <p:txBody>
          <a:bodyPr/>
          <a:lstStyle/>
          <a:p>
            <a:r>
              <a:rPr lang="en-US" altLang="en-US"/>
              <a:t>Learned filters</a:t>
            </a:r>
            <a:endParaRPr lang="ru-RU" altLang="en-US"/>
          </a:p>
        </p:txBody>
      </p:sp>
      <p:pic>
        <p:nvPicPr>
          <p:cNvPr id="5969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8838"/>
            <a:ext cx="8516938"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14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Examples</a:t>
            </a:r>
          </a:p>
        </p:txBody>
      </p:sp>
      <p:pic>
        <p:nvPicPr>
          <p:cNvPr id="15363" name="Picture 3" descr="text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477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143000" y="5105400"/>
            <a:ext cx="739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latin typeface="Arial Narrow" pitchFamily="34" charset="0"/>
              </a:rPr>
              <a:t>Pre-attentive vision is sensitive to size/width, orientation changes</a:t>
            </a:r>
          </a:p>
        </p:txBody>
      </p:sp>
    </p:spTree>
    <p:extLst>
      <p:ext uri="{BB962C8B-B14F-4D97-AF65-F5344CB8AC3E}">
        <p14:creationId xmlns:p14="http://schemas.microsoft.com/office/powerpoint/2010/main" val="30600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t>Examples</a:t>
            </a:r>
          </a:p>
        </p:txBody>
      </p:sp>
      <p:pic>
        <p:nvPicPr>
          <p:cNvPr id="16387" name="Picture 3" descr="texto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4196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5791200" y="2438400"/>
            <a:ext cx="30384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latin typeface="Arial Narrow" pitchFamily="34" charset="0"/>
              </a:rPr>
              <a:t>Sensitive to number </a:t>
            </a:r>
          </a:p>
          <a:p>
            <a:pPr eaLnBrk="1" fontAlgn="base" hangingPunct="1">
              <a:spcBef>
                <a:spcPct val="0"/>
              </a:spcBef>
              <a:spcAft>
                <a:spcPct val="0"/>
              </a:spcAft>
            </a:pPr>
            <a:r>
              <a:rPr lang="en-US" altLang="en-US" sz="2400">
                <a:solidFill>
                  <a:srgbClr val="000000"/>
                </a:solidFill>
                <a:latin typeface="Arial Narrow" pitchFamily="34" charset="0"/>
              </a:rPr>
              <a:t>of terminators</a:t>
            </a:r>
          </a:p>
          <a:p>
            <a:pPr eaLnBrk="1" fontAlgn="base" hangingPunct="1">
              <a:spcBef>
                <a:spcPct val="0"/>
              </a:spcBef>
              <a:spcAft>
                <a:spcPct val="0"/>
              </a:spcAft>
            </a:pPr>
            <a:endParaRPr lang="en-US" altLang="en-US" sz="2400">
              <a:solidFill>
                <a:srgbClr val="000000"/>
              </a:solidFill>
              <a:latin typeface="Arial Narrow" pitchFamily="34" charset="0"/>
            </a:endParaRPr>
          </a:p>
          <a:p>
            <a:pPr eaLnBrk="1" fontAlgn="base" hangingPunct="1">
              <a:spcBef>
                <a:spcPct val="0"/>
              </a:spcBef>
              <a:spcAft>
                <a:spcPct val="0"/>
              </a:spcAft>
            </a:pPr>
            <a:r>
              <a:rPr lang="en-US" altLang="en-US" sz="2400">
                <a:solidFill>
                  <a:srgbClr val="000000"/>
                </a:solidFill>
                <a:latin typeface="Arial Narrow" pitchFamily="34" charset="0"/>
              </a:rPr>
              <a:t>Left:      fore-back</a:t>
            </a:r>
          </a:p>
          <a:p>
            <a:pPr eaLnBrk="1" fontAlgn="base" hangingPunct="1">
              <a:spcBef>
                <a:spcPct val="0"/>
              </a:spcBef>
              <a:spcAft>
                <a:spcPct val="0"/>
              </a:spcAft>
            </a:pPr>
            <a:r>
              <a:rPr lang="en-US" altLang="en-US" sz="2400">
                <a:solidFill>
                  <a:srgbClr val="000000"/>
                </a:solidFill>
                <a:latin typeface="Arial Narrow" pitchFamily="34" charset="0"/>
              </a:rPr>
              <a:t>Right:   back-fore</a:t>
            </a:r>
          </a:p>
          <a:p>
            <a:pPr eaLnBrk="1" fontAlgn="base" hangingPunct="1">
              <a:spcBef>
                <a:spcPct val="0"/>
              </a:spcBef>
              <a:spcAft>
                <a:spcPct val="0"/>
              </a:spcAft>
            </a:pPr>
            <a:endParaRPr lang="en-US" altLang="en-US" sz="2400">
              <a:solidFill>
                <a:srgbClr val="000000"/>
              </a:solidFill>
              <a:latin typeface="Arial Narrow" pitchFamily="34" charset="0"/>
            </a:endParaRPr>
          </a:p>
          <a:p>
            <a:pPr eaLnBrk="1" fontAlgn="base" hangingPunct="1">
              <a:spcBef>
                <a:spcPct val="0"/>
              </a:spcBef>
              <a:spcAft>
                <a:spcPct val="0"/>
              </a:spcAft>
            </a:pPr>
            <a:r>
              <a:rPr lang="en-US" altLang="en-US" sz="2400">
                <a:solidFill>
                  <a:srgbClr val="000000"/>
                </a:solidFill>
                <a:latin typeface="Arial Narrow" pitchFamily="34" charset="0"/>
              </a:rPr>
              <a:t>See previous examples </a:t>
            </a:r>
          </a:p>
          <a:p>
            <a:pPr eaLnBrk="1" fontAlgn="base" hangingPunct="1">
              <a:spcBef>
                <a:spcPct val="0"/>
              </a:spcBef>
              <a:spcAft>
                <a:spcPct val="0"/>
              </a:spcAft>
            </a:pPr>
            <a:r>
              <a:rPr lang="en-US" altLang="en-US" sz="2400">
                <a:solidFill>
                  <a:srgbClr val="000000"/>
                </a:solidFill>
                <a:latin typeface="Arial Narrow" pitchFamily="34" charset="0"/>
              </a:rPr>
              <a:t>For cross and terminators</a:t>
            </a:r>
          </a:p>
        </p:txBody>
      </p:sp>
    </p:spTree>
    <p:extLst>
      <p:ext uri="{BB962C8B-B14F-4D97-AF65-F5344CB8AC3E}">
        <p14:creationId xmlns:p14="http://schemas.microsoft.com/office/powerpoint/2010/main" val="3435173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Heuristic (Axiom) II</a:t>
            </a:r>
          </a:p>
        </p:txBody>
      </p:sp>
      <p:sp>
        <p:nvSpPr>
          <p:cNvPr id="14339" name="Text Box 3"/>
          <p:cNvSpPr txBox="1">
            <a:spLocks noChangeArrowheads="1"/>
          </p:cNvSpPr>
          <p:nvPr/>
        </p:nvSpPr>
        <p:spPr bwMode="auto">
          <a:xfrm>
            <a:off x="533400" y="1219200"/>
            <a:ext cx="8209042"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z="2400" dirty="0">
              <a:solidFill>
                <a:srgbClr val="000000"/>
              </a:solidFill>
              <a:latin typeface="Arial Narrow" pitchFamily="34" charset="0"/>
            </a:endParaRPr>
          </a:p>
          <a:p>
            <a:pPr eaLnBrk="1" fontAlgn="base" hangingPunct="1">
              <a:spcBef>
                <a:spcPct val="0"/>
              </a:spcBef>
              <a:spcAft>
                <a:spcPct val="0"/>
              </a:spcAft>
            </a:pPr>
            <a:endParaRPr lang="en-US" altLang="en-US" sz="2400" dirty="0">
              <a:solidFill>
                <a:srgbClr val="000000"/>
              </a:solidFill>
              <a:latin typeface="Arial Narrow" pitchFamily="34" charset="0"/>
            </a:endParaRPr>
          </a:p>
          <a:p>
            <a:pPr eaLnBrk="1" fontAlgn="base" hangingPunct="1">
              <a:spcBef>
                <a:spcPct val="0"/>
              </a:spcBef>
              <a:spcAft>
                <a:spcPct val="0"/>
              </a:spcAft>
            </a:pPr>
            <a:r>
              <a:rPr lang="en-US" altLang="en-US" sz="2400" dirty="0">
                <a:solidFill>
                  <a:srgbClr val="000000"/>
                </a:solidFill>
                <a:latin typeface="Arial Narrow" pitchFamily="34" charset="0"/>
              </a:rPr>
              <a:t>   </a:t>
            </a:r>
            <a:r>
              <a:rPr lang="en-US" altLang="en-US" sz="2400" dirty="0" err="1">
                <a:solidFill>
                  <a:srgbClr val="00CC99"/>
                </a:solidFill>
                <a:latin typeface="Arial Narrow" pitchFamily="34" charset="0"/>
              </a:rPr>
              <a:t>Textons</a:t>
            </a:r>
            <a:r>
              <a:rPr lang="en-US" altLang="en-US" sz="2400" dirty="0">
                <a:solidFill>
                  <a:srgbClr val="00CC99"/>
                </a:solidFill>
                <a:latin typeface="Arial Narrow" pitchFamily="34" charset="0"/>
              </a:rPr>
              <a:t> are the fundamental elements in </a:t>
            </a:r>
            <a:r>
              <a:rPr lang="en-US" altLang="en-US" sz="2400" dirty="0" err="1">
                <a:solidFill>
                  <a:srgbClr val="00CC99"/>
                </a:solidFill>
                <a:latin typeface="Arial Narrow" pitchFamily="34" charset="0"/>
              </a:rPr>
              <a:t>preattentive</a:t>
            </a:r>
            <a:r>
              <a:rPr lang="en-US" altLang="en-US" sz="2400" dirty="0">
                <a:solidFill>
                  <a:srgbClr val="00CC99"/>
                </a:solidFill>
                <a:latin typeface="Arial Narrow" pitchFamily="34" charset="0"/>
              </a:rPr>
              <a:t> vision, including</a:t>
            </a:r>
          </a:p>
          <a:p>
            <a:pPr eaLnBrk="1" fontAlgn="base" hangingPunct="1">
              <a:spcBef>
                <a:spcPct val="0"/>
              </a:spcBef>
              <a:spcAft>
                <a:spcPct val="0"/>
              </a:spcAft>
            </a:pPr>
            <a:r>
              <a:rPr lang="en-US" altLang="en-US" sz="2400" dirty="0">
                <a:solidFill>
                  <a:srgbClr val="00CC99"/>
                </a:solidFill>
                <a:latin typeface="Arial Narrow" pitchFamily="34" charset="0"/>
              </a:rPr>
              <a:t>      </a:t>
            </a:r>
          </a:p>
          <a:p>
            <a:pPr eaLnBrk="1" fontAlgn="base" hangingPunct="1">
              <a:spcBef>
                <a:spcPct val="0"/>
              </a:spcBef>
              <a:spcAft>
                <a:spcPct val="0"/>
              </a:spcAft>
            </a:pPr>
            <a:r>
              <a:rPr lang="en-US" altLang="en-US" sz="2400" dirty="0">
                <a:solidFill>
                  <a:srgbClr val="00CC99"/>
                </a:solidFill>
                <a:latin typeface="Arial Narrow" pitchFamily="34" charset="0"/>
              </a:rPr>
              <a:t>      1. Elongated blobs</a:t>
            </a:r>
          </a:p>
          <a:p>
            <a:pPr eaLnBrk="1" fontAlgn="base" hangingPunct="1">
              <a:spcBef>
                <a:spcPct val="0"/>
              </a:spcBef>
              <a:spcAft>
                <a:spcPct val="0"/>
              </a:spcAft>
            </a:pPr>
            <a:r>
              <a:rPr lang="en-US" altLang="en-US" sz="2400" dirty="0">
                <a:solidFill>
                  <a:srgbClr val="00CC99"/>
                </a:solidFill>
                <a:latin typeface="Arial Narrow" pitchFamily="34" charset="0"/>
              </a:rPr>
              <a:t>             </a:t>
            </a:r>
            <a:r>
              <a:rPr lang="en-US" altLang="en-US" sz="2000" dirty="0">
                <a:solidFill>
                  <a:srgbClr val="00CC99"/>
                </a:solidFill>
                <a:latin typeface="Arial Narrow" pitchFamily="34" charset="0"/>
              </a:rPr>
              <a:t>rectangles, ellipses, line segments with attributes</a:t>
            </a:r>
          </a:p>
          <a:p>
            <a:pPr eaLnBrk="1" fontAlgn="base" hangingPunct="1">
              <a:spcBef>
                <a:spcPct val="0"/>
              </a:spcBef>
              <a:spcAft>
                <a:spcPct val="0"/>
              </a:spcAft>
            </a:pPr>
            <a:r>
              <a:rPr lang="en-US" altLang="en-US" sz="2000" dirty="0">
                <a:solidFill>
                  <a:srgbClr val="00CC99"/>
                </a:solidFill>
                <a:latin typeface="Arial Narrow" pitchFamily="34" charset="0"/>
              </a:rPr>
              <a:t>                   color, orientation, width, length, flicker rate.</a:t>
            </a:r>
          </a:p>
          <a:p>
            <a:pPr eaLnBrk="1" fontAlgn="base" hangingPunct="1">
              <a:spcBef>
                <a:spcPct val="0"/>
              </a:spcBef>
              <a:spcAft>
                <a:spcPct val="0"/>
              </a:spcAft>
            </a:pPr>
            <a:r>
              <a:rPr lang="en-US" altLang="en-US" sz="2400" dirty="0">
                <a:solidFill>
                  <a:srgbClr val="00CC99"/>
                </a:solidFill>
                <a:latin typeface="Arial Narrow" pitchFamily="34" charset="0"/>
              </a:rPr>
              <a:t>      2.  Terminators</a:t>
            </a:r>
          </a:p>
          <a:p>
            <a:pPr eaLnBrk="1" fontAlgn="base" hangingPunct="1">
              <a:spcBef>
                <a:spcPct val="0"/>
              </a:spcBef>
              <a:spcAft>
                <a:spcPct val="0"/>
              </a:spcAft>
            </a:pPr>
            <a:r>
              <a:rPr lang="en-US" altLang="en-US" sz="2400" dirty="0">
                <a:solidFill>
                  <a:srgbClr val="00CC99"/>
                </a:solidFill>
                <a:latin typeface="Arial Narrow" pitchFamily="34" charset="0"/>
              </a:rPr>
              <a:t>             </a:t>
            </a:r>
            <a:r>
              <a:rPr lang="en-US" altLang="en-US" sz="2000" dirty="0">
                <a:solidFill>
                  <a:srgbClr val="00CC99"/>
                </a:solidFill>
                <a:latin typeface="Arial Narrow" pitchFamily="34" charset="0"/>
              </a:rPr>
              <a:t>ends of line segments.</a:t>
            </a:r>
          </a:p>
          <a:p>
            <a:pPr eaLnBrk="1" fontAlgn="base" hangingPunct="1">
              <a:spcBef>
                <a:spcPct val="0"/>
              </a:spcBef>
              <a:spcAft>
                <a:spcPct val="0"/>
              </a:spcAft>
            </a:pPr>
            <a:r>
              <a:rPr lang="en-US" altLang="en-US" sz="2400" dirty="0">
                <a:solidFill>
                  <a:srgbClr val="00CC99"/>
                </a:solidFill>
                <a:latin typeface="Arial Narrow" pitchFamily="34" charset="0"/>
              </a:rPr>
              <a:t>      3.  Crossings of line segments.</a:t>
            </a:r>
          </a:p>
        </p:txBody>
      </p:sp>
      <p:sp>
        <p:nvSpPr>
          <p:cNvPr id="14340" name="Text Box 4"/>
          <p:cNvSpPr txBox="1">
            <a:spLocks noChangeArrowheads="1"/>
          </p:cNvSpPr>
          <p:nvPr/>
        </p:nvSpPr>
        <p:spPr bwMode="auto">
          <a:xfrm>
            <a:off x="609600" y="5105400"/>
            <a:ext cx="76686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dirty="0">
                <a:solidFill>
                  <a:srgbClr val="000000"/>
                </a:solidFill>
                <a:latin typeface="Arial Narrow" pitchFamily="34" charset="0"/>
              </a:rPr>
              <a:t>But it is worth noting that </a:t>
            </a:r>
            <a:r>
              <a:rPr lang="en-US" altLang="en-US" sz="2000" dirty="0" err="1">
                <a:solidFill>
                  <a:srgbClr val="000000"/>
                </a:solidFill>
                <a:latin typeface="Arial Narrow" pitchFamily="34" charset="0"/>
              </a:rPr>
              <a:t>Julesz’s</a:t>
            </a:r>
            <a:r>
              <a:rPr lang="en-US" altLang="en-US" sz="2000" dirty="0">
                <a:solidFill>
                  <a:srgbClr val="000000"/>
                </a:solidFill>
                <a:latin typeface="Arial Narrow" pitchFamily="34" charset="0"/>
              </a:rPr>
              <a:t> conclusions are largely based on ensemble of </a:t>
            </a:r>
          </a:p>
          <a:p>
            <a:pPr eaLnBrk="1" fontAlgn="base" hangingPunct="1">
              <a:spcBef>
                <a:spcPct val="0"/>
              </a:spcBef>
              <a:spcAft>
                <a:spcPct val="0"/>
              </a:spcAft>
            </a:pPr>
            <a:r>
              <a:rPr lang="en-US" altLang="en-US" sz="2000" dirty="0">
                <a:solidFill>
                  <a:srgbClr val="000000"/>
                </a:solidFill>
                <a:latin typeface="Arial Narrow" pitchFamily="34" charset="0"/>
              </a:rPr>
              <a:t>artificial texture patterns.  It was infeasible to synthesize  natural textures  for</a:t>
            </a:r>
          </a:p>
          <a:p>
            <a:pPr eaLnBrk="1" fontAlgn="base" hangingPunct="1">
              <a:spcBef>
                <a:spcPct val="0"/>
              </a:spcBef>
              <a:spcAft>
                <a:spcPct val="0"/>
              </a:spcAft>
            </a:pPr>
            <a:r>
              <a:rPr lang="en-US" altLang="en-US" sz="2000" dirty="0">
                <a:solidFill>
                  <a:srgbClr val="000000"/>
                </a:solidFill>
                <a:latin typeface="Arial Narrow" pitchFamily="34" charset="0"/>
              </a:rPr>
              <a:t> controlled experiments at that time</a:t>
            </a:r>
            <a:r>
              <a:rPr lang="en-US" altLang="en-US" sz="2400" dirty="0">
                <a:solidFill>
                  <a:srgbClr val="000000"/>
                </a:solidFill>
                <a:latin typeface="Arial Narrow" pitchFamily="34" charset="0"/>
              </a:rPr>
              <a:t>.</a:t>
            </a:r>
          </a:p>
        </p:txBody>
      </p:sp>
    </p:spTree>
    <p:extLst>
      <p:ext uri="{BB962C8B-B14F-4D97-AF65-F5344CB8AC3E}">
        <p14:creationId xmlns:p14="http://schemas.microsoft.com/office/powerpoint/2010/main" val="740773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Julesz Conjecture</a:t>
            </a:r>
          </a:p>
        </p:txBody>
      </p:sp>
      <p:sp>
        <p:nvSpPr>
          <p:cNvPr id="17411" name="Rectangle 3"/>
          <p:cNvSpPr>
            <a:spLocks noGrp="1" noChangeArrowheads="1"/>
          </p:cNvSpPr>
          <p:nvPr>
            <p:ph type="body" idx="1"/>
          </p:nvPr>
        </p:nvSpPr>
        <p:spPr/>
        <p:txBody>
          <a:bodyPr/>
          <a:lstStyle/>
          <a:p>
            <a:pPr eaLnBrk="1" hangingPunct="1"/>
            <a:r>
              <a:rPr lang="en-US" altLang="en-US" i="1" dirty="0"/>
              <a:t>Textures cannot be spontaneously discriminated if they have the same first-order and second-order statistics and differ only in their third-order or higher-order statistics.</a:t>
            </a:r>
            <a:r>
              <a:rPr lang="en-US" altLang="en-US" dirty="0"/>
              <a:t> </a:t>
            </a:r>
          </a:p>
          <a:p>
            <a:pPr eaLnBrk="1" hangingPunct="1"/>
            <a:r>
              <a:rPr lang="en-US" altLang="en-US" dirty="0"/>
              <a:t>					(not </a:t>
            </a:r>
            <a:r>
              <a:rPr lang="en-US" altLang="en-US" i="1" dirty="0"/>
              <a:t>quite</a:t>
            </a:r>
            <a:r>
              <a:rPr lang="en-US" altLang="en-US" dirty="0"/>
              <a:t> true)</a:t>
            </a:r>
          </a:p>
        </p:txBody>
      </p:sp>
    </p:spTree>
    <p:extLst>
      <p:ext uri="{BB962C8B-B14F-4D97-AF65-F5344CB8AC3E}">
        <p14:creationId xmlns:p14="http://schemas.microsoft.com/office/powerpoint/2010/main" val="391996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t>1</a:t>
            </a:r>
            <a:r>
              <a:rPr lang="en-US" altLang="en-US" baseline="30000"/>
              <a:t>st</a:t>
            </a:r>
            <a:r>
              <a:rPr lang="en-US" altLang="en-US"/>
              <a:t> Order Statistics</a:t>
            </a:r>
          </a:p>
        </p:txBody>
      </p:sp>
      <p:pic>
        <p:nvPicPr>
          <p:cNvPr id="18435" name="Picture 3" descr="julesz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24000"/>
            <a:ext cx="78613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28" name="Group 4"/>
          <p:cNvGrpSpPr>
            <a:grpSpLocks/>
          </p:cNvGrpSpPr>
          <p:nvPr/>
        </p:nvGrpSpPr>
        <p:grpSpPr bwMode="auto">
          <a:xfrm>
            <a:off x="1660525" y="1524000"/>
            <a:ext cx="5976938" cy="4572000"/>
            <a:chOff x="1046" y="960"/>
            <a:chExt cx="3765" cy="2880"/>
          </a:xfrm>
        </p:grpSpPr>
        <p:sp>
          <p:nvSpPr>
            <p:cNvPr id="18437" name="Text Box 5"/>
            <p:cNvSpPr txBox="1">
              <a:spLocks noChangeArrowheads="1"/>
            </p:cNvSpPr>
            <p:nvPr/>
          </p:nvSpPr>
          <p:spPr bwMode="auto">
            <a:xfrm>
              <a:off x="1046" y="3513"/>
              <a:ext cx="9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5% white</a:t>
              </a:r>
            </a:p>
          </p:txBody>
        </p:sp>
        <p:sp>
          <p:nvSpPr>
            <p:cNvPr id="18438" name="Text Box 6"/>
            <p:cNvSpPr txBox="1">
              <a:spLocks noChangeArrowheads="1"/>
            </p:cNvSpPr>
            <p:nvPr/>
          </p:nvSpPr>
          <p:spPr bwMode="auto">
            <a:xfrm>
              <a:off x="3696"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20% white</a:t>
              </a:r>
            </a:p>
          </p:txBody>
        </p:sp>
        <p:sp>
          <p:nvSpPr>
            <p:cNvPr id="18439" name="Line 7"/>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33027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a:t>2</a:t>
            </a:r>
            <a:r>
              <a:rPr lang="en-US" altLang="en-US" baseline="30000"/>
              <a:t>nd</a:t>
            </a:r>
            <a:r>
              <a:rPr lang="en-US" altLang="en-US"/>
              <a:t> Order Statistics</a:t>
            </a:r>
          </a:p>
        </p:txBody>
      </p:sp>
      <p:pic>
        <p:nvPicPr>
          <p:cNvPr id="19459" name="Picture 3" descr="julesz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772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52" name="Group 4"/>
          <p:cNvGrpSpPr>
            <a:grpSpLocks/>
          </p:cNvGrpSpPr>
          <p:nvPr/>
        </p:nvGrpSpPr>
        <p:grpSpPr bwMode="auto">
          <a:xfrm>
            <a:off x="3505200" y="1524000"/>
            <a:ext cx="1770063" cy="4572000"/>
            <a:chOff x="2208" y="960"/>
            <a:chExt cx="1115" cy="2880"/>
          </a:xfrm>
        </p:grpSpPr>
        <p:sp>
          <p:nvSpPr>
            <p:cNvPr id="19461" name="Text Box 5"/>
            <p:cNvSpPr txBox="1">
              <a:spLocks noChangeArrowheads="1"/>
            </p:cNvSpPr>
            <p:nvPr/>
          </p:nvSpPr>
          <p:spPr bwMode="auto">
            <a:xfrm>
              <a:off x="2208"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10% white</a:t>
              </a:r>
            </a:p>
          </p:txBody>
        </p:sp>
        <p:sp>
          <p:nvSpPr>
            <p:cNvPr id="19462" name="Line 6"/>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35865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6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scan0003"/>
          <p:cNvPicPr>
            <a:picLocks noChangeAspect="1" noChangeArrowheads="1"/>
          </p:cNvPicPr>
          <p:nvPr/>
        </p:nvPicPr>
        <p:blipFill>
          <a:blip r:embed="rId3"/>
          <a:srcRect/>
          <a:stretch>
            <a:fillRect/>
          </a:stretch>
        </p:blipFill>
        <p:spPr bwMode="auto">
          <a:xfrm>
            <a:off x="533400" y="533400"/>
            <a:ext cx="7467600" cy="6172200"/>
          </a:xfrm>
          <a:prstGeom prst="rect">
            <a:avLst/>
          </a:prstGeom>
          <a:noFill/>
        </p:spPr>
      </p:pic>
    </p:spTree>
    <p:extLst>
      <p:ext uri="{BB962C8B-B14F-4D97-AF65-F5344CB8AC3E}">
        <p14:creationId xmlns:p14="http://schemas.microsoft.com/office/powerpoint/2010/main" val="326838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scan0005"/>
          <p:cNvPicPr>
            <a:picLocks noChangeAspect="1" noChangeArrowheads="1"/>
          </p:cNvPicPr>
          <p:nvPr/>
        </p:nvPicPr>
        <p:blipFill>
          <a:blip r:embed="rId3"/>
          <a:srcRect/>
          <a:stretch>
            <a:fillRect/>
          </a:stretch>
        </p:blipFill>
        <p:spPr bwMode="auto">
          <a:xfrm>
            <a:off x="228600" y="685800"/>
            <a:ext cx="8458200" cy="5746750"/>
          </a:xfrm>
          <a:prstGeom prst="rect">
            <a:avLst/>
          </a:prstGeom>
          <a:noFill/>
        </p:spPr>
      </p:pic>
    </p:spTree>
    <p:extLst>
      <p:ext uri="{BB962C8B-B14F-4D97-AF65-F5344CB8AC3E}">
        <p14:creationId xmlns:p14="http://schemas.microsoft.com/office/powerpoint/2010/main" val="40192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What is Texture?</a:t>
            </a:r>
            <a:endParaRPr lang="en-US" altLang="en-US" sz="1900" i="1"/>
          </a:p>
        </p:txBody>
      </p:sp>
      <p:sp>
        <p:nvSpPr>
          <p:cNvPr id="9219" name="Rectangle 3"/>
          <p:cNvSpPr>
            <a:spLocks noGrp="1" noChangeArrowheads="1"/>
          </p:cNvSpPr>
          <p:nvPr>
            <p:ph type="body" idx="1"/>
          </p:nvPr>
        </p:nvSpPr>
        <p:spPr>
          <a:xfrm>
            <a:off x="609600" y="1295400"/>
            <a:ext cx="7772400" cy="1600200"/>
          </a:xfrm>
        </p:spPr>
        <p:txBody>
          <a:bodyPr/>
          <a:lstStyle/>
          <a:p>
            <a:pPr eaLnBrk="1" hangingPunct="1"/>
            <a:r>
              <a:rPr lang="en-US" altLang="en-US"/>
              <a:t>Texture depicts spatially repeating patterns</a:t>
            </a:r>
          </a:p>
          <a:p>
            <a:pPr eaLnBrk="1" hangingPunct="1"/>
            <a:r>
              <a:rPr lang="en-US" altLang="en-US"/>
              <a:t>Many natural phenomena are textures</a:t>
            </a:r>
          </a:p>
        </p:txBody>
      </p:sp>
      <p:graphicFrame>
        <p:nvGraphicFramePr>
          <p:cNvPr id="9220"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4434" name="PhotoSuite Image" r:id="rId3" imgW="2438400" imgH="2438400" progId="PhotoSuite Image">
                  <p:embed/>
                </p:oleObj>
              </mc:Choice>
              <mc:Fallback>
                <p:oleObj name="PhotoSuite Image" r:id="rId3" imgW="2438400" imgH="243840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4435" name="PhotoSuite Image" r:id="rId5" imgW="1619250" imgH="1457325" progId="PhotoSuite Image">
                  <p:embed/>
                </p:oleObj>
              </mc:Choice>
              <mc:Fallback>
                <p:oleObj name="PhotoSuite Image" r:id="rId5" imgW="1619250" imgH="1457325" progId="PhotoSuite 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4436" name="PhotoSuite Image" r:id="rId7" imgW="1219200" imgH="1219200" progId="PhotoSuite Image">
                  <p:embed/>
                </p:oleObj>
              </mc:Choice>
              <mc:Fallback>
                <p:oleObj name="PhotoSuite Image" r:id="rId7" imgW="1219200" imgH="1219200" progId="PhotoSuite Im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990600" y="5334000"/>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radishes</a:t>
            </a:r>
          </a:p>
        </p:txBody>
      </p:sp>
      <p:sp>
        <p:nvSpPr>
          <p:cNvPr id="9224" name="Text Box 8"/>
          <p:cNvSpPr txBox="1">
            <a:spLocks noChangeArrowheads="1"/>
          </p:cNvSpPr>
          <p:nvPr/>
        </p:nvSpPr>
        <p:spPr bwMode="auto">
          <a:xfrm>
            <a:off x="3886200" y="533400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rocks</a:t>
            </a:r>
          </a:p>
        </p:txBody>
      </p:sp>
      <p:sp>
        <p:nvSpPr>
          <p:cNvPr id="9225" name="Text Box 9"/>
          <p:cNvSpPr txBox="1">
            <a:spLocks noChangeArrowheads="1"/>
          </p:cNvSpPr>
          <p:nvPr/>
        </p:nvSpPr>
        <p:spPr bwMode="auto">
          <a:xfrm>
            <a:off x="6553200" y="5334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yogurt</a:t>
            </a:r>
          </a:p>
        </p:txBody>
      </p:sp>
    </p:spTree>
    <p:extLst>
      <p:ext uri="{BB962C8B-B14F-4D97-AF65-F5344CB8AC3E}">
        <p14:creationId xmlns:p14="http://schemas.microsoft.com/office/powerpoint/2010/main" val="41837285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70" name="Group 2"/>
          <p:cNvGrpSpPr>
            <a:grpSpLocks/>
          </p:cNvGrpSpPr>
          <p:nvPr/>
        </p:nvGrpSpPr>
        <p:grpSpPr bwMode="auto">
          <a:xfrm>
            <a:off x="0" y="0"/>
            <a:ext cx="9144000" cy="6858000"/>
            <a:chOff x="0" y="0"/>
            <a:chExt cx="5760" cy="4320"/>
          </a:xfrm>
        </p:grpSpPr>
        <p:sp>
          <p:nvSpPr>
            <p:cNvPr id="44237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2372" name="Group 4"/>
            <p:cNvGrpSpPr>
              <a:grpSpLocks/>
            </p:cNvGrpSpPr>
            <p:nvPr/>
          </p:nvGrpSpPr>
          <p:grpSpPr bwMode="auto">
            <a:xfrm>
              <a:off x="96" y="528"/>
              <a:ext cx="5472" cy="96"/>
              <a:chOff x="96" y="528"/>
              <a:chExt cx="5472" cy="96"/>
            </a:xfrm>
          </p:grpSpPr>
          <p:sp>
            <p:nvSpPr>
              <p:cNvPr id="44237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2376" name="Group 8"/>
            <p:cNvGrpSpPr>
              <a:grpSpLocks/>
            </p:cNvGrpSpPr>
            <p:nvPr/>
          </p:nvGrpSpPr>
          <p:grpSpPr bwMode="auto">
            <a:xfrm>
              <a:off x="383" y="96"/>
              <a:ext cx="97" cy="4128"/>
              <a:chOff x="383" y="96"/>
              <a:chExt cx="96" cy="4224"/>
            </a:xfrm>
          </p:grpSpPr>
          <p:sp>
            <p:nvSpPr>
              <p:cNvPr id="44237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pic>
        <p:nvPicPr>
          <p:cNvPr id="44238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90725"/>
            <a:ext cx="45720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82" name="Text Box 14"/>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Single Cell Recording</a:t>
            </a:r>
          </a:p>
        </p:txBody>
      </p:sp>
      <p:sp>
        <p:nvSpPr>
          <p:cNvPr id="442383" name="Rectangle 15"/>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34724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298" name="Group 2"/>
          <p:cNvGrpSpPr>
            <a:grpSpLocks/>
          </p:cNvGrpSpPr>
          <p:nvPr/>
        </p:nvGrpSpPr>
        <p:grpSpPr bwMode="auto">
          <a:xfrm>
            <a:off x="0" y="0"/>
            <a:ext cx="9144000" cy="6858000"/>
            <a:chOff x="0" y="0"/>
            <a:chExt cx="5760" cy="4320"/>
          </a:xfrm>
        </p:grpSpPr>
        <p:sp>
          <p:nvSpPr>
            <p:cNvPr id="43929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39300" name="Group 4"/>
            <p:cNvGrpSpPr>
              <a:grpSpLocks/>
            </p:cNvGrpSpPr>
            <p:nvPr/>
          </p:nvGrpSpPr>
          <p:grpSpPr bwMode="auto">
            <a:xfrm>
              <a:off x="96" y="528"/>
              <a:ext cx="5472" cy="96"/>
              <a:chOff x="96" y="528"/>
              <a:chExt cx="5472" cy="96"/>
            </a:xfrm>
          </p:grpSpPr>
          <p:sp>
            <p:nvSpPr>
              <p:cNvPr id="43930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39304" name="Group 8"/>
            <p:cNvGrpSpPr>
              <a:grpSpLocks/>
            </p:cNvGrpSpPr>
            <p:nvPr/>
          </p:nvGrpSpPr>
          <p:grpSpPr bwMode="auto">
            <a:xfrm>
              <a:off x="383" y="96"/>
              <a:ext cx="97" cy="4128"/>
              <a:chOff x="383" y="96"/>
              <a:chExt cx="96" cy="4224"/>
            </a:xfrm>
          </p:grpSpPr>
          <p:sp>
            <p:nvSpPr>
              <p:cNvPr id="43930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39308" name="Text Box 12"/>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Single Cell Recording</a:t>
            </a:r>
          </a:p>
        </p:txBody>
      </p:sp>
      <p:sp>
        <p:nvSpPr>
          <p:cNvPr id="439309" name="Text Box 13"/>
          <p:cNvSpPr txBox="1">
            <a:spLocks noChangeArrowheads="1"/>
          </p:cNvSpPr>
          <p:nvPr/>
        </p:nvSpPr>
        <p:spPr bwMode="auto">
          <a:xfrm>
            <a:off x="6019800" y="1096963"/>
            <a:ext cx="284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00"/>
                </a:solidFill>
                <a:latin typeface="Helvetica" pitchFamily="34" charset="0"/>
              </a:rPr>
              <a:t>Microelectrode</a:t>
            </a:r>
          </a:p>
        </p:txBody>
      </p:sp>
      <p:sp>
        <p:nvSpPr>
          <p:cNvPr id="439310" name="Text Box 14"/>
          <p:cNvSpPr txBox="1">
            <a:spLocks noChangeArrowheads="1"/>
          </p:cNvSpPr>
          <p:nvPr/>
        </p:nvSpPr>
        <p:spPr bwMode="auto">
          <a:xfrm>
            <a:off x="6678613" y="3276600"/>
            <a:ext cx="1627187" cy="576263"/>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Amplifier</a:t>
            </a:r>
          </a:p>
        </p:txBody>
      </p:sp>
      <p:pic>
        <p:nvPicPr>
          <p:cNvPr id="439311"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2224088"/>
            <a:ext cx="12827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638" y="5372100"/>
            <a:ext cx="2463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3" name="Group 17"/>
          <p:cNvGrpSpPr>
            <a:grpSpLocks/>
          </p:cNvGrpSpPr>
          <p:nvPr/>
        </p:nvGrpSpPr>
        <p:grpSpPr bwMode="auto">
          <a:xfrm>
            <a:off x="1981200" y="5283200"/>
            <a:ext cx="7086600" cy="1147763"/>
            <a:chOff x="1008" y="3328"/>
            <a:chExt cx="4464" cy="723"/>
          </a:xfrm>
        </p:grpSpPr>
        <p:pic>
          <p:nvPicPr>
            <p:cNvPr id="43931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4" y="3328"/>
              <a:ext cx="1688"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15" name="Text Box 19"/>
            <p:cNvSpPr txBox="1">
              <a:spLocks noChangeArrowheads="1"/>
            </p:cNvSpPr>
            <p:nvPr/>
          </p:nvSpPr>
          <p:spPr bwMode="auto">
            <a:xfrm>
              <a:off x="1008" y="3379"/>
              <a:ext cx="227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Electrical response</a:t>
              </a:r>
            </a:p>
            <a:p>
              <a:pPr algn="ctr" eaLnBrk="0" fontAlgn="base" hangingPunct="0">
                <a:spcBef>
                  <a:spcPct val="0"/>
                </a:spcBef>
                <a:spcAft>
                  <a:spcPct val="0"/>
                </a:spcAft>
              </a:pPr>
              <a:r>
                <a:rPr lang="en-US" altLang="en-US" sz="3200">
                  <a:solidFill>
                    <a:srgbClr val="FFFF00"/>
                  </a:solidFill>
                  <a:latin typeface="Helvetica" pitchFamily="34" charset="0"/>
                </a:rPr>
                <a:t>(action potentials)</a:t>
              </a:r>
            </a:p>
          </p:txBody>
        </p:sp>
        <p:sp>
          <p:nvSpPr>
            <p:cNvPr id="439316" name="Text Box 20"/>
            <p:cNvSpPr txBox="1">
              <a:spLocks noChangeArrowheads="1"/>
            </p:cNvSpPr>
            <p:nvPr/>
          </p:nvSpPr>
          <p:spPr bwMode="auto">
            <a:xfrm>
              <a:off x="3436" y="3398"/>
              <a:ext cx="3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a:solidFill>
                    <a:srgbClr val="FFFF00"/>
                  </a:solidFill>
                  <a:latin typeface="Helvetica" pitchFamily="34" charset="0"/>
                </a:rPr>
                <a:t>mV</a:t>
              </a:r>
            </a:p>
          </p:txBody>
        </p:sp>
      </p:grpSp>
      <p:pic>
        <p:nvPicPr>
          <p:cNvPr id="43931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764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8"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2438400"/>
            <a:ext cx="647700"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9" name="Group 23"/>
          <p:cNvGrpSpPr>
            <a:grpSpLocks/>
          </p:cNvGrpSpPr>
          <p:nvPr/>
        </p:nvGrpSpPr>
        <p:grpSpPr bwMode="auto">
          <a:xfrm>
            <a:off x="914400" y="2514600"/>
            <a:ext cx="1117600" cy="2984500"/>
            <a:chOff x="576" y="1584"/>
            <a:chExt cx="704" cy="1880"/>
          </a:xfrm>
        </p:grpSpPr>
        <p:pic>
          <p:nvPicPr>
            <p:cNvPr id="43932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 y="1584"/>
              <a:ext cx="704" cy="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21" name="Oval 25"/>
            <p:cNvSpPr>
              <a:spLocks noChangeArrowheads="1"/>
            </p:cNvSpPr>
            <p:nvPr/>
          </p:nvSpPr>
          <p:spPr bwMode="auto">
            <a:xfrm>
              <a:off x="864" y="249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sp>
        <p:nvSpPr>
          <p:cNvPr id="439322" name="Rectangle 2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219173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394" name="Group 2"/>
          <p:cNvGrpSpPr>
            <a:grpSpLocks/>
          </p:cNvGrpSpPr>
          <p:nvPr/>
        </p:nvGrpSpPr>
        <p:grpSpPr bwMode="auto">
          <a:xfrm>
            <a:off x="0" y="0"/>
            <a:ext cx="9144000" cy="6858000"/>
            <a:chOff x="0" y="0"/>
            <a:chExt cx="5760" cy="4320"/>
          </a:xfrm>
        </p:grpSpPr>
        <p:sp>
          <p:nvSpPr>
            <p:cNvPr id="4433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3396" name="Group 4"/>
            <p:cNvGrpSpPr>
              <a:grpSpLocks/>
            </p:cNvGrpSpPr>
            <p:nvPr/>
          </p:nvGrpSpPr>
          <p:grpSpPr bwMode="auto">
            <a:xfrm>
              <a:off x="96" y="528"/>
              <a:ext cx="5472" cy="96"/>
              <a:chOff x="96" y="528"/>
              <a:chExt cx="5472" cy="96"/>
            </a:xfrm>
          </p:grpSpPr>
          <p:sp>
            <p:nvSpPr>
              <p:cNvPr id="4433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3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3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3400" name="Group 8"/>
            <p:cNvGrpSpPr>
              <a:grpSpLocks/>
            </p:cNvGrpSpPr>
            <p:nvPr/>
          </p:nvGrpSpPr>
          <p:grpSpPr bwMode="auto">
            <a:xfrm>
              <a:off x="383" y="96"/>
              <a:ext cx="97" cy="4128"/>
              <a:chOff x="383" y="96"/>
              <a:chExt cx="96" cy="4224"/>
            </a:xfrm>
          </p:grpSpPr>
          <p:sp>
            <p:nvSpPr>
              <p:cNvPr id="4434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4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4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3404" name="Text Box 12"/>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3405" name="Text Box 13"/>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3406" name="Group 14"/>
          <p:cNvGrpSpPr>
            <a:grpSpLocks/>
          </p:cNvGrpSpPr>
          <p:nvPr/>
        </p:nvGrpSpPr>
        <p:grpSpPr bwMode="auto">
          <a:xfrm>
            <a:off x="1371600" y="3200400"/>
            <a:ext cx="3581400" cy="3200400"/>
            <a:chOff x="864" y="2016"/>
            <a:chExt cx="2256" cy="2016"/>
          </a:xfrm>
        </p:grpSpPr>
        <p:grpSp>
          <p:nvGrpSpPr>
            <p:cNvPr id="443407" name="Group 15"/>
            <p:cNvGrpSpPr>
              <a:grpSpLocks/>
            </p:cNvGrpSpPr>
            <p:nvPr/>
          </p:nvGrpSpPr>
          <p:grpSpPr bwMode="auto">
            <a:xfrm>
              <a:off x="864" y="2016"/>
              <a:ext cx="2256" cy="1392"/>
              <a:chOff x="864" y="2016"/>
              <a:chExt cx="2256" cy="1392"/>
            </a:xfrm>
          </p:grpSpPr>
          <p:sp>
            <p:nvSpPr>
              <p:cNvPr id="443408" name="Rectangle 16"/>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pic>
            <p:nvPicPr>
              <p:cNvPr id="443409"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 y="2229"/>
                <a:ext cx="1482"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3410" name="Text Box 18"/>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grpSp>
        <p:nvGrpSpPr>
          <p:cNvPr id="443411" name="Group 19"/>
          <p:cNvGrpSpPr>
            <a:grpSpLocks/>
          </p:cNvGrpSpPr>
          <p:nvPr/>
        </p:nvGrpSpPr>
        <p:grpSpPr bwMode="auto">
          <a:xfrm>
            <a:off x="5556250" y="3810000"/>
            <a:ext cx="3216275" cy="2578100"/>
            <a:chOff x="3500" y="2400"/>
            <a:chExt cx="2026" cy="1624"/>
          </a:xfrm>
        </p:grpSpPr>
        <p:sp>
          <p:nvSpPr>
            <p:cNvPr id="443412" name="Text Box 20"/>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3413"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341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15"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51411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418" name="Group 2"/>
          <p:cNvGrpSpPr>
            <a:grpSpLocks/>
          </p:cNvGrpSpPr>
          <p:nvPr/>
        </p:nvGrpSpPr>
        <p:grpSpPr bwMode="auto">
          <a:xfrm>
            <a:off x="0" y="0"/>
            <a:ext cx="9144000" cy="6858000"/>
            <a:chOff x="0" y="0"/>
            <a:chExt cx="5760" cy="4320"/>
          </a:xfrm>
        </p:grpSpPr>
        <p:sp>
          <p:nvSpPr>
            <p:cNvPr id="44441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4420" name="Group 4"/>
            <p:cNvGrpSpPr>
              <a:grpSpLocks/>
            </p:cNvGrpSpPr>
            <p:nvPr/>
          </p:nvGrpSpPr>
          <p:grpSpPr bwMode="auto">
            <a:xfrm>
              <a:off x="96" y="528"/>
              <a:ext cx="5472" cy="96"/>
              <a:chOff x="96" y="528"/>
              <a:chExt cx="5472" cy="96"/>
            </a:xfrm>
          </p:grpSpPr>
          <p:sp>
            <p:nvSpPr>
              <p:cNvPr id="44442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4424" name="Group 8"/>
            <p:cNvGrpSpPr>
              <a:grpSpLocks/>
            </p:cNvGrpSpPr>
            <p:nvPr/>
          </p:nvGrpSpPr>
          <p:grpSpPr bwMode="auto">
            <a:xfrm>
              <a:off x="383" y="96"/>
              <a:ext cx="97" cy="4128"/>
              <a:chOff x="383" y="96"/>
              <a:chExt cx="96" cy="4224"/>
            </a:xfrm>
          </p:grpSpPr>
          <p:sp>
            <p:nvSpPr>
              <p:cNvPr id="44442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4428"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4429" name="Group 13"/>
          <p:cNvGrpSpPr>
            <a:grpSpLocks/>
          </p:cNvGrpSpPr>
          <p:nvPr/>
        </p:nvGrpSpPr>
        <p:grpSpPr bwMode="auto">
          <a:xfrm>
            <a:off x="1371600" y="3200400"/>
            <a:ext cx="7400925" cy="3200400"/>
            <a:chOff x="864" y="2016"/>
            <a:chExt cx="4662" cy="2016"/>
          </a:xfrm>
        </p:grpSpPr>
        <p:sp>
          <p:nvSpPr>
            <p:cNvPr id="444430"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4431"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4432" name="Group 16"/>
            <p:cNvGrpSpPr>
              <a:grpSpLocks/>
            </p:cNvGrpSpPr>
            <p:nvPr/>
          </p:nvGrpSpPr>
          <p:grpSpPr bwMode="auto">
            <a:xfrm>
              <a:off x="3500" y="2400"/>
              <a:ext cx="2026" cy="1624"/>
              <a:chOff x="3500" y="2400"/>
              <a:chExt cx="2026" cy="1624"/>
            </a:xfrm>
          </p:grpSpPr>
          <p:sp>
            <p:nvSpPr>
              <p:cNvPr id="444433"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4434"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4435"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150" y="3536950"/>
            <a:ext cx="2365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4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9624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37"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4438"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3827713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442" name="Group 2"/>
          <p:cNvGrpSpPr>
            <a:grpSpLocks/>
          </p:cNvGrpSpPr>
          <p:nvPr/>
        </p:nvGrpSpPr>
        <p:grpSpPr bwMode="auto">
          <a:xfrm>
            <a:off x="0" y="0"/>
            <a:ext cx="9144000" cy="6858000"/>
            <a:chOff x="0" y="0"/>
            <a:chExt cx="5760" cy="4320"/>
          </a:xfrm>
        </p:grpSpPr>
        <p:sp>
          <p:nvSpPr>
            <p:cNvPr id="44544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5444" name="Group 4"/>
            <p:cNvGrpSpPr>
              <a:grpSpLocks/>
            </p:cNvGrpSpPr>
            <p:nvPr/>
          </p:nvGrpSpPr>
          <p:grpSpPr bwMode="auto">
            <a:xfrm>
              <a:off x="96" y="528"/>
              <a:ext cx="5472" cy="96"/>
              <a:chOff x="96" y="528"/>
              <a:chExt cx="5472" cy="96"/>
            </a:xfrm>
          </p:grpSpPr>
          <p:sp>
            <p:nvSpPr>
              <p:cNvPr id="44544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4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4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5448" name="Group 8"/>
            <p:cNvGrpSpPr>
              <a:grpSpLocks/>
            </p:cNvGrpSpPr>
            <p:nvPr/>
          </p:nvGrpSpPr>
          <p:grpSpPr bwMode="auto">
            <a:xfrm>
              <a:off x="383" y="96"/>
              <a:ext cx="97" cy="4128"/>
              <a:chOff x="383" y="96"/>
              <a:chExt cx="96" cy="4224"/>
            </a:xfrm>
          </p:grpSpPr>
          <p:sp>
            <p:nvSpPr>
              <p:cNvPr id="44544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5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5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5452"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5453" name="Group 13"/>
          <p:cNvGrpSpPr>
            <a:grpSpLocks/>
          </p:cNvGrpSpPr>
          <p:nvPr/>
        </p:nvGrpSpPr>
        <p:grpSpPr bwMode="auto">
          <a:xfrm>
            <a:off x="1371600" y="3200400"/>
            <a:ext cx="7400925" cy="3200400"/>
            <a:chOff x="864" y="2016"/>
            <a:chExt cx="4662" cy="2016"/>
          </a:xfrm>
        </p:grpSpPr>
        <p:sp>
          <p:nvSpPr>
            <p:cNvPr id="445454"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5455"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5456" name="Group 16"/>
            <p:cNvGrpSpPr>
              <a:grpSpLocks/>
            </p:cNvGrpSpPr>
            <p:nvPr/>
          </p:nvGrpSpPr>
          <p:grpSpPr bwMode="auto">
            <a:xfrm>
              <a:off x="3500" y="2400"/>
              <a:ext cx="2026" cy="1624"/>
              <a:chOff x="3500" y="2400"/>
              <a:chExt cx="2026" cy="1624"/>
            </a:xfrm>
          </p:grpSpPr>
          <p:sp>
            <p:nvSpPr>
              <p:cNvPr id="445457"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545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545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40125"/>
            <a:ext cx="23526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5460"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5461"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5462"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2764143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6466" name="Group 2"/>
          <p:cNvGrpSpPr>
            <a:grpSpLocks/>
          </p:cNvGrpSpPr>
          <p:nvPr/>
        </p:nvGrpSpPr>
        <p:grpSpPr bwMode="auto">
          <a:xfrm>
            <a:off x="0" y="0"/>
            <a:ext cx="9144000" cy="6858000"/>
            <a:chOff x="0" y="0"/>
            <a:chExt cx="5760" cy="4320"/>
          </a:xfrm>
        </p:grpSpPr>
        <p:sp>
          <p:nvSpPr>
            <p:cNvPr id="44646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6468" name="Group 4"/>
            <p:cNvGrpSpPr>
              <a:grpSpLocks/>
            </p:cNvGrpSpPr>
            <p:nvPr/>
          </p:nvGrpSpPr>
          <p:grpSpPr bwMode="auto">
            <a:xfrm>
              <a:off x="96" y="528"/>
              <a:ext cx="5472" cy="96"/>
              <a:chOff x="96" y="528"/>
              <a:chExt cx="5472" cy="96"/>
            </a:xfrm>
          </p:grpSpPr>
          <p:sp>
            <p:nvSpPr>
              <p:cNvPr id="44646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6472" name="Group 8"/>
            <p:cNvGrpSpPr>
              <a:grpSpLocks/>
            </p:cNvGrpSpPr>
            <p:nvPr/>
          </p:nvGrpSpPr>
          <p:grpSpPr bwMode="auto">
            <a:xfrm>
              <a:off x="383" y="96"/>
              <a:ext cx="97" cy="4128"/>
              <a:chOff x="383" y="96"/>
              <a:chExt cx="96" cy="4224"/>
            </a:xfrm>
          </p:grpSpPr>
          <p:sp>
            <p:nvSpPr>
              <p:cNvPr id="44647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6476"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6477" name="Group 13"/>
          <p:cNvGrpSpPr>
            <a:grpSpLocks/>
          </p:cNvGrpSpPr>
          <p:nvPr/>
        </p:nvGrpSpPr>
        <p:grpSpPr bwMode="auto">
          <a:xfrm>
            <a:off x="1371600" y="3200400"/>
            <a:ext cx="7400925" cy="3200400"/>
            <a:chOff x="864" y="2016"/>
            <a:chExt cx="4662" cy="2016"/>
          </a:xfrm>
        </p:grpSpPr>
        <p:sp>
          <p:nvSpPr>
            <p:cNvPr id="446478"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6479"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6480" name="Group 16"/>
            <p:cNvGrpSpPr>
              <a:grpSpLocks/>
            </p:cNvGrpSpPr>
            <p:nvPr/>
          </p:nvGrpSpPr>
          <p:grpSpPr bwMode="auto">
            <a:xfrm>
              <a:off x="3500" y="2400"/>
              <a:ext cx="2026" cy="1624"/>
              <a:chOff x="3500" y="2400"/>
              <a:chExt cx="2026" cy="1624"/>
            </a:xfrm>
          </p:grpSpPr>
          <p:sp>
            <p:nvSpPr>
              <p:cNvPr id="446481"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6482"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648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38538"/>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6484"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6485"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6486"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22834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490" name="Group 2"/>
          <p:cNvGrpSpPr>
            <a:grpSpLocks/>
          </p:cNvGrpSpPr>
          <p:nvPr/>
        </p:nvGrpSpPr>
        <p:grpSpPr bwMode="auto">
          <a:xfrm>
            <a:off x="0" y="0"/>
            <a:ext cx="9144000" cy="6858000"/>
            <a:chOff x="0" y="0"/>
            <a:chExt cx="5760" cy="4320"/>
          </a:xfrm>
        </p:grpSpPr>
        <p:sp>
          <p:nvSpPr>
            <p:cNvPr id="44749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7492" name="Group 4"/>
            <p:cNvGrpSpPr>
              <a:grpSpLocks/>
            </p:cNvGrpSpPr>
            <p:nvPr/>
          </p:nvGrpSpPr>
          <p:grpSpPr bwMode="auto">
            <a:xfrm>
              <a:off x="96" y="528"/>
              <a:ext cx="5472" cy="96"/>
              <a:chOff x="96" y="528"/>
              <a:chExt cx="5472" cy="96"/>
            </a:xfrm>
          </p:grpSpPr>
          <p:sp>
            <p:nvSpPr>
              <p:cNvPr id="44749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7496" name="Group 8"/>
            <p:cNvGrpSpPr>
              <a:grpSpLocks/>
            </p:cNvGrpSpPr>
            <p:nvPr/>
          </p:nvGrpSpPr>
          <p:grpSpPr bwMode="auto">
            <a:xfrm>
              <a:off x="383" y="96"/>
              <a:ext cx="97" cy="4128"/>
              <a:chOff x="383" y="96"/>
              <a:chExt cx="96" cy="4224"/>
            </a:xfrm>
          </p:grpSpPr>
          <p:sp>
            <p:nvSpPr>
              <p:cNvPr id="44749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7500"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7501" name="Group 13"/>
          <p:cNvGrpSpPr>
            <a:grpSpLocks/>
          </p:cNvGrpSpPr>
          <p:nvPr/>
        </p:nvGrpSpPr>
        <p:grpSpPr bwMode="auto">
          <a:xfrm>
            <a:off x="1371600" y="3200400"/>
            <a:ext cx="7400925" cy="3200400"/>
            <a:chOff x="864" y="2016"/>
            <a:chExt cx="4662" cy="2016"/>
          </a:xfrm>
        </p:grpSpPr>
        <p:sp>
          <p:nvSpPr>
            <p:cNvPr id="447502"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7503"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7504" name="Group 16"/>
            <p:cNvGrpSpPr>
              <a:grpSpLocks/>
            </p:cNvGrpSpPr>
            <p:nvPr/>
          </p:nvGrpSpPr>
          <p:grpSpPr bwMode="auto">
            <a:xfrm>
              <a:off x="3500" y="2400"/>
              <a:ext cx="2026" cy="1624"/>
              <a:chOff x="3500" y="2400"/>
              <a:chExt cx="2026" cy="1624"/>
            </a:xfrm>
          </p:grpSpPr>
          <p:sp>
            <p:nvSpPr>
              <p:cNvPr id="447505"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7506"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7507"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7508"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8963" y="3267075"/>
            <a:ext cx="26066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509"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7510"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920103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514" name="Group 2"/>
          <p:cNvGrpSpPr>
            <a:grpSpLocks/>
          </p:cNvGrpSpPr>
          <p:nvPr/>
        </p:nvGrpSpPr>
        <p:grpSpPr bwMode="auto">
          <a:xfrm>
            <a:off x="0" y="0"/>
            <a:ext cx="9144000" cy="6858000"/>
            <a:chOff x="0" y="0"/>
            <a:chExt cx="5760" cy="4320"/>
          </a:xfrm>
        </p:grpSpPr>
        <p:sp>
          <p:nvSpPr>
            <p:cNvPr id="44851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8516" name="Group 4"/>
            <p:cNvGrpSpPr>
              <a:grpSpLocks/>
            </p:cNvGrpSpPr>
            <p:nvPr/>
          </p:nvGrpSpPr>
          <p:grpSpPr bwMode="auto">
            <a:xfrm>
              <a:off x="96" y="528"/>
              <a:ext cx="5472" cy="96"/>
              <a:chOff x="96" y="528"/>
              <a:chExt cx="5472" cy="96"/>
            </a:xfrm>
          </p:grpSpPr>
          <p:sp>
            <p:nvSpPr>
              <p:cNvPr id="44851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1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1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8520" name="Group 8"/>
            <p:cNvGrpSpPr>
              <a:grpSpLocks/>
            </p:cNvGrpSpPr>
            <p:nvPr/>
          </p:nvGrpSpPr>
          <p:grpSpPr bwMode="auto">
            <a:xfrm>
              <a:off x="383" y="96"/>
              <a:ext cx="97" cy="4128"/>
              <a:chOff x="383" y="96"/>
              <a:chExt cx="96" cy="4224"/>
            </a:xfrm>
          </p:grpSpPr>
          <p:sp>
            <p:nvSpPr>
              <p:cNvPr id="44852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2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2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8524"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8525" name="Group 13"/>
          <p:cNvGrpSpPr>
            <a:grpSpLocks/>
          </p:cNvGrpSpPr>
          <p:nvPr/>
        </p:nvGrpSpPr>
        <p:grpSpPr bwMode="auto">
          <a:xfrm>
            <a:off x="1371600" y="3200400"/>
            <a:ext cx="7400925" cy="3200400"/>
            <a:chOff x="864" y="2016"/>
            <a:chExt cx="4662" cy="2016"/>
          </a:xfrm>
        </p:grpSpPr>
        <p:sp>
          <p:nvSpPr>
            <p:cNvPr id="448526"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8527"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8528" name="Group 16"/>
            <p:cNvGrpSpPr>
              <a:grpSpLocks/>
            </p:cNvGrpSpPr>
            <p:nvPr/>
          </p:nvGrpSpPr>
          <p:grpSpPr bwMode="auto">
            <a:xfrm>
              <a:off x="3500" y="2400"/>
              <a:ext cx="2026" cy="1624"/>
              <a:chOff x="3500" y="2400"/>
              <a:chExt cx="2026" cy="1624"/>
            </a:xfrm>
          </p:grpSpPr>
          <p:sp>
            <p:nvSpPr>
              <p:cNvPr id="448529"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8530"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8531"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388" y="3516313"/>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8532" name="Line 20"/>
          <p:cNvSpPr>
            <a:spLocks noChangeShapeType="1"/>
          </p:cNvSpPr>
          <p:nvPr/>
        </p:nvSpPr>
        <p:spPr bwMode="auto">
          <a:xfrm flipV="1">
            <a:off x="7543800" y="3962400"/>
            <a:ext cx="0" cy="457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33"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8534"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88320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8" name="Group 2"/>
          <p:cNvGrpSpPr>
            <a:grpSpLocks/>
          </p:cNvGrpSpPr>
          <p:nvPr/>
        </p:nvGrpSpPr>
        <p:grpSpPr bwMode="auto">
          <a:xfrm>
            <a:off x="0" y="0"/>
            <a:ext cx="9144000" cy="6858000"/>
            <a:chOff x="0" y="0"/>
            <a:chExt cx="5760" cy="4320"/>
          </a:xfrm>
        </p:grpSpPr>
        <p:sp>
          <p:nvSpPr>
            <p:cNvPr id="44953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9540" name="Group 4"/>
            <p:cNvGrpSpPr>
              <a:grpSpLocks/>
            </p:cNvGrpSpPr>
            <p:nvPr/>
          </p:nvGrpSpPr>
          <p:grpSpPr bwMode="auto">
            <a:xfrm>
              <a:off x="96" y="528"/>
              <a:ext cx="5472" cy="96"/>
              <a:chOff x="96" y="528"/>
              <a:chExt cx="5472" cy="96"/>
            </a:xfrm>
          </p:grpSpPr>
          <p:sp>
            <p:nvSpPr>
              <p:cNvPr id="44954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9544" name="Group 8"/>
            <p:cNvGrpSpPr>
              <a:grpSpLocks/>
            </p:cNvGrpSpPr>
            <p:nvPr/>
          </p:nvGrpSpPr>
          <p:grpSpPr bwMode="auto">
            <a:xfrm>
              <a:off x="383" y="96"/>
              <a:ext cx="97" cy="4128"/>
              <a:chOff x="383" y="96"/>
              <a:chExt cx="96" cy="4224"/>
            </a:xfrm>
          </p:grpSpPr>
          <p:sp>
            <p:nvSpPr>
              <p:cNvPr id="44954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9548"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RF of On-center Off-surround cells </a:t>
            </a:r>
          </a:p>
        </p:txBody>
      </p:sp>
      <p:pic>
        <p:nvPicPr>
          <p:cNvPr id="44954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2959100"/>
            <a:ext cx="19812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0" y="2957513"/>
            <a:ext cx="28067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150" y="2955925"/>
            <a:ext cx="26860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52" name="Text Box 16"/>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9553"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64301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62" name="Group 2"/>
          <p:cNvGrpSpPr>
            <a:grpSpLocks/>
          </p:cNvGrpSpPr>
          <p:nvPr/>
        </p:nvGrpSpPr>
        <p:grpSpPr bwMode="auto">
          <a:xfrm>
            <a:off x="0" y="0"/>
            <a:ext cx="9144000" cy="6858000"/>
            <a:chOff x="0" y="0"/>
            <a:chExt cx="5760" cy="4320"/>
          </a:xfrm>
        </p:grpSpPr>
        <p:sp>
          <p:nvSpPr>
            <p:cNvPr id="45056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0564" name="Group 4"/>
            <p:cNvGrpSpPr>
              <a:grpSpLocks/>
            </p:cNvGrpSpPr>
            <p:nvPr/>
          </p:nvGrpSpPr>
          <p:grpSpPr bwMode="auto">
            <a:xfrm>
              <a:off x="96" y="528"/>
              <a:ext cx="5472" cy="96"/>
              <a:chOff x="96" y="528"/>
              <a:chExt cx="5472" cy="96"/>
            </a:xfrm>
          </p:grpSpPr>
          <p:sp>
            <p:nvSpPr>
              <p:cNvPr id="45056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6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6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0568" name="Group 8"/>
            <p:cNvGrpSpPr>
              <a:grpSpLocks/>
            </p:cNvGrpSpPr>
            <p:nvPr/>
          </p:nvGrpSpPr>
          <p:grpSpPr bwMode="auto">
            <a:xfrm>
              <a:off x="383" y="96"/>
              <a:ext cx="97" cy="4128"/>
              <a:chOff x="383" y="96"/>
              <a:chExt cx="96" cy="4224"/>
            </a:xfrm>
          </p:grpSpPr>
          <p:sp>
            <p:nvSpPr>
              <p:cNvPr id="45056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7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7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0572"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RF of </a:t>
            </a:r>
            <a:r>
              <a:rPr lang="en-US" altLang="en-US" sz="3200" u="sng">
                <a:solidFill>
                  <a:srgbClr val="FFFF00"/>
                </a:solidFill>
                <a:latin typeface="Helvetica" pitchFamily="34" charset="0"/>
              </a:rPr>
              <a:t>Off</a:t>
            </a:r>
            <a:r>
              <a:rPr lang="en-US" altLang="en-US" sz="3200">
                <a:solidFill>
                  <a:srgbClr val="FFFF00"/>
                </a:solidFill>
                <a:latin typeface="Helvetica" pitchFamily="34" charset="0"/>
              </a:rPr>
              <a:t>-center </a:t>
            </a:r>
            <a:r>
              <a:rPr lang="en-US" altLang="en-US" sz="3200" u="sng">
                <a:solidFill>
                  <a:srgbClr val="FFFF00"/>
                </a:solidFill>
                <a:latin typeface="Helvetica" pitchFamily="34" charset="0"/>
              </a:rPr>
              <a:t>On</a:t>
            </a:r>
            <a:r>
              <a:rPr lang="en-US" altLang="en-US" sz="3200">
                <a:solidFill>
                  <a:srgbClr val="FFFF00"/>
                </a:solidFill>
                <a:latin typeface="Helvetica" pitchFamily="34" charset="0"/>
              </a:rPr>
              <a:t>-surround cells </a:t>
            </a:r>
          </a:p>
        </p:txBody>
      </p:sp>
      <p:pic>
        <p:nvPicPr>
          <p:cNvPr id="45057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3200400"/>
            <a:ext cx="1981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7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3208338"/>
            <a:ext cx="268605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5" name="Text Box 15"/>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0576"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grpSp>
        <p:nvGrpSpPr>
          <p:cNvPr id="450577" name="Group 17"/>
          <p:cNvGrpSpPr>
            <a:grpSpLocks/>
          </p:cNvGrpSpPr>
          <p:nvPr/>
        </p:nvGrpSpPr>
        <p:grpSpPr bwMode="auto">
          <a:xfrm>
            <a:off x="1416050" y="3194050"/>
            <a:ext cx="3079750" cy="2705100"/>
            <a:chOff x="892" y="2012"/>
            <a:chExt cx="1940" cy="1704"/>
          </a:xfrm>
        </p:grpSpPr>
        <p:pic>
          <p:nvPicPr>
            <p:cNvPr id="45057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 y="2012"/>
              <a:ext cx="1800" cy="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9" name="Text Box 19"/>
            <p:cNvSpPr txBox="1">
              <a:spLocks noChangeArrowheads="1"/>
            </p:cNvSpPr>
            <p:nvPr/>
          </p:nvSpPr>
          <p:spPr bwMode="auto">
            <a:xfrm>
              <a:off x="972" y="2286"/>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a:solidFill>
                    <a:srgbClr val="FFFFFF"/>
                  </a:solidFill>
                  <a:latin typeface="Helvetica" pitchFamily="34" charset="0"/>
                </a:rPr>
                <a:t>Surround</a:t>
              </a:r>
              <a:endParaRPr lang="en-US" altLang="en-US" sz="1400">
                <a:solidFill>
                  <a:srgbClr val="FFFF00"/>
                </a:solidFill>
                <a:latin typeface="Helvetica" pitchFamily="34" charset="0"/>
              </a:endParaRPr>
            </a:p>
          </p:txBody>
        </p:sp>
        <p:sp>
          <p:nvSpPr>
            <p:cNvPr id="450580" name="Text Box 20"/>
            <p:cNvSpPr txBox="1">
              <a:spLocks noChangeArrowheads="1"/>
            </p:cNvSpPr>
            <p:nvPr/>
          </p:nvSpPr>
          <p:spPr bwMode="auto">
            <a:xfrm>
              <a:off x="1008" y="2919"/>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a:solidFill>
                    <a:srgbClr val="FFFFFF"/>
                  </a:solidFill>
                  <a:latin typeface="Helvetica" pitchFamily="34" charset="0"/>
                </a:rPr>
                <a:t>  Center  </a:t>
              </a:r>
              <a:endParaRPr lang="en-US" altLang="en-US" sz="1400">
                <a:solidFill>
                  <a:srgbClr val="FFFF00"/>
                </a:solidFill>
                <a:latin typeface="Helvetica" pitchFamily="34" charset="0"/>
              </a:endParaRPr>
            </a:p>
          </p:txBody>
        </p:sp>
        <p:sp>
          <p:nvSpPr>
            <p:cNvPr id="450581" name="Rectangle 21"/>
            <p:cNvSpPr>
              <a:spLocks noChangeArrowheads="1"/>
            </p:cNvSpPr>
            <p:nvPr/>
          </p:nvSpPr>
          <p:spPr bwMode="auto">
            <a:xfrm>
              <a:off x="2544" y="2736"/>
              <a:ext cx="144" cy="9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50582" name="Line 22"/>
            <p:cNvSpPr>
              <a:spLocks noChangeShapeType="1"/>
            </p:cNvSpPr>
            <p:nvPr/>
          </p:nvSpPr>
          <p:spPr bwMode="auto">
            <a:xfrm flipH="1">
              <a:off x="1973" y="2937"/>
              <a:ext cx="859" cy="21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spTree>
    <p:extLst>
      <p:ext uri="{BB962C8B-B14F-4D97-AF65-F5344CB8AC3E}">
        <p14:creationId xmlns:p14="http://schemas.microsoft.com/office/powerpoint/2010/main" val="189608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a:t>Texture as “stuff”</a:t>
            </a:r>
          </a:p>
        </p:txBody>
      </p:sp>
      <p:pic>
        <p:nvPicPr>
          <p:cNvPr id="57347" name="Picture 2"/>
          <p:cNvPicPr>
            <a:picLocks noChangeAspect="1" noChangeArrowheads="1"/>
          </p:cNvPicPr>
          <p:nvPr/>
        </p:nvPicPr>
        <p:blipFill>
          <a:blip r:embed="rId2" cstate="print"/>
          <a:srcRect/>
          <a:stretch>
            <a:fillRect/>
          </a:stretch>
        </p:blipFill>
        <p:spPr bwMode="auto">
          <a:xfrm>
            <a:off x="914400" y="1219200"/>
            <a:ext cx="7315200" cy="4876800"/>
          </a:xfrm>
          <a:prstGeom prst="rect">
            <a:avLst/>
          </a:prstGeom>
          <a:noFill/>
          <a:ln w="9525">
            <a:noFill/>
            <a:miter lim="800000"/>
            <a:headEnd/>
            <a:tailEnd/>
          </a:ln>
        </p:spPr>
      </p:pic>
      <p:sp>
        <p:nvSpPr>
          <p:cNvPr id="47108" name="TextBox 4"/>
          <p:cNvSpPr txBox="1">
            <a:spLocks noChangeArrowheads="1"/>
          </p:cNvSpPr>
          <p:nvPr/>
        </p:nvSpPr>
        <p:spPr bwMode="auto">
          <a:xfrm>
            <a:off x="7510463" y="6519863"/>
            <a:ext cx="1633537" cy="33813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a:solidFill>
                  <a:prstClr val="white">
                    <a:lumMod val="50000"/>
                  </a:prstClr>
                </a:solidFill>
                <a:latin typeface="Arial" charset="0"/>
              </a:rPr>
              <a:t>Source: Forsyth</a:t>
            </a:r>
          </a:p>
        </p:txBody>
      </p:sp>
    </p:spTree>
    <p:extLst>
      <p:ext uri="{BB962C8B-B14F-4D97-AF65-F5344CB8AC3E}">
        <p14:creationId xmlns:p14="http://schemas.microsoft.com/office/powerpoint/2010/main" val="1101899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8" name="Group 2"/>
          <p:cNvGrpSpPr>
            <a:grpSpLocks/>
          </p:cNvGrpSpPr>
          <p:nvPr/>
        </p:nvGrpSpPr>
        <p:grpSpPr bwMode="auto">
          <a:xfrm>
            <a:off x="0" y="0"/>
            <a:ext cx="9144000" cy="6858000"/>
            <a:chOff x="0" y="0"/>
            <a:chExt cx="5760" cy="4320"/>
          </a:xfrm>
        </p:grpSpPr>
        <p:sp>
          <p:nvSpPr>
            <p:cNvPr id="45465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4660" name="Group 4"/>
            <p:cNvGrpSpPr>
              <a:grpSpLocks/>
            </p:cNvGrpSpPr>
            <p:nvPr/>
          </p:nvGrpSpPr>
          <p:grpSpPr bwMode="auto">
            <a:xfrm>
              <a:off x="96" y="528"/>
              <a:ext cx="5472" cy="96"/>
              <a:chOff x="96" y="528"/>
              <a:chExt cx="5472" cy="96"/>
            </a:xfrm>
          </p:grpSpPr>
          <p:sp>
            <p:nvSpPr>
              <p:cNvPr id="45466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4664" name="Group 8"/>
            <p:cNvGrpSpPr>
              <a:grpSpLocks/>
            </p:cNvGrpSpPr>
            <p:nvPr/>
          </p:nvGrpSpPr>
          <p:grpSpPr bwMode="auto">
            <a:xfrm>
              <a:off x="383" y="96"/>
              <a:ext cx="97" cy="4128"/>
              <a:chOff x="383" y="96"/>
              <a:chExt cx="96" cy="4224"/>
            </a:xfrm>
          </p:grpSpPr>
          <p:sp>
            <p:nvSpPr>
              <p:cNvPr id="45466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4673"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pic>
        <p:nvPicPr>
          <p:cNvPr id="454676" name="Picture 20" descr="scan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458200" cy="574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2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1586" name="Group 2"/>
          <p:cNvGrpSpPr>
            <a:grpSpLocks/>
          </p:cNvGrpSpPr>
          <p:nvPr/>
        </p:nvGrpSpPr>
        <p:grpSpPr bwMode="auto">
          <a:xfrm>
            <a:off x="0" y="0"/>
            <a:ext cx="9144000" cy="6858000"/>
            <a:chOff x="0" y="0"/>
            <a:chExt cx="5760" cy="4320"/>
          </a:xfrm>
        </p:grpSpPr>
        <p:sp>
          <p:nvSpPr>
            <p:cNvPr id="45158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1588" name="Group 4"/>
            <p:cNvGrpSpPr>
              <a:grpSpLocks/>
            </p:cNvGrpSpPr>
            <p:nvPr/>
          </p:nvGrpSpPr>
          <p:grpSpPr bwMode="auto">
            <a:xfrm>
              <a:off x="96" y="528"/>
              <a:ext cx="5472" cy="96"/>
              <a:chOff x="96" y="528"/>
              <a:chExt cx="5472" cy="96"/>
            </a:xfrm>
          </p:grpSpPr>
          <p:sp>
            <p:nvSpPr>
              <p:cNvPr id="45158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1592" name="Group 8"/>
            <p:cNvGrpSpPr>
              <a:grpSpLocks/>
            </p:cNvGrpSpPr>
            <p:nvPr/>
          </p:nvGrpSpPr>
          <p:grpSpPr bwMode="auto">
            <a:xfrm>
              <a:off x="383" y="96"/>
              <a:ext cx="97" cy="4128"/>
              <a:chOff x="383" y="96"/>
              <a:chExt cx="96" cy="4224"/>
            </a:xfrm>
          </p:grpSpPr>
          <p:sp>
            <p:nvSpPr>
              <p:cNvPr id="45159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1596"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bipolar cells</a:t>
            </a:r>
          </a:p>
        </p:txBody>
      </p:sp>
      <p:pic>
        <p:nvPicPr>
          <p:cNvPr id="45159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0"/>
            <a:ext cx="60960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1598" name="Group 14"/>
          <p:cNvGrpSpPr>
            <a:grpSpLocks/>
          </p:cNvGrpSpPr>
          <p:nvPr/>
        </p:nvGrpSpPr>
        <p:grpSpPr bwMode="auto">
          <a:xfrm>
            <a:off x="838200" y="4495800"/>
            <a:ext cx="1371600" cy="1058863"/>
            <a:chOff x="528" y="2832"/>
            <a:chExt cx="864" cy="667"/>
          </a:xfrm>
        </p:grpSpPr>
        <p:sp>
          <p:nvSpPr>
            <p:cNvPr id="451599" name="AutoShape 15"/>
            <p:cNvSpPr>
              <a:spLocks noChangeArrowheads="1"/>
            </p:cNvSpPr>
            <p:nvPr/>
          </p:nvSpPr>
          <p:spPr bwMode="auto">
            <a:xfrm>
              <a:off x="576" y="2832"/>
              <a:ext cx="816" cy="336"/>
            </a:xfrm>
            <a:prstGeom prst="rightArrow">
              <a:avLst>
                <a:gd name="adj1" fmla="val 50000"/>
                <a:gd name="adj2" fmla="val 607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600" name="Text Box 16"/>
            <p:cNvSpPr txBox="1">
              <a:spLocks noChangeArrowheads="1"/>
            </p:cNvSpPr>
            <p:nvPr/>
          </p:nvSpPr>
          <p:spPr bwMode="auto">
            <a:xfrm>
              <a:off x="528" y="3172"/>
              <a:ext cx="6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Light</a:t>
              </a:r>
            </a:p>
          </p:txBody>
        </p:sp>
      </p:grpSp>
      <p:sp>
        <p:nvSpPr>
          <p:cNvPr id="451601"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1602" name="Rectangle 18"/>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434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610" name="Group 2"/>
          <p:cNvGrpSpPr>
            <a:grpSpLocks/>
          </p:cNvGrpSpPr>
          <p:nvPr/>
        </p:nvGrpSpPr>
        <p:grpSpPr bwMode="auto">
          <a:xfrm>
            <a:off x="0" y="0"/>
            <a:ext cx="9144000" cy="6858000"/>
            <a:chOff x="0" y="0"/>
            <a:chExt cx="5760" cy="4320"/>
          </a:xfrm>
        </p:grpSpPr>
        <p:sp>
          <p:nvSpPr>
            <p:cNvPr id="45261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2612" name="Group 4"/>
            <p:cNvGrpSpPr>
              <a:grpSpLocks/>
            </p:cNvGrpSpPr>
            <p:nvPr/>
          </p:nvGrpSpPr>
          <p:grpSpPr bwMode="auto">
            <a:xfrm>
              <a:off x="96" y="528"/>
              <a:ext cx="5472" cy="96"/>
              <a:chOff x="96" y="528"/>
              <a:chExt cx="5472" cy="96"/>
            </a:xfrm>
          </p:grpSpPr>
          <p:sp>
            <p:nvSpPr>
              <p:cNvPr id="45261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2616" name="Group 8"/>
            <p:cNvGrpSpPr>
              <a:grpSpLocks/>
            </p:cNvGrpSpPr>
            <p:nvPr/>
          </p:nvGrpSpPr>
          <p:grpSpPr bwMode="auto">
            <a:xfrm>
              <a:off x="383" y="96"/>
              <a:ext cx="97" cy="4128"/>
              <a:chOff x="383" y="96"/>
              <a:chExt cx="96" cy="4224"/>
            </a:xfrm>
          </p:grpSpPr>
          <p:sp>
            <p:nvSpPr>
              <p:cNvPr id="45261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2620"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bipolar cells</a:t>
            </a:r>
          </a:p>
        </p:txBody>
      </p:sp>
      <p:grpSp>
        <p:nvGrpSpPr>
          <p:cNvPr id="452621" name="Group 13"/>
          <p:cNvGrpSpPr>
            <a:grpSpLocks/>
          </p:cNvGrpSpPr>
          <p:nvPr/>
        </p:nvGrpSpPr>
        <p:grpSpPr bwMode="auto">
          <a:xfrm>
            <a:off x="827088" y="1905000"/>
            <a:ext cx="4495800" cy="4495800"/>
            <a:chOff x="521" y="1200"/>
            <a:chExt cx="2832" cy="2832"/>
          </a:xfrm>
        </p:grpSpPr>
        <p:pic>
          <p:nvPicPr>
            <p:cNvPr id="4526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 y="1728"/>
              <a:ext cx="2752"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3" name="Rectangle 15"/>
            <p:cNvSpPr>
              <a:spLocks noChangeArrowheads="1"/>
            </p:cNvSpPr>
            <p:nvPr/>
          </p:nvSpPr>
          <p:spPr bwMode="auto">
            <a:xfrm>
              <a:off x="521" y="1200"/>
              <a:ext cx="283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2624" name="Group 16"/>
          <p:cNvGrpSpPr>
            <a:grpSpLocks/>
          </p:cNvGrpSpPr>
          <p:nvPr/>
        </p:nvGrpSpPr>
        <p:grpSpPr bwMode="auto">
          <a:xfrm>
            <a:off x="5389563" y="1905000"/>
            <a:ext cx="3733800" cy="4495800"/>
            <a:chOff x="3395" y="1200"/>
            <a:chExt cx="2352" cy="2832"/>
          </a:xfrm>
        </p:grpSpPr>
        <p:pic>
          <p:nvPicPr>
            <p:cNvPr id="45262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688"/>
              <a:ext cx="2256" cy="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6" name="Rectangle 18"/>
            <p:cNvSpPr>
              <a:spLocks noChangeArrowheads="1"/>
            </p:cNvSpPr>
            <p:nvPr/>
          </p:nvSpPr>
          <p:spPr bwMode="auto">
            <a:xfrm>
              <a:off x="3395" y="1200"/>
              <a:ext cx="235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pic>
        <p:nvPicPr>
          <p:cNvPr id="452627"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75" y="2105025"/>
            <a:ext cx="41148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3271838"/>
            <a:ext cx="32258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9"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4038" y="3048000"/>
            <a:ext cx="332422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30"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4670425"/>
            <a:ext cx="3197225"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31" name="Text Box 23"/>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2632" name="Rectangle 2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0558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2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26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526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526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52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descr="scan0013"/>
          <p:cNvPicPr>
            <a:picLocks noChangeAspect="1" noChangeArrowheads="1"/>
          </p:cNvPicPr>
          <p:nvPr/>
        </p:nvPicPr>
        <p:blipFill>
          <a:blip r:embed="rId3"/>
          <a:srcRect b="42360"/>
          <a:stretch>
            <a:fillRect/>
          </a:stretch>
        </p:blipFill>
        <p:spPr bwMode="auto">
          <a:xfrm>
            <a:off x="152400" y="1676400"/>
            <a:ext cx="4398963" cy="3467100"/>
          </a:xfrm>
          <a:prstGeom prst="rect">
            <a:avLst/>
          </a:prstGeom>
          <a:noFill/>
        </p:spPr>
      </p:pic>
      <p:pic>
        <p:nvPicPr>
          <p:cNvPr id="194565" name="Picture 5" descr="scan0013"/>
          <p:cNvPicPr>
            <a:picLocks noChangeAspect="1" noChangeArrowheads="1"/>
          </p:cNvPicPr>
          <p:nvPr/>
        </p:nvPicPr>
        <p:blipFill>
          <a:blip r:embed="rId3"/>
          <a:srcRect t="49924"/>
          <a:stretch>
            <a:fillRect/>
          </a:stretch>
        </p:blipFill>
        <p:spPr bwMode="auto">
          <a:xfrm>
            <a:off x="4745038" y="1905000"/>
            <a:ext cx="4398962" cy="3040063"/>
          </a:xfrm>
          <a:prstGeom prst="rect">
            <a:avLst/>
          </a:prstGeom>
          <a:noFill/>
        </p:spPr>
      </p:pic>
      <p:sp>
        <p:nvSpPr>
          <p:cNvPr id="6" name="Title 5"/>
          <p:cNvSpPr>
            <a:spLocks noGrp="1"/>
          </p:cNvSpPr>
          <p:nvPr>
            <p:ph type="title"/>
          </p:nvPr>
        </p:nvSpPr>
        <p:spPr>
          <a:xfrm>
            <a:off x="152400" y="228600"/>
            <a:ext cx="8991600" cy="1143000"/>
          </a:xfrm>
        </p:spPr>
        <p:txBody>
          <a:bodyPr>
            <a:normAutofit/>
          </a:bodyPr>
          <a:lstStyle/>
          <a:p>
            <a:r>
              <a:rPr lang="en-US" sz="3200" dirty="0"/>
              <a:t>The receptive field of a retinal ganglion cell can be modeled as a “Difference of Gaussians”</a:t>
            </a:r>
          </a:p>
        </p:txBody>
      </p:sp>
      <p:pic>
        <p:nvPicPr>
          <p:cNvPr id="2" name="Picture 1" descr="Screen Shot 2015-02-10 at 11.2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808" y="5315328"/>
            <a:ext cx="4406900" cy="1168400"/>
          </a:xfrm>
          <a:prstGeom prst="rect">
            <a:avLst/>
          </a:prstGeom>
        </p:spPr>
      </p:pic>
    </p:spTree>
    <p:extLst>
      <p:ext uri="{BB962C8B-B14F-4D97-AF65-F5344CB8AC3E}">
        <p14:creationId xmlns:p14="http://schemas.microsoft.com/office/powerpoint/2010/main" val="3248070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0;kal7f0616.png                                                  00009F37350MHz                         B551EE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4537075" cy="5410200"/>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3"/>
          <p:cNvSpPr>
            <a:spLocks noChangeArrowheads="1"/>
          </p:cNvSpPr>
          <p:nvPr/>
        </p:nvSpPr>
        <p:spPr bwMode="auto">
          <a:xfrm>
            <a:off x="742950" y="5635625"/>
            <a:ext cx="7696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en-US" sz="1600" b="1">
                <a:solidFill>
                  <a:srgbClr val="010103"/>
                </a:solidFill>
                <a:latin typeface="Arial" charset="0"/>
              </a:rPr>
              <a:t>Figure 6.16  Receptive fields</a:t>
            </a:r>
            <a:endParaRPr lang="en-US" sz="1600">
              <a:solidFill>
                <a:srgbClr val="010103"/>
              </a:solidFill>
              <a:latin typeface="Arial" charset="0"/>
            </a:endParaRPr>
          </a:p>
          <a:p>
            <a:pPr eaLnBrk="0" fontAlgn="base" hangingPunct="0">
              <a:spcBef>
                <a:spcPct val="0"/>
              </a:spcBef>
              <a:spcAft>
                <a:spcPct val="0"/>
              </a:spcAft>
            </a:pPr>
            <a:r>
              <a:rPr lang="en-US" sz="1600">
                <a:solidFill>
                  <a:srgbClr val="010103"/>
                </a:solidFill>
                <a:latin typeface="Arial" charset="0"/>
              </a:rPr>
              <a:t>The receptive field of a receptor is simply the area of the visual field from which light strikes that receptor. For any other cell in the visual system, the receptive </a:t>
            </a:r>
          </a:p>
          <a:p>
            <a:pPr eaLnBrk="0" fontAlgn="base" hangingPunct="0">
              <a:spcBef>
                <a:spcPct val="0"/>
              </a:spcBef>
              <a:spcAft>
                <a:spcPct val="0"/>
              </a:spcAft>
            </a:pPr>
            <a:r>
              <a:rPr lang="en-US" sz="1600">
                <a:solidFill>
                  <a:srgbClr val="010103"/>
                </a:solidFill>
                <a:latin typeface="Arial" charset="0"/>
              </a:rPr>
              <a:t>field is determined by which receptors connect to the cell in question.</a:t>
            </a:r>
            <a:endParaRPr lang="en-US" sz="1600">
              <a:solidFill>
                <a:prstClr val="black"/>
              </a:solidFill>
              <a:latin typeface="Times New Roman" charset="0"/>
            </a:endParaRPr>
          </a:p>
        </p:txBody>
      </p:sp>
      <p:sp>
        <p:nvSpPr>
          <p:cNvPr id="63492" name="Rectangle 4"/>
          <p:cNvSpPr>
            <a:spLocks noGrp="1" noChangeArrowheads="1"/>
          </p:cNvSpPr>
          <p:nvPr>
            <p:ph type="title"/>
          </p:nvPr>
        </p:nvSpPr>
        <p:spPr>
          <a:xfrm>
            <a:off x="685800" y="609600"/>
            <a:ext cx="2514600" cy="1143000"/>
          </a:xfrm>
        </p:spPr>
        <p:txBody>
          <a:bodyPr>
            <a:normAutofit fontScale="90000"/>
          </a:bodyPr>
          <a:lstStyle/>
          <a:p>
            <a:r>
              <a:rPr lang="en-US"/>
              <a:t>Receptive Fields</a:t>
            </a:r>
          </a:p>
        </p:txBody>
      </p:sp>
    </p:spTree>
    <p:extLst>
      <p:ext uri="{BB962C8B-B14F-4D97-AF65-F5344CB8AC3E}">
        <p14:creationId xmlns:p14="http://schemas.microsoft.com/office/powerpoint/2010/main" val="30516357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0 at 10.14.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 y="0"/>
            <a:ext cx="9082216" cy="6858000"/>
          </a:xfrm>
          <a:prstGeom prst="rect">
            <a:avLst/>
          </a:prstGeom>
        </p:spPr>
      </p:pic>
    </p:spTree>
    <p:extLst>
      <p:ext uri="{BB962C8B-B14F-4D97-AF65-F5344CB8AC3E}">
        <p14:creationId xmlns:p14="http://schemas.microsoft.com/office/powerpoint/2010/main" val="956125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228600" y="152400"/>
            <a:ext cx="8686800" cy="6553200"/>
          </a:xfrm>
          <a:prstGeom prst="rect">
            <a:avLst/>
          </a:prstGeom>
          <a:gradFill rotWithShape="0">
            <a:gsLst>
              <a:gs pos="0">
                <a:srgbClr val="CC0099"/>
              </a:gs>
              <a:gs pos="100000">
                <a:srgbClr val="CC0099">
                  <a:gamma/>
                  <a:shade val="46275"/>
                  <a:invGamma/>
                </a:srgbClr>
              </a:gs>
            </a:gsLst>
            <a:path path="rect">
              <a:fillToRect l="100000" t="100000"/>
            </a:path>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3200">
              <a:solidFill>
                <a:srgbClr val="000000"/>
              </a:solidFill>
              <a:latin typeface="Helvetica" pitchFamily="34" charset="0"/>
            </a:endParaRPr>
          </a:p>
        </p:txBody>
      </p:sp>
      <p:sp>
        <p:nvSpPr>
          <p:cNvPr id="478211" name="Rectangle 3"/>
          <p:cNvSpPr>
            <a:spLocks noChangeArrowheads="1"/>
          </p:cNvSpPr>
          <p:nvPr/>
        </p:nvSpPr>
        <p:spPr bwMode="auto">
          <a:xfrm>
            <a:off x="762000" y="990600"/>
            <a:ext cx="457200" cy="4572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2" name="Line 4"/>
          <p:cNvSpPr>
            <a:spLocks noChangeShapeType="1"/>
          </p:cNvSpPr>
          <p:nvPr/>
        </p:nvSpPr>
        <p:spPr bwMode="auto">
          <a:xfrm>
            <a:off x="685800" y="12954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3" name="Line 5"/>
          <p:cNvSpPr>
            <a:spLocks noChangeShapeType="1"/>
          </p:cNvSpPr>
          <p:nvPr/>
        </p:nvSpPr>
        <p:spPr bwMode="auto">
          <a:xfrm>
            <a:off x="457200" y="11430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4" name="Line 6"/>
          <p:cNvSpPr>
            <a:spLocks noChangeShapeType="1"/>
          </p:cNvSpPr>
          <p:nvPr/>
        </p:nvSpPr>
        <p:spPr bwMode="auto">
          <a:xfrm>
            <a:off x="1066800" y="381000"/>
            <a:ext cx="0" cy="5791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5" name="Line 7"/>
          <p:cNvSpPr>
            <a:spLocks noChangeShapeType="1"/>
          </p:cNvSpPr>
          <p:nvPr/>
        </p:nvSpPr>
        <p:spPr bwMode="auto">
          <a:xfrm>
            <a:off x="914400" y="609600"/>
            <a:ext cx="0" cy="58674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6" name="Rectangle 8"/>
          <p:cNvSpPr>
            <a:spLocks noChangeArrowheads="1"/>
          </p:cNvSpPr>
          <p:nvPr/>
        </p:nvSpPr>
        <p:spPr bwMode="auto">
          <a:xfrm>
            <a:off x="304800" y="533400"/>
            <a:ext cx="457200" cy="4572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7" name="Rectangle 9"/>
          <p:cNvSpPr>
            <a:spLocks noChangeArrowheads="1"/>
          </p:cNvSpPr>
          <p:nvPr/>
        </p:nvSpPr>
        <p:spPr bwMode="auto">
          <a:xfrm>
            <a:off x="1219200" y="1447800"/>
            <a:ext cx="457200" cy="457200"/>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8" name="Rectangle 10"/>
          <p:cNvSpPr>
            <a:spLocks noChangeArrowheads="1"/>
          </p:cNvSpPr>
          <p:nvPr/>
        </p:nvSpPr>
        <p:spPr bwMode="auto">
          <a:xfrm>
            <a:off x="7010400" y="6384925"/>
            <a:ext cx="18081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
        <p:nvSpPr>
          <p:cNvPr id="478219" name="Text Box 11"/>
          <p:cNvSpPr txBox="1">
            <a:spLocks noChangeArrowheads="1"/>
          </p:cNvSpPr>
          <p:nvPr/>
        </p:nvSpPr>
        <p:spPr bwMode="auto">
          <a:xfrm>
            <a:off x="3276600" y="361950"/>
            <a:ext cx="310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3399FF"/>
                </a:solidFill>
                <a:effectLst>
                  <a:outerShdw blurRad="38100" dist="38100" dir="2700000" algn="tl">
                    <a:srgbClr val="FFFFFF"/>
                  </a:outerShdw>
                </a:effectLst>
                <a:latin typeface="Helvetica" pitchFamily="34" charset="0"/>
              </a:rPr>
              <a:t>Visual Cortex</a:t>
            </a:r>
          </a:p>
        </p:txBody>
      </p:sp>
      <p:sp>
        <p:nvSpPr>
          <p:cNvPr id="478220" name="Text Box 12"/>
          <p:cNvSpPr txBox="1">
            <a:spLocks noChangeArrowheads="1"/>
          </p:cNvSpPr>
          <p:nvPr/>
        </p:nvSpPr>
        <p:spPr bwMode="auto">
          <a:xfrm>
            <a:off x="1219200" y="3035300"/>
            <a:ext cx="30146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00"/>
                </a:solidFill>
                <a:latin typeface="Helvetica" pitchFamily="34" charset="0"/>
              </a:rPr>
              <a:t>	   aka:</a:t>
            </a:r>
          </a:p>
          <a:p>
            <a:pPr eaLnBrk="0" fontAlgn="base" hangingPunct="0">
              <a:spcBef>
                <a:spcPct val="0"/>
              </a:spcBef>
              <a:spcAft>
                <a:spcPct val="0"/>
              </a:spcAft>
            </a:pPr>
            <a:r>
              <a:rPr lang="en-US" altLang="en-US" sz="2400">
                <a:solidFill>
                  <a:srgbClr val="FFFF00"/>
                </a:solidFill>
                <a:latin typeface="Helvetica" pitchFamily="34" charset="0"/>
              </a:rPr>
              <a:t>Primary visual cortex</a:t>
            </a:r>
          </a:p>
          <a:p>
            <a:pPr eaLnBrk="0" fontAlgn="base" hangingPunct="0">
              <a:spcBef>
                <a:spcPct val="0"/>
              </a:spcBef>
              <a:spcAft>
                <a:spcPct val="0"/>
              </a:spcAft>
            </a:pPr>
            <a:r>
              <a:rPr lang="en-US" altLang="en-US" sz="2400">
                <a:solidFill>
                  <a:srgbClr val="FFFF00"/>
                </a:solidFill>
                <a:latin typeface="Helvetica" pitchFamily="34" charset="0"/>
              </a:rPr>
              <a:t>Striate cortex</a:t>
            </a:r>
          </a:p>
          <a:p>
            <a:pPr eaLnBrk="0" fontAlgn="base" hangingPunct="0">
              <a:spcBef>
                <a:spcPct val="0"/>
              </a:spcBef>
              <a:spcAft>
                <a:spcPct val="0"/>
              </a:spcAft>
            </a:pPr>
            <a:r>
              <a:rPr lang="en-US" altLang="en-US" sz="2400">
                <a:solidFill>
                  <a:srgbClr val="FFFF00"/>
                </a:solidFill>
                <a:latin typeface="Helvetica" pitchFamily="34" charset="0"/>
              </a:rPr>
              <a:t>Brodman’s area 17</a:t>
            </a:r>
          </a:p>
        </p:txBody>
      </p:sp>
      <p:sp>
        <p:nvSpPr>
          <p:cNvPr id="478221" name="Text Box 13"/>
          <p:cNvSpPr txBox="1">
            <a:spLocks noChangeArrowheads="1"/>
          </p:cNvSpPr>
          <p:nvPr/>
        </p:nvSpPr>
        <p:spPr bwMode="auto">
          <a:xfrm>
            <a:off x="3276600" y="1477963"/>
            <a:ext cx="3140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00"/>
                </a:solidFill>
                <a:latin typeface="Helvetica" pitchFamily="34" charset="0"/>
              </a:rPr>
              <a:t>Cortical Area V1</a:t>
            </a:r>
          </a:p>
        </p:txBody>
      </p:sp>
      <p:pic>
        <p:nvPicPr>
          <p:cNvPr id="4782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75" y="2209800"/>
            <a:ext cx="4175125"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7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8754" name="Group 2"/>
          <p:cNvGrpSpPr>
            <a:grpSpLocks/>
          </p:cNvGrpSpPr>
          <p:nvPr/>
        </p:nvGrpSpPr>
        <p:grpSpPr bwMode="auto">
          <a:xfrm>
            <a:off x="0" y="0"/>
            <a:ext cx="9144000" cy="6858000"/>
            <a:chOff x="0" y="0"/>
            <a:chExt cx="5760" cy="4320"/>
          </a:xfrm>
        </p:grpSpPr>
        <p:sp>
          <p:nvSpPr>
            <p:cNvPr id="45875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8756" name="Group 4"/>
            <p:cNvGrpSpPr>
              <a:grpSpLocks/>
            </p:cNvGrpSpPr>
            <p:nvPr/>
          </p:nvGrpSpPr>
          <p:grpSpPr bwMode="auto">
            <a:xfrm>
              <a:off x="96" y="528"/>
              <a:ext cx="5472" cy="96"/>
              <a:chOff x="96" y="528"/>
              <a:chExt cx="5472" cy="96"/>
            </a:xfrm>
          </p:grpSpPr>
          <p:sp>
            <p:nvSpPr>
              <p:cNvPr id="45875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5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5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8760" name="Group 8"/>
            <p:cNvGrpSpPr>
              <a:grpSpLocks/>
            </p:cNvGrpSpPr>
            <p:nvPr/>
          </p:nvGrpSpPr>
          <p:grpSpPr bwMode="auto">
            <a:xfrm>
              <a:off x="383" y="96"/>
              <a:ext cx="97" cy="4128"/>
              <a:chOff x="383" y="96"/>
              <a:chExt cx="96" cy="4224"/>
            </a:xfrm>
          </p:grpSpPr>
          <p:sp>
            <p:nvSpPr>
              <p:cNvPr id="45876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6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6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876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58765"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Single-cell recording from visual cortex</a:t>
            </a:r>
          </a:p>
        </p:txBody>
      </p:sp>
      <p:grpSp>
        <p:nvGrpSpPr>
          <p:cNvPr id="458766" name="Group 14"/>
          <p:cNvGrpSpPr>
            <a:grpSpLocks/>
          </p:cNvGrpSpPr>
          <p:nvPr/>
        </p:nvGrpSpPr>
        <p:grpSpPr bwMode="auto">
          <a:xfrm>
            <a:off x="2133600" y="1971675"/>
            <a:ext cx="5457825" cy="4429125"/>
            <a:chOff x="1344" y="1242"/>
            <a:chExt cx="3438" cy="2790"/>
          </a:xfrm>
        </p:grpSpPr>
        <p:pic>
          <p:nvPicPr>
            <p:cNvPr id="4587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1242"/>
              <a:ext cx="3438" cy="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8768" name="Text Box 16"/>
            <p:cNvSpPr txBox="1">
              <a:spLocks noChangeArrowheads="1"/>
            </p:cNvSpPr>
            <p:nvPr/>
          </p:nvSpPr>
          <p:spPr bwMode="auto">
            <a:xfrm>
              <a:off x="1440" y="3705"/>
              <a:ext cx="32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David Hubel &amp; Thorston Wiesel</a:t>
              </a:r>
            </a:p>
          </p:txBody>
        </p:sp>
      </p:grpSp>
      <p:sp>
        <p:nvSpPr>
          <p:cNvPr id="45876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845836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778" name="Group 2"/>
          <p:cNvGrpSpPr>
            <a:grpSpLocks/>
          </p:cNvGrpSpPr>
          <p:nvPr/>
        </p:nvGrpSpPr>
        <p:grpSpPr bwMode="auto">
          <a:xfrm>
            <a:off x="0" y="0"/>
            <a:ext cx="9144000" cy="6858000"/>
            <a:chOff x="0" y="0"/>
            <a:chExt cx="5760" cy="4320"/>
          </a:xfrm>
        </p:grpSpPr>
        <p:sp>
          <p:nvSpPr>
            <p:cNvPr id="45977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9780" name="Group 4"/>
            <p:cNvGrpSpPr>
              <a:grpSpLocks/>
            </p:cNvGrpSpPr>
            <p:nvPr/>
          </p:nvGrpSpPr>
          <p:grpSpPr bwMode="auto">
            <a:xfrm>
              <a:off x="96" y="528"/>
              <a:ext cx="5472" cy="96"/>
              <a:chOff x="96" y="528"/>
              <a:chExt cx="5472" cy="96"/>
            </a:xfrm>
          </p:grpSpPr>
          <p:sp>
            <p:nvSpPr>
              <p:cNvPr id="45978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9784" name="Group 8"/>
            <p:cNvGrpSpPr>
              <a:grpSpLocks/>
            </p:cNvGrpSpPr>
            <p:nvPr/>
          </p:nvGrpSpPr>
          <p:grpSpPr bwMode="auto">
            <a:xfrm>
              <a:off x="383" y="96"/>
              <a:ext cx="97" cy="4128"/>
              <a:chOff x="383" y="96"/>
              <a:chExt cx="96" cy="4224"/>
            </a:xfrm>
          </p:grpSpPr>
          <p:sp>
            <p:nvSpPr>
              <p:cNvPr id="45978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9788"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59789"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Single-cell recording from visual cortex</a:t>
            </a:r>
          </a:p>
        </p:txBody>
      </p:sp>
      <p:pic>
        <p:nvPicPr>
          <p:cNvPr id="4597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350" y="3149600"/>
            <a:ext cx="18986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4600" y="2971800"/>
            <a:ext cx="11176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9793" name="Group 17"/>
          <p:cNvGrpSpPr>
            <a:grpSpLocks/>
          </p:cNvGrpSpPr>
          <p:nvPr/>
        </p:nvGrpSpPr>
        <p:grpSpPr bwMode="auto">
          <a:xfrm>
            <a:off x="1447800" y="3810000"/>
            <a:ext cx="7162800" cy="1336675"/>
            <a:chOff x="912" y="2430"/>
            <a:chExt cx="4512" cy="842"/>
          </a:xfrm>
        </p:grpSpPr>
        <p:pic>
          <p:nvPicPr>
            <p:cNvPr id="459794"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2430"/>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9796" name="Group 20"/>
          <p:cNvGrpSpPr>
            <a:grpSpLocks/>
          </p:cNvGrpSpPr>
          <p:nvPr/>
        </p:nvGrpSpPr>
        <p:grpSpPr bwMode="auto">
          <a:xfrm>
            <a:off x="1447800" y="3841750"/>
            <a:ext cx="7162800" cy="1308100"/>
            <a:chOff x="912" y="2448"/>
            <a:chExt cx="4512" cy="824"/>
          </a:xfrm>
        </p:grpSpPr>
        <p:pic>
          <p:nvPicPr>
            <p:cNvPr id="459797"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 y="2448"/>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8"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9799"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7081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97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9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OHayh06LJ4"/>
          <p:cNvPicPr>
            <a:picLocks noRot="1" noChangeAspect="1"/>
          </p:cNvPicPr>
          <p:nvPr>
            <a:videoFile r:link="rId1"/>
          </p:nvPr>
        </p:nvPicPr>
        <p:blipFill>
          <a:blip r:embed="rId3"/>
          <a:stretch>
            <a:fillRect/>
          </a:stretch>
        </p:blipFill>
        <p:spPr>
          <a:xfrm>
            <a:off x="0" y="914400"/>
            <a:ext cx="9210490" cy="5181600"/>
          </a:xfrm>
          <a:prstGeom prst="rect">
            <a:avLst/>
          </a:prstGeom>
        </p:spPr>
      </p:pic>
      <p:sp>
        <p:nvSpPr>
          <p:cNvPr id="3" name="Rectangle 2"/>
          <p:cNvSpPr/>
          <p:nvPr/>
        </p:nvSpPr>
        <p:spPr>
          <a:xfrm>
            <a:off x="1915599" y="6096000"/>
            <a:ext cx="5379292" cy="369247"/>
          </a:xfrm>
          <a:prstGeom prst="rect">
            <a:avLst/>
          </a:prstGeom>
        </p:spPr>
        <p:txBody>
          <a:bodyPr wrap="square" lIns="91350" tIns="45678" rIns="91350" bIns="45678">
            <a:spAutoFit/>
          </a:bodyPr>
          <a:lstStyle/>
          <a:p>
            <a:r>
              <a:rPr lang="en-US" sz="1800" dirty="0">
                <a:hlinkClick r:id="rId4"/>
              </a:rPr>
              <a:t>https://www.youtube.com/watch?v=IOHayh06LJ4</a:t>
            </a:r>
            <a:endParaRPr lang="en-US" sz="1800" dirty="0"/>
          </a:p>
        </p:txBody>
      </p:sp>
    </p:spTree>
    <p:extLst>
      <p:ext uri="{BB962C8B-B14F-4D97-AF65-F5344CB8AC3E}">
        <p14:creationId xmlns:p14="http://schemas.microsoft.com/office/powerpoint/2010/main" val="68080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Texture and Material</a:t>
            </a:r>
          </a:p>
        </p:txBody>
      </p:sp>
      <p:pic>
        <p:nvPicPr>
          <p:cNvPr id="58371" name="Picture 2"/>
          <p:cNvPicPr>
            <a:picLocks noChangeAspect="1" noChangeArrowheads="1"/>
          </p:cNvPicPr>
          <p:nvPr/>
        </p:nvPicPr>
        <p:blipFill>
          <a:blip r:embed="rId2" cstate="print"/>
          <a:srcRect/>
          <a:stretch>
            <a:fillRect/>
          </a:stretch>
        </p:blipFill>
        <p:spPr bwMode="auto">
          <a:xfrm>
            <a:off x="381000" y="1447800"/>
            <a:ext cx="2590800" cy="1943100"/>
          </a:xfrm>
          <a:prstGeom prst="rect">
            <a:avLst/>
          </a:prstGeom>
          <a:noFill/>
          <a:ln w="9525">
            <a:noFill/>
            <a:miter lim="800000"/>
            <a:headEnd/>
            <a:tailEnd/>
          </a:ln>
        </p:spPr>
      </p:pic>
      <p:pic>
        <p:nvPicPr>
          <p:cNvPr id="58372" name="Picture 3"/>
          <p:cNvPicPr>
            <a:picLocks noChangeAspect="1" noChangeArrowheads="1"/>
          </p:cNvPicPr>
          <p:nvPr/>
        </p:nvPicPr>
        <p:blipFill>
          <a:blip r:embed="rId3" cstate="print"/>
          <a:srcRect/>
          <a:stretch>
            <a:fillRect/>
          </a:stretch>
        </p:blipFill>
        <p:spPr bwMode="auto">
          <a:xfrm>
            <a:off x="3200400" y="1371600"/>
            <a:ext cx="2743200" cy="205740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6172200" y="1371600"/>
            <a:ext cx="2743200" cy="2057400"/>
          </a:xfrm>
          <a:prstGeom prst="rect">
            <a:avLst/>
          </a:prstGeom>
          <a:noFill/>
          <a:ln w="9525">
            <a:noFill/>
            <a:miter lim="800000"/>
            <a:headEnd/>
            <a:tailEnd/>
          </a:ln>
        </p:spPr>
      </p:pic>
      <p:pic>
        <p:nvPicPr>
          <p:cNvPr id="58374" name="Picture 5"/>
          <p:cNvPicPr>
            <a:picLocks noChangeAspect="1" noChangeArrowheads="1"/>
          </p:cNvPicPr>
          <p:nvPr/>
        </p:nvPicPr>
        <p:blipFill>
          <a:blip r:embed="rId5" cstate="print"/>
          <a:srcRect/>
          <a:stretch>
            <a:fillRect/>
          </a:stretch>
        </p:blipFill>
        <p:spPr bwMode="auto">
          <a:xfrm>
            <a:off x="2590800" y="4038600"/>
            <a:ext cx="3200400" cy="2400300"/>
          </a:xfrm>
          <a:prstGeom prst="rect">
            <a:avLst/>
          </a:prstGeom>
          <a:noFill/>
          <a:ln w="9525">
            <a:noFill/>
            <a:miter lim="800000"/>
            <a:headEnd/>
            <a:tailEnd/>
          </a:ln>
        </p:spPr>
      </p:pic>
      <p:sp>
        <p:nvSpPr>
          <p:cNvPr id="58375" name="TextBox 7"/>
          <p:cNvSpPr txBox="1">
            <a:spLocks noChangeArrowheads="1"/>
          </p:cNvSpPr>
          <p:nvPr/>
        </p:nvSpPr>
        <p:spPr bwMode="auto">
          <a:xfrm>
            <a:off x="3429000" y="6550025"/>
            <a:ext cx="5715000"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prstClr val="black"/>
                </a:solidFill>
                <a:latin typeface="Arial" charset="0"/>
              </a:rPr>
              <a:t>http://www-cvr.ai.uiuc.edu/ponce_grp/data/texture_database/samples/</a:t>
            </a:r>
          </a:p>
        </p:txBody>
      </p:sp>
    </p:spTree>
    <p:extLst>
      <p:ext uri="{BB962C8B-B14F-4D97-AF65-F5344CB8AC3E}">
        <p14:creationId xmlns:p14="http://schemas.microsoft.com/office/powerpoint/2010/main" val="954250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0802" name="Group 2"/>
          <p:cNvGrpSpPr>
            <a:grpSpLocks/>
          </p:cNvGrpSpPr>
          <p:nvPr/>
        </p:nvGrpSpPr>
        <p:grpSpPr bwMode="auto">
          <a:xfrm>
            <a:off x="0" y="0"/>
            <a:ext cx="9144000" cy="6858000"/>
            <a:chOff x="0" y="0"/>
            <a:chExt cx="5760" cy="4320"/>
          </a:xfrm>
        </p:grpSpPr>
        <p:sp>
          <p:nvSpPr>
            <p:cNvPr id="46080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0804" name="Group 4"/>
            <p:cNvGrpSpPr>
              <a:grpSpLocks/>
            </p:cNvGrpSpPr>
            <p:nvPr/>
          </p:nvGrpSpPr>
          <p:grpSpPr bwMode="auto">
            <a:xfrm>
              <a:off x="96" y="528"/>
              <a:ext cx="5472" cy="96"/>
              <a:chOff x="96" y="528"/>
              <a:chExt cx="5472" cy="96"/>
            </a:xfrm>
          </p:grpSpPr>
          <p:sp>
            <p:nvSpPr>
              <p:cNvPr id="46080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0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0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0808" name="Group 8"/>
            <p:cNvGrpSpPr>
              <a:grpSpLocks/>
            </p:cNvGrpSpPr>
            <p:nvPr/>
          </p:nvGrpSpPr>
          <p:grpSpPr bwMode="auto">
            <a:xfrm>
              <a:off x="383" y="96"/>
              <a:ext cx="97" cy="4128"/>
              <a:chOff x="383" y="96"/>
              <a:chExt cx="96" cy="4224"/>
            </a:xfrm>
          </p:grpSpPr>
          <p:sp>
            <p:nvSpPr>
              <p:cNvPr id="46080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1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1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0812"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0813" name="Text Box 13"/>
          <p:cNvSpPr txBox="1">
            <a:spLocks noChangeArrowheads="1"/>
          </p:cNvSpPr>
          <p:nvPr/>
        </p:nvSpPr>
        <p:spPr bwMode="auto">
          <a:xfrm>
            <a:off x="2192338" y="1982788"/>
            <a:ext cx="5459412"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FF00FF"/>
                </a:solidFill>
                <a:latin typeface="Helvetica" pitchFamily="34" charset="0"/>
              </a:rPr>
              <a:t>Three classes of cells in V1</a:t>
            </a:r>
            <a:endParaRPr lang="en-US" altLang="en-US" sz="3200">
              <a:solidFill>
                <a:srgbClr val="FFFF00"/>
              </a:solidFill>
              <a:latin typeface="Helvetica" pitchFamily="34" charset="0"/>
            </a:endParaRP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Simple cells</a:t>
            </a: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Complex cells</a:t>
            </a: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Hypercomplex cells</a:t>
            </a:r>
          </a:p>
        </p:txBody>
      </p:sp>
      <p:sp>
        <p:nvSpPr>
          <p:cNvPr id="460814" name="Rectangle 1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085937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scan0006"/>
          <p:cNvPicPr>
            <a:picLocks noChangeAspect="1" noChangeArrowheads="1"/>
          </p:cNvPicPr>
          <p:nvPr/>
        </p:nvPicPr>
        <p:blipFill>
          <a:blip r:embed="rId3"/>
          <a:srcRect/>
          <a:stretch>
            <a:fillRect/>
          </a:stretch>
        </p:blipFill>
        <p:spPr bwMode="auto">
          <a:xfrm>
            <a:off x="1219200" y="1676400"/>
            <a:ext cx="6934200" cy="4405313"/>
          </a:xfrm>
          <a:prstGeom prst="rect">
            <a:avLst/>
          </a:prstGeom>
          <a:noFill/>
        </p:spPr>
      </p:pic>
      <p:sp>
        <p:nvSpPr>
          <p:cNvPr id="5" name="Title 4"/>
          <p:cNvSpPr>
            <a:spLocks noGrp="1"/>
          </p:cNvSpPr>
          <p:nvPr>
            <p:ph type="title"/>
          </p:nvPr>
        </p:nvSpPr>
        <p:spPr/>
        <p:txBody>
          <a:bodyPr/>
          <a:lstStyle/>
          <a:p>
            <a:r>
              <a:rPr lang="en-US" dirty="0"/>
              <a:t>Orientation Selectivity in V1</a:t>
            </a:r>
          </a:p>
        </p:txBody>
      </p:sp>
    </p:spTree>
    <p:extLst>
      <p:ext uri="{BB962C8B-B14F-4D97-AF65-F5344CB8AC3E}">
        <p14:creationId xmlns:p14="http://schemas.microsoft.com/office/powerpoint/2010/main" val="122864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6" name="Group 2"/>
          <p:cNvGrpSpPr>
            <a:grpSpLocks/>
          </p:cNvGrpSpPr>
          <p:nvPr/>
        </p:nvGrpSpPr>
        <p:grpSpPr bwMode="auto">
          <a:xfrm>
            <a:off x="0" y="0"/>
            <a:ext cx="9144000" cy="6858000"/>
            <a:chOff x="0" y="0"/>
            <a:chExt cx="5760" cy="4320"/>
          </a:xfrm>
        </p:grpSpPr>
        <p:sp>
          <p:nvSpPr>
            <p:cNvPr id="46182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1828" name="Group 4"/>
            <p:cNvGrpSpPr>
              <a:grpSpLocks/>
            </p:cNvGrpSpPr>
            <p:nvPr/>
          </p:nvGrpSpPr>
          <p:grpSpPr bwMode="auto">
            <a:xfrm>
              <a:off x="96" y="528"/>
              <a:ext cx="5472" cy="96"/>
              <a:chOff x="96" y="528"/>
              <a:chExt cx="5472" cy="96"/>
            </a:xfrm>
          </p:grpSpPr>
          <p:sp>
            <p:nvSpPr>
              <p:cNvPr id="46182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1832" name="Group 8"/>
            <p:cNvGrpSpPr>
              <a:grpSpLocks/>
            </p:cNvGrpSpPr>
            <p:nvPr/>
          </p:nvGrpSpPr>
          <p:grpSpPr bwMode="auto">
            <a:xfrm>
              <a:off x="383" y="96"/>
              <a:ext cx="97" cy="4128"/>
              <a:chOff x="383" y="96"/>
              <a:chExt cx="96" cy="4224"/>
            </a:xfrm>
          </p:grpSpPr>
          <p:sp>
            <p:nvSpPr>
              <p:cNvPr id="46183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1836"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1837" name="Text Box 13"/>
          <p:cNvSpPr txBox="1">
            <a:spLocks noChangeArrowheads="1"/>
          </p:cNvSpPr>
          <p:nvPr/>
        </p:nvSpPr>
        <p:spPr bwMode="auto">
          <a:xfrm>
            <a:off x="2025650" y="1219200"/>
            <a:ext cx="5553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Simple Cells: “Line Detectors”</a:t>
            </a:r>
          </a:p>
        </p:txBody>
      </p:sp>
      <p:pic>
        <p:nvPicPr>
          <p:cNvPr id="46183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133600"/>
            <a:ext cx="268605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83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850" y="2133600"/>
            <a:ext cx="27495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840"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2167278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2850" name="Group 2"/>
          <p:cNvGrpSpPr>
            <a:grpSpLocks/>
          </p:cNvGrpSpPr>
          <p:nvPr/>
        </p:nvGrpSpPr>
        <p:grpSpPr bwMode="auto">
          <a:xfrm>
            <a:off x="0" y="0"/>
            <a:ext cx="9144000" cy="6858000"/>
            <a:chOff x="0" y="0"/>
            <a:chExt cx="5760" cy="4320"/>
          </a:xfrm>
        </p:grpSpPr>
        <p:sp>
          <p:nvSpPr>
            <p:cNvPr id="46285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2852" name="Group 4"/>
            <p:cNvGrpSpPr>
              <a:grpSpLocks/>
            </p:cNvGrpSpPr>
            <p:nvPr/>
          </p:nvGrpSpPr>
          <p:grpSpPr bwMode="auto">
            <a:xfrm>
              <a:off x="96" y="528"/>
              <a:ext cx="5472" cy="96"/>
              <a:chOff x="96" y="528"/>
              <a:chExt cx="5472" cy="96"/>
            </a:xfrm>
          </p:grpSpPr>
          <p:sp>
            <p:nvSpPr>
              <p:cNvPr id="46285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2856" name="Group 8"/>
            <p:cNvGrpSpPr>
              <a:grpSpLocks/>
            </p:cNvGrpSpPr>
            <p:nvPr/>
          </p:nvGrpSpPr>
          <p:grpSpPr bwMode="auto">
            <a:xfrm>
              <a:off x="383" y="96"/>
              <a:ext cx="97" cy="4128"/>
              <a:chOff x="383" y="96"/>
              <a:chExt cx="96" cy="4224"/>
            </a:xfrm>
          </p:grpSpPr>
          <p:sp>
            <p:nvSpPr>
              <p:cNvPr id="46285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2860"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2861" name="Text Box 13"/>
          <p:cNvSpPr txBox="1">
            <a:spLocks noChangeArrowheads="1"/>
          </p:cNvSpPr>
          <p:nvPr/>
        </p:nvSpPr>
        <p:spPr bwMode="auto">
          <a:xfrm>
            <a:off x="1935163" y="1219200"/>
            <a:ext cx="5734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Simple Cells: “Edge Detectors”</a:t>
            </a:r>
          </a:p>
        </p:txBody>
      </p:sp>
      <p:pic>
        <p:nvPicPr>
          <p:cNvPr id="46286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73300"/>
            <a:ext cx="31623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6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84413"/>
            <a:ext cx="328295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2864"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3808087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3874" name="Group 2"/>
          <p:cNvGrpSpPr>
            <a:grpSpLocks/>
          </p:cNvGrpSpPr>
          <p:nvPr/>
        </p:nvGrpSpPr>
        <p:grpSpPr bwMode="auto">
          <a:xfrm>
            <a:off x="0" y="0"/>
            <a:ext cx="9144000" cy="6858000"/>
            <a:chOff x="0" y="0"/>
            <a:chExt cx="5760" cy="4320"/>
          </a:xfrm>
        </p:grpSpPr>
        <p:sp>
          <p:nvSpPr>
            <p:cNvPr id="46387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3876" name="Group 4"/>
            <p:cNvGrpSpPr>
              <a:grpSpLocks/>
            </p:cNvGrpSpPr>
            <p:nvPr/>
          </p:nvGrpSpPr>
          <p:grpSpPr bwMode="auto">
            <a:xfrm>
              <a:off x="96" y="528"/>
              <a:ext cx="5472" cy="96"/>
              <a:chOff x="96" y="528"/>
              <a:chExt cx="5472" cy="96"/>
            </a:xfrm>
          </p:grpSpPr>
          <p:sp>
            <p:nvSpPr>
              <p:cNvPr id="46387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7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7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3880" name="Group 8"/>
            <p:cNvGrpSpPr>
              <a:grpSpLocks/>
            </p:cNvGrpSpPr>
            <p:nvPr/>
          </p:nvGrpSpPr>
          <p:grpSpPr bwMode="auto">
            <a:xfrm>
              <a:off x="383" y="96"/>
              <a:ext cx="97" cy="4128"/>
              <a:chOff x="383" y="96"/>
              <a:chExt cx="96" cy="4224"/>
            </a:xfrm>
          </p:grpSpPr>
          <p:sp>
            <p:nvSpPr>
              <p:cNvPr id="46388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8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8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388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3885" name="Text Box 13"/>
          <p:cNvSpPr txBox="1">
            <a:spLocks noChangeArrowheads="1"/>
          </p:cNvSpPr>
          <p:nvPr/>
        </p:nvSpPr>
        <p:spPr bwMode="auto">
          <a:xfrm>
            <a:off x="2247900" y="1219200"/>
            <a:ext cx="5122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Constructing a line detector</a:t>
            </a:r>
          </a:p>
        </p:txBody>
      </p:sp>
      <p:pic>
        <p:nvPicPr>
          <p:cNvPr id="46388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600" y="2590800"/>
            <a:ext cx="19558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738" y="2628900"/>
            <a:ext cx="299402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0" y="2476500"/>
            <a:ext cx="23876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388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541933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1D Gaussian and its derivatives</a:t>
            </a:r>
          </a:p>
        </p:txBody>
      </p:sp>
      <p:pic>
        <p:nvPicPr>
          <p:cNvPr id="3" name="Picture 2" descr="Screen Shot 2015-02-08 at 10.22.14 PM.png"/>
          <p:cNvPicPr>
            <a:picLocks noChangeAspect="1"/>
          </p:cNvPicPr>
          <p:nvPr/>
        </p:nvPicPr>
        <p:blipFill rotWithShape="1">
          <a:blip r:embed="rId2">
            <a:extLst>
              <a:ext uri="{28A0092B-C50C-407E-A947-70E740481C1C}">
                <a14:useLocalDpi xmlns:a14="http://schemas.microsoft.com/office/drawing/2010/main" val="0"/>
              </a:ext>
            </a:extLst>
          </a:blip>
          <a:srcRect l="21347" t="22864" r="-817" b="-1873"/>
          <a:stretch/>
        </p:blipFill>
        <p:spPr>
          <a:xfrm>
            <a:off x="3810000" y="2971800"/>
            <a:ext cx="7266760" cy="2363749"/>
          </a:xfrm>
          <a:prstGeom prst="rect">
            <a:avLst/>
          </a:prstGeom>
        </p:spPr>
      </p:pic>
      <p:pic>
        <p:nvPicPr>
          <p:cNvPr id="4" name="Picture 3" descr="Screen Shot 2015-02-08 at 10.2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28800"/>
            <a:ext cx="3851290" cy="2824279"/>
          </a:xfrm>
          <a:prstGeom prst="rect">
            <a:avLst/>
          </a:prstGeom>
        </p:spPr>
      </p:pic>
      <p:pic>
        <p:nvPicPr>
          <p:cNvPr id="5" name="Picture 4" descr="Screen Shot 2015-02-08 at 10.23.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791200"/>
            <a:ext cx="8305800" cy="779188"/>
          </a:xfrm>
          <a:prstGeom prst="rect">
            <a:avLst/>
          </a:prstGeom>
        </p:spPr>
      </p:pic>
    </p:spTree>
    <p:extLst>
      <p:ext uri="{BB962C8B-B14F-4D97-AF65-F5344CB8AC3E}">
        <p14:creationId xmlns:p14="http://schemas.microsoft.com/office/powerpoint/2010/main" val="2752989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Oriented Gaussian Derivatives in 2D</a:t>
            </a:r>
          </a:p>
        </p:txBody>
      </p:sp>
      <p:pic>
        <p:nvPicPr>
          <p:cNvPr id="3" name="Picture 2" descr="Screen Shot 2015-02-08 at 10.28.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980"/>
            <a:ext cx="9144000" cy="4385612"/>
          </a:xfrm>
          <a:prstGeom prst="rect">
            <a:avLst/>
          </a:prstGeom>
        </p:spPr>
      </p:pic>
    </p:spTree>
    <p:extLst>
      <p:ext uri="{BB962C8B-B14F-4D97-AF65-F5344CB8AC3E}">
        <p14:creationId xmlns:p14="http://schemas.microsoft.com/office/powerpoint/2010/main" val="2628579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Oriented Gaussian First and Second Derivatives</a:t>
            </a:r>
          </a:p>
        </p:txBody>
      </p:sp>
      <p:pic>
        <p:nvPicPr>
          <p:cNvPr id="3" name="Picture 2" descr="Screen Shot 2015-02-08 at 10.5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7959"/>
            <a:ext cx="9144000" cy="1220957"/>
          </a:xfrm>
          <a:prstGeom prst="rect">
            <a:avLst/>
          </a:prstGeom>
        </p:spPr>
      </p:pic>
      <p:pic>
        <p:nvPicPr>
          <p:cNvPr id="4" name="Picture 3" descr="Screen Shot 2015-02-08 at 10.54.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0030"/>
            <a:ext cx="9144000" cy="1223862"/>
          </a:xfrm>
          <a:prstGeom prst="rect">
            <a:avLst/>
          </a:prstGeom>
        </p:spPr>
      </p:pic>
    </p:spTree>
    <p:extLst>
      <p:ext uri="{BB962C8B-B14F-4D97-AF65-F5344CB8AC3E}">
        <p14:creationId xmlns:p14="http://schemas.microsoft.com/office/powerpoint/2010/main" val="990740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92" name="Picture 4" descr="scan0008"/>
          <p:cNvPicPr>
            <a:picLocks noChangeAspect="1" noChangeArrowheads="1"/>
          </p:cNvPicPr>
          <p:nvPr/>
        </p:nvPicPr>
        <p:blipFill>
          <a:blip r:embed="rId3"/>
          <a:srcRect/>
          <a:stretch>
            <a:fillRect/>
          </a:stretch>
        </p:blipFill>
        <p:spPr bwMode="auto">
          <a:xfrm>
            <a:off x="990600" y="1371600"/>
            <a:ext cx="7315200" cy="5241925"/>
          </a:xfrm>
          <a:prstGeom prst="rect">
            <a:avLst/>
          </a:prstGeom>
          <a:noFill/>
        </p:spPr>
      </p:pic>
      <p:sp>
        <p:nvSpPr>
          <p:cNvPr id="3" name="Title 2"/>
          <p:cNvSpPr>
            <a:spLocks noGrp="1"/>
          </p:cNvSpPr>
          <p:nvPr>
            <p:ph type="title"/>
          </p:nvPr>
        </p:nvSpPr>
        <p:spPr>
          <a:xfrm>
            <a:off x="685800" y="0"/>
            <a:ext cx="7848600" cy="1295400"/>
          </a:xfrm>
        </p:spPr>
        <p:txBody>
          <a:bodyPr/>
          <a:lstStyle/>
          <a:p>
            <a:r>
              <a:rPr lang="en-US" dirty="0"/>
              <a:t>Receptive fields of complex cells</a:t>
            </a:r>
          </a:p>
        </p:txBody>
      </p:sp>
    </p:spTree>
    <p:extLst>
      <p:ext uri="{BB962C8B-B14F-4D97-AF65-F5344CB8AC3E}">
        <p14:creationId xmlns:p14="http://schemas.microsoft.com/office/powerpoint/2010/main" val="1889527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8994" name="Group 2"/>
          <p:cNvGrpSpPr>
            <a:grpSpLocks/>
          </p:cNvGrpSpPr>
          <p:nvPr/>
        </p:nvGrpSpPr>
        <p:grpSpPr bwMode="auto">
          <a:xfrm>
            <a:off x="0" y="0"/>
            <a:ext cx="9144000" cy="6858000"/>
            <a:chOff x="0" y="0"/>
            <a:chExt cx="5760" cy="4320"/>
          </a:xfrm>
        </p:grpSpPr>
        <p:sp>
          <p:nvSpPr>
            <p:cNvPr id="4689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8996" name="Group 4"/>
            <p:cNvGrpSpPr>
              <a:grpSpLocks/>
            </p:cNvGrpSpPr>
            <p:nvPr/>
          </p:nvGrpSpPr>
          <p:grpSpPr bwMode="auto">
            <a:xfrm>
              <a:off x="96" y="528"/>
              <a:ext cx="5472" cy="96"/>
              <a:chOff x="96" y="528"/>
              <a:chExt cx="5472" cy="96"/>
            </a:xfrm>
          </p:grpSpPr>
          <p:sp>
            <p:nvSpPr>
              <p:cNvPr id="4689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89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89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9000" name="Group 8"/>
            <p:cNvGrpSpPr>
              <a:grpSpLocks/>
            </p:cNvGrpSpPr>
            <p:nvPr/>
          </p:nvGrpSpPr>
          <p:grpSpPr bwMode="auto">
            <a:xfrm>
              <a:off x="383" y="96"/>
              <a:ext cx="97" cy="4128"/>
              <a:chOff x="383" y="96"/>
              <a:chExt cx="96" cy="4224"/>
            </a:xfrm>
          </p:grpSpPr>
          <p:sp>
            <p:nvSpPr>
              <p:cNvPr id="4690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90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90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900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9005" name="Text Box 13"/>
          <p:cNvSpPr txBox="1">
            <a:spLocks noChangeArrowheads="1"/>
          </p:cNvSpPr>
          <p:nvPr/>
        </p:nvSpPr>
        <p:spPr bwMode="auto">
          <a:xfrm>
            <a:off x="1981200" y="1477963"/>
            <a:ext cx="5327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Constructing a Complex Cell</a:t>
            </a:r>
          </a:p>
        </p:txBody>
      </p:sp>
      <p:pic>
        <p:nvPicPr>
          <p:cNvPr id="46900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797175"/>
            <a:ext cx="38862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517900"/>
            <a:ext cx="23749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9925" y="2765425"/>
            <a:ext cx="24034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900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44819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7772400" cy="1143000"/>
          </a:xfrm>
        </p:spPr>
        <p:txBody>
          <a:bodyPr/>
          <a:lstStyle/>
          <a:p>
            <a:pPr eaLnBrk="1" hangingPunct="1"/>
            <a:r>
              <a:rPr lang="en-US"/>
              <a:t>Texture Analysis</a:t>
            </a:r>
          </a:p>
        </p:txBody>
      </p:sp>
      <p:sp>
        <p:nvSpPr>
          <p:cNvPr id="37891" name="Rectangle 3"/>
          <p:cNvSpPr>
            <a:spLocks noGrp="1" noChangeArrowheads="1"/>
          </p:cNvSpPr>
          <p:nvPr>
            <p:ph type="body" idx="1"/>
          </p:nvPr>
        </p:nvSpPr>
        <p:spPr>
          <a:xfrm>
            <a:off x="228600" y="4648200"/>
            <a:ext cx="8561388" cy="2057400"/>
          </a:xfrm>
        </p:spPr>
        <p:txBody>
          <a:bodyPr/>
          <a:lstStyle/>
          <a:p>
            <a:pPr eaLnBrk="1" hangingPunct="1">
              <a:spcBef>
                <a:spcPts val="513"/>
              </a:spcBef>
              <a:buFontTx/>
              <a:buNone/>
            </a:pPr>
            <a:r>
              <a:rPr lang="en-GB" sz="2900"/>
              <a:t>Compare textures and decide if they’re made of the same “stuff”.</a:t>
            </a:r>
            <a:endParaRPr lang="en-GB" sz="2800"/>
          </a:p>
          <a:p>
            <a:pPr lvl="1" eaLnBrk="1" hangingPunct="1">
              <a:spcBef>
                <a:spcPct val="0"/>
              </a:spcBef>
              <a:spcAft>
                <a:spcPts val="1125"/>
              </a:spcAft>
            </a:pPr>
            <a:endParaRPr lang="en-US" sz="2400"/>
          </a:p>
        </p:txBody>
      </p:sp>
      <p:pic>
        <p:nvPicPr>
          <p:cNvPr id="3789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81200" y="1295400"/>
            <a:ext cx="4948238" cy="2946400"/>
          </a:xfrm>
          <a:prstGeom prst="rect">
            <a:avLst/>
          </a:prstGeom>
          <a:noFill/>
          <a:ln w="9525">
            <a:noFill/>
            <a:miter lim="800000"/>
            <a:headEnd/>
            <a:tailEnd/>
          </a:ln>
        </p:spPr>
      </p:pic>
      <p:sp>
        <p:nvSpPr>
          <p:cNvPr id="37893" name="Freeform 5"/>
          <p:cNvSpPr>
            <a:spLocks noChangeArrowheads="1"/>
          </p:cNvSpPr>
          <p:nvPr/>
        </p:nvSpPr>
        <p:spPr bwMode="auto">
          <a:xfrm rot="-5400000">
            <a:off x="7167563" y="2525713"/>
            <a:ext cx="376237" cy="681037"/>
          </a:xfrm>
          <a:custGeom>
            <a:avLst/>
            <a:gdLst>
              <a:gd name="T0" fmla="*/ 2147483647 w 1051"/>
              <a:gd name="T1" fmla="*/ 0 h 1897"/>
              <a:gd name="T2" fmla="*/ 2147483647 w 1051"/>
              <a:gd name="T3" fmla="*/ 0 h 1897"/>
              <a:gd name="T4" fmla="*/ 2147483647 w 1051"/>
              <a:gd name="T5" fmla="*/ 2147483647 h 1897"/>
              <a:gd name="T6" fmla="*/ 0 w 1051"/>
              <a:gd name="T7" fmla="*/ 2147483647 h 1897"/>
              <a:gd name="T8" fmla="*/ 2147483647 w 1051"/>
              <a:gd name="T9" fmla="*/ 2147483647 h 1897"/>
              <a:gd name="T10" fmla="*/ 2147483647 w 1051"/>
              <a:gd name="T11" fmla="*/ 2147483647 h 1897"/>
              <a:gd name="T12" fmla="*/ 2147483647 w 1051"/>
              <a:gd name="T13" fmla="*/ 2147483647 h 1897"/>
              <a:gd name="T14" fmla="*/ 2147483647 w 1051"/>
              <a:gd name="T15" fmla="*/ 0 h 1897"/>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897"/>
              <a:gd name="T26" fmla="*/ 1051 w 1051"/>
              <a:gd name="T27" fmla="*/ 1897 h 1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897">
                <a:moveTo>
                  <a:pt x="787" y="0"/>
                </a:moveTo>
                <a:lnTo>
                  <a:pt x="263" y="0"/>
                </a:lnTo>
                <a:lnTo>
                  <a:pt x="263" y="1421"/>
                </a:lnTo>
                <a:lnTo>
                  <a:pt x="0" y="1421"/>
                </a:lnTo>
                <a:lnTo>
                  <a:pt x="525" y="1896"/>
                </a:lnTo>
                <a:lnTo>
                  <a:pt x="1050" y="1421"/>
                </a:lnTo>
                <a:lnTo>
                  <a:pt x="787" y="1421"/>
                </a:lnTo>
                <a:lnTo>
                  <a:pt x="787" y="0"/>
                </a:lnTo>
              </a:path>
            </a:pathLst>
          </a:custGeom>
          <a:solidFill>
            <a:srgbClr val="66FF33"/>
          </a:solidFill>
          <a:ln w="1440">
            <a:solidFill>
              <a:srgbClr val="000000"/>
            </a:solidFill>
            <a:round/>
            <a:headEnd/>
            <a:tailEnd/>
          </a:ln>
        </p:spPr>
        <p:txBody>
          <a:bodyPr wrap="none" anchor="ctr">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
        <p:nvSpPr>
          <p:cNvPr id="37894" name="Text Box 6"/>
          <p:cNvSpPr txBox="1">
            <a:spLocks noChangeArrowheads="1"/>
          </p:cNvSpPr>
          <p:nvPr/>
        </p:nvSpPr>
        <p:spPr bwMode="auto">
          <a:xfrm>
            <a:off x="1752600" y="4038600"/>
            <a:ext cx="326072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True (infinite) texture</a:t>
            </a:r>
            <a:endParaRPr kumimoji="0" lang="en-US" sz="28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endParaRPr>
          </a:p>
        </p:txBody>
      </p:sp>
      <p:sp>
        <p:nvSpPr>
          <p:cNvPr id="37895" name="Text Box 7"/>
          <p:cNvSpPr txBox="1">
            <a:spLocks noChangeArrowheads="1"/>
          </p:cNvSpPr>
          <p:nvPr/>
        </p:nvSpPr>
        <p:spPr bwMode="auto">
          <a:xfrm>
            <a:off x="5029200" y="2590800"/>
            <a:ext cx="198437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itchFamily="-84" charset="0"/>
                <a:ea typeface="ＭＳ Ｐゴシック" pitchFamily="-84" charset="-128"/>
                <a:cs typeface="Arial"/>
              </a:rPr>
              <a:t>ANALYSIS</a:t>
            </a:r>
          </a:p>
        </p:txBody>
      </p:sp>
      <p:sp>
        <p:nvSpPr>
          <p:cNvPr id="37898" name="Text Box 10"/>
          <p:cNvSpPr txBox="1">
            <a:spLocks noChangeArrowheads="1"/>
          </p:cNvSpPr>
          <p:nvPr/>
        </p:nvSpPr>
        <p:spPr bwMode="auto">
          <a:xfrm>
            <a:off x="7620000" y="2438400"/>
            <a:ext cx="1524000" cy="822325"/>
          </a:xfrm>
          <a:prstGeom prst="rect">
            <a:avLst/>
          </a:prstGeom>
          <a:noFill/>
          <a:ln w="9525">
            <a:noFill/>
            <a:miter lim="800000"/>
            <a:headEnd/>
            <a:tailEnd/>
          </a:ln>
        </p:spPr>
        <p:txBody>
          <a:bodyPr>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“Same” or “different”</a:t>
            </a:r>
          </a:p>
        </p:txBody>
      </p:sp>
    </p:spTree>
    <p:extLst>
      <p:ext uri="{BB962C8B-B14F-4D97-AF65-F5344CB8AC3E}">
        <p14:creationId xmlns:p14="http://schemas.microsoft.com/office/powerpoint/2010/main" val="957449178"/>
      </p:ext>
    </p:extLst>
  </p:cSld>
  <p:clrMapOvr>
    <a:masterClrMapping/>
  </p:clrMapOvr>
  <p:transition advTm="44544"/>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scan0014"/>
          <p:cNvPicPr>
            <a:picLocks noChangeAspect="1" noChangeArrowheads="1"/>
          </p:cNvPicPr>
          <p:nvPr/>
        </p:nvPicPr>
        <p:blipFill>
          <a:blip r:embed="rId3"/>
          <a:srcRect/>
          <a:stretch>
            <a:fillRect/>
          </a:stretch>
        </p:blipFill>
        <p:spPr bwMode="auto">
          <a:xfrm>
            <a:off x="1066800" y="968375"/>
            <a:ext cx="7086600" cy="5889625"/>
          </a:xfrm>
          <a:prstGeom prst="rect">
            <a:avLst/>
          </a:prstGeom>
          <a:noFill/>
        </p:spPr>
      </p:pic>
      <p:sp>
        <p:nvSpPr>
          <p:cNvPr id="3" name="Title 2"/>
          <p:cNvSpPr>
            <a:spLocks noGrp="1"/>
          </p:cNvSpPr>
          <p:nvPr>
            <p:ph type="title"/>
          </p:nvPr>
        </p:nvSpPr>
        <p:spPr>
          <a:xfrm>
            <a:off x="685800" y="0"/>
            <a:ext cx="7848600" cy="1371600"/>
          </a:xfrm>
        </p:spPr>
        <p:txBody>
          <a:bodyPr/>
          <a:lstStyle/>
          <a:p>
            <a:r>
              <a:rPr lang="en-US" dirty="0" err="1"/>
              <a:t>Hypercolumns</a:t>
            </a:r>
            <a:r>
              <a:rPr lang="en-US" dirty="0"/>
              <a:t> in visual cortex</a:t>
            </a:r>
          </a:p>
        </p:txBody>
      </p:sp>
    </p:spTree>
    <p:extLst>
      <p:ext uri="{BB962C8B-B14F-4D97-AF65-F5344CB8AC3E}">
        <p14:creationId xmlns:p14="http://schemas.microsoft.com/office/powerpoint/2010/main" val="178987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Modeling </a:t>
            </a:r>
            <a:r>
              <a:rPr lang="en-US" dirty="0" err="1"/>
              <a:t>hypercolumns</a:t>
            </a:r>
            <a:endParaRPr lang="en-US" dirty="0"/>
          </a:p>
        </p:txBody>
      </p:sp>
      <p:sp>
        <p:nvSpPr>
          <p:cNvPr id="171011" name="Rectangle 3"/>
          <p:cNvSpPr>
            <a:spLocks noGrp="1" noChangeArrowheads="1"/>
          </p:cNvSpPr>
          <p:nvPr>
            <p:ph type="body" sz="half" idx="1"/>
          </p:nvPr>
        </p:nvSpPr>
        <p:spPr/>
        <p:txBody>
          <a:bodyPr>
            <a:normAutofit/>
          </a:bodyPr>
          <a:lstStyle/>
          <a:p>
            <a:r>
              <a:rPr lang="en-US" sz="2800" dirty="0"/>
              <a:t>Elongated directional Gaussian derivatives</a:t>
            </a:r>
          </a:p>
          <a:p>
            <a:r>
              <a:rPr lang="en-US" sz="2800" dirty="0"/>
              <a:t>Gabor filters could be used instead</a:t>
            </a:r>
          </a:p>
          <a:p>
            <a:r>
              <a:rPr lang="en-US" sz="2800" dirty="0"/>
              <a:t>Multiple orientations, scales</a:t>
            </a:r>
          </a:p>
        </p:txBody>
      </p:sp>
      <p:pic>
        <p:nvPicPr>
          <p:cNvPr id="171012" name="Picture 4" descr="univ_filt_set"/>
          <p:cNvPicPr>
            <a:picLocks noChangeAspect="1" noChangeArrowheads="1"/>
          </p:cNvPicPr>
          <p:nvPr/>
        </p:nvPicPr>
        <p:blipFill>
          <a:blip r:embed="rId3"/>
          <a:srcRect l="6380" t="1395" r="476" b="4449"/>
          <a:stretch>
            <a:fillRect/>
          </a:stretch>
        </p:blipFill>
        <p:spPr bwMode="auto">
          <a:xfrm>
            <a:off x="5105400" y="1981200"/>
            <a:ext cx="3406775" cy="3425825"/>
          </a:xfrm>
          <a:prstGeom prst="rect">
            <a:avLst/>
          </a:prstGeom>
          <a:noFill/>
        </p:spPr>
      </p:pic>
    </p:spTree>
    <p:extLst>
      <p:ext uri="{BB962C8B-B14F-4D97-AF65-F5344CB8AC3E}">
        <p14:creationId xmlns:p14="http://schemas.microsoft.com/office/powerpoint/2010/main" val="12220373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ltLang="en-US"/>
              <a:t>Mapping from Retina to V1</a:t>
            </a:r>
          </a:p>
        </p:txBody>
      </p:sp>
      <p:pic>
        <p:nvPicPr>
          <p:cNvPr id="457731" name="Picture 3" descr="tootell-grid2"/>
          <p:cNvPicPr>
            <a:picLocks noChangeAspect="1" noChangeArrowheads="1"/>
          </p:cNvPicPr>
          <p:nvPr/>
        </p:nvPicPr>
        <p:blipFill>
          <a:blip r:embed="rId2">
            <a:extLst>
              <a:ext uri="{28A0092B-C50C-407E-A947-70E740481C1C}">
                <a14:useLocalDpi xmlns:a14="http://schemas.microsoft.com/office/drawing/2010/main" val="0"/>
              </a:ext>
            </a:extLst>
          </a:blip>
          <a:srcRect l="30429" t="10698" r="16614" b="54681"/>
          <a:stretch>
            <a:fillRect/>
          </a:stretch>
        </p:blipFill>
        <p:spPr bwMode="auto">
          <a:xfrm>
            <a:off x="533400" y="1874838"/>
            <a:ext cx="3581400" cy="3154362"/>
          </a:xfrm>
          <a:prstGeom prst="rect">
            <a:avLst/>
          </a:prstGeom>
          <a:noFill/>
          <a:extLst>
            <a:ext uri="{909E8E84-426E-40DD-AFC4-6F175D3DCCD1}">
              <a14:hiddenFill xmlns:a14="http://schemas.microsoft.com/office/drawing/2010/main">
                <a:solidFill>
                  <a:srgbClr val="FFFFFF"/>
                </a:solidFill>
              </a14:hiddenFill>
            </a:ext>
          </a:extLst>
        </p:spPr>
      </p:pic>
      <p:pic>
        <p:nvPicPr>
          <p:cNvPr id="457732" name="Picture 4" descr="tootell-grid2"/>
          <p:cNvPicPr>
            <a:picLocks noChangeAspect="1" noChangeArrowheads="1"/>
          </p:cNvPicPr>
          <p:nvPr/>
        </p:nvPicPr>
        <p:blipFill>
          <a:blip r:embed="rId2">
            <a:extLst>
              <a:ext uri="{28A0092B-C50C-407E-A947-70E740481C1C}">
                <a14:useLocalDpi xmlns:a14="http://schemas.microsoft.com/office/drawing/2010/main" val="0"/>
              </a:ext>
            </a:extLst>
          </a:blip>
          <a:srcRect l="12727" t="46884" b="19627"/>
          <a:stretch>
            <a:fillRect/>
          </a:stretch>
        </p:blipFill>
        <p:spPr bwMode="auto">
          <a:xfrm>
            <a:off x="4495800" y="2133600"/>
            <a:ext cx="4343400" cy="26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410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a:defRPr/>
            </a:pPr>
            <a:r>
              <a:rPr lang="en-US" dirty="0" err="1"/>
              <a:t>Overcomplete</a:t>
            </a:r>
            <a:r>
              <a:rPr lang="en-US" dirty="0"/>
              <a:t> representation: filter banks</a:t>
            </a:r>
          </a:p>
        </p:txBody>
      </p:sp>
      <p:pic>
        <p:nvPicPr>
          <p:cNvPr id="63491" name="Picture 3"/>
          <p:cNvPicPr>
            <a:picLocks noChangeAspect="1" noChangeArrowheads="1"/>
          </p:cNvPicPr>
          <p:nvPr/>
        </p:nvPicPr>
        <p:blipFill>
          <a:blip r:embed="rId2" cstate="print"/>
          <a:srcRect/>
          <a:stretch>
            <a:fillRect/>
          </a:stretch>
        </p:blipFill>
        <p:spPr bwMode="auto">
          <a:xfrm>
            <a:off x="685800" y="2438400"/>
            <a:ext cx="7207250" cy="2438400"/>
          </a:xfrm>
          <a:prstGeom prst="rect">
            <a:avLst/>
          </a:prstGeom>
          <a:noFill/>
          <a:ln w="9525">
            <a:noFill/>
            <a:miter lim="800000"/>
            <a:headEnd/>
            <a:tailEnd/>
          </a:ln>
        </p:spPr>
      </p:pic>
      <p:sp>
        <p:nvSpPr>
          <p:cNvPr id="63492" name="TextBox 12"/>
          <p:cNvSpPr txBox="1">
            <a:spLocks noChangeArrowheads="1"/>
          </p:cNvSpPr>
          <p:nvPr/>
        </p:nvSpPr>
        <p:spPr bwMode="auto">
          <a:xfrm>
            <a:off x="3429000" y="2057400"/>
            <a:ext cx="15287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rPr>
              <a:t>LM Filter Bank</a:t>
            </a:r>
          </a:p>
        </p:txBody>
      </p:sp>
      <p:sp>
        <p:nvSpPr>
          <p:cNvPr id="63493" name="TextBox 5"/>
          <p:cNvSpPr txBox="1">
            <a:spLocks noChangeArrowheads="1"/>
          </p:cNvSpPr>
          <p:nvPr/>
        </p:nvSpPr>
        <p:spPr bwMode="auto">
          <a:xfrm>
            <a:off x="609600" y="6096000"/>
            <a:ext cx="810418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Code for filter banks: </a:t>
            </a:r>
            <a:r>
              <a:rPr lang="en-US" i="1">
                <a:solidFill>
                  <a:prstClr val="black"/>
                </a:solidFill>
                <a:latin typeface="Arial" charset="0"/>
              </a:rPr>
              <a:t>www.robots.ox.ac.uk/~vgg/research/texclass/filters.html</a:t>
            </a:r>
            <a:endParaRPr lang="en-US">
              <a:solidFill>
                <a:prstClr val="black"/>
              </a:solidFill>
              <a:latin typeface="Arial" charset="0"/>
            </a:endParaRPr>
          </a:p>
        </p:txBody>
      </p:sp>
    </p:spTree>
    <p:extLst>
      <p:ext uri="{BB962C8B-B14F-4D97-AF65-F5344CB8AC3E}">
        <p14:creationId xmlns:p14="http://schemas.microsoft.com/office/powerpoint/2010/main" val="23200069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a:p>
        </p:txBody>
      </p:sp>
      <p:pic>
        <p:nvPicPr>
          <p:cNvPr id="103427" name="Picture 4" descr="capit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600"/>
            <a:ext cx="54864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4399757" y="2166144"/>
            <a:ext cx="9091613" cy="292100"/>
          </a:xfrm>
          <a:prstGeom prst="rect">
            <a:avLst/>
          </a:prstGeom>
          <a:noFill/>
        </p:spPr>
        <p:txBody>
          <a:bodyPr>
            <a:spAutoFit/>
          </a:bodyPr>
          <a:lstStyle/>
          <a:p>
            <a:pPr fontAlgn="base">
              <a:spcBef>
                <a:spcPct val="0"/>
              </a:spcBef>
              <a:spcAft>
                <a:spcPct val="0"/>
              </a:spcAft>
              <a:defRPr/>
            </a:pPr>
            <a:r>
              <a:rPr lang="en-US" sz="1300" dirty="0">
                <a:solidFill>
                  <a:srgbClr val="000000"/>
                </a:solidFill>
              </a:rPr>
              <a:t>Image from http://www.texasexplorer.com/austincap2.jpg</a:t>
            </a:r>
          </a:p>
        </p:txBody>
      </p:sp>
      <p:sp>
        <p:nvSpPr>
          <p:cNvPr id="7" name="TextBox 6"/>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3844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09863" y="325438"/>
            <a:ext cx="4198937" cy="369887"/>
          </a:xfrm>
          <a:prstGeom prst="rect">
            <a:avLst/>
          </a:prstGeom>
          <a:noFill/>
        </p:spPr>
        <p:txBody>
          <a:bodyPr>
            <a:spAutoFit/>
          </a:bodyPr>
          <a:lstStyle/>
          <a:p>
            <a:pPr fontAlgn="base">
              <a:spcBef>
                <a:spcPct val="0"/>
              </a:spcBef>
              <a:spcAft>
                <a:spcPct val="0"/>
              </a:spcAft>
              <a:defRPr/>
            </a:pPr>
            <a:r>
              <a:rPr lang="en-US" dirty="0">
                <a:solidFill>
                  <a:srgbClr val="000000"/>
                </a:solidFill>
              </a:rPr>
              <a:t>Showing magnitude of responses</a:t>
            </a:r>
          </a:p>
        </p:txBody>
      </p:sp>
      <p:pic>
        <p:nvPicPr>
          <p:cNvPr id="104451" name="Picture 8" descr="capital.jpgfilterma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9" descr="filt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797862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p>
        </p:txBody>
      </p:sp>
      <p:pic>
        <p:nvPicPr>
          <p:cNvPr id="105475" name="Picture 2" descr="capital.jpgfilterma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descr="filte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37139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a:p>
        </p:txBody>
      </p:sp>
      <p:pic>
        <p:nvPicPr>
          <p:cNvPr id="106499" name="Picture 2" descr="capital.jpgfilterma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3" descr="filter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995694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a:p>
        </p:txBody>
      </p:sp>
      <p:pic>
        <p:nvPicPr>
          <p:cNvPr id="107523" name="Picture 2" descr="capital.jpgfilterma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 descr="filter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90264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US"/>
          </a:p>
        </p:txBody>
      </p:sp>
      <p:pic>
        <p:nvPicPr>
          <p:cNvPr id="108547" name="Picture 2" descr="capital.jpgfiltermag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descr="filte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15997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When are two textures similar?</a:t>
            </a:r>
          </a:p>
        </p:txBody>
      </p:sp>
      <p:pic>
        <p:nvPicPr>
          <p:cNvPr id="36867" name="Picture 3" descr="http://www.cs.berkeley.edu/~efros/research/quilting/figs/synth/3_out.gif"/>
          <p:cNvPicPr>
            <a:picLocks noChangeAspect="1" noChangeArrowheads="1"/>
          </p:cNvPicPr>
          <p:nvPr/>
        </p:nvPicPr>
        <p:blipFill>
          <a:blip r:embed="rId2"/>
          <a:srcRect t="65605" r="62170"/>
          <a:stretch>
            <a:fillRect/>
          </a:stretch>
        </p:blipFill>
        <p:spPr bwMode="auto">
          <a:xfrm>
            <a:off x="5943600" y="2154238"/>
            <a:ext cx="1660525" cy="1509712"/>
          </a:xfrm>
          <a:prstGeom prst="rect">
            <a:avLst/>
          </a:prstGeom>
          <a:noFill/>
          <a:ln w="9525">
            <a:noFill/>
            <a:miter lim="800000"/>
            <a:headEnd/>
            <a:tailEnd/>
          </a:ln>
        </p:spPr>
      </p:pic>
      <p:pic>
        <p:nvPicPr>
          <p:cNvPr id="36868" name="Picture 4" descr="http://www.cs.berkeley.edu/~efros/research/quilting/figs/synth/3_out.gif"/>
          <p:cNvPicPr>
            <a:picLocks noChangeAspect="1" noChangeArrowheads="1"/>
          </p:cNvPicPr>
          <p:nvPr/>
        </p:nvPicPr>
        <p:blipFill>
          <a:blip r:embed="rId2"/>
          <a:srcRect t="29150" r="63544" b="36130"/>
          <a:stretch>
            <a:fillRect/>
          </a:stretch>
        </p:blipFill>
        <p:spPr bwMode="auto">
          <a:xfrm>
            <a:off x="889000" y="1336675"/>
            <a:ext cx="1600200" cy="1524000"/>
          </a:xfrm>
          <a:prstGeom prst="rect">
            <a:avLst/>
          </a:prstGeom>
          <a:noFill/>
          <a:ln w="9525">
            <a:noFill/>
            <a:miter lim="800000"/>
            <a:headEnd/>
            <a:tailEnd/>
          </a:ln>
        </p:spPr>
      </p:pic>
      <p:pic>
        <p:nvPicPr>
          <p:cNvPr id="36869" name="Picture 5" descr="http://www.cs.berkeley.edu/~efros/research/quilting/figs/synth/3_out.gif"/>
          <p:cNvPicPr>
            <a:picLocks noChangeAspect="1" noChangeArrowheads="1"/>
          </p:cNvPicPr>
          <p:nvPr/>
        </p:nvPicPr>
        <p:blipFill>
          <a:blip r:embed="rId2"/>
          <a:srcRect r="61809" b="65280"/>
          <a:stretch>
            <a:fillRect/>
          </a:stretch>
        </p:blipFill>
        <p:spPr bwMode="auto">
          <a:xfrm>
            <a:off x="1682750" y="3398838"/>
            <a:ext cx="1676400" cy="1524000"/>
          </a:xfrm>
          <a:prstGeom prst="rect">
            <a:avLst/>
          </a:prstGeom>
          <a:noFill/>
          <a:ln w="9525">
            <a:noFill/>
            <a:miter lim="800000"/>
            <a:headEnd/>
            <a:tailEnd/>
          </a:ln>
        </p:spPr>
      </p:pic>
      <p:pic>
        <p:nvPicPr>
          <p:cNvPr id="36870" name="Picture 6" descr="http://www.cs.berkeley.edu/~efros/research/quilting/figs/synth/3_out.gif"/>
          <p:cNvPicPr>
            <a:picLocks noChangeAspect="1" noChangeArrowheads="1"/>
          </p:cNvPicPr>
          <p:nvPr/>
        </p:nvPicPr>
        <p:blipFill>
          <a:blip r:embed="rId2"/>
          <a:srcRect l="50343" t="65280" r="11465"/>
          <a:stretch>
            <a:fillRect/>
          </a:stretch>
        </p:blipFill>
        <p:spPr bwMode="auto">
          <a:xfrm>
            <a:off x="3516313" y="1346200"/>
            <a:ext cx="1676400" cy="1524000"/>
          </a:xfrm>
          <a:prstGeom prst="rect">
            <a:avLst/>
          </a:prstGeom>
          <a:noFill/>
          <a:ln w="9525">
            <a:noFill/>
            <a:miter lim="800000"/>
            <a:headEnd/>
            <a:tailEnd/>
          </a:ln>
        </p:spPr>
      </p:pic>
      <p:pic>
        <p:nvPicPr>
          <p:cNvPr id="36871" name="Picture 7" descr="http://www.cs.berkeley.edu/~efros/research/quilting/figs/synth/3_out.gif"/>
          <p:cNvPicPr>
            <a:picLocks noChangeAspect="1" noChangeArrowheads="1"/>
          </p:cNvPicPr>
          <p:nvPr/>
        </p:nvPicPr>
        <p:blipFill>
          <a:blip r:embed="rId2"/>
          <a:srcRect l="62495" r="-687" b="65280"/>
          <a:stretch>
            <a:fillRect/>
          </a:stretch>
        </p:blipFill>
        <p:spPr bwMode="auto">
          <a:xfrm>
            <a:off x="3978275" y="3581400"/>
            <a:ext cx="1676400" cy="1524000"/>
          </a:xfrm>
          <a:prstGeom prst="rect">
            <a:avLst/>
          </a:prstGeom>
          <a:noFill/>
          <a:ln w="9525">
            <a:noFill/>
            <a:miter lim="800000"/>
            <a:headEnd/>
            <a:tailEnd/>
          </a:ln>
        </p:spPr>
      </p:pic>
      <p:sp>
        <p:nvSpPr>
          <p:cNvPr id="36872" name="Text Box 8"/>
          <p:cNvSpPr txBox="1">
            <a:spLocks noChangeArrowheads="1"/>
          </p:cNvSpPr>
          <p:nvPr/>
        </p:nvSpPr>
        <p:spPr bwMode="auto">
          <a:xfrm>
            <a:off x="5008563" y="1733550"/>
            <a:ext cx="184150" cy="45720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Tree>
    <p:extLst>
      <p:ext uri="{BB962C8B-B14F-4D97-AF65-F5344CB8AC3E}">
        <p14:creationId xmlns:p14="http://schemas.microsoft.com/office/powerpoint/2010/main" val="2298959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endParaRPr lang="en-US"/>
          </a:p>
        </p:txBody>
      </p:sp>
      <p:pic>
        <p:nvPicPr>
          <p:cNvPr id="109571" name="Picture 2" descr="capital.jpgfiltermag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descr="filter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505026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endParaRPr lang="en-US"/>
          </a:p>
        </p:txBody>
      </p:sp>
      <p:pic>
        <p:nvPicPr>
          <p:cNvPr id="110595" name="Picture 2" descr="capital.jpgfiltermag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descr="filter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559602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p>
        </p:txBody>
      </p:sp>
      <p:pic>
        <p:nvPicPr>
          <p:cNvPr id="111619" name="Picture 2" descr="capital.jpgfiltermag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filter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16680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p>
        </p:txBody>
      </p:sp>
      <p:pic>
        <p:nvPicPr>
          <p:cNvPr id="112643" name="Picture 2" descr="capital.jpgfiltermag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descr="filter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802854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a:p>
        </p:txBody>
      </p:sp>
      <p:pic>
        <p:nvPicPr>
          <p:cNvPr id="113667" name="Picture 2" descr="capital.jpgfiltermag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descr="filter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46469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a:p>
        </p:txBody>
      </p:sp>
      <p:pic>
        <p:nvPicPr>
          <p:cNvPr id="114691" name="Picture 2" descr="capital.jpgfiltermag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3" descr="filter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0"/>
            <a:ext cx="27225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82399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a:p>
        </p:txBody>
      </p:sp>
      <p:pic>
        <p:nvPicPr>
          <p:cNvPr id="115715" name="Picture 2" descr="capital.jpgfiltermag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filter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0"/>
            <a:ext cx="24304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522104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endParaRPr lang="en-US"/>
          </a:p>
        </p:txBody>
      </p:sp>
      <p:pic>
        <p:nvPicPr>
          <p:cNvPr id="116739" name="Picture 2" descr="capital.jpgfiltermag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3" descr="filter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0"/>
            <a:ext cx="2576512"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36841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endParaRPr lang="en-US"/>
          </a:p>
        </p:txBody>
      </p:sp>
      <p:pic>
        <p:nvPicPr>
          <p:cNvPr id="117763" name="Picture 2" descr="capital.jpgfiltermag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filter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090965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a:p>
        </p:txBody>
      </p:sp>
      <p:pic>
        <p:nvPicPr>
          <p:cNvPr id="118787" name="Picture 2" descr="capital.jpgfiltermag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3" descr="filter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12067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t>Béla</a:t>
            </a:r>
            <a:r>
              <a:rPr lang="en-US" dirty="0"/>
              <a:t> </a:t>
            </a:r>
            <a:r>
              <a:rPr lang="en-US" dirty="0" err="1"/>
              <a:t>Julesz</a:t>
            </a:r>
            <a:r>
              <a:rPr lang="en-US" dirty="0"/>
              <a:t>, father of texture</a:t>
            </a:r>
          </a:p>
        </p:txBody>
      </p:sp>
      <p:sp>
        <p:nvSpPr>
          <p:cNvPr id="3" name="Content Placeholder 2"/>
          <p:cNvSpPr>
            <a:spLocks noGrp="1"/>
          </p:cNvSpPr>
          <p:nvPr>
            <p:ph idx="1"/>
          </p:nvPr>
        </p:nvSpPr>
        <p:spPr/>
        <p:txBody>
          <a:bodyPr/>
          <a:lstStyle/>
          <a:p>
            <a:endParaRPr lang="en-US"/>
          </a:p>
        </p:txBody>
      </p:sp>
      <p:pic>
        <p:nvPicPr>
          <p:cNvPr id="15362" name="Picture 2" descr="https://upload.wikimedia.org/wikipedia/commons/c/c2/B%C3%A9la_Jule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066800"/>
            <a:ext cx="384083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24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US"/>
          </a:p>
        </p:txBody>
      </p:sp>
      <p:pic>
        <p:nvPicPr>
          <p:cNvPr id="119811" name="Picture 2" descr="capital.jpgfiltermag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descr="filter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92143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US"/>
          </a:p>
        </p:txBody>
      </p:sp>
      <p:pic>
        <p:nvPicPr>
          <p:cNvPr id="120835" name="Picture 2" descr="capital.jpgfiltermag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 descr="filter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0"/>
            <a:ext cx="2868612"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201769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endParaRPr lang="en-US"/>
          </a:p>
        </p:txBody>
      </p:sp>
      <p:pic>
        <p:nvPicPr>
          <p:cNvPr id="121859" name="Picture 2" descr="capital.jpgfiltermag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descr="filter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815467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p:cNvSpPr>
            <a:spLocks noGrp="1"/>
          </p:cNvSpPr>
          <p:nvPr>
            <p:ph type="title"/>
          </p:nvPr>
        </p:nvSpPr>
        <p:spPr/>
        <p:txBody>
          <a:bodyPr/>
          <a:lstStyle/>
          <a:p>
            <a:endParaRPr lang="en-US"/>
          </a:p>
        </p:txBody>
      </p:sp>
      <p:pic>
        <p:nvPicPr>
          <p:cNvPr id="122884" name="Picture 3" descr="filter3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pit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1092200"/>
            <a:ext cx="37973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21146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endParaRPr lang="en-US" dirty="0"/>
          </a:p>
          <a:p>
            <a:pPr marL="0" indent="0">
              <a:buNone/>
            </a:pPr>
            <a:endParaRPr lang="en-US" dirty="0"/>
          </a:p>
          <a:p>
            <a:r>
              <a:rPr lang="en-US" dirty="0"/>
              <a:t>Idea 1: Record simple statistics (e.g., mean, std.) of absolute filter responses</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940542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match the texture to the response?</a:t>
            </a:r>
          </a:p>
        </p:txBody>
      </p:sp>
      <p:pic>
        <p:nvPicPr>
          <p:cNvPr id="66563" name="Picture 2"/>
          <p:cNvPicPr>
            <a:picLocks noChangeAspect="1" noChangeArrowheads="1"/>
          </p:cNvPicPr>
          <p:nvPr/>
        </p:nvPicPr>
        <p:blipFill>
          <a:blip r:embed="rId2" cstate="print"/>
          <a:srcRect l="9259" t="56296" r="29630" b="25926"/>
          <a:stretch>
            <a:fillRect/>
          </a:stretch>
        </p:blipFill>
        <p:spPr bwMode="auto">
          <a:xfrm>
            <a:off x="381000" y="2895600"/>
            <a:ext cx="4724400" cy="858838"/>
          </a:xfrm>
          <a:prstGeom prst="rect">
            <a:avLst/>
          </a:prstGeom>
          <a:noFill/>
          <a:ln w="9525">
            <a:noFill/>
            <a:miter lim="800000"/>
            <a:headEnd/>
            <a:tailEnd/>
          </a:ln>
        </p:spPr>
      </p:pic>
      <p:pic>
        <p:nvPicPr>
          <p:cNvPr id="66564" name="Picture 2"/>
          <p:cNvPicPr>
            <a:picLocks noChangeAspect="1" noChangeArrowheads="1"/>
          </p:cNvPicPr>
          <p:nvPr/>
        </p:nvPicPr>
        <p:blipFill>
          <a:blip r:embed="rId2" cstate="print"/>
          <a:srcRect l="7407" t="14815" r="27779" b="58517"/>
          <a:stretch>
            <a:fillRect/>
          </a:stretch>
        </p:blipFill>
        <p:spPr bwMode="auto">
          <a:xfrm>
            <a:off x="381000" y="1371600"/>
            <a:ext cx="4741863" cy="12192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a:stretch>
            <a:fillRect/>
          </a:stretch>
        </p:blipFill>
        <p:spPr bwMode="auto">
          <a:xfrm>
            <a:off x="6553200" y="2895600"/>
            <a:ext cx="1930400" cy="1447800"/>
          </a:xfrm>
          <a:prstGeom prst="rect">
            <a:avLst/>
          </a:prstGeom>
          <a:noFill/>
          <a:ln w="9525">
            <a:noFill/>
            <a:miter lim="800000"/>
            <a:headEnd/>
            <a:tailEnd/>
          </a:ln>
        </p:spPr>
      </p:pic>
      <p:sp>
        <p:nvSpPr>
          <p:cNvPr id="66566" name="TextBox 6"/>
          <p:cNvSpPr txBox="1">
            <a:spLocks noChangeArrowheads="1"/>
          </p:cNvSpPr>
          <p:nvPr/>
        </p:nvSpPr>
        <p:spPr bwMode="auto">
          <a:xfrm>
            <a:off x="1447800" y="6183313"/>
            <a:ext cx="2590800"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Arial" charset="0"/>
              </a:rPr>
              <a:t>Mean abs responses</a:t>
            </a:r>
          </a:p>
        </p:txBody>
      </p:sp>
      <p:pic>
        <p:nvPicPr>
          <p:cNvPr id="66567" name="Picture 3"/>
          <p:cNvPicPr>
            <a:picLocks noChangeAspect="1" noChangeArrowheads="1"/>
          </p:cNvPicPr>
          <p:nvPr/>
        </p:nvPicPr>
        <p:blipFill>
          <a:blip r:embed="rId4" cstate="print"/>
          <a:srcRect l="7407" t="56296" r="29630" b="25926"/>
          <a:stretch>
            <a:fillRect/>
          </a:stretch>
        </p:blipFill>
        <p:spPr bwMode="auto">
          <a:xfrm>
            <a:off x="381000" y="4114800"/>
            <a:ext cx="4749800" cy="838200"/>
          </a:xfrm>
          <a:prstGeom prst="rect">
            <a:avLst/>
          </a:prstGeom>
          <a:noFill/>
          <a:ln w="9525">
            <a:noFill/>
            <a:miter lim="800000"/>
            <a:headEnd/>
            <a:tailEnd/>
          </a:ln>
        </p:spPr>
      </p:pic>
      <p:pic>
        <p:nvPicPr>
          <p:cNvPr id="66568"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553200" y="4572000"/>
            <a:ext cx="1981200" cy="1485900"/>
          </a:xfrm>
          <a:prstGeom prst="rect">
            <a:avLst/>
          </a:prstGeom>
          <a:noFill/>
          <a:ln w="9525">
            <a:noFill/>
            <a:miter lim="800000"/>
            <a:headEnd/>
            <a:tailEnd/>
          </a:ln>
        </p:spPr>
      </p:pic>
      <p:pic>
        <p:nvPicPr>
          <p:cNvPr id="66569" name="Picture 5"/>
          <p:cNvPicPr>
            <a:picLocks noChangeAspect="1" noChangeArrowheads="1"/>
          </p:cNvPicPr>
          <p:nvPr/>
        </p:nvPicPr>
        <p:blipFill>
          <a:blip r:embed="rId6" cstate="print"/>
          <a:srcRect l="7407" t="59259" r="29630" b="20000"/>
          <a:stretch>
            <a:fillRect/>
          </a:stretch>
        </p:blipFill>
        <p:spPr bwMode="auto">
          <a:xfrm>
            <a:off x="334963" y="5257800"/>
            <a:ext cx="4811712" cy="990600"/>
          </a:xfrm>
          <a:prstGeom prst="rect">
            <a:avLst/>
          </a:prstGeom>
          <a:noFill/>
          <a:ln w="9525">
            <a:noFill/>
            <a:miter lim="800000"/>
            <a:headEnd/>
            <a:tailEnd/>
          </a:ln>
        </p:spPr>
      </p:pic>
      <p:pic>
        <p:nvPicPr>
          <p:cNvPr id="66570"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553200" y="1219200"/>
            <a:ext cx="1930400" cy="1447800"/>
          </a:xfrm>
          <a:prstGeom prst="rect">
            <a:avLst/>
          </a:prstGeom>
          <a:noFill/>
          <a:ln w="9525">
            <a:noFill/>
            <a:miter lim="800000"/>
            <a:headEnd/>
            <a:tailEnd/>
          </a:ln>
        </p:spPr>
      </p:pic>
      <p:sp>
        <p:nvSpPr>
          <p:cNvPr id="66571" name="TextBox 10"/>
          <p:cNvSpPr txBox="1">
            <a:spLocks noChangeArrowheads="1"/>
          </p:cNvSpPr>
          <p:nvPr/>
        </p:nvSpPr>
        <p:spPr bwMode="auto">
          <a:xfrm>
            <a:off x="1219200" y="1066800"/>
            <a:ext cx="2590800" cy="369888"/>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black"/>
                </a:solidFill>
                <a:latin typeface="Arial" charset="0"/>
              </a:rPr>
              <a:t>Filters</a:t>
            </a:r>
          </a:p>
        </p:txBody>
      </p:sp>
      <p:sp>
        <p:nvSpPr>
          <p:cNvPr id="66572" name="TextBox 11"/>
          <p:cNvSpPr txBox="1">
            <a:spLocks noChangeArrowheads="1"/>
          </p:cNvSpPr>
          <p:nvPr/>
        </p:nvSpPr>
        <p:spPr bwMode="auto">
          <a:xfrm>
            <a:off x="6248400" y="12192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A</a:t>
            </a:r>
          </a:p>
        </p:txBody>
      </p:sp>
      <p:sp>
        <p:nvSpPr>
          <p:cNvPr id="66573" name="TextBox 12"/>
          <p:cNvSpPr txBox="1">
            <a:spLocks noChangeArrowheads="1"/>
          </p:cNvSpPr>
          <p:nvPr/>
        </p:nvSpPr>
        <p:spPr bwMode="auto">
          <a:xfrm>
            <a:off x="6248400" y="28194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B</a:t>
            </a:r>
          </a:p>
        </p:txBody>
      </p:sp>
      <p:sp>
        <p:nvSpPr>
          <p:cNvPr id="66574" name="TextBox 13"/>
          <p:cNvSpPr txBox="1">
            <a:spLocks noChangeArrowheads="1"/>
          </p:cNvSpPr>
          <p:nvPr/>
        </p:nvSpPr>
        <p:spPr bwMode="auto">
          <a:xfrm>
            <a:off x="6248400" y="4572000"/>
            <a:ext cx="3508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a:t>
            </a:r>
          </a:p>
        </p:txBody>
      </p:sp>
      <p:sp>
        <p:nvSpPr>
          <p:cNvPr id="66575" name="TextBox 14"/>
          <p:cNvSpPr txBox="1">
            <a:spLocks noChangeArrowheads="1"/>
          </p:cNvSpPr>
          <p:nvPr/>
        </p:nvSpPr>
        <p:spPr bwMode="auto">
          <a:xfrm>
            <a:off x="76200" y="3048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1</a:t>
            </a:r>
          </a:p>
        </p:txBody>
      </p:sp>
      <p:sp>
        <p:nvSpPr>
          <p:cNvPr id="66576" name="TextBox 15"/>
          <p:cNvSpPr txBox="1">
            <a:spLocks noChangeArrowheads="1"/>
          </p:cNvSpPr>
          <p:nvPr/>
        </p:nvSpPr>
        <p:spPr bwMode="auto">
          <a:xfrm>
            <a:off x="76200" y="42672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2</a:t>
            </a:r>
          </a:p>
        </p:txBody>
      </p:sp>
      <p:sp>
        <p:nvSpPr>
          <p:cNvPr id="66577" name="TextBox 16"/>
          <p:cNvSpPr txBox="1">
            <a:spLocks noChangeArrowheads="1"/>
          </p:cNvSpPr>
          <p:nvPr/>
        </p:nvSpPr>
        <p:spPr bwMode="auto">
          <a:xfrm>
            <a:off x="0" y="56388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3</a:t>
            </a:r>
          </a:p>
        </p:txBody>
      </p:sp>
    </p:spTree>
    <p:extLst>
      <p:ext uri="{BB962C8B-B14F-4D97-AF65-F5344CB8AC3E}">
        <p14:creationId xmlns:p14="http://schemas.microsoft.com/office/powerpoint/2010/main" val="19844652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pPr marL="0" indent="0">
              <a:buNone/>
            </a:pPr>
            <a:endParaRPr lang="en-US" dirty="0"/>
          </a:p>
          <a:p>
            <a:r>
              <a:rPr lang="en-US" dirty="0"/>
              <a:t>Can be thought of as an single “orientation histogram”</a:t>
            </a:r>
          </a:p>
          <a:p>
            <a:endParaRPr lang="en-US" dirty="0"/>
          </a:p>
          <a:p>
            <a:r>
              <a:rPr lang="en-US" u="sng" dirty="0"/>
              <a:t>Idea 2</a:t>
            </a:r>
            <a:r>
              <a:rPr lang="en-US" dirty="0"/>
              <a:t>:  Marginal histograms of filter responses </a:t>
            </a:r>
          </a:p>
          <a:p>
            <a:pPr lvl="1"/>
            <a:r>
              <a:rPr lang="en-US" dirty="0"/>
              <a:t>one histogram per filter</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2826129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t>Multi-scale filter decomposition</a:t>
            </a:r>
          </a:p>
        </p:txBody>
      </p:sp>
      <p:sp>
        <p:nvSpPr>
          <p:cNvPr id="124931" name="Text Box 6"/>
          <p:cNvSpPr txBox="1">
            <a:spLocks noChangeArrowheads="1"/>
          </p:cNvSpPr>
          <p:nvPr/>
        </p:nvSpPr>
        <p:spPr bwMode="auto">
          <a:xfrm>
            <a:off x="441325" y="1524000"/>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Filter bank</a:t>
            </a:r>
          </a:p>
        </p:txBody>
      </p:sp>
      <p:sp>
        <p:nvSpPr>
          <p:cNvPr id="124932" name="Text Box 7"/>
          <p:cNvSpPr txBox="1">
            <a:spLocks noChangeArrowheads="1"/>
          </p:cNvSpPr>
          <p:nvPr/>
        </p:nvSpPr>
        <p:spPr bwMode="auto">
          <a:xfrm>
            <a:off x="381000" y="4648200"/>
            <a:ext cx="164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Input image</a:t>
            </a:r>
          </a:p>
        </p:txBody>
      </p:sp>
      <p:pic>
        <p:nvPicPr>
          <p:cNvPr id="1249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65532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8350"/>
            <a:ext cx="2514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029200"/>
            <a:ext cx="19812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821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t>Filter response histograms</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6581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9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dirty="0" err="1"/>
              <a:t>Heeger</a:t>
            </a:r>
            <a:r>
              <a:rPr lang="en-US" dirty="0"/>
              <a:t> &amp; Bergen, SIGGRAPH‘95</a:t>
            </a:r>
          </a:p>
        </p:txBody>
      </p:sp>
      <p:sp>
        <p:nvSpPr>
          <p:cNvPr id="126979" name="Rectangle 3"/>
          <p:cNvSpPr>
            <a:spLocks noGrp="1" noChangeArrowheads="1"/>
          </p:cNvSpPr>
          <p:nvPr>
            <p:ph type="body" idx="1"/>
          </p:nvPr>
        </p:nvSpPr>
        <p:spPr>
          <a:xfrm>
            <a:off x="685800" y="990600"/>
            <a:ext cx="5943600" cy="5334000"/>
          </a:xfrm>
        </p:spPr>
        <p:txBody>
          <a:bodyPr/>
          <a:lstStyle/>
          <a:p>
            <a:pPr eaLnBrk="1" hangingPunct="1">
              <a:lnSpc>
                <a:spcPct val="90000"/>
              </a:lnSpc>
            </a:pPr>
            <a:r>
              <a:rPr lang="en-US"/>
              <a:t>Start with a noise image as output </a:t>
            </a:r>
          </a:p>
          <a:p>
            <a:pPr eaLnBrk="1" hangingPunct="1">
              <a:lnSpc>
                <a:spcPct val="90000"/>
              </a:lnSpc>
            </a:pPr>
            <a:r>
              <a:rPr lang="en-US"/>
              <a:t>Main loop:</a:t>
            </a:r>
          </a:p>
          <a:p>
            <a:pPr lvl="1" eaLnBrk="1" hangingPunct="1">
              <a:lnSpc>
                <a:spcPct val="90000"/>
              </a:lnSpc>
            </a:pPr>
            <a:r>
              <a:rPr lang="en-US"/>
              <a:t>Match pixel histogram of output image to input</a:t>
            </a:r>
          </a:p>
          <a:p>
            <a:pPr lvl="1" eaLnBrk="1" hangingPunct="1">
              <a:lnSpc>
                <a:spcPct val="90000"/>
              </a:lnSpc>
            </a:pPr>
            <a:r>
              <a:rPr lang="en-US"/>
              <a:t>Decompose input and output images using multi-scale filter bank (Steerable Pyramid)</a:t>
            </a:r>
          </a:p>
          <a:p>
            <a:pPr lvl="1" eaLnBrk="1" hangingPunct="1">
              <a:lnSpc>
                <a:spcPct val="90000"/>
              </a:lnSpc>
            </a:pPr>
            <a:r>
              <a:rPr lang="en-US"/>
              <a:t>Match subband histograms of input and output pyramids</a:t>
            </a:r>
          </a:p>
          <a:p>
            <a:pPr lvl="1" eaLnBrk="1" hangingPunct="1">
              <a:lnSpc>
                <a:spcPct val="90000"/>
              </a:lnSpc>
            </a:pPr>
            <a:r>
              <a:rPr lang="en-US"/>
              <a:t>Reconstruct input and output images (collapse the pyramids)</a:t>
            </a:r>
          </a:p>
        </p:txBody>
      </p:sp>
      <p:pic>
        <p:nvPicPr>
          <p:cNvPr id="1269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914400"/>
            <a:ext cx="2081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440269"/>
            <a:ext cx="8097153" cy="646331"/>
          </a:xfrm>
          <a:prstGeom prst="rect">
            <a:avLst/>
          </a:prstGeom>
          <a:noFill/>
        </p:spPr>
        <p:txBody>
          <a:bodyPr wrap="none" rtlCol="0">
            <a:spAutoFit/>
          </a:bodyPr>
          <a:lstStyle/>
          <a:p>
            <a:r>
              <a:rPr lang="en-US" dirty="0" err="1"/>
              <a:t>Heeger</a:t>
            </a:r>
            <a:r>
              <a:rPr lang="en-US" dirty="0"/>
              <a:t>, Bergen, Pyramid-based texture analysis/synthesis, SIGGRAPH 1995</a:t>
            </a:r>
          </a:p>
          <a:p>
            <a:endParaRPr lang="en-US" dirty="0"/>
          </a:p>
        </p:txBody>
      </p:sp>
    </p:spTree>
    <p:extLst>
      <p:ext uri="{BB962C8B-B14F-4D97-AF65-F5344CB8AC3E}">
        <p14:creationId xmlns:p14="http://schemas.microsoft.com/office/powerpoint/2010/main" val="2482699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t>Texton Discrimination (Julesz)</a:t>
            </a:r>
          </a:p>
        </p:txBody>
      </p:sp>
      <p:pic>
        <p:nvPicPr>
          <p:cNvPr id="10243" name="Picture 3" descr="text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5626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1066800" y="5334000"/>
            <a:ext cx="695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Human vision is sensitive to the difference of some types of elements and</a:t>
            </a:r>
          </a:p>
          <a:p>
            <a:pPr eaLnBrk="1" fontAlgn="base" hangingPunct="1">
              <a:spcBef>
                <a:spcPct val="0"/>
              </a:spcBef>
              <a:spcAft>
                <a:spcPct val="0"/>
              </a:spcAft>
            </a:pPr>
            <a:r>
              <a:rPr lang="en-US" altLang="en-US" sz="2000">
                <a:solidFill>
                  <a:srgbClr val="000000"/>
                </a:solidFill>
                <a:latin typeface="Arial Narrow" pitchFamily="34" charset="0"/>
              </a:rPr>
              <a:t>  appears to be “numb” on other types of differences.</a:t>
            </a:r>
          </a:p>
        </p:txBody>
      </p:sp>
    </p:spTree>
    <p:extLst>
      <p:ext uri="{BB962C8B-B14F-4D97-AF65-F5344CB8AC3E}">
        <p14:creationId xmlns:p14="http://schemas.microsoft.com/office/powerpoint/2010/main" val="607481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9713"/>
            <a:ext cx="85344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87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3675"/>
            <a:ext cx="86868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892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
            <a:ext cx="76962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77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
            <a:ext cx="7696200" cy="669925"/>
          </a:xfrm>
        </p:spPr>
        <p:txBody>
          <a:bodyPr/>
          <a:lstStyle/>
          <a:p>
            <a:pPr eaLnBrk="1" hangingPunct="1"/>
            <a:r>
              <a:rPr lang="en-US" altLang="en-US"/>
              <a:t>Simoncelli &amp; Portilla ’98+</a:t>
            </a:r>
          </a:p>
        </p:txBody>
      </p:sp>
      <p:sp>
        <p:nvSpPr>
          <p:cNvPr id="44035" name="Rectangle 3"/>
          <p:cNvSpPr>
            <a:spLocks noGrp="1" noChangeArrowheads="1"/>
          </p:cNvSpPr>
          <p:nvPr>
            <p:ph type="body" idx="1"/>
          </p:nvPr>
        </p:nvSpPr>
        <p:spPr>
          <a:xfrm>
            <a:off x="381000" y="4267200"/>
            <a:ext cx="8763000" cy="2362200"/>
          </a:xfrm>
        </p:spPr>
        <p:txBody>
          <a:bodyPr/>
          <a:lstStyle/>
          <a:p>
            <a:pPr eaLnBrk="1" hangingPunct="1"/>
            <a:r>
              <a:rPr lang="en-US" altLang="en-US" sz="2400" dirty="0"/>
              <a:t>Marginal statistics are not enough </a:t>
            </a:r>
          </a:p>
          <a:p>
            <a:pPr eaLnBrk="1" hangingPunct="1"/>
            <a:r>
              <a:rPr lang="en-US" altLang="en-US" sz="2400" dirty="0"/>
              <a:t> Neighboring filter responses are highly correlated </a:t>
            </a:r>
          </a:p>
          <a:p>
            <a:pPr lvl="1" eaLnBrk="1" hangingPunct="1"/>
            <a:r>
              <a:rPr lang="en-US" altLang="en-US" sz="1800" dirty="0"/>
              <a:t>an edge at low-res will cause an edge at high-res</a:t>
            </a:r>
          </a:p>
          <a:p>
            <a:pPr eaLnBrk="1" hangingPunct="1"/>
            <a:r>
              <a:rPr lang="en-US" altLang="en-US" sz="2400" dirty="0"/>
              <a:t>Let’s match 2</a:t>
            </a:r>
            <a:r>
              <a:rPr lang="en-US" altLang="en-US" sz="2400" baseline="30000" dirty="0"/>
              <a:t>nd</a:t>
            </a:r>
            <a:r>
              <a:rPr lang="en-US" altLang="en-US" sz="2400" dirty="0"/>
              <a:t> order statistics too!</a:t>
            </a:r>
          </a:p>
          <a:p>
            <a:pPr eaLnBrk="1" hangingPunct="1"/>
            <a:endParaRPr lang="en-US" altLang="en-US" sz="2400" dirty="0"/>
          </a:p>
          <a:p>
            <a:pPr eaLnBrk="1" hangingPunct="1"/>
            <a:r>
              <a:rPr lang="en-US" sz="1600" dirty="0"/>
              <a:t>J </a:t>
            </a:r>
            <a:r>
              <a:rPr lang="en-US" sz="1600" dirty="0" err="1"/>
              <a:t>Portilla</a:t>
            </a:r>
            <a:r>
              <a:rPr lang="en-US" sz="1600" dirty="0"/>
              <a:t> and E P </a:t>
            </a:r>
            <a:r>
              <a:rPr lang="en-US" sz="1600" dirty="0" err="1"/>
              <a:t>Simoncelli</a:t>
            </a:r>
            <a:r>
              <a:rPr lang="en-US" sz="1600" dirty="0"/>
              <a:t>. </a:t>
            </a:r>
            <a:r>
              <a:rPr lang="en-US" sz="1600" i="1" dirty="0"/>
              <a:t>A Parametric Texture Model based on Joint Statistics of Complex Wavelet Coefficients.</a:t>
            </a:r>
            <a:r>
              <a:rPr lang="en-US" sz="1600" dirty="0"/>
              <a:t> Int'l Journal of Computer Vision. 40(1):49-71, October, 2000.</a:t>
            </a:r>
            <a:endParaRPr lang="en-US" altLang="en-US" sz="1600" dirty="0"/>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95350"/>
            <a:ext cx="61722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84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a:t>Simoncelli &amp; Portilla ’98+</a:t>
            </a:r>
          </a:p>
        </p:txBody>
      </p:sp>
      <p:sp>
        <p:nvSpPr>
          <p:cNvPr id="45059" name="Rectangle 3"/>
          <p:cNvSpPr>
            <a:spLocks noGrp="1" noChangeArrowheads="1"/>
          </p:cNvSpPr>
          <p:nvPr>
            <p:ph type="body" idx="1"/>
          </p:nvPr>
        </p:nvSpPr>
        <p:spPr>
          <a:xfrm>
            <a:off x="381000" y="4038600"/>
            <a:ext cx="8305800" cy="2438400"/>
          </a:xfrm>
        </p:spPr>
        <p:txBody>
          <a:bodyPr/>
          <a:lstStyle/>
          <a:p>
            <a:pPr eaLnBrk="1" hangingPunct="1">
              <a:lnSpc>
                <a:spcPct val="90000"/>
              </a:lnSpc>
            </a:pPr>
            <a:r>
              <a:rPr lang="en-US" altLang="en-US"/>
              <a:t>Match joint histograms of pairs of filter responses at adjacent spatial locations, orientations, and scales.</a:t>
            </a:r>
          </a:p>
          <a:p>
            <a:pPr eaLnBrk="1" hangingPunct="1">
              <a:lnSpc>
                <a:spcPct val="90000"/>
              </a:lnSpc>
            </a:pPr>
            <a:r>
              <a:rPr lang="en-US" altLang="en-US"/>
              <a:t>Optimize using repeated projections onto statistical constraint sufraces</a:t>
            </a:r>
          </a:p>
        </p:txBody>
      </p:sp>
      <p:pic>
        <p:nvPicPr>
          <p:cNvPr id="450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5230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73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46926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533400"/>
            <a:ext cx="43608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536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pPr marL="0" indent="0">
              <a:buNone/>
            </a:pPr>
            <a:endParaRPr lang="en-US" dirty="0"/>
          </a:p>
          <a:p>
            <a:r>
              <a:rPr lang="en-US" dirty="0"/>
              <a:t>Marginal filter response histograms don’t talk to each other (in a direct way)</a:t>
            </a:r>
          </a:p>
          <a:p>
            <a:r>
              <a:rPr lang="en-US" u="sng" dirty="0"/>
              <a:t>Idea 3</a:t>
            </a:r>
            <a:r>
              <a:rPr lang="en-US" dirty="0"/>
              <a:t>:  Histograms of joint responses (</a:t>
            </a:r>
            <a:r>
              <a:rPr lang="en-US" dirty="0" err="1"/>
              <a:t>textons</a:t>
            </a:r>
            <a:r>
              <a:rPr lang="en-US" dirty="0"/>
              <a:t>) </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2852935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645025" y="3355975"/>
            <a:ext cx="146050" cy="182563"/>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cs typeface="Arial" charset="0"/>
            </a:endParaRPr>
          </a:p>
        </p:txBody>
      </p:sp>
      <p:sp>
        <p:nvSpPr>
          <p:cNvPr id="9" name="TextBox 8"/>
          <p:cNvSpPr txBox="1">
            <a:spLocks noChangeArrowheads="1"/>
          </p:cNvSpPr>
          <p:nvPr/>
        </p:nvSpPr>
        <p:spPr bwMode="auto">
          <a:xfrm>
            <a:off x="6762750" y="2917825"/>
            <a:ext cx="324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[r1, r2, …, r38]</a:t>
            </a:r>
          </a:p>
        </p:txBody>
      </p:sp>
      <p:cxnSp>
        <p:nvCxnSpPr>
          <p:cNvPr id="11" name="Straight Arrow Connector 10"/>
          <p:cNvCxnSpPr>
            <a:cxnSpLocks noChangeShapeType="1"/>
            <a:endCxn id="8" idx="3"/>
          </p:cNvCxnSpPr>
          <p:nvPr/>
        </p:nvCxnSpPr>
        <p:spPr bwMode="auto">
          <a:xfrm rot="10800000" flipV="1">
            <a:off x="4791075" y="3209925"/>
            <a:ext cx="2008188" cy="236538"/>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59751" name="TextBox 11"/>
          <p:cNvSpPr txBox="1">
            <a:spLocks noChangeArrowheads="1"/>
          </p:cNvSpPr>
          <p:nvPr/>
        </p:nvSpPr>
        <p:spPr bwMode="auto">
          <a:xfrm>
            <a:off x="6754813" y="3648075"/>
            <a:ext cx="2417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We can form a feature vector from the list of responses at each pixel.</a:t>
            </a:r>
          </a:p>
        </p:txBody>
      </p:sp>
      <p:sp>
        <p:nvSpPr>
          <p:cNvPr id="159752" name="TextBox 9"/>
          <p:cNvSpPr txBox="1">
            <a:spLocks noChangeArrowheads="1"/>
          </p:cNvSpPr>
          <p:nvPr/>
        </p:nvSpPr>
        <p:spPr bwMode="auto">
          <a:xfrm>
            <a:off x="0" y="6561138"/>
            <a:ext cx="3492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z="1200">
                <a:solidFill>
                  <a:srgbClr val="000000"/>
                </a:solidFill>
              </a:rPr>
              <a:t>Kristen Grauman</a:t>
            </a:r>
          </a:p>
        </p:txBody>
      </p:sp>
      <p:sp>
        <p:nvSpPr>
          <p:cNvPr id="159753" name="Rectangle 4"/>
          <p:cNvSpPr>
            <a:spLocks noGrp="1" noChangeArrowheads="1"/>
          </p:cNvSpPr>
          <p:nvPr>
            <p:ph type="title"/>
          </p:nvPr>
        </p:nvSpPr>
        <p:spPr>
          <a:xfrm>
            <a:off x="76200" y="-76200"/>
            <a:ext cx="8229600" cy="1143000"/>
          </a:xfrm>
        </p:spPr>
        <p:txBody>
          <a:bodyPr/>
          <a:lstStyle/>
          <a:p>
            <a:pPr eaLnBrk="1" hangingPunct="1"/>
            <a:r>
              <a:rPr lang="en-US" dirty="0"/>
              <a:t>Filter Response</a:t>
            </a:r>
          </a:p>
        </p:txBody>
      </p:sp>
      <p:pic>
        <p:nvPicPr>
          <p:cNvPr id="10" name="Picture 3"/>
          <p:cNvPicPr>
            <a:picLocks noChangeAspect="1" noChangeArrowheads="1"/>
          </p:cNvPicPr>
          <p:nvPr/>
        </p:nvPicPr>
        <p:blipFill>
          <a:blip r:embed="rId4" cstate="print"/>
          <a:srcRect/>
          <a:stretch>
            <a:fillRect/>
          </a:stretch>
        </p:blipFill>
        <p:spPr bwMode="auto">
          <a:xfrm>
            <a:off x="4419600" y="762000"/>
            <a:ext cx="4789488" cy="1620408"/>
          </a:xfrm>
          <a:prstGeom prst="rect">
            <a:avLst/>
          </a:prstGeom>
          <a:noFill/>
          <a:ln w="9525">
            <a:noFill/>
            <a:miter lim="800000"/>
            <a:headEnd/>
            <a:tailEnd/>
          </a:ln>
        </p:spPr>
      </p:pic>
    </p:spTree>
    <p:extLst>
      <p:ext uri="{BB962C8B-B14F-4D97-AF65-F5344CB8AC3E}">
        <p14:creationId xmlns:p14="http://schemas.microsoft.com/office/powerpoint/2010/main" val="368219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p:txBody>
          <a:bodyPr/>
          <a:lstStyle/>
          <a:p>
            <a:pPr eaLnBrk="1" hangingPunct="1"/>
            <a:r>
              <a:rPr lang="en-US"/>
              <a:t>What does it capture?</a:t>
            </a:r>
            <a:endParaRPr lang="ru-RU"/>
          </a:p>
        </p:txBody>
      </p:sp>
      <p:pic>
        <p:nvPicPr>
          <p:cNvPr id="1607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0358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2" name="Text Box 6"/>
          <p:cNvSpPr txBox="1">
            <a:spLocks noChangeArrowheads="1"/>
          </p:cNvSpPr>
          <p:nvPr/>
        </p:nvSpPr>
        <p:spPr bwMode="auto">
          <a:xfrm>
            <a:off x="2422525" y="1411288"/>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v = F * Patch       (where F is filter matrix)</a:t>
            </a:r>
            <a:endParaRPr lang="ru-RU">
              <a:solidFill>
                <a:srgbClr val="000000"/>
              </a:solidFill>
            </a:endParaRPr>
          </a:p>
        </p:txBody>
      </p:sp>
    </p:spTree>
    <p:extLst>
      <p:ext uri="{BB962C8B-B14F-4D97-AF65-F5344CB8AC3E}">
        <p14:creationId xmlns:p14="http://schemas.microsoft.com/office/powerpoint/2010/main" val="565461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a:t>Textons (Malik et al, IJCV 2001)</a:t>
            </a:r>
          </a:p>
        </p:txBody>
      </p:sp>
      <p:sp>
        <p:nvSpPr>
          <p:cNvPr id="161795" name="Rectangle 3"/>
          <p:cNvSpPr>
            <a:spLocks noGrp="1" noChangeArrowheads="1"/>
          </p:cNvSpPr>
          <p:nvPr>
            <p:ph type="body" sz="half" idx="1"/>
          </p:nvPr>
        </p:nvSpPr>
        <p:spPr>
          <a:xfrm>
            <a:off x="914400" y="1524000"/>
            <a:ext cx="7315200" cy="685800"/>
          </a:xfrm>
        </p:spPr>
        <p:txBody>
          <a:bodyPr/>
          <a:lstStyle/>
          <a:p>
            <a:pPr eaLnBrk="1" hangingPunct="1"/>
            <a:r>
              <a:rPr lang="en-US" sz="2800" dirty="0"/>
              <a:t>Cluster vectors of filter responses</a:t>
            </a:r>
          </a:p>
        </p:txBody>
      </p:sp>
      <p:pic>
        <p:nvPicPr>
          <p:cNvPr id="161796" name="Picture 4" descr="polkadot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62200"/>
            <a:ext cx="1905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polkadot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1905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polkadot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362200"/>
            <a:ext cx="42672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8182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Search Experiment I</a:t>
            </a:r>
          </a:p>
        </p:txBody>
      </p:sp>
      <p:pic>
        <p:nvPicPr>
          <p:cNvPr id="11267" name="Picture 3" descr="text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02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533400" y="5105400"/>
            <a:ext cx="8424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The subject is told to detect a target element in a number of background elements.</a:t>
            </a:r>
          </a:p>
          <a:p>
            <a:pPr eaLnBrk="1" fontAlgn="base" hangingPunct="1">
              <a:spcBef>
                <a:spcPct val="0"/>
              </a:spcBef>
              <a:spcAft>
                <a:spcPct val="0"/>
              </a:spcAft>
            </a:pPr>
            <a:r>
              <a:rPr lang="en-US" altLang="en-US" sz="2000">
                <a:solidFill>
                  <a:srgbClr val="000000"/>
                </a:solidFill>
                <a:latin typeface="Arial Narrow" pitchFamily="34" charset="0"/>
              </a:rPr>
              <a:t>In this example, the detection time is independent of the number of background elements.</a:t>
            </a:r>
          </a:p>
        </p:txBody>
      </p:sp>
    </p:spTree>
    <p:extLst>
      <p:ext uri="{BB962C8B-B14F-4D97-AF65-F5344CB8AC3E}">
        <p14:creationId xmlns:p14="http://schemas.microsoft.com/office/powerpoint/2010/main" val="18674318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838200" y="609600"/>
            <a:ext cx="77724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fontAlgn="base">
              <a:spcBef>
                <a:spcPct val="0"/>
              </a:spcBef>
              <a:spcAft>
                <a:spcPct val="0"/>
              </a:spcAft>
              <a:defRPr/>
            </a:pPr>
            <a:r>
              <a:rPr lang="en-US" sz="4400">
                <a:solidFill>
                  <a:srgbClr val="000000"/>
                </a:solidFill>
              </a:rPr>
              <a:t>Textons (cont.)</a:t>
            </a:r>
          </a:p>
        </p:txBody>
      </p:sp>
      <p:pic>
        <p:nvPicPr>
          <p:cNvPr id="162819" name="Picture 3" descr="penguin_image"/>
          <p:cNvPicPr>
            <a:picLocks noChangeAspect="1" noChangeArrowheads="1"/>
          </p:cNvPicPr>
          <p:nvPr/>
        </p:nvPicPr>
        <p:blipFill>
          <a:blip r:embed="rId3">
            <a:extLst>
              <a:ext uri="{28A0092B-C50C-407E-A947-70E740481C1C}">
                <a14:useLocalDpi xmlns:a14="http://schemas.microsoft.com/office/drawing/2010/main" val="0"/>
              </a:ext>
            </a:extLst>
          </a:blip>
          <a:srcRect l="569" t="1932" r="-650" b="587"/>
          <a:stretch>
            <a:fillRect/>
          </a:stretch>
        </p:blipFill>
        <p:spPr bwMode="auto">
          <a:xfrm>
            <a:off x="1458913" y="2170113"/>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penguin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14800"/>
            <a:ext cx="19050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penguin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133600"/>
            <a:ext cx="41148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35284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838200" y="533400"/>
            <a:ext cx="3101975" cy="5519738"/>
            <a:chOff x="528" y="336"/>
            <a:chExt cx="1954" cy="3477"/>
          </a:xfrm>
        </p:grpSpPr>
        <p:pic>
          <p:nvPicPr>
            <p:cNvPr id="40978" name="Picture 3" descr="DaVinci_face_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Object</a:t>
              </a:r>
            </a:p>
          </p:txBody>
        </p:sp>
      </p:grpSp>
      <p:grpSp>
        <p:nvGrpSpPr>
          <p:cNvPr id="509957" name="Group 5"/>
          <p:cNvGrpSpPr>
            <a:grpSpLocks/>
          </p:cNvGrpSpPr>
          <p:nvPr/>
        </p:nvGrpSpPr>
        <p:grpSpPr bwMode="auto">
          <a:xfrm>
            <a:off x="3429000" y="533400"/>
            <a:ext cx="5334000" cy="6096000"/>
            <a:chOff x="2160" y="336"/>
            <a:chExt cx="3360" cy="3840"/>
          </a:xfrm>
        </p:grpSpPr>
        <p:grpSp>
          <p:nvGrpSpPr>
            <p:cNvPr id="40964" name="Group 6"/>
            <p:cNvGrpSpPr>
              <a:grpSpLocks/>
            </p:cNvGrpSpPr>
            <p:nvPr/>
          </p:nvGrpSpPr>
          <p:grpSpPr bwMode="auto">
            <a:xfrm>
              <a:off x="3072" y="1008"/>
              <a:ext cx="2274" cy="3168"/>
              <a:chOff x="3072" y="1008"/>
              <a:chExt cx="2274" cy="3168"/>
            </a:xfrm>
          </p:grpSpPr>
          <p:pic>
            <p:nvPicPr>
              <p:cNvPr id="40967" name="Picture 7"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ermine"/>
              <p:cNvPicPr>
                <a:picLocks noChangeAspect="1" noChangeArrowheads="1"/>
              </p:cNvPicPr>
              <p:nvPr/>
            </p:nvPicPr>
            <p:blipFill>
              <a:blip r:embed="rId4">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ermine"/>
              <p:cNvPicPr>
                <a:picLocks noChangeAspect="1" noChangeArrowheads="1"/>
              </p:cNvPicPr>
              <p:nvPr/>
            </p:nvPicPr>
            <p:blipFill>
              <a:blip r:embed="rId4">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ermine"/>
              <p:cNvPicPr>
                <a:picLocks noChangeAspect="1" noChangeArrowheads="1"/>
              </p:cNvPicPr>
              <p:nvPr/>
            </p:nvPicPr>
            <p:blipFill>
              <a:blip r:embed="rId4">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ermine"/>
              <p:cNvPicPr>
                <a:picLocks noChangeAspect="1" noChangeArrowheads="1"/>
              </p:cNvPicPr>
              <p:nvPr/>
            </p:nvPicPr>
            <p:blipFill>
              <a:blip r:embed="rId4">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ermine"/>
              <p:cNvPicPr>
                <a:picLocks noChangeAspect="1" noChangeArrowheads="1"/>
              </p:cNvPicPr>
              <p:nvPr/>
            </p:nvPicPr>
            <p:blipFill>
              <a:blip r:embed="rId4">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ermine"/>
              <p:cNvPicPr>
                <a:picLocks noChangeAspect="1" noChangeArrowheads="1"/>
              </p:cNvPicPr>
              <p:nvPr/>
            </p:nvPicPr>
            <p:blipFill>
              <a:blip r:embed="rId4">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ermine"/>
              <p:cNvPicPr>
                <a:picLocks noChangeAspect="1" noChangeArrowheads="1"/>
              </p:cNvPicPr>
              <p:nvPr/>
            </p:nvPicPr>
            <p:blipFill>
              <a:blip r:embed="rId4">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Bag of ‘words’</a:t>
              </a:r>
            </a:p>
          </p:txBody>
        </p:sp>
        <p:sp>
          <p:nvSpPr>
            <p:cNvPr id="40966"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015336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9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41987"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988" name="Rectangle 4"/>
          <p:cNvSpPr>
            <a:spLocks noChangeArrowheads="1"/>
          </p:cNvSpPr>
          <p:nvPr/>
        </p:nvSpPr>
        <p:spPr bwMode="auto">
          <a:xfrm>
            <a:off x="304800" y="1143000"/>
            <a:ext cx="3792538"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a:solidFill>
                <a:srgbClr val="000000"/>
              </a:solidFill>
            </a:endParaRPr>
          </a:p>
        </p:txBody>
      </p:sp>
      <p:grpSp>
        <p:nvGrpSpPr>
          <p:cNvPr id="510981" name="Group 5"/>
          <p:cNvGrpSpPr>
            <a:grpSpLocks/>
          </p:cNvGrpSpPr>
          <p:nvPr/>
        </p:nvGrpSpPr>
        <p:grpSpPr bwMode="auto">
          <a:xfrm>
            <a:off x="914400" y="1981200"/>
            <a:ext cx="3592513" cy="4572000"/>
            <a:chOff x="768" y="1824"/>
            <a:chExt cx="918" cy="1248"/>
          </a:xfrm>
        </p:grpSpPr>
        <p:pic>
          <p:nvPicPr>
            <p:cNvPr id="41996" name="Picture 6"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Oval 7"/>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a:solidFill>
                    <a:srgbClr val="000099"/>
                  </a:solidFill>
                </a:rPr>
                <a:t>sensory, brain, </a:t>
              </a:r>
            </a:p>
            <a:p>
              <a:pPr algn="ctr" eaLnBrk="1" fontAlgn="base" hangingPunct="1">
                <a:spcBef>
                  <a:spcPct val="0"/>
                </a:spcBef>
                <a:spcAft>
                  <a:spcPct val="0"/>
                </a:spcAft>
              </a:pPr>
              <a:r>
                <a:rPr lang="en-US" altLang="en-US" sz="2000" b="1">
                  <a:solidFill>
                    <a:srgbClr val="000099"/>
                  </a:solidFill>
                </a:rPr>
                <a:t>visual, perception, </a:t>
              </a:r>
            </a:p>
            <a:p>
              <a:pPr algn="ctr" eaLnBrk="1" fontAlgn="base" hangingPunct="1">
                <a:spcBef>
                  <a:spcPct val="0"/>
                </a:spcBef>
                <a:spcAft>
                  <a:spcPct val="0"/>
                </a:spcAft>
              </a:pPr>
              <a:r>
                <a:rPr lang="en-US" altLang="en-US" sz="2000" b="1">
                  <a:solidFill>
                    <a:srgbClr val="000099"/>
                  </a:solidFill>
                </a:rPr>
                <a:t>retinal, cerebral cortex,</a:t>
              </a:r>
            </a:p>
            <a:p>
              <a:pPr algn="ctr" eaLnBrk="1" fontAlgn="base" hangingPunct="1">
                <a:spcBef>
                  <a:spcPct val="0"/>
                </a:spcBef>
                <a:spcAft>
                  <a:spcPct val="0"/>
                </a:spcAft>
              </a:pPr>
              <a:r>
                <a:rPr lang="en-US" altLang="en-US" sz="2000" b="1">
                  <a:solidFill>
                    <a:srgbClr val="000099"/>
                  </a:solidFill>
                </a:rPr>
                <a:t>eye, cell, optical </a:t>
              </a:r>
            </a:p>
            <a:p>
              <a:pPr algn="ctr" eaLnBrk="1" fontAlgn="base" hangingPunct="1">
                <a:spcBef>
                  <a:spcPct val="0"/>
                </a:spcBef>
                <a:spcAft>
                  <a:spcPct val="0"/>
                </a:spcAft>
              </a:pPr>
              <a:r>
                <a:rPr lang="en-US" altLang="en-US" sz="2000" b="1">
                  <a:solidFill>
                    <a:srgbClr val="000099"/>
                  </a:solidFill>
                </a:rPr>
                <a:t>nerve, image</a:t>
              </a:r>
            </a:p>
            <a:p>
              <a:pPr algn="ctr" eaLnBrk="1" fontAlgn="base" hangingPunct="1">
                <a:spcBef>
                  <a:spcPct val="0"/>
                </a:spcBef>
                <a:spcAft>
                  <a:spcPct val="0"/>
                </a:spcAft>
              </a:pPr>
              <a:r>
                <a:rPr lang="en-US" altLang="en-US" sz="2000" b="1">
                  <a:solidFill>
                    <a:srgbClr val="000099"/>
                  </a:solidFill>
                </a:rPr>
                <a:t>Hubel, Wiesel</a:t>
              </a:r>
            </a:p>
          </p:txBody>
        </p:sp>
      </p:grpSp>
      <p:grpSp>
        <p:nvGrpSpPr>
          <p:cNvPr id="510984" name="Group 8"/>
          <p:cNvGrpSpPr>
            <a:grpSpLocks/>
          </p:cNvGrpSpPr>
          <p:nvPr/>
        </p:nvGrpSpPr>
        <p:grpSpPr bwMode="auto">
          <a:xfrm>
            <a:off x="4724400" y="1143000"/>
            <a:ext cx="4191000" cy="5410200"/>
            <a:chOff x="2976" y="720"/>
            <a:chExt cx="2640" cy="3408"/>
          </a:xfrm>
        </p:grpSpPr>
        <p:sp>
          <p:nvSpPr>
            <p:cNvPr id="41991"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992" name="Rectangle 10"/>
            <p:cNvSpPr>
              <a:spLocks noChangeArrowheads="1"/>
            </p:cNvSpPr>
            <p:nvPr/>
          </p:nvSpPr>
          <p:spPr bwMode="auto">
            <a:xfrm>
              <a:off x="2987" y="720"/>
              <a:ext cx="2389" cy="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1993" name="Group 11"/>
            <p:cNvGrpSpPr>
              <a:grpSpLocks/>
            </p:cNvGrpSpPr>
            <p:nvPr/>
          </p:nvGrpSpPr>
          <p:grpSpPr bwMode="auto">
            <a:xfrm>
              <a:off x="3353" y="1248"/>
              <a:ext cx="2263" cy="2880"/>
              <a:chOff x="768" y="1824"/>
              <a:chExt cx="918" cy="1248"/>
            </a:xfrm>
          </p:grpSpPr>
          <p:pic>
            <p:nvPicPr>
              <p:cNvPr id="41994"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Oval 13"/>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a:solidFill>
                      <a:srgbClr val="FF0000"/>
                    </a:solidFill>
                  </a:rPr>
                  <a:t>China, trade, </a:t>
                </a:r>
              </a:p>
              <a:p>
                <a:pPr algn="ctr" eaLnBrk="1" fontAlgn="base" hangingPunct="1">
                  <a:spcBef>
                    <a:spcPct val="0"/>
                  </a:spcBef>
                  <a:spcAft>
                    <a:spcPct val="0"/>
                  </a:spcAft>
                </a:pPr>
                <a:r>
                  <a:rPr lang="en-US" altLang="en-US" sz="2000" b="1">
                    <a:solidFill>
                      <a:srgbClr val="FF0000"/>
                    </a:solidFill>
                  </a:rPr>
                  <a:t>surplus, commerce, </a:t>
                </a:r>
              </a:p>
              <a:p>
                <a:pPr algn="ctr" eaLnBrk="1" fontAlgn="base" hangingPunct="1">
                  <a:spcBef>
                    <a:spcPct val="0"/>
                  </a:spcBef>
                  <a:spcAft>
                    <a:spcPct val="0"/>
                  </a:spcAft>
                </a:pPr>
                <a:r>
                  <a:rPr lang="en-US" altLang="en-US" sz="2000" b="1">
                    <a:solidFill>
                      <a:srgbClr val="FF0000"/>
                    </a:solidFill>
                  </a:rPr>
                  <a:t>exports, imports, US, </a:t>
                </a:r>
              </a:p>
              <a:p>
                <a:pPr algn="ctr" eaLnBrk="1" fontAlgn="base" hangingPunct="1">
                  <a:spcBef>
                    <a:spcPct val="0"/>
                  </a:spcBef>
                  <a:spcAft>
                    <a:spcPct val="0"/>
                  </a:spcAft>
                </a:pPr>
                <a:r>
                  <a:rPr lang="en-US" altLang="en-US" sz="2000" b="1">
                    <a:solidFill>
                      <a:srgbClr val="FF0000"/>
                    </a:solidFill>
                  </a:rPr>
                  <a:t>yuan, bank, domestic, </a:t>
                </a:r>
              </a:p>
              <a:p>
                <a:pPr algn="ctr" eaLnBrk="1" fontAlgn="base" hangingPunct="1">
                  <a:spcBef>
                    <a:spcPct val="0"/>
                  </a:spcBef>
                  <a:spcAft>
                    <a:spcPct val="0"/>
                  </a:spcAft>
                </a:pPr>
                <a:r>
                  <a:rPr lang="en-US" altLang="en-US" sz="2000" b="1">
                    <a:solidFill>
                      <a:srgbClr val="FF0000"/>
                    </a:solidFill>
                  </a:rPr>
                  <a:t>foreign, increase, </a:t>
                </a:r>
              </a:p>
              <a:p>
                <a:pPr algn="ctr" eaLnBrk="1" fontAlgn="base" hangingPunct="1">
                  <a:spcBef>
                    <a:spcPct val="0"/>
                  </a:spcBef>
                  <a:spcAft>
                    <a:spcPct val="0"/>
                  </a:spcAft>
                </a:pPr>
                <a:r>
                  <a:rPr lang="en-US" altLang="en-US" sz="2000" b="1">
                    <a:solidFill>
                      <a:srgbClr val="FF0000"/>
                    </a:solidFill>
                  </a:rPr>
                  <a:t>trade, value</a:t>
                </a:r>
              </a:p>
            </p:txBody>
          </p:sp>
        </p:grpSp>
      </p:grpSp>
    </p:spTree>
    <p:extLst>
      <p:ext uri="{BB962C8B-B14F-4D97-AF65-F5344CB8AC3E}">
        <p14:creationId xmlns:p14="http://schemas.microsoft.com/office/powerpoint/2010/main" val="97755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0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52400" y="-228600"/>
            <a:ext cx="8915400" cy="2898775"/>
            <a:chOff x="96" y="2496"/>
            <a:chExt cx="5616" cy="1826"/>
          </a:xfrm>
        </p:grpSpPr>
        <p:sp>
          <p:nvSpPr>
            <p:cNvPr id="43061"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3062" name="Picture 4" descr="DaVinci_face_on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6" descr="vio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07" name="Group 7"/>
          <p:cNvGrpSpPr>
            <a:grpSpLocks/>
          </p:cNvGrpSpPr>
          <p:nvPr/>
        </p:nvGrpSpPr>
        <p:grpSpPr bwMode="auto">
          <a:xfrm>
            <a:off x="152400" y="5334000"/>
            <a:ext cx="8915400" cy="1447800"/>
            <a:chOff x="96" y="96"/>
            <a:chExt cx="5616" cy="912"/>
          </a:xfrm>
        </p:grpSpPr>
        <p:sp>
          <p:nvSpPr>
            <p:cNvPr id="43043"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3044"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5"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6"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8"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9"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0" name="Picture 1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1" name="Picture 16"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Picture 17"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3" name="Picture 18"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9"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20" descr="violin"/>
            <p:cNvPicPr>
              <a:picLocks noChangeAspect="1" noChangeArrowheads="1"/>
            </p:cNvPicPr>
            <p:nvPr/>
          </p:nvPicPr>
          <p:blipFill>
            <a:blip r:embed="rId4">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21" descr="violin"/>
            <p:cNvPicPr>
              <a:picLocks noChangeAspect="1" noChangeArrowheads="1"/>
            </p:cNvPicPr>
            <p:nvPr/>
          </p:nvPicPr>
          <p:blipFill>
            <a:blip r:embed="rId4">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22" descr="violin"/>
            <p:cNvPicPr>
              <a:picLocks noChangeAspect="1" noChangeArrowheads="1"/>
            </p:cNvPicPr>
            <p:nvPr/>
          </p:nvPicPr>
          <p:blipFill>
            <a:blip r:embed="rId4">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23" descr="violin"/>
            <p:cNvPicPr>
              <a:picLocks noChangeAspect="1" noChangeArrowheads="1"/>
            </p:cNvPicPr>
            <p:nvPr/>
          </p:nvPicPr>
          <p:blipFill>
            <a:blip r:embed="rId4">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24" descr="violin"/>
            <p:cNvPicPr>
              <a:picLocks noChangeAspect="1" noChangeArrowheads="1"/>
            </p:cNvPicPr>
            <p:nvPr/>
          </p:nvPicPr>
          <p:blipFill>
            <a:blip r:embed="rId4">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0" name="Picture 25" descr="violin"/>
            <p:cNvPicPr>
              <a:picLocks noChangeAspect="1" noChangeArrowheads="1"/>
            </p:cNvPicPr>
            <p:nvPr/>
          </p:nvPicPr>
          <p:blipFill>
            <a:blip r:embed="rId4">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26" name="Group 26"/>
          <p:cNvGrpSpPr>
            <a:grpSpLocks/>
          </p:cNvGrpSpPr>
          <p:nvPr/>
        </p:nvGrpSpPr>
        <p:grpSpPr bwMode="auto">
          <a:xfrm>
            <a:off x="228600" y="2819400"/>
            <a:ext cx="8763000" cy="2209800"/>
            <a:chOff x="144" y="1776"/>
            <a:chExt cx="5520" cy="1392"/>
          </a:xfrm>
        </p:grpSpPr>
        <p:sp>
          <p:nvSpPr>
            <p:cNvPr id="43013"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4"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5"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6"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7"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8"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9"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0"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1"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2"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3"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4"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5"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26"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3027" name="Picture 4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42"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1"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2"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3"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3034" name="Picture 48"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4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50"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5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52"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5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54"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55"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56"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1627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3"/>
          <p:cNvGrpSpPr>
            <a:grpSpLocks/>
          </p:cNvGrpSpPr>
          <p:nvPr/>
        </p:nvGrpSpPr>
        <p:grpSpPr bwMode="auto">
          <a:xfrm>
            <a:off x="990600" y="1362075"/>
            <a:ext cx="555625" cy="1000125"/>
            <a:chOff x="2532" y="1542"/>
            <a:chExt cx="184" cy="332"/>
          </a:xfrm>
        </p:grpSpPr>
        <p:sp>
          <p:nvSpPr>
            <p:cNvPr id="155681" name="AutoShape 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82" name="Line 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3" name="Line 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4" name="Line 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5" name="Line 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6" name="Line 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51" name="Group 10"/>
          <p:cNvGrpSpPr>
            <a:grpSpLocks/>
          </p:cNvGrpSpPr>
          <p:nvPr/>
        </p:nvGrpSpPr>
        <p:grpSpPr bwMode="auto">
          <a:xfrm>
            <a:off x="1654175" y="1362075"/>
            <a:ext cx="2578100" cy="1009650"/>
            <a:chOff x="1042" y="858"/>
            <a:chExt cx="1624" cy="636"/>
          </a:xfrm>
        </p:grpSpPr>
        <p:grpSp>
          <p:nvGrpSpPr>
            <p:cNvPr id="155659" name="Group 11"/>
            <p:cNvGrpSpPr>
              <a:grpSpLocks/>
            </p:cNvGrpSpPr>
            <p:nvPr/>
          </p:nvGrpSpPr>
          <p:grpSpPr bwMode="auto">
            <a:xfrm>
              <a:off x="1042" y="858"/>
              <a:ext cx="350" cy="630"/>
              <a:chOff x="2532" y="1542"/>
              <a:chExt cx="184" cy="332"/>
            </a:xfrm>
          </p:grpSpPr>
          <p:sp>
            <p:nvSpPr>
              <p:cNvPr id="155675"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6" name="Line 13"/>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7" name="Line 14"/>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8" name="Line 15"/>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9" name="Line 16"/>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0" name="Line 17"/>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0" name="Group 18"/>
            <p:cNvGrpSpPr>
              <a:grpSpLocks/>
            </p:cNvGrpSpPr>
            <p:nvPr/>
          </p:nvGrpSpPr>
          <p:grpSpPr bwMode="auto">
            <a:xfrm>
              <a:off x="1474" y="864"/>
              <a:ext cx="350" cy="630"/>
              <a:chOff x="2532" y="1542"/>
              <a:chExt cx="184" cy="332"/>
            </a:xfrm>
          </p:grpSpPr>
          <p:sp>
            <p:nvSpPr>
              <p:cNvPr id="155669"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0" name="Line 20"/>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1" name="Line 21"/>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2" name="Line 22"/>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3" name="Line 23"/>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4" name="Line 24"/>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1" name="Group 25"/>
            <p:cNvGrpSpPr>
              <a:grpSpLocks/>
            </p:cNvGrpSpPr>
            <p:nvPr/>
          </p:nvGrpSpPr>
          <p:grpSpPr bwMode="auto">
            <a:xfrm>
              <a:off x="1906" y="864"/>
              <a:ext cx="350" cy="630"/>
              <a:chOff x="2532" y="1542"/>
              <a:chExt cx="184" cy="332"/>
            </a:xfrm>
          </p:grpSpPr>
          <p:sp>
            <p:nvSpPr>
              <p:cNvPr id="155663"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64" name="Line 27"/>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5" name="Line 28"/>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6" name="Line 29"/>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7" name="Line 30"/>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8" name="Line 31"/>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55662" name="Text Box 32"/>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3200">
                  <a:solidFill>
                    <a:srgbClr val="000099"/>
                  </a:solidFill>
                </a:rPr>
                <a:t>…</a:t>
              </a:r>
            </a:p>
          </p:txBody>
        </p:sp>
      </p:grpSp>
      <p:sp>
        <p:nvSpPr>
          <p:cNvPr id="155652" name="Line 35"/>
          <p:cNvSpPr>
            <a:spLocks noChangeShapeType="1"/>
          </p:cNvSpPr>
          <p:nvPr/>
        </p:nvSpPr>
        <p:spPr bwMode="auto">
          <a:xfrm flipH="1" flipV="1">
            <a:off x="4191000" y="1828800"/>
            <a:ext cx="609600" cy="0"/>
          </a:xfrm>
          <a:prstGeom prst="line">
            <a:avLst/>
          </a:prstGeom>
          <a:noFill/>
          <a:ln w="571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2692" name="Rectangle 36"/>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rPr>
              <a:t>Patch Features</a:t>
            </a:r>
          </a:p>
        </p:txBody>
      </p:sp>
      <p:pic>
        <p:nvPicPr>
          <p:cNvPr id="155654" name="Picture 37" descr="tmp"/>
          <p:cNvPicPr>
            <a:picLocks noChangeAspect="1" noChangeArrowheads="1"/>
          </p:cNvPicPr>
          <p:nvPr/>
        </p:nvPicPr>
        <p:blipFill>
          <a:blip r:embed="rId2">
            <a:extLst>
              <a:ext uri="{28A0092B-C50C-407E-A947-70E740481C1C}">
                <a14:useLocalDpi xmlns:a14="http://schemas.microsoft.com/office/drawing/2010/main" val="0"/>
              </a:ext>
            </a:extLst>
          </a:blip>
          <a:srcRect l="2948" t="17174" r="66127" b="47049"/>
          <a:stretch>
            <a:fillRect/>
          </a:stretch>
        </p:blipFill>
        <p:spPr bwMode="auto">
          <a:xfrm>
            <a:off x="5181600" y="8064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38"/>
          <p:cNvSpPr>
            <a:spLocks noChangeArrowheads="1"/>
          </p:cNvSpPr>
          <p:nvPr/>
        </p:nvSpPr>
        <p:spPr bwMode="auto">
          <a:xfrm>
            <a:off x="52197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6" name="Rectangle 39"/>
          <p:cNvSpPr>
            <a:spLocks noChangeArrowheads="1"/>
          </p:cNvSpPr>
          <p:nvPr/>
        </p:nvSpPr>
        <p:spPr bwMode="auto">
          <a:xfrm>
            <a:off x="53213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7" name="Rectangle 40"/>
          <p:cNvSpPr>
            <a:spLocks noChangeArrowheads="1"/>
          </p:cNvSpPr>
          <p:nvPr/>
        </p:nvSpPr>
        <p:spPr bwMode="auto">
          <a:xfrm>
            <a:off x="8686800" y="335280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8" name="Line 41"/>
          <p:cNvSpPr>
            <a:spLocks noChangeShapeType="1"/>
          </p:cNvSpPr>
          <p:nvPr/>
        </p:nvSpPr>
        <p:spPr bwMode="auto">
          <a:xfrm>
            <a:off x="5981700" y="1060450"/>
            <a:ext cx="381000" cy="1588"/>
          </a:xfrm>
          <a:prstGeom prst="line">
            <a:avLst/>
          </a:prstGeom>
          <a:noFill/>
          <a:ln w="762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6130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2"/>
          <p:cNvGrpSpPr>
            <a:grpSpLocks/>
          </p:cNvGrpSpPr>
          <p:nvPr/>
        </p:nvGrpSpPr>
        <p:grpSpPr bwMode="auto">
          <a:xfrm>
            <a:off x="990600" y="1362075"/>
            <a:ext cx="555625" cy="1000125"/>
            <a:chOff x="2532" y="1542"/>
            <a:chExt cx="184" cy="332"/>
          </a:xfrm>
        </p:grpSpPr>
        <p:sp>
          <p:nvSpPr>
            <p:cNvPr id="521219"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0"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1"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2"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3"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4"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25"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6"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7"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8"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9"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0"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1"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2"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3"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4"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5"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6"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7"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8"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9"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0"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1"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6692" name="Group 26"/>
          <p:cNvGrpSpPr>
            <a:grpSpLocks/>
          </p:cNvGrpSpPr>
          <p:nvPr/>
        </p:nvGrpSpPr>
        <p:grpSpPr bwMode="auto">
          <a:xfrm>
            <a:off x="1654175" y="1362075"/>
            <a:ext cx="555625" cy="1000125"/>
            <a:chOff x="2532" y="1542"/>
            <a:chExt cx="184" cy="332"/>
          </a:xfrm>
        </p:grpSpPr>
        <p:sp>
          <p:nvSpPr>
            <p:cNvPr id="521243"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4"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5"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6"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7"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8"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3" name="Group 33"/>
          <p:cNvGrpSpPr>
            <a:grpSpLocks/>
          </p:cNvGrpSpPr>
          <p:nvPr/>
        </p:nvGrpSpPr>
        <p:grpSpPr bwMode="auto">
          <a:xfrm>
            <a:off x="2339975" y="1371600"/>
            <a:ext cx="555625" cy="1000125"/>
            <a:chOff x="2532" y="1542"/>
            <a:chExt cx="184" cy="332"/>
          </a:xfrm>
        </p:grpSpPr>
        <p:sp>
          <p:nvSpPr>
            <p:cNvPr id="521250"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1"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2"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3"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4"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5"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4" name="Group 40"/>
          <p:cNvGrpSpPr>
            <a:grpSpLocks/>
          </p:cNvGrpSpPr>
          <p:nvPr/>
        </p:nvGrpSpPr>
        <p:grpSpPr bwMode="auto">
          <a:xfrm>
            <a:off x="3025775" y="1371600"/>
            <a:ext cx="555625" cy="1000125"/>
            <a:chOff x="2532" y="1542"/>
            <a:chExt cx="184" cy="332"/>
          </a:xfrm>
        </p:grpSpPr>
        <p:sp>
          <p:nvSpPr>
            <p:cNvPr id="52125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8"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9"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0"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1"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2"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63" name="Rectangle 47"/>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FFFFFF"/>
                  </a:outerShdw>
                </a:effectLst>
              </a:rPr>
              <a:t>dictionary formation</a:t>
            </a:r>
          </a:p>
        </p:txBody>
      </p:sp>
      <p:sp>
        <p:nvSpPr>
          <p:cNvPr id="521264" name="Freeform 48"/>
          <p:cNvSpPr>
            <a:spLocks/>
          </p:cNvSpPr>
          <p:nvPr/>
        </p:nvSpPr>
        <p:spPr bwMode="auto">
          <a:xfrm>
            <a:off x="1866900" y="2438400"/>
            <a:ext cx="800100" cy="1295400"/>
          </a:xfrm>
          <a:custGeom>
            <a:avLst/>
            <a:gdLst>
              <a:gd name="T0" fmla="*/ 72 w 504"/>
              <a:gd name="T1" fmla="*/ 0 h 816"/>
              <a:gd name="T2" fmla="*/ 72 w 504"/>
              <a:gd name="T3" fmla="*/ 384 h 816"/>
              <a:gd name="T4" fmla="*/ 504 w 504"/>
              <a:gd name="T5" fmla="*/ 816 h 816"/>
            </a:gdLst>
            <a:ahLst/>
            <a:cxnLst>
              <a:cxn ang="0">
                <a:pos x="T0" y="T1"/>
              </a:cxn>
              <a:cxn ang="0">
                <a:pos x="T2" y="T3"/>
              </a:cxn>
              <a:cxn ang="0">
                <a:pos x="T4" y="T5"/>
              </a:cxn>
            </a:cxnLst>
            <a:rect l="0" t="0" r="r" b="b"/>
            <a:pathLst>
              <a:path w="504" h="816">
                <a:moveTo>
                  <a:pt x="72" y="0"/>
                </a:moveTo>
                <a:cubicBezTo>
                  <a:pt x="36" y="124"/>
                  <a:pt x="0" y="248"/>
                  <a:pt x="72" y="384"/>
                </a:cubicBezTo>
                <a:cubicBezTo>
                  <a:pt x="144" y="520"/>
                  <a:pt x="324" y="668"/>
                  <a:pt x="504" y="81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5" name="Freeform 49"/>
          <p:cNvSpPr>
            <a:spLocks/>
          </p:cNvSpPr>
          <p:nvPr/>
        </p:nvSpPr>
        <p:spPr bwMode="auto">
          <a:xfrm>
            <a:off x="2057400" y="2514600"/>
            <a:ext cx="1320800" cy="2997200"/>
          </a:xfrm>
          <a:custGeom>
            <a:avLst/>
            <a:gdLst>
              <a:gd name="T0" fmla="*/ 432 w 832"/>
              <a:gd name="T1" fmla="*/ 0 h 1888"/>
              <a:gd name="T2" fmla="*/ 816 w 832"/>
              <a:gd name="T3" fmla="*/ 1248 h 1888"/>
              <a:gd name="T4" fmla="*/ 336 w 832"/>
              <a:gd name="T5" fmla="*/ 1824 h 1888"/>
              <a:gd name="T6" fmla="*/ 0 w 832"/>
              <a:gd name="T7" fmla="*/ 1632 h 1888"/>
            </a:gdLst>
            <a:ahLst/>
            <a:cxnLst>
              <a:cxn ang="0">
                <a:pos x="T0" y="T1"/>
              </a:cxn>
              <a:cxn ang="0">
                <a:pos x="T2" y="T3"/>
              </a:cxn>
              <a:cxn ang="0">
                <a:pos x="T4" y="T5"/>
              </a:cxn>
              <a:cxn ang="0">
                <a:pos x="T6" y="T7"/>
              </a:cxn>
            </a:cxnLst>
            <a:rect l="0" t="0" r="r" b="b"/>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6" name="Freeform 50"/>
          <p:cNvSpPr>
            <a:spLocks/>
          </p:cNvSpPr>
          <p:nvPr/>
        </p:nvSpPr>
        <p:spPr bwMode="auto">
          <a:xfrm>
            <a:off x="3352800" y="2514600"/>
            <a:ext cx="990600" cy="3124200"/>
          </a:xfrm>
          <a:custGeom>
            <a:avLst/>
            <a:gdLst>
              <a:gd name="T0" fmla="*/ 0 w 624"/>
              <a:gd name="T1" fmla="*/ 0 h 1968"/>
              <a:gd name="T2" fmla="*/ 576 w 624"/>
              <a:gd name="T3" fmla="*/ 768 h 1968"/>
              <a:gd name="T4" fmla="*/ 288 w 624"/>
              <a:gd name="T5" fmla="*/ 1968 h 1968"/>
            </a:gdLst>
            <a:ahLst/>
            <a:cxnLst>
              <a:cxn ang="0">
                <a:pos x="T0" y="T1"/>
              </a:cxn>
              <a:cxn ang="0">
                <a:pos x="T2" y="T3"/>
              </a:cxn>
              <a:cxn ang="0">
                <a:pos x="T4" y="T5"/>
              </a:cxn>
            </a:cxnLst>
            <a:rect l="0" t="0" r="r" b="b"/>
            <a:pathLst>
              <a:path w="624" h="1968">
                <a:moveTo>
                  <a:pt x="0" y="0"/>
                </a:moveTo>
                <a:cubicBezTo>
                  <a:pt x="264" y="220"/>
                  <a:pt x="528" y="440"/>
                  <a:pt x="576" y="768"/>
                </a:cubicBezTo>
                <a:cubicBezTo>
                  <a:pt x="624" y="1096"/>
                  <a:pt x="456" y="1532"/>
                  <a:pt x="288" y="1968"/>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7" name="Freeform 51"/>
          <p:cNvSpPr>
            <a:spLocks/>
          </p:cNvSpPr>
          <p:nvPr/>
        </p:nvSpPr>
        <p:spPr bwMode="auto">
          <a:xfrm>
            <a:off x="304800" y="2362200"/>
            <a:ext cx="1295400" cy="2057400"/>
          </a:xfrm>
          <a:custGeom>
            <a:avLst/>
            <a:gdLst>
              <a:gd name="T0" fmla="*/ 624 w 816"/>
              <a:gd name="T1" fmla="*/ 0 h 1296"/>
              <a:gd name="T2" fmla="*/ 0 w 816"/>
              <a:gd name="T3" fmla="*/ 528 h 1296"/>
              <a:gd name="T4" fmla="*/ 624 w 816"/>
              <a:gd name="T5" fmla="*/ 1008 h 1296"/>
              <a:gd name="T6" fmla="*/ 816 w 816"/>
              <a:gd name="T7" fmla="*/ 1296 h 1296"/>
            </a:gdLst>
            <a:ahLst/>
            <a:cxnLst>
              <a:cxn ang="0">
                <a:pos x="T0" y="T1"/>
              </a:cxn>
              <a:cxn ang="0">
                <a:pos x="T2" y="T3"/>
              </a:cxn>
              <a:cxn ang="0">
                <a:pos x="T4" y="T5"/>
              </a:cxn>
              <a:cxn ang="0">
                <a:pos x="T6" y="T7"/>
              </a:cxn>
            </a:cxnLst>
            <a:rect l="0" t="0" r="r" b="b"/>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grpSp>
        <p:nvGrpSpPr>
          <p:cNvPr id="156700" name="Group 52"/>
          <p:cNvGrpSpPr>
            <a:grpSpLocks/>
          </p:cNvGrpSpPr>
          <p:nvPr/>
        </p:nvGrpSpPr>
        <p:grpSpPr bwMode="auto">
          <a:xfrm>
            <a:off x="1654175" y="1362075"/>
            <a:ext cx="2578100" cy="1009650"/>
            <a:chOff x="1042" y="858"/>
            <a:chExt cx="1624" cy="636"/>
          </a:xfrm>
        </p:grpSpPr>
        <p:grpSp>
          <p:nvGrpSpPr>
            <p:cNvPr id="156701" name="Group 53"/>
            <p:cNvGrpSpPr>
              <a:grpSpLocks/>
            </p:cNvGrpSpPr>
            <p:nvPr/>
          </p:nvGrpSpPr>
          <p:grpSpPr bwMode="auto">
            <a:xfrm>
              <a:off x="1042" y="858"/>
              <a:ext cx="350" cy="630"/>
              <a:chOff x="2532" y="1542"/>
              <a:chExt cx="184" cy="332"/>
            </a:xfrm>
          </p:grpSpPr>
          <p:sp>
            <p:nvSpPr>
              <p:cNvPr id="521270"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1" name="Line 5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2" name="Line 5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3" name="Line 5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4" name="Line 5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5" name="Line 5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2" name="Group 60"/>
            <p:cNvGrpSpPr>
              <a:grpSpLocks/>
            </p:cNvGrpSpPr>
            <p:nvPr/>
          </p:nvGrpSpPr>
          <p:grpSpPr bwMode="auto">
            <a:xfrm>
              <a:off x="1474" y="864"/>
              <a:ext cx="350" cy="630"/>
              <a:chOff x="2532" y="1542"/>
              <a:chExt cx="184" cy="332"/>
            </a:xfrm>
          </p:grpSpPr>
          <p:sp>
            <p:nvSpPr>
              <p:cNvPr id="521277"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8" name="Line 6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9" name="Line 6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0" name="Line 6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1" name="Line 6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2" name="Line 6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3" name="Group 67"/>
            <p:cNvGrpSpPr>
              <a:grpSpLocks/>
            </p:cNvGrpSpPr>
            <p:nvPr/>
          </p:nvGrpSpPr>
          <p:grpSpPr bwMode="auto">
            <a:xfrm>
              <a:off x="1906" y="864"/>
              <a:ext cx="350" cy="630"/>
              <a:chOff x="2532" y="1542"/>
              <a:chExt cx="184" cy="332"/>
            </a:xfrm>
          </p:grpSpPr>
          <p:sp>
            <p:nvSpPr>
              <p:cNvPr id="521284"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85" name="Line 69"/>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6" name="Line 70"/>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7" name="Line 71"/>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8" name="Line 72"/>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9" name="Line 73"/>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90" name="Text Box 74"/>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Tree>
    <p:extLst>
      <p:ext uri="{BB962C8B-B14F-4D97-AF65-F5344CB8AC3E}">
        <p14:creationId xmlns:p14="http://schemas.microsoft.com/office/powerpoint/2010/main" val="28476972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990600" y="1362075"/>
            <a:ext cx="555625" cy="1000125"/>
            <a:chOff x="2532" y="1542"/>
            <a:chExt cx="184" cy="332"/>
          </a:xfrm>
        </p:grpSpPr>
        <p:sp>
          <p:nvSpPr>
            <p:cNvPr id="522243"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44"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5"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6"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7"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8"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49"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0"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1"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2"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3"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4"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5"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6"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7"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8"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9"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0"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1"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2"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3"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4"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5"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7716" name="Group 26"/>
          <p:cNvGrpSpPr>
            <a:grpSpLocks/>
          </p:cNvGrpSpPr>
          <p:nvPr/>
        </p:nvGrpSpPr>
        <p:grpSpPr bwMode="auto">
          <a:xfrm>
            <a:off x="1654175" y="1362075"/>
            <a:ext cx="555625" cy="1000125"/>
            <a:chOff x="2532" y="1542"/>
            <a:chExt cx="184" cy="332"/>
          </a:xfrm>
        </p:grpSpPr>
        <p:sp>
          <p:nvSpPr>
            <p:cNvPr id="522267"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8"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69"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0"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1"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2"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7" name="Group 33"/>
          <p:cNvGrpSpPr>
            <a:grpSpLocks/>
          </p:cNvGrpSpPr>
          <p:nvPr/>
        </p:nvGrpSpPr>
        <p:grpSpPr bwMode="auto">
          <a:xfrm>
            <a:off x="2339975" y="1371600"/>
            <a:ext cx="555625" cy="1000125"/>
            <a:chOff x="2532" y="1542"/>
            <a:chExt cx="184" cy="332"/>
          </a:xfrm>
        </p:grpSpPr>
        <p:sp>
          <p:nvSpPr>
            <p:cNvPr id="522274"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75"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6"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7"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8"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9"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8" name="Group 40"/>
          <p:cNvGrpSpPr>
            <a:grpSpLocks/>
          </p:cNvGrpSpPr>
          <p:nvPr/>
        </p:nvGrpSpPr>
        <p:grpSpPr bwMode="auto">
          <a:xfrm>
            <a:off x="3025775" y="1371600"/>
            <a:ext cx="555625" cy="1000125"/>
            <a:chOff x="2532" y="1542"/>
            <a:chExt cx="184" cy="332"/>
          </a:xfrm>
        </p:grpSpPr>
        <p:sp>
          <p:nvSpPr>
            <p:cNvPr id="522281"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2"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3"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4"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5"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6"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87"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8"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9"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0" name="Oval 50"/>
          <p:cNvSpPr>
            <a:spLocks noChangeAspect="1" noChangeArrowheads="1"/>
          </p:cNvSpPr>
          <p:nvPr/>
        </p:nvSpPr>
        <p:spPr bwMode="auto">
          <a:xfrm>
            <a:off x="6132513" y="27400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1" name="Oval 51"/>
          <p:cNvSpPr>
            <a:spLocks noChangeAspect="1" noChangeArrowheads="1"/>
          </p:cNvSpPr>
          <p:nvPr/>
        </p:nvSpPr>
        <p:spPr bwMode="auto">
          <a:xfrm>
            <a:off x="6284913" y="28924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2" name="Oval 52"/>
          <p:cNvSpPr>
            <a:spLocks noChangeAspect="1" noChangeArrowheads="1"/>
          </p:cNvSpPr>
          <p:nvPr/>
        </p:nvSpPr>
        <p:spPr bwMode="auto">
          <a:xfrm>
            <a:off x="57912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3" name="Oval 53"/>
          <p:cNvSpPr>
            <a:spLocks noChangeAspect="1" noChangeArrowheads="1"/>
          </p:cNvSpPr>
          <p:nvPr/>
        </p:nvSpPr>
        <p:spPr bwMode="auto">
          <a:xfrm>
            <a:off x="6096000" y="3124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4" name="Oval 54"/>
          <p:cNvSpPr>
            <a:spLocks noChangeAspect="1" noChangeArrowheads="1"/>
          </p:cNvSpPr>
          <p:nvPr/>
        </p:nvSpPr>
        <p:spPr bwMode="auto">
          <a:xfrm>
            <a:off x="5867400" y="30480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5" name="Oval 55"/>
          <p:cNvSpPr>
            <a:spLocks noChangeAspect="1" noChangeArrowheads="1"/>
          </p:cNvSpPr>
          <p:nvPr/>
        </p:nvSpPr>
        <p:spPr bwMode="auto">
          <a:xfrm>
            <a:off x="7162800" y="16764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6" name="Oval 56"/>
          <p:cNvSpPr>
            <a:spLocks noChangeAspect="1" noChangeArrowheads="1"/>
          </p:cNvSpPr>
          <p:nvPr/>
        </p:nvSpPr>
        <p:spPr bwMode="auto">
          <a:xfrm>
            <a:off x="7086600" y="22860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7" name="Oval 57"/>
          <p:cNvSpPr>
            <a:spLocks noChangeAspect="1" noChangeArrowheads="1"/>
          </p:cNvSpPr>
          <p:nvPr/>
        </p:nvSpPr>
        <p:spPr bwMode="auto">
          <a:xfrm>
            <a:off x="68580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8" name="Oval 58"/>
          <p:cNvSpPr>
            <a:spLocks noChangeAspect="1" noChangeArrowheads="1"/>
          </p:cNvSpPr>
          <p:nvPr/>
        </p:nvSpPr>
        <p:spPr bwMode="auto">
          <a:xfrm>
            <a:off x="71628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9" name="Oval 59"/>
          <p:cNvSpPr>
            <a:spLocks noChangeAspect="1" noChangeArrowheads="1"/>
          </p:cNvSpPr>
          <p:nvPr/>
        </p:nvSpPr>
        <p:spPr bwMode="auto">
          <a:xfrm>
            <a:off x="66294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0" name="Oval 60"/>
          <p:cNvSpPr>
            <a:spLocks noChangeAspect="1" noChangeArrowheads="1"/>
          </p:cNvSpPr>
          <p:nvPr/>
        </p:nvSpPr>
        <p:spPr bwMode="auto">
          <a:xfrm>
            <a:off x="5943600" y="24384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1" name="Oval 61"/>
          <p:cNvSpPr>
            <a:spLocks noChangeAspect="1" noChangeArrowheads="1"/>
          </p:cNvSpPr>
          <p:nvPr/>
        </p:nvSpPr>
        <p:spPr bwMode="auto">
          <a:xfrm>
            <a:off x="8001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2" name="Oval 62"/>
          <p:cNvSpPr>
            <a:spLocks noChangeAspect="1" noChangeArrowheads="1"/>
          </p:cNvSpPr>
          <p:nvPr/>
        </p:nvSpPr>
        <p:spPr bwMode="auto">
          <a:xfrm>
            <a:off x="7848600" y="34290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3" name="Oval 63"/>
          <p:cNvSpPr>
            <a:spLocks noChangeAspect="1" noChangeArrowheads="1"/>
          </p:cNvSpPr>
          <p:nvPr/>
        </p:nvSpPr>
        <p:spPr bwMode="auto">
          <a:xfrm>
            <a:off x="7620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4" name="Rectangle 64"/>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FFFFFF"/>
                  </a:outerShdw>
                </a:effectLst>
              </a:rPr>
              <a:t>Clustering (usually k-means)</a:t>
            </a:r>
          </a:p>
        </p:txBody>
      </p:sp>
      <p:sp>
        <p:nvSpPr>
          <p:cNvPr id="522305" name="Line 65"/>
          <p:cNvSpPr>
            <a:spLocks noChangeShapeType="1"/>
          </p:cNvSpPr>
          <p:nvPr/>
        </p:nvSpPr>
        <p:spPr bwMode="auto">
          <a:xfrm>
            <a:off x="4800600" y="5638800"/>
            <a:ext cx="2057400" cy="0"/>
          </a:xfrm>
          <a:prstGeom prst="line">
            <a:avLst/>
          </a:prstGeom>
          <a:noFill/>
          <a:ln w="152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6"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7" name="Text Box 67"/>
          <p:cNvSpPr txBox="1">
            <a:spLocks noChangeArrowheads="1"/>
          </p:cNvSpPr>
          <p:nvPr/>
        </p:nvSpPr>
        <p:spPr bwMode="auto">
          <a:xfrm>
            <a:off x="5791200" y="5337175"/>
            <a:ext cx="2833688" cy="495300"/>
          </a:xfrm>
          <a:prstGeom prst="rect">
            <a:avLst/>
          </a:prstGeom>
          <a:solidFill>
            <a:schemeClr val="bg1"/>
          </a:solidFill>
          <a:ln w="381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Vector quantization</a:t>
            </a:r>
          </a:p>
        </p:txBody>
      </p:sp>
      <p:grpSp>
        <p:nvGrpSpPr>
          <p:cNvPr id="157740" name="Group 68"/>
          <p:cNvGrpSpPr>
            <a:grpSpLocks/>
          </p:cNvGrpSpPr>
          <p:nvPr/>
        </p:nvGrpSpPr>
        <p:grpSpPr bwMode="auto">
          <a:xfrm>
            <a:off x="1654175" y="1362075"/>
            <a:ext cx="2578100" cy="1009650"/>
            <a:chOff x="1042" y="858"/>
            <a:chExt cx="1624" cy="636"/>
          </a:xfrm>
        </p:grpSpPr>
        <p:grpSp>
          <p:nvGrpSpPr>
            <p:cNvPr id="157743" name="Group 69"/>
            <p:cNvGrpSpPr>
              <a:grpSpLocks/>
            </p:cNvGrpSpPr>
            <p:nvPr/>
          </p:nvGrpSpPr>
          <p:grpSpPr bwMode="auto">
            <a:xfrm>
              <a:off x="1042" y="858"/>
              <a:ext cx="350" cy="630"/>
              <a:chOff x="2532" y="1542"/>
              <a:chExt cx="184" cy="332"/>
            </a:xfrm>
          </p:grpSpPr>
          <p:sp>
            <p:nvSpPr>
              <p:cNvPr id="522310"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1" name="Line 71"/>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2" name="Line 72"/>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3" name="Line 73"/>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4" name="Line 74"/>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5" name="Line 75"/>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4" name="Group 76"/>
            <p:cNvGrpSpPr>
              <a:grpSpLocks/>
            </p:cNvGrpSpPr>
            <p:nvPr/>
          </p:nvGrpSpPr>
          <p:grpSpPr bwMode="auto">
            <a:xfrm>
              <a:off x="1474" y="864"/>
              <a:ext cx="350" cy="630"/>
              <a:chOff x="2532" y="1542"/>
              <a:chExt cx="184" cy="332"/>
            </a:xfrm>
          </p:grpSpPr>
          <p:sp>
            <p:nvSpPr>
              <p:cNvPr id="52231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8" name="Line 7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9" name="Line 7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0" name="Line 8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1" name="Line 8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2" name="Line 8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5" name="Group 83"/>
            <p:cNvGrpSpPr>
              <a:grpSpLocks/>
            </p:cNvGrpSpPr>
            <p:nvPr/>
          </p:nvGrpSpPr>
          <p:grpSpPr bwMode="auto">
            <a:xfrm>
              <a:off x="1906" y="864"/>
              <a:ext cx="350" cy="630"/>
              <a:chOff x="2532" y="1542"/>
              <a:chExt cx="184" cy="332"/>
            </a:xfrm>
          </p:grpSpPr>
          <p:sp>
            <p:nvSpPr>
              <p:cNvPr id="522324"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25" name="Line 8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6" name="Line 8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7" name="Line 8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8" name="Line 8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9" name="Line 8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330" name="Text Box 90"/>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
        <p:nvSpPr>
          <p:cNvPr id="522331"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32" name="Text Box 92"/>
          <p:cNvSpPr txBox="1">
            <a:spLocks noChangeArrowheads="1"/>
          </p:cNvSpPr>
          <p:nvPr/>
        </p:nvSpPr>
        <p:spPr bwMode="auto">
          <a:xfrm>
            <a:off x="6796088" y="6500813"/>
            <a:ext cx="2271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1600">
                <a:solidFill>
                  <a:srgbClr val="000000"/>
                </a:solidFill>
                <a:cs typeface="+mn-cs"/>
              </a:rPr>
              <a:t>Slide credit: Josef Sivic</a:t>
            </a:r>
          </a:p>
        </p:txBody>
      </p:sp>
    </p:spTree>
    <p:extLst>
      <p:ext uri="{BB962C8B-B14F-4D97-AF65-F5344CB8AC3E}">
        <p14:creationId xmlns:p14="http://schemas.microsoft.com/office/powerpoint/2010/main" val="3130518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C0C0C0"/>
                  </a:outerShdw>
                </a:effectLst>
              </a:rPr>
              <a:t>Feature Representation</a:t>
            </a:r>
            <a:endParaRPr lang="en-US" sz="3400" b="1">
              <a:solidFill>
                <a:srgbClr val="B2B2B2"/>
              </a:solidFill>
              <a:effectLst>
                <a:outerShdw blurRad="38100" dist="38100" dir="2700000" algn="tl">
                  <a:srgbClr val="C0C0C0"/>
                </a:outerShdw>
              </a:effectLst>
            </a:endParaRPr>
          </a:p>
        </p:txBody>
      </p:sp>
      <p:sp>
        <p:nvSpPr>
          <p:cNvPr id="50179" name="Rectangle 3"/>
          <p:cNvSpPr>
            <a:spLocks noGrp="1" noChangeArrowheads="1"/>
          </p:cNvSpPr>
          <p:nvPr>
            <p:ph type="body" idx="1"/>
          </p:nvPr>
        </p:nvSpPr>
        <p:spPr>
          <a:xfrm>
            <a:off x="457200" y="1066800"/>
            <a:ext cx="8229600" cy="5638800"/>
          </a:xfrm>
        </p:spPr>
        <p:txBody>
          <a:bodyPr/>
          <a:lstStyle/>
          <a:p>
            <a:pPr eaLnBrk="1" hangingPunct="1">
              <a:buFontTx/>
              <a:buNone/>
            </a:pPr>
            <a:r>
              <a:rPr lang="en-US" altLang="en-US" dirty="0"/>
              <a:t>Visual words, aka </a:t>
            </a:r>
            <a:r>
              <a:rPr lang="en-US" altLang="en-US" dirty="0" err="1"/>
              <a:t>textons</a:t>
            </a:r>
            <a:r>
              <a:rPr lang="en-US" altLang="en-US" dirty="0"/>
              <a:t>, aka </a:t>
            </a:r>
            <a:r>
              <a:rPr lang="en-US" altLang="en-US" dirty="0" err="1"/>
              <a:t>keypoints</a:t>
            </a:r>
            <a:r>
              <a:rPr lang="en-US" altLang="en-US" dirty="0"/>
              <a:t>: </a:t>
            </a:r>
          </a:p>
          <a:p>
            <a:pPr eaLnBrk="1" hangingPunct="1">
              <a:buFontTx/>
              <a:buNone/>
            </a:pPr>
            <a:r>
              <a:rPr lang="en-US" altLang="en-US" dirty="0"/>
              <a:t>K-means clustered pieces of the image</a:t>
            </a:r>
          </a:p>
          <a:p>
            <a:pPr eaLnBrk="1" hangingPunct="1"/>
            <a:endParaRPr lang="en-US" altLang="en-US" dirty="0"/>
          </a:p>
          <a:p>
            <a:pPr eaLnBrk="1" hangingPunct="1"/>
            <a:r>
              <a:rPr lang="en-US" altLang="en-US" dirty="0"/>
              <a:t>Various Representations:</a:t>
            </a:r>
          </a:p>
          <a:p>
            <a:pPr lvl="1" eaLnBrk="1" hangingPunct="1"/>
            <a:r>
              <a:rPr lang="en-US" altLang="en-US" dirty="0"/>
              <a:t>Filter bank responses (</a:t>
            </a:r>
            <a:r>
              <a:rPr lang="en-US" altLang="en-US" dirty="0" err="1"/>
              <a:t>textons</a:t>
            </a:r>
            <a:r>
              <a:rPr lang="en-US" altLang="en-US" dirty="0"/>
              <a:t>)</a:t>
            </a:r>
          </a:p>
          <a:p>
            <a:pPr lvl="1" eaLnBrk="1" hangingPunct="1"/>
            <a:r>
              <a:rPr lang="en-US" altLang="en-US" dirty="0"/>
              <a:t>Image Patches</a:t>
            </a:r>
          </a:p>
          <a:p>
            <a:pPr lvl="1" eaLnBrk="1" hangingPunct="1"/>
            <a:r>
              <a:rPr lang="en-US" altLang="en-US" dirty="0"/>
              <a:t>SIFT descriptors</a:t>
            </a:r>
          </a:p>
          <a:p>
            <a:pPr eaLnBrk="1" hangingPunct="1"/>
            <a:r>
              <a:rPr lang="en-US" altLang="en-US" dirty="0"/>
              <a:t>Either image-specific or “universal” dictionary</a:t>
            </a:r>
          </a:p>
        </p:txBody>
      </p:sp>
    </p:spTree>
    <p:extLst>
      <p:ext uri="{BB962C8B-B14F-4D97-AF65-F5344CB8AC3E}">
        <p14:creationId xmlns:p14="http://schemas.microsoft.com/office/powerpoint/2010/main" val="2041299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tmp"/>
          <p:cNvPicPr>
            <a:picLocks noChangeAspect="1" noChangeArrowheads="1"/>
          </p:cNvPicPr>
          <p:nvPr/>
        </p:nvPicPr>
        <p:blipFill>
          <a:blip r:embed="rId2">
            <a:grayscl/>
            <a:extLst>
              <a:ext uri="{28A0092B-C50C-407E-A947-70E740481C1C}">
                <a14:useLocalDpi xmlns:a14="http://schemas.microsoft.com/office/drawing/2010/main" val="0"/>
              </a:ext>
            </a:extLst>
          </a:blip>
          <a:srcRect l="2948" t="17174" r="66127" b="47049"/>
          <a:stretch>
            <a:fillRect/>
          </a:stretch>
        </p:blipFill>
        <p:spPr bwMode="auto">
          <a:xfrm>
            <a:off x="5715000" y="762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5" name="Rectangle 3"/>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cs typeface="+mn-cs"/>
              </a:rPr>
              <a:t>Image representation</a:t>
            </a:r>
          </a:p>
        </p:txBody>
      </p:sp>
      <p:grpSp>
        <p:nvGrpSpPr>
          <p:cNvPr id="165892" name="Group 4"/>
          <p:cNvGrpSpPr>
            <a:grpSpLocks/>
          </p:cNvGrpSpPr>
          <p:nvPr/>
        </p:nvGrpSpPr>
        <p:grpSpPr bwMode="auto">
          <a:xfrm>
            <a:off x="1317625" y="5111750"/>
            <a:ext cx="6835775" cy="755650"/>
            <a:chOff x="2256" y="2544"/>
            <a:chExt cx="3202" cy="354"/>
          </a:xfrm>
        </p:grpSpPr>
        <p:pic>
          <p:nvPicPr>
            <p:cNvPr id="165908" name="Picture 5"/>
            <p:cNvPicPr>
              <a:picLocks noChangeAspect="1" noChangeArrowheads="1"/>
            </p:cNvPicPr>
            <p:nvPr/>
          </p:nvPicPr>
          <p:blipFill>
            <a:blip r:embed="rId3">
              <a:extLst>
                <a:ext uri="{28A0092B-C50C-407E-A947-70E740481C1C}">
                  <a14:useLocalDpi xmlns:a14="http://schemas.microsoft.com/office/drawing/2010/main" val="0"/>
                </a:ext>
              </a:extLst>
            </a:blip>
            <a:srcRect t="46179" r="21556" b="47224"/>
            <a:stretch>
              <a:fillRect/>
            </a:stretch>
          </p:blipFill>
          <p:spPr bwMode="auto">
            <a:xfrm>
              <a:off x="2256" y="2688"/>
              <a:ext cx="264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318" name="Text Box 6"/>
            <p:cNvSpPr txBox="1">
              <a:spLocks noChangeArrowheads="1"/>
            </p:cNvSpPr>
            <p:nvPr/>
          </p:nvSpPr>
          <p:spPr bwMode="auto">
            <a:xfrm>
              <a:off x="4944" y="2544"/>
              <a:ext cx="51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sz="3200" b="1">
                  <a:solidFill>
                    <a:srgbClr val="000000"/>
                  </a:solidFill>
                  <a:cs typeface="+mn-cs"/>
                </a:rPr>
                <a:t>…..</a:t>
              </a:r>
            </a:p>
          </p:txBody>
        </p:sp>
      </p:grpSp>
      <p:sp>
        <p:nvSpPr>
          <p:cNvPr id="525319" name="Line 7"/>
          <p:cNvSpPr>
            <a:spLocks noChangeShapeType="1"/>
          </p:cNvSpPr>
          <p:nvPr/>
        </p:nvSpPr>
        <p:spPr bwMode="auto">
          <a:xfrm>
            <a:off x="1066800" y="5105400"/>
            <a:ext cx="723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0" name="Line 8"/>
          <p:cNvSpPr>
            <a:spLocks noChangeShapeType="1"/>
          </p:cNvSpPr>
          <p:nvPr/>
        </p:nvSpPr>
        <p:spPr bwMode="auto">
          <a:xfrm flipV="1">
            <a:off x="1066800" y="2286000"/>
            <a:ext cx="0" cy="2819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1" name="Rectangle 9"/>
          <p:cNvSpPr>
            <a:spLocks noChangeArrowheads="1"/>
          </p:cNvSpPr>
          <p:nvPr/>
        </p:nvSpPr>
        <p:spPr bwMode="auto">
          <a:xfrm>
            <a:off x="1447800" y="4495800"/>
            <a:ext cx="228600" cy="609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2" name="Rectangle 10"/>
          <p:cNvSpPr>
            <a:spLocks noChangeArrowheads="1"/>
          </p:cNvSpPr>
          <p:nvPr/>
        </p:nvSpPr>
        <p:spPr bwMode="auto">
          <a:xfrm>
            <a:off x="19050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3" name="Rectangle 11"/>
          <p:cNvSpPr>
            <a:spLocks noChangeArrowheads="1"/>
          </p:cNvSpPr>
          <p:nvPr/>
        </p:nvSpPr>
        <p:spPr bwMode="auto">
          <a:xfrm>
            <a:off x="2438400" y="3657600"/>
            <a:ext cx="228600" cy="1447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4" name="Rectangle 12"/>
          <p:cNvSpPr>
            <a:spLocks noChangeArrowheads="1"/>
          </p:cNvSpPr>
          <p:nvPr/>
        </p:nvSpPr>
        <p:spPr bwMode="auto">
          <a:xfrm>
            <a:off x="2971800" y="4800600"/>
            <a:ext cx="228600" cy="304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5" name="Rectangle 13"/>
          <p:cNvSpPr>
            <a:spLocks noChangeArrowheads="1"/>
          </p:cNvSpPr>
          <p:nvPr/>
        </p:nvSpPr>
        <p:spPr bwMode="auto">
          <a:xfrm>
            <a:off x="3505200" y="2819400"/>
            <a:ext cx="228600" cy="2286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6" name="Rectangle 14"/>
          <p:cNvSpPr>
            <a:spLocks noChangeArrowheads="1"/>
          </p:cNvSpPr>
          <p:nvPr/>
        </p:nvSpPr>
        <p:spPr bwMode="auto">
          <a:xfrm>
            <a:off x="4038600" y="3962400"/>
            <a:ext cx="228600" cy="1143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7" name="Rectangle 15"/>
          <p:cNvSpPr>
            <a:spLocks noChangeArrowheads="1"/>
          </p:cNvSpPr>
          <p:nvPr/>
        </p:nvSpPr>
        <p:spPr bwMode="auto">
          <a:xfrm>
            <a:off x="4572000" y="3505200"/>
            <a:ext cx="228600" cy="1600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8" name="Rectangle 16"/>
          <p:cNvSpPr>
            <a:spLocks noChangeArrowheads="1"/>
          </p:cNvSpPr>
          <p:nvPr/>
        </p:nvSpPr>
        <p:spPr bwMode="auto">
          <a:xfrm>
            <a:off x="5029200" y="4267200"/>
            <a:ext cx="228600" cy="838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9" name="Rectangle 17"/>
          <p:cNvSpPr>
            <a:spLocks noChangeArrowheads="1"/>
          </p:cNvSpPr>
          <p:nvPr/>
        </p:nvSpPr>
        <p:spPr bwMode="auto">
          <a:xfrm>
            <a:off x="55626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0" name="Rectangle 18"/>
          <p:cNvSpPr>
            <a:spLocks noChangeArrowheads="1"/>
          </p:cNvSpPr>
          <p:nvPr/>
        </p:nvSpPr>
        <p:spPr bwMode="auto">
          <a:xfrm>
            <a:off x="6096000" y="4648200"/>
            <a:ext cx="228600" cy="457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1" name="Rectangle 19"/>
          <p:cNvSpPr>
            <a:spLocks noChangeArrowheads="1"/>
          </p:cNvSpPr>
          <p:nvPr/>
        </p:nvSpPr>
        <p:spPr bwMode="auto">
          <a:xfrm>
            <a:off x="6553200" y="3810000"/>
            <a:ext cx="228600" cy="1295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2" name="Text Box 20"/>
          <p:cNvSpPr txBox="1">
            <a:spLocks noChangeArrowheads="1"/>
          </p:cNvSpPr>
          <p:nvPr/>
        </p:nvSpPr>
        <p:spPr bwMode="auto">
          <a:xfrm rot="16200000">
            <a:off x="6350" y="3651250"/>
            <a:ext cx="129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000">
                <a:solidFill>
                  <a:srgbClr val="000000"/>
                </a:solidFill>
                <a:cs typeface="+mn-cs"/>
              </a:rPr>
              <a:t>frequency</a:t>
            </a:r>
          </a:p>
        </p:txBody>
      </p:sp>
      <p:sp>
        <p:nvSpPr>
          <p:cNvPr id="525333" name="Text Box 21"/>
          <p:cNvSpPr txBox="1">
            <a:spLocks noChangeArrowheads="1"/>
          </p:cNvSpPr>
          <p:nvPr/>
        </p:nvSpPr>
        <p:spPr bwMode="auto">
          <a:xfrm>
            <a:off x="3657600" y="5943600"/>
            <a:ext cx="166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codewords</a:t>
            </a:r>
          </a:p>
        </p:txBody>
      </p:sp>
    </p:spTree>
    <p:extLst>
      <p:ext uri="{BB962C8B-B14F-4D97-AF65-F5344CB8AC3E}">
        <p14:creationId xmlns:p14="http://schemas.microsoft.com/office/powerpoint/2010/main" val="18054146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029200" y="0"/>
            <a:ext cx="4114800" cy="68580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a:solidFill>
                <a:srgbClr val="000000"/>
              </a:solidFill>
            </a:endParaRPr>
          </a:p>
        </p:txBody>
      </p:sp>
      <p:sp>
        <p:nvSpPr>
          <p:cNvPr id="44035" name="Rectangle 3"/>
          <p:cNvSpPr>
            <a:spLocks noChangeArrowheads="1"/>
          </p:cNvSpPr>
          <p:nvPr/>
        </p:nvSpPr>
        <p:spPr bwMode="auto">
          <a:xfrm>
            <a:off x="0" y="0"/>
            <a:ext cx="5181600" cy="6858000"/>
          </a:xfrm>
          <a:prstGeom prst="rect">
            <a:avLst/>
          </a:prstGeom>
          <a:solidFill>
            <a:srgbClr val="FFCF8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a:solidFill>
                <a:srgbClr val="000000"/>
              </a:solidFill>
            </a:endParaRPr>
          </a:p>
        </p:txBody>
      </p:sp>
      <p:grpSp>
        <p:nvGrpSpPr>
          <p:cNvPr id="513028" name="Group 4"/>
          <p:cNvGrpSpPr>
            <a:grpSpLocks/>
          </p:cNvGrpSpPr>
          <p:nvPr/>
        </p:nvGrpSpPr>
        <p:grpSpPr bwMode="auto">
          <a:xfrm>
            <a:off x="4419600" y="4648200"/>
            <a:ext cx="4495800" cy="2209800"/>
            <a:chOff x="2784" y="2928"/>
            <a:chExt cx="2832" cy="1392"/>
          </a:xfrm>
        </p:grpSpPr>
        <p:sp>
          <p:nvSpPr>
            <p:cNvPr id="44100" name="Line 5"/>
            <p:cNvSpPr>
              <a:spLocks noChangeShapeType="1"/>
            </p:cNvSpPr>
            <p:nvPr/>
          </p:nvSpPr>
          <p:spPr bwMode="auto">
            <a:xfrm>
              <a:off x="4800" y="2928"/>
              <a:ext cx="0" cy="336"/>
            </a:xfrm>
            <a:prstGeom prst="line">
              <a:avLst/>
            </a:prstGeom>
            <a:noFill/>
            <a:ln w="38100">
              <a:solidFill>
                <a:srgbClr val="00008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101" name="Line 6"/>
            <p:cNvSpPr>
              <a:spLocks noChangeShapeType="1"/>
            </p:cNvSpPr>
            <p:nvPr/>
          </p:nvSpPr>
          <p:spPr bwMode="auto">
            <a:xfrm flipH="1">
              <a:off x="2784" y="3792"/>
              <a:ext cx="1200" cy="0"/>
            </a:xfrm>
            <a:prstGeom prst="line">
              <a:avLst/>
            </a:prstGeom>
            <a:noFill/>
            <a:ln w="57150">
              <a:solidFill>
                <a:srgbClr val="FF0000"/>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3031" name="AutoShape 7"/>
            <p:cNvSpPr>
              <a:spLocks noChangeArrowheads="1"/>
            </p:cNvSpPr>
            <p:nvPr/>
          </p:nvSpPr>
          <p:spPr bwMode="auto">
            <a:xfrm>
              <a:off x="3984" y="3264"/>
              <a:ext cx="1632" cy="1056"/>
            </a:xfrm>
            <a:prstGeom prst="flowChartDecision">
              <a:avLst/>
            </a:prstGeom>
            <a:solidFill>
              <a:srgbClr val="E7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category</a:t>
              </a:r>
            </a:p>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decision</a:t>
              </a:r>
            </a:p>
          </p:txBody>
        </p:sp>
      </p:grpSp>
      <p:grpSp>
        <p:nvGrpSpPr>
          <p:cNvPr id="44037" name="Group 8"/>
          <p:cNvGrpSpPr>
            <a:grpSpLocks/>
          </p:cNvGrpSpPr>
          <p:nvPr/>
        </p:nvGrpSpPr>
        <p:grpSpPr bwMode="auto">
          <a:xfrm>
            <a:off x="381000" y="0"/>
            <a:ext cx="4329113" cy="1447800"/>
            <a:chOff x="240" y="0"/>
            <a:chExt cx="2727" cy="912"/>
          </a:xfrm>
        </p:grpSpPr>
        <p:grpSp>
          <p:nvGrpSpPr>
            <p:cNvPr id="44090" name="Group 9"/>
            <p:cNvGrpSpPr>
              <a:grpSpLocks/>
            </p:cNvGrpSpPr>
            <p:nvPr/>
          </p:nvGrpSpPr>
          <p:grpSpPr bwMode="auto">
            <a:xfrm>
              <a:off x="240" y="481"/>
              <a:ext cx="2727" cy="431"/>
              <a:chOff x="240" y="481"/>
              <a:chExt cx="2727" cy="431"/>
            </a:xfrm>
          </p:grpSpPr>
          <p:sp>
            <p:nvSpPr>
              <p:cNvPr id="44092" name="AutoShape 10"/>
              <p:cNvSpPr>
                <a:spLocks noChangeArrowheads="1"/>
              </p:cNvSpPr>
              <p:nvPr/>
            </p:nvSpPr>
            <p:spPr bwMode="auto">
              <a:xfrm>
                <a:off x="432"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3" name="AutoShape 11"/>
              <p:cNvSpPr>
                <a:spLocks noChangeArrowheads="1"/>
              </p:cNvSpPr>
              <p:nvPr/>
            </p:nvSpPr>
            <p:spPr bwMode="auto">
              <a:xfrm>
                <a:off x="336"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4" name="AutoShape 12"/>
              <p:cNvSpPr>
                <a:spLocks noChangeArrowheads="1"/>
              </p:cNvSpPr>
              <p:nvPr/>
            </p:nvSpPr>
            <p:spPr bwMode="auto">
              <a:xfrm>
                <a:off x="240"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5" name="AutoShape 13"/>
              <p:cNvSpPr>
                <a:spLocks noChangeArrowheads="1"/>
              </p:cNvSpPr>
              <p:nvPr/>
            </p:nvSpPr>
            <p:spPr bwMode="auto">
              <a:xfrm>
                <a:off x="1776"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6" name="AutoShape 14"/>
              <p:cNvSpPr>
                <a:spLocks noChangeArrowheads="1"/>
              </p:cNvSpPr>
              <p:nvPr/>
            </p:nvSpPr>
            <p:spPr bwMode="auto">
              <a:xfrm>
                <a:off x="1680"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7" name="AutoShape 15"/>
              <p:cNvSpPr>
                <a:spLocks noChangeArrowheads="1"/>
              </p:cNvSpPr>
              <p:nvPr/>
            </p:nvSpPr>
            <p:spPr bwMode="auto">
              <a:xfrm>
                <a:off x="1584"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4098" name="Picture 16" descr="DaVinci_face_only"/>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45" y="481"/>
                <a:ext cx="49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99" name="Picture 17" descr="bicycle"/>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920" y="493"/>
                <a:ext cx="523"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3042" name="Text Box 18"/>
            <p:cNvSpPr txBox="1">
              <a:spLocks noChangeArrowheads="1"/>
            </p:cNvSpPr>
            <p:nvPr/>
          </p:nvSpPr>
          <p:spPr bwMode="auto">
            <a:xfrm>
              <a:off x="1050" y="0"/>
              <a:ext cx="11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learning</a:t>
              </a:r>
            </a:p>
          </p:txBody>
        </p:sp>
      </p:grpSp>
      <p:grpSp>
        <p:nvGrpSpPr>
          <p:cNvPr id="513043" name="Group 19"/>
          <p:cNvGrpSpPr>
            <a:grpSpLocks/>
          </p:cNvGrpSpPr>
          <p:nvPr/>
        </p:nvGrpSpPr>
        <p:grpSpPr bwMode="auto">
          <a:xfrm>
            <a:off x="762000" y="1524000"/>
            <a:ext cx="3200400" cy="1235075"/>
            <a:chOff x="480" y="960"/>
            <a:chExt cx="2016" cy="778"/>
          </a:xfrm>
        </p:grpSpPr>
        <p:sp>
          <p:nvSpPr>
            <p:cNvPr id="44086" name="AutoShape 20"/>
            <p:cNvSpPr>
              <a:spLocks/>
            </p:cNvSpPr>
            <p:nvPr/>
          </p:nvSpPr>
          <p:spPr bwMode="auto">
            <a:xfrm rot="-5400000">
              <a:off x="1296" y="288"/>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87" name="Text Box 21"/>
            <p:cNvSpPr txBox="1">
              <a:spLocks noChangeArrowheads="1"/>
            </p:cNvSpPr>
            <p:nvPr/>
          </p:nvSpPr>
          <p:spPr bwMode="auto">
            <a:xfrm>
              <a:off x="480" y="1296"/>
              <a:ext cx="13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a:solidFill>
                    <a:srgbClr val="000000"/>
                  </a:solidFill>
                </a:rPr>
                <a:t>feature detection</a:t>
              </a:r>
            </a:p>
            <a:p>
              <a:pPr algn="ctr" eaLnBrk="1" fontAlgn="base" hangingPunct="1">
                <a:spcBef>
                  <a:spcPct val="0"/>
                </a:spcBef>
                <a:spcAft>
                  <a:spcPct val="0"/>
                </a:spcAft>
              </a:pPr>
              <a:r>
                <a:rPr lang="en-US" altLang="en-US" sz="2000">
                  <a:solidFill>
                    <a:srgbClr val="000000"/>
                  </a:solidFill>
                </a:rPr>
                <a:t>&amp; representation</a:t>
              </a:r>
            </a:p>
          </p:txBody>
        </p:sp>
        <p:sp>
          <p:nvSpPr>
            <p:cNvPr id="44088" name="Line 22"/>
            <p:cNvSpPr>
              <a:spLocks noChangeShapeType="1"/>
            </p:cNvSpPr>
            <p:nvPr/>
          </p:nvSpPr>
          <p:spPr bwMode="auto">
            <a:xfrm>
              <a:off x="1392" y="1152"/>
              <a:ext cx="1104" cy="528"/>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89" name="AutoShape 23"/>
            <p:cNvSpPr>
              <a:spLocks noChangeArrowheads="1"/>
            </p:cNvSpPr>
            <p:nvPr/>
          </p:nvSpPr>
          <p:spPr bwMode="auto">
            <a:xfrm>
              <a:off x="1776" y="1248"/>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13048" name="Group 24"/>
          <p:cNvGrpSpPr>
            <a:grpSpLocks/>
          </p:cNvGrpSpPr>
          <p:nvPr/>
        </p:nvGrpSpPr>
        <p:grpSpPr bwMode="auto">
          <a:xfrm>
            <a:off x="3482975" y="1841500"/>
            <a:ext cx="3332163" cy="1808163"/>
            <a:chOff x="2194" y="1160"/>
            <a:chExt cx="2099" cy="1139"/>
          </a:xfrm>
        </p:grpSpPr>
        <p:pic>
          <p:nvPicPr>
            <p:cNvPr id="44084"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b="38799"/>
            <a:stretch>
              <a:fillRect/>
            </a:stretch>
          </p:blipFill>
          <p:spPr bwMode="auto">
            <a:xfrm>
              <a:off x="2496" y="1440"/>
              <a:ext cx="1488"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50" name="Text Box 26"/>
            <p:cNvSpPr txBox="1">
              <a:spLocks noChangeArrowheads="1"/>
            </p:cNvSpPr>
            <p:nvPr/>
          </p:nvSpPr>
          <p:spPr bwMode="auto">
            <a:xfrm>
              <a:off x="2194" y="1160"/>
              <a:ext cx="2099"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2400" b="1">
                  <a:solidFill>
                    <a:srgbClr val="FF3399"/>
                  </a:solidFill>
                  <a:effectLst>
                    <a:outerShdw blurRad="38100" dist="38100" dir="2700000" algn="tl">
                      <a:srgbClr val="C0C0C0"/>
                    </a:outerShdw>
                  </a:effectLst>
                </a:rPr>
                <a:t>codewords dictionary</a:t>
              </a:r>
            </a:p>
          </p:txBody>
        </p:sp>
      </p:grpSp>
      <p:grpSp>
        <p:nvGrpSpPr>
          <p:cNvPr id="513051" name="Group 27"/>
          <p:cNvGrpSpPr>
            <a:grpSpLocks/>
          </p:cNvGrpSpPr>
          <p:nvPr/>
        </p:nvGrpSpPr>
        <p:grpSpPr bwMode="auto">
          <a:xfrm>
            <a:off x="6324600" y="1295400"/>
            <a:ext cx="1712913" cy="3352800"/>
            <a:chOff x="3984" y="816"/>
            <a:chExt cx="1079" cy="2112"/>
          </a:xfrm>
        </p:grpSpPr>
        <p:sp>
          <p:nvSpPr>
            <p:cNvPr id="44072" name="Line 28"/>
            <p:cNvSpPr>
              <a:spLocks noChangeShapeType="1"/>
            </p:cNvSpPr>
            <p:nvPr/>
          </p:nvSpPr>
          <p:spPr bwMode="auto">
            <a:xfrm>
              <a:off x="4800" y="1968"/>
              <a:ext cx="0" cy="24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44073" name="Group 29"/>
            <p:cNvGrpSpPr>
              <a:grpSpLocks/>
            </p:cNvGrpSpPr>
            <p:nvPr/>
          </p:nvGrpSpPr>
          <p:grpSpPr bwMode="auto">
            <a:xfrm>
              <a:off x="3984" y="816"/>
              <a:ext cx="1079" cy="2112"/>
              <a:chOff x="3984" y="816"/>
              <a:chExt cx="1079" cy="2112"/>
            </a:xfrm>
          </p:grpSpPr>
          <p:sp>
            <p:nvSpPr>
              <p:cNvPr id="44074" name="Freeform 30"/>
              <p:cNvSpPr>
                <a:spLocks/>
              </p:cNvSpPr>
              <p:nvPr/>
            </p:nvSpPr>
            <p:spPr bwMode="auto">
              <a:xfrm>
                <a:off x="3984" y="816"/>
                <a:ext cx="720" cy="816"/>
              </a:xfrm>
              <a:custGeom>
                <a:avLst/>
                <a:gdLst>
                  <a:gd name="T0" fmla="*/ 720 w 768"/>
                  <a:gd name="T1" fmla="*/ 0 h 864"/>
                  <a:gd name="T2" fmla="*/ 585 w 768"/>
                  <a:gd name="T3" fmla="*/ 635 h 864"/>
                  <a:gd name="T4" fmla="*/ 0 w 768"/>
                  <a:gd name="T5" fmla="*/ 816 h 864"/>
                  <a:gd name="T6" fmla="*/ 0 60000 65536"/>
                  <a:gd name="T7" fmla="*/ 0 60000 65536"/>
                  <a:gd name="T8" fmla="*/ 0 60000 65536"/>
                </a:gdLst>
                <a:ahLst/>
                <a:cxnLst>
                  <a:cxn ang="T6">
                    <a:pos x="T0" y="T1"/>
                  </a:cxn>
                  <a:cxn ang="T7">
                    <a:pos x="T2" y="T3"/>
                  </a:cxn>
                  <a:cxn ang="T8">
                    <a:pos x="T4" y="T5"/>
                  </a:cxn>
                </a:cxnLst>
                <a:rect l="0" t="0" r="r" b="b"/>
                <a:pathLst>
                  <a:path w="768" h="864">
                    <a:moveTo>
                      <a:pt x="768" y="0"/>
                    </a:moveTo>
                    <a:cubicBezTo>
                      <a:pt x="760" y="264"/>
                      <a:pt x="752" y="528"/>
                      <a:pt x="624" y="672"/>
                    </a:cubicBezTo>
                    <a:cubicBezTo>
                      <a:pt x="496" y="816"/>
                      <a:pt x="248" y="840"/>
                      <a:pt x="0" y="864"/>
                    </a:cubicBezTo>
                  </a:path>
                </a:pathLst>
              </a:custGeom>
              <a:noFill/>
              <a:ln w="38100">
                <a:solidFill>
                  <a:srgbClr val="000080"/>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75" name="Line 31"/>
              <p:cNvSpPr>
                <a:spLocks noChangeShapeType="1"/>
              </p:cNvSpPr>
              <p:nvPr/>
            </p:nvSpPr>
            <p:spPr bwMode="auto">
              <a:xfrm flipH="1">
                <a:off x="3984" y="1968"/>
                <a:ext cx="816" cy="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4076" name="Picture 32" descr="lunch-bagtrans"/>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12" y="2160"/>
                <a:ext cx="55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7"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4651" y="2688"/>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8" name="Picture 34"/>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4699"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9"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4848" y="2592"/>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0" name="Picture 36"/>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4814"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1"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4848" y="2741"/>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2"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4699" y="2544"/>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83" name="AutoShape 39"/>
              <p:cNvSpPr>
                <a:spLocks noChangeArrowheads="1"/>
              </p:cNvSpPr>
              <p:nvPr/>
            </p:nvSpPr>
            <p:spPr bwMode="auto">
              <a:xfrm>
                <a:off x="4416" y="1296"/>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513064" name="Group 40"/>
          <p:cNvGrpSpPr>
            <a:grpSpLocks/>
          </p:cNvGrpSpPr>
          <p:nvPr/>
        </p:nvGrpSpPr>
        <p:grpSpPr bwMode="auto">
          <a:xfrm>
            <a:off x="381000" y="3124200"/>
            <a:ext cx="3581400" cy="1676400"/>
            <a:chOff x="240" y="1968"/>
            <a:chExt cx="2256" cy="1056"/>
          </a:xfrm>
        </p:grpSpPr>
        <p:sp>
          <p:nvSpPr>
            <p:cNvPr id="44051" name="Line 41"/>
            <p:cNvSpPr>
              <a:spLocks noChangeShapeType="1"/>
            </p:cNvSpPr>
            <p:nvPr/>
          </p:nvSpPr>
          <p:spPr bwMode="auto">
            <a:xfrm>
              <a:off x="240" y="1968"/>
              <a:ext cx="0" cy="24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4052" name="Picture 4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32"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4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24"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4"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811"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859"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6" name="Picture 46"/>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907"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7"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1003"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8"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1003"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9"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1003"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0" name="Picture 50"/>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859"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1" name="Picture 51"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675"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Picture 5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867"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Picture 5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054"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54"/>
            <p:cNvPicPr>
              <a:picLocks noChangeAspect="1" noChangeArrowheads="1"/>
            </p:cNvPicPr>
            <p:nvPr/>
          </p:nvPicPr>
          <p:blipFill>
            <a:blip r:embed="rId11" cstate="print">
              <a:extLst>
                <a:ext uri="{28A0092B-C50C-407E-A947-70E740481C1C}">
                  <a14:useLocalDpi xmlns:a14="http://schemas.microsoft.com/office/drawing/2010/main" val="0"/>
                </a:ext>
              </a:extLst>
            </a:blip>
            <a:srcRect l="28947" r="64471" b="92851"/>
            <a:stretch>
              <a:fillRect/>
            </a:stretch>
          </p:blipFill>
          <p:spPr bwMode="auto">
            <a:xfrm>
              <a:off x="2102"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5" name="Picture 55"/>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2150"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6"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2246"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7" name="Picture 57"/>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2246"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8"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2246"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9" name="Picture 59"/>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2102"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70" name="Line 60"/>
            <p:cNvSpPr>
              <a:spLocks noChangeShapeType="1"/>
            </p:cNvSpPr>
            <p:nvPr/>
          </p:nvSpPr>
          <p:spPr bwMode="auto">
            <a:xfrm flipH="1">
              <a:off x="240" y="1968"/>
              <a:ext cx="2256" cy="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71" name="Text Box 61"/>
            <p:cNvSpPr txBox="1">
              <a:spLocks noChangeArrowheads="1"/>
            </p:cNvSpPr>
            <p:nvPr/>
          </p:nvSpPr>
          <p:spPr bwMode="auto">
            <a:xfrm>
              <a:off x="240" y="1968"/>
              <a:ext cx="18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rPr>
                <a:t>image representation</a:t>
              </a:r>
            </a:p>
          </p:txBody>
        </p:sp>
      </p:grpSp>
      <p:grpSp>
        <p:nvGrpSpPr>
          <p:cNvPr id="513086" name="Group 62"/>
          <p:cNvGrpSpPr>
            <a:grpSpLocks/>
          </p:cNvGrpSpPr>
          <p:nvPr/>
        </p:nvGrpSpPr>
        <p:grpSpPr bwMode="auto">
          <a:xfrm>
            <a:off x="304800" y="4800600"/>
            <a:ext cx="4114800" cy="1752600"/>
            <a:chOff x="192" y="3024"/>
            <a:chExt cx="2592" cy="1104"/>
          </a:xfrm>
        </p:grpSpPr>
        <p:sp>
          <p:nvSpPr>
            <p:cNvPr id="44048" name="AutoShape 63"/>
            <p:cNvSpPr>
              <a:spLocks/>
            </p:cNvSpPr>
            <p:nvPr/>
          </p:nvSpPr>
          <p:spPr bwMode="auto">
            <a:xfrm rot="-5400000">
              <a:off x="1392" y="2352"/>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13088" name="AutoShape 64"/>
            <p:cNvSpPr>
              <a:spLocks noChangeArrowheads="1"/>
            </p:cNvSpPr>
            <p:nvPr/>
          </p:nvSpPr>
          <p:spPr bwMode="auto">
            <a:xfrm>
              <a:off x="192" y="3456"/>
              <a:ext cx="2592" cy="672"/>
            </a:xfrm>
            <a:prstGeom prst="flowChartProcess">
              <a:avLst/>
            </a:prstGeom>
            <a:solidFill>
              <a:srgbClr val="FFE6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category models</a:t>
              </a:r>
            </a:p>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(and/or) classifiers</a:t>
              </a:r>
            </a:p>
          </p:txBody>
        </p:sp>
        <p:sp>
          <p:nvSpPr>
            <p:cNvPr id="44050" name="Line 65"/>
            <p:cNvSpPr>
              <a:spLocks noChangeShapeType="1"/>
            </p:cNvSpPr>
            <p:nvPr/>
          </p:nvSpPr>
          <p:spPr bwMode="auto">
            <a:xfrm>
              <a:off x="1488" y="3216"/>
              <a:ext cx="0" cy="192"/>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13090" name="Group 66"/>
          <p:cNvGrpSpPr>
            <a:grpSpLocks/>
          </p:cNvGrpSpPr>
          <p:nvPr/>
        </p:nvGrpSpPr>
        <p:grpSpPr bwMode="auto">
          <a:xfrm>
            <a:off x="5943600" y="0"/>
            <a:ext cx="2652713" cy="1524000"/>
            <a:chOff x="3744" y="0"/>
            <a:chExt cx="1671" cy="960"/>
          </a:xfrm>
        </p:grpSpPr>
        <p:sp>
          <p:nvSpPr>
            <p:cNvPr id="513091" name="Text Box 67"/>
            <p:cNvSpPr txBox="1">
              <a:spLocks noChangeArrowheads="1"/>
            </p:cNvSpPr>
            <p:nvPr/>
          </p:nvSpPr>
          <p:spPr bwMode="auto">
            <a:xfrm>
              <a:off x="3744" y="0"/>
              <a:ext cx="163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recognition</a:t>
              </a:r>
            </a:p>
          </p:txBody>
        </p:sp>
        <p:grpSp>
          <p:nvGrpSpPr>
            <p:cNvPr id="44045" name="Group 68"/>
            <p:cNvGrpSpPr>
              <a:grpSpLocks/>
            </p:cNvGrpSpPr>
            <p:nvPr/>
          </p:nvGrpSpPr>
          <p:grpSpPr bwMode="auto">
            <a:xfrm>
              <a:off x="4128" y="479"/>
              <a:ext cx="1287" cy="481"/>
              <a:chOff x="4128" y="479"/>
              <a:chExt cx="1287" cy="481"/>
            </a:xfrm>
          </p:grpSpPr>
          <p:sp>
            <p:nvSpPr>
              <p:cNvPr id="44046" name="AutoShape 69"/>
              <p:cNvSpPr>
                <a:spLocks noChangeArrowheads="1"/>
              </p:cNvSpPr>
              <p:nvPr/>
            </p:nvSpPr>
            <p:spPr bwMode="auto">
              <a:xfrm>
                <a:off x="4128" y="480"/>
                <a:ext cx="1287" cy="480"/>
              </a:xfrm>
              <a:prstGeom prst="parallelogram">
                <a:avLst>
                  <a:gd name="adj" fmla="val 7990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4047" name="Picture 70" descr="violin"/>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rot="-863181">
                <a:off x="4359" y="479"/>
                <a:ext cx="921"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99594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3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30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30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305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3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CB template">
  <a:themeElements>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CB templat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CB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CB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CB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CB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CB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CB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7801</TotalTime>
  <Words>2169</Words>
  <Application>Microsoft Office PowerPoint</Application>
  <PresentationFormat>On-screen Show (4:3)</PresentationFormat>
  <Paragraphs>407</Paragraphs>
  <Slides>112</Slides>
  <Notes>29</Notes>
  <HiddenSlides>9</HiddenSlides>
  <MMClips>2</MMClips>
  <ScaleCrop>false</ScaleCrop>
  <HeadingPairs>
    <vt:vector size="8" baseType="variant">
      <vt:variant>
        <vt:lpstr>Fonts Used</vt:lpstr>
      </vt:variant>
      <vt:variant>
        <vt:i4>8</vt:i4>
      </vt:variant>
      <vt:variant>
        <vt:lpstr>Theme</vt:lpstr>
      </vt:variant>
      <vt:variant>
        <vt:i4>16</vt:i4>
      </vt:variant>
      <vt:variant>
        <vt:lpstr>Embedded OLE Servers</vt:lpstr>
      </vt:variant>
      <vt:variant>
        <vt:i4>2</vt:i4>
      </vt:variant>
      <vt:variant>
        <vt:lpstr>Slide Titles</vt:lpstr>
      </vt:variant>
      <vt:variant>
        <vt:i4>112</vt:i4>
      </vt:variant>
    </vt:vector>
  </HeadingPairs>
  <TitlesOfParts>
    <vt:vector size="138" baseType="lpstr">
      <vt:lpstr>Arial</vt:lpstr>
      <vt:lpstr>Arial Narrow</vt:lpstr>
      <vt:lpstr>Calibri</vt:lpstr>
      <vt:lpstr>EngraversGothic BT Regular</vt:lpstr>
      <vt:lpstr>Helvetica</vt:lpstr>
      <vt:lpstr>Times</vt:lpstr>
      <vt:lpstr>Times New Roman</vt:lpstr>
      <vt:lpstr>Trebuchet MS</vt:lpstr>
      <vt:lpstr>1_Lecture1 - Introduction - CP Fall 2010</vt:lpstr>
      <vt:lpstr>Default Design</vt:lpstr>
      <vt:lpstr>3_Default Design</vt:lpstr>
      <vt:lpstr>1_Blank Presentation</vt:lpstr>
      <vt:lpstr>1_Default Design</vt:lpstr>
      <vt:lpstr>UCB template</vt:lpstr>
      <vt:lpstr>Blank Presentation</vt:lpstr>
      <vt:lpstr>2_Blank Presentation</vt:lpstr>
      <vt:lpstr>3_Blank Presentation</vt:lpstr>
      <vt:lpstr>Office Theme</vt:lpstr>
      <vt:lpstr>1_Office Theme</vt:lpstr>
      <vt:lpstr>2_Office Theme</vt:lpstr>
      <vt:lpstr>3_Office Theme</vt:lpstr>
      <vt:lpstr>4_Default Design</vt:lpstr>
      <vt:lpstr>5_Blank Presentation</vt:lpstr>
      <vt:lpstr>2_Default Design</vt:lpstr>
      <vt:lpstr>PhotoSuite Image</vt:lpstr>
      <vt:lpstr>Bitmap Image</vt:lpstr>
      <vt:lpstr>Visual Texture (in human and machine)</vt:lpstr>
      <vt:lpstr>What is Texture?</vt:lpstr>
      <vt:lpstr>Texture as “stuff”</vt:lpstr>
      <vt:lpstr>Texture and Material</vt:lpstr>
      <vt:lpstr>Texture Analysis</vt:lpstr>
      <vt:lpstr>When are two textures similar?</vt:lpstr>
      <vt:lpstr>Béla Julesz, father of texture</vt:lpstr>
      <vt:lpstr>Texton Discrimination (Julesz)</vt:lpstr>
      <vt:lpstr>Search Experiment I</vt:lpstr>
      <vt:lpstr>Search Experiment  II</vt:lpstr>
      <vt:lpstr>Heuristic (Axiom) I</vt:lpstr>
      <vt:lpstr>Examples</vt:lpstr>
      <vt:lpstr>Examples</vt:lpstr>
      <vt:lpstr>Heuristic (Axiom) II</vt:lpstr>
      <vt:lpstr>Julesz Conjecture</vt:lpstr>
      <vt:lpstr>1st Order Statistics</vt:lpstr>
      <vt:lpstr>2nd Order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receptive field of a retinal ganglion cell can be modeled as a “Difference of Gaussians”</vt:lpstr>
      <vt:lpstr>Receptive Fields</vt:lpstr>
      <vt:lpstr>PowerPoint Presentation</vt:lpstr>
      <vt:lpstr>PowerPoint Presentation</vt:lpstr>
      <vt:lpstr>PowerPoint Presentation</vt:lpstr>
      <vt:lpstr>PowerPoint Presentation</vt:lpstr>
      <vt:lpstr>PowerPoint Presentation</vt:lpstr>
      <vt:lpstr>PowerPoint Presentation</vt:lpstr>
      <vt:lpstr>Orientation Selectivity in V1</vt:lpstr>
      <vt:lpstr>PowerPoint Presentation</vt:lpstr>
      <vt:lpstr>PowerPoint Presentation</vt:lpstr>
      <vt:lpstr>PowerPoint Presentation</vt:lpstr>
      <vt:lpstr>The 1D Gaussian and its derivatives</vt:lpstr>
      <vt:lpstr>Oriented Gaussian Derivatives in 2D</vt:lpstr>
      <vt:lpstr>Oriented Gaussian First and Second Derivatives</vt:lpstr>
      <vt:lpstr>Receptive fields of complex cells</vt:lpstr>
      <vt:lpstr>PowerPoint Presentation</vt:lpstr>
      <vt:lpstr>Hypercolumns in visual cortex</vt:lpstr>
      <vt:lpstr>Modeling hypercolumns</vt:lpstr>
      <vt:lpstr>Mapping from Retina to V1</vt:lpstr>
      <vt:lpstr>Overcomplete representation: filter banks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represent texture?</vt:lpstr>
      <vt:lpstr>Can you match the texture to the response?</vt:lpstr>
      <vt:lpstr>How can we represent texture?</vt:lpstr>
      <vt:lpstr>Multi-scale filter decomposition</vt:lpstr>
      <vt:lpstr>Filter response histograms</vt:lpstr>
      <vt:lpstr>Heeger &amp; Bergen, SIGGRAPH‘95</vt:lpstr>
      <vt:lpstr>PowerPoint Presentation</vt:lpstr>
      <vt:lpstr>PowerPoint Presentation</vt:lpstr>
      <vt:lpstr>PowerPoint Presentation</vt:lpstr>
      <vt:lpstr>Simoncelli &amp; Portilla ’98+</vt:lpstr>
      <vt:lpstr>Simoncelli &amp; Portilla ’98+</vt:lpstr>
      <vt:lpstr>PowerPoint Presentation</vt:lpstr>
      <vt:lpstr>How can we represent texture?</vt:lpstr>
      <vt:lpstr>Filter Response</vt:lpstr>
      <vt:lpstr>What does it capture?</vt:lpstr>
      <vt:lpstr>Textons (Malik et al, IJCV 2001)</vt:lpstr>
      <vt:lpstr>PowerPoint Presentation</vt:lpstr>
      <vt:lpstr>PowerPoint Presentation</vt:lpstr>
      <vt:lpstr>Analogy to documents</vt:lpstr>
      <vt:lpstr>PowerPoint Presentation</vt:lpstr>
      <vt:lpstr>PowerPoint Presentation</vt:lpstr>
      <vt:lpstr>dictionary formation</vt:lpstr>
      <vt:lpstr>Clustering (usually k-means)</vt:lpstr>
      <vt:lpstr>Feature Representation</vt:lpstr>
      <vt:lpstr>PowerPoint Presentation</vt:lpstr>
      <vt:lpstr>PowerPoint Presentation</vt:lpstr>
      <vt:lpstr>Scene Classification (Renninger &amp; Malik)</vt:lpstr>
      <vt:lpstr>Texton Histogram Matching</vt:lpstr>
      <vt:lpstr>Object Detection can be very fast</vt:lpstr>
      <vt:lpstr>Discrimination of Basic Categories</vt:lpstr>
      <vt:lpstr>Discrimination of Basic Categories</vt:lpstr>
      <vt:lpstr>Discrimination of Basic Categories</vt:lpstr>
      <vt:lpstr>Discrimination of Basic Categories</vt:lpstr>
      <vt:lpstr>Discrimination of Basic Categories</vt:lpstr>
      <vt:lpstr>Discrimination of Basic Categories</vt:lpstr>
      <vt:lpstr>Scene Recognition using Texture</vt:lpstr>
      <vt:lpstr>PowerPoint Presentation</vt:lpstr>
      <vt:lpstr>Why these filters?</vt:lpstr>
      <vt:lpstr>Learned filters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matching</dc:title>
  <dc:creator>Alexei Efros</dc:creator>
  <cp:lastModifiedBy>Alexei Efros</cp:lastModifiedBy>
  <cp:revision>53</cp:revision>
  <dcterms:created xsi:type="dcterms:W3CDTF">2013-10-10T23:16:46Z</dcterms:created>
  <dcterms:modified xsi:type="dcterms:W3CDTF">2021-10-20T16:40:28Z</dcterms:modified>
</cp:coreProperties>
</file>