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780" r:id="rId4"/>
    <p:sldMasterId id="2147483793" r:id="rId5"/>
    <p:sldMasterId id="2147483806" r:id="rId6"/>
    <p:sldMasterId id="2147483825" r:id="rId7"/>
    <p:sldMasterId id="2147483831" r:id="rId8"/>
    <p:sldMasterId id="2147483843" r:id="rId9"/>
  </p:sldMasterIdLst>
  <p:notesMasterIdLst>
    <p:notesMasterId r:id="rId111"/>
  </p:notesMasterIdLst>
  <p:sldIdLst>
    <p:sldId id="448" r:id="rId10"/>
    <p:sldId id="853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264" r:id="rId38"/>
    <p:sldId id="420" r:id="rId39"/>
    <p:sldId id="265" r:id="rId40"/>
    <p:sldId id="266" r:id="rId41"/>
    <p:sldId id="267" r:id="rId42"/>
    <p:sldId id="277" r:id="rId43"/>
    <p:sldId id="268" r:id="rId44"/>
    <p:sldId id="269" r:id="rId45"/>
    <p:sldId id="839" r:id="rId46"/>
    <p:sldId id="654" r:id="rId47"/>
    <p:sldId id="847" r:id="rId48"/>
    <p:sldId id="845" r:id="rId49"/>
    <p:sldId id="848" r:id="rId50"/>
    <p:sldId id="849" r:id="rId51"/>
    <p:sldId id="850" r:id="rId52"/>
    <p:sldId id="852" r:id="rId53"/>
    <p:sldId id="279" r:id="rId54"/>
    <p:sldId id="280" r:id="rId55"/>
    <p:sldId id="281" r:id="rId56"/>
    <p:sldId id="282" r:id="rId57"/>
    <p:sldId id="283" r:id="rId58"/>
    <p:sldId id="286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96" r:id="rId69"/>
    <p:sldId id="854" r:id="rId70"/>
    <p:sldId id="312" r:id="rId71"/>
    <p:sldId id="311" r:id="rId72"/>
    <p:sldId id="425" r:id="rId73"/>
    <p:sldId id="313" r:id="rId74"/>
    <p:sldId id="857" r:id="rId75"/>
    <p:sldId id="891" r:id="rId76"/>
    <p:sldId id="892" r:id="rId77"/>
    <p:sldId id="391" r:id="rId78"/>
    <p:sldId id="333" r:id="rId79"/>
    <p:sldId id="858" r:id="rId80"/>
    <p:sldId id="859" r:id="rId81"/>
    <p:sldId id="861" r:id="rId82"/>
    <p:sldId id="862" r:id="rId83"/>
    <p:sldId id="864" r:id="rId84"/>
    <p:sldId id="872" r:id="rId85"/>
    <p:sldId id="863" r:id="rId86"/>
    <p:sldId id="865" r:id="rId87"/>
    <p:sldId id="873" r:id="rId88"/>
    <p:sldId id="324" r:id="rId89"/>
    <p:sldId id="876" r:id="rId90"/>
    <p:sldId id="870" r:id="rId91"/>
    <p:sldId id="869" r:id="rId92"/>
    <p:sldId id="893" r:id="rId93"/>
    <p:sldId id="866" r:id="rId94"/>
    <p:sldId id="868" r:id="rId95"/>
    <p:sldId id="875" r:id="rId96"/>
    <p:sldId id="867" r:id="rId97"/>
    <p:sldId id="878" r:id="rId98"/>
    <p:sldId id="879" r:id="rId99"/>
    <p:sldId id="880" r:id="rId100"/>
    <p:sldId id="881" r:id="rId101"/>
    <p:sldId id="883" r:id="rId102"/>
    <p:sldId id="882" r:id="rId103"/>
    <p:sldId id="885" r:id="rId104"/>
    <p:sldId id="884" r:id="rId105"/>
    <p:sldId id="886" r:id="rId106"/>
    <p:sldId id="887" r:id="rId107"/>
    <p:sldId id="888" r:id="rId108"/>
    <p:sldId id="889" r:id="rId109"/>
    <p:sldId id="894" r:id="rId11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755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351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263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016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3773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0529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97284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4037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vNets" id="{459140A1-C754-A041-8A76-8FF29F78425E}">
          <p14:sldIdLst>
            <p14:sldId id="448"/>
            <p14:sldId id="853"/>
          </p14:sldIdLst>
        </p14:section>
        <p14:section name="recap" id="{6D36B496-9E73-4342-A82B-1108344E8F32}">
          <p14:sldIdLst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</p14:sldIdLst>
        </p14:section>
        <p14:section name="Convs as MLPs" id="{6EA3437A-D39D-D849-BCB3-14B6AA90BC01}">
          <p14:sldIdLst>
            <p14:sldId id="264"/>
            <p14:sldId id="420"/>
            <p14:sldId id="265"/>
            <p14:sldId id="266"/>
            <p14:sldId id="267"/>
            <p14:sldId id="277"/>
            <p14:sldId id="268"/>
            <p14:sldId id="269"/>
            <p14:sldId id="839"/>
            <p14:sldId id="654"/>
            <p14:sldId id="847"/>
            <p14:sldId id="845"/>
            <p14:sldId id="848"/>
            <p14:sldId id="849"/>
            <p14:sldId id="850"/>
          </p14:sldIdLst>
        </p14:section>
        <p14:section name="stride,pooling,normalization" id="{A5FC3D0D-3038-984F-9FA6-E2437C907441}">
          <p14:sldIdLst>
            <p14:sldId id="852"/>
            <p14:sldId id="279"/>
            <p14:sldId id="280"/>
            <p14:sldId id="281"/>
            <p14:sldId id="282"/>
            <p14:sldId id="283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854"/>
            <p14:sldId id="312"/>
            <p14:sldId id="311"/>
            <p14:sldId id="425"/>
            <p14:sldId id="313"/>
            <p14:sldId id="857"/>
            <p14:sldId id="891"/>
            <p14:sldId id="892"/>
            <p14:sldId id="391"/>
            <p14:sldId id="333"/>
          </p14:sldIdLst>
        </p14:section>
        <p14:section name="case study" id="{90FAC11C-3AC1-0844-9B8A-42F937D2591B}">
          <p14:sldIdLst>
            <p14:sldId id="858"/>
            <p14:sldId id="859"/>
            <p14:sldId id="861"/>
            <p14:sldId id="862"/>
            <p14:sldId id="864"/>
            <p14:sldId id="872"/>
            <p14:sldId id="863"/>
            <p14:sldId id="865"/>
            <p14:sldId id="873"/>
            <p14:sldId id="324"/>
            <p14:sldId id="876"/>
            <p14:sldId id="870"/>
            <p14:sldId id="869"/>
            <p14:sldId id="893"/>
            <p14:sldId id="866"/>
            <p14:sldId id="868"/>
            <p14:sldId id="875"/>
          </p14:sldIdLst>
        </p14:section>
        <p14:section name="Big picture" id="{8A6EF20E-99B5-5745-8A84-8E7474943B47}">
          <p14:sldIdLst>
            <p14:sldId id="867"/>
            <p14:sldId id="878"/>
            <p14:sldId id="879"/>
            <p14:sldId id="880"/>
            <p14:sldId id="881"/>
            <p14:sldId id="883"/>
            <p14:sldId id="882"/>
            <p14:sldId id="885"/>
            <p14:sldId id="884"/>
          </p14:sldIdLst>
        </p14:section>
        <p14:section name="practicals" id="{F8EB539E-D89D-7A43-B90A-FBDE28663058}">
          <p14:sldIdLst>
            <p14:sldId id="886"/>
            <p14:sldId id="887"/>
            <p14:sldId id="888"/>
            <p14:sldId id="889"/>
          </p14:sldIdLst>
        </p14:section>
        <p14:section name="Fully convolutional neural networks" id="{5642E787-5F51-2642-B5BC-9F8FF1FA070B}">
          <p14:sldIdLst>
            <p14:sldId id="8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F81BD"/>
    <a:srgbClr val="FF0000"/>
    <a:srgbClr val="FFFFFF"/>
    <a:srgbClr val="C0C0C0"/>
    <a:srgbClr val="292929"/>
    <a:srgbClr val="DDDDDD"/>
    <a:srgbClr val="CC9900"/>
    <a:srgbClr val="00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4"/>
    <p:restoredTop sz="85526" autoAdjust="0"/>
  </p:normalViewPr>
  <p:slideViewPr>
    <p:cSldViewPr>
      <p:cViewPr>
        <p:scale>
          <a:sx n="59" d="100"/>
          <a:sy n="59" d="100"/>
        </p:scale>
        <p:origin x="1664" y="480"/>
      </p:cViewPr>
      <p:guideLst>
        <p:guide orient="horz" pos="17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presProps" Target="presProps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viewProps" Target="viewProp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A-D14E-A74B-FD00EBB96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5508384"/>
        <c:axId val="1332419856"/>
      </c:barChart>
      <c:catAx>
        <c:axId val="79550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2419856"/>
        <c:crosses val="autoZero"/>
        <c:auto val="1"/>
        <c:lblAlgn val="ctr"/>
        <c:lblOffset val="100"/>
        <c:noMultiLvlLbl val="0"/>
      </c:catAx>
      <c:valAx>
        <c:axId val="133241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50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6-C14B-BC54-13E95EAF2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30117968"/>
        <c:axId val="830120288"/>
      </c:barChart>
      <c:catAx>
        <c:axId val="8301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20288"/>
        <c:crosses val="autoZero"/>
        <c:auto val="1"/>
        <c:lblAlgn val="ctr"/>
        <c:lblOffset val="100"/>
        <c:noMultiLvlLbl val="0"/>
      </c:catAx>
      <c:valAx>
        <c:axId val="8301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1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AlexNet!$L$19</c:f>
              <c:strCache>
                <c:ptCount val="1"/>
                <c:pt idx="0">
                  <c:v>Params (K)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AlexNet!$L$20:$L$27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663.93599999999947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6-C64C-B3FF-98DE29568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30591648"/>
        <c:axId val="1330593968"/>
      </c:barChart>
      <c:catAx>
        <c:axId val="133059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3968"/>
        <c:crosses val="autoZero"/>
        <c:auto val="1"/>
        <c:lblAlgn val="ctr"/>
        <c:lblOffset val="100"/>
        <c:noMultiLvlLbl val="0"/>
      </c:catAx>
      <c:valAx>
        <c:axId val="133059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9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AlexNet!$M$19</c:f>
              <c:strCache>
                <c:ptCount val="1"/>
                <c:pt idx="0">
                  <c:v>MFLOP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AlexNet!$M$20:$M$27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E-5042-A19A-DCAFF3B63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524948688"/>
        <c:axId val="524951008"/>
      </c:barChart>
      <c:catAx>
        <c:axId val="52494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1008"/>
        <c:crosses val="autoZero"/>
        <c:auto val="1"/>
        <c:lblAlgn val="ctr"/>
        <c:lblOffset val="100"/>
        <c:noMultiLvlLbl val="0"/>
      </c:catAx>
      <c:valAx>
        <c:axId val="5249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4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9-4C43-80EE-37EC1290AD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19-4C43-80EE-37EC1290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45177136"/>
        <c:axId val="1548654032"/>
      </c:barChart>
      <c:catAx>
        <c:axId val="154517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654032"/>
        <c:crosses val="autoZero"/>
        <c:auto val="1"/>
        <c:lblAlgn val="ctr"/>
        <c:lblOffset val="100"/>
        <c:noMultiLvlLbl val="0"/>
      </c:catAx>
      <c:valAx>
        <c:axId val="154865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17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4B8E-27FF-364D-A34F-061392839420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7C7B-105E-184D-8516-7B28D9A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6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6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4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Otherwise there’s not much we can help you with later on if you don’t know the basics</a:t>
            </a:r>
          </a:p>
          <a:p>
            <a:endParaRPr lang="en-US" dirty="0"/>
          </a:p>
          <a:p>
            <a:r>
              <a:rPr lang="en-US" dirty="0"/>
              <a:t>Kaggle competition! 5 submission per day</a:t>
            </a:r>
          </a:p>
          <a:p>
            <a:r>
              <a:rPr lang="en-US" dirty="0"/>
              <a:t>Test set is split in two (private &amp; public) so you can’t overfit to the test 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2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83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11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65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1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38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91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EDD74-D315-47F9-B0A9-FC9A4E515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0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6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r>
              <a:rPr lang="en-US" dirty="0"/>
              <a:t>Btw, is this convolution, or cross-correlation? </a:t>
            </a:r>
          </a:p>
        </p:txBody>
      </p:sp>
    </p:spTree>
    <p:extLst>
      <p:ext uri="{BB962C8B-B14F-4D97-AF65-F5344CB8AC3E}">
        <p14:creationId xmlns:p14="http://schemas.microsoft.com/office/powerpoint/2010/main" val="1494341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27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224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06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2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83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 between convnets that only looks at each channel? -&gt; output is going to be C*</a:t>
            </a:r>
            <a:r>
              <a:rPr lang="en-US" dirty="0" err="1"/>
              <a:t>C_before</a:t>
            </a:r>
            <a:r>
              <a:rPr lang="en-US" dirty="0"/>
              <a:t>. This just sums the response across channels.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55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1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97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7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sz="1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200" dirty="0"/>
              <a:t>Network activations will be completely different!!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8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mean though?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71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possible ways to normalize data?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95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 total</a:t>
            </a:r>
          </a:p>
          <a:p>
            <a:r>
              <a:rPr lang="en-US" dirty="0"/>
              <a:t>Ask: What is the Size of the convolution filter?</a:t>
            </a:r>
          </a:p>
          <a:p>
            <a:r>
              <a:rPr lang="en-US" dirty="0"/>
              <a:t>What was the subsampling rate or the stride of the pooling (subsampling layers?) </a:t>
            </a:r>
          </a:p>
          <a:p>
            <a:r>
              <a:rPr lang="en-US" dirty="0"/>
              <a:t>Nonlinearity was tanh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73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9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GTX 580 GPU had 3GB of memory, GTX1080/2080 11GB</a:t>
            </a:r>
          </a:p>
          <a:p>
            <a:endParaRPr lang="en-US" dirty="0"/>
          </a:p>
          <a:p>
            <a:r>
              <a:rPr lang="en-US" dirty="0"/>
              <a:t>What is the # of params with bias?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40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7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5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the effect of depth on accuracy</a:t>
            </a:r>
          </a:p>
          <a:p>
            <a:r>
              <a:rPr lang="en-US" dirty="0"/>
              <a:t>Shows that 3x3 conv is enough by making it deeper</a:t>
            </a:r>
          </a:p>
          <a:p>
            <a:endParaRPr lang="en-US" dirty="0"/>
          </a:p>
          <a:p>
            <a:r>
              <a:rPr lang="en-US" dirty="0"/>
              <a:t>74.5% top-1 accuracy, today it’s around 90% top-1 accuracy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206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5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Not! </a:t>
            </a:r>
            <a:r>
              <a:rPr lang="en-US" dirty="0" err="1"/>
              <a:t>bc</a:t>
            </a:r>
            <a:r>
              <a:rPr lang="en-US" dirty="0"/>
              <a:t> overfitting, training loss is higher.  </a:t>
            </a:r>
            <a:r>
              <a:rPr lang="en-US" dirty="0">
                <a:sym typeface="Wingdings" pitchFamily="2" charset="2"/>
              </a:rPr>
              <a:t> Due to optimization difficulty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Deeper networks can emulate shallow networks, by using the same set of layers and setting the extra layers to identity. So it should do as well, but it doesn’t  They don’t learn identity functions to emulate shallow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0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4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reduction in spatial dimension at least in this design</a:t>
            </a:r>
          </a:p>
          <a:p>
            <a:r>
              <a:rPr lang="en-US" dirty="0"/>
              <a:t>81% from 75%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9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354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7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38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3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1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9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80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19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do this half of the time left eye is on the right side and vise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67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18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874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0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6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3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5" indent="0" algn="ctr">
              <a:buNone/>
              <a:defRPr/>
            </a:lvl2pPr>
            <a:lvl3pPr marL="913510" indent="0" algn="ctr">
              <a:buNone/>
              <a:defRPr/>
            </a:lvl3pPr>
            <a:lvl4pPr marL="1370263" indent="0" algn="ctr">
              <a:buNone/>
              <a:defRPr/>
            </a:lvl4pPr>
            <a:lvl5pPr marL="1827016" indent="0" algn="ctr">
              <a:buNone/>
              <a:defRPr/>
            </a:lvl5pPr>
            <a:lvl6pPr marL="2283773" indent="0" algn="ctr">
              <a:buNone/>
              <a:defRPr/>
            </a:lvl6pPr>
            <a:lvl7pPr marL="2740529" indent="0" algn="ctr">
              <a:buNone/>
              <a:defRPr/>
            </a:lvl7pPr>
            <a:lvl8pPr marL="3197284" indent="0" algn="ctr">
              <a:buNone/>
              <a:defRPr/>
            </a:lvl8pPr>
            <a:lvl9pPr marL="36540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F3403-872E-1E44-B44A-6F0006D06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E8C72-D59B-9D42-B1D1-B646ABC70D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2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1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6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27EB22E9-A294-9A4F-AE79-090C2398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5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CEC1D-69EB-C641-95D9-18ED192C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4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7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02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9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6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9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5" indent="0">
              <a:buNone/>
              <a:defRPr sz="1800"/>
            </a:lvl2pPr>
            <a:lvl3pPr marL="913510" indent="0">
              <a:buNone/>
              <a:defRPr sz="1600"/>
            </a:lvl3pPr>
            <a:lvl4pPr marL="1370263" indent="0">
              <a:buNone/>
              <a:defRPr sz="1400"/>
            </a:lvl4pPr>
            <a:lvl5pPr marL="1827016" indent="0">
              <a:buNone/>
              <a:defRPr sz="1400"/>
            </a:lvl5pPr>
            <a:lvl6pPr marL="2283773" indent="0">
              <a:buNone/>
              <a:defRPr sz="1400"/>
            </a:lvl6pPr>
            <a:lvl7pPr marL="2740529" indent="0">
              <a:buNone/>
              <a:defRPr sz="1400"/>
            </a:lvl7pPr>
            <a:lvl8pPr marL="3197284" indent="0">
              <a:buNone/>
              <a:defRPr sz="1400"/>
            </a:lvl8pPr>
            <a:lvl9pPr marL="365403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4D5A-BAE0-1F44-A7A3-D875564A4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51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40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8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9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9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00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48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4618B-EED5-9C4C-BF5E-6BCF679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51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3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5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1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05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DD790-EA10-4509-A2CA-D3A5E6DED27C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44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9DB71-DE1E-4C70-A877-A2CC987F9AD4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5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998B3-FD82-4F3A-BF1E-B9B8CA255BD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47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3B1E3-A42C-4F22-8E6F-0124CFD70AFF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0287-6931-D049-B9E9-41C831655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44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82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44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82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5FB4F-C5D0-4C28-B01C-0E46FA51E01D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77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4722C-5785-47FB-B018-69783C008CA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31E3C-2177-417B-99D5-CEDCF610B64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75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6E871-D665-48B6-810B-F4843F8FF60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0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4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FEB8-6949-40C8-BDD1-9D37EB110AC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27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9524-00B6-461F-9A3D-4AEAAE5DD08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8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300CD-0166-4CCD-9E64-408CEF015FC3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5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4125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306DF-2999-41ED-99D1-85B27BB2272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3018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0FF02-47EB-4042-ACA0-CB02337F9D5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255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9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70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6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5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4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75BA6-BFD4-4F55-8C66-6E10716AFC6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80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23740-5D72-454D-9B64-1928E5F0798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20436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927E0-D30C-4CF5-8913-497CB11798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28598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136E6-3E3B-43D1-8D4B-EEB63643E42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0803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FFE1A5-76F3-4EB5-BE40-7A54DE5DAF7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4378965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1D2D6-F7A1-4F76-B402-DB9A414A7E8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9066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26" indent="0">
              <a:buNone/>
              <a:defRPr sz="2300"/>
            </a:lvl2pPr>
            <a:lvl3pPr marL="739852" indent="0">
              <a:buNone/>
              <a:defRPr sz="1900"/>
            </a:lvl3pPr>
            <a:lvl4pPr marL="1109778" indent="0">
              <a:buNone/>
              <a:defRPr sz="1600"/>
            </a:lvl4pPr>
            <a:lvl5pPr marL="1479699" indent="0">
              <a:buNone/>
              <a:defRPr sz="1600"/>
            </a:lvl5pPr>
            <a:lvl6pPr marL="1849628" indent="0">
              <a:buNone/>
              <a:defRPr sz="1600"/>
            </a:lvl6pPr>
            <a:lvl7pPr marL="2219550" indent="0">
              <a:buNone/>
              <a:defRPr sz="1600"/>
            </a:lvl7pPr>
            <a:lvl8pPr marL="2589480" indent="0">
              <a:buNone/>
              <a:defRPr sz="1600"/>
            </a:lvl8pPr>
            <a:lvl9pPr marL="295940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5A74-7D56-4EAA-A47D-C19AA9C4BAE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40259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69472F-8DAC-43AB-82E7-E7AA3C5089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88496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04141-98D6-4FC9-9DF8-8F9C16F6399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067968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138309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D3CF1-6F69-A44E-8D8E-9FB08ACA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2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0042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100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2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04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71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70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16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40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364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7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C00E-AF66-1847-BE37-F44864028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1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890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3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14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035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726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138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37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8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990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68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A6B9B-7C57-0F42-9164-D1DA31735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99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7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54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75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0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EB1268-6649-7247-A892-CE1DA1632E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5pPr>
      <a:lvl6pPr marL="456755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6pPr>
      <a:lvl7pPr marL="91351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7pPr>
      <a:lvl8pPr marL="1370263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8pPr>
      <a:lvl9pPr marL="1827016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563" indent="-342563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9900"/>
          </a:solidFill>
          <a:latin typeface="+mn-lt"/>
          <a:ea typeface="+mn-ea"/>
        </a:defRPr>
      </a:lvl2pPr>
      <a:lvl3pPr marL="1141889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0000"/>
          </a:solidFill>
          <a:latin typeface="+mn-lt"/>
          <a:ea typeface="+mn-ea"/>
        </a:defRPr>
      </a:lvl3pPr>
      <a:lvl4pPr marL="1598641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397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150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901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659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4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31880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258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401214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64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64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E1128-5485-4825-B48B-9AEF1D53449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Gill Sans"/>
              </a:rPr>
              <a:pPr marL="0" marR="0" lvl="0" indent="0" algn="r" defTabSz="5712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25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l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6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ct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1224-671F-44E9-ABBD-6930984F0DA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73985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7244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hape 8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ldNum" idx="2"/>
          </p:nvPr>
        </p:nvSpPr>
        <p:spPr>
          <a:xfrm>
            <a:off x="6655689" y="4667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2000" kern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2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</p:spTree>
    <p:extLst>
      <p:ext uri="{BB962C8B-B14F-4D97-AF65-F5344CB8AC3E}">
        <p14:creationId xmlns:p14="http://schemas.microsoft.com/office/powerpoint/2010/main" val="1533545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9" r:id="rId2"/>
    <p:sldLayoutId id="214748383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11,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15 - </a:t>
            </a:r>
          </a:p>
        </p:txBody>
      </p:sp>
    </p:spTree>
    <p:extLst>
      <p:ext uri="{BB962C8B-B14F-4D97-AF65-F5344CB8AC3E}">
        <p14:creationId xmlns:p14="http://schemas.microsoft.com/office/powerpoint/2010/main" val="130516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16,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16 - </a:t>
            </a:r>
          </a:p>
        </p:txBody>
      </p:sp>
    </p:spTree>
    <p:extLst>
      <p:ext uri="{BB962C8B-B14F-4D97-AF65-F5344CB8AC3E}">
        <p14:creationId xmlns:p14="http://schemas.microsoft.com/office/powerpoint/2010/main" val="42297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in/torchvision/models/alexnet.py#L18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98481"/>
            <a:ext cx="7772400" cy="1102519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32016" y="4316798"/>
            <a:ext cx="7711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CS194: Computer Vision and Comp. Photo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Angjoo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Kanazaw</a:t>
            </a:r>
            <a:r>
              <a:rPr lang="en-US" altLang="en-US" dirty="0">
                <a:solidFill>
                  <a:srgbClr val="000000"/>
                </a:solidFill>
                <a:cs typeface="Arial"/>
              </a:rPr>
              <a:t>a/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Alexei Efros, UC Berkeley, Fall 2021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7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20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1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3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8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12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9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10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81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55E2C-BA20-47A1-8F5B-54F6E75C05F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347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13720" y="4183573"/>
            <a:ext cx="5360722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Note: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This parameterization is good when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input image is registered (e.g., face recognition).</a:t>
            </a:r>
          </a:p>
        </p:txBody>
      </p:sp>
    </p:spTree>
    <p:extLst>
      <p:ext uri="{BB962C8B-B14F-4D97-AF65-F5344CB8AC3E}">
        <p14:creationId xmlns:p14="http://schemas.microsoft.com/office/powerpoint/2010/main" val="15999329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285E-D8FC-8E44-A37A-1CD931AA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good starting 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166D8-1819-2043-BE42-39EB6602BF2B}"/>
              </a:ext>
            </a:extLst>
          </p:cNvPr>
          <p:cNvSpPr/>
          <p:nvPr/>
        </p:nvSpPr>
        <p:spPr>
          <a:xfrm>
            <a:off x="1475656" y="4318704"/>
            <a:ext cx="6599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DeepPose</a:t>
            </a:r>
            <a:r>
              <a:rPr lang="en-US" sz="2000" dirty="0"/>
              <a:t>: Human Pose Estimation via Deep Neural Networks</a:t>
            </a:r>
          </a:p>
          <a:p>
            <a:pPr algn="ctr"/>
            <a:r>
              <a:rPr lang="en-US" sz="2000" dirty="0"/>
              <a:t>[</a:t>
            </a:r>
            <a:r>
              <a:rPr lang="en-US" sz="2000" dirty="0" err="1"/>
              <a:t>Toshev</a:t>
            </a:r>
            <a:r>
              <a:rPr lang="en-US" sz="2000" dirty="0"/>
              <a:t> and </a:t>
            </a:r>
            <a:r>
              <a:rPr lang="en-US" sz="2000" dirty="0" err="1"/>
              <a:t>Szegedy</a:t>
            </a:r>
            <a:r>
              <a:rPr lang="en-US" sz="2000" dirty="0"/>
              <a:t> 2014]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8E1367-9C49-FE4E-8CF9-449B35A306D8}"/>
              </a:ext>
            </a:extLst>
          </p:cNvPr>
          <p:cNvGrpSpPr/>
          <p:nvPr/>
        </p:nvGrpSpPr>
        <p:grpSpPr>
          <a:xfrm>
            <a:off x="229023" y="1063770"/>
            <a:ext cx="8685954" cy="3254934"/>
            <a:chOff x="838200" y="1690688"/>
            <a:chExt cx="10357180" cy="38812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2D812A-1BC0-124E-9E0D-8E849A41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908625"/>
              <a:ext cx="10357180" cy="36632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DBDA70-9AE7-5743-96FD-F2534A7D59E0}"/>
                </a:ext>
              </a:extLst>
            </p:cNvPr>
            <p:cNvSpPr/>
            <p:nvPr/>
          </p:nvSpPr>
          <p:spPr>
            <a:xfrm>
              <a:off x="6919784" y="1690688"/>
              <a:ext cx="593124" cy="58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88398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F943-EA7F-0E4E-AF1C-7FD4089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CE40-48B6-3E42-8E1D-BC6A56BFE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A153F-434D-48E8-BBD9-B2A86EB8ECC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6051" y="699556"/>
            <a:ext cx="4456307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STATIONARITY?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Statistics is similar at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different locations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12672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</p:spTree>
    <p:extLst>
      <p:ext uri="{BB962C8B-B14F-4D97-AF65-F5344CB8AC3E}">
        <p14:creationId xmlns:p14="http://schemas.microsoft.com/office/powerpoint/2010/main" val="104550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F736C-2834-4741-88D0-5F18556CB07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586" y="7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81" y="597675"/>
            <a:ext cx="5814897" cy="45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2503" y="2835175"/>
            <a:ext cx="4963433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Share the same parameters across different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locations (assuming input is stationary):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Convolutions with learned kernels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530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15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369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41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6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9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8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AFA522-6740-B54D-828A-A6F0A029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1503"/>
            <a:ext cx="9144000" cy="2392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430DB-995C-A94B-B624-52BD6ADC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BB1A-6141-C949-BC01-BDA9C06D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64" y="3075806"/>
            <a:ext cx="8228707" cy="1518535"/>
          </a:xfrm>
        </p:spPr>
        <p:txBody>
          <a:bodyPr/>
          <a:lstStyle/>
          <a:p>
            <a:r>
              <a:rPr lang="en-US" sz="2600" dirty="0"/>
              <a:t>Will be released today, in any moment</a:t>
            </a:r>
          </a:p>
          <a:p>
            <a:r>
              <a:rPr lang="en-US" sz="2600" dirty="0"/>
              <a:t>You need to implement things in </a:t>
            </a:r>
            <a:r>
              <a:rPr lang="en-US" sz="2600" dirty="0" err="1"/>
              <a:t>pytorch</a:t>
            </a:r>
            <a:endParaRPr lang="en-US" sz="2600" dirty="0"/>
          </a:p>
          <a:p>
            <a:r>
              <a:rPr lang="en-US" sz="2600" dirty="0"/>
              <a:t>If you have NOT done </a:t>
            </a:r>
            <a:r>
              <a:rPr lang="en-US" sz="2600" dirty="0" err="1"/>
              <a:t>pytorch</a:t>
            </a:r>
            <a:r>
              <a:rPr lang="en-US" sz="2600" dirty="0"/>
              <a:t> before, you </a:t>
            </a:r>
            <a:r>
              <a:rPr lang="en-US" sz="2600" b="1" dirty="0"/>
              <a:t>must </a:t>
            </a:r>
            <a:r>
              <a:rPr lang="en-US" sz="2600" dirty="0"/>
              <a:t>go to the discussion by Tim/Vickie on Thursday 1-2pm</a:t>
            </a:r>
          </a:p>
        </p:txBody>
      </p:sp>
    </p:spTree>
    <p:extLst>
      <p:ext uri="{BB962C8B-B14F-4D97-AF65-F5344CB8AC3E}">
        <p14:creationId xmlns:p14="http://schemas.microsoft.com/office/powerpoint/2010/main" val="539159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1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39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450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702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587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446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056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64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633371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927020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472632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2065047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4472C4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461492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660790"/>
            <a:ext cx="211670" cy="21167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588697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476675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766626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908820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3084015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766625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855519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732682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5923162" y="1111822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767261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6861725" y="3425591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367626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F527-C9C5-7A44-B326-248A3CB68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6A29C-BB68-DA4D-B7B9-D2A35E289823}"/>
              </a:ext>
            </a:extLst>
          </p:cNvPr>
          <p:cNvSpPr txBox="1"/>
          <p:nvPr/>
        </p:nvSpPr>
        <p:spPr>
          <a:xfrm>
            <a:off x="1043608" y="724844"/>
            <a:ext cx="73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neuron, that looks at 5x5 region and outputs a sheet of activation map</a:t>
            </a:r>
          </a:p>
        </p:txBody>
      </p:sp>
    </p:spTree>
    <p:extLst>
      <p:ext uri="{BB962C8B-B14F-4D97-AF65-F5344CB8AC3E}">
        <p14:creationId xmlns:p14="http://schemas.microsoft.com/office/powerpoint/2010/main" val="338317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492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7175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hape 2220"/>
          <p:cNvSpPr/>
          <p:nvPr/>
        </p:nvSpPr>
        <p:spPr>
          <a:xfrm>
            <a:off x="3524252" y="1363810"/>
            <a:ext cx="2762250" cy="301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5028"/>
                </a:lnTo>
                <a:lnTo>
                  <a:pt x="21600" y="1664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736" tIns="31736" rIns="31736" bIns="31736" anchor="ctr"/>
          <a:lstStyle/>
          <a:p>
            <a:pPr marL="0" marR="0" lvl="0" indent="0" algn="ctr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Convolutional Neural Network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205941"/>
            <a:ext cx="9143999" cy="857250"/>
          </a:xfrm>
        </p:spPr>
        <p:txBody>
          <a:bodyPr/>
          <a:lstStyle/>
          <a:p>
            <a:r>
              <a:rPr lang="en-US" sz="3600" dirty="0"/>
              <a:t>Neural Nets: a particularly useful Black Box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8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561363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855012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400624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1993039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4472C4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4472C4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389484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588782"/>
            <a:ext cx="211670" cy="211670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516689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404667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694618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836812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3012007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694617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783511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660674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5923162" y="993913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695253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569;p44"/>
          <p:cNvSpPr txBox="1"/>
          <p:nvPr/>
        </p:nvSpPr>
        <p:spPr>
          <a:xfrm>
            <a:off x="6861725" y="3353583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295618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CF527-C9C5-7A44-B326-248A3CB68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D200F-05A3-F748-AD28-F63F95B0F5B7}"/>
              </a:ext>
            </a:extLst>
          </p:cNvPr>
          <p:cNvSpPr txBox="1"/>
          <p:nvPr/>
        </p:nvSpPr>
        <p:spPr>
          <a:xfrm>
            <a:off x="2388807" y="3952676"/>
            <a:ext cx="5144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 vs Image Filtering: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&gt;1 input and output channels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Forget about convolution vs cross-correlation (Why?)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5186E-5CDE-DC4F-AE21-D8E1142B53E9}"/>
              </a:ext>
            </a:extLst>
          </p:cNvPr>
          <p:cNvSpPr txBox="1"/>
          <p:nvPr/>
        </p:nvSpPr>
        <p:spPr>
          <a:xfrm>
            <a:off x="1043608" y="724844"/>
            <a:ext cx="73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neuron, that looks at 5x5 region and outputs a sheet of activation map</a:t>
            </a:r>
          </a:p>
        </p:txBody>
      </p:sp>
    </p:spTree>
    <p:extLst>
      <p:ext uri="{BB962C8B-B14F-4D97-AF65-F5344CB8AC3E}">
        <p14:creationId xmlns:p14="http://schemas.microsoft.com/office/powerpoint/2010/main" val="1373922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 Layer:</a:t>
            </a:r>
          </a:p>
        </p:txBody>
      </p:sp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516;p42"/>
          <p:cNvSpPr txBox="1"/>
          <p:nvPr/>
        </p:nvSpPr>
        <p:spPr>
          <a:xfrm>
            <a:off x="2683177" y="1868710"/>
            <a:ext cx="1210790" cy="34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70AD47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70AD47"/>
                </a:solidFill>
                <a:latin typeface="Calibri" panose="020F0502020204030204"/>
                <a:ea typeface="+mn-ea"/>
              </a:rPr>
              <a:t>5x5 filter</a:t>
            </a:r>
            <a:endParaRPr sz="1799" dirty="0">
              <a:solidFill>
                <a:srgbClr val="70AD47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2371480" y="2265155"/>
            <a:ext cx="211670" cy="610266"/>
          </a:xfrm>
          <a:prstGeom prst="cube">
            <a:avLst>
              <a:gd name="adj" fmla="val 53382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551;p44"/>
          <p:cNvSpPr/>
          <p:nvPr/>
        </p:nvSpPr>
        <p:spPr>
          <a:xfrm>
            <a:off x="3568356" y="2464453"/>
            <a:ext cx="211670" cy="2116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Google Shape;553;p44"/>
          <p:cNvCxnSpPr/>
          <p:nvPr/>
        </p:nvCxnSpPr>
        <p:spPr>
          <a:xfrm>
            <a:off x="2466142" y="2392360"/>
            <a:ext cx="1102214" cy="17792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554;p44"/>
          <p:cNvCxnSpPr/>
          <p:nvPr/>
        </p:nvCxnSpPr>
        <p:spPr>
          <a:xfrm>
            <a:off x="2568267" y="2280338"/>
            <a:ext cx="1000090" cy="2899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55;p44"/>
          <p:cNvCxnSpPr/>
          <p:nvPr/>
        </p:nvCxnSpPr>
        <p:spPr>
          <a:xfrm rot="10800000" flipH="1">
            <a:off x="2587836" y="2570289"/>
            <a:ext cx="980520" cy="1871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3893967" y="2570288"/>
            <a:ext cx="2467258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565;p44"/>
          <p:cNvSpPr txBox="1"/>
          <p:nvPr/>
        </p:nvSpPr>
        <p:spPr>
          <a:xfrm>
            <a:off x="4285469" y="2659182"/>
            <a:ext cx="1637693" cy="61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convolve (slide) over all spatial locations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076652" y="872738"/>
            <a:ext cx="1628133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two 1x28x28 activation map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568;p44"/>
          <p:cNvSpPr txBox="1"/>
          <p:nvPr/>
        </p:nvSpPr>
        <p:spPr>
          <a:xfrm>
            <a:off x="6361224" y="3570924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570;p44"/>
          <p:cNvSpPr txBox="1"/>
          <p:nvPr/>
        </p:nvSpPr>
        <p:spPr>
          <a:xfrm>
            <a:off x="7164947" y="2171289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592;p45"/>
          <p:cNvSpPr/>
          <p:nvPr/>
        </p:nvSpPr>
        <p:spPr>
          <a:xfrm>
            <a:off x="6731241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594;p45"/>
          <p:cNvSpPr txBox="1"/>
          <p:nvPr/>
        </p:nvSpPr>
        <p:spPr>
          <a:xfrm>
            <a:off x="6644634" y="3570924"/>
            <a:ext cx="246086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1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595;p45"/>
          <p:cNvSpPr txBox="1"/>
          <p:nvPr/>
        </p:nvSpPr>
        <p:spPr>
          <a:xfrm>
            <a:off x="7145134" y="3229254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596;p45"/>
          <p:cNvSpPr txBox="1"/>
          <p:nvPr/>
        </p:nvSpPr>
        <p:spPr>
          <a:xfrm>
            <a:off x="7448355" y="2171289"/>
            <a:ext cx="368679" cy="23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28</a:t>
            </a:r>
            <a:endParaRPr sz="134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4689" y="1254670"/>
            <a:ext cx="20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Add a second (green) filter: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3CF15-8FA0-9943-8CD9-9B1F0F385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596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076652" y="872738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 activation maps,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1x28x28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703" y="1275606"/>
            <a:ext cx="203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 keep on adding new, say 6 filters, each 3x5x5 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656080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67507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789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903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7017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2" y="2286503"/>
            <a:ext cx="1591418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164653" y="3441366"/>
            <a:ext cx="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5541660" y="3604232"/>
            <a:ext cx="2485628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Stack activations to get a 6x28x28 output image!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4860D-1678-3045-AD46-E301CAEA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FEBA587-40F1-8249-842B-C2902CD4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382012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076652" y="872738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 activation maps,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1x28x28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3982" y="1315024"/>
            <a:ext cx="305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656080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67507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789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903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7017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1" y="2286503"/>
            <a:ext cx="1536157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164653" y="3441366"/>
            <a:ext cx="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5541660" y="3604232"/>
            <a:ext cx="2485628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Stack activations to get a 6x28x28 output image!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724937-CF8A-D340-99F7-E23665A33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1C2B8BD-C6E9-B148-BA74-EF745256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2983461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706273" y="1276295"/>
            <a:ext cx="1565747" cy="35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 image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567;p44"/>
          <p:cNvSpPr txBox="1"/>
          <p:nvPr/>
        </p:nvSpPr>
        <p:spPr>
          <a:xfrm>
            <a:off x="6066135" y="795490"/>
            <a:ext cx="2392064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28x28 grid, at each point a 6-dim vector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3982" y="1315024"/>
            <a:ext cx="271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1" y="2286503"/>
            <a:ext cx="1565881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985069" y="3441366"/>
            <a:ext cx="109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64" name="Google Shape;567;p44"/>
          <p:cNvSpPr txBox="1"/>
          <p:nvPr/>
        </p:nvSpPr>
        <p:spPr>
          <a:xfrm>
            <a:off x="5541660" y="3604232"/>
            <a:ext cx="2485628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ea typeface="+mn-ea"/>
              </a:rPr>
              <a:t>Stack activations to get a 6x28x28 output image!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566;p44"/>
          <p:cNvSpPr/>
          <p:nvPr/>
        </p:nvSpPr>
        <p:spPr>
          <a:xfrm>
            <a:off x="644783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Google Shape;611;p46"/>
          <p:cNvSpPr/>
          <p:nvPr/>
        </p:nvSpPr>
        <p:spPr>
          <a:xfrm>
            <a:off x="656080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Google Shape;617;p46"/>
          <p:cNvSpPr/>
          <p:nvPr/>
        </p:nvSpPr>
        <p:spPr>
          <a:xfrm>
            <a:off x="6675070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Google Shape;618;p46"/>
          <p:cNvSpPr/>
          <p:nvPr/>
        </p:nvSpPr>
        <p:spPr>
          <a:xfrm>
            <a:off x="6789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Google Shape;619;p46"/>
          <p:cNvSpPr/>
          <p:nvPr/>
        </p:nvSpPr>
        <p:spPr>
          <a:xfrm>
            <a:off x="6903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Google Shape;620;p46"/>
          <p:cNvSpPr/>
          <p:nvPr/>
        </p:nvSpPr>
        <p:spPr>
          <a:xfrm>
            <a:off x="7017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6DEA37-B619-D846-87AA-F37295F93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D8FA0B-A2D7-CE49-8352-4D3D68C4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3791265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22264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>
                <a:solidFill>
                  <a:prstClr val="black"/>
                </a:solidFill>
                <a:latin typeface="Calibri" panose="020F0502020204030204"/>
                <a:ea typeface="+mn-ea"/>
              </a:rPr>
              <a:t>3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307950" y="1098692"/>
            <a:ext cx="1618277" cy="68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2x3x</a:t>
            </a:r>
            <a:r>
              <a:rPr lang="en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32x32</a:t>
            </a:r>
            <a:endParaRPr lang="en-US"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C00000"/>
                </a:solidFill>
                <a:latin typeface="Calibri" panose="020F0502020204030204"/>
                <a:ea typeface="+mn-ea"/>
              </a:rPr>
              <a:t>Batch of images</a:t>
            </a:r>
            <a:endParaRPr sz="1799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32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586837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143929" y="800776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2x6x28x28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of outputs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3982" y="1315024"/>
            <a:ext cx="249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Also 6-dim bias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5981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095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209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32415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6438422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1" y="2286503"/>
            <a:ext cx="1460453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38621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4040124" y="4116441"/>
            <a:ext cx="110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6x3x5x5 filters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189973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6969775" y="1543939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708274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719701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731128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742555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753982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B42DC9-59E9-0649-BF37-9CB69CC46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AAC081-97C0-FA47-9D45-8831F983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Layer: With many images</a:t>
            </a:r>
          </a:p>
        </p:txBody>
      </p:sp>
    </p:spTree>
    <p:extLst>
      <p:ext uri="{BB962C8B-B14F-4D97-AF65-F5344CB8AC3E}">
        <p14:creationId xmlns:p14="http://schemas.microsoft.com/office/powerpoint/2010/main" val="840584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3;p40"/>
          <p:cNvSpPr txBox="1"/>
          <p:nvPr/>
        </p:nvSpPr>
        <p:spPr>
          <a:xfrm>
            <a:off x="2344844" y="3437034"/>
            <a:ext cx="368679" cy="29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W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485;p40"/>
          <p:cNvSpPr txBox="1"/>
          <p:nvPr/>
        </p:nvSpPr>
        <p:spPr>
          <a:xfrm>
            <a:off x="1899151" y="3730683"/>
            <a:ext cx="345622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1349" baseline="-25000">
                <a:solidFill>
                  <a:prstClr val="black"/>
                </a:solidFill>
                <a:latin typeface="Calibri" panose="020F0502020204030204"/>
                <a:ea typeface="+mn-ea"/>
              </a:rPr>
              <a:t>in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Google Shape;487;p40"/>
          <p:cNvSpPr txBox="1"/>
          <p:nvPr/>
        </p:nvSpPr>
        <p:spPr>
          <a:xfrm>
            <a:off x="1229873" y="978704"/>
            <a:ext cx="1618277" cy="68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N x </a:t>
            </a:r>
            <a:r>
              <a:rPr lang="en-US" sz="1800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C</a:t>
            </a:r>
            <a:r>
              <a:rPr lang="en-US" sz="1800" baseline="-25000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in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 x H x W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Batch of images</a:t>
            </a:r>
            <a:endParaRPr sz="1800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Google Shape;481;p40"/>
          <p:cNvSpPr/>
          <p:nvPr/>
        </p:nvSpPr>
        <p:spPr>
          <a:xfrm>
            <a:off x="1942630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484;p40"/>
          <p:cNvSpPr txBox="1"/>
          <p:nvPr/>
        </p:nvSpPr>
        <p:spPr>
          <a:xfrm>
            <a:off x="2659742" y="2887678"/>
            <a:ext cx="334214" cy="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3" name="Google Shape;564;p44"/>
          <p:cNvCxnSpPr/>
          <p:nvPr/>
        </p:nvCxnSpPr>
        <p:spPr>
          <a:xfrm>
            <a:off x="2993956" y="2570288"/>
            <a:ext cx="931709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566;p44"/>
          <p:cNvSpPr/>
          <p:nvPr/>
        </p:nvSpPr>
        <p:spPr>
          <a:xfrm>
            <a:off x="5868372" y="1536345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567;p44"/>
          <p:cNvSpPr txBox="1"/>
          <p:nvPr/>
        </p:nvSpPr>
        <p:spPr>
          <a:xfrm>
            <a:off x="6143929" y="800776"/>
            <a:ext cx="1857071" cy="59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 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x H’ x W’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of outputs</a:t>
            </a:r>
            <a:endParaRPr sz="2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7330" y="1172591"/>
            <a:ext cx="252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Bias: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-dim vector:</a:t>
            </a:r>
          </a:p>
        </p:txBody>
      </p:sp>
      <p:sp>
        <p:nvSpPr>
          <p:cNvPr id="33" name="Google Shape;550;p44"/>
          <p:cNvSpPr/>
          <p:nvPr/>
        </p:nvSpPr>
        <p:spPr>
          <a:xfrm>
            <a:off x="4171672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550;p44"/>
          <p:cNvSpPr/>
          <p:nvPr/>
        </p:nvSpPr>
        <p:spPr>
          <a:xfrm>
            <a:off x="434799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611;p46"/>
          <p:cNvSpPr/>
          <p:nvPr/>
        </p:nvSpPr>
        <p:spPr>
          <a:xfrm>
            <a:off x="598134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617;p46"/>
          <p:cNvSpPr/>
          <p:nvPr/>
        </p:nvSpPr>
        <p:spPr>
          <a:xfrm>
            <a:off x="609561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618;p46"/>
          <p:cNvSpPr/>
          <p:nvPr/>
        </p:nvSpPr>
        <p:spPr>
          <a:xfrm>
            <a:off x="620988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619;p46"/>
          <p:cNvSpPr/>
          <p:nvPr/>
        </p:nvSpPr>
        <p:spPr>
          <a:xfrm>
            <a:off x="6324151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620;p46"/>
          <p:cNvSpPr/>
          <p:nvPr/>
        </p:nvSpPr>
        <p:spPr>
          <a:xfrm>
            <a:off x="6438422" y="1536546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550;p44"/>
          <p:cNvSpPr/>
          <p:nvPr/>
        </p:nvSpPr>
        <p:spPr>
          <a:xfrm>
            <a:off x="4527187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550;p44"/>
          <p:cNvSpPr/>
          <p:nvPr/>
        </p:nvSpPr>
        <p:spPr>
          <a:xfrm>
            <a:off x="4702930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550;p44"/>
          <p:cNvSpPr/>
          <p:nvPr/>
        </p:nvSpPr>
        <p:spPr>
          <a:xfrm>
            <a:off x="487925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550;p44"/>
          <p:cNvSpPr/>
          <p:nvPr/>
        </p:nvSpPr>
        <p:spPr>
          <a:xfrm>
            <a:off x="5058445" y="3437035"/>
            <a:ext cx="211670" cy="610266"/>
          </a:xfrm>
          <a:prstGeom prst="cube">
            <a:avLst>
              <a:gd name="adj" fmla="val 53382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0242" y="2286503"/>
            <a:ext cx="1533840" cy="715581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Convolution Layer</a:t>
            </a:r>
          </a:p>
        </p:txBody>
      </p:sp>
      <p:cxnSp>
        <p:nvCxnSpPr>
          <p:cNvPr id="62" name="Google Shape;564;p44"/>
          <p:cNvCxnSpPr/>
          <p:nvPr/>
        </p:nvCxnSpPr>
        <p:spPr>
          <a:xfrm>
            <a:off x="5448094" y="2624096"/>
            <a:ext cx="386211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564;p44"/>
          <p:cNvCxnSpPr/>
          <p:nvPr/>
        </p:nvCxnSpPr>
        <p:spPr>
          <a:xfrm flipV="1">
            <a:off x="4678238" y="3004358"/>
            <a:ext cx="0" cy="36353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620053" y="4083918"/>
            <a:ext cx="2214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Weights: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in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</a:t>
            </a:r>
            <a:r>
              <a:rPr lang="en-US" sz="200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x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</a:t>
            </a:r>
            <a:r>
              <a:rPr lang="en-US" sz="2000" baseline="-25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33" y="1674646"/>
            <a:ext cx="162320" cy="162320"/>
          </a:xfrm>
          <a:prstGeom prst="rect">
            <a:avLst/>
          </a:prstGeom>
          <a:solidFill>
            <a:srgbClr val="C9DAF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5352" y="1674646"/>
            <a:ext cx="162320" cy="162320"/>
          </a:xfrm>
          <a:prstGeom prst="rect">
            <a:avLst/>
          </a:prstGeom>
          <a:solidFill>
            <a:srgbClr val="D9EAD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27874" y="1674646"/>
            <a:ext cx="162320" cy="162320"/>
          </a:xfrm>
          <a:prstGeom prst="rect">
            <a:avLst/>
          </a:prstGeom>
          <a:solidFill>
            <a:srgbClr val="F4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2882" y="1674646"/>
            <a:ext cx="162320" cy="162320"/>
          </a:xfrm>
          <a:prstGeom prst="rect">
            <a:avLst/>
          </a:prstGeom>
          <a:solidFill>
            <a:srgbClr val="FFF2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56791" y="1674646"/>
            <a:ext cx="162320" cy="162320"/>
          </a:xfrm>
          <a:prstGeom prst="rect">
            <a:avLst/>
          </a:prstGeom>
          <a:solidFill>
            <a:srgbClr val="D9D2E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09765" y="1674646"/>
            <a:ext cx="162320" cy="162320"/>
          </a:xfrm>
          <a:prstGeom prst="rect">
            <a:avLst/>
          </a:prstGeom>
          <a:solidFill>
            <a:srgbClr val="FCE5C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Google Shape;564;p44"/>
          <p:cNvCxnSpPr/>
          <p:nvPr/>
        </p:nvCxnSpPr>
        <p:spPr>
          <a:xfrm>
            <a:off x="4675149" y="1869815"/>
            <a:ext cx="0" cy="38779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481;p40"/>
          <p:cNvSpPr/>
          <p:nvPr/>
        </p:nvSpPr>
        <p:spPr>
          <a:xfrm>
            <a:off x="1189973" y="1712483"/>
            <a:ext cx="717113" cy="2067887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Google Shape;566;p44"/>
          <p:cNvSpPr/>
          <p:nvPr/>
        </p:nvSpPr>
        <p:spPr>
          <a:xfrm>
            <a:off x="6969775" y="1543939"/>
            <a:ext cx="717113" cy="2067887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Google Shape;611;p46"/>
          <p:cNvSpPr/>
          <p:nvPr/>
        </p:nvSpPr>
        <p:spPr>
          <a:xfrm>
            <a:off x="708274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Google Shape;617;p46"/>
          <p:cNvSpPr/>
          <p:nvPr/>
        </p:nvSpPr>
        <p:spPr>
          <a:xfrm>
            <a:off x="7197014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Google Shape;618;p46"/>
          <p:cNvSpPr/>
          <p:nvPr/>
        </p:nvSpPr>
        <p:spPr>
          <a:xfrm>
            <a:off x="731128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619;p46"/>
          <p:cNvSpPr/>
          <p:nvPr/>
        </p:nvSpPr>
        <p:spPr>
          <a:xfrm>
            <a:off x="742555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620;p46"/>
          <p:cNvSpPr/>
          <p:nvPr/>
        </p:nvSpPr>
        <p:spPr>
          <a:xfrm>
            <a:off x="7539825" y="1544140"/>
            <a:ext cx="717113" cy="2067887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Google Shape;485;p40"/>
          <p:cNvSpPr txBox="1"/>
          <p:nvPr/>
        </p:nvSpPr>
        <p:spPr>
          <a:xfrm>
            <a:off x="5949753" y="3591710"/>
            <a:ext cx="404034" cy="3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lang="en-US" sz="1349" baseline="-25000">
                <a:solidFill>
                  <a:prstClr val="black"/>
                </a:solidFill>
                <a:latin typeface="Calibri" panose="020F0502020204030204"/>
                <a:ea typeface="+mn-ea"/>
              </a:rPr>
              <a:t>out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373184-8F23-A74B-B060-787D657F3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86CDD45-1938-F448-B745-9D9D10F2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2136849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/>
          <p:nvPr/>
        </p:nvSpPr>
        <p:spPr>
          <a:xfrm>
            <a:off x="341027" y="150677"/>
            <a:ext cx="8319299" cy="91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 brain/neuron view of CONV Layer</a:t>
            </a:r>
          </a:p>
        </p:txBody>
      </p:sp>
      <p:sp>
        <p:nvSpPr>
          <p:cNvPr id="720" name="Shape 720"/>
          <p:cNvSpPr/>
          <p:nvPr/>
        </p:nvSpPr>
        <p:spPr>
          <a:xfrm>
            <a:off x="662952" y="228972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859050" y="36177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1223350" y="1544552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188437" y="400935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724" name="Shape 724"/>
          <p:cNvSpPr/>
          <p:nvPr/>
        </p:nvSpPr>
        <p:spPr>
          <a:xfrm>
            <a:off x="246425" y="131772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50" y="243902"/>
            <a:ext cx="2279624" cy="13006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26" name="Shape 726"/>
          <p:cNvSpPr/>
          <p:nvPr/>
        </p:nvSpPr>
        <p:spPr>
          <a:xfrm>
            <a:off x="2254242" y="2313254"/>
            <a:ext cx="2027699" cy="6200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2254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2635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3016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3397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3778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1750866" y="1322100"/>
            <a:ext cx="2850600" cy="28506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33" name="Shape 733"/>
          <p:cNvSpPr txBox="1"/>
          <p:nvPr/>
        </p:nvSpPr>
        <p:spPr>
          <a:xfrm>
            <a:off x="4722975" y="214977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4297652" y="361772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5774775" y="2035050"/>
            <a:ext cx="3382500" cy="22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E.g. with 5 filters,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 layer consists of neurons arranged in a 3D grid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(28x28x5)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There will be 5 different neurons all looking at the same region in the input volume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2606737" y="409650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9393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25" y="82425"/>
            <a:ext cx="4249274" cy="43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5419834" y="831529"/>
            <a:ext cx="769799" cy="638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811" y="1697312"/>
            <a:ext cx="41624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49118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5265839" y="1697317"/>
            <a:ext cx="328199" cy="330899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55976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379925" y="1325334"/>
            <a:ext cx="627000" cy="598799"/>
          </a:xfrm>
          <a:prstGeom prst="rect">
            <a:avLst/>
          </a:prstGeom>
          <a:noFill/>
          <a:ln w="381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6514962" y="561585"/>
            <a:ext cx="139199" cy="401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7301851" y="582417"/>
            <a:ext cx="999600" cy="3056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6309637" y="82425"/>
            <a:ext cx="471599" cy="13596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7301864" y="692619"/>
            <a:ext cx="139199" cy="139199"/>
          </a:xfrm>
          <a:prstGeom prst="ellipse">
            <a:avLst/>
          </a:prstGeom>
          <a:solidFill>
            <a:srgbClr val="FF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247" name="Shape 247"/>
          <p:cNvCxnSpPr>
            <a:stCxn id="243" idx="3"/>
            <a:endCxn id="246" idx="2"/>
          </p:cNvCxnSpPr>
          <p:nvPr/>
        </p:nvCxnSpPr>
        <p:spPr>
          <a:xfrm rot="10800000" flipH="1">
            <a:off x="6547403" y="762284"/>
            <a:ext cx="754500" cy="2004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8" name="Shape 248"/>
          <p:cNvCxnSpPr>
            <a:stCxn id="243" idx="1"/>
            <a:endCxn id="246" idx="2"/>
          </p:cNvCxnSpPr>
          <p:nvPr/>
        </p:nvCxnSpPr>
        <p:spPr>
          <a:xfrm>
            <a:off x="6547403" y="635891"/>
            <a:ext cx="754500" cy="1263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9" name="Shape 249"/>
          <p:cNvCxnSpPr>
            <a:stCxn id="243" idx="0"/>
            <a:endCxn id="246" idx="2"/>
          </p:cNvCxnSpPr>
          <p:nvPr/>
        </p:nvCxnSpPr>
        <p:spPr>
          <a:xfrm>
            <a:off x="6621710" y="561584"/>
            <a:ext cx="680100" cy="200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0" name="Shape 250"/>
          <p:cNvCxnSpPr>
            <a:endCxn id="246" idx="2"/>
          </p:cNvCxnSpPr>
          <p:nvPr/>
        </p:nvCxnSpPr>
        <p:spPr>
          <a:xfrm rot="10800000" flipH="1">
            <a:off x="6650851" y="762213"/>
            <a:ext cx="651000" cy="54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1" name="Shape 251"/>
          <p:cNvSpPr/>
          <p:nvPr/>
        </p:nvSpPr>
        <p:spPr>
          <a:xfrm>
            <a:off x="7489675" y="692619"/>
            <a:ext cx="139199" cy="139199"/>
          </a:xfrm>
          <a:prstGeom prst="ellipse">
            <a:avLst/>
          </a:prstGeom>
          <a:solidFill>
            <a:srgbClr val="0000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7677502" y="692619"/>
            <a:ext cx="139199" cy="139199"/>
          </a:xfrm>
          <a:prstGeom prst="ellipse">
            <a:avLst/>
          </a:prstGeom>
          <a:solidFill>
            <a:srgbClr val="FFFF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7865322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3134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053705" y="93812"/>
            <a:ext cx="1405200" cy="14052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7053654" y="91416"/>
            <a:ext cx="471599" cy="1405200"/>
          </a:xfrm>
          <a:prstGeom prst="cube">
            <a:avLst>
              <a:gd name="adj" fmla="val 77711"/>
            </a:avLst>
          </a:prstGeom>
          <a:solidFill>
            <a:srgbClr val="F400F8">
              <a:alpha val="3423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257" name="Shape 257"/>
          <p:cNvCxnSpPr>
            <a:stCxn id="242" idx="3"/>
            <a:endCxn id="256" idx="4"/>
          </p:cNvCxnSpPr>
          <p:nvPr/>
        </p:nvCxnSpPr>
        <p:spPr>
          <a:xfrm rot="10800000" flipH="1">
            <a:off x="1006925" y="977325"/>
            <a:ext cx="6151800" cy="647400"/>
          </a:xfrm>
          <a:prstGeom prst="straightConnector1">
            <a:avLst/>
          </a:prstGeom>
          <a:noFill/>
          <a:ln w="28575" cap="flat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8" name="Shape 258"/>
          <p:cNvSpPr txBox="1"/>
          <p:nvPr/>
        </p:nvSpPr>
        <p:spPr>
          <a:xfrm>
            <a:off x="1864184" y="82429"/>
            <a:ext cx="4437299" cy="4586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convolving the first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filter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in the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input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gives the first slice of depth in 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output volume</a:t>
            </a:r>
          </a:p>
        </p:txBody>
      </p:sp>
      <p:cxnSp>
        <p:nvCxnSpPr>
          <p:cNvPr id="259" name="Shape 259"/>
          <p:cNvCxnSpPr>
            <a:endCxn id="239" idx="0"/>
          </p:cNvCxnSpPr>
          <p:nvPr/>
        </p:nvCxnSpPr>
        <p:spPr>
          <a:xfrm>
            <a:off x="4234699" y="440613"/>
            <a:ext cx="841200" cy="12567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" name="Shape 260"/>
          <p:cNvSpPr/>
          <p:nvPr/>
        </p:nvSpPr>
        <p:spPr>
          <a:xfrm>
            <a:off x="997942" y="240725"/>
            <a:ext cx="680099" cy="6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989025" y="55199"/>
            <a:ext cx="4216850" cy="403350"/>
          </a:xfrm>
          <a:custGeom>
            <a:avLst/>
            <a:gdLst/>
            <a:ahLst/>
            <a:cxnLst/>
            <a:rect l="0" t="0" r="0" b="0"/>
            <a:pathLst>
              <a:path w="168674" h="16134" extrusionOk="0">
                <a:moveTo>
                  <a:pt x="168674" y="5704"/>
                </a:moveTo>
                <a:cubicBezTo>
                  <a:pt x="150511" y="4805"/>
                  <a:pt x="87813" y="-1428"/>
                  <a:pt x="59701" y="310"/>
                </a:cubicBezTo>
                <a:cubicBezTo>
                  <a:pt x="31588" y="2048"/>
                  <a:pt x="9950" y="13496"/>
                  <a:pt x="0" y="16134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sp>
      <p:cxnSp>
        <p:nvCxnSpPr>
          <p:cNvPr id="262" name="Shape 262"/>
          <p:cNvCxnSpPr/>
          <p:nvPr/>
        </p:nvCxnSpPr>
        <p:spPr>
          <a:xfrm flipH="1">
            <a:off x="3227825" y="746275"/>
            <a:ext cx="1519500" cy="3867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35190204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Compared with MLPs</a:t>
            </a:r>
          </a:p>
        </p:txBody>
      </p:sp>
      <p:pic>
        <p:nvPicPr>
          <p:cNvPr id="8" name="Shape 470">
            <a:extLst>
              <a:ext uri="{FF2B5EF4-FFF2-40B4-BE49-F238E27FC236}">
                <a16:creationId xmlns:a16="http://schemas.microsoft.com/office/drawing/2014/main" id="{D9172EE6-0F00-414F-91B8-749C001F52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92" y="888481"/>
            <a:ext cx="4056321" cy="196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3506443" y="3104309"/>
            <a:ext cx="787579" cy="1539841"/>
            <a:chOff x="5703350" y="962250"/>
            <a:chExt cx="14105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1975299" y="2954460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A68055-3E81-164F-BB65-4AE37D6F1A40}"/>
              </a:ext>
            </a:extLst>
          </p:cNvPr>
          <p:cNvGrpSpPr/>
          <p:nvPr/>
        </p:nvGrpSpPr>
        <p:grpSpPr>
          <a:xfrm>
            <a:off x="4721583" y="3093927"/>
            <a:ext cx="787579" cy="1539841"/>
            <a:chOff x="5703350" y="962250"/>
            <a:chExt cx="1410577" cy="2757900"/>
          </a:xfrm>
        </p:grpSpPr>
        <p:sp>
          <p:nvSpPr>
            <p:cNvPr id="55" name="Shape 259">
              <a:extLst>
                <a:ext uri="{FF2B5EF4-FFF2-40B4-BE49-F238E27FC236}">
                  <a16:creationId xmlns:a16="http://schemas.microsoft.com/office/drawing/2014/main" id="{D3AF089F-A23C-A14E-A932-DEF8E5AFB637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6" name="Shape 266">
              <a:extLst>
                <a:ext uri="{FF2B5EF4-FFF2-40B4-BE49-F238E27FC236}">
                  <a16:creationId xmlns:a16="http://schemas.microsoft.com/office/drawing/2014/main" id="{9E7EC0BF-134C-244D-ACB9-390BD0EDE1B2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7" name="Shape 272">
              <a:extLst>
                <a:ext uri="{FF2B5EF4-FFF2-40B4-BE49-F238E27FC236}">
                  <a16:creationId xmlns:a16="http://schemas.microsoft.com/office/drawing/2014/main" id="{72DE30A9-0A0D-D94C-9941-0EBAECE4BD6E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58" name="Shape 273">
              <a:extLst>
                <a:ext uri="{FF2B5EF4-FFF2-40B4-BE49-F238E27FC236}">
                  <a16:creationId xmlns:a16="http://schemas.microsoft.com/office/drawing/2014/main" id="{56121B04-5D4E-F440-919C-F22B29FC9696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5D6888-9078-044F-9AAB-1CA0D5A7864E}"/>
              </a:ext>
            </a:extLst>
          </p:cNvPr>
          <p:cNvGrpSpPr/>
          <p:nvPr/>
        </p:nvGrpSpPr>
        <p:grpSpPr>
          <a:xfrm>
            <a:off x="5564288" y="3073215"/>
            <a:ext cx="1220372" cy="1777363"/>
            <a:chOff x="5564288" y="3073215"/>
            <a:chExt cx="1220372" cy="1777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5056F2-9D59-364E-8F75-3B5C414BE2E5}"/>
                </a:ext>
              </a:extLst>
            </p:cNvPr>
            <p:cNvSpPr/>
            <p:nvPr/>
          </p:nvSpPr>
          <p:spPr>
            <a:xfrm>
              <a:off x="6650274" y="3073215"/>
              <a:ext cx="134386" cy="17773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B92263-1C7C-A34D-B22D-1A12478A4010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B39933-A881-CA4F-8D00-7C856E5C926B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D54DB1A-F4BB-B041-9DC0-85B87E221DBA}"/>
              </a:ext>
            </a:extLst>
          </p:cNvPr>
          <p:cNvSpPr txBox="1"/>
          <p:nvPr/>
        </p:nvSpPr>
        <p:spPr>
          <a:xfrm>
            <a:off x="6865310" y="3987437"/>
            <a:ext cx="92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fc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28A007-B66C-A840-8D64-71598081AB0F}"/>
              </a:ext>
            </a:extLst>
          </p:cNvPr>
          <p:cNvGrpSpPr/>
          <p:nvPr/>
        </p:nvGrpSpPr>
        <p:grpSpPr>
          <a:xfrm>
            <a:off x="7020272" y="3798470"/>
            <a:ext cx="1539224" cy="881464"/>
            <a:chOff x="7020272" y="3798470"/>
            <a:chExt cx="1539224" cy="88146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BF40D1-4A96-B14B-9037-60F68B235A71}"/>
                </a:ext>
              </a:extLst>
            </p:cNvPr>
            <p:cNvSpPr/>
            <p:nvPr/>
          </p:nvSpPr>
          <p:spPr>
            <a:xfrm>
              <a:off x="7905086" y="3798470"/>
              <a:ext cx="326855" cy="3268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65AC4AD-DD92-A642-9003-2F8EFE6E4F8D}"/>
                </a:ext>
              </a:extLst>
            </p:cNvPr>
            <p:cNvCxnSpPr/>
            <p:nvPr/>
          </p:nvCxnSpPr>
          <p:spPr>
            <a:xfrm>
              <a:off x="7020272" y="3987437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665345-BD68-1E40-8B25-A768A1521A69}"/>
                </a:ext>
              </a:extLst>
            </p:cNvPr>
            <p:cNvSpPr txBox="1"/>
            <p:nvPr/>
          </p:nvSpPr>
          <p:spPr>
            <a:xfrm>
              <a:off x="7632410" y="4310602"/>
              <a:ext cx="927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B40318-0078-EE46-80B6-670D26C12B86}"/>
              </a:ext>
            </a:extLst>
          </p:cNvPr>
          <p:cNvCxnSpPr>
            <a:cxnSpLocks/>
          </p:cNvCxnSpPr>
          <p:nvPr/>
        </p:nvCxnSpPr>
        <p:spPr>
          <a:xfrm>
            <a:off x="2786363" y="3961896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E35DE49-6AF1-3D45-9E68-2319931F6EA3}"/>
              </a:ext>
            </a:extLst>
          </p:cNvPr>
          <p:cNvCxnSpPr>
            <a:cxnSpLocks/>
          </p:cNvCxnSpPr>
          <p:nvPr/>
        </p:nvCxnSpPr>
        <p:spPr>
          <a:xfrm>
            <a:off x="4048714" y="394506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A00EF6-8839-D848-929F-6D56BCC9705A}"/>
              </a:ext>
            </a:extLst>
          </p:cNvPr>
          <p:cNvGrpSpPr/>
          <p:nvPr/>
        </p:nvGrpSpPr>
        <p:grpSpPr>
          <a:xfrm>
            <a:off x="128929" y="2418241"/>
            <a:ext cx="3546008" cy="873589"/>
            <a:chOff x="128929" y="2418241"/>
            <a:chExt cx="3546008" cy="87358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66CE0C-FDA1-8145-BFA0-860EF8178B91}"/>
                </a:ext>
              </a:extLst>
            </p:cNvPr>
            <p:cNvSpPr txBox="1"/>
            <p:nvPr/>
          </p:nvSpPr>
          <p:spPr>
            <a:xfrm>
              <a:off x="128929" y="2418241"/>
              <a:ext cx="2195736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Activation maps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17A00AE-DFE1-3C42-AE1A-F6E83D90ED39}"/>
                </a:ext>
              </a:extLst>
            </p:cNvPr>
            <p:cNvCxnSpPr>
              <a:stCxn id="35" idx="3"/>
            </p:cNvCxnSpPr>
            <p:nvPr/>
          </p:nvCxnSpPr>
          <p:spPr>
            <a:xfrm>
              <a:off x="2324665" y="2618296"/>
              <a:ext cx="1350272" cy="67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16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83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CNNs in practice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768101" y="1801828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235916" y="1708772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3197056" y="2045695"/>
            <a:ext cx="945583" cy="1039164"/>
            <a:chOff x="4920835" y="3435846"/>
            <a:chExt cx="94558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ECB778-04E5-CA40-B67F-05A5EB588D04}"/>
              </a:ext>
            </a:extLst>
          </p:cNvPr>
          <p:cNvGrpSpPr/>
          <p:nvPr/>
        </p:nvGrpSpPr>
        <p:grpSpPr>
          <a:xfrm>
            <a:off x="5519824" y="2378107"/>
            <a:ext cx="476102" cy="523220"/>
            <a:chOff x="4920835" y="3435846"/>
            <a:chExt cx="945583" cy="10391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7D05E-8B62-C449-878D-3841DA41893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48" name="Shape 259">
                <a:extLst>
                  <a:ext uri="{FF2B5EF4-FFF2-40B4-BE49-F238E27FC236}">
                    <a16:creationId xmlns:a16="http://schemas.microsoft.com/office/drawing/2014/main" id="{F84FE82B-A0B8-BC4E-99E9-22497DF65053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9" name="Shape 266">
                <a:extLst>
                  <a:ext uri="{FF2B5EF4-FFF2-40B4-BE49-F238E27FC236}">
                    <a16:creationId xmlns:a16="http://schemas.microsoft.com/office/drawing/2014/main" id="{C231819A-868B-704C-B3A0-9F73AB5CBCE3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0" name="Shape 272">
                <a:extLst>
                  <a:ext uri="{FF2B5EF4-FFF2-40B4-BE49-F238E27FC236}">
                    <a16:creationId xmlns:a16="http://schemas.microsoft.com/office/drawing/2014/main" id="{03D56D9F-DEB3-EE43-BDF8-F5FEDA2F83C1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1" name="Shape 273">
                <a:extLst>
                  <a:ext uri="{FF2B5EF4-FFF2-40B4-BE49-F238E27FC236}">
                    <a16:creationId xmlns:a16="http://schemas.microsoft.com/office/drawing/2014/main" id="{1914D8E3-3D01-7148-9D1C-C1B75CD66130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2" name="Shape 274">
                <a:extLst>
                  <a:ext uri="{FF2B5EF4-FFF2-40B4-BE49-F238E27FC236}">
                    <a16:creationId xmlns:a16="http://schemas.microsoft.com/office/drawing/2014/main" id="{D00E0F83-1CE8-2444-BD70-83EC07E2CE45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3" name="Shape 275">
                <a:extLst>
                  <a:ext uri="{FF2B5EF4-FFF2-40B4-BE49-F238E27FC236}">
                    <a16:creationId xmlns:a16="http://schemas.microsoft.com/office/drawing/2014/main" id="{D7F1F5CF-7DE6-4746-9137-DF72AB5018D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E2F3B1-F5CD-FE4E-96CF-E31A802AAC4E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42" name="Shape 259">
                <a:extLst>
                  <a:ext uri="{FF2B5EF4-FFF2-40B4-BE49-F238E27FC236}">
                    <a16:creationId xmlns:a16="http://schemas.microsoft.com/office/drawing/2014/main" id="{9BF18249-730C-EE45-AC88-7928A94A9424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3" name="Shape 266">
                <a:extLst>
                  <a:ext uri="{FF2B5EF4-FFF2-40B4-BE49-F238E27FC236}">
                    <a16:creationId xmlns:a16="http://schemas.microsoft.com/office/drawing/2014/main" id="{28492985-546F-2548-A9A2-B9B6DB687DF9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4" name="Shape 272">
                <a:extLst>
                  <a:ext uri="{FF2B5EF4-FFF2-40B4-BE49-F238E27FC236}">
                    <a16:creationId xmlns:a16="http://schemas.microsoft.com/office/drawing/2014/main" id="{BA45B7D9-A912-9A4C-91A3-D4D41A706042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5" name="Shape 273">
                <a:extLst>
                  <a:ext uri="{FF2B5EF4-FFF2-40B4-BE49-F238E27FC236}">
                    <a16:creationId xmlns:a16="http://schemas.microsoft.com/office/drawing/2014/main" id="{F46D6BAD-EEC5-4F42-B112-4AAC63EBFA47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6" name="Shape 274">
                <a:extLst>
                  <a:ext uri="{FF2B5EF4-FFF2-40B4-BE49-F238E27FC236}">
                    <a16:creationId xmlns:a16="http://schemas.microsoft.com/office/drawing/2014/main" id="{3B22B139-F6F7-DE4A-8ECE-1EBBB779B0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7" name="Shape 275">
                <a:extLst>
                  <a:ext uri="{FF2B5EF4-FFF2-40B4-BE49-F238E27FC236}">
                    <a16:creationId xmlns:a16="http://schemas.microsoft.com/office/drawing/2014/main" id="{BBB8FF8D-DAA1-BD41-8058-7678845C513D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ED9CCC-5278-1B4B-AB27-F93EE293C655}"/>
              </a:ext>
            </a:extLst>
          </p:cNvPr>
          <p:cNvCxnSpPr>
            <a:cxnSpLocks/>
          </p:cNvCxnSpPr>
          <p:nvPr/>
        </p:nvCxnSpPr>
        <p:spPr>
          <a:xfrm flipV="1">
            <a:off x="950252" y="2715766"/>
            <a:ext cx="817849" cy="4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</p:cNvCxnSpPr>
          <p:nvPr/>
        </p:nvCxnSpPr>
        <p:spPr>
          <a:xfrm>
            <a:off x="2555680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B74C38-1858-C148-8A8B-663EFAEA09F9}"/>
              </a:ext>
            </a:extLst>
          </p:cNvPr>
          <p:cNvCxnSpPr>
            <a:cxnSpLocks/>
          </p:cNvCxnSpPr>
          <p:nvPr/>
        </p:nvCxnSpPr>
        <p:spPr>
          <a:xfrm>
            <a:off x="3861888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EC402B4-237D-C842-890C-4C5A21806486}"/>
              </a:ext>
            </a:extLst>
          </p:cNvPr>
          <p:cNvSpPr txBox="1"/>
          <p:nvPr/>
        </p:nvSpPr>
        <p:spPr>
          <a:xfrm>
            <a:off x="4355976" y="2336562"/>
            <a:ext cx="64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7BB075-4BD6-A748-A4F4-03944F75D1EC}"/>
              </a:ext>
            </a:extLst>
          </p:cNvPr>
          <p:cNvCxnSpPr>
            <a:cxnSpLocks/>
          </p:cNvCxnSpPr>
          <p:nvPr/>
        </p:nvCxnSpPr>
        <p:spPr>
          <a:xfrm>
            <a:off x="5002178" y="2716213"/>
            <a:ext cx="36191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588FD1-0CF8-DC48-BBB3-9F1370585297}"/>
              </a:ext>
            </a:extLst>
          </p:cNvPr>
          <p:cNvGrpSpPr/>
          <p:nvPr/>
        </p:nvGrpSpPr>
        <p:grpSpPr>
          <a:xfrm>
            <a:off x="5987033" y="2139702"/>
            <a:ext cx="1215889" cy="1248382"/>
            <a:chOff x="5564288" y="3385386"/>
            <a:chExt cx="1215889" cy="12483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F46182-F361-9C48-8A8B-4ABB907CFC12}"/>
                </a:ext>
              </a:extLst>
            </p:cNvPr>
            <p:cNvSpPr/>
            <p:nvPr/>
          </p:nvSpPr>
          <p:spPr>
            <a:xfrm>
              <a:off x="6650274" y="3385386"/>
              <a:ext cx="129903" cy="112995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6DB58D0-38A6-0446-9A80-730ACB86B852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1BB4E-6552-DD4F-9FD5-D569F1FF6E8F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51CA16-DBDE-8A42-A1D2-EEAB3DD7F46B}"/>
              </a:ext>
            </a:extLst>
          </p:cNvPr>
          <p:cNvGrpSpPr/>
          <p:nvPr/>
        </p:nvGrpSpPr>
        <p:grpSpPr>
          <a:xfrm>
            <a:off x="6637801" y="1275606"/>
            <a:ext cx="2268241" cy="631372"/>
            <a:chOff x="6637801" y="1275606"/>
            <a:chExt cx="2268241" cy="631372"/>
          </a:xfrm>
        </p:grpSpPr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6255D8DE-CCF6-FB4C-B90C-88A7B2F53701}"/>
                </a:ext>
              </a:extLst>
            </p:cNvPr>
            <p:cNvSpPr/>
            <p:nvPr/>
          </p:nvSpPr>
          <p:spPr>
            <a:xfrm rot="16200000">
              <a:off x="7552852" y="1239944"/>
              <a:ext cx="228461" cy="1105608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AC51BC-4666-0447-8E61-E70CAD7E5C69}"/>
                </a:ext>
              </a:extLst>
            </p:cNvPr>
            <p:cNvSpPr txBox="1"/>
            <p:nvPr/>
          </p:nvSpPr>
          <p:spPr>
            <a:xfrm>
              <a:off x="6637801" y="1275606"/>
              <a:ext cx="226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FC layers (MLPs)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36DC54-7CEF-BE49-8248-4DA13BA2AA51}"/>
              </a:ext>
            </a:extLst>
          </p:cNvPr>
          <p:cNvGrpSpPr/>
          <p:nvPr/>
        </p:nvGrpSpPr>
        <p:grpSpPr>
          <a:xfrm>
            <a:off x="7308304" y="2305887"/>
            <a:ext cx="1829619" cy="1195775"/>
            <a:chOff x="7308304" y="2305887"/>
            <a:chExt cx="1829619" cy="1195775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662C98A-E85A-AA4E-9A94-E9FCC0F47BD2}"/>
                </a:ext>
              </a:extLst>
            </p:cNvPr>
            <p:cNvCxnSpPr>
              <a:cxnSpLocks/>
            </p:cNvCxnSpPr>
            <p:nvPr/>
          </p:nvCxnSpPr>
          <p:spPr>
            <a:xfrm>
              <a:off x="7308304" y="2716212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0564B4-4A49-3049-8ABA-3B39EA18C33A}"/>
                </a:ext>
              </a:extLst>
            </p:cNvPr>
            <p:cNvSpPr/>
            <p:nvPr/>
          </p:nvSpPr>
          <p:spPr>
            <a:xfrm>
              <a:off x="7541597" y="2305887"/>
              <a:ext cx="153449" cy="6979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FB8-CF01-C541-8E0E-4E45B78C20AE}"/>
                </a:ext>
              </a:extLst>
            </p:cNvPr>
            <p:cNvSpPr/>
            <p:nvPr/>
          </p:nvSpPr>
          <p:spPr>
            <a:xfrm>
              <a:off x="7940268" y="2465338"/>
              <a:ext cx="160124" cy="4664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F4C110D-F7F2-D449-90F8-523BA0DF650D}"/>
                </a:ext>
              </a:extLst>
            </p:cNvPr>
            <p:cNvCxnSpPr>
              <a:cxnSpLocks/>
            </p:cNvCxnSpPr>
            <p:nvPr/>
          </p:nvCxnSpPr>
          <p:spPr>
            <a:xfrm>
              <a:off x="7706978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242B6E6-A43A-9744-8C8D-92A90D0E20F3}"/>
                </a:ext>
              </a:extLst>
            </p:cNvPr>
            <p:cNvCxnSpPr>
              <a:cxnSpLocks/>
            </p:cNvCxnSpPr>
            <p:nvPr/>
          </p:nvCxnSpPr>
          <p:spPr>
            <a:xfrm>
              <a:off x="8100392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C99EEA-C8B3-9C4D-8D9C-9666155B0CE7}"/>
                </a:ext>
              </a:extLst>
            </p:cNvPr>
            <p:cNvSpPr/>
            <p:nvPr/>
          </p:nvSpPr>
          <p:spPr>
            <a:xfrm>
              <a:off x="8372316" y="2499742"/>
              <a:ext cx="160124" cy="4664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FF5AF9-986E-0C43-A4F5-67D35DC91BD4}"/>
                </a:ext>
              </a:extLst>
            </p:cNvPr>
            <p:cNvSpPr txBox="1"/>
            <p:nvPr/>
          </p:nvSpPr>
          <p:spPr>
            <a:xfrm>
              <a:off x="7781265" y="3132330"/>
              <a:ext cx="1356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D645B2-E522-694A-8E0A-44E420683700}"/>
              </a:ext>
            </a:extLst>
          </p:cNvPr>
          <p:cNvGrpSpPr/>
          <p:nvPr/>
        </p:nvGrpSpPr>
        <p:grpSpPr>
          <a:xfrm>
            <a:off x="813648" y="3891772"/>
            <a:ext cx="4914095" cy="1098515"/>
            <a:chOff x="813648" y="3891772"/>
            <a:chExt cx="4914095" cy="1098515"/>
          </a:xfrm>
        </p:grpSpPr>
        <p:sp>
          <p:nvSpPr>
            <p:cNvPr id="81" name="Right Brace 80">
              <a:extLst>
                <a:ext uri="{FF2B5EF4-FFF2-40B4-BE49-F238E27FC236}">
                  <a16:creationId xmlns:a16="http://schemas.microsoft.com/office/drawing/2014/main" id="{D113CEE8-6FF6-5B43-8B15-89A41C92EABF}"/>
                </a:ext>
              </a:extLst>
            </p:cNvPr>
            <p:cNvSpPr/>
            <p:nvPr/>
          </p:nvSpPr>
          <p:spPr>
            <a:xfrm rot="5400000">
              <a:off x="3089425" y="1615995"/>
              <a:ext cx="362542" cy="4914095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6BA684-41EC-8B4B-A95C-5C46CB3CEF1D}"/>
                </a:ext>
              </a:extLst>
            </p:cNvPr>
            <p:cNvSpPr txBox="1"/>
            <p:nvPr/>
          </p:nvSpPr>
          <p:spPr>
            <a:xfrm>
              <a:off x="2176643" y="4343956"/>
              <a:ext cx="3187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Conv layers (they still need to go through non-linearity!!)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8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What needs to be learned?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768101" y="1801828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7" name="Shape 258">
            <a:extLst>
              <a:ext uri="{FF2B5EF4-FFF2-40B4-BE49-F238E27FC236}">
                <a16:creationId xmlns:a16="http://schemas.microsoft.com/office/drawing/2014/main" id="{C8B182E6-2587-2B42-AD9F-1913715C61AF}"/>
              </a:ext>
            </a:extLst>
          </p:cNvPr>
          <p:cNvSpPr/>
          <p:nvPr/>
        </p:nvSpPr>
        <p:spPr>
          <a:xfrm>
            <a:off x="235916" y="1708772"/>
            <a:ext cx="698732" cy="2014881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3197056" y="2045695"/>
            <a:ext cx="945583" cy="1039164"/>
            <a:chOff x="4920835" y="3435846"/>
            <a:chExt cx="94558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ECB778-04E5-CA40-B67F-05A5EB588D04}"/>
              </a:ext>
            </a:extLst>
          </p:cNvPr>
          <p:cNvGrpSpPr/>
          <p:nvPr/>
        </p:nvGrpSpPr>
        <p:grpSpPr>
          <a:xfrm>
            <a:off x="5519824" y="2378107"/>
            <a:ext cx="476102" cy="523220"/>
            <a:chOff x="4920835" y="3435846"/>
            <a:chExt cx="945583" cy="10391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7D05E-8B62-C449-878D-3841DA41893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48" name="Shape 259">
                <a:extLst>
                  <a:ext uri="{FF2B5EF4-FFF2-40B4-BE49-F238E27FC236}">
                    <a16:creationId xmlns:a16="http://schemas.microsoft.com/office/drawing/2014/main" id="{F84FE82B-A0B8-BC4E-99E9-22497DF65053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9" name="Shape 266">
                <a:extLst>
                  <a:ext uri="{FF2B5EF4-FFF2-40B4-BE49-F238E27FC236}">
                    <a16:creationId xmlns:a16="http://schemas.microsoft.com/office/drawing/2014/main" id="{C231819A-868B-704C-B3A0-9F73AB5CBCE3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0" name="Shape 272">
                <a:extLst>
                  <a:ext uri="{FF2B5EF4-FFF2-40B4-BE49-F238E27FC236}">
                    <a16:creationId xmlns:a16="http://schemas.microsoft.com/office/drawing/2014/main" id="{03D56D9F-DEB3-EE43-BDF8-F5FEDA2F83C1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1" name="Shape 273">
                <a:extLst>
                  <a:ext uri="{FF2B5EF4-FFF2-40B4-BE49-F238E27FC236}">
                    <a16:creationId xmlns:a16="http://schemas.microsoft.com/office/drawing/2014/main" id="{1914D8E3-3D01-7148-9D1C-C1B75CD66130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2" name="Shape 274">
                <a:extLst>
                  <a:ext uri="{FF2B5EF4-FFF2-40B4-BE49-F238E27FC236}">
                    <a16:creationId xmlns:a16="http://schemas.microsoft.com/office/drawing/2014/main" id="{D00E0F83-1CE8-2444-BD70-83EC07E2CE45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53" name="Shape 275">
                <a:extLst>
                  <a:ext uri="{FF2B5EF4-FFF2-40B4-BE49-F238E27FC236}">
                    <a16:creationId xmlns:a16="http://schemas.microsoft.com/office/drawing/2014/main" id="{D7F1F5CF-7DE6-4746-9137-DF72AB5018D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FE2F3B1-F5CD-FE4E-96CF-E31A802AAC4E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42" name="Shape 259">
                <a:extLst>
                  <a:ext uri="{FF2B5EF4-FFF2-40B4-BE49-F238E27FC236}">
                    <a16:creationId xmlns:a16="http://schemas.microsoft.com/office/drawing/2014/main" id="{9BF18249-730C-EE45-AC88-7928A94A9424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3" name="Shape 266">
                <a:extLst>
                  <a:ext uri="{FF2B5EF4-FFF2-40B4-BE49-F238E27FC236}">
                    <a16:creationId xmlns:a16="http://schemas.microsoft.com/office/drawing/2014/main" id="{28492985-546F-2548-A9A2-B9B6DB687DF9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4" name="Shape 272">
                <a:extLst>
                  <a:ext uri="{FF2B5EF4-FFF2-40B4-BE49-F238E27FC236}">
                    <a16:creationId xmlns:a16="http://schemas.microsoft.com/office/drawing/2014/main" id="{BA45B7D9-A912-9A4C-91A3-D4D41A706042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5" name="Shape 273">
                <a:extLst>
                  <a:ext uri="{FF2B5EF4-FFF2-40B4-BE49-F238E27FC236}">
                    <a16:creationId xmlns:a16="http://schemas.microsoft.com/office/drawing/2014/main" id="{F46D6BAD-EEC5-4F42-B112-4AAC63EBFA47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6" name="Shape 274">
                <a:extLst>
                  <a:ext uri="{FF2B5EF4-FFF2-40B4-BE49-F238E27FC236}">
                    <a16:creationId xmlns:a16="http://schemas.microsoft.com/office/drawing/2014/main" id="{3B22B139-F6F7-DE4A-8ECE-1EBBB779B0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47" name="Shape 275">
                <a:extLst>
                  <a:ext uri="{FF2B5EF4-FFF2-40B4-BE49-F238E27FC236}">
                    <a16:creationId xmlns:a16="http://schemas.microsoft.com/office/drawing/2014/main" id="{BBB8FF8D-DAA1-BD41-8058-7678845C513D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ED9CCC-5278-1B4B-AB27-F93EE293C655}"/>
              </a:ext>
            </a:extLst>
          </p:cNvPr>
          <p:cNvCxnSpPr>
            <a:cxnSpLocks/>
          </p:cNvCxnSpPr>
          <p:nvPr/>
        </p:nvCxnSpPr>
        <p:spPr>
          <a:xfrm flipV="1">
            <a:off x="950252" y="2715766"/>
            <a:ext cx="817849" cy="4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</p:cNvCxnSpPr>
          <p:nvPr/>
        </p:nvCxnSpPr>
        <p:spPr>
          <a:xfrm>
            <a:off x="2555680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B74C38-1858-C148-8A8B-663EFAEA09F9}"/>
              </a:ext>
            </a:extLst>
          </p:cNvPr>
          <p:cNvCxnSpPr>
            <a:cxnSpLocks/>
          </p:cNvCxnSpPr>
          <p:nvPr/>
        </p:nvCxnSpPr>
        <p:spPr>
          <a:xfrm>
            <a:off x="3861888" y="2716213"/>
            <a:ext cx="56150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EC402B4-237D-C842-890C-4C5A21806486}"/>
              </a:ext>
            </a:extLst>
          </p:cNvPr>
          <p:cNvSpPr txBox="1"/>
          <p:nvPr/>
        </p:nvSpPr>
        <p:spPr>
          <a:xfrm>
            <a:off x="4355976" y="2336562"/>
            <a:ext cx="64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7BB075-4BD6-A748-A4F4-03944F75D1EC}"/>
              </a:ext>
            </a:extLst>
          </p:cNvPr>
          <p:cNvCxnSpPr>
            <a:cxnSpLocks/>
          </p:cNvCxnSpPr>
          <p:nvPr/>
        </p:nvCxnSpPr>
        <p:spPr>
          <a:xfrm>
            <a:off x="5002178" y="2716213"/>
            <a:ext cx="36191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E588FD1-0CF8-DC48-BBB3-9F1370585297}"/>
              </a:ext>
            </a:extLst>
          </p:cNvPr>
          <p:cNvGrpSpPr/>
          <p:nvPr/>
        </p:nvGrpSpPr>
        <p:grpSpPr>
          <a:xfrm>
            <a:off x="5987033" y="2139702"/>
            <a:ext cx="1215889" cy="1248382"/>
            <a:chOff x="5564288" y="3385386"/>
            <a:chExt cx="1215889" cy="12483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F46182-F361-9C48-8A8B-4ABB907CFC12}"/>
                </a:ext>
              </a:extLst>
            </p:cNvPr>
            <p:cNvSpPr/>
            <p:nvPr/>
          </p:nvSpPr>
          <p:spPr>
            <a:xfrm>
              <a:off x="6650274" y="3385386"/>
              <a:ext cx="129903" cy="112995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6DB58D0-38A6-0446-9A80-730ACB86B852}"/>
                </a:ext>
              </a:extLst>
            </p:cNvPr>
            <p:cNvCxnSpPr/>
            <p:nvPr/>
          </p:nvCxnSpPr>
          <p:spPr>
            <a:xfrm>
              <a:off x="5796136" y="3961896"/>
              <a:ext cx="7200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31BB4E-6552-DD4F-9FD5-D569F1FF6E8F}"/>
                </a:ext>
              </a:extLst>
            </p:cNvPr>
            <p:cNvSpPr txBox="1"/>
            <p:nvPr/>
          </p:nvSpPr>
          <p:spPr>
            <a:xfrm>
              <a:off x="5564288" y="3987437"/>
              <a:ext cx="1183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Vectorize</a:t>
              </a:r>
            </a:p>
            <a:p>
              <a:pPr algn="ctr"/>
              <a:r>
                <a:rPr lang="en-US" sz="1800" dirty="0"/>
                <a:t>/flatten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51CA16-DBDE-8A42-A1D2-EEAB3DD7F46B}"/>
              </a:ext>
            </a:extLst>
          </p:cNvPr>
          <p:cNvGrpSpPr/>
          <p:nvPr/>
        </p:nvGrpSpPr>
        <p:grpSpPr>
          <a:xfrm>
            <a:off x="6637801" y="1275606"/>
            <a:ext cx="2268241" cy="631372"/>
            <a:chOff x="6637801" y="1275606"/>
            <a:chExt cx="2268241" cy="631372"/>
          </a:xfrm>
        </p:grpSpPr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6255D8DE-CCF6-FB4C-B90C-88A7B2F53701}"/>
                </a:ext>
              </a:extLst>
            </p:cNvPr>
            <p:cNvSpPr/>
            <p:nvPr/>
          </p:nvSpPr>
          <p:spPr>
            <a:xfrm rot="16200000">
              <a:off x="7552852" y="1239944"/>
              <a:ext cx="228461" cy="1105608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AC51BC-4666-0447-8E61-E70CAD7E5C69}"/>
                </a:ext>
              </a:extLst>
            </p:cNvPr>
            <p:cNvSpPr txBox="1"/>
            <p:nvPr/>
          </p:nvSpPr>
          <p:spPr>
            <a:xfrm>
              <a:off x="6637801" y="1275606"/>
              <a:ext cx="226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FC layers (MLPs)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36DC54-7CEF-BE49-8248-4DA13BA2AA51}"/>
              </a:ext>
            </a:extLst>
          </p:cNvPr>
          <p:cNvGrpSpPr/>
          <p:nvPr/>
        </p:nvGrpSpPr>
        <p:grpSpPr>
          <a:xfrm>
            <a:off x="7308304" y="2305887"/>
            <a:ext cx="1829619" cy="1195775"/>
            <a:chOff x="7308304" y="2305887"/>
            <a:chExt cx="1829619" cy="1195775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662C98A-E85A-AA4E-9A94-E9FCC0F47BD2}"/>
                </a:ext>
              </a:extLst>
            </p:cNvPr>
            <p:cNvCxnSpPr>
              <a:cxnSpLocks/>
            </p:cNvCxnSpPr>
            <p:nvPr/>
          </p:nvCxnSpPr>
          <p:spPr>
            <a:xfrm>
              <a:off x="7308304" y="2716212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0564B4-4A49-3049-8ABA-3B39EA18C33A}"/>
                </a:ext>
              </a:extLst>
            </p:cNvPr>
            <p:cNvSpPr/>
            <p:nvPr/>
          </p:nvSpPr>
          <p:spPr>
            <a:xfrm>
              <a:off x="7541597" y="2305887"/>
              <a:ext cx="153449" cy="6979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FB8-CF01-C541-8E0E-4E45B78C20AE}"/>
                </a:ext>
              </a:extLst>
            </p:cNvPr>
            <p:cNvSpPr/>
            <p:nvPr/>
          </p:nvSpPr>
          <p:spPr>
            <a:xfrm>
              <a:off x="7940268" y="2465338"/>
              <a:ext cx="160124" cy="4664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F4C110D-F7F2-D449-90F8-523BA0DF650D}"/>
                </a:ext>
              </a:extLst>
            </p:cNvPr>
            <p:cNvCxnSpPr>
              <a:cxnSpLocks/>
            </p:cNvCxnSpPr>
            <p:nvPr/>
          </p:nvCxnSpPr>
          <p:spPr>
            <a:xfrm>
              <a:off x="7706978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242B6E6-A43A-9744-8C8D-92A90D0E20F3}"/>
                </a:ext>
              </a:extLst>
            </p:cNvPr>
            <p:cNvCxnSpPr>
              <a:cxnSpLocks/>
            </p:cNvCxnSpPr>
            <p:nvPr/>
          </p:nvCxnSpPr>
          <p:spPr>
            <a:xfrm>
              <a:off x="8100392" y="2715766"/>
              <a:ext cx="2493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C99EEA-C8B3-9C4D-8D9C-9666155B0CE7}"/>
                </a:ext>
              </a:extLst>
            </p:cNvPr>
            <p:cNvSpPr/>
            <p:nvPr/>
          </p:nvSpPr>
          <p:spPr>
            <a:xfrm>
              <a:off x="8372316" y="2499742"/>
              <a:ext cx="160124" cy="4664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FF5AF9-986E-0C43-A4F5-67D35DC91BD4}"/>
                </a:ext>
              </a:extLst>
            </p:cNvPr>
            <p:cNvSpPr txBox="1"/>
            <p:nvPr/>
          </p:nvSpPr>
          <p:spPr>
            <a:xfrm>
              <a:off x="7781265" y="3132330"/>
              <a:ext cx="1356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output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D645B2-E522-694A-8E0A-44E420683700}"/>
              </a:ext>
            </a:extLst>
          </p:cNvPr>
          <p:cNvGrpSpPr/>
          <p:nvPr/>
        </p:nvGrpSpPr>
        <p:grpSpPr>
          <a:xfrm>
            <a:off x="813648" y="3891772"/>
            <a:ext cx="4914095" cy="1098515"/>
            <a:chOff x="813648" y="3891772"/>
            <a:chExt cx="4914095" cy="1098515"/>
          </a:xfrm>
        </p:grpSpPr>
        <p:sp>
          <p:nvSpPr>
            <p:cNvPr id="81" name="Right Brace 80">
              <a:extLst>
                <a:ext uri="{FF2B5EF4-FFF2-40B4-BE49-F238E27FC236}">
                  <a16:creationId xmlns:a16="http://schemas.microsoft.com/office/drawing/2014/main" id="{D113CEE8-6FF6-5B43-8B15-89A41C92EABF}"/>
                </a:ext>
              </a:extLst>
            </p:cNvPr>
            <p:cNvSpPr/>
            <p:nvPr/>
          </p:nvSpPr>
          <p:spPr>
            <a:xfrm rot="5400000">
              <a:off x="3089425" y="1615995"/>
              <a:ext cx="362542" cy="4914095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6BA684-41EC-8B4B-A95C-5C46CB3CEF1D}"/>
                </a:ext>
              </a:extLst>
            </p:cNvPr>
            <p:cNvSpPr txBox="1"/>
            <p:nvPr/>
          </p:nvSpPr>
          <p:spPr>
            <a:xfrm>
              <a:off x="2176643" y="4343956"/>
              <a:ext cx="3187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Conv layers (they still need to go through non-linearity!!)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78B45E-D1E6-8945-A5C8-3291681D838B}"/>
              </a:ext>
            </a:extLst>
          </p:cNvPr>
          <p:cNvGrpSpPr/>
          <p:nvPr/>
        </p:nvGrpSpPr>
        <p:grpSpPr>
          <a:xfrm>
            <a:off x="3042853" y="830629"/>
            <a:ext cx="564560" cy="1032036"/>
            <a:chOff x="4663429" y="2730949"/>
            <a:chExt cx="564560" cy="1032036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8D9AB799-FA24-A042-A4FB-01E259DCA655}"/>
                </a:ext>
              </a:extLst>
            </p:cNvPr>
            <p:cNvSpPr/>
            <p:nvPr/>
          </p:nvSpPr>
          <p:spPr>
            <a:xfrm>
              <a:off x="4663429" y="2730949"/>
              <a:ext cx="564560" cy="599983"/>
            </a:xfrm>
            <a:prstGeom prst="cub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2B552F0-E483-6C4C-B1B3-FA8B660ED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429" y="3420085"/>
              <a:ext cx="4699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9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05BE1-A5C6-2841-BEB7-0E4328E8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18" y="124821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What needs to be learned?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BFE88D-AA26-E546-B89B-AA5120561FB4}"/>
              </a:ext>
            </a:extLst>
          </p:cNvPr>
          <p:cNvGrpSpPr/>
          <p:nvPr/>
        </p:nvGrpSpPr>
        <p:grpSpPr>
          <a:xfrm>
            <a:off x="1187624" y="1031909"/>
            <a:ext cx="957761" cy="1539841"/>
            <a:chOff x="5703350" y="962250"/>
            <a:chExt cx="1715377" cy="2757900"/>
          </a:xfrm>
        </p:grpSpPr>
        <p:sp>
          <p:nvSpPr>
            <p:cNvPr id="9" name="Shape 259">
              <a:extLst>
                <a:ext uri="{FF2B5EF4-FFF2-40B4-BE49-F238E27FC236}">
                  <a16:creationId xmlns:a16="http://schemas.microsoft.com/office/drawing/2014/main" id="{06EF1B9A-3648-8240-8427-C576E062106B}"/>
                </a:ext>
              </a:extLst>
            </p:cNvPr>
            <p:cNvSpPr/>
            <p:nvPr/>
          </p:nvSpPr>
          <p:spPr>
            <a:xfrm>
              <a:off x="5703350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C9DAF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0" name="Shape 266">
              <a:extLst>
                <a:ext uri="{FF2B5EF4-FFF2-40B4-BE49-F238E27FC236}">
                  <a16:creationId xmlns:a16="http://schemas.microsoft.com/office/drawing/2014/main" id="{4C19D893-92EB-5149-97AC-850D3F4648C4}"/>
                </a:ext>
              </a:extLst>
            </p:cNvPr>
            <p:cNvSpPr/>
            <p:nvPr/>
          </p:nvSpPr>
          <p:spPr>
            <a:xfrm>
              <a:off x="58527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EAD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3" name="Shape 272">
              <a:extLst>
                <a:ext uri="{FF2B5EF4-FFF2-40B4-BE49-F238E27FC236}">
                  <a16:creationId xmlns:a16="http://schemas.microsoft.com/office/drawing/2014/main" id="{7BC87739-0723-8146-954E-5B982C9766ED}"/>
                </a:ext>
              </a:extLst>
            </p:cNvPr>
            <p:cNvSpPr/>
            <p:nvPr/>
          </p:nvSpPr>
          <p:spPr>
            <a:xfrm>
              <a:off x="60051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4CC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Shape 273">
              <a:extLst>
                <a:ext uri="{FF2B5EF4-FFF2-40B4-BE49-F238E27FC236}">
                  <a16:creationId xmlns:a16="http://schemas.microsoft.com/office/drawing/2014/main" id="{88BC0557-1142-1948-AA7A-67FBC930F209}"/>
                </a:ext>
              </a:extLst>
            </p:cNvPr>
            <p:cNvSpPr/>
            <p:nvPr/>
          </p:nvSpPr>
          <p:spPr>
            <a:xfrm>
              <a:off x="61575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5" name="Shape 274">
              <a:extLst>
                <a:ext uri="{FF2B5EF4-FFF2-40B4-BE49-F238E27FC236}">
                  <a16:creationId xmlns:a16="http://schemas.microsoft.com/office/drawing/2014/main" id="{89EEEEF3-3A56-124B-AA80-B69EC6CC8F3B}"/>
                </a:ext>
              </a:extLst>
            </p:cNvPr>
            <p:cNvSpPr/>
            <p:nvPr/>
          </p:nvSpPr>
          <p:spPr>
            <a:xfrm>
              <a:off x="63099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D9D2E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Shape 275">
              <a:extLst>
                <a:ext uri="{FF2B5EF4-FFF2-40B4-BE49-F238E27FC236}">
                  <a16:creationId xmlns:a16="http://schemas.microsoft.com/office/drawing/2014/main" id="{CF085E2C-8476-7441-85BB-F50306E066B2}"/>
                </a:ext>
              </a:extLst>
            </p:cNvPr>
            <p:cNvSpPr/>
            <p:nvPr/>
          </p:nvSpPr>
          <p:spPr>
            <a:xfrm>
              <a:off x="6462327" y="962250"/>
              <a:ext cx="956400" cy="2757900"/>
            </a:xfrm>
            <a:prstGeom prst="cube">
              <a:avLst>
                <a:gd name="adj" fmla="val 90357"/>
              </a:avLst>
            </a:prstGeom>
            <a:solidFill>
              <a:srgbClr val="FCE5C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39C16-E2BF-CA42-96EC-C1B751D0A308}"/>
              </a:ext>
            </a:extLst>
          </p:cNvPr>
          <p:cNvGrpSpPr/>
          <p:nvPr/>
        </p:nvGrpSpPr>
        <p:grpSpPr>
          <a:xfrm>
            <a:off x="6831826" y="1219191"/>
            <a:ext cx="945583" cy="1039164"/>
            <a:chOff x="4920835" y="3435846"/>
            <a:chExt cx="945583" cy="10391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10D58B-71D9-464C-A9E9-A854456EE29C}"/>
                </a:ext>
              </a:extLst>
            </p:cNvPr>
            <p:cNvGrpSpPr/>
            <p:nvPr/>
          </p:nvGrpSpPr>
          <p:grpSpPr>
            <a:xfrm>
              <a:off x="4920835" y="3435846"/>
              <a:ext cx="646346" cy="1039164"/>
              <a:chOff x="5703350" y="962250"/>
              <a:chExt cx="1715377" cy="2757900"/>
            </a:xfrm>
          </p:grpSpPr>
          <p:sp>
            <p:nvSpPr>
              <p:cNvPr id="19" name="Shape 259">
                <a:extLst>
                  <a:ext uri="{FF2B5EF4-FFF2-40B4-BE49-F238E27FC236}">
                    <a16:creationId xmlns:a16="http://schemas.microsoft.com/office/drawing/2014/main" id="{D8CE2545-1E54-F447-8CC9-0F7A82CD1F88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0" name="Shape 266">
                <a:extLst>
                  <a:ext uri="{FF2B5EF4-FFF2-40B4-BE49-F238E27FC236}">
                    <a16:creationId xmlns:a16="http://schemas.microsoft.com/office/drawing/2014/main" id="{F6AC3303-9299-6143-9B91-5B7ED39868E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1" name="Shape 272">
                <a:extLst>
                  <a:ext uri="{FF2B5EF4-FFF2-40B4-BE49-F238E27FC236}">
                    <a16:creationId xmlns:a16="http://schemas.microsoft.com/office/drawing/2014/main" id="{8F83E198-3CCF-BF4B-8698-CF3541C7F8D3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2" name="Shape 273">
                <a:extLst>
                  <a:ext uri="{FF2B5EF4-FFF2-40B4-BE49-F238E27FC236}">
                    <a16:creationId xmlns:a16="http://schemas.microsoft.com/office/drawing/2014/main" id="{B4E9C86E-7878-7349-9209-DD58981279EB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3" name="Shape 274">
                <a:extLst>
                  <a:ext uri="{FF2B5EF4-FFF2-40B4-BE49-F238E27FC236}">
                    <a16:creationId xmlns:a16="http://schemas.microsoft.com/office/drawing/2014/main" id="{F07A0A26-0107-3B4F-A59E-670E1A0331DD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4" name="Shape 275">
                <a:extLst>
                  <a:ext uri="{FF2B5EF4-FFF2-40B4-BE49-F238E27FC236}">
                    <a16:creationId xmlns:a16="http://schemas.microsoft.com/office/drawing/2014/main" id="{AE1608DC-771F-2342-97E8-A7244B97D373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EF1E3F2-CD2D-7D43-BCC5-86FDA44A78E4}"/>
                </a:ext>
              </a:extLst>
            </p:cNvPr>
            <p:cNvGrpSpPr/>
            <p:nvPr/>
          </p:nvGrpSpPr>
          <p:grpSpPr>
            <a:xfrm>
              <a:off x="5220072" y="3435846"/>
              <a:ext cx="646346" cy="1039164"/>
              <a:chOff x="5703350" y="962250"/>
              <a:chExt cx="1715377" cy="2757900"/>
            </a:xfrm>
          </p:grpSpPr>
          <p:sp>
            <p:nvSpPr>
              <p:cNvPr id="26" name="Shape 259">
                <a:extLst>
                  <a:ext uri="{FF2B5EF4-FFF2-40B4-BE49-F238E27FC236}">
                    <a16:creationId xmlns:a16="http://schemas.microsoft.com/office/drawing/2014/main" id="{D1660969-B3AC-4E41-91F3-2758ED7F43BA}"/>
                  </a:ext>
                </a:extLst>
              </p:cNvPr>
              <p:cNvSpPr/>
              <p:nvPr/>
            </p:nvSpPr>
            <p:spPr>
              <a:xfrm>
                <a:off x="5703350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C9DAF8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7" name="Shape 266">
                <a:extLst>
                  <a:ext uri="{FF2B5EF4-FFF2-40B4-BE49-F238E27FC236}">
                    <a16:creationId xmlns:a16="http://schemas.microsoft.com/office/drawing/2014/main" id="{D548364E-C41C-5A41-824D-EDE4E1F23704}"/>
                  </a:ext>
                </a:extLst>
              </p:cNvPr>
              <p:cNvSpPr/>
              <p:nvPr/>
            </p:nvSpPr>
            <p:spPr>
              <a:xfrm>
                <a:off x="58527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EAD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8" name="Shape 272">
                <a:extLst>
                  <a:ext uri="{FF2B5EF4-FFF2-40B4-BE49-F238E27FC236}">
                    <a16:creationId xmlns:a16="http://schemas.microsoft.com/office/drawing/2014/main" id="{6CC982EE-132C-FE48-B4E8-1B968D92A8B9}"/>
                  </a:ext>
                </a:extLst>
              </p:cNvPr>
              <p:cNvSpPr/>
              <p:nvPr/>
            </p:nvSpPr>
            <p:spPr>
              <a:xfrm>
                <a:off x="60051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4CC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29" name="Shape 273">
                <a:extLst>
                  <a:ext uri="{FF2B5EF4-FFF2-40B4-BE49-F238E27FC236}">
                    <a16:creationId xmlns:a16="http://schemas.microsoft.com/office/drawing/2014/main" id="{D95F3597-E1D9-D446-AB3F-B7A0C342D358}"/>
                  </a:ext>
                </a:extLst>
              </p:cNvPr>
              <p:cNvSpPr/>
              <p:nvPr/>
            </p:nvSpPr>
            <p:spPr>
              <a:xfrm>
                <a:off x="61575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FF2C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0E152F6F-9055-7941-8049-38A51BCFC4A8}"/>
                  </a:ext>
                </a:extLst>
              </p:cNvPr>
              <p:cNvSpPr/>
              <p:nvPr/>
            </p:nvSpPr>
            <p:spPr>
              <a:xfrm>
                <a:off x="63099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D9D2E9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  <p:sp>
            <p:nvSpPr>
              <p:cNvPr id="31" name="Shape 275">
                <a:extLst>
                  <a:ext uri="{FF2B5EF4-FFF2-40B4-BE49-F238E27FC236}">
                    <a16:creationId xmlns:a16="http://schemas.microsoft.com/office/drawing/2014/main" id="{6994D415-7CD8-064A-903D-2895EF155538}"/>
                  </a:ext>
                </a:extLst>
              </p:cNvPr>
              <p:cNvSpPr/>
              <p:nvPr/>
            </p:nvSpPr>
            <p:spPr>
              <a:xfrm>
                <a:off x="6462327" y="962250"/>
                <a:ext cx="956400" cy="2757900"/>
              </a:xfrm>
              <a:prstGeom prst="cube">
                <a:avLst>
                  <a:gd name="adj" fmla="val 90357"/>
                </a:avLst>
              </a:prstGeom>
              <a:solidFill>
                <a:srgbClr val="FCE5CD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4181A1-97D9-174E-8C2D-5661BB32CD54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2145385" y="1901581"/>
            <a:ext cx="46864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C45EE8-9D89-A04B-8F7D-9C71148F9FA5}"/>
              </a:ext>
            </a:extLst>
          </p:cNvPr>
          <p:cNvSpPr txBox="1"/>
          <p:nvPr/>
        </p:nvSpPr>
        <p:spPr>
          <a:xfrm>
            <a:off x="107504" y="271576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Input:</a:t>
            </a:r>
          </a:p>
          <a:p>
            <a:pPr algn="ctr"/>
            <a:r>
              <a:rPr lang="en-US" dirty="0"/>
              <a:t>B, </a:t>
            </a:r>
            <a:r>
              <a:rPr lang="en-US" dirty="0" err="1"/>
              <a:t>C_in</a:t>
            </a:r>
            <a:r>
              <a:rPr lang="en-US" dirty="0"/>
              <a:t>, H, 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EDBC9D-929C-EA47-BBE4-16E6002F1E19}"/>
              </a:ext>
            </a:extLst>
          </p:cNvPr>
          <p:cNvSpPr txBox="1"/>
          <p:nvPr/>
        </p:nvSpPr>
        <p:spPr>
          <a:xfrm>
            <a:off x="6122987" y="271576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B, </a:t>
            </a:r>
            <a:r>
              <a:rPr lang="en-US" dirty="0" err="1"/>
              <a:t>C_out</a:t>
            </a:r>
            <a:r>
              <a:rPr lang="en-US" dirty="0"/>
              <a:t>, H, 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B06CF-53F7-9148-964E-385BEA36CD9C}"/>
              </a:ext>
            </a:extLst>
          </p:cNvPr>
          <p:cNvSpPr/>
          <p:nvPr/>
        </p:nvSpPr>
        <p:spPr>
          <a:xfrm>
            <a:off x="3627196" y="1131657"/>
            <a:ext cx="1965581" cy="607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Conv, </a:t>
            </a:r>
            <a:r>
              <a:rPr lang="en-US" dirty="0" err="1">
                <a:solidFill>
                  <a:schemeClr val="tx1"/>
                </a:solidFill>
              </a:rPr>
              <a:t>Relu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3D0BAC0D-4429-2443-ADF4-39A1C3AE01E3}"/>
              </a:ext>
            </a:extLst>
          </p:cNvPr>
          <p:cNvSpPr/>
          <p:nvPr/>
        </p:nvSpPr>
        <p:spPr>
          <a:xfrm>
            <a:off x="4303874" y="2139702"/>
            <a:ext cx="564560" cy="599983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144BEDA-D163-D94F-BE5D-28FB3F2F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874" y="2828838"/>
            <a:ext cx="469900" cy="3429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4806377-D947-9C41-AFEB-5FB38049A09A}"/>
              </a:ext>
            </a:extLst>
          </p:cNvPr>
          <p:cNvSpPr txBox="1"/>
          <p:nvPr/>
        </p:nvSpPr>
        <p:spPr>
          <a:xfrm>
            <a:off x="3184660" y="3195197"/>
            <a:ext cx="336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C_out</a:t>
            </a:r>
            <a:r>
              <a:rPr lang="en-US" dirty="0"/>
              <a:t>, </a:t>
            </a:r>
            <a:r>
              <a:rPr lang="en-US" dirty="0" err="1"/>
              <a:t>C_in</a:t>
            </a:r>
            <a:r>
              <a:rPr lang="en-US" dirty="0"/>
              <a:t>, K, K</a:t>
            </a:r>
          </a:p>
        </p:txBody>
      </p:sp>
    </p:spTree>
    <p:extLst>
      <p:ext uri="{BB962C8B-B14F-4D97-AF65-F5344CB8AC3E}">
        <p14:creationId xmlns:p14="http://schemas.microsoft.com/office/powerpoint/2010/main" val="910663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422-D901-4449-BDE0-10035012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89" y="115608"/>
            <a:ext cx="8775811" cy="858756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We’re still doing matrix multiplications, </a:t>
            </a:r>
            <a:br>
              <a:rPr lang="en-US" sz="3200" dirty="0"/>
            </a:br>
            <a:r>
              <a:rPr lang="en-US" sz="3200" dirty="0"/>
              <a:t>just localized &amp; shared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BD554-6F9D-9E42-A387-6539FC6735EB}"/>
              </a:ext>
            </a:extLst>
          </p:cNvPr>
          <p:cNvSpPr txBox="1"/>
          <p:nvPr/>
        </p:nvSpPr>
        <p:spPr>
          <a:xfrm>
            <a:off x="35496" y="1096644"/>
            <a:ext cx="3721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Recall one neuron in FC layer: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A299D3-FE55-AE4F-8F08-1E8AB90748B9}"/>
              </a:ext>
            </a:extLst>
          </p:cNvPr>
          <p:cNvGrpSpPr/>
          <p:nvPr/>
        </p:nvGrpSpPr>
        <p:grpSpPr>
          <a:xfrm>
            <a:off x="272713" y="1657764"/>
            <a:ext cx="3240360" cy="2389092"/>
            <a:chOff x="827584" y="1779662"/>
            <a:chExt cx="3240360" cy="23890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070059-BE5B-754B-AF53-C6AB4FFC7FAC}"/>
                </a:ext>
              </a:extLst>
            </p:cNvPr>
            <p:cNvGrpSpPr/>
            <p:nvPr/>
          </p:nvGrpSpPr>
          <p:grpSpPr>
            <a:xfrm>
              <a:off x="827584" y="1779662"/>
              <a:ext cx="2489416" cy="2389092"/>
              <a:chOff x="971600" y="1685830"/>
              <a:chExt cx="3187442" cy="305898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922B5A2-B7EA-8B46-B6AA-2577216098A5}"/>
                  </a:ext>
                </a:extLst>
              </p:cNvPr>
              <p:cNvSpPr/>
              <p:nvPr/>
            </p:nvSpPr>
            <p:spPr>
              <a:xfrm>
                <a:off x="971600" y="1707654"/>
                <a:ext cx="2520280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1FC178B-07C4-8F4D-94FF-82681D0085CC}"/>
                  </a:ext>
                </a:extLst>
              </p:cNvPr>
              <p:cNvSpPr/>
              <p:nvPr/>
            </p:nvSpPr>
            <p:spPr>
              <a:xfrm rot="5400000">
                <a:off x="2718882" y="2765950"/>
                <a:ext cx="2520280" cy="36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E135806-E5F8-7147-8BD0-30C8EB631A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1" r="41817" b="-118402"/>
              <a:stretch/>
            </p:blipFill>
            <p:spPr>
              <a:xfrm>
                <a:off x="1945990" y="2211709"/>
                <a:ext cx="332515" cy="47152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ECF5D8-DBD9-6041-8BFF-CC66CA386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324" t="-66704" r="1877" b="-106058"/>
              <a:stretch/>
            </p:blipFill>
            <p:spPr>
              <a:xfrm>
                <a:off x="3923928" y="4155926"/>
                <a:ext cx="216024" cy="588892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A40D59-941D-DD4F-9D94-F8BE389D584D}"/>
                </a:ext>
              </a:extLst>
            </p:cNvPr>
            <p:cNvSpPr/>
            <p:nvPr/>
          </p:nvSpPr>
          <p:spPr>
            <a:xfrm rot="5400000">
              <a:off x="3770852" y="1796708"/>
              <a:ext cx="281195" cy="28119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1592CF-D10E-FC45-ADC3-B60D9A0C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231" b="-27458"/>
            <a:stretch/>
          </p:blipFill>
          <p:spPr>
            <a:xfrm>
              <a:off x="3864412" y="2139702"/>
              <a:ext cx="203532" cy="2811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B91086-2940-4D47-A920-2C67F977C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57" t="-20873" r="49073" b="2751"/>
            <a:stretch/>
          </p:blipFill>
          <p:spPr>
            <a:xfrm>
              <a:off x="3254663" y="1779662"/>
              <a:ext cx="410704" cy="281196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892BE38-182F-2744-99B9-5410EE47C107}"/>
              </a:ext>
            </a:extLst>
          </p:cNvPr>
          <p:cNvGrpSpPr/>
          <p:nvPr/>
        </p:nvGrpSpPr>
        <p:grpSpPr>
          <a:xfrm>
            <a:off x="185688" y="3054663"/>
            <a:ext cx="1776310" cy="1842090"/>
            <a:chOff x="185688" y="3054663"/>
            <a:chExt cx="1776310" cy="1842090"/>
          </a:xfrm>
        </p:grpSpPr>
        <p:pic>
          <p:nvPicPr>
            <p:cNvPr id="24" name="Picture 6" descr="https://scontent-sjc3-1.cdninstagram.com/vp/1d451f7e410e6e94f9893b3ba55f6f33/5CE261A0/t51.2885-15/e35/47694767_547396615763088_6703061554519517777_n.jpg?_nc_ht=scontent-sjc3-1.cdninstagram.com">
              <a:extLst>
                <a:ext uri="{FF2B5EF4-FFF2-40B4-BE49-F238E27FC236}">
                  <a16:creationId xmlns:a16="http://schemas.microsoft.com/office/drawing/2014/main" id="{3A310DAF-D837-7E43-B856-E42B7E302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41" y="3054663"/>
              <a:ext cx="1169174" cy="1169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196DB3-BE99-684B-9A33-5FE0F2C07E7A}"/>
                </a:ext>
              </a:extLst>
            </p:cNvPr>
            <p:cNvSpPr txBox="1"/>
            <p:nvPr/>
          </p:nvSpPr>
          <p:spPr>
            <a:xfrm>
              <a:off x="185688" y="4250422"/>
              <a:ext cx="1776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w takes the entire image!</a:t>
              </a:r>
            </a:p>
          </p:txBody>
        </p:sp>
      </p:grpSp>
      <p:pic>
        <p:nvPicPr>
          <p:cNvPr id="25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2D756177-06BB-6F41-B8CD-982F189C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23" y="3111282"/>
            <a:ext cx="1344005" cy="13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0A0EF1-D56E-FB46-9CC5-08407218FCA8}"/>
              </a:ext>
            </a:extLst>
          </p:cNvPr>
          <p:cNvSpPr/>
          <p:nvPr/>
        </p:nvSpPr>
        <p:spPr>
          <a:xfrm>
            <a:off x="4187531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A6B3F8-21EE-474B-A94C-E0F344E2B9EB}"/>
              </a:ext>
            </a:extLst>
          </p:cNvPr>
          <p:cNvSpPr/>
          <p:nvPr/>
        </p:nvSpPr>
        <p:spPr>
          <a:xfrm>
            <a:off x="4404973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13E26C-2453-5B4C-8BEB-4367599026D1}"/>
              </a:ext>
            </a:extLst>
          </p:cNvPr>
          <p:cNvSpPr/>
          <p:nvPr/>
        </p:nvSpPr>
        <p:spPr>
          <a:xfrm>
            <a:off x="4600326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618E7C-6C6D-FE46-BAFE-E6C5B1225814}"/>
              </a:ext>
            </a:extLst>
          </p:cNvPr>
          <p:cNvSpPr/>
          <p:nvPr/>
        </p:nvSpPr>
        <p:spPr>
          <a:xfrm>
            <a:off x="4813694" y="311128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DDD9C8-F691-244C-BAA1-27E0016A996A}"/>
              </a:ext>
            </a:extLst>
          </p:cNvPr>
          <p:cNvSpPr/>
          <p:nvPr/>
        </p:nvSpPr>
        <p:spPr>
          <a:xfrm>
            <a:off x="4998159" y="3114563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BD52C2-9BB8-8A49-A981-2D589539DEDD}"/>
              </a:ext>
            </a:extLst>
          </p:cNvPr>
          <p:cNvSpPr/>
          <p:nvPr/>
        </p:nvSpPr>
        <p:spPr>
          <a:xfrm>
            <a:off x="5239325" y="3114563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68029B-BF3F-E645-8B31-F402136E6A7F}"/>
              </a:ext>
            </a:extLst>
          </p:cNvPr>
          <p:cNvSpPr/>
          <p:nvPr/>
        </p:nvSpPr>
        <p:spPr>
          <a:xfrm>
            <a:off x="4187531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D2C282-ACAD-3940-9475-71BE72C72DD2}"/>
              </a:ext>
            </a:extLst>
          </p:cNvPr>
          <p:cNvSpPr/>
          <p:nvPr/>
        </p:nvSpPr>
        <p:spPr>
          <a:xfrm>
            <a:off x="4404973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500F54-F696-8846-8F81-502A8F57AA08}"/>
              </a:ext>
            </a:extLst>
          </p:cNvPr>
          <p:cNvSpPr/>
          <p:nvPr/>
        </p:nvSpPr>
        <p:spPr>
          <a:xfrm>
            <a:off x="4600326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9EB45C-69A2-F34A-9CC0-02E1077BA10B}"/>
              </a:ext>
            </a:extLst>
          </p:cNvPr>
          <p:cNvSpPr/>
          <p:nvPr/>
        </p:nvSpPr>
        <p:spPr>
          <a:xfrm>
            <a:off x="4813694" y="347631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FF1B0D8-37E7-1248-BE99-497E4FADC165}"/>
              </a:ext>
            </a:extLst>
          </p:cNvPr>
          <p:cNvSpPr/>
          <p:nvPr/>
        </p:nvSpPr>
        <p:spPr>
          <a:xfrm>
            <a:off x="4998159" y="347959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861EFE-F5D8-2C4C-A8AA-DCB2A4EE5CD6}"/>
              </a:ext>
            </a:extLst>
          </p:cNvPr>
          <p:cNvSpPr/>
          <p:nvPr/>
        </p:nvSpPr>
        <p:spPr>
          <a:xfrm>
            <a:off x="5239325" y="347959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CA6989-6213-D941-BB26-F9BCD9BB8F8A}"/>
              </a:ext>
            </a:extLst>
          </p:cNvPr>
          <p:cNvSpPr/>
          <p:nvPr/>
        </p:nvSpPr>
        <p:spPr>
          <a:xfrm>
            <a:off x="4187531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2F63AE-541F-944A-8D0F-3B9065E83952}"/>
              </a:ext>
            </a:extLst>
          </p:cNvPr>
          <p:cNvSpPr/>
          <p:nvPr/>
        </p:nvSpPr>
        <p:spPr>
          <a:xfrm>
            <a:off x="4404973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E80E1A-224D-8043-A4DA-4F1C29C44881}"/>
              </a:ext>
            </a:extLst>
          </p:cNvPr>
          <p:cNvSpPr/>
          <p:nvPr/>
        </p:nvSpPr>
        <p:spPr>
          <a:xfrm>
            <a:off x="4600326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6335DD-F9BF-254C-9DE3-88057DF40094}"/>
              </a:ext>
            </a:extLst>
          </p:cNvPr>
          <p:cNvSpPr/>
          <p:nvPr/>
        </p:nvSpPr>
        <p:spPr>
          <a:xfrm>
            <a:off x="4813694" y="3838061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D901E1-05AD-A048-B01C-01541212C25C}"/>
              </a:ext>
            </a:extLst>
          </p:cNvPr>
          <p:cNvSpPr/>
          <p:nvPr/>
        </p:nvSpPr>
        <p:spPr>
          <a:xfrm>
            <a:off x="4998159" y="384134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EEEE03-4A08-8C4E-9A1C-7BB57B87342B}"/>
              </a:ext>
            </a:extLst>
          </p:cNvPr>
          <p:cNvSpPr/>
          <p:nvPr/>
        </p:nvSpPr>
        <p:spPr>
          <a:xfrm>
            <a:off x="5239325" y="3841342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3A7A089-59C5-F94E-84C1-EA2028C56C5A}"/>
              </a:ext>
            </a:extLst>
          </p:cNvPr>
          <p:cNvSpPr/>
          <p:nvPr/>
        </p:nvSpPr>
        <p:spPr>
          <a:xfrm>
            <a:off x="4187531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2A198B-666F-A24D-A217-574F366CC0BB}"/>
              </a:ext>
            </a:extLst>
          </p:cNvPr>
          <p:cNvSpPr/>
          <p:nvPr/>
        </p:nvSpPr>
        <p:spPr>
          <a:xfrm>
            <a:off x="4404973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98FB6C-F32D-D547-A608-A0AFBD8A6A8F}"/>
              </a:ext>
            </a:extLst>
          </p:cNvPr>
          <p:cNvSpPr/>
          <p:nvPr/>
        </p:nvSpPr>
        <p:spPr>
          <a:xfrm>
            <a:off x="4600326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A786E3-34CF-D942-92AC-EE6F41507465}"/>
              </a:ext>
            </a:extLst>
          </p:cNvPr>
          <p:cNvSpPr/>
          <p:nvPr/>
        </p:nvSpPr>
        <p:spPr>
          <a:xfrm>
            <a:off x="4813694" y="4079227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D07340-C190-8A4C-8424-37400E1F5BF7}"/>
              </a:ext>
            </a:extLst>
          </p:cNvPr>
          <p:cNvSpPr/>
          <p:nvPr/>
        </p:nvSpPr>
        <p:spPr>
          <a:xfrm>
            <a:off x="4998159" y="4082508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C45F47-BAAD-D74E-99BE-82A70F53FDD7}"/>
              </a:ext>
            </a:extLst>
          </p:cNvPr>
          <p:cNvSpPr/>
          <p:nvPr/>
        </p:nvSpPr>
        <p:spPr>
          <a:xfrm>
            <a:off x="5239325" y="4082508"/>
            <a:ext cx="412795" cy="3857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8EBD1B-4FAB-F84C-9358-EFB6E292DA65}"/>
              </a:ext>
            </a:extLst>
          </p:cNvPr>
          <p:cNvSpPr txBox="1"/>
          <p:nvPr/>
        </p:nvSpPr>
        <p:spPr>
          <a:xfrm>
            <a:off x="3726837" y="4449712"/>
            <a:ext cx="250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Now w takes (overlapping) patches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989EF40-5DEA-BC4F-B603-455A83C2C9E1}"/>
              </a:ext>
            </a:extLst>
          </p:cNvPr>
          <p:cNvGrpSpPr/>
          <p:nvPr/>
        </p:nvGrpSpPr>
        <p:grpSpPr>
          <a:xfrm>
            <a:off x="4404973" y="1793073"/>
            <a:ext cx="648072" cy="771630"/>
            <a:chOff x="4404973" y="1793073"/>
            <a:chExt cx="648072" cy="7716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5F76C7-2BBF-DD40-A4A9-C7B81328A7B7}"/>
                </a:ext>
              </a:extLst>
            </p:cNvPr>
            <p:cNvSpPr/>
            <p:nvPr/>
          </p:nvSpPr>
          <p:spPr>
            <a:xfrm>
              <a:off x="4404973" y="1793073"/>
              <a:ext cx="648072" cy="2641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F94B71-144E-194A-8F44-7841E7D83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41817" b="-118402"/>
            <a:stretch/>
          </p:blipFill>
          <p:spPr>
            <a:xfrm>
              <a:off x="4528327" y="2196435"/>
              <a:ext cx="259697" cy="368268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A8FC381-B043-244E-89A9-276EC488BF17}"/>
              </a:ext>
            </a:extLst>
          </p:cNvPr>
          <p:cNvGrpSpPr/>
          <p:nvPr/>
        </p:nvGrpSpPr>
        <p:grpSpPr>
          <a:xfrm>
            <a:off x="5290415" y="1753581"/>
            <a:ext cx="2365500" cy="849167"/>
            <a:chOff x="5290415" y="1753581"/>
            <a:chExt cx="2365500" cy="8491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FEE0AD-5F83-EC44-BCFC-BA2D5AAC58B3}"/>
                </a:ext>
              </a:extLst>
            </p:cNvPr>
            <p:cNvSpPr/>
            <p:nvPr/>
          </p:nvSpPr>
          <p:spPr>
            <a:xfrm rot="5400000">
              <a:off x="5110396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ABEA4A2-85CB-3D47-8D17-649FBCA5A21F}"/>
                </a:ext>
              </a:extLst>
            </p:cNvPr>
            <p:cNvSpPr/>
            <p:nvPr/>
          </p:nvSpPr>
          <p:spPr>
            <a:xfrm rot="5400000">
              <a:off x="5488364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55D9869-ABD5-C040-BCDD-4FAA20BFA984}"/>
                </a:ext>
              </a:extLst>
            </p:cNvPr>
            <p:cNvSpPr/>
            <p:nvPr/>
          </p:nvSpPr>
          <p:spPr>
            <a:xfrm rot="5400000">
              <a:off x="5861339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ED183CA-3C2D-604F-9948-6A4DA4ADB998}"/>
                </a:ext>
              </a:extLst>
            </p:cNvPr>
            <p:cNvSpPr/>
            <p:nvPr/>
          </p:nvSpPr>
          <p:spPr>
            <a:xfrm rot="5400000">
              <a:off x="6242556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F96B02F-8074-FF48-B880-7E9677F95CCE}"/>
                </a:ext>
              </a:extLst>
            </p:cNvPr>
            <p:cNvSpPr/>
            <p:nvPr/>
          </p:nvSpPr>
          <p:spPr>
            <a:xfrm rot="5400000">
              <a:off x="6600808" y="1933600"/>
              <a:ext cx="641236" cy="281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65E12C6-BECC-8446-A255-70A6EA98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1909" y="2424003"/>
              <a:ext cx="245774" cy="17874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6519798-9877-0A48-9625-2471D0C6F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1949" y="2424003"/>
              <a:ext cx="245774" cy="17874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73A2C1F-8CE5-1F4E-A6EF-4C77ED56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1358" y="2464261"/>
              <a:ext cx="304800" cy="635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45145F0-B176-D54E-832F-773B74DB4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6982" y="2427734"/>
              <a:ext cx="868933" cy="173787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2431209-674F-D240-92EC-0F02FA0A0C83}"/>
              </a:ext>
            </a:extLst>
          </p:cNvPr>
          <p:cNvSpPr txBox="1"/>
          <p:nvPr/>
        </p:nvSpPr>
        <p:spPr>
          <a:xfrm>
            <a:off x="3784087" y="1098023"/>
            <a:ext cx="251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Conv layer: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4E25D77-F884-CB4E-A59C-5DB76C9BA21E}"/>
              </a:ext>
            </a:extLst>
          </p:cNvPr>
          <p:cNvGrpSpPr/>
          <p:nvPr/>
        </p:nvGrpSpPr>
        <p:grpSpPr>
          <a:xfrm>
            <a:off x="6948264" y="1793073"/>
            <a:ext cx="2132060" cy="298782"/>
            <a:chOff x="7090613" y="1793073"/>
            <a:chExt cx="2132060" cy="29878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FFE291F-04FF-7045-B72D-9034606C9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57" t="-20873" r="49073" b="2751"/>
            <a:stretch/>
          </p:blipFill>
          <p:spPr>
            <a:xfrm>
              <a:off x="7090613" y="1793073"/>
              <a:ext cx="410704" cy="281196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DECCFC3-5A8E-DF47-8BCC-34AF467B539E}"/>
                </a:ext>
              </a:extLst>
            </p:cNvPr>
            <p:cNvGrpSpPr/>
            <p:nvPr/>
          </p:nvGrpSpPr>
          <p:grpSpPr>
            <a:xfrm>
              <a:off x="7485013" y="1810119"/>
              <a:ext cx="1737660" cy="281736"/>
              <a:chOff x="7485013" y="1810119"/>
              <a:chExt cx="1737660" cy="281736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0F74EC6-7050-7B40-8F53-5DC258FCAB29}"/>
                  </a:ext>
                </a:extLst>
              </p:cNvPr>
              <p:cNvSpPr/>
              <p:nvPr/>
            </p:nvSpPr>
            <p:spPr>
              <a:xfrm rot="5400000">
                <a:off x="7485013" y="1810119"/>
                <a:ext cx="281195" cy="28119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BD1F0D5-AD9B-4B40-9595-D66C2BB61E27}"/>
                  </a:ext>
                </a:extLst>
              </p:cNvPr>
              <p:cNvSpPr/>
              <p:nvPr/>
            </p:nvSpPr>
            <p:spPr>
              <a:xfrm rot="5400000">
                <a:off x="7778830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45ED063-CD2D-9747-B386-3E3F6EE0D9F5}"/>
                  </a:ext>
                </a:extLst>
              </p:cNvPr>
              <p:cNvSpPr/>
              <p:nvPr/>
            </p:nvSpPr>
            <p:spPr>
              <a:xfrm rot="5400000">
                <a:off x="8072647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0F8CF0D-1714-274C-BD18-5403E8C2070E}"/>
                  </a:ext>
                </a:extLst>
              </p:cNvPr>
              <p:cNvSpPr/>
              <p:nvPr/>
            </p:nvSpPr>
            <p:spPr>
              <a:xfrm rot="5400000">
                <a:off x="8366464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39C2937-C13C-0843-91A9-10E777C4B581}"/>
                  </a:ext>
                </a:extLst>
              </p:cNvPr>
              <p:cNvSpPr/>
              <p:nvPr/>
            </p:nvSpPr>
            <p:spPr>
              <a:xfrm rot="5400000">
                <a:off x="8660281" y="181066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CD22637-AA2E-9044-BA78-C5B60C8A52EF}"/>
                  </a:ext>
                </a:extLst>
              </p:cNvPr>
              <p:cNvSpPr/>
              <p:nvPr/>
            </p:nvSpPr>
            <p:spPr>
              <a:xfrm rot="5400000">
                <a:off x="8941477" y="1810120"/>
                <a:ext cx="281195" cy="28119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3" name="Curved Up Arrow 102">
            <a:extLst>
              <a:ext uri="{FF2B5EF4-FFF2-40B4-BE49-F238E27FC236}">
                <a16:creationId xmlns:a16="http://schemas.microsoft.com/office/drawing/2014/main" id="{3FC7D510-5B14-5049-8D20-67FE181678F3}"/>
              </a:ext>
            </a:extLst>
          </p:cNvPr>
          <p:cNvSpPr/>
          <p:nvPr/>
        </p:nvSpPr>
        <p:spPr>
          <a:xfrm rot="17100000">
            <a:off x="5595689" y="3164904"/>
            <a:ext cx="1215757" cy="410222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438341-4F83-B540-B50F-E1DD4875926B}"/>
              </a:ext>
            </a:extLst>
          </p:cNvPr>
          <p:cNvSpPr txBox="1"/>
          <p:nvPr/>
        </p:nvSpPr>
        <p:spPr>
          <a:xfrm>
            <a:off x="6418166" y="3323768"/>
            <a:ext cx="962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im2col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2FCDFDF-CC21-3A43-9AB6-387A9E160023}"/>
              </a:ext>
            </a:extLst>
          </p:cNvPr>
          <p:cNvGrpSpPr/>
          <p:nvPr/>
        </p:nvGrpSpPr>
        <p:grpSpPr>
          <a:xfrm>
            <a:off x="7773576" y="2211710"/>
            <a:ext cx="1478944" cy="1790705"/>
            <a:chOff x="7934415" y="2211710"/>
            <a:chExt cx="1478944" cy="179070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41CFF2F-4755-D24F-B9D2-5609772192B7}"/>
                </a:ext>
              </a:extLst>
            </p:cNvPr>
            <p:cNvGrpSpPr/>
            <p:nvPr/>
          </p:nvGrpSpPr>
          <p:grpSpPr>
            <a:xfrm>
              <a:off x="7934415" y="2211710"/>
              <a:ext cx="864096" cy="1790705"/>
              <a:chOff x="7934415" y="2211710"/>
              <a:chExt cx="864096" cy="1790705"/>
            </a:xfrm>
          </p:grpSpPr>
          <p:sp>
            <p:nvSpPr>
              <p:cNvPr id="87" name="Down Arrow 86">
                <a:extLst>
                  <a:ext uri="{FF2B5EF4-FFF2-40B4-BE49-F238E27FC236}">
                    <a16:creationId xmlns:a16="http://schemas.microsoft.com/office/drawing/2014/main" id="{4CF17A5E-E5E3-DD47-AC29-20A9B62B4B70}"/>
                  </a:ext>
                </a:extLst>
              </p:cNvPr>
              <p:cNvSpPr/>
              <p:nvPr/>
            </p:nvSpPr>
            <p:spPr>
              <a:xfrm>
                <a:off x="8213244" y="2211710"/>
                <a:ext cx="293817" cy="716465"/>
              </a:xfrm>
              <a:prstGeom prst="downArrow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C6EE941-6721-454F-8729-971CE7ACA792}"/>
                  </a:ext>
                </a:extLst>
              </p:cNvPr>
              <p:cNvGrpSpPr/>
              <p:nvPr/>
            </p:nvGrpSpPr>
            <p:grpSpPr>
              <a:xfrm>
                <a:off x="7934415" y="3174952"/>
                <a:ext cx="864096" cy="827463"/>
                <a:chOff x="7380312" y="3400470"/>
                <a:chExt cx="864096" cy="827463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E69C0A66-D6EF-F64D-B30A-AAA001C8BD76}"/>
                    </a:ext>
                  </a:extLst>
                </p:cNvPr>
                <p:cNvGrpSpPr/>
                <p:nvPr/>
              </p:nvGrpSpPr>
              <p:grpSpPr>
                <a:xfrm>
                  <a:off x="7380312" y="3400470"/>
                  <a:ext cx="864096" cy="281736"/>
                  <a:chOff x="7409269" y="3400470"/>
                  <a:chExt cx="864096" cy="281736"/>
                </a:xfrm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FA8D323-A1A5-F445-9B8B-EB23BDAED6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09269" y="3400470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7D1D771A-9352-1E42-B6D9-12C58956DD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086" y="3401011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A992B831-C84C-D043-8A2D-99A2FCB4C1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92169" y="3401011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6764CFE-D0E2-004E-BD21-5B2BB5A47DA3}"/>
                    </a:ext>
                  </a:extLst>
                </p:cNvPr>
                <p:cNvGrpSpPr/>
                <p:nvPr/>
              </p:nvGrpSpPr>
              <p:grpSpPr>
                <a:xfrm>
                  <a:off x="7380312" y="3656069"/>
                  <a:ext cx="856209" cy="281735"/>
                  <a:chOff x="7421889" y="3656069"/>
                  <a:chExt cx="856209" cy="281735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F0F8A104-EFDB-A941-9961-C1E81F338B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21889" y="365660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D93B2688-437F-2F49-8AE5-45394B5B4D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15706" y="365660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A6CB825F-2228-1B40-87D9-0F61462B01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96902" y="3656069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F247DA4D-6AB9-AC4C-9442-C3CD0D50186D}"/>
                    </a:ext>
                  </a:extLst>
                </p:cNvPr>
                <p:cNvGrpSpPr/>
                <p:nvPr/>
              </p:nvGrpSpPr>
              <p:grpSpPr>
                <a:xfrm>
                  <a:off x="7380312" y="3946198"/>
                  <a:ext cx="856209" cy="281735"/>
                  <a:chOff x="7452321" y="3946198"/>
                  <a:chExt cx="856209" cy="281735"/>
                </a:xfrm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F0ACBBCB-B203-6A4D-BBB8-C430C423A1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452321" y="394673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C6A6F37D-7A45-0B48-810B-07488B72CD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46138" y="394673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D9756801-EE46-7441-9CDC-5001C62A56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027334" y="3946198"/>
                    <a:ext cx="281195" cy="28119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5F70D8-F647-0949-B4E0-64E7FB4A4500}"/>
                </a:ext>
              </a:extLst>
            </p:cNvPr>
            <p:cNvSpPr txBox="1"/>
            <p:nvPr/>
          </p:nvSpPr>
          <p:spPr>
            <a:xfrm>
              <a:off x="8451213" y="2355726"/>
              <a:ext cx="9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col2im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BC80F9E-199B-3947-96D3-09C3DE875875}"/>
              </a:ext>
            </a:extLst>
          </p:cNvPr>
          <p:cNvSpPr/>
          <p:nvPr/>
        </p:nvSpPr>
        <p:spPr>
          <a:xfrm>
            <a:off x="539552" y="3042825"/>
            <a:ext cx="1169174" cy="116788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7" grpId="0" animBg="1"/>
      <p:bldP spid="38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/>
      <p:bldP spid="85" grpId="0"/>
      <p:bldP spid="103" grpId="0" animBg="1"/>
      <p:bldP spid="104" grpId="0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72F0-3C5C-474A-B81B-DC812D80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Convnet nitty </a:t>
            </a:r>
            <a:r>
              <a:rPr lang="en-US" dirty="0" err="1"/>
              <a:t>gritties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175B-2E1C-7F47-8308-6403B2E68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3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E41C6-DF54-D740-BA86-4BEA13DD1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46EC8D-1745-E549-AAC4-0A7D1E93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A7F530E3-A35A-DB40-AAD6-AA2EF2511D75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096800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52D21-5401-CC4B-8D1B-5A5FEAD0F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76D799-043F-174A-B3FF-D731476B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8AAA8A7-B778-9E43-A5BC-717D1C1655EE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726544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94112-6F45-4F44-B54A-78A732AC9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B1CF36-9AC3-8C49-9F48-41947E2E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81FC79DA-6D7C-1A43-A15B-B8FC399B21C2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2822950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31928-BBB7-8548-AFE8-94C195B0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97999-F775-6842-9044-DFFF833B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7534BB84-BCAF-9140-8659-6501B419072E}"/>
              </a:ext>
            </a:extLst>
          </p:cNvPr>
          <p:cNvSpPr txBox="1"/>
          <p:nvPr/>
        </p:nvSpPr>
        <p:spPr>
          <a:xfrm>
            <a:off x="5442324" y="910771"/>
            <a:ext cx="2491588" cy="129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Q: How big is output?</a:t>
            </a:r>
          </a:p>
        </p:txBody>
      </p:sp>
    </p:spTree>
    <p:extLst>
      <p:ext uri="{BB962C8B-B14F-4D97-AF65-F5344CB8AC3E}">
        <p14:creationId xmlns:p14="http://schemas.microsoft.com/office/powerpoint/2010/main" val="3626326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BCABA-0705-084E-B876-93CC1F050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0762C8-E06B-FE4B-A631-049FAE93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2A9152E3-F64C-8A4E-BDDE-3EC9461779F3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456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77523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Google Shape;745;p54"/>
          <p:cNvSpPr txBox="1"/>
          <p:nvPr/>
        </p:nvSpPr>
        <p:spPr>
          <a:xfrm>
            <a:off x="2566373" y="3841582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745;p54"/>
          <p:cNvSpPr txBox="1"/>
          <p:nvPr/>
        </p:nvSpPr>
        <p:spPr>
          <a:xfrm>
            <a:off x="3926848" y="2501017"/>
            <a:ext cx="411418" cy="34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endParaRPr sz="17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EB5A8-2E86-CF46-9AFF-58EA05CAC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CB835-61EA-214C-AB83-EBD62A0A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  <p:sp>
        <p:nvSpPr>
          <p:cNvPr id="13" name="Google Shape;744;p54">
            <a:extLst>
              <a:ext uri="{FF2B5EF4-FFF2-40B4-BE49-F238E27FC236}">
                <a16:creationId xmlns:a16="http://schemas.microsoft.com/office/drawing/2014/main" id="{FBD0C4CA-7BF1-484A-8010-E6F52D328F9A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071B3-6DE1-5A41-90BD-138ABABDD50B}"/>
              </a:ext>
            </a:extLst>
          </p:cNvPr>
          <p:cNvSpPr txBox="1"/>
          <p:nvPr/>
        </p:nvSpPr>
        <p:spPr>
          <a:xfrm>
            <a:off x="6490935" y="2396170"/>
            <a:ext cx="151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Problem: Feature maps “shrink” with each layer!</a:t>
            </a:r>
          </a:p>
        </p:txBody>
      </p:sp>
      <p:sp>
        <p:nvSpPr>
          <p:cNvPr id="15" name="Google Shape;744;p54">
            <a:extLst>
              <a:ext uri="{FF2B5EF4-FFF2-40B4-BE49-F238E27FC236}">
                <a16:creationId xmlns:a16="http://schemas.microsoft.com/office/drawing/2014/main" id="{B08D92F0-87A7-B048-8908-7B4F44E61435}"/>
              </a:ext>
            </a:extLst>
          </p:cNvPr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W – K + 1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832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282439" y="1184050"/>
          <a:ext cx="2972709" cy="30169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0935" y="2396170"/>
            <a:ext cx="151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Problem: Feature maps “shrink” with each layer!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9931" y="3633348"/>
            <a:ext cx="274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Solution: </a:t>
            </a:r>
            <a:r>
              <a:rPr lang="en-US" sz="1800" b="1" dirty="0">
                <a:solidFill>
                  <a:srgbClr val="70AD47"/>
                </a:solidFill>
                <a:latin typeface="Calibri" panose="020F0502020204030204"/>
                <a:ea typeface="+mn-ea"/>
              </a:rPr>
              <a:t>padding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Add zeros around the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48D89-7562-F34C-8E1C-36EBA888D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3170D1-1537-DA4F-B0A9-DC853E47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  <a:endParaRPr lang="en-US" b="1" dirty="0"/>
          </a:p>
        </p:txBody>
      </p:sp>
      <p:sp>
        <p:nvSpPr>
          <p:cNvPr id="12" name="Google Shape;744;p54">
            <a:extLst>
              <a:ext uri="{FF2B5EF4-FFF2-40B4-BE49-F238E27FC236}">
                <a16:creationId xmlns:a16="http://schemas.microsoft.com/office/drawing/2014/main" id="{62CF964F-1FA3-6E42-9C83-6D477EECAF6E}"/>
              </a:ext>
            </a:extLst>
          </p:cNvPr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2073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282439" y="1184050"/>
          <a:ext cx="2972709" cy="30169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03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/>
                    </a:p>
                  </a:txBody>
                  <a:tcPr marL="68551" marR="68551" marT="68551" marB="68551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0</a:t>
                      </a:r>
                      <a:endParaRPr sz="1300" dirty="0"/>
                    </a:p>
                  </a:txBody>
                  <a:tcPr marL="68551" marR="68551" marT="68551" marB="6855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Google Shape;744;p54"/>
          <p:cNvSpPr txBox="1"/>
          <p:nvPr/>
        </p:nvSpPr>
        <p:spPr>
          <a:xfrm>
            <a:off x="4632567" y="2396170"/>
            <a:ext cx="2903999" cy="141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W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 + 1 + 2P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566" y="3891305"/>
            <a:ext cx="3144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Very common: “same padding”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Set P = (K </a:t>
            </a:r>
            <a:r>
              <a:rPr lang="mr-IN" sz="1800" dirty="0">
                <a:solidFill>
                  <a:srgbClr val="70AD47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 1) / 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Then output size = input size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FC610-97AF-D944-B851-78E4D4C3F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9" name="Google Shape;744;p54">
            <a:extLst>
              <a:ext uri="{FF2B5EF4-FFF2-40B4-BE49-F238E27FC236}">
                <a16:creationId xmlns:a16="http://schemas.microsoft.com/office/drawing/2014/main" id="{4992F235-13AE-3649-908E-14539E23D61B}"/>
              </a:ext>
            </a:extLst>
          </p:cNvPr>
          <p:cNvSpPr txBox="1"/>
          <p:nvPr/>
        </p:nvSpPr>
        <p:spPr>
          <a:xfrm>
            <a:off x="5442324" y="910771"/>
            <a:ext cx="1481669" cy="102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5x5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FDE488-7A35-3A4D-AB4E-E2D258FF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Spatial Dimensions</a:t>
            </a:r>
          </a:p>
        </p:txBody>
      </p:sp>
    </p:spTree>
    <p:extLst>
      <p:ext uri="{BB962C8B-B14F-4D97-AF65-F5344CB8AC3E}">
        <p14:creationId xmlns:p14="http://schemas.microsoft.com/office/powerpoint/2010/main" val="1710223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3305" y="3320907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49661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3526" y="881723"/>
            <a:ext cx="539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For convolution with kernel size K, each element in the output depends on a K x K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receptive field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in the input</a:t>
            </a:r>
            <a:endParaRPr lang="en-US" sz="18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9885B-81B7-3442-9C37-4CDCB5047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D07D2F-59FA-4F43-8169-45F665AB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</p:spTree>
    <p:extLst>
      <p:ext uri="{BB962C8B-B14F-4D97-AF65-F5344CB8AC3E}">
        <p14:creationId xmlns:p14="http://schemas.microsoft.com/office/powerpoint/2010/main" val="3419405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0650" y="3736652"/>
            <a:ext cx="4203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Careful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”receptive field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wrt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the input”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vs “receptive field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wrt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the previous layer”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139296-23B7-B44D-ADD4-72B2FDAA7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EB71F63-B46D-0247-8417-09D256F6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</p:spTree>
    <p:extLst>
      <p:ext uri="{BB962C8B-B14F-4D97-AF65-F5344CB8AC3E}">
        <p14:creationId xmlns:p14="http://schemas.microsoft.com/office/powerpoint/2010/main" val="3886910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49B-A82F-F64E-B4F4-CA89CD89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6B8227-5585-0F42-A509-B1842E6E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881C5F-06FD-134D-9C21-D4D524627D42}"/>
              </a:ext>
            </a:extLst>
          </p:cNvPr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F6C64-3C38-8E45-B92B-286C17BD579F}"/>
              </a:ext>
            </a:extLst>
          </p:cNvPr>
          <p:cNvSpPr txBox="1"/>
          <p:nvPr/>
        </p:nvSpPr>
        <p:spPr>
          <a:xfrm>
            <a:off x="2229753" y="3697689"/>
            <a:ext cx="468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: For large images we need many layers for each output to “see” the whole image image</a:t>
            </a:r>
          </a:p>
        </p:txBody>
      </p:sp>
    </p:spTree>
    <p:extLst>
      <p:ext uri="{BB962C8B-B14F-4D97-AF65-F5344CB8AC3E}">
        <p14:creationId xmlns:p14="http://schemas.microsoft.com/office/powerpoint/2010/main" val="670300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743;p54"/>
          <p:cNvGraphicFramePr/>
          <p:nvPr/>
        </p:nvGraphicFramePr>
        <p:xfrm>
          <a:off x="1301363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Google Shape;743;p54"/>
          <p:cNvGraphicFramePr/>
          <p:nvPr/>
        </p:nvGraphicFramePr>
        <p:xfrm>
          <a:off x="2995247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Google Shape;743;p54"/>
          <p:cNvGraphicFramePr/>
          <p:nvPr/>
        </p:nvGraphicFramePr>
        <p:xfrm>
          <a:off x="4689129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" name="Google Shape;743;p54"/>
          <p:cNvGraphicFramePr/>
          <p:nvPr/>
        </p:nvGraphicFramePr>
        <p:xfrm>
          <a:off x="6383012" y="1834406"/>
          <a:ext cx="1417311" cy="14193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6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dirty="0"/>
                    </a:p>
                  </a:txBody>
                  <a:tcPr marL="42022" marR="42022" marT="42022" marB="4202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95034" y="2227525"/>
            <a:ext cx="605501" cy="63310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6475" y="2434090"/>
            <a:ext cx="210385" cy="219977"/>
          </a:xfrm>
          <a:prstGeom prst="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422" y="3320906"/>
            <a:ext cx="62068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5780" y="3320906"/>
            <a:ext cx="76976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00475" y="20162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3561" y="2648730"/>
            <a:ext cx="1308659" cy="211902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60374" y="2200788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1638" y="2618562"/>
            <a:ext cx="241148" cy="252141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9274" y="2020960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2531" y="2422846"/>
            <a:ext cx="605501" cy="633107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88495" y="2320454"/>
            <a:ext cx="1283705" cy="199361"/>
          </a:xfrm>
          <a:prstGeom prst="line">
            <a:avLst/>
          </a:prstGeom>
          <a:ln w="635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04751" y="2434919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104" y="2422626"/>
            <a:ext cx="1283705" cy="199361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91379" y="2841320"/>
            <a:ext cx="1308659" cy="211902"/>
          </a:xfrm>
          <a:prstGeom prst="line">
            <a:avLst/>
          </a:prstGeom>
          <a:ln w="635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77277" y="1991251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6164" y="2819203"/>
            <a:ext cx="241148" cy="25214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695" y="2619255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02446" y="1813006"/>
            <a:ext cx="605501" cy="633107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903428" y="1811614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07704" y="2230308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5843" y="2626566"/>
            <a:ext cx="1283705" cy="199361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0119" y="3045260"/>
            <a:ext cx="1308659" cy="211902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80154" y="4332239"/>
            <a:ext cx="418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Solution: </a:t>
            </a:r>
            <a:r>
              <a:rPr lang="en-US" sz="1800" dirty="0" err="1">
                <a:solidFill>
                  <a:srgbClr val="70AD47"/>
                </a:solidFill>
                <a:latin typeface="Calibri" panose="020F0502020204030204"/>
                <a:ea typeface="+mn-ea"/>
              </a:rPr>
              <a:t>Downsample</a:t>
            </a:r>
            <a:r>
              <a:rPr lang="en-US" sz="1800" dirty="0">
                <a:solidFill>
                  <a:srgbClr val="70AD47"/>
                </a:solidFill>
                <a:latin typeface="Calibri" panose="020F0502020204030204"/>
                <a:ea typeface="+mn-ea"/>
              </a:rPr>
              <a:t> inside the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075DD-F919-5E4D-B4CC-3C120DC97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71D396-178D-DB43-AFF2-8D891D7A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0B94A2-8C60-E446-9F6B-38B7B76EC984}"/>
              </a:ext>
            </a:extLst>
          </p:cNvPr>
          <p:cNvSpPr txBox="1"/>
          <p:nvPr/>
        </p:nvSpPr>
        <p:spPr>
          <a:xfrm>
            <a:off x="1598796" y="926762"/>
            <a:ext cx="622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Each successive convolution adds 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 to the receptive field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L layers the receptive field size is 1 + L * (K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AD4DCA-AB6A-C14E-880A-D985826A4DAD}"/>
              </a:ext>
            </a:extLst>
          </p:cNvPr>
          <p:cNvSpPr txBox="1"/>
          <p:nvPr/>
        </p:nvSpPr>
        <p:spPr>
          <a:xfrm>
            <a:off x="2229753" y="3697689"/>
            <a:ext cx="4684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Problem</a:t>
            </a: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: For large images we need many layers for each output to “see” the whole image image</a:t>
            </a:r>
          </a:p>
        </p:txBody>
      </p:sp>
    </p:spTree>
    <p:extLst>
      <p:ext uri="{BB962C8B-B14F-4D97-AF65-F5344CB8AC3E}">
        <p14:creationId xmlns:p14="http://schemas.microsoft.com/office/powerpoint/2010/main" val="926251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9A70B-0C11-4A4D-83E6-AFCC4DC19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6E0548-ED0D-9542-BA5F-F149AD4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87567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05C040-0B68-5242-9AFB-8012BFFE6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24F445-4F0B-AA4E-961F-AE4BCAEF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77145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B36C1-FD39-BB4D-924A-BA64D9314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5EBED-34E0-254C-8A5D-3B220B31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212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8397" y="4352932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Learning Features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777"/>
          <p:cNvGrpSpPr/>
          <p:nvPr/>
        </p:nvGrpSpPr>
        <p:grpSpPr>
          <a:xfrm>
            <a:off x="2865846" y="1762126"/>
            <a:ext cx="1706193" cy="2352675"/>
            <a:chOff x="0" y="0"/>
            <a:chExt cx="2665593" cy="3714955"/>
          </a:xfrm>
        </p:grpSpPr>
        <p:sp>
          <p:nvSpPr>
            <p:cNvPr id="11" name="Shape 765"/>
            <p:cNvSpPr/>
            <p:nvPr/>
          </p:nvSpPr>
          <p:spPr>
            <a:xfrm>
              <a:off x="0" y="1896631"/>
              <a:ext cx="759230" cy="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16" name="Group 768"/>
            <p:cNvGrpSpPr/>
            <p:nvPr/>
          </p:nvGrpSpPr>
          <p:grpSpPr>
            <a:xfrm>
              <a:off x="878432" y="0"/>
              <a:ext cx="1774141" cy="1094446"/>
              <a:chOff x="0" y="0"/>
              <a:chExt cx="1774140" cy="1094445"/>
            </a:xfrm>
          </p:grpSpPr>
          <p:sp>
            <p:nvSpPr>
              <p:cNvPr id="25" name="Shape 766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" name="Shape 767"/>
              <p:cNvSpPr/>
              <p:nvPr/>
            </p:nvSpPr>
            <p:spPr>
              <a:xfrm>
                <a:off x="323359" y="235885"/>
                <a:ext cx="1272225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Edges</a:t>
                </a:r>
              </a:p>
            </p:txBody>
          </p:sp>
        </p:grpSp>
        <p:grpSp>
          <p:nvGrpSpPr>
            <p:cNvPr id="17" name="Group 771"/>
            <p:cNvGrpSpPr/>
            <p:nvPr/>
          </p:nvGrpSpPr>
          <p:grpSpPr>
            <a:xfrm>
              <a:off x="878432" y="1303772"/>
              <a:ext cx="1774141" cy="1094446"/>
              <a:chOff x="0" y="0"/>
              <a:chExt cx="1774140" cy="1094445"/>
            </a:xfrm>
          </p:grpSpPr>
          <p:sp>
            <p:nvSpPr>
              <p:cNvPr id="23" name="Shape 769"/>
              <p:cNvSpPr/>
              <p:nvPr/>
            </p:nvSpPr>
            <p:spPr>
              <a:xfrm>
                <a:off x="234174" y="235885"/>
                <a:ext cx="1448234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Texture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18" name="Group 774"/>
            <p:cNvGrpSpPr/>
            <p:nvPr/>
          </p:nvGrpSpPr>
          <p:grpSpPr>
            <a:xfrm>
              <a:off x="891452" y="2620509"/>
              <a:ext cx="1774141" cy="1094446"/>
              <a:chOff x="0" y="0"/>
              <a:chExt cx="1774140" cy="1094445"/>
            </a:xfrm>
          </p:grpSpPr>
          <p:sp>
            <p:nvSpPr>
              <p:cNvPr id="21" name="Shape 772"/>
              <p:cNvSpPr/>
              <p:nvPr/>
            </p:nvSpPr>
            <p:spPr>
              <a:xfrm>
                <a:off x="316256" y="235885"/>
                <a:ext cx="1294766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Colors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19" name="Shape 775"/>
            <p:cNvSpPr/>
            <p:nvPr/>
          </p:nvSpPr>
          <p:spPr>
            <a:xfrm flipV="1">
              <a:off x="33084" y="655124"/>
              <a:ext cx="718534" cy="113883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0" name="Shape 776"/>
            <p:cNvSpPr/>
            <p:nvPr/>
          </p:nvSpPr>
          <p:spPr>
            <a:xfrm>
              <a:off x="33084" y="2014025"/>
              <a:ext cx="718534" cy="1138830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71433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/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2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9017" y="2400337"/>
            <a:ext cx="2754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general: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K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Padding: P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Output: (W </a:t>
            </a:r>
            <a:r>
              <a:rPr lang="mr-IN" sz="1800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K + 2P) / S + 1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A95B9-9E8E-0A45-B8D2-C0DC505A3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2794D1-E59C-D146-A9F8-70454D2A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Strided</a:t>
            </a:r>
            <a:r>
              <a:rPr lang="en-US" dirty="0"/>
              <a:t> Convolution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853906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oogle Shape;743;p54"/>
          <p:cNvGraphicFramePr/>
          <p:nvPr>
            <p:extLst>
              <p:ext uri="{D42A27DB-BD31-4B8C-83A1-F6EECF244321}">
                <p14:modId xmlns:p14="http://schemas.microsoft.com/office/powerpoint/2010/main" val="3927574273"/>
              </p:ext>
            </p:extLst>
          </p:nvPr>
        </p:nvGraphicFramePr>
        <p:xfrm>
          <a:off x="1614487" y="1514825"/>
          <a:ext cx="2312366" cy="23154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0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0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7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551" marR="68551" marT="68551" marB="6855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Google Shape;744;p54"/>
          <p:cNvSpPr txBox="1"/>
          <p:nvPr/>
        </p:nvSpPr>
        <p:spPr>
          <a:xfrm>
            <a:off x="4680820" y="1226576"/>
            <a:ext cx="1325411" cy="10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Input: 7x7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Filter: 3x3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3?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Google Shape;744;p54"/>
          <p:cNvSpPr txBox="1"/>
          <p:nvPr/>
        </p:nvSpPr>
        <p:spPr>
          <a:xfrm>
            <a:off x="6127294" y="1514825"/>
            <a:ext cx="1493912" cy="44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>
                <a:solidFill>
                  <a:prstClr val="black"/>
                </a:solidFill>
                <a:latin typeface="Calibri" panose="020F0502020204030204"/>
                <a:ea typeface="+mn-ea"/>
              </a:rPr>
              <a:t>Output: 3x3</a:t>
            </a:r>
            <a:endParaRPr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B36C1-FD39-BB4D-924A-BA64D9314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5EBED-34E0-254C-8A5D-3B220B31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stride 3?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341FD-A478-D843-A588-EDD5DC399A3E}"/>
              </a:ext>
            </a:extLst>
          </p:cNvPr>
          <p:cNvSpPr/>
          <p:nvPr/>
        </p:nvSpPr>
        <p:spPr>
          <a:xfrm>
            <a:off x="4571999" y="303892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e.g. N = 7, F = 3: </a:t>
            </a:r>
          </a:p>
          <a:p>
            <a:r>
              <a:rPr lang="en-US" sz="2000" dirty="0"/>
              <a:t>stride 1 =&gt; (7 - 3)/1 + 1 = 5 </a:t>
            </a:r>
          </a:p>
          <a:p>
            <a:r>
              <a:rPr lang="en-US" sz="2000" dirty="0"/>
              <a:t>stride 2 =&gt; (7 - 3)/2 + 1 = 3 </a:t>
            </a:r>
          </a:p>
          <a:p>
            <a:r>
              <a:rPr lang="en-US" sz="2000" dirty="0"/>
              <a:t>stride 3 =&gt; (7 - 3)/3 + 1 = 2.33 </a:t>
            </a:r>
            <a:r>
              <a:rPr lang="en-US" sz="2000" dirty="0">
                <a:sym typeface="Wingdings" pitchFamily="2" charset="2"/>
              </a:rPr>
              <a:t>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2CD6A3-736A-DF47-8F09-3B92D2E9036A}"/>
              </a:ext>
            </a:extLst>
          </p:cNvPr>
          <p:cNvSpPr/>
          <p:nvPr/>
        </p:nvSpPr>
        <p:spPr>
          <a:xfrm>
            <a:off x="4680820" y="2440665"/>
            <a:ext cx="312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Output: (N-F) / S + 1</a:t>
            </a:r>
          </a:p>
        </p:txBody>
      </p:sp>
    </p:spTree>
    <p:extLst>
      <p:ext uri="{BB962C8B-B14F-4D97-AF65-F5344CB8AC3E}">
        <p14:creationId xmlns:p14="http://schemas.microsoft.com/office/powerpoint/2010/main" val="2312148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15;p84"/>
          <p:cNvPicPr preferRelativeResize="0"/>
          <p:nvPr/>
        </p:nvPicPr>
        <p:blipFill rotWithShape="1">
          <a:blip r:embed="rId2">
            <a:alphaModFix/>
          </a:blip>
          <a:srcRect t="7798"/>
          <a:stretch/>
        </p:blipFill>
        <p:spPr>
          <a:xfrm>
            <a:off x="2068656" y="1660457"/>
            <a:ext cx="3274870" cy="23850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90824" y="2172165"/>
            <a:ext cx="1914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Hyperparameters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Kernel Size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Pooling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311AB-B611-A947-A005-321BB6001263}"/>
              </a:ext>
            </a:extLst>
          </p:cNvPr>
          <p:cNvSpPr txBox="1"/>
          <p:nvPr/>
        </p:nvSpPr>
        <p:spPr>
          <a:xfrm>
            <a:off x="2191653" y="1443031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6823C-81CF-B649-BE89-43DCB66EBE0B}"/>
              </a:ext>
            </a:extLst>
          </p:cNvPr>
          <p:cNvSpPr txBox="1"/>
          <p:nvPr/>
        </p:nvSpPr>
        <p:spPr>
          <a:xfrm>
            <a:off x="4296667" y="1671638"/>
            <a:ext cx="119455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112 x 112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9FDC25-CB68-7044-8D0A-32012B87F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D5F7E0-671D-094B-9A85-30E03EE2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Pooling Layers</a:t>
            </a:r>
            <a:r>
              <a:rPr lang="en-US" dirty="0"/>
              <a:t>: </a:t>
            </a:r>
            <a:r>
              <a:rPr lang="en-US" dirty="0" err="1"/>
              <a:t>Downsampling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28666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 Pooling</a:t>
            </a:r>
          </a:p>
        </p:txBody>
      </p:sp>
      <p:graphicFrame>
        <p:nvGraphicFramePr>
          <p:cNvPr id="4" name="Google Shape;1122;p85"/>
          <p:cNvGraphicFramePr/>
          <p:nvPr/>
        </p:nvGraphicFramePr>
        <p:xfrm>
          <a:off x="1999080" y="1762519"/>
          <a:ext cx="1817152" cy="18171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3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6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6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8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3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4</a:t>
                      </a:r>
                      <a:endParaRPr sz="1800" b="1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123;p85"/>
          <p:cNvSpPr txBox="1"/>
          <p:nvPr/>
        </p:nvSpPr>
        <p:spPr>
          <a:xfrm>
            <a:off x="1983597" y="1380437"/>
            <a:ext cx="1962389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Single depth slice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1124;p85"/>
          <p:cNvCxnSpPr/>
          <p:nvPr/>
        </p:nvCxnSpPr>
        <p:spPr>
          <a:xfrm rot="10800000">
            <a:off x="1766960" y="1784825"/>
            <a:ext cx="0" cy="17725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125;p85"/>
          <p:cNvSpPr txBox="1"/>
          <p:nvPr/>
        </p:nvSpPr>
        <p:spPr>
          <a:xfrm>
            <a:off x="1492981" y="1878082"/>
            <a:ext cx="292199" cy="35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126;p85"/>
          <p:cNvCxnSpPr/>
          <p:nvPr/>
        </p:nvCxnSpPr>
        <p:spPr>
          <a:xfrm>
            <a:off x="1979211" y="3817714"/>
            <a:ext cx="185689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127;p85"/>
          <p:cNvSpPr txBox="1"/>
          <p:nvPr/>
        </p:nvSpPr>
        <p:spPr>
          <a:xfrm>
            <a:off x="3443036" y="3765490"/>
            <a:ext cx="292199" cy="2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128;p85"/>
          <p:cNvCxnSpPr/>
          <p:nvPr/>
        </p:nvCxnSpPr>
        <p:spPr>
          <a:xfrm>
            <a:off x="4099434" y="2671094"/>
            <a:ext cx="152420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29;p85"/>
          <p:cNvSpPr txBox="1"/>
          <p:nvPr/>
        </p:nvSpPr>
        <p:spPr>
          <a:xfrm>
            <a:off x="4030133" y="2046564"/>
            <a:ext cx="2006252" cy="54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Max pooling with 2x2 kernel size and stride 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12" name="Google Shape;1130;p85"/>
          <p:cNvGraphicFramePr/>
          <p:nvPr/>
        </p:nvGraphicFramePr>
        <p:xfrm>
          <a:off x="6250285" y="2187601"/>
          <a:ext cx="908576" cy="9085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6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8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</a:t>
                      </a:r>
                      <a:endParaRPr sz="180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Google Shape;1115;p84"/>
          <p:cNvPicPr preferRelativeResize="0"/>
          <p:nvPr/>
        </p:nvPicPr>
        <p:blipFill rotWithShape="1">
          <a:blip r:embed="rId2">
            <a:alphaModFix/>
          </a:blip>
          <a:srcRect t="9307" r="62018" b="49269"/>
          <a:stretch/>
        </p:blipFill>
        <p:spPr>
          <a:xfrm>
            <a:off x="4368129" y="1174816"/>
            <a:ext cx="986813" cy="8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019940" y="3258796"/>
            <a:ext cx="25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Introduces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invariance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small spatial shifts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 learnable parameters!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0B43E-24FD-744A-9169-91D1FF5139FA}"/>
              </a:ext>
            </a:extLst>
          </p:cNvPr>
          <p:cNvSpPr txBox="1"/>
          <p:nvPr/>
        </p:nvSpPr>
        <p:spPr>
          <a:xfrm>
            <a:off x="4390311" y="927171"/>
            <a:ext cx="1027845" cy="265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4A75BF5-47EC-244A-A89E-59DB4384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8592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Average Pooling</a:t>
            </a:r>
          </a:p>
        </p:txBody>
      </p:sp>
      <p:graphicFrame>
        <p:nvGraphicFramePr>
          <p:cNvPr id="4" name="Google Shape;1122;p85"/>
          <p:cNvGraphicFramePr/>
          <p:nvPr/>
        </p:nvGraphicFramePr>
        <p:xfrm>
          <a:off x="1999080" y="1762519"/>
          <a:ext cx="1817152" cy="18171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2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3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4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5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6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6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8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3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1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0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1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2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/>
                        <a:t>3</a:t>
                      </a:r>
                      <a:endParaRPr sz="1800" b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/>
                        <a:t>4</a:t>
                      </a:r>
                      <a:endParaRPr sz="1800" b="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123;p85"/>
          <p:cNvSpPr txBox="1"/>
          <p:nvPr/>
        </p:nvSpPr>
        <p:spPr>
          <a:xfrm>
            <a:off x="1983597" y="1380437"/>
            <a:ext cx="1962389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Single depth slice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1124;p85"/>
          <p:cNvCxnSpPr/>
          <p:nvPr/>
        </p:nvCxnSpPr>
        <p:spPr>
          <a:xfrm rot="10800000">
            <a:off x="1766960" y="1784825"/>
            <a:ext cx="0" cy="17725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125;p85"/>
          <p:cNvSpPr txBox="1"/>
          <p:nvPr/>
        </p:nvSpPr>
        <p:spPr>
          <a:xfrm>
            <a:off x="1492981" y="1878082"/>
            <a:ext cx="292199" cy="35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126;p85"/>
          <p:cNvCxnSpPr/>
          <p:nvPr/>
        </p:nvCxnSpPr>
        <p:spPr>
          <a:xfrm>
            <a:off x="1979211" y="3817714"/>
            <a:ext cx="185689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127;p85"/>
          <p:cNvSpPr txBox="1"/>
          <p:nvPr/>
        </p:nvSpPr>
        <p:spPr>
          <a:xfrm>
            <a:off x="3443036" y="3765490"/>
            <a:ext cx="292199" cy="2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7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128;p85"/>
          <p:cNvCxnSpPr/>
          <p:nvPr/>
        </p:nvCxnSpPr>
        <p:spPr>
          <a:xfrm>
            <a:off x="4099434" y="2671094"/>
            <a:ext cx="1524203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29;p85"/>
          <p:cNvSpPr txBox="1"/>
          <p:nvPr/>
        </p:nvSpPr>
        <p:spPr>
          <a:xfrm>
            <a:off x="4030133" y="2046564"/>
            <a:ext cx="2006252" cy="54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Avg pooling with 2x2 kernel size and stride 2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12" name="Google Shape;1130;p85"/>
          <p:cNvGraphicFramePr/>
          <p:nvPr/>
        </p:nvGraphicFramePr>
        <p:xfrm>
          <a:off x="6250285" y="2187601"/>
          <a:ext cx="908576" cy="9085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4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5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2</a:t>
                      </a:r>
                      <a:endParaRPr sz="1800" dirty="0"/>
                    </a:p>
                  </a:txBody>
                  <a:tcPr marL="68551" marR="68551" marT="68551" marB="68551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Google Shape;1115;p84"/>
          <p:cNvPicPr preferRelativeResize="0"/>
          <p:nvPr/>
        </p:nvPicPr>
        <p:blipFill rotWithShape="1">
          <a:blip r:embed="rId2">
            <a:alphaModFix/>
          </a:blip>
          <a:srcRect t="9307" r="62018" b="49269"/>
          <a:stretch/>
        </p:blipFill>
        <p:spPr>
          <a:xfrm>
            <a:off x="4368129" y="1174816"/>
            <a:ext cx="986813" cy="8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019940" y="3258796"/>
            <a:ext cx="25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Introduces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invariance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 small spatial shifts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 learnable parameters!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0B43E-24FD-744A-9169-91D1FF5139FA}"/>
              </a:ext>
            </a:extLst>
          </p:cNvPr>
          <p:cNvSpPr txBox="1"/>
          <p:nvPr/>
        </p:nvSpPr>
        <p:spPr>
          <a:xfrm>
            <a:off x="4390311" y="927171"/>
            <a:ext cx="1027845" cy="265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black"/>
                </a:solidFill>
                <a:latin typeface="Calibri" panose="020F0502020204030204"/>
                <a:ea typeface="+mn-ea"/>
              </a:rPr>
              <a:t>64 x 224 x 224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4A75BF5-47EC-244A-A89E-59DB4384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1359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3655" y="824415"/>
            <a:ext cx="359010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Input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C x H x W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Hyperparameters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Kernel size: K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Stride: S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Pooling function (max, avg)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Output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C x H’ x W’ where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H’ = (H </a:t>
            </a:r>
            <a:r>
              <a:rPr lang="mr-IN" sz="2025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 K) / S + 1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W’ = (W </a:t>
            </a:r>
            <a:r>
              <a:rPr lang="mr-IN" sz="2025" dirty="0">
                <a:solidFill>
                  <a:prstClr val="black"/>
                </a:solidFill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 K) / S + 1</a:t>
            </a:r>
          </a:p>
          <a:p>
            <a:pPr marL="321469" indent="-321469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25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25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Learnable parameters</a:t>
            </a:r>
            <a:r>
              <a:rPr lang="en-US" sz="2025" dirty="0">
                <a:solidFill>
                  <a:prstClr val="black"/>
                </a:solidFill>
                <a:latin typeface="Calibri" panose="020F0502020204030204"/>
                <a:ea typeface="+mn-ea"/>
              </a:rPr>
              <a:t>: None!</a:t>
            </a:r>
            <a:endParaRPr lang="en-US" sz="2025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4592" y="2024437"/>
            <a:ext cx="2632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Common settings: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max, K = 2, S = 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max, K = 3, S = 2 (</a:t>
            </a:r>
            <a:r>
              <a:rPr lang="en-US" sz="1800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AlexNet</a:t>
            </a: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A118-0F67-334C-B732-7517F65D8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6070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7F2D75C-E957-1545-B4EE-75882B793520}"/>
              </a:ext>
            </a:extLst>
          </p:cNvPr>
          <p:cNvGrpSpPr/>
          <p:nvPr/>
        </p:nvGrpSpPr>
        <p:grpSpPr>
          <a:xfrm>
            <a:off x="5141912" y="1022411"/>
            <a:ext cx="4038600" cy="3493555"/>
            <a:chOff x="5105400" y="915566"/>
            <a:chExt cx="4038600" cy="3493555"/>
          </a:xfrm>
        </p:grpSpPr>
        <p:pic>
          <p:nvPicPr>
            <p:cNvPr id="5122" name="Picture 2" descr="A Gentle Introduction to the Rectified Linear Unit (ReLU)">
              <a:extLst>
                <a:ext uri="{FF2B5EF4-FFF2-40B4-BE49-F238E27FC236}">
                  <a16:creationId xmlns:a16="http://schemas.microsoft.com/office/drawing/2014/main" id="{8E133026-CC69-FC4A-99DA-65C4A6F07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5400" y="1200151"/>
              <a:ext cx="4038600" cy="3028950"/>
            </a:xfrm>
            <a:prstGeom prst="rect">
              <a:avLst/>
            </a:prstGeom>
            <a:solidFill>
              <a:srgbClr val="FFFFFF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8891896-20E2-5E44-ABAC-1A82D05FEA19}"/>
                </a:ext>
              </a:extLst>
            </p:cNvPr>
            <p:cNvSpPr/>
            <p:nvPr/>
          </p:nvSpPr>
          <p:spPr>
            <a:xfrm>
              <a:off x="6300192" y="4049081"/>
              <a:ext cx="1944216" cy="36004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EACE24-67F1-0B47-A2B6-712FD1155524}"/>
                </a:ext>
              </a:extLst>
            </p:cNvPr>
            <p:cNvSpPr txBox="1"/>
            <p:nvPr/>
          </p:nvSpPr>
          <p:spPr>
            <a:xfrm>
              <a:off x="5652120" y="915566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You want the inputs to be in a similar range </a:t>
              </a:r>
              <a:r>
                <a:rPr lang="en-US" sz="1800" dirty="0">
                  <a:sym typeface="Wingdings" pitchFamily="2" charset="2"/>
                </a:rPr>
                <a:t> low variance</a:t>
              </a:r>
              <a:endParaRPr lang="en-US" sz="18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E6FA0-3E56-3041-BB71-A1A159F1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B50BF-1661-8144-B0F9-62D00C947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122912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do we need to normalize our data?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Extreme example: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sometimes pixel range is [0, 255], sometimes it’s [0, 1]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problem?</a:t>
            </a:r>
          </a:p>
        </p:txBody>
      </p:sp>
      <p:pic>
        <p:nvPicPr>
          <p:cNvPr id="5124" name="Picture 4" descr="🤔 - thinking face emoji - What does the thinking face emoji mean?">
            <a:extLst>
              <a:ext uri="{FF2B5EF4-FFF2-40B4-BE49-F238E27FC236}">
                <a16:creationId xmlns:a16="http://schemas.microsoft.com/office/drawing/2014/main" id="{1B27AAF9-EFD2-344C-AECB-B802A68D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89" y="2865207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B52BFE-EBC2-B642-966E-80923A79C6CE}"/>
              </a:ext>
            </a:extLst>
          </p:cNvPr>
          <p:cNvSpPr/>
          <p:nvPr/>
        </p:nvSpPr>
        <p:spPr>
          <a:xfrm>
            <a:off x="1460294" y="4361468"/>
            <a:ext cx="3708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Network activations will be completely different!!</a:t>
            </a:r>
          </a:p>
        </p:txBody>
      </p:sp>
    </p:spTree>
    <p:extLst>
      <p:ext uri="{BB962C8B-B14F-4D97-AF65-F5344CB8AC3E}">
        <p14:creationId xmlns:p14="http://schemas.microsoft.com/office/powerpoint/2010/main" val="11418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1E7B91-A89C-DE49-8C41-F94BA083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How to normalize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FC9FBB-A5A8-B44A-B08A-BFEE44B7F19D}"/>
                  </a:ext>
                </a:extLst>
              </p:cNvPr>
              <p:cNvSpPr txBox="1"/>
              <p:nvPr/>
            </p:nvSpPr>
            <p:spPr>
              <a:xfrm>
                <a:off x="386158" y="1127346"/>
                <a:ext cx="3825803" cy="1308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𝑉𝑎𝑟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FC9FBB-A5A8-B44A-B08A-BFEE44B7F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8" y="1127346"/>
                <a:ext cx="3825803" cy="1308820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B5FF44-DC45-314D-A80E-C7F7CFA595C5}"/>
              </a:ext>
            </a:extLst>
          </p:cNvPr>
          <p:cNvSpPr txBox="1"/>
          <p:nvPr/>
        </p:nvSpPr>
        <p:spPr>
          <a:xfrm>
            <a:off x="4932040" y="105958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 this differentiable?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AC7B3D-E07D-5241-A75C-B9D0151668BE}"/>
              </a:ext>
            </a:extLst>
          </p:cNvPr>
          <p:cNvSpPr/>
          <p:nvPr/>
        </p:nvSpPr>
        <p:spPr>
          <a:xfrm>
            <a:off x="4571572" y="166614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Yes! so we can use it as an operator in our networks and backprop through it!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EBAAAD-97F3-3F4E-9201-EBDA140DC821}"/>
              </a:ext>
            </a:extLst>
          </p:cNvPr>
          <p:cNvGrpSpPr/>
          <p:nvPr/>
        </p:nvGrpSpPr>
        <p:grpSpPr>
          <a:xfrm>
            <a:off x="4366451" y="2976408"/>
            <a:ext cx="4777121" cy="1945411"/>
            <a:chOff x="4366451" y="2976408"/>
            <a:chExt cx="4777121" cy="19454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D57B0D-37B9-694B-979B-470F74C6888D}"/>
                    </a:ext>
                  </a:extLst>
                </p:cNvPr>
                <p:cNvSpPr txBox="1"/>
                <p:nvPr/>
              </p:nvSpPr>
              <p:spPr>
                <a:xfrm>
                  <a:off x="4500538" y="2976408"/>
                  <a:ext cx="382580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36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36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1D57B0D-37B9-694B-979B-470F74C68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0538" y="2976408"/>
                  <a:ext cx="3825803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4305" t="-15909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Google Shape;909;p82">
                  <a:extLst>
                    <a:ext uri="{FF2B5EF4-FFF2-40B4-BE49-F238E27FC236}">
                      <a16:creationId xmlns:a16="http://schemas.microsoft.com/office/drawing/2014/main" id="{2AE9BA39-1B69-0043-8711-20C743DEF5B8}"/>
                    </a:ext>
                  </a:extLst>
                </p:cNvPr>
                <p:cNvSpPr txBox="1"/>
                <p:nvPr/>
              </p:nvSpPr>
              <p:spPr>
                <a:xfrm>
                  <a:off x="4366451" y="3579862"/>
                  <a:ext cx="4777121" cy="1341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1" tIns="91401" rIns="91401" bIns="91401" anchor="t" anchorCtr="0">
                  <a:noAutofit/>
                </a:bodyPr>
                <a:lstStyle/>
                <a:p>
                  <a:r>
                    <a:rPr lang="en-US" sz="2399" dirty="0"/>
                    <a:t>Learning </a:t>
                  </a:r>
                  <a14:m>
                    <m:oMath xmlns:m="http://schemas.openxmlformats.org/officeDocument/2006/math">
                      <m:r>
                        <a:rPr lang="en-US" sz="2399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sz="2399" dirty="0"/>
                    <a:t>, </a:t>
                  </a:r>
                  <a14:m>
                    <m:oMath xmlns:m="http://schemas.openxmlformats.org/officeDocument/2006/math">
                      <m:r>
                        <a:rPr lang="en-US" sz="2399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99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endParaRPr lang="en-US" sz="2399" dirty="0"/>
                </a:p>
                <a:p>
                  <a:r>
                    <a:rPr lang="en-US" sz="2399" dirty="0"/>
                    <a:t>will recover the identity function (in expectation)</a:t>
                  </a:r>
                  <a:endParaRPr sz="2399" dirty="0"/>
                </a:p>
              </p:txBody>
            </p:sp>
          </mc:Choice>
          <mc:Fallback>
            <p:sp>
              <p:nvSpPr>
                <p:cNvPr id="14" name="Google Shape;909;p82">
                  <a:extLst>
                    <a:ext uri="{FF2B5EF4-FFF2-40B4-BE49-F238E27FC236}">
                      <a16:creationId xmlns:a16="http://schemas.microsoft.com/office/drawing/2014/main" id="{2AE9BA39-1B69-0043-8711-20C743DEF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6451" y="3579862"/>
                  <a:ext cx="4777121" cy="1341957"/>
                </a:xfrm>
                <a:prstGeom prst="rect">
                  <a:avLst/>
                </a:prstGeom>
                <a:blipFill>
                  <a:blip r:embed="rId5"/>
                  <a:stretch>
                    <a:fillRect l="-1857" b="-18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2323B6-75DF-7549-9AB5-8536C40EEAF6}"/>
              </a:ext>
            </a:extLst>
          </p:cNvPr>
          <p:cNvGrpSpPr/>
          <p:nvPr/>
        </p:nvGrpSpPr>
        <p:grpSpPr>
          <a:xfrm>
            <a:off x="192128" y="2783998"/>
            <a:ext cx="3600400" cy="1811753"/>
            <a:chOff x="192128" y="2783998"/>
            <a:chExt cx="3600400" cy="1811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189C1B-1871-6647-B887-31C17DCD5785}"/>
                </a:ext>
              </a:extLst>
            </p:cNvPr>
            <p:cNvSpPr/>
            <p:nvPr/>
          </p:nvSpPr>
          <p:spPr>
            <a:xfrm>
              <a:off x="192128" y="2783998"/>
              <a:ext cx="3600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But now the data is always zero mean, unit variance…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4ED665-0C23-F64B-B6E1-EA9FB4629F3E}"/>
                </a:ext>
              </a:extLst>
            </p:cNvPr>
            <p:cNvGrpSpPr/>
            <p:nvPr/>
          </p:nvGrpSpPr>
          <p:grpSpPr>
            <a:xfrm>
              <a:off x="196550" y="3723878"/>
              <a:ext cx="3198667" cy="871873"/>
              <a:chOff x="192128" y="3750314"/>
              <a:chExt cx="3198667" cy="871873"/>
            </a:xfrm>
          </p:grpSpPr>
          <p:sp>
            <p:nvSpPr>
              <p:cNvPr id="13" name="Google Shape;907;p82">
                <a:extLst>
                  <a:ext uri="{FF2B5EF4-FFF2-40B4-BE49-F238E27FC236}">
                    <a16:creationId xmlns:a16="http://schemas.microsoft.com/office/drawing/2014/main" id="{BCC3932C-F227-7248-9BF6-E6829B0984A7}"/>
                  </a:ext>
                </a:extLst>
              </p:cNvPr>
              <p:cNvSpPr txBox="1"/>
              <p:nvPr/>
            </p:nvSpPr>
            <p:spPr>
              <a:xfrm>
                <a:off x="192128" y="3750314"/>
                <a:ext cx="3198667" cy="871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91401" rIns="91401" bIns="91401" anchor="t" anchorCtr="0">
                <a:noAutofit/>
              </a:bodyPr>
              <a:lstStyle/>
              <a:p>
                <a:r>
                  <a:rPr lang="en-US" sz="2000" dirty="0"/>
                  <a:t>Sol: A</a:t>
                </a:r>
                <a:r>
                  <a:rPr lang="en" sz="2000" dirty="0"/>
                  <a:t>dd scale and shift parameters:</a:t>
                </a:r>
                <a:endParaRPr sz="16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FFA5A7F-C7F3-5F42-B722-341CCAB13013}"/>
                      </a:ext>
                    </a:extLst>
                  </p:cNvPr>
                  <p:cNvSpPr txBox="1"/>
                  <p:nvPr/>
                </p:nvSpPr>
                <p:spPr>
                  <a:xfrm>
                    <a:off x="1740792" y="4160522"/>
                    <a:ext cx="706475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FFA5A7F-C7F3-5F42-B722-341CCAB130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0792" y="4160522"/>
                    <a:ext cx="706475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714" r="-16071" b="-351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5DF1A8-31E4-EC4E-A4FB-98EAB1677A37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1E7B91-A89C-DE49-8C41-F94BA083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How to normalize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189C1B-1871-6647-B887-31C17DCD5785}"/>
              </a:ext>
            </a:extLst>
          </p:cNvPr>
          <p:cNvSpPr/>
          <p:nvPr/>
        </p:nvSpPr>
        <p:spPr>
          <a:xfrm>
            <a:off x="552132" y="1065980"/>
            <a:ext cx="7602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Next Q: from </a:t>
            </a:r>
            <a:r>
              <a:rPr lang="en-US" sz="2000" b="1" dirty="0"/>
              <a:t>what </a:t>
            </a:r>
            <a:r>
              <a:rPr lang="en-US" sz="2000" dirty="0"/>
              <a:t>do you compute the mean &amp; variance?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2E4FC5-F390-7249-8134-0775D39A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45" y="2280525"/>
            <a:ext cx="5571551" cy="2016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29A5A-1B94-224A-9751-EC47C2CC5B1D}"/>
              </a:ext>
            </a:extLst>
          </p:cNvPr>
          <p:cNvSpPr txBox="1"/>
          <p:nvPr/>
        </p:nvSpPr>
        <p:spPr>
          <a:xfrm>
            <a:off x="107504" y="2280525"/>
            <a:ext cx="3483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BatchNorm</a:t>
            </a:r>
            <a:r>
              <a:rPr lang="en-US" sz="1800" dirty="0"/>
              <a:t> computes mean and var from </a:t>
            </a:r>
            <a:r>
              <a:rPr lang="en-US" sz="1800" u="sng" dirty="0"/>
              <a:t>each 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Depends on the batch, so need to keep a running average and store these.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LayerNorm</a:t>
            </a:r>
            <a:r>
              <a:rPr lang="en-US" sz="1800" dirty="0"/>
              <a:t>/</a:t>
            </a:r>
            <a:r>
              <a:rPr lang="en-US" sz="1800" dirty="0" err="1"/>
              <a:t>InstanceNorm</a:t>
            </a:r>
            <a:r>
              <a:rPr lang="en-US" sz="1800" dirty="0"/>
              <a:t> do not need this.</a:t>
            </a:r>
          </a:p>
        </p:txBody>
      </p:sp>
    </p:spTree>
    <p:extLst>
      <p:ext uri="{BB962C8B-B14F-4D97-AF65-F5344CB8AC3E}">
        <p14:creationId xmlns:p14="http://schemas.microsoft.com/office/powerpoint/2010/main" val="737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Google Shape;982;p86">
                <a:extLst>
                  <a:ext uri="{FF2B5EF4-FFF2-40B4-BE49-F238E27FC236}">
                    <a16:creationId xmlns:a16="http://schemas.microsoft.com/office/drawing/2014/main" id="{DEA6127A-8FBA-7147-BD48-6057EC596A7C}"/>
                  </a:ext>
                </a:extLst>
              </p:cNvPr>
              <p:cNvSpPr txBox="1"/>
              <p:nvPr/>
            </p:nvSpPr>
            <p:spPr>
              <a:xfrm>
                <a:off x="1566549" y="2002571"/>
                <a:ext cx="2777577" cy="2158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1" tIns="68551" rIns="68551" bIns="68551" anchor="t" anchorCtr="0">
                <a:no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49" b="1" dirty="0">
                    <a:solidFill>
                      <a:prstClr val="black"/>
                    </a:solidFill>
                    <a:latin typeface="Courier New"/>
                    <a:ea typeface="Courier New"/>
                    <a:cs typeface="Courier New"/>
                    <a:sym typeface="Courier New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𝑥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: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𝑁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𝐶</m:t>
                    </m:r>
                  </m:oMath>
                </a14:m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𝜇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𝜎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𝑦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=</m:t>
                      </m:r>
                      <m:f>
                        <m:fPr>
                          <m:ctrlP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</m:ctrlPr>
                            </m:dPr>
                            <m:e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𝑥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−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  <m:t>𝜎</m:t>
                          </m:r>
                        </m:den>
                      </m:f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+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</mc:Choice>
        <mc:Fallback>
          <p:sp>
            <p:nvSpPr>
              <p:cNvPr id="15" name="Google Shape;982;p86">
                <a:extLst>
                  <a:ext uri="{FF2B5EF4-FFF2-40B4-BE49-F238E27FC236}">
                    <a16:creationId xmlns:a16="http://schemas.microsoft.com/office/drawing/2014/main" id="{DEA6127A-8FBA-7147-BD48-6057EC59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549" y="2002571"/>
                <a:ext cx="2777577" cy="2158820"/>
              </a:xfrm>
              <a:prstGeom prst="rect">
                <a:avLst/>
              </a:prstGeom>
              <a:blipFill>
                <a:blip r:embed="rId2"/>
                <a:stretch>
                  <a:fillRect l="-1364" b="-5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Normalization for </a:t>
            </a:r>
            <a:r>
              <a:rPr lang="en-US" dirty="0" err="1"/>
              <a:t>ConvNets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982;p86"/>
              <p:cNvSpPr txBox="1"/>
              <p:nvPr/>
            </p:nvSpPr>
            <p:spPr>
              <a:xfrm>
                <a:off x="4836125" y="2002587"/>
                <a:ext cx="3480291" cy="2158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1" tIns="68551" rIns="68551" bIns="68551" anchor="t" anchorCtr="0">
                <a:no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49" b="1" dirty="0">
                    <a:solidFill>
                      <a:prstClr val="black"/>
                    </a:solidFill>
                    <a:latin typeface="Courier New"/>
                    <a:ea typeface="Courier New"/>
                    <a:cs typeface="Courier New"/>
                    <a:sym typeface="Courier New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𝑥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: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𝑁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𝐶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𝐻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 × </m:t>
                    </m:r>
                    <m:r>
                      <a:rPr lang="en-US" sz="2249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ourier New"/>
                        <a:cs typeface="Courier New"/>
                        <a:sym typeface="Courier New"/>
                      </a:rPr>
                      <m:t>𝑊</m:t>
                    </m:r>
                  </m:oMath>
                </a14:m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249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𝜇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𝜎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× 1 × 1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,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 :1 × 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𝐶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 × 1 × 1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𝑦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=</m:t>
                      </m:r>
                      <m:f>
                        <m:fPr>
                          <m:ctrlP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</m:ctrlPr>
                            </m:dPr>
                            <m:e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𝑥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−</m:t>
                              </m:r>
                              <m:r>
                                <a:rPr lang="en-US" sz="2249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ourier New"/>
                                  <a:cs typeface="Courier New"/>
                                  <a:sym typeface="Courier New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en-US" sz="2249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ourier New"/>
                              <a:cs typeface="Courier New"/>
                              <a:sym typeface="Courier New"/>
                            </a:rPr>
                            <m:t>𝜎</m:t>
                          </m:r>
                        </m:den>
                      </m:f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𝛾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+</m:t>
                      </m:r>
                      <m:r>
                        <a:rPr lang="en-US" sz="2249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ourier New"/>
                          <a:cs typeface="Courier New"/>
                          <a:sym typeface="Courier New"/>
                        </a:rPr>
                        <m:t>𝛽</m:t>
                      </m:r>
                    </m:oMath>
                  </m:oMathPara>
                </a14:m>
                <a:endParaRPr lang="en-US" sz="2249" b="1" dirty="0">
                  <a:solidFill>
                    <a:prstClr val="black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</mc:Choice>
        <mc:Fallback>
          <p:sp>
            <p:nvSpPr>
              <p:cNvPr id="4" name="Google Shape;982;p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125" y="2002587"/>
                <a:ext cx="3480291" cy="2158820"/>
              </a:xfrm>
              <a:prstGeom prst="rect">
                <a:avLst/>
              </a:prstGeom>
              <a:blipFill>
                <a:blip r:embed="rId3"/>
                <a:stretch>
                  <a:fillRect l="-1091" b="-5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oogle Shape;984;p86"/>
          <p:cNvCxnSpPr>
            <a:cxnSpLocks/>
          </p:cNvCxnSpPr>
          <p:nvPr/>
        </p:nvCxnSpPr>
        <p:spPr>
          <a:xfrm>
            <a:off x="2459357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85;p86"/>
          <p:cNvSpPr txBox="1"/>
          <p:nvPr/>
        </p:nvSpPr>
        <p:spPr>
          <a:xfrm>
            <a:off x="1178704" y="2388890"/>
            <a:ext cx="1180976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990;p86"/>
          <p:cNvSpPr txBox="1"/>
          <p:nvPr/>
        </p:nvSpPr>
        <p:spPr>
          <a:xfrm>
            <a:off x="1480823" y="991494"/>
            <a:ext cx="2732011" cy="611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Normalization for </a:t>
            </a:r>
            <a:r>
              <a:rPr lang="en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fully-connected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networks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991;p86"/>
          <p:cNvSpPr txBox="1"/>
          <p:nvPr/>
        </p:nvSpPr>
        <p:spPr>
          <a:xfrm>
            <a:off x="4690859" y="915566"/>
            <a:ext cx="3480291" cy="76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Batch Normalization for 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convolutional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networks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(Spatial </a:t>
            </a:r>
            <a:r>
              <a:rPr lang="en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Batchnorm</a:t>
            </a: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BatchNorm2D)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6" name="Google Shape;984;p86">
            <a:extLst>
              <a:ext uri="{FF2B5EF4-FFF2-40B4-BE49-F238E27FC236}">
                <a16:creationId xmlns:a16="http://schemas.microsoft.com/office/drawing/2014/main" id="{5BB3EEBA-55AE-8B47-852B-F032CC894D13}"/>
              </a:ext>
            </a:extLst>
          </p:cNvPr>
          <p:cNvCxnSpPr>
            <a:cxnSpLocks/>
          </p:cNvCxnSpPr>
          <p:nvPr/>
        </p:nvCxnSpPr>
        <p:spPr>
          <a:xfrm>
            <a:off x="5731817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985;p86">
            <a:extLst>
              <a:ext uri="{FF2B5EF4-FFF2-40B4-BE49-F238E27FC236}">
                <a16:creationId xmlns:a16="http://schemas.microsoft.com/office/drawing/2014/main" id="{FE548154-64EF-3245-B143-55960A278BDA}"/>
              </a:ext>
            </a:extLst>
          </p:cNvPr>
          <p:cNvSpPr txBox="1"/>
          <p:nvPr/>
        </p:nvSpPr>
        <p:spPr>
          <a:xfrm>
            <a:off x="4257981" y="2427734"/>
            <a:ext cx="1096114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Normalize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8" name="Google Shape;984;p86">
            <a:extLst>
              <a:ext uri="{FF2B5EF4-FFF2-40B4-BE49-F238E27FC236}">
                <a16:creationId xmlns:a16="http://schemas.microsoft.com/office/drawing/2014/main" id="{5F199D60-BB86-F546-9955-1B0ADF8AC246}"/>
              </a:ext>
            </a:extLst>
          </p:cNvPr>
          <p:cNvCxnSpPr>
            <a:cxnSpLocks/>
          </p:cNvCxnSpPr>
          <p:nvPr/>
        </p:nvCxnSpPr>
        <p:spPr>
          <a:xfrm>
            <a:off x="6734427" y="240842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984;p86">
            <a:extLst>
              <a:ext uri="{FF2B5EF4-FFF2-40B4-BE49-F238E27FC236}">
                <a16:creationId xmlns:a16="http://schemas.microsoft.com/office/drawing/2014/main" id="{EF7D81BD-8F97-614E-8DCB-370ED095E6A9}"/>
              </a:ext>
            </a:extLst>
          </p:cNvPr>
          <p:cNvCxnSpPr>
            <a:cxnSpLocks/>
          </p:cNvCxnSpPr>
          <p:nvPr/>
        </p:nvCxnSpPr>
        <p:spPr>
          <a:xfrm>
            <a:off x="7284185" y="2388891"/>
            <a:ext cx="0" cy="36571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B2DC9E-A377-764E-BD55-8B85F86D5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290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190500"/>
            <a:ext cx="9143999" cy="857250"/>
          </a:xfrm>
        </p:spPr>
        <p:txBody>
          <a:bodyPr/>
          <a:lstStyle/>
          <a:p>
            <a:r>
              <a:rPr lang="en-US" dirty="0"/>
              <a:t>Neural Network:</a:t>
            </a:r>
            <a:br>
              <a:rPr lang="en-US" dirty="0"/>
            </a:br>
            <a:r>
              <a:rPr lang="en-US" dirty="0"/>
              <a:t>algorithm + feature + data!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851670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8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5368170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Normalization</a:t>
            </a:r>
          </a:p>
        </p:txBody>
      </p:sp>
      <p:sp>
        <p:nvSpPr>
          <p:cNvPr id="6" name="Google Shape;1000;p87"/>
          <p:cNvSpPr/>
          <p:nvPr/>
        </p:nvSpPr>
        <p:spPr>
          <a:xfrm>
            <a:off x="1709796" y="1493869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Google Shape;1001;p87"/>
          <p:cNvSpPr/>
          <p:nvPr/>
        </p:nvSpPr>
        <p:spPr>
          <a:xfrm>
            <a:off x="1709796" y="1896746"/>
            <a:ext cx="1160923" cy="25260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>
                <a:solidFill>
                  <a:prstClr val="black"/>
                </a:solidFill>
                <a:latin typeface="Calibri" panose="020F0502020204030204"/>
                <a:ea typeface="+mn-ea"/>
              </a:rPr>
              <a:t>BN</a:t>
            </a: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8" name="Google Shape;1002;p87"/>
          <p:cNvCxnSpPr/>
          <p:nvPr/>
        </p:nvCxnSpPr>
        <p:spPr>
          <a:xfrm>
            <a:off x="2290257" y="1746478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709796" y="2273702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ReLU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0" name="Google Shape;1004;p87"/>
          <p:cNvCxnSpPr/>
          <p:nvPr/>
        </p:nvCxnSpPr>
        <p:spPr>
          <a:xfrm>
            <a:off x="2290257" y="1215617"/>
            <a:ext cx="0" cy="2782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290257" y="2146424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709796" y="2710352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Conv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007;p87"/>
          <p:cNvSpPr/>
          <p:nvPr/>
        </p:nvSpPr>
        <p:spPr>
          <a:xfrm>
            <a:off x="1709796" y="3113229"/>
            <a:ext cx="1160923" cy="25260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>
                <a:solidFill>
                  <a:prstClr val="black"/>
                </a:solidFill>
                <a:latin typeface="Calibri" panose="020F0502020204030204"/>
                <a:ea typeface="+mn-ea"/>
              </a:rPr>
              <a:t>BN</a:t>
            </a: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4" name="Google Shape;1008;p87"/>
          <p:cNvCxnSpPr/>
          <p:nvPr/>
        </p:nvCxnSpPr>
        <p:spPr>
          <a:xfrm>
            <a:off x="2290257" y="2962961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290257" y="2539541"/>
            <a:ext cx="0" cy="17298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290257" y="3362907"/>
            <a:ext cx="0" cy="1365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709796" y="3490185"/>
            <a:ext cx="1160923" cy="25260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99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ReLU</a:t>
            </a:r>
            <a:endParaRPr sz="139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8" name="Google Shape;1012;p87"/>
          <p:cNvCxnSpPr/>
          <p:nvPr/>
        </p:nvCxnSpPr>
        <p:spPr>
          <a:xfrm>
            <a:off x="2290257" y="3742794"/>
            <a:ext cx="0" cy="17860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14;p87"/>
          <p:cNvSpPr txBox="1"/>
          <p:nvPr/>
        </p:nvSpPr>
        <p:spPr>
          <a:xfrm>
            <a:off x="3547456" y="1418758"/>
            <a:ext cx="3906107" cy="131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799">
                <a:solidFill>
                  <a:srgbClr val="38761D"/>
                </a:solidFill>
                <a:latin typeface="Calibri" panose="020F0502020204030204"/>
                <a:ea typeface="+mn-ea"/>
              </a:rPr>
              <a:t>Usually inserted after Fully Connected or Convolutional layers, and before nonlinearity.</a:t>
            </a:r>
            <a:endParaRPr sz="1799">
              <a:solidFill>
                <a:srgbClr val="38761D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1" name="Google Shape;1015;p87"/>
          <p:cNvCxnSpPr/>
          <p:nvPr/>
        </p:nvCxnSpPr>
        <p:spPr>
          <a:xfrm rot="10800000">
            <a:off x="3041486" y="2022875"/>
            <a:ext cx="32774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16;p87"/>
          <p:cNvCxnSpPr/>
          <p:nvPr/>
        </p:nvCxnSpPr>
        <p:spPr>
          <a:xfrm flipH="1">
            <a:off x="3000341" y="2173117"/>
            <a:ext cx="389374" cy="10106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4DB771-CC04-0D44-85E5-CF5F6C679D13}"/>
                  </a:ext>
                </a:extLst>
              </p:cNvPr>
              <p:cNvSpPr txBox="1"/>
              <p:nvPr/>
            </p:nvSpPr>
            <p:spPr>
              <a:xfrm>
                <a:off x="4972081" y="2839744"/>
                <a:ext cx="1999715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acc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</m:e>
                      </m:acc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𝑥</m:t>
                          </m:r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−</m:t>
                          </m:r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𝑉𝑎𝑟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4DB771-CC04-0D44-85E5-CF5F6C679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081" y="2839744"/>
                <a:ext cx="1999715" cy="981679"/>
              </a:xfrm>
              <a:prstGeom prst="rect">
                <a:avLst/>
              </a:prstGeom>
              <a:blipFill>
                <a:blip r:embed="rId2"/>
                <a:stretch>
                  <a:fillRect l="-188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B086C-5BA3-8240-A3E5-6E3C7AAAF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70</a:t>
            </a:fld>
            <a:endParaRPr lang="en-US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80160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14E7-7D9B-B744-9541-9D9FD884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Lenet-5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BDED0-07BC-4A47-ABA5-89F7E51F4BF3}"/>
              </a:ext>
            </a:extLst>
          </p:cNvPr>
          <p:cNvSpPr txBox="1"/>
          <p:nvPr/>
        </p:nvSpPr>
        <p:spPr>
          <a:xfrm>
            <a:off x="6875951" y="8551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FC0F4-7B84-CF4B-9DCE-6F33C41C389F}"/>
              </a:ext>
            </a:extLst>
          </p:cNvPr>
          <p:cNvSpPr/>
          <p:nvPr/>
        </p:nvSpPr>
        <p:spPr>
          <a:xfrm>
            <a:off x="208498" y="4099035"/>
            <a:ext cx="7891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Conv filters were 5x5, applied at stride 1 </a:t>
            </a:r>
          </a:p>
          <a:p>
            <a:r>
              <a:rPr lang="en-US" sz="1800" dirty="0"/>
              <a:t>Subsampling (Pooling) layers were 2x2 applied at stride 2 </a:t>
            </a:r>
          </a:p>
          <a:p>
            <a:r>
              <a:rPr lang="en-US" sz="1800" dirty="0"/>
              <a:t>i.e. architecture is [CONV-POOL-CONV-POOL-CONV-flatten-FC-output]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10747-35BF-F344-97B7-6962802AD6AE}"/>
              </a:ext>
            </a:extLst>
          </p:cNvPr>
          <p:cNvGrpSpPr/>
          <p:nvPr/>
        </p:nvGrpSpPr>
        <p:grpSpPr>
          <a:xfrm>
            <a:off x="-108520" y="1107405"/>
            <a:ext cx="10520434" cy="2976513"/>
            <a:chOff x="208499" y="1452166"/>
            <a:chExt cx="8935501" cy="25280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20B869-D2B8-D545-B7DF-74D3AF12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99" y="1452166"/>
              <a:ext cx="8935501" cy="25280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93FDBF-368F-AD41-9E26-472C63AB9272}"/>
                </a:ext>
              </a:extLst>
            </p:cNvPr>
            <p:cNvSpPr/>
            <p:nvPr/>
          </p:nvSpPr>
          <p:spPr>
            <a:xfrm>
              <a:off x="7452320" y="3363838"/>
              <a:ext cx="14401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30E4D0-F3F6-D745-A091-E06151E9FD3D}"/>
              </a:ext>
            </a:extLst>
          </p:cNvPr>
          <p:cNvSpPr txBox="1"/>
          <p:nvPr/>
        </p:nvSpPr>
        <p:spPr>
          <a:xfrm>
            <a:off x="467544" y="843558"/>
            <a:ext cx="357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10 digit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2611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31B-64DA-1C46-B3AC-1BC9D2D6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LeNet5 demo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2E5165-7299-2E46-A474-4A8CF1AE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52682"/>
            <a:ext cx="5257958" cy="32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45B8-33F5-7E49-A097-4F0D2F1375EF}"/>
              </a:ext>
            </a:extLst>
          </p:cNvPr>
          <p:cNvSpPr txBox="1"/>
          <p:nvPr/>
        </p:nvSpPr>
        <p:spPr>
          <a:xfrm>
            <a:off x="6660232" y="6346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LeCun</a:t>
            </a:r>
            <a:r>
              <a:rPr lang="en-US" sz="1800" dirty="0"/>
              <a:t> et al. 1998</a:t>
            </a:r>
          </a:p>
        </p:txBody>
      </p:sp>
    </p:spTree>
    <p:extLst>
      <p:ext uri="{BB962C8B-B14F-4D97-AF65-F5344CB8AC3E}">
        <p14:creationId xmlns:p14="http://schemas.microsoft.com/office/powerpoint/2010/main" val="8249109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833A-64BF-474C-ACB5-5084C01B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F4BAB-624B-F74D-A3AA-4D323073AB34}"/>
              </a:ext>
            </a:extLst>
          </p:cNvPr>
          <p:cNvSpPr/>
          <p:nvPr/>
        </p:nvSpPr>
        <p:spPr>
          <a:xfrm>
            <a:off x="5707495" y="318847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88B0-242E-0E45-B716-68FE389D67D4}"/>
              </a:ext>
            </a:extLst>
          </p:cNvPr>
          <p:cNvSpPr txBox="1"/>
          <p:nvPr/>
        </p:nvSpPr>
        <p:spPr>
          <a:xfrm>
            <a:off x="467544" y="97828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Task: ImageNet 1000-class classification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F376DD-3322-B843-8982-72074F6F312B}"/>
              </a:ext>
            </a:extLst>
          </p:cNvPr>
          <p:cNvGrpSpPr/>
          <p:nvPr/>
        </p:nvGrpSpPr>
        <p:grpSpPr>
          <a:xfrm>
            <a:off x="1115616" y="1248246"/>
            <a:ext cx="7289800" cy="3987800"/>
            <a:chOff x="1115616" y="1248246"/>
            <a:chExt cx="7289800" cy="3987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5C35CA-D72F-6443-B238-50E8243447B6}"/>
                </a:ext>
              </a:extLst>
            </p:cNvPr>
            <p:cNvGrpSpPr/>
            <p:nvPr/>
          </p:nvGrpSpPr>
          <p:grpSpPr>
            <a:xfrm>
              <a:off x="1115616" y="1248246"/>
              <a:ext cx="7289800" cy="3987800"/>
              <a:chOff x="1115616" y="1248246"/>
              <a:chExt cx="7289800" cy="39878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E78F2E-8CE9-A346-AD75-9443D37B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5616" y="1248246"/>
                <a:ext cx="7289800" cy="39878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C0FF1A-6A09-514B-89DE-A0C18683D2A1}"/>
                  </a:ext>
                </a:extLst>
              </p:cNvPr>
              <p:cNvSpPr/>
              <p:nvPr/>
            </p:nvSpPr>
            <p:spPr>
              <a:xfrm>
                <a:off x="1331640" y="1851670"/>
                <a:ext cx="86409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5A1A8E-C76C-8148-82DE-459770CC7E5F}"/>
                </a:ext>
              </a:extLst>
            </p:cNvPr>
            <p:cNvSpPr txBox="1"/>
            <p:nvPr/>
          </p:nvSpPr>
          <p:spPr>
            <a:xfrm>
              <a:off x="1188638" y="1944165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227x 227</a:t>
              </a:r>
            </a:p>
            <a:p>
              <a:pPr algn="ctr"/>
              <a:r>
                <a:rPr lang="en-US" sz="1400" dirty="0"/>
                <a:t> 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02DDDE-DB61-0D44-B2C1-9715B9C1D503}"/>
              </a:ext>
            </a:extLst>
          </p:cNvPr>
          <p:cNvSpPr txBox="1"/>
          <p:nvPr/>
        </p:nvSpPr>
        <p:spPr>
          <a:xfrm>
            <a:off x="323528" y="1944165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HxW</a:t>
            </a:r>
            <a:endParaRPr lang="en-US" sz="1400" b="1" dirty="0"/>
          </a:p>
          <a:p>
            <a:pPr algn="ctr"/>
            <a:r>
              <a:rPr lang="en-US" sz="1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2234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b="1" dirty="0"/>
              <a:t>First layer </a:t>
            </a:r>
            <a:r>
              <a:rPr lang="en-US" sz="1800" dirty="0"/>
              <a:t>(CONV1): 96 11x11 filters applied at stride 4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Conv1?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408CF-4487-B54E-8D59-DB043DB0BF88}"/>
              </a:ext>
            </a:extLst>
          </p:cNvPr>
          <p:cNvSpPr txBox="1"/>
          <p:nvPr/>
        </p:nvSpPr>
        <p:spPr>
          <a:xfrm>
            <a:off x="6300192" y="2966017"/>
            <a:ext cx="270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Hint: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(227-11)/4 + 1 = 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4227577" y="3862540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55x55x96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(3*11*11) * 96</a:t>
            </a:r>
          </a:p>
        </p:txBody>
      </p:sp>
    </p:spTree>
    <p:extLst>
      <p:ext uri="{BB962C8B-B14F-4D97-AF65-F5344CB8AC3E}">
        <p14:creationId xmlns:p14="http://schemas.microsoft.com/office/powerpoint/2010/main" val="3963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5127-F334-1C47-91F2-0076F67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6536-00F1-F14E-A8BD-50743E97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73043"/>
            <a:ext cx="5804272" cy="191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90A6-7FF5-5941-A1D8-33C872831F49}"/>
              </a:ext>
            </a:extLst>
          </p:cNvPr>
          <p:cNvSpPr txBox="1"/>
          <p:nvPr/>
        </p:nvSpPr>
        <p:spPr>
          <a:xfrm>
            <a:off x="275839" y="2715766"/>
            <a:ext cx="9433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227x227x3 images </a:t>
            </a:r>
          </a:p>
          <a:p>
            <a:r>
              <a:rPr lang="en-US" sz="1800" dirty="0"/>
              <a:t>After Conv1: 55x55x96</a:t>
            </a:r>
          </a:p>
          <a:p>
            <a:r>
              <a:rPr lang="en-US" sz="1800" b="1" dirty="0"/>
              <a:t>Second layer: </a:t>
            </a:r>
            <a:r>
              <a:rPr lang="en-US" sz="1800" dirty="0"/>
              <a:t>Pool1: 3x3 at stride 2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Q: What is the output volume size after Pool1?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5A572-1EC8-B84C-9466-68457283F2FF}"/>
              </a:ext>
            </a:extLst>
          </p:cNvPr>
          <p:cNvSpPr txBox="1"/>
          <p:nvPr/>
        </p:nvSpPr>
        <p:spPr>
          <a:xfrm>
            <a:off x="5495911" y="3805542"/>
            <a:ext cx="36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(55-3)/2 + 1 = 27</a:t>
            </a:r>
          </a:p>
          <a:p>
            <a:r>
              <a:rPr lang="en-US" sz="1800" dirty="0"/>
              <a:t>27x27x96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F390B-0A54-5747-924B-C111B79EAE4D}"/>
              </a:ext>
            </a:extLst>
          </p:cNvPr>
          <p:cNvSpPr txBox="1"/>
          <p:nvPr/>
        </p:nvSpPr>
        <p:spPr>
          <a:xfrm>
            <a:off x="280403" y="4441276"/>
            <a:ext cx="631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how many parameters in this layer?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81F0-4DF6-284D-B18B-A3ACF228FF71}"/>
              </a:ext>
            </a:extLst>
          </p:cNvPr>
          <p:cNvSpPr/>
          <p:nvPr/>
        </p:nvSpPr>
        <p:spPr>
          <a:xfrm>
            <a:off x="5707495" y="123478"/>
            <a:ext cx="3436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[</a:t>
            </a:r>
            <a:r>
              <a:rPr lang="en-US" sz="1800" dirty="0" err="1"/>
              <a:t>Krizhevsky</a:t>
            </a:r>
            <a:r>
              <a:rPr lang="en-US" sz="1800" dirty="0"/>
              <a:t>, </a:t>
            </a:r>
            <a:r>
              <a:rPr lang="en-US" sz="1800" dirty="0" err="1"/>
              <a:t>Sutskever</a:t>
            </a:r>
            <a:r>
              <a:rPr lang="en-US" sz="1800" dirty="0"/>
              <a:t>, Hinton, </a:t>
            </a:r>
            <a:r>
              <a:rPr lang="en-US" sz="1800" dirty="0" err="1"/>
              <a:t>NeurIPS</a:t>
            </a:r>
            <a:r>
              <a:rPr lang="en-US" sz="1800" dirty="0"/>
              <a:t> 2012]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4C53C-85D0-8744-8B5E-B9B45EFEBBFD}"/>
              </a:ext>
            </a:extLst>
          </p:cNvPr>
          <p:cNvSpPr txBox="1"/>
          <p:nvPr/>
        </p:nvSpPr>
        <p:spPr>
          <a:xfrm>
            <a:off x="4227577" y="4774168"/>
            <a:ext cx="36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0!!!</a:t>
            </a:r>
          </a:p>
        </p:txBody>
      </p:sp>
    </p:spTree>
    <p:extLst>
      <p:ext uri="{BB962C8B-B14F-4D97-AF65-F5344CB8AC3E}">
        <p14:creationId xmlns:p14="http://schemas.microsoft.com/office/powerpoint/2010/main" val="5667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3196829" y="1800225"/>
          <a:ext cx="2571750" cy="154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2605B29-94A0-3F4F-9614-A12781A8B39F}"/>
              </a:ext>
            </a:extLst>
          </p:cNvPr>
          <p:cNvGrpSpPr/>
          <p:nvPr/>
        </p:nvGrpSpPr>
        <p:grpSpPr>
          <a:xfrm>
            <a:off x="1023016" y="2283719"/>
            <a:ext cx="2417414" cy="2528477"/>
            <a:chOff x="1023016" y="2100673"/>
            <a:chExt cx="2417414" cy="2528477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3977142"/>
                </p:ext>
              </p:extLst>
            </p:nvPr>
          </p:nvGraphicFramePr>
          <p:xfrm>
            <a:off x="117729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023016" y="2100673"/>
              <a:ext cx="24174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of the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memory usage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is in the early convolution layers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2F5030-FA0F-4C45-99AE-7F9E6E0404E2}"/>
              </a:ext>
            </a:extLst>
          </p:cNvPr>
          <p:cNvGrpSpPr/>
          <p:nvPr/>
        </p:nvGrpSpPr>
        <p:grpSpPr>
          <a:xfrm>
            <a:off x="3440430" y="2283718"/>
            <a:ext cx="2263140" cy="2528478"/>
            <a:chOff x="3440430" y="2100672"/>
            <a:chExt cx="2263140" cy="2528478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6933400"/>
                </p:ext>
              </p:extLst>
            </p:nvPr>
          </p:nvGraphicFramePr>
          <p:xfrm>
            <a:off x="344043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546935" y="2100672"/>
              <a:ext cx="21566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Nearly all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parameters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are in the fully-connected layers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B0B695-8B0E-6B4E-BA74-EDD5854C868D}"/>
              </a:ext>
            </a:extLst>
          </p:cNvPr>
          <p:cNvGrpSpPr/>
          <p:nvPr/>
        </p:nvGrpSpPr>
        <p:grpSpPr>
          <a:xfrm>
            <a:off x="5703570" y="2285768"/>
            <a:ext cx="2631626" cy="2526428"/>
            <a:chOff x="5703570" y="2102722"/>
            <a:chExt cx="2631626" cy="2526428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18104406"/>
                </p:ext>
              </p:extLst>
            </p:nvPr>
          </p:nvGraphicFramePr>
          <p:xfrm>
            <a:off x="5703570" y="2571750"/>
            <a:ext cx="2263140" cy="205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886451" y="2102722"/>
              <a:ext cx="24487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Most 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floating-point ops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occur in the convolution layers</a:t>
              </a:r>
            </a:p>
          </p:txBody>
        </p:sp>
      </p:grpSp>
      <p:pic>
        <p:nvPicPr>
          <p:cNvPr id="13" name="Google Shape;489;p35">
            <a:extLst>
              <a:ext uri="{FF2B5EF4-FFF2-40B4-BE49-F238E27FC236}">
                <a16:creationId xmlns:a16="http://schemas.microsoft.com/office/drawing/2014/main" id="{0CCC937B-6692-E948-897D-7012454E0B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321"/>
          <a:stretch/>
        </p:blipFill>
        <p:spPr>
          <a:xfrm>
            <a:off x="3799627" y="1"/>
            <a:ext cx="4201373" cy="1274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8CF0-5179-A442-8572-5700E703E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E4F83-873F-7B46-9224-01B385BC7B31}"/>
              </a:ext>
            </a:extLst>
          </p:cNvPr>
          <p:cNvSpPr txBox="1"/>
          <p:nvPr/>
        </p:nvSpPr>
        <p:spPr>
          <a:xfrm>
            <a:off x="179512" y="113349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Q: Which part of the network incurs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7CDB0-7B01-2042-B3FE-1EB00A43F491}"/>
              </a:ext>
            </a:extLst>
          </p:cNvPr>
          <p:cNvSpPr txBox="1"/>
          <p:nvPr/>
        </p:nvSpPr>
        <p:spPr>
          <a:xfrm>
            <a:off x="1177290" y="1537875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memory usage?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86735-39F4-EA40-BC23-276D18B876E7}"/>
              </a:ext>
            </a:extLst>
          </p:cNvPr>
          <p:cNvSpPr txBox="1"/>
          <p:nvPr/>
        </p:nvSpPr>
        <p:spPr>
          <a:xfrm>
            <a:off x="3454369" y="1508684"/>
            <a:ext cx="2170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Large # of parameters?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D2450-640E-2343-950D-A881180E624A}"/>
              </a:ext>
            </a:extLst>
          </p:cNvPr>
          <p:cNvSpPr txBox="1"/>
          <p:nvPr/>
        </p:nvSpPr>
        <p:spPr>
          <a:xfrm>
            <a:off x="5731448" y="1662572"/>
            <a:ext cx="217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 FLOPs?</a:t>
            </a:r>
          </a:p>
        </p:txBody>
      </p:sp>
    </p:spTree>
    <p:extLst>
      <p:ext uri="{BB962C8B-B14F-4D97-AF65-F5344CB8AC3E}">
        <p14:creationId xmlns:p14="http://schemas.microsoft.com/office/powerpoint/2010/main" val="24904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9D33-09F5-284C-905B-898B4580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95D-4890-3645-8E9A-80522BD28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0"/>
            <a:ext cx="566729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E4914-261F-D14E-9C5B-EF7B21E593DD}"/>
              </a:ext>
            </a:extLst>
          </p:cNvPr>
          <p:cNvSpPr txBox="1"/>
          <p:nvPr/>
        </p:nvSpPr>
        <p:spPr>
          <a:xfrm>
            <a:off x="457200" y="1571848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err="1">
                <a:hlinkClick r:id="rId3"/>
              </a:rPr>
              <a:t>github.com</a:t>
            </a:r>
            <a:r>
              <a:rPr lang="en-US" sz="1800" dirty="0">
                <a:hlinkClick r:id="rId3"/>
              </a:rPr>
              <a:t>/</a:t>
            </a:r>
            <a:r>
              <a:rPr lang="en-US" sz="1800" dirty="0" err="1">
                <a:hlinkClick r:id="rId3"/>
              </a:rPr>
              <a:t>pytorch</a:t>
            </a:r>
            <a:r>
              <a:rPr lang="en-US" sz="1800" dirty="0">
                <a:hlinkClick r:id="rId3"/>
              </a:rPr>
              <a:t>/vision/blob/main/</a:t>
            </a:r>
            <a:r>
              <a:rPr lang="en-US" sz="1800" dirty="0" err="1">
                <a:hlinkClick r:id="rId3"/>
              </a:rPr>
              <a:t>torchvision</a:t>
            </a:r>
            <a:r>
              <a:rPr lang="en-US" sz="1800" dirty="0">
                <a:hlinkClick r:id="rId3"/>
              </a:rPr>
              <a:t>/models/alexnet.py#L18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91567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1766E-DEC0-ED43-BE52-D7E29B95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19" y="784772"/>
            <a:ext cx="4785269" cy="435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0065D-AC11-7E46-BB63-15A2C657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55345"/>
            <a:ext cx="4785269" cy="81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586389" y="1347614"/>
            <a:ext cx="437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224x224x3</a:t>
            </a:r>
          </a:p>
          <a:p>
            <a:endParaRPr lang="en-US" sz="1800" dirty="0"/>
          </a:p>
          <a:p>
            <a:r>
              <a:rPr lang="en-US" sz="1800" dirty="0"/>
              <a:t>Simplified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Always </a:t>
            </a:r>
            <a:r>
              <a:rPr lang="en-US" sz="1800" dirty="0" err="1"/>
              <a:t>ReLu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After pool, double the # of channels</a:t>
            </a:r>
          </a:p>
        </p:txBody>
      </p:sp>
    </p:spTree>
    <p:extLst>
      <p:ext uri="{BB962C8B-B14F-4D97-AF65-F5344CB8AC3E}">
        <p14:creationId xmlns:p14="http://schemas.microsoft.com/office/powerpoint/2010/main" val="23665874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692B-D209-7B4D-B44D-9EE3007D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VGGNet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Simonyan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Zisserman 2015]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166A-2FC1-5147-8CCE-8336C32E5417}"/>
              </a:ext>
            </a:extLst>
          </p:cNvPr>
          <p:cNvSpPr txBox="1"/>
          <p:nvPr/>
        </p:nvSpPr>
        <p:spPr>
          <a:xfrm>
            <a:off x="382950" y="1425381"/>
            <a:ext cx="437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Input: 224x224x3</a:t>
            </a:r>
          </a:p>
          <a:p>
            <a:endParaRPr lang="en-US" sz="1800" dirty="0"/>
          </a:p>
          <a:p>
            <a:r>
              <a:rPr lang="en-US" sz="1800" dirty="0"/>
              <a:t>Simplified design 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All kernel size 3x3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Always </a:t>
            </a:r>
            <a:r>
              <a:rPr lang="en-US" sz="1800" dirty="0" err="1"/>
              <a:t>ReLu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max pool are 2x2, stride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After pool, double the # of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2DD2F-3CF2-D246-AFEB-0C44D887A84D}"/>
              </a:ext>
            </a:extLst>
          </p:cNvPr>
          <p:cNvSpPr txBox="1"/>
          <p:nvPr/>
        </p:nvSpPr>
        <p:spPr>
          <a:xfrm>
            <a:off x="4572000" y="1873485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1:</a:t>
            </a:r>
          </a:p>
          <a:p>
            <a:r>
              <a:rPr lang="en-US" sz="2100" dirty="0"/>
              <a:t>Conv(5x5, C -&gt; C)</a:t>
            </a:r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25C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25C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C445B-2EAC-3742-B35A-547F971BF553}"/>
              </a:ext>
            </a:extLst>
          </p:cNvPr>
          <p:cNvSpPr txBox="1"/>
          <p:nvPr/>
        </p:nvSpPr>
        <p:spPr>
          <a:xfrm>
            <a:off x="6879414" y="1871871"/>
            <a:ext cx="2038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u="sng" dirty="0"/>
              <a:t>Option 2:</a:t>
            </a:r>
          </a:p>
          <a:p>
            <a:r>
              <a:rPr lang="en-US" sz="2100" dirty="0"/>
              <a:t>Conv(3x3, C -&gt; C)</a:t>
            </a:r>
          </a:p>
          <a:p>
            <a:r>
              <a:rPr lang="en-US" sz="2100" dirty="0"/>
              <a:t>Conv(3x3, C -&gt; C)</a:t>
            </a:r>
          </a:p>
          <a:p>
            <a:endParaRPr lang="en-US" sz="2100" dirty="0"/>
          </a:p>
          <a:p>
            <a:r>
              <a:rPr lang="en-US" sz="2100" dirty="0" err="1"/>
              <a:t>Params</a:t>
            </a:r>
            <a:r>
              <a:rPr lang="en-US" sz="2100" dirty="0"/>
              <a:t>: 18C</a:t>
            </a:r>
            <a:r>
              <a:rPr lang="en-US" sz="2100" baseline="30000" dirty="0"/>
              <a:t>2</a:t>
            </a:r>
          </a:p>
          <a:p>
            <a:r>
              <a:rPr lang="en-US" sz="2100" dirty="0"/>
              <a:t>FLOPs: 18C</a:t>
            </a:r>
            <a:r>
              <a:rPr lang="en-US" sz="2100" baseline="30000" dirty="0"/>
              <a:t>2</a:t>
            </a:r>
            <a:r>
              <a:rPr lang="en-US" sz="2100" dirty="0"/>
              <a:t>HW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D01C5-E862-4046-A772-767BF84FA586}"/>
              </a:ext>
            </a:extLst>
          </p:cNvPr>
          <p:cNvSpPr/>
          <p:nvPr/>
        </p:nvSpPr>
        <p:spPr>
          <a:xfrm>
            <a:off x="382139" y="3671046"/>
            <a:ext cx="39395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3x3 conv has same receptive field as a single 5x5 conv, but has fewer parameters and takes less computation!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9FE01-5334-F240-B71B-4E4B35FC8FFB}"/>
              </a:ext>
            </a:extLst>
          </p:cNvPr>
          <p:cNvSpPr txBox="1"/>
          <p:nvPr/>
        </p:nvSpPr>
        <p:spPr>
          <a:xfrm>
            <a:off x="5471200" y="4811741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adapted from Johnson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9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(fully-connected) </a:t>
            </a:r>
            <a:br>
              <a:rPr lang="en-US" dirty="0"/>
            </a:br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4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5736" y="1707657"/>
            <a:ext cx="4896544" cy="2674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923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306" y="2107543"/>
            <a:ext cx="4243388" cy="928415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Problem: Deep Networks very hard to train!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620F4-A6D3-BC4B-A975-1DDAB0EE9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6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840FB4-BFBF-064E-BB8A-3C74B85DD446}"/>
              </a:ext>
            </a:extLst>
          </p:cNvPr>
          <p:cNvSpPr/>
          <p:nvPr/>
        </p:nvSpPr>
        <p:spPr>
          <a:xfrm>
            <a:off x="5148064" y="2716212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83409-70B3-D84C-BD25-24056C6CEA63}"/>
              </a:ext>
            </a:extLst>
          </p:cNvPr>
          <p:cNvSpPr/>
          <p:nvPr/>
        </p:nvSpPr>
        <p:spPr>
          <a:xfrm>
            <a:off x="4596138" y="2067694"/>
            <a:ext cx="1872208" cy="2155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70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599C-51A2-534F-A7C0-B2931CB9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Measuring performance over train/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sets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924180-14B5-B845-B805-09CF1B30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63229"/>
            <a:ext cx="4797400" cy="398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073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Naively adding more layers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!= better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A894E-BB2B-B345-A4CE-453D19B5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48"/>
          <a:stretch/>
        </p:blipFill>
        <p:spPr>
          <a:xfrm>
            <a:off x="1581838" y="1841567"/>
            <a:ext cx="5980324" cy="19959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6437810" y="4735489"/>
            <a:ext cx="2706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[He et al. CVPR 2016]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4E67A-A752-0742-B872-3520910BB45C}"/>
              </a:ext>
            </a:extLst>
          </p:cNvPr>
          <p:cNvSpPr/>
          <p:nvPr/>
        </p:nvSpPr>
        <p:spPr>
          <a:xfrm>
            <a:off x="755576" y="1316065"/>
            <a:ext cx="3142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Q: is this over fitting?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F2D25F-8F88-5D42-B91C-710785CF77B4}"/>
              </a:ext>
            </a:extLst>
          </p:cNvPr>
          <p:cNvSpPr/>
          <p:nvPr/>
        </p:nvSpPr>
        <p:spPr>
          <a:xfrm>
            <a:off x="3455368" y="1290027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No! (hypothesis) it’s a matter of optimization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18A96-F12C-2941-959A-B228B4AF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37"/>
          <a:stretch/>
        </p:blipFill>
        <p:spPr>
          <a:xfrm>
            <a:off x="1581838" y="4088247"/>
            <a:ext cx="5980324" cy="10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1185-1559-C444-A30F-9FE59C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Naively adding more layers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!= better performance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EFF9-F16D-0145-9C5C-737F584CADDC}"/>
              </a:ext>
            </a:extLst>
          </p:cNvPr>
          <p:cNvSpPr/>
          <p:nvPr/>
        </p:nvSpPr>
        <p:spPr>
          <a:xfrm>
            <a:off x="6437810" y="4735489"/>
            <a:ext cx="2706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[He et al. CVPR 2016]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B6021-5A86-1E42-9ECE-590C757CB9FE}"/>
              </a:ext>
            </a:extLst>
          </p:cNvPr>
          <p:cNvSpPr txBox="1"/>
          <p:nvPr/>
        </p:nvSpPr>
        <p:spPr>
          <a:xfrm>
            <a:off x="899592" y="1879709"/>
            <a:ext cx="8003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Deeper networks can emulate shallow networks.</a:t>
            </a:r>
          </a:p>
          <a:p>
            <a:r>
              <a:rPr lang="en-US" dirty="0"/>
              <a:t>How?</a:t>
            </a:r>
          </a:p>
          <a:p>
            <a:r>
              <a:rPr lang="en-US" dirty="0"/>
              <a:t>By making the extra layers to model the identity function. </a:t>
            </a:r>
          </a:p>
          <a:p>
            <a:r>
              <a:rPr lang="en-US" dirty="0"/>
              <a:t>But it’s difficult to do this as  y= sig(w*x + b)</a:t>
            </a:r>
          </a:p>
        </p:txBody>
      </p:sp>
    </p:spTree>
    <p:extLst>
      <p:ext uri="{BB962C8B-B14F-4D97-AF65-F5344CB8AC3E}">
        <p14:creationId xmlns:p14="http://schemas.microsoft.com/office/powerpoint/2010/main" val="29153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06CD8-2A70-4649-A995-FA8FFF608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4"/>
          <a:stretch/>
        </p:blipFill>
        <p:spPr>
          <a:xfrm>
            <a:off x="1323435" y="786068"/>
            <a:ext cx="3605870" cy="4151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E77439-BF05-354E-B10E-0CD47C476CFA}"/>
              </a:ext>
            </a:extLst>
          </p:cNvPr>
          <p:cNvSpPr/>
          <p:nvPr/>
        </p:nvSpPr>
        <p:spPr>
          <a:xfrm>
            <a:off x="5580112" y="868970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Input: 224x224x3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216312-01C0-BB4A-8C77-37A39FBF3895}"/>
              </a:ext>
            </a:extLst>
          </p:cNvPr>
          <p:cNvGrpSpPr/>
          <p:nvPr/>
        </p:nvGrpSpPr>
        <p:grpSpPr>
          <a:xfrm>
            <a:off x="2926963" y="2491630"/>
            <a:ext cx="5306298" cy="1258477"/>
            <a:chOff x="4067944" y="2537409"/>
            <a:chExt cx="5306298" cy="12584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1E034C-442D-EC4D-8934-A0DD1C8F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5877" y="2857400"/>
              <a:ext cx="3288365" cy="720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35C33-EE7D-AE4E-B5A8-28AAAE763E7D}"/>
                </a:ext>
              </a:extLst>
            </p:cNvPr>
            <p:cNvSpPr txBox="1"/>
            <p:nvPr/>
          </p:nvSpPr>
          <p:spPr>
            <a:xfrm>
              <a:off x="6017631" y="2537409"/>
              <a:ext cx="2705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ResNet</a:t>
              </a:r>
              <a:r>
                <a:rPr lang="en-US" sz="2000" dirty="0"/>
                <a:t> Block: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BF7A54-6552-2A48-936E-FD69BF7AB2DC}"/>
                </a:ext>
              </a:extLst>
            </p:cNvPr>
            <p:cNvSpPr/>
            <p:nvPr/>
          </p:nvSpPr>
          <p:spPr>
            <a:xfrm>
              <a:off x="4067944" y="3217440"/>
              <a:ext cx="1800200" cy="578446"/>
            </a:xfrm>
            <a:prstGeom prst="rect">
              <a:avLst/>
            </a:prstGeom>
            <a:solidFill>
              <a:srgbClr val="4F81BD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2951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16E7-EE13-2A49-8900-832948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ResNet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[He et al. CVPR 2016]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D0FF4-E60F-DD4D-8C9E-6277C991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2" y="1867396"/>
            <a:ext cx="6273800" cy="2425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02E38-E82E-4840-A39C-050EA210254B}"/>
              </a:ext>
            </a:extLst>
          </p:cNvPr>
          <p:cNvSpPr txBox="1"/>
          <p:nvPr/>
        </p:nvSpPr>
        <p:spPr>
          <a:xfrm>
            <a:off x="971600" y="101014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be made very deep: ResNet-50, 101, 152</a:t>
            </a:r>
          </a:p>
          <a:p>
            <a:r>
              <a:rPr lang="en-US" sz="2400" dirty="0"/>
              <a:t>And converge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7BC20-C828-E54B-A37C-2B1C2893A075}"/>
              </a:ext>
            </a:extLst>
          </p:cNvPr>
          <p:cNvSpPr txBox="1"/>
          <p:nvPr/>
        </p:nvSpPr>
        <p:spPr>
          <a:xfrm>
            <a:off x="6516216" y="2418526"/>
            <a:ext cx="262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Bottleneck</a:t>
            </a:r>
            <a:r>
              <a:rPr lang="en-US" sz="2000" dirty="0"/>
              <a:t> design:</a:t>
            </a:r>
          </a:p>
          <a:p>
            <a:r>
              <a:rPr lang="en-US" sz="2000" dirty="0"/>
              <a:t>Reduce by 1x1</a:t>
            </a:r>
          </a:p>
          <a:p>
            <a:r>
              <a:rPr lang="en-US" sz="2000" dirty="0"/>
              <a:t>Conv by 3x3</a:t>
            </a:r>
          </a:p>
          <a:p>
            <a:r>
              <a:rPr lang="en-US" sz="2000" dirty="0"/>
              <a:t>Restore by 1x1</a:t>
            </a:r>
          </a:p>
        </p:txBody>
      </p:sp>
    </p:spTree>
    <p:extLst>
      <p:ext uri="{BB962C8B-B14F-4D97-AF65-F5344CB8AC3E}">
        <p14:creationId xmlns:p14="http://schemas.microsoft.com/office/powerpoint/2010/main" val="10634976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ImageNet Classification Challenge top-5 error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14619" y="754381"/>
          <a:ext cx="6686550" cy="369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968123" y="4387284"/>
            <a:ext cx="452398" cy="16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510480" y="4345332"/>
            <a:ext cx="546667" cy="29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014183" y="4370792"/>
            <a:ext cx="734384" cy="29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3745759" y="4367176"/>
            <a:ext cx="444845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4115730" y="4367176"/>
            <a:ext cx="904248" cy="23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4809530" y="4341300"/>
            <a:ext cx="652486" cy="2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5462015" y="4339627"/>
            <a:ext cx="499005" cy="28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750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75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7080247" y="4370793"/>
            <a:ext cx="828158" cy="18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6061938" y="4390850"/>
            <a:ext cx="516447" cy="18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6649633" y="4334892"/>
            <a:ext cx="517180" cy="25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66" rIns="68551" bIns="34266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75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75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75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50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00E88-6F97-624C-BF80-BF7546426455}"/>
              </a:ext>
            </a:extLst>
          </p:cNvPr>
          <p:cNvSpPr/>
          <p:nvPr/>
        </p:nvSpPr>
        <p:spPr>
          <a:xfrm>
            <a:off x="2510480" y="2832892"/>
            <a:ext cx="982155" cy="297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Shallow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CC5A02-7D9E-C247-BC58-10E11EDCAE46}"/>
              </a:ext>
            </a:extLst>
          </p:cNvPr>
          <p:cNvSpPr/>
          <p:nvPr/>
        </p:nvSpPr>
        <p:spPr>
          <a:xfrm>
            <a:off x="3509760" y="275894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6343F-54C0-3240-A2D1-8D34EE5ED19E}"/>
              </a:ext>
            </a:extLst>
          </p:cNvPr>
          <p:cNvSpPr/>
          <p:nvPr/>
        </p:nvSpPr>
        <p:spPr>
          <a:xfrm>
            <a:off x="4078604" y="2975137"/>
            <a:ext cx="568844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8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823F7B-F264-2D41-8990-9DDAB76D32F0}"/>
              </a:ext>
            </a:extLst>
          </p:cNvPr>
          <p:cNvSpPr/>
          <p:nvPr/>
        </p:nvSpPr>
        <p:spPr>
          <a:xfrm>
            <a:off x="4520717" y="1923678"/>
            <a:ext cx="617442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19 Layer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EC0FB-F8D7-EA48-9D4F-5D575A527D52}"/>
              </a:ext>
            </a:extLst>
          </p:cNvPr>
          <p:cNvSpPr/>
          <p:nvPr/>
        </p:nvSpPr>
        <p:spPr>
          <a:xfrm>
            <a:off x="5089567" y="1926336"/>
            <a:ext cx="63456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22 Layer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3D38E-5208-ED43-91DB-5ADEB95BF7CE}"/>
              </a:ext>
            </a:extLst>
          </p:cNvPr>
          <p:cNvSpPr/>
          <p:nvPr/>
        </p:nvSpPr>
        <p:spPr>
          <a:xfrm>
            <a:off x="5764521" y="806710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33D7B-8847-B847-8975-5736AA20344B}"/>
              </a:ext>
            </a:extLst>
          </p:cNvPr>
          <p:cNvSpPr/>
          <p:nvPr/>
        </p:nvSpPr>
        <p:spPr>
          <a:xfrm>
            <a:off x="6300192" y="809365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C4B645-4F28-E241-85AA-B5E789610045}"/>
              </a:ext>
            </a:extLst>
          </p:cNvPr>
          <p:cNvSpPr/>
          <p:nvPr/>
        </p:nvSpPr>
        <p:spPr>
          <a:xfrm>
            <a:off x="6876256" y="812022"/>
            <a:ext cx="535671" cy="413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152 Layer</a:t>
            </a:r>
          </a:p>
        </p:txBody>
      </p:sp>
    </p:spTree>
    <p:extLst>
      <p:ext uri="{BB962C8B-B14F-4D97-AF65-F5344CB8AC3E}">
        <p14:creationId xmlns:p14="http://schemas.microsoft.com/office/powerpoint/2010/main" val="6010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/>
        </p:bldSub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Bottom line: CNN workflow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887829" y="3088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667044" y="874201"/>
            <a:ext cx="5809911" cy="2254006"/>
            <a:chOff x="-74463" y="1242229"/>
            <a:chExt cx="6790807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E94442A7-2BF3-B94B-893F-E362D57AC343}"/>
                </a:ext>
              </a:extLst>
            </p:cNvPr>
            <p:cNvSpPr/>
            <p:nvPr/>
          </p:nvSpPr>
          <p:spPr>
            <a:xfrm>
              <a:off x="5204175" y="2297894"/>
              <a:ext cx="1512169" cy="523219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001991" y="30216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12DBC-15A2-6E40-B079-B1ACC4755B33}"/>
              </a:ext>
            </a:extLst>
          </p:cNvPr>
          <p:cNvSpPr txBox="1"/>
          <p:nvPr/>
        </p:nvSpPr>
        <p:spPr>
          <a:xfrm>
            <a:off x="1240262" y="3703971"/>
            <a:ext cx="7652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Convert </a:t>
            </a:r>
            <a:r>
              <a:rPr lang="en-US" sz="1800" b="1" dirty="0" err="1"/>
              <a:t>HxW</a:t>
            </a:r>
            <a:r>
              <a:rPr lang="en-US" sz="1800" b="1" dirty="0"/>
              <a:t> image into a F-dimensional vector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What’s the probability this image has a cat? (F=1)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Which of 1000 categories is this image? (F=1000)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Where are the X,Y coordinates of 5 cat face </a:t>
            </a:r>
            <a:r>
              <a:rPr lang="en-US" sz="1800" dirty="0" err="1"/>
              <a:t>keypoints</a:t>
            </a:r>
            <a:r>
              <a:rPr lang="en-US" sz="1800" dirty="0"/>
              <a:t>? (F=28*2 = 56) </a:t>
            </a:r>
          </a:p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460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Example: Image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586220" y="329357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365435" y="1079772"/>
            <a:ext cx="4522647" cy="2254006"/>
            <a:chOff x="-74463" y="1242229"/>
            <a:chExt cx="5286212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522348" y="12009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9A9EB-F96C-9F49-8982-667336E127E1}"/>
              </a:ext>
            </a:extLst>
          </p:cNvPr>
          <p:cNvGrpSpPr/>
          <p:nvPr/>
        </p:nvGrpSpPr>
        <p:grpSpPr>
          <a:xfrm>
            <a:off x="6270320" y="1965362"/>
            <a:ext cx="821960" cy="447643"/>
            <a:chOff x="6198312" y="3852299"/>
            <a:chExt cx="821960" cy="447643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6977BDE-E998-8F42-A109-A2CC3FDBA964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509AC97-8E10-E842-99AA-25E52ECA383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EFE4F-84A0-974C-821A-C586A00FDC24}"/>
              </a:ext>
            </a:extLst>
          </p:cNvPr>
          <p:cNvGrpSpPr/>
          <p:nvPr/>
        </p:nvGrpSpPr>
        <p:grpSpPr>
          <a:xfrm>
            <a:off x="6990400" y="1965362"/>
            <a:ext cx="821960" cy="447643"/>
            <a:chOff x="6198312" y="3852299"/>
            <a:chExt cx="821960" cy="447643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1FF39F4-7E20-6B4E-A128-418856899C0C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E28DFCB-4F19-4C4C-A5C0-5B238204BBA6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E6399B-612B-ED45-97B5-5A282D3CD9EF}"/>
              </a:ext>
            </a:extLst>
          </p:cNvPr>
          <p:cNvGrpSpPr/>
          <p:nvPr/>
        </p:nvGrpSpPr>
        <p:grpSpPr>
          <a:xfrm>
            <a:off x="7710480" y="1965362"/>
            <a:ext cx="821960" cy="447643"/>
            <a:chOff x="6198312" y="3852299"/>
            <a:chExt cx="821960" cy="447643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277AEC06-3150-4841-BC72-FDD960AF9F5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C0FEBA7D-AADC-A145-B6BF-0B31F19EA62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Up Arrow 13">
            <a:extLst>
              <a:ext uri="{FF2B5EF4-FFF2-40B4-BE49-F238E27FC236}">
                <a16:creationId xmlns:a16="http://schemas.microsoft.com/office/drawing/2014/main" id="{3DE20AE2-8D01-FF4B-9427-C298EBB1DCE8}"/>
              </a:ext>
            </a:extLst>
          </p:cNvPr>
          <p:cNvSpPr/>
          <p:nvPr/>
        </p:nvSpPr>
        <p:spPr>
          <a:xfrm>
            <a:off x="6398489" y="2283718"/>
            <a:ext cx="96688" cy="75771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8739B5F1-FA58-884D-B41E-BA4F353287E3}"/>
              </a:ext>
            </a:extLst>
          </p:cNvPr>
          <p:cNvSpPr/>
          <p:nvPr/>
        </p:nvSpPr>
        <p:spPr>
          <a:xfrm>
            <a:off x="6804248" y="2283717"/>
            <a:ext cx="84718" cy="122494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E1307BB0-AD67-2E4B-9BA9-953F1D0FF9D7}"/>
              </a:ext>
            </a:extLst>
          </p:cNvPr>
          <p:cNvSpPr/>
          <p:nvPr/>
        </p:nvSpPr>
        <p:spPr>
          <a:xfrm>
            <a:off x="8270697" y="2283718"/>
            <a:ext cx="84718" cy="158595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36BE9-2641-3B4C-97B3-86B20C45562C}"/>
              </a:ext>
            </a:extLst>
          </p:cNvPr>
          <p:cNvSpPr txBox="1"/>
          <p:nvPr/>
        </p:nvSpPr>
        <p:spPr>
          <a:xfrm>
            <a:off x="4611404" y="2987437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C32B88-BF37-B84D-B52A-F1163ABBBC3B}"/>
              </a:ext>
            </a:extLst>
          </p:cNvPr>
          <p:cNvSpPr txBox="1"/>
          <p:nvPr/>
        </p:nvSpPr>
        <p:spPr>
          <a:xfrm>
            <a:off x="4900061" y="3583228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#2)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56346D-8BAB-8840-91C0-BB0E4661FA84}"/>
              </a:ext>
            </a:extLst>
          </p:cNvPr>
          <p:cNvSpPr txBox="1"/>
          <p:nvPr/>
        </p:nvSpPr>
        <p:spPr>
          <a:xfrm>
            <a:off x="6332590" y="3869672"/>
            <a:ext cx="245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72057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80488-D2C9-461B-97EB-9684EDD792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56" y="933219"/>
            <a:ext cx="5757424" cy="40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3" y="627544"/>
            <a:ext cx="5542694" cy="119421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~2B parameters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!!!</a:t>
            </a:r>
          </a:p>
        </p:txBody>
      </p:sp>
      <p:sp>
        <p:nvSpPr>
          <p:cNvPr id="4" name="Freeform 3"/>
          <p:cNvSpPr/>
          <p:nvPr/>
        </p:nvSpPr>
        <p:spPr>
          <a:xfrm>
            <a:off x="5435444" y="1399847"/>
            <a:ext cx="414720" cy="31107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14" tIns="36404" rIns="72814" bIns="36404" anchor="ctr" anchorCtr="0" compatLnSpc="0"/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534" y="4159068"/>
            <a:ext cx="5054547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-    Spatial correlation is local</a:t>
            </a:r>
          </a:p>
          <a:p>
            <a:pPr marL="342563" marR="0" lvl="0" indent="-342563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Waste of resources + we have not enough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training samples anyway..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1193" y="58054"/>
            <a:ext cx="4547742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Fully Connected Layer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8" name="TextBox 7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39707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9AC9-E39A-1143-BA0B-F2146437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65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B5C01-3D8A-0D42-B5A2-0AAA59C5990D}"/>
              </a:ext>
            </a:extLst>
          </p:cNvPr>
          <p:cNvSpPr txBox="1"/>
          <p:nvPr/>
        </p:nvSpPr>
        <p:spPr>
          <a:xfrm>
            <a:off x="1586220" y="329357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Input:</a:t>
            </a:r>
          </a:p>
          <a:p>
            <a:pPr algn="ctr"/>
            <a:r>
              <a:rPr lang="en-US" sz="1800" dirty="0" err="1"/>
              <a:t>HxWxC</a:t>
            </a:r>
            <a:endParaRPr lang="en-US" sz="1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22652-2E56-554B-A3E7-CF7C0F6F24FE}"/>
              </a:ext>
            </a:extLst>
          </p:cNvPr>
          <p:cNvGrpSpPr/>
          <p:nvPr/>
        </p:nvGrpSpPr>
        <p:grpSpPr>
          <a:xfrm>
            <a:off x="1365435" y="1079772"/>
            <a:ext cx="4522647" cy="2254006"/>
            <a:chOff x="-74463" y="1242229"/>
            <a:chExt cx="5286212" cy="2634553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C53D3020-B00A-F643-AC58-FDB8E251D1BA}"/>
                </a:ext>
              </a:extLst>
            </p:cNvPr>
            <p:cNvSpPr/>
            <p:nvPr/>
          </p:nvSpPr>
          <p:spPr>
            <a:xfrm>
              <a:off x="-74462" y="1242229"/>
              <a:ext cx="2653354" cy="2634550"/>
            </a:xfrm>
            <a:prstGeom prst="cube">
              <a:avLst>
                <a:gd name="adj" fmla="val 785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outdoor, tree, grass, mammal&#10;&#10;Description automatically generated">
              <a:extLst>
                <a:ext uri="{FF2B5EF4-FFF2-40B4-BE49-F238E27FC236}">
                  <a16:creationId xmlns:a16="http://schemas.microsoft.com/office/drawing/2014/main" id="{F4400EFA-21EC-3C49-8B22-21F1F89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01" t="9401" r="36350" b="19201"/>
            <a:stretch/>
          </p:blipFill>
          <p:spPr>
            <a:xfrm rot="5400000">
              <a:off x="-74462" y="1424863"/>
              <a:ext cx="2451918" cy="24519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A366F5-91FA-6041-9FF6-1F0D71E97978}"/>
                </a:ext>
              </a:extLst>
            </p:cNvPr>
            <p:cNvGrpSpPr/>
            <p:nvPr/>
          </p:nvGrpSpPr>
          <p:grpSpPr>
            <a:xfrm>
              <a:off x="3215267" y="1590861"/>
              <a:ext cx="1368152" cy="1944216"/>
              <a:chOff x="4079363" y="1707654"/>
              <a:chExt cx="1368152" cy="1944216"/>
            </a:xfrm>
          </p:grpSpPr>
          <p:sp>
            <p:nvSpPr>
              <p:cNvPr id="6" name="Trapezoid 5">
                <a:extLst>
                  <a:ext uri="{FF2B5EF4-FFF2-40B4-BE49-F238E27FC236}">
                    <a16:creationId xmlns:a16="http://schemas.microsoft.com/office/drawing/2014/main" id="{C4950D9C-3C39-1A4D-8E64-9542EB42FDAC}"/>
                  </a:ext>
                </a:extLst>
              </p:cNvPr>
              <p:cNvSpPr/>
              <p:nvPr/>
            </p:nvSpPr>
            <p:spPr>
              <a:xfrm rot="5400000">
                <a:off x="3791331" y="1995686"/>
                <a:ext cx="1944216" cy="1368152"/>
              </a:xfrm>
              <a:prstGeom prst="trapezoi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475-1934-BC47-8452-65B041B948FA}"/>
                  </a:ext>
                </a:extLst>
              </p:cNvPr>
              <p:cNvSpPr txBox="1"/>
              <p:nvPr/>
            </p:nvSpPr>
            <p:spPr>
              <a:xfrm>
                <a:off x="4223378" y="2427734"/>
                <a:ext cx="1224134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CNN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42C383-ADAB-DC4A-A397-FB4117B6B533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604943" y="2562969"/>
              <a:ext cx="6103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448E1C-8843-9A44-A31B-C48DC56945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583417" y="2559507"/>
              <a:ext cx="628332" cy="13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AC1F2F-4BC8-064D-B738-B6486ADFBFF1}"/>
              </a:ext>
            </a:extLst>
          </p:cNvPr>
          <p:cNvSpPr txBox="1"/>
          <p:nvPr/>
        </p:nvSpPr>
        <p:spPr>
          <a:xfrm>
            <a:off x="6522348" y="12009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Output:</a:t>
            </a:r>
          </a:p>
          <a:p>
            <a:pPr algn="ctr"/>
            <a:r>
              <a:rPr lang="en-US" sz="1800" dirty="0"/>
              <a:t>1 x 1 x 2K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06BA1-03A8-5341-8B41-B82DE42B3D7F}"/>
              </a:ext>
            </a:extLst>
          </p:cNvPr>
          <p:cNvSpPr txBox="1"/>
          <p:nvPr/>
        </p:nvSpPr>
        <p:spPr>
          <a:xfrm>
            <a:off x="-108520" y="4856261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89A9EB-F96C-9F49-8982-667336E127E1}"/>
              </a:ext>
            </a:extLst>
          </p:cNvPr>
          <p:cNvGrpSpPr/>
          <p:nvPr/>
        </p:nvGrpSpPr>
        <p:grpSpPr>
          <a:xfrm>
            <a:off x="6270320" y="1965362"/>
            <a:ext cx="821960" cy="447643"/>
            <a:chOff x="6198312" y="3852299"/>
            <a:chExt cx="821960" cy="447643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6977BDE-E998-8F42-A109-A2CC3FDBA964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509AC97-8E10-E842-99AA-25E52ECA3833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CEFE4F-84A0-974C-821A-C586A00FDC24}"/>
              </a:ext>
            </a:extLst>
          </p:cNvPr>
          <p:cNvGrpSpPr/>
          <p:nvPr/>
        </p:nvGrpSpPr>
        <p:grpSpPr>
          <a:xfrm>
            <a:off x="6990400" y="1965362"/>
            <a:ext cx="821960" cy="447643"/>
            <a:chOff x="6198312" y="3852299"/>
            <a:chExt cx="821960" cy="447643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1FF39F4-7E20-6B4E-A128-418856899C0C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E28DFCB-4F19-4C4C-A5C0-5B238204BBA6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E6399B-612B-ED45-97B5-5A282D3CD9EF}"/>
              </a:ext>
            </a:extLst>
          </p:cNvPr>
          <p:cNvGrpSpPr/>
          <p:nvPr/>
        </p:nvGrpSpPr>
        <p:grpSpPr>
          <a:xfrm>
            <a:off x="7710480" y="1965362"/>
            <a:ext cx="821960" cy="447643"/>
            <a:chOff x="6198312" y="3852299"/>
            <a:chExt cx="821960" cy="447643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277AEC06-3150-4841-BC72-FDD960AF9F5E}"/>
                </a:ext>
              </a:extLst>
            </p:cNvPr>
            <p:cNvSpPr/>
            <p:nvPr/>
          </p:nvSpPr>
          <p:spPr>
            <a:xfrm>
              <a:off x="619831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C0FEBA7D-AADC-A145-B6BF-0B31F19EA620}"/>
                </a:ext>
              </a:extLst>
            </p:cNvPr>
            <p:cNvSpPr/>
            <p:nvPr/>
          </p:nvSpPr>
          <p:spPr>
            <a:xfrm>
              <a:off x="6558352" y="3852299"/>
              <a:ext cx="461920" cy="447643"/>
            </a:xfrm>
            <a:prstGeom prst="cub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Up Arrow 13">
            <a:extLst>
              <a:ext uri="{FF2B5EF4-FFF2-40B4-BE49-F238E27FC236}">
                <a16:creationId xmlns:a16="http://schemas.microsoft.com/office/drawing/2014/main" id="{3DE20AE2-8D01-FF4B-9427-C298EBB1DCE8}"/>
              </a:ext>
            </a:extLst>
          </p:cNvPr>
          <p:cNvSpPr/>
          <p:nvPr/>
        </p:nvSpPr>
        <p:spPr>
          <a:xfrm>
            <a:off x="6398489" y="2283718"/>
            <a:ext cx="133574" cy="75771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8739B5F1-FA58-884D-B41E-BA4F353287E3}"/>
              </a:ext>
            </a:extLst>
          </p:cNvPr>
          <p:cNvSpPr/>
          <p:nvPr/>
        </p:nvSpPr>
        <p:spPr>
          <a:xfrm>
            <a:off x="6804248" y="2283717"/>
            <a:ext cx="118638" cy="115212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E1307BB0-AD67-2E4B-9BA9-953F1D0FF9D7}"/>
              </a:ext>
            </a:extLst>
          </p:cNvPr>
          <p:cNvSpPr/>
          <p:nvPr/>
        </p:nvSpPr>
        <p:spPr>
          <a:xfrm>
            <a:off x="8270697" y="2283718"/>
            <a:ext cx="82874" cy="216024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36BE9-2641-3B4C-97B3-86B20C45562C}"/>
              </a:ext>
            </a:extLst>
          </p:cNvPr>
          <p:cNvSpPr txBox="1"/>
          <p:nvPr/>
        </p:nvSpPr>
        <p:spPr>
          <a:xfrm>
            <a:off x="4337174" y="3066514"/>
            <a:ext cx="289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X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C32B88-BF37-B84D-B52A-F1163ABBBC3B}"/>
              </a:ext>
            </a:extLst>
          </p:cNvPr>
          <p:cNvSpPr txBox="1"/>
          <p:nvPr/>
        </p:nvSpPr>
        <p:spPr>
          <a:xfrm>
            <a:off x="4637917" y="3435846"/>
            <a:ext cx="281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Y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56346D-8BAB-8840-91C0-BB0E4661FA84}"/>
              </a:ext>
            </a:extLst>
          </p:cNvPr>
          <p:cNvSpPr txBox="1"/>
          <p:nvPr/>
        </p:nvSpPr>
        <p:spPr>
          <a:xfrm>
            <a:off x="5284796" y="3869672"/>
            <a:ext cx="289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X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#K</a:t>
            </a: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B4C4EEB0-C7E4-DC46-AB12-9BF4364A333F}"/>
              </a:ext>
            </a:extLst>
          </p:cNvPr>
          <p:cNvSpPr/>
          <p:nvPr/>
        </p:nvSpPr>
        <p:spPr>
          <a:xfrm>
            <a:off x="7871658" y="2283718"/>
            <a:ext cx="84718" cy="158595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56289D-DBCF-A54E-A946-7207F24E0D06}"/>
              </a:ext>
            </a:extLst>
          </p:cNvPr>
          <p:cNvSpPr txBox="1"/>
          <p:nvPr/>
        </p:nvSpPr>
        <p:spPr>
          <a:xfrm>
            <a:off x="5644836" y="4508452"/>
            <a:ext cx="289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Y </a:t>
            </a:r>
            <a:r>
              <a:rPr lang="en-US" sz="1800" dirty="0" err="1"/>
              <a:t>coord</a:t>
            </a:r>
            <a:r>
              <a:rPr lang="en-US" sz="1800" dirty="0"/>
              <a:t> of </a:t>
            </a:r>
            <a:r>
              <a:rPr lang="en-US" sz="1800" dirty="0" err="1"/>
              <a:t>keypoint</a:t>
            </a:r>
            <a:r>
              <a:rPr lang="en-US" sz="1800" dirty="0"/>
              <a:t> #K</a:t>
            </a:r>
          </a:p>
        </p:txBody>
      </p:sp>
    </p:spTree>
    <p:extLst>
      <p:ext uri="{BB962C8B-B14F-4D97-AF65-F5344CB8AC3E}">
        <p14:creationId xmlns:p14="http://schemas.microsoft.com/office/powerpoint/2010/main" val="17306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your data is not big enough?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F91D8-3FF6-B346-87B2-74A35FA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63638"/>
            <a:ext cx="1944216" cy="212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41BFF0-41E4-2244-BA94-E0FEABE7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87" y="1698177"/>
            <a:ext cx="1818180" cy="28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570D3-0025-D547-A5CB-3D539596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67" y="1687927"/>
            <a:ext cx="3662333" cy="288311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7A3D492-22CB-EA4C-9E14-3A1DCD5D0161}"/>
              </a:ext>
            </a:extLst>
          </p:cNvPr>
          <p:cNvSpPr/>
          <p:nvPr/>
        </p:nvSpPr>
        <p:spPr>
          <a:xfrm>
            <a:off x="2555776" y="2499742"/>
            <a:ext cx="650511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by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249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C965-AC6E-EB48-BE3C-19324832DF98}"/>
              </a:ext>
            </a:extLst>
          </p:cNvPr>
          <p:cNvSpPr txBox="1"/>
          <p:nvPr/>
        </p:nvSpPr>
        <p:spPr>
          <a:xfrm>
            <a:off x="5220072" y="4835723"/>
            <a:ext cx="406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modified from David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A9321-9307-BB4B-9947-EE00E1DA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05" y="1393886"/>
            <a:ext cx="3266095" cy="3266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457200" y="1393886"/>
            <a:ext cx="4474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 transformations (on the fly) to increase training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mix multiple transformations at once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Make sure you don’t change the meaning of the output</a:t>
            </a:r>
          </a:p>
        </p:txBody>
      </p:sp>
    </p:spTree>
    <p:extLst>
      <p:ext uri="{BB962C8B-B14F-4D97-AF65-F5344CB8AC3E}">
        <p14:creationId xmlns:p14="http://schemas.microsoft.com/office/powerpoint/2010/main" val="11130755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05979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55416-848B-BB4F-9D08-6E696CFE39A7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0C403-6B7B-3A4A-8A76-08EFC02CC9E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2E8F0-19E2-AC47-B089-D6070BBAA8D3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</p:spTree>
    <p:extLst>
      <p:ext uri="{BB962C8B-B14F-4D97-AF65-F5344CB8AC3E}">
        <p14:creationId xmlns:p14="http://schemas.microsoft.com/office/powerpoint/2010/main" val="418290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C30FE-EBEB-0F4E-B881-B305DB64F4EA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3A2E4-90F0-8844-A699-17377090D350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C86351-42D2-B24D-9AD1-54435E36F615}"/>
              </a:ext>
            </a:extLst>
          </p:cNvPr>
          <p:cNvSpPr txBox="1">
            <a:spLocks/>
          </p:cNvSpPr>
          <p:nvPr/>
        </p:nvSpPr>
        <p:spPr>
          <a:xfrm>
            <a:off x="395536" y="130300"/>
            <a:ext cx="8394858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Autofit/>
          </a:bodyPr>
          <a:lstStyle>
            <a:lvl1pPr algn="ctr" defTabSz="9135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labels need to be transformed too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81467-399B-4648-B230-9197AC99EA50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6FA070-E22A-C04A-960A-7AFAADABD21E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5B32D-0DE4-6E4E-8DF8-4A34588C4C2C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21947064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F161D-96DC-F54D-9A3D-36AD4806DC8B}"/>
              </a:ext>
            </a:extLst>
          </p:cNvPr>
          <p:cNvSpPr/>
          <p:nvPr/>
        </p:nvSpPr>
        <p:spPr>
          <a:xfrm>
            <a:off x="3448055" y="4562807"/>
            <a:ext cx="538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WRONG! Flipped without updating the label!!</a:t>
            </a:r>
          </a:p>
        </p:txBody>
      </p:sp>
    </p:spTree>
    <p:extLst>
      <p:ext uri="{BB962C8B-B14F-4D97-AF65-F5344CB8AC3E}">
        <p14:creationId xmlns:p14="http://schemas.microsoft.com/office/powerpoint/2010/main" val="162797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546E-3A16-F545-A515-3320A55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Very</a:t>
            </a:r>
            <a:r>
              <a:rPr lang="en-US" dirty="0"/>
              <a:t> common bug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BC58-19C8-124B-93CF-9ED21ED841F9}"/>
              </a:ext>
            </a:extLst>
          </p:cNvPr>
          <p:cNvSpPr txBox="1"/>
          <p:nvPr/>
        </p:nvSpPr>
        <p:spPr>
          <a:xfrm>
            <a:off x="181959" y="1849699"/>
            <a:ext cx="3266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certain tasks, make sure to transform the output accordingly!!</a:t>
            </a:r>
          </a:p>
        </p:txBody>
      </p:sp>
      <p:pic>
        <p:nvPicPr>
          <p:cNvPr id="7" name="Picture 6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769C21E7-AFF9-524B-A685-F135F7FD3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948" r="36423" b="29585"/>
          <a:stretch/>
        </p:blipFill>
        <p:spPr>
          <a:xfrm rot="5400000">
            <a:off x="3091601" y="1428456"/>
            <a:ext cx="3032809" cy="2952330"/>
          </a:xfrm>
          <a:prstGeom prst="rect">
            <a:avLst/>
          </a:prstGeom>
        </p:spPr>
      </p:pic>
      <p:pic>
        <p:nvPicPr>
          <p:cNvPr id="15" name="Picture 14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57E9239E-37C2-D34C-95D4-0E375763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005" t="22948" r="36423" b="29585"/>
          <a:stretch/>
        </p:blipFill>
        <p:spPr>
          <a:xfrm rot="16200000" flipH="1">
            <a:off x="6115937" y="1428758"/>
            <a:ext cx="3032809" cy="2952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E2087-F260-1845-80B8-1F4567F375C0}"/>
              </a:ext>
            </a:extLst>
          </p:cNvPr>
          <p:cNvSpPr txBox="1"/>
          <p:nvPr/>
        </p:nvSpPr>
        <p:spPr>
          <a:xfrm>
            <a:off x="3635896" y="106322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0095-AA54-C244-9C75-56D234ED8B39}"/>
              </a:ext>
            </a:extLst>
          </p:cNvPr>
          <p:cNvSpPr txBox="1"/>
          <p:nvPr/>
        </p:nvSpPr>
        <p:spPr>
          <a:xfrm>
            <a:off x="6444208" y="10563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flip + color </a:t>
            </a:r>
            <a:r>
              <a:rPr lang="en-US" sz="2000" dirty="0" err="1"/>
              <a:t>aug</a:t>
            </a:r>
            <a:endParaRPr lang="en-US" sz="2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02431-C0AB-6A40-832D-92F6C45EC4D9}"/>
              </a:ext>
            </a:extLst>
          </p:cNvPr>
          <p:cNvSpPr/>
          <p:nvPr/>
        </p:nvSpPr>
        <p:spPr>
          <a:xfrm>
            <a:off x="4563165" y="2778939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266E8-6270-274E-B78D-2B86C4BAC336}"/>
              </a:ext>
            </a:extLst>
          </p:cNvPr>
          <p:cNvSpPr/>
          <p:nvPr/>
        </p:nvSpPr>
        <p:spPr>
          <a:xfrm>
            <a:off x="4932040" y="2787774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FD8C-1128-2D4B-BEF6-C1884CC4FC72}"/>
              </a:ext>
            </a:extLst>
          </p:cNvPr>
          <p:cNvSpPr/>
          <p:nvPr/>
        </p:nvSpPr>
        <p:spPr>
          <a:xfrm>
            <a:off x="7020272" y="2787774"/>
            <a:ext cx="224859" cy="2248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AF6EAF-5103-A24D-ADE2-4B396EEBCD12}"/>
              </a:ext>
            </a:extLst>
          </p:cNvPr>
          <p:cNvSpPr/>
          <p:nvPr/>
        </p:nvSpPr>
        <p:spPr>
          <a:xfrm>
            <a:off x="7443484" y="2796609"/>
            <a:ext cx="224860" cy="2248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98CBBF-D749-E94D-8F26-C74D56F9D02D}"/>
              </a:ext>
            </a:extLst>
          </p:cNvPr>
          <p:cNvSpPr/>
          <p:nvPr/>
        </p:nvSpPr>
        <p:spPr>
          <a:xfrm>
            <a:off x="683568" y="3956238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71821-F000-1044-8300-E6EA30D5A1AB}"/>
              </a:ext>
            </a:extLst>
          </p:cNvPr>
          <p:cNvSpPr/>
          <p:nvPr/>
        </p:nvSpPr>
        <p:spPr>
          <a:xfrm>
            <a:off x="1907704" y="3939902"/>
            <a:ext cx="360040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876F5-74E2-C041-A5CF-7BA6977FBBE4}"/>
              </a:ext>
            </a:extLst>
          </p:cNvPr>
          <p:cNvSpPr txBox="1"/>
          <p:nvPr/>
        </p:nvSpPr>
        <p:spPr>
          <a:xfrm>
            <a:off x="395536" y="476286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Defined </a:t>
            </a:r>
            <a:r>
              <a:rPr lang="en-US" sz="1600" dirty="0" err="1"/>
              <a:t>wrt</a:t>
            </a:r>
            <a:r>
              <a:rPr lang="en-US" sz="1600" dirty="0"/>
              <a:t> to the cat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6B916-4E66-634B-8044-A42AFBC815EC}"/>
              </a:ext>
            </a:extLst>
          </p:cNvPr>
          <p:cNvSpPr txBox="1"/>
          <p:nvPr/>
        </p:nvSpPr>
        <p:spPr>
          <a:xfrm>
            <a:off x="1555861" y="438331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Left eye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007100-526D-484D-B9E3-CE621C10B6F9}"/>
              </a:ext>
            </a:extLst>
          </p:cNvPr>
          <p:cNvSpPr txBox="1"/>
          <p:nvPr/>
        </p:nvSpPr>
        <p:spPr>
          <a:xfrm>
            <a:off x="245787" y="437557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Right eye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26FDE8-8E13-094B-A7F2-B84AE32CE393}"/>
              </a:ext>
            </a:extLst>
          </p:cNvPr>
          <p:cNvSpPr/>
          <p:nvPr/>
        </p:nvSpPr>
        <p:spPr>
          <a:xfrm>
            <a:off x="3622509" y="4562807"/>
            <a:ext cx="5214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Correct</a:t>
            </a:r>
          </a:p>
        </p:txBody>
      </p:sp>
    </p:spTree>
    <p:extLst>
      <p:ext uri="{BB962C8B-B14F-4D97-AF65-F5344CB8AC3E}">
        <p14:creationId xmlns:p14="http://schemas.microsoft.com/office/powerpoint/2010/main" val="34052240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67C9F9E0-37E1-415C-90AF-BC825462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</p:spPr>
        <p:txBody>
          <a:bodyPr/>
          <a:lstStyle/>
          <a:p>
            <a:pPr>
              <a:buNone/>
            </a:pPr>
            <a:r>
              <a:rPr lang="en-US" dirty="0"/>
              <a:t>How to train your network</a:t>
            </a:r>
          </a:p>
        </p:txBody>
      </p:sp>
      <p:pic>
        <p:nvPicPr>
          <p:cNvPr id="4098" name="Picture 2" descr="10 Epic Characters With Disabilities and Disorders - The GCE">
            <a:extLst>
              <a:ext uri="{FF2B5EF4-FFF2-40B4-BE49-F238E27FC236}">
                <a16:creationId xmlns:a16="http://schemas.microsoft.com/office/drawing/2014/main" id="{D37E46BD-5F72-A143-8AE3-043B14D53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25758"/>
          <a:stretch/>
        </p:blipFill>
        <p:spPr bwMode="auto">
          <a:xfrm>
            <a:off x="457191" y="1203631"/>
            <a:ext cx="8228763" cy="339485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269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9055-EF4A-6241-91F8-D82B31E2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Basic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3544-A7A3-6349-8E55-E11082055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50" indent="-514350">
              <a:buAutoNum type="arabicPeriod"/>
            </a:pPr>
            <a:r>
              <a:rPr lang="en-US" dirty="0"/>
              <a:t>Get your dataset</a:t>
            </a:r>
          </a:p>
          <a:p>
            <a:pPr marL="622350" indent="-514350">
              <a:buAutoNum type="arabicPeriod"/>
            </a:pPr>
            <a:r>
              <a:rPr lang="en-US" dirty="0"/>
              <a:t>Design your CNN architecture</a:t>
            </a:r>
          </a:p>
          <a:p>
            <a:pPr marL="622350" indent="-514350">
              <a:buAutoNum type="arabicPeriod"/>
            </a:pPr>
            <a:r>
              <a:rPr lang="en-US" dirty="0"/>
              <a:t>Train + update weights with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tf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171283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9055-EF4A-6241-91F8-D82B31E2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Sanity Check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3544-A7A3-6349-8E55-E1108205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1" y="1203631"/>
            <a:ext cx="8363281" cy="3394856"/>
          </a:xfrm>
        </p:spPr>
        <p:txBody>
          <a:bodyPr/>
          <a:lstStyle/>
          <a:p>
            <a:pPr marL="108000" indent="0">
              <a:buNone/>
            </a:pPr>
            <a:r>
              <a:rPr lang="en-US" sz="2800" dirty="0"/>
              <a:t>Make sure you can memorize a single data point: 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).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Train your CNN on only 1 image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It </a:t>
            </a:r>
            <a:r>
              <a:rPr lang="en-US" sz="2800" b="1" dirty="0"/>
              <a:t>must</a:t>
            </a:r>
            <a:r>
              <a:rPr lang="en-US" sz="2800" dirty="0"/>
              <a:t> be able to get very low training loss</a:t>
            </a:r>
          </a:p>
          <a:p>
            <a:pPr marL="108000" indent="0">
              <a:buNone/>
            </a:pPr>
            <a:r>
              <a:rPr lang="en-US" sz="2800" dirty="0"/>
              <a:t>If you can’t do this, it means something is wrong in your loss function, label, network/</a:t>
            </a:r>
            <a:r>
              <a:rPr lang="en-US" sz="2800" dirty="0" err="1"/>
              <a:t>pytorch</a:t>
            </a:r>
            <a:r>
              <a:rPr lang="en-US" sz="2800" dirty="0"/>
              <a:t> setup</a:t>
            </a:r>
          </a:p>
          <a:p>
            <a:pPr marL="108000" indent="0">
              <a:buNone/>
            </a:pPr>
            <a:r>
              <a:rPr lang="en-US" sz="2000" dirty="0"/>
              <a:t>It should also overfit to a single data fairly quickly. If it takes many iterations to do this that’s also bad news bears</a:t>
            </a:r>
          </a:p>
        </p:txBody>
      </p:sp>
    </p:spTree>
    <p:extLst>
      <p:ext uri="{BB962C8B-B14F-4D97-AF65-F5344CB8AC3E}">
        <p14:creationId xmlns:p14="http://schemas.microsoft.com/office/powerpoint/2010/main" val="34238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19197</TotalTime>
  <Words>3747</Words>
  <Application>Microsoft Macintosh PowerPoint</Application>
  <PresentationFormat>On-screen Show (16:9)</PresentationFormat>
  <Paragraphs>902</Paragraphs>
  <Slides>101</Slides>
  <Notes>55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101</vt:i4>
      </vt:variant>
    </vt:vector>
  </HeadingPairs>
  <TitlesOfParts>
    <vt:vector size="120" baseType="lpstr">
      <vt:lpstr>FreeSans</vt:lpstr>
      <vt:lpstr>Nice</vt:lpstr>
      <vt:lpstr>StarSymbol</vt:lpstr>
      <vt:lpstr>Arial</vt:lpstr>
      <vt:lpstr>Calibri</vt:lpstr>
      <vt:lpstr>Calibri Light</vt:lpstr>
      <vt:lpstr>Cambria Math</vt:lpstr>
      <vt:lpstr>Courier New</vt:lpstr>
      <vt:lpstr>Helvetica Neue Medium</vt:lpstr>
      <vt:lpstr>Times New Roman</vt:lpstr>
      <vt:lpstr>Default Design</vt:lpstr>
      <vt:lpstr>2_Lecture</vt:lpstr>
      <vt:lpstr>1_Lecture</vt:lpstr>
      <vt:lpstr>6_Lecture</vt:lpstr>
      <vt:lpstr>8_Default Design</vt:lpstr>
      <vt:lpstr>Default</vt:lpstr>
      <vt:lpstr>1_simple-light</vt:lpstr>
      <vt:lpstr>Office Theme</vt:lpstr>
      <vt:lpstr>1_Office Theme</vt:lpstr>
      <vt:lpstr>Convolutional Neural Networks</vt:lpstr>
      <vt:lpstr>Project 5</vt:lpstr>
      <vt:lpstr>Neural Nets: a particularly useful Black Box</vt:lpstr>
      <vt:lpstr>Classic Object Recognition</vt:lpstr>
      <vt:lpstr>Classic Object Recognition</vt:lpstr>
      <vt:lpstr>Learning Features</vt:lpstr>
      <vt:lpstr>Neural Network: algorithm + feature + data!</vt:lpstr>
      <vt:lpstr>Vanilla (fully-connected) 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 Layer</vt:lpstr>
      <vt:lpstr>Convolution Layer</vt:lpstr>
      <vt:lpstr>Convolution Layer:</vt:lpstr>
      <vt:lpstr>Convolution Layer</vt:lpstr>
      <vt:lpstr>Convolution Layer</vt:lpstr>
      <vt:lpstr>Convolution Layer</vt:lpstr>
      <vt:lpstr>Convolution Layer: With many images</vt:lpstr>
      <vt:lpstr>Convolution Layer</vt:lpstr>
      <vt:lpstr>PowerPoint Presentation</vt:lpstr>
      <vt:lpstr>PowerPoint Presentation</vt:lpstr>
      <vt:lpstr>Compared with MLPs</vt:lpstr>
      <vt:lpstr>CNNs in practice</vt:lpstr>
      <vt:lpstr>What needs to be learned?</vt:lpstr>
      <vt:lpstr>What needs to be learned?</vt:lpstr>
      <vt:lpstr>We’re still doing matrix multiplications,  just localized &amp; shared</vt:lpstr>
      <vt:lpstr>Convnet nitty gritties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Convolution Spatial Dimensions</vt:lpstr>
      <vt:lpstr>Receptive Fields</vt:lpstr>
      <vt:lpstr>Receptive Fields</vt:lpstr>
      <vt:lpstr>Receptive Fields</vt:lpstr>
      <vt:lpstr>Receptive Fields</vt:lpstr>
      <vt:lpstr>Strided Convolution</vt:lpstr>
      <vt:lpstr>Strided Convolution</vt:lpstr>
      <vt:lpstr>Strided Convolution</vt:lpstr>
      <vt:lpstr>Strided Convolution</vt:lpstr>
      <vt:lpstr>Can we do stride 3? </vt:lpstr>
      <vt:lpstr>Pooling Layers: Downsampling</vt:lpstr>
      <vt:lpstr>Max Pooling</vt:lpstr>
      <vt:lpstr>Average Pooling</vt:lpstr>
      <vt:lpstr>Pooling Summary</vt:lpstr>
      <vt:lpstr>Normalization</vt:lpstr>
      <vt:lpstr>How to normalize</vt:lpstr>
      <vt:lpstr>How to normalize</vt:lpstr>
      <vt:lpstr>Batch Normalization for ConvNets</vt:lpstr>
      <vt:lpstr>Normalization</vt:lpstr>
      <vt:lpstr>Case Study: Lenet-5</vt:lpstr>
      <vt:lpstr>LeNet5 demo</vt:lpstr>
      <vt:lpstr>Case Study: AlexNet</vt:lpstr>
      <vt:lpstr>Case Study: AlexNet</vt:lpstr>
      <vt:lpstr>Case Study: AlexNet</vt:lpstr>
      <vt:lpstr>AlexNet</vt:lpstr>
      <vt:lpstr>In pytorch</vt:lpstr>
      <vt:lpstr>VGGNet [Simonyan and Zisserman 2015] </vt:lpstr>
      <vt:lpstr>VGGNet [Simonyan and Zisserman 2015] </vt:lpstr>
      <vt:lpstr>Problem: Deep Networks very hard to train!</vt:lpstr>
      <vt:lpstr>Measuring performance over train/val sets</vt:lpstr>
      <vt:lpstr>Measuring performance over train/val sets</vt:lpstr>
      <vt:lpstr>Naively adding more layers  != better performance </vt:lpstr>
      <vt:lpstr>Naively adding more layers  != better performance </vt:lpstr>
      <vt:lpstr>ResNet [He et al. CVPR 2016]</vt:lpstr>
      <vt:lpstr>ResNet [He et al. CVPR 2016]</vt:lpstr>
      <vt:lpstr>ImageNet Classification Challenge top-5 error</vt:lpstr>
      <vt:lpstr>Bottom line: CNN workflow</vt:lpstr>
      <vt:lpstr>Example: Image classification</vt:lpstr>
      <vt:lpstr>Example: Keypoint detection</vt:lpstr>
      <vt:lpstr>What if your data is not big enough?</vt:lpstr>
      <vt:lpstr>Data Augmentation</vt:lpstr>
      <vt:lpstr>Sometimes labels need to be transformed too</vt:lpstr>
      <vt:lpstr>PowerPoint Presentation</vt:lpstr>
      <vt:lpstr>Very common bug</vt:lpstr>
      <vt:lpstr>Very common bug</vt:lpstr>
      <vt:lpstr>How to train your network</vt:lpstr>
      <vt:lpstr>Basic setup</vt:lpstr>
      <vt:lpstr>Sanity Check #1</vt:lpstr>
      <vt:lpstr>A good starting point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Energy-Based Models of High-Dimensional Data</dc:title>
  <dc:creator>hinton</dc:creator>
  <cp:lastModifiedBy>Angjoo Kanazawa</cp:lastModifiedBy>
  <cp:revision>543</cp:revision>
  <cp:lastPrinted>2021-10-27T23:46:00Z</cp:lastPrinted>
  <dcterms:created xsi:type="dcterms:W3CDTF">2002-09-28T03:36:33Z</dcterms:created>
  <dcterms:modified xsi:type="dcterms:W3CDTF">2021-10-27T23:48:53Z</dcterms:modified>
</cp:coreProperties>
</file>