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  <p:sldMasterId id="2147483674" r:id="rId2"/>
    <p:sldMasterId id="2147483780" r:id="rId3"/>
    <p:sldMasterId id="2147483793" r:id="rId4"/>
    <p:sldMasterId id="2147483806" r:id="rId5"/>
    <p:sldMasterId id="2147483843" r:id="rId6"/>
    <p:sldMasterId id="2147483855" r:id="rId7"/>
    <p:sldMasterId id="2147483867" r:id="rId8"/>
    <p:sldMasterId id="2147483879" r:id="rId9"/>
    <p:sldMasterId id="2147483892" r:id="rId10"/>
    <p:sldMasterId id="2147483904" r:id="rId11"/>
  </p:sldMasterIdLst>
  <p:notesMasterIdLst>
    <p:notesMasterId r:id="rId90"/>
  </p:notesMasterIdLst>
  <p:sldIdLst>
    <p:sldId id="448" r:id="rId12"/>
    <p:sldId id="858" r:id="rId13"/>
    <p:sldId id="859" r:id="rId14"/>
    <p:sldId id="861" r:id="rId15"/>
    <p:sldId id="862" r:id="rId16"/>
    <p:sldId id="864" r:id="rId17"/>
    <p:sldId id="872" r:id="rId18"/>
    <p:sldId id="863" r:id="rId19"/>
    <p:sldId id="865" r:id="rId20"/>
    <p:sldId id="873" r:id="rId21"/>
    <p:sldId id="876" r:id="rId22"/>
    <p:sldId id="870" r:id="rId23"/>
    <p:sldId id="869" r:id="rId24"/>
    <p:sldId id="893" r:id="rId25"/>
    <p:sldId id="866" r:id="rId26"/>
    <p:sldId id="868" r:id="rId27"/>
    <p:sldId id="875" r:id="rId28"/>
    <p:sldId id="886" r:id="rId29"/>
    <p:sldId id="895" r:id="rId30"/>
    <p:sldId id="880" r:id="rId31"/>
    <p:sldId id="881" r:id="rId32"/>
    <p:sldId id="883" r:id="rId33"/>
    <p:sldId id="882" r:id="rId34"/>
    <p:sldId id="885" r:id="rId35"/>
    <p:sldId id="884" r:id="rId36"/>
    <p:sldId id="1111" r:id="rId37"/>
    <p:sldId id="1121" r:id="rId38"/>
    <p:sldId id="1116" r:id="rId39"/>
    <p:sldId id="1122" r:id="rId40"/>
    <p:sldId id="1118" r:id="rId41"/>
    <p:sldId id="1119" r:id="rId42"/>
    <p:sldId id="889" r:id="rId43"/>
    <p:sldId id="894" r:id="rId44"/>
    <p:sldId id="896" r:id="rId45"/>
    <p:sldId id="897" r:id="rId46"/>
    <p:sldId id="898" r:id="rId47"/>
    <p:sldId id="899" r:id="rId48"/>
    <p:sldId id="420" r:id="rId49"/>
    <p:sldId id="981" r:id="rId50"/>
    <p:sldId id="980" r:id="rId51"/>
    <p:sldId id="977" r:id="rId52"/>
    <p:sldId id="978" r:id="rId53"/>
    <p:sldId id="1087" r:id="rId54"/>
    <p:sldId id="1115" r:id="rId55"/>
    <p:sldId id="1086" r:id="rId56"/>
    <p:sldId id="1113" r:id="rId57"/>
    <p:sldId id="1093" r:id="rId58"/>
    <p:sldId id="1092" r:id="rId59"/>
    <p:sldId id="1094" r:id="rId60"/>
    <p:sldId id="1095" r:id="rId61"/>
    <p:sldId id="1114" r:id="rId62"/>
    <p:sldId id="1117" r:id="rId63"/>
    <p:sldId id="428" r:id="rId64"/>
    <p:sldId id="547" r:id="rId65"/>
    <p:sldId id="581" r:id="rId66"/>
    <p:sldId id="430" r:id="rId67"/>
    <p:sldId id="276" r:id="rId68"/>
    <p:sldId id="1120" r:id="rId69"/>
    <p:sldId id="1124" r:id="rId70"/>
    <p:sldId id="278" r:id="rId71"/>
    <p:sldId id="1126" r:id="rId72"/>
    <p:sldId id="1125" r:id="rId73"/>
    <p:sldId id="275" r:id="rId74"/>
    <p:sldId id="1099" r:id="rId75"/>
    <p:sldId id="1110" r:id="rId76"/>
    <p:sldId id="967" r:id="rId77"/>
    <p:sldId id="942" r:id="rId78"/>
    <p:sldId id="944" r:id="rId79"/>
    <p:sldId id="972" r:id="rId80"/>
    <p:sldId id="946" r:id="rId81"/>
    <p:sldId id="945" r:id="rId82"/>
    <p:sldId id="947" r:id="rId83"/>
    <p:sldId id="948" r:id="rId84"/>
    <p:sldId id="1112" r:id="rId85"/>
    <p:sldId id="953" r:id="rId86"/>
    <p:sldId id="954" r:id="rId87"/>
    <p:sldId id="1127" r:id="rId88"/>
    <p:sldId id="1123" r:id="rId89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6755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351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0263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7016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3773" algn="l" defTabSz="456755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0529" algn="l" defTabSz="456755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197284" algn="l" defTabSz="456755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4037" algn="l" defTabSz="456755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vNets" id="{459140A1-C754-A041-8A76-8FF29F78425E}">
          <p14:sldIdLst>
            <p14:sldId id="448"/>
          </p14:sldIdLst>
        </p14:section>
        <p14:section name="case study" id="{90FAC11C-3AC1-0844-9B8A-42F937D2591B}">
          <p14:sldIdLst>
            <p14:sldId id="858"/>
            <p14:sldId id="859"/>
            <p14:sldId id="861"/>
            <p14:sldId id="862"/>
            <p14:sldId id="864"/>
            <p14:sldId id="872"/>
            <p14:sldId id="863"/>
            <p14:sldId id="865"/>
            <p14:sldId id="873"/>
            <p14:sldId id="876"/>
            <p14:sldId id="870"/>
            <p14:sldId id="869"/>
            <p14:sldId id="893"/>
            <p14:sldId id="866"/>
            <p14:sldId id="868"/>
            <p14:sldId id="875"/>
          </p14:sldIdLst>
        </p14:section>
        <p14:section name="augmentation" id="{8A6EF20E-99B5-5745-8A84-8E7474943B47}">
          <p14:sldIdLst>
            <p14:sldId id="886"/>
            <p14:sldId id="895"/>
            <p14:sldId id="880"/>
            <p14:sldId id="881"/>
            <p14:sldId id="883"/>
            <p14:sldId id="882"/>
            <p14:sldId id="885"/>
            <p14:sldId id="884"/>
            <p14:sldId id="1111"/>
            <p14:sldId id="1121"/>
            <p14:sldId id="1116"/>
            <p14:sldId id="1122"/>
            <p14:sldId id="1118"/>
            <p14:sldId id="1119"/>
          </p14:sldIdLst>
        </p14:section>
        <p14:section name="dense pred motivation" id="{5642E787-5F51-2642-B5BC-9F8FF1FA070B}">
          <p14:sldIdLst>
            <p14:sldId id="889"/>
            <p14:sldId id="894"/>
            <p14:sldId id="896"/>
            <p14:sldId id="897"/>
            <p14:sldId id="898"/>
          </p14:sldIdLst>
        </p14:section>
        <p14:section name="fully convolutional Neural networks" id="{C8FBF6F2-6387-4A4D-B46B-E9E3D6B97E4D}">
          <p14:sldIdLst>
            <p14:sldId id="899"/>
            <p14:sldId id="420"/>
            <p14:sldId id="981"/>
            <p14:sldId id="980"/>
            <p14:sldId id="977"/>
            <p14:sldId id="978"/>
          </p14:sldIdLst>
        </p14:section>
        <p14:section name="How to upsample an image" id="{2CC06463-1B97-6243-AED0-3761D4FB9A68}">
          <p14:sldIdLst>
            <p14:sldId id="1087"/>
            <p14:sldId id="1115"/>
            <p14:sldId id="1086"/>
            <p14:sldId id="1113"/>
            <p14:sldId id="1093"/>
            <p14:sldId id="1092"/>
            <p14:sldId id="1094"/>
            <p14:sldId id="1095"/>
            <p14:sldId id="1114"/>
            <p14:sldId id="1117"/>
            <p14:sldId id="428"/>
            <p14:sldId id="547"/>
            <p14:sldId id="581"/>
          </p14:sldIdLst>
        </p14:section>
        <p14:section name="Back to project" id="{40716588-9AD3-C045-8EF5-DFA17DC39C92}">
          <p14:sldIdLst>
            <p14:sldId id="430"/>
            <p14:sldId id="276"/>
            <p14:sldId id="1120"/>
            <p14:sldId id="1124"/>
            <p14:sldId id="278"/>
            <p14:sldId id="1126"/>
            <p14:sldId id="1125"/>
            <p14:sldId id="275"/>
          </p14:sldIdLst>
        </p14:section>
        <p14:section name="Other use cases of dense prediction" id="{05BA624F-63DA-9C4B-8303-87BB6BA43700}">
          <p14:sldIdLst>
            <p14:sldId id="1099"/>
            <p14:sldId id="1110"/>
            <p14:sldId id="967"/>
            <p14:sldId id="942"/>
            <p14:sldId id="944"/>
            <p14:sldId id="972"/>
            <p14:sldId id="946"/>
            <p14:sldId id="945"/>
            <p14:sldId id="947"/>
            <p14:sldId id="948"/>
            <p14:sldId id="1112"/>
            <p14:sldId id="953"/>
            <p14:sldId id="954"/>
            <p14:sldId id="1127"/>
            <p14:sldId id="112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801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F81BD"/>
    <a:srgbClr val="FF0000"/>
    <a:srgbClr val="FFFFFF"/>
    <a:srgbClr val="C0C0C0"/>
    <a:srgbClr val="292929"/>
    <a:srgbClr val="DDDDDD"/>
    <a:srgbClr val="CC9900"/>
    <a:srgbClr val="009900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671"/>
    <p:restoredTop sz="85526" autoAdjust="0"/>
  </p:normalViewPr>
  <p:slideViewPr>
    <p:cSldViewPr>
      <p:cViewPr>
        <p:scale>
          <a:sx n="77" d="100"/>
          <a:sy n="77" d="100"/>
        </p:scale>
        <p:origin x="536" y="192"/>
      </p:cViewPr>
      <p:guideLst>
        <p:guide orient="horz" pos="180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3" d="100"/>
        <a:sy n="93" d="100"/>
      </p:scale>
      <p:origin x="0" y="64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slide" Target="slides/slide73.xml"/><Relationship Id="rId89" Type="http://schemas.openxmlformats.org/officeDocument/2006/relationships/slide" Target="slides/slide78.xml"/><Relationship Id="rId16" Type="http://schemas.openxmlformats.org/officeDocument/2006/relationships/slide" Target="slides/slide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5" Type="http://schemas.openxmlformats.org/officeDocument/2006/relationships/slideMaster" Target="slideMasters/slideMaster5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slide" Target="slides/slide69.xml"/><Relationship Id="rId85" Type="http://schemas.openxmlformats.org/officeDocument/2006/relationships/slide" Target="slides/slide74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slide" Target="slides/slide72.xml"/><Relationship Id="rId88" Type="http://schemas.openxmlformats.org/officeDocument/2006/relationships/slide" Target="slides/slide7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slide" Target="slides/slide75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Relationship Id="rId87" Type="http://schemas.openxmlformats.org/officeDocument/2006/relationships/slide" Target="slides/slide76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56" Type="http://schemas.openxmlformats.org/officeDocument/2006/relationships/slide" Target="slides/slide45.xml"/><Relationship Id="rId77" Type="http://schemas.openxmlformats.org/officeDocument/2006/relationships/slide" Target="slides/slide6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Work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Work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Work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Workbook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Workbook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Memory (KB)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AlexNet!$B$20:$B$27</c:f>
              <c:strCache>
                <c:ptCount val="8"/>
                <c:pt idx="0">
                  <c:v>conv1</c:v>
                </c:pt>
                <c:pt idx="1">
                  <c:v>conv2</c:v>
                </c:pt>
                <c:pt idx="2">
                  <c:v>conv3</c:v>
                </c:pt>
                <c:pt idx="3">
                  <c:v>conv4</c:v>
                </c:pt>
                <c:pt idx="4">
                  <c:v>conv5</c:v>
                </c:pt>
                <c:pt idx="5">
                  <c:v>fc6</c:v>
                </c:pt>
                <c:pt idx="6">
                  <c:v>fc7</c:v>
                </c:pt>
                <c:pt idx="7">
                  <c:v>fc8</c:v>
                </c:pt>
              </c:strCache>
            </c:strRef>
          </c:cat>
          <c:val>
            <c:numRef>
              <c:f>AlexNet!$K$20:$K$27</c:f>
              <c:numCache>
                <c:formatCode>General</c:formatCode>
                <c:ptCount val="8"/>
                <c:pt idx="0">
                  <c:v>784</c:v>
                </c:pt>
                <c:pt idx="1">
                  <c:v>546.75</c:v>
                </c:pt>
                <c:pt idx="2">
                  <c:v>253.5</c:v>
                </c:pt>
                <c:pt idx="3">
                  <c:v>169</c:v>
                </c:pt>
                <c:pt idx="4">
                  <c:v>169</c:v>
                </c:pt>
                <c:pt idx="5">
                  <c:v>16</c:v>
                </c:pt>
                <c:pt idx="6">
                  <c:v>16</c:v>
                </c:pt>
                <c:pt idx="7">
                  <c:v>3.90625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DA-D14E-A74B-FD00EBB96D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95508384"/>
        <c:axId val="1332419856"/>
      </c:barChart>
      <c:catAx>
        <c:axId val="795508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2419856"/>
        <c:crosses val="autoZero"/>
        <c:auto val="1"/>
        <c:lblAlgn val="ctr"/>
        <c:lblOffset val="100"/>
        <c:noMultiLvlLbl val="0"/>
      </c:catAx>
      <c:valAx>
        <c:axId val="1332419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5508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Memory (KB)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AlexNet!$B$20:$B$27</c:f>
              <c:strCache>
                <c:ptCount val="8"/>
                <c:pt idx="0">
                  <c:v>conv1</c:v>
                </c:pt>
                <c:pt idx="1">
                  <c:v>conv2</c:v>
                </c:pt>
                <c:pt idx="2">
                  <c:v>conv3</c:v>
                </c:pt>
                <c:pt idx="3">
                  <c:v>conv4</c:v>
                </c:pt>
                <c:pt idx="4">
                  <c:v>conv5</c:v>
                </c:pt>
                <c:pt idx="5">
                  <c:v>fc6</c:v>
                </c:pt>
                <c:pt idx="6">
                  <c:v>fc7</c:v>
                </c:pt>
                <c:pt idx="7">
                  <c:v>fc8</c:v>
                </c:pt>
              </c:strCache>
            </c:strRef>
          </c:cat>
          <c:val>
            <c:numRef>
              <c:f>AlexNet!$K$20:$K$27</c:f>
              <c:numCache>
                <c:formatCode>General</c:formatCode>
                <c:ptCount val="8"/>
                <c:pt idx="0">
                  <c:v>784</c:v>
                </c:pt>
                <c:pt idx="1">
                  <c:v>546.75</c:v>
                </c:pt>
                <c:pt idx="2">
                  <c:v>253.5</c:v>
                </c:pt>
                <c:pt idx="3">
                  <c:v>169</c:v>
                </c:pt>
                <c:pt idx="4">
                  <c:v>169</c:v>
                </c:pt>
                <c:pt idx="5">
                  <c:v>16</c:v>
                </c:pt>
                <c:pt idx="6">
                  <c:v>16</c:v>
                </c:pt>
                <c:pt idx="7">
                  <c:v>3.90625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26-C14B-BC54-13E95EAF20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830117968"/>
        <c:axId val="830120288"/>
      </c:barChart>
      <c:catAx>
        <c:axId val="830117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0120288"/>
        <c:crosses val="autoZero"/>
        <c:auto val="1"/>
        <c:lblAlgn val="ctr"/>
        <c:lblOffset val="100"/>
        <c:noMultiLvlLbl val="0"/>
      </c:catAx>
      <c:valAx>
        <c:axId val="830120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0117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AlexNet!$L$19</c:f>
              <c:strCache>
                <c:ptCount val="1"/>
                <c:pt idx="0">
                  <c:v>Params (K)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AlexNet!$B$20:$B$27</c:f>
              <c:strCache>
                <c:ptCount val="8"/>
                <c:pt idx="0">
                  <c:v>conv1</c:v>
                </c:pt>
                <c:pt idx="1">
                  <c:v>conv2</c:v>
                </c:pt>
                <c:pt idx="2">
                  <c:v>conv3</c:v>
                </c:pt>
                <c:pt idx="3">
                  <c:v>conv4</c:v>
                </c:pt>
                <c:pt idx="4">
                  <c:v>conv5</c:v>
                </c:pt>
                <c:pt idx="5">
                  <c:v>fc6</c:v>
                </c:pt>
                <c:pt idx="6">
                  <c:v>fc7</c:v>
                </c:pt>
                <c:pt idx="7">
                  <c:v>fc8</c:v>
                </c:pt>
              </c:strCache>
            </c:strRef>
          </c:cat>
          <c:val>
            <c:numRef>
              <c:f>AlexNet!$L$20:$L$27</c:f>
              <c:numCache>
                <c:formatCode>General</c:formatCode>
                <c:ptCount val="8"/>
                <c:pt idx="0">
                  <c:v>23.295999999999999</c:v>
                </c:pt>
                <c:pt idx="1">
                  <c:v>307.392</c:v>
                </c:pt>
                <c:pt idx="2">
                  <c:v>663.93599999999947</c:v>
                </c:pt>
                <c:pt idx="3">
                  <c:v>884.99199999999996</c:v>
                </c:pt>
                <c:pt idx="4">
                  <c:v>590.08000000000004</c:v>
                </c:pt>
                <c:pt idx="5">
                  <c:v>37752.832000000002</c:v>
                </c:pt>
                <c:pt idx="6">
                  <c:v>16781.312000000002</c:v>
                </c:pt>
                <c:pt idx="7">
                  <c:v>4097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F6-C64C-B3FF-98DE29568C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1330591648"/>
        <c:axId val="1330593968"/>
      </c:barChart>
      <c:catAx>
        <c:axId val="1330591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0593968"/>
        <c:crosses val="autoZero"/>
        <c:auto val="1"/>
        <c:lblAlgn val="ctr"/>
        <c:lblOffset val="100"/>
        <c:noMultiLvlLbl val="0"/>
      </c:catAx>
      <c:valAx>
        <c:axId val="1330593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059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AlexNet!$M$19</c:f>
              <c:strCache>
                <c:ptCount val="1"/>
                <c:pt idx="0">
                  <c:v>MFLOP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AlexNet!$B$20:$B$27</c:f>
              <c:strCache>
                <c:ptCount val="8"/>
                <c:pt idx="0">
                  <c:v>conv1</c:v>
                </c:pt>
                <c:pt idx="1">
                  <c:v>conv2</c:v>
                </c:pt>
                <c:pt idx="2">
                  <c:v>conv3</c:v>
                </c:pt>
                <c:pt idx="3">
                  <c:v>conv4</c:v>
                </c:pt>
                <c:pt idx="4">
                  <c:v>conv5</c:v>
                </c:pt>
                <c:pt idx="5">
                  <c:v>fc6</c:v>
                </c:pt>
                <c:pt idx="6">
                  <c:v>fc7</c:v>
                </c:pt>
                <c:pt idx="7">
                  <c:v>fc8</c:v>
                </c:pt>
              </c:strCache>
            </c:strRef>
          </c:cat>
          <c:val>
            <c:numRef>
              <c:f>AlexNet!$M$20:$M$27</c:f>
              <c:numCache>
                <c:formatCode>General</c:formatCode>
                <c:ptCount val="8"/>
                <c:pt idx="0">
                  <c:v>72.855551999999946</c:v>
                </c:pt>
                <c:pt idx="1">
                  <c:v>223.94880000000001</c:v>
                </c:pt>
                <c:pt idx="2">
                  <c:v>112.140288</c:v>
                </c:pt>
                <c:pt idx="3">
                  <c:v>149.52038400000001</c:v>
                </c:pt>
                <c:pt idx="4">
                  <c:v>99.680256</c:v>
                </c:pt>
                <c:pt idx="5">
                  <c:v>37.748736000000001</c:v>
                </c:pt>
                <c:pt idx="6">
                  <c:v>16.777215999999999</c:v>
                </c:pt>
                <c:pt idx="7">
                  <c:v>4.0960000000000001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6E-5042-A19A-DCAFF3B633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524948688"/>
        <c:axId val="524951008"/>
      </c:barChart>
      <c:catAx>
        <c:axId val="524948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4951008"/>
        <c:crosses val="autoZero"/>
        <c:auto val="1"/>
        <c:lblAlgn val="ctr"/>
        <c:lblOffset val="100"/>
        <c:noMultiLvlLbl val="0"/>
      </c:catAx>
      <c:valAx>
        <c:axId val="524951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4948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519-4C43-80EE-37EC1290AD9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ILSVRC!$B$4:$B$13</c:f>
              <c:strCach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Human</c:v>
                </c:pt>
              </c:strCache>
            </c:strRef>
          </c:cat>
          <c:val>
            <c:numRef>
              <c:f>ILSVRC!$C$4:$C$13</c:f>
              <c:numCache>
                <c:formatCode>General</c:formatCode>
                <c:ptCount val="10"/>
                <c:pt idx="0">
                  <c:v>28.2</c:v>
                </c:pt>
                <c:pt idx="1">
                  <c:v>25.8</c:v>
                </c:pt>
                <c:pt idx="2">
                  <c:v>16.399999999999999</c:v>
                </c:pt>
                <c:pt idx="3">
                  <c:v>11.7</c:v>
                </c:pt>
                <c:pt idx="4">
                  <c:v>7.3</c:v>
                </c:pt>
                <c:pt idx="5">
                  <c:v>6.7</c:v>
                </c:pt>
                <c:pt idx="6">
                  <c:v>3.6</c:v>
                </c:pt>
                <c:pt idx="7">
                  <c:v>3</c:v>
                </c:pt>
                <c:pt idx="8">
                  <c:v>2.2999999999999998</c:v>
                </c:pt>
                <c:pt idx="9">
                  <c:v>5.0999999999999996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519-4C43-80EE-37EC1290AD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1545177136"/>
        <c:axId val="1548654032"/>
      </c:barChart>
      <c:catAx>
        <c:axId val="1545177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8654032"/>
        <c:crosses val="autoZero"/>
        <c:auto val="1"/>
        <c:lblAlgn val="ctr"/>
        <c:lblOffset val="100"/>
        <c:noMultiLvlLbl val="0"/>
      </c:catAx>
      <c:valAx>
        <c:axId val="1548654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dirty="0"/>
                  <a:t>Error</a:t>
                </a:r>
                <a:r>
                  <a:rPr lang="en-US" sz="2800" baseline="0" dirty="0"/>
                  <a:t> Rate</a:t>
                </a:r>
                <a:endParaRPr lang="en-US" sz="28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5177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E14B8E-27FF-364D-A34F-061392839420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17C7B-105E-184D-8516-7B28D9AB7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99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67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755" algn="l" defTabSz="4567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510" algn="l" defTabSz="4567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263" algn="l" defTabSz="4567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016" algn="l" defTabSz="4567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773" algn="l" defTabSz="4567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529" algn="l" defTabSz="4567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284" algn="l" defTabSz="4567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037" algn="l" defTabSz="4567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30 min total</a:t>
            </a:r>
          </a:p>
          <a:p>
            <a:r>
              <a:rPr lang="en-US" dirty="0"/>
              <a:t>Ask: What is the Size of the convolution filter?</a:t>
            </a:r>
          </a:p>
          <a:p>
            <a:r>
              <a:rPr lang="en-US" dirty="0"/>
              <a:t>What was the subsampling rate or the stride of the pooling (subsampling layers?) </a:t>
            </a:r>
          </a:p>
          <a:p>
            <a:r>
              <a:rPr lang="en-US" dirty="0"/>
              <a:t>Nonlinearity was tanh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837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217C7B-105E-184D-8516-7B28D9AB7F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387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953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513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380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8619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do this half of the time left eye is on the right side and vise versa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5567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3218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80585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48300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8128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GTX 580 GPU had 3GB of memory, GTX1080/2080 11GB</a:t>
            </a:r>
          </a:p>
          <a:p>
            <a:endParaRPr lang="en-US" dirty="0"/>
          </a:p>
          <a:p>
            <a:r>
              <a:rPr lang="en-US" dirty="0"/>
              <a:t>What is the # of params with bias?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2596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0" name="Shape 3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12393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6" name="Shape 3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94740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43141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9829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 parts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2680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Convert all fc into 1x1 convolution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2765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9367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Once you get to higher res, you do 1x1 </a:t>
            </a:r>
            <a:r>
              <a:rPr lang="en-US" dirty="0" err="1"/>
              <a:t>predictionsRule</a:t>
            </a:r>
            <a:r>
              <a:rPr lang="en-US" dirty="0"/>
              <a:t> of thumb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747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other problems?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56407-55B6-C343-8982-DE1191BD1FD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2298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Often includes background K+1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986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GTX 580 GPU had 3GB of memory, GTX1080/2080 11GB</a:t>
            </a:r>
          </a:p>
          <a:p>
            <a:endParaRPr lang="en-US" dirty="0"/>
          </a:p>
          <a:p>
            <a:r>
              <a:rPr lang="en-US" dirty="0"/>
              <a:t>What is the # of params with bias?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7406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practice this is ran over multiple scales. </a:t>
            </a:r>
          </a:p>
          <a:p>
            <a:r>
              <a:rPr lang="en-US" dirty="0"/>
              <a:t>Input is 368x368, accuracy increases as receptive field size improves</a:t>
            </a:r>
          </a:p>
          <a:p>
            <a:r>
              <a:rPr lang="en-US" dirty="0" err="1"/>
              <a:t>Openpose</a:t>
            </a:r>
            <a:r>
              <a:rPr lang="en-US" dirty="0"/>
              <a:t> is about grouping </a:t>
            </a:r>
            <a:r>
              <a:rPr lang="en-US" dirty="0" err="1"/>
              <a:t>keypoint</a:t>
            </a:r>
            <a:r>
              <a:rPr lang="en-US" dirty="0"/>
              <a:t> predictions of multiple people)</a:t>
            </a:r>
          </a:p>
          <a:p>
            <a:r>
              <a:rPr lang="en-US" dirty="0"/>
              <a:t>Learn</a:t>
            </a:r>
            <a:r>
              <a:rPr lang="en-US" baseline="0" dirty="0"/>
              <a:t> long-range dependency between parts through context + larger receptive field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56407-55B6-C343-8982-DE1191BD1FD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042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Studies the effect of depth on accuracy</a:t>
            </a:r>
          </a:p>
          <a:p>
            <a:r>
              <a:rPr lang="en-US" dirty="0"/>
              <a:t>Shows that 3x3 conv is enough by making it deeper</a:t>
            </a:r>
          </a:p>
          <a:p>
            <a:endParaRPr lang="en-US" dirty="0"/>
          </a:p>
          <a:p>
            <a:r>
              <a:rPr lang="en-US" dirty="0"/>
              <a:t>74.5% top-1 accuracy, today it’s around 90% top-1 accuracy now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674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Studies the effect of depth on accuracy</a:t>
            </a:r>
          </a:p>
          <a:p>
            <a:r>
              <a:rPr lang="en-US" dirty="0"/>
              <a:t>Shows that 3x3 conv is enough by making it deeper</a:t>
            </a:r>
          </a:p>
          <a:p>
            <a:endParaRPr lang="en-US" dirty="0"/>
          </a:p>
          <a:p>
            <a:r>
              <a:rPr lang="en-US" dirty="0"/>
              <a:t>74.5% top-1 accuracy, today it’s around 90% top-1 accuracy now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320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Not! </a:t>
            </a:r>
            <a:r>
              <a:rPr lang="en-US" dirty="0" err="1"/>
              <a:t>bc</a:t>
            </a:r>
            <a:r>
              <a:rPr lang="en-US" dirty="0"/>
              <a:t> overfitting, training loss is higher.  </a:t>
            </a:r>
            <a:r>
              <a:rPr lang="en-US" dirty="0">
                <a:sym typeface="Wingdings" pitchFamily="2" charset="2"/>
              </a:rPr>
              <a:t> Due to optimization difficulty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Deeper networks can emulate shallow networks, by using the same set of layers and setting the extra layers to identity. So it should do as well, but it doesn’t  They don’t learn identity functions to emulate shallow models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05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Not! </a:t>
            </a:r>
            <a:r>
              <a:rPr lang="en-US" dirty="0" err="1"/>
              <a:t>bc</a:t>
            </a:r>
            <a:r>
              <a:rPr lang="en-US" dirty="0"/>
              <a:t> overfitting, training loss is higher.  </a:t>
            </a:r>
            <a:r>
              <a:rPr lang="en-US" dirty="0">
                <a:sym typeface="Wingdings" pitchFamily="2" charset="2"/>
              </a:rPr>
              <a:t> Due to optimization difficulty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Deeper networks can emulate shallow networks, by using the same set of layers and setting the extra layers to identity. So it should do as well, but it doesn’t  They don’t learn identity functions to emulate shallow models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860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Quick reduction in spatial dimension at least in this design</a:t>
            </a:r>
          </a:p>
          <a:p>
            <a:r>
              <a:rPr lang="en-US" dirty="0"/>
              <a:t>81% from 75%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8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Quick reduction in spatial dimension at least in this design</a:t>
            </a:r>
          </a:p>
          <a:p>
            <a:r>
              <a:rPr lang="en-US" dirty="0"/>
              <a:t>81% from 75%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349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249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39986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57150"/>
            <a:ext cx="19431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7150"/>
            <a:ext cx="56769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C83AED6-DAA3-544A-AD96-1E96BAF4B0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F1BE139-6190-344F-8DDB-635FC1760E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834CC3-1059-C649-8F1C-E1865CE12E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A5A1C-0803-BB43-B72E-87F0166236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612907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7150"/>
            <a:ext cx="7772400" cy="6286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685800"/>
            <a:ext cx="3810000" cy="3943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3810000" cy="3943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971D82-6034-FE4C-8EF6-304B61F9F6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268AC9-89BB-524D-9965-9E582FB632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4F2324-5E5A-E04E-877B-0AF602C72C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F7260-5C70-AF49-BDCC-8E06DDAEC7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821206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0042D-1280-6F43-B74C-E2B1C73BF96D}" type="datetimeFigureOut">
              <a:rPr lang="en-US" smtClean="0"/>
              <a:t>11/1/21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EB43-F73E-C24F-9216-B04B4BA9D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60630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0042D-1280-6F43-B74C-E2B1C73BF96D}" type="datetimeFigureOut">
              <a:rPr lang="en-US" smtClean="0"/>
              <a:t>11/1/21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EB43-F73E-C24F-9216-B04B4BA9D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1435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0042D-1280-6F43-B74C-E2B1C73BF96D}" type="datetimeFigureOut">
              <a:rPr lang="en-US" smtClean="0"/>
              <a:t>11/1/21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EB43-F73E-C24F-9216-B04B4BA9D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0008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0042D-1280-6F43-B74C-E2B1C73BF96D}" type="datetimeFigureOut">
              <a:rPr lang="en-US" smtClean="0"/>
              <a:t>11/1/21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EB43-F73E-C24F-9216-B04B4BA9D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68559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0042D-1280-6F43-B74C-E2B1C73BF96D}" type="datetimeFigureOut">
              <a:rPr lang="en-US" smtClean="0"/>
              <a:t>11/1/21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EB43-F73E-C24F-9216-B04B4BA9D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3980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0042D-1280-6F43-B74C-E2B1C73BF96D}" type="datetimeFigureOut">
              <a:rPr lang="en-US" smtClean="0"/>
              <a:t>11/1/21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EB43-F73E-C24F-9216-B04B4BA9D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29474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0042D-1280-6F43-B74C-E2B1C73BF96D}" type="datetimeFigureOut">
              <a:rPr lang="en-US" smtClean="0"/>
              <a:t>11/1/21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EB43-F73E-C24F-9216-B04B4BA9D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5616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0042D-1280-6F43-B74C-E2B1C73BF96D}" type="datetimeFigureOut">
              <a:rPr lang="en-US" smtClean="0"/>
              <a:t>11/1/21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EB43-F73E-C24F-9216-B04B4BA9D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72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7142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0042D-1280-6F43-B74C-E2B1C73BF96D}" type="datetimeFigureOut">
              <a:rPr lang="en-US" smtClean="0"/>
              <a:t>11/1/21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EB43-F73E-C24F-9216-B04B4BA9D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71813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0042D-1280-6F43-B74C-E2B1C73BF96D}" type="datetimeFigureOut">
              <a:rPr lang="en-US" smtClean="0"/>
              <a:t>11/1/21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EB43-F73E-C24F-9216-B04B4BA9D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9144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0042D-1280-6F43-B74C-E2B1C73BF96D}" type="datetimeFigureOut">
              <a:rPr lang="en-US" smtClean="0"/>
              <a:t>11/1/21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EB43-F73E-C24F-9216-B04B4BA9D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50262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51671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0871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2503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5166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8820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86991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623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75604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84728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44928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7982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02817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xfrm>
            <a:off x="1645297" y="234413"/>
            <a:ext cx="5853410" cy="1138535"/>
          </a:xfrm>
          <a:prstGeom prst="rect">
            <a:avLst/>
          </a:prstGeom>
        </p:spPr>
        <p:txBody>
          <a:bodyPr lIns="71412" tIns="71412" rIns="71412" bIns="71412"/>
          <a:lstStyle>
            <a:lvl1pPr defTabSz="307924">
              <a:defRPr sz="4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xfrm>
            <a:off x="1645297" y="1372942"/>
            <a:ext cx="5853410" cy="3315147"/>
          </a:xfrm>
          <a:prstGeom prst="rect">
            <a:avLst/>
          </a:prstGeom>
        </p:spPr>
        <p:txBody>
          <a:bodyPr lIns="71412" tIns="71412" rIns="71412" bIns="71412" anchor="ctr"/>
          <a:lstStyle>
            <a:lvl1pPr marL="231398" indent="-231398" defTabSz="307924">
              <a:spcBef>
                <a:spcPts val="2213"/>
              </a:spcBef>
              <a:buSzPct val="75000"/>
              <a:defRPr sz="1913">
                <a:latin typeface="+mn-lt"/>
                <a:ea typeface="+mn-ea"/>
                <a:cs typeface="+mn-cs"/>
                <a:sym typeface="Helvetica Light"/>
              </a:defRPr>
            </a:lvl1pPr>
            <a:lvl2pPr marL="398007" indent="-231398" defTabSz="307924">
              <a:spcBef>
                <a:spcPts val="2213"/>
              </a:spcBef>
              <a:buSzPct val="75000"/>
              <a:buChar char="•"/>
              <a:defRPr sz="1913">
                <a:latin typeface="+mn-lt"/>
                <a:ea typeface="+mn-ea"/>
                <a:cs typeface="+mn-cs"/>
                <a:sym typeface="Helvetica Light"/>
              </a:defRPr>
            </a:lvl2pPr>
            <a:lvl3pPr marL="564616" indent="-231398" defTabSz="307924">
              <a:spcBef>
                <a:spcPts val="2213"/>
              </a:spcBef>
              <a:buSzPct val="75000"/>
              <a:defRPr sz="1913">
                <a:latin typeface="+mn-lt"/>
                <a:ea typeface="+mn-ea"/>
                <a:cs typeface="+mn-cs"/>
                <a:sym typeface="Helvetica Light"/>
              </a:defRPr>
            </a:lvl3pPr>
            <a:lvl4pPr marL="731224" indent="-231398" defTabSz="307924">
              <a:spcBef>
                <a:spcPts val="2213"/>
              </a:spcBef>
              <a:buSzPct val="75000"/>
              <a:buChar char="•"/>
              <a:defRPr sz="1913">
                <a:latin typeface="+mn-lt"/>
                <a:ea typeface="+mn-ea"/>
                <a:cs typeface="+mn-cs"/>
                <a:sym typeface="Helvetica Light"/>
              </a:defRPr>
            </a:lvl4pPr>
            <a:lvl5pPr marL="897832" indent="-231398" defTabSz="307924">
              <a:spcBef>
                <a:spcPts val="2213"/>
              </a:spcBef>
              <a:buSzPct val="75000"/>
              <a:buChar char="•"/>
              <a:defRPr sz="1913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xfrm>
            <a:off x="4426013" y="4878967"/>
            <a:ext cx="285283" cy="282718"/>
          </a:xfrm>
          <a:prstGeom prst="rect">
            <a:avLst/>
          </a:prstGeom>
        </p:spPr>
        <p:txBody>
          <a:bodyPr lIns="71412" tIns="71412" rIns="71412" bIns="71412"/>
          <a:lstStyle>
            <a:lvl1pPr algn="ctr" defTabSz="307924">
              <a:defRPr sz="9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kern="0" smtClean="0">
                <a:solidFill>
                  <a:srgbClr val="000000"/>
                </a:solidFill>
              </a:rPr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775146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0" y="4624125"/>
            <a:ext cx="9144000" cy="529200"/>
          </a:xfrm>
          <a:prstGeom prst="rect">
            <a:avLst/>
          </a:prstGeom>
          <a:solidFill>
            <a:srgbClr val="8C15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Shape 14"/>
          <p:cNvSpPr txBox="1"/>
          <p:nvPr/>
        </p:nvSpPr>
        <p:spPr>
          <a:xfrm>
            <a:off x="72200" y="4624125"/>
            <a:ext cx="5250900" cy="54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Fei-Fei Li &amp; Andrej Karpathy &amp; Justin Johnson</a:t>
            </a:r>
          </a:p>
        </p:txBody>
      </p:sp>
      <p:sp>
        <p:nvSpPr>
          <p:cNvPr id="15" name="Shape 15"/>
          <p:cNvSpPr txBox="1"/>
          <p:nvPr/>
        </p:nvSpPr>
        <p:spPr>
          <a:xfrm>
            <a:off x="5326102" y="4617975"/>
            <a:ext cx="3501299" cy="54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Lecture 7 -</a:t>
            </a:r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2000">
                <a:solidFill>
                  <a:srgbClr val="FFFFFF"/>
                </a:solidFill>
              </a:rPr>
              <a:pPr/>
              <a:t>‹#›</a:t>
            </a:fld>
            <a:endParaRPr lang="en" sz="2000">
              <a:solidFill>
                <a:srgbClr val="FFFFFF"/>
              </a:solidFill>
            </a:endParaRPr>
          </a:p>
        </p:txBody>
      </p:sp>
      <p:sp>
        <p:nvSpPr>
          <p:cNvPr id="17" name="Shape 17"/>
          <p:cNvSpPr txBox="1"/>
          <p:nvPr/>
        </p:nvSpPr>
        <p:spPr>
          <a:xfrm>
            <a:off x="7535902" y="4617975"/>
            <a:ext cx="3501299" cy="54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27 Jan 2016</a:t>
            </a:r>
          </a:p>
        </p:txBody>
      </p:sp>
    </p:spTree>
    <p:extLst>
      <p:ext uri="{BB962C8B-B14F-4D97-AF65-F5344CB8AC3E}">
        <p14:creationId xmlns:p14="http://schemas.microsoft.com/office/powerpoint/2010/main" val="445111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6220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2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695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4498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5" indent="0">
              <a:buNone/>
              <a:defRPr sz="2000" b="1"/>
            </a:lvl2pPr>
            <a:lvl3pPr marL="913510" indent="0">
              <a:buNone/>
              <a:defRPr sz="1800" b="1"/>
            </a:lvl3pPr>
            <a:lvl4pPr marL="1370263" indent="0">
              <a:buNone/>
              <a:defRPr sz="1600" b="1"/>
            </a:lvl4pPr>
            <a:lvl5pPr marL="1827016" indent="0">
              <a:buNone/>
              <a:defRPr sz="1600" b="1"/>
            </a:lvl5pPr>
            <a:lvl6pPr marL="2283773" indent="0">
              <a:buNone/>
              <a:defRPr sz="1600" b="1"/>
            </a:lvl6pPr>
            <a:lvl7pPr marL="2740529" indent="0">
              <a:buNone/>
              <a:defRPr sz="1600" b="1"/>
            </a:lvl7pPr>
            <a:lvl8pPr marL="3197284" indent="0">
              <a:buNone/>
              <a:defRPr sz="1600" b="1"/>
            </a:lvl8pPr>
            <a:lvl9pPr marL="365403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5" indent="0">
              <a:buNone/>
              <a:defRPr sz="2000" b="1"/>
            </a:lvl2pPr>
            <a:lvl3pPr marL="913510" indent="0">
              <a:buNone/>
              <a:defRPr sz="1800" b="1"/>
            </a:lvl3pPr>
            <a:lvl4pPr marL="1370263" indent="0">
              <a:buNone/>
              <a:defRPr sz="1600" b="1"/>
            </a:lvl4pPr>
            <a:lvl5pPr marL="1827016" indent="0">
              <a:buNone/>
              <a:defRPr sz="1600" b="1"/>
            </a:lvl5pPr>
            <a:lvl6pPr marL="2283773" indent="0">
              <a:buNone/>
              <a:defRPr sz="1600" b="1"/>
            </a:lvl6pPr>
            <a:lvl7pPr marL="2740529" indent="0">
              <a:buNone/>
              <a:defRPr sz="1600" b="1"/>
            </a:lvl7pPr>
            <a:lvl8pPr marL="3197284" indent="0">
              <a:buNone/>
              <a:defRPr sz="1600" b="1"/>
            </a:lvl8pPr>
            <a:lvl9pPr marL="365403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7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902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194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2046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55" indent="0">
              <a:buNone/>
              <a:defRPr sz="1200"/>
            </a:lvl2pPr>
            <a:lvl3pPr marL="913510" indent="0">
              <a:buNone/>
              <a:defRPr sz="1000"/>
            </a:lvl3pPr>
            <a:lvl4pPr marL="1370263" indent="0">
              <a:buNone/>
              <a:defRPr sz="900"/>
            </a:lvl4pPr>
            <a:lvl5pPr marL="1827016" indent="0">
              <a:buNone/>
              <a:defRPr sz="900"/>
            </a:lvl5pPr>
            <a:lvl6pPr marL="2283773" indent="0">
              <a:buNone/>
              <a:defRPr sz="900"/>
            </a:lvl6pPr>
            <a:lvl7pPr marL="2740529" indent="0">
              <a:buNone/>
              <a:defRPr sz="900"/>
            </a:lvl7pPr>
            <a:lvl8pPr marL="3197284" indent="0">
              <a:buNone/>
              <a:defRPr sz="900"/>
            </a:lvl8pPr>
            <a:lvl9pPr marL="365403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840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4322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55" indent="0">
              <a:buNone/>
              <a:defRPr sz="2800"/>
            </a:lvl2pPr>
            <a:lvl3pPr marL="913510" indent="0">
              <a:buNone/>
              <a:defRPr sz="2400"/>
            </a:lvl3pPr>
            <a:lvl4pPr marL="1370263" indent="0">
              <a:buNone/>
              <a:defRPr sz="2000"/>
            </a:lvl4pPr>
            <a:lvl5pPr marL="1827016" indent="0">
              <a:buNone/>
              <a:defRPr sz="2000"/>
            </a:lvl5pPr>
            <a:lvl6pPr marL="2283773" indent="0">
              <a:buNone/>
              <a:defRPr sz="2000"/>
            </a:lvl6pPr>
            <a:lvl7pPr marL="2740529" indent="0">
              <a:buNone/>
              <a:defRPr sz="2000"/>
            </a:lvl7pPr>
            <a:lvl8pPr marL="3197284" indent="0">
              <a:buNone/>
              <a:defRPr sz="2000"/>
            </a:lvl8pPr>
            <a:lvl9pPr marL="3654037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55" indent="0">
              <a:buNone/>
              <a:defRPr sz="1200"/>
            </a:lvl2pPr>
            <a:lvl3pPr marL="913510" indent="0">
              <a:buNone/>
              <a:defRPr sz="1000"/>
            </a:lvl3pPr>
            <a:lvl4pPr marL="1370263" indent="0">
              <a:buNone/>
              <a:defRPr sz="900"/>
            </a:lvl4pPr>
            <a:lvl5pPr marL="1827016" indent="0">
              <a:buNone/>
              <a:defRPr sz="900"/>
            </a:lvl5pPr>
            <a:lvl6pPr marL="2283773" indent="0">
              <a:buNone/>
              <a:defRPr sz="900"/>
            </a:lvl6pPr>
            <a:lvl7pPr marL="2740529" indent="0">
              <a:buNone/>
              <a:defRPr sz="900"/>
            </a:lvl7pPr>
            <a:lvl8pPr marL="3197284" indent="0">
              <a:buNone/>
              <a:defRPr sz="900"/>
            </a:lvl8pPr>
            <a:lvl9pPr marL="365403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3587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945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9528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2964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6890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2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4005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9483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5" indent="0">
              <a:buNone/>
              <a:defRPr sz="2000" b="1"/>
            </a:lvl2pPr>
            <a:lvl3pPr marL="913510" indent="0">
              <a:buNone/>
              <a:defRPr sz="1800" b="1"/>
            </a:lvl3pPr>
            <a:lvl4pPr marL="1370263" indent="0">
              <a:buNone/>
              <a:defRPr sz="1600" b="1"/>
            </a:lvl4pPr>
            <a:lvl5pPr marL="1827016" indent="0">
              <a:buNone/>
              <a:defRPr sz="1600" b="1"/>
            </a:lvl5pPr>
            <a:lvl6pPr marL="2283773" indent="0">
              <a:buNone/>
              <a:defRPr sz="1600" b="1"/>
            </a:lvl6pPr>
            <a:lvl7pPr marL="2740529" indent="0">
              <a:buNone/>
              <a:defRPr sz="1600" b="1"/>
            </a:lvl7pPr>
            <a:lvl8pPr marL="3197284" indent="0">
              <a:buNone/>
              <a:defRPr sz="1600" b="1"/>
            </a:lvl8pPr>
            <a:lvl9pPr marL="365403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5" indent="0">
              <a:buNone/>
              <a:defRPr sz="2000" b="1"/>
            </a:lvl2pPr>
            <a:lvl3pPr marL="913510" indent="0">
              <a:buNone/>
              <a:defRPr sz="1800" b="1"/>
            </a:lvl3pPr>
            <a:lvl4pPr marL="1370263" indent="0">
              <a:buNone/>
              <a:defRPr sz="1600" b="1"/>
            </a:lvl4pPr>
            <a:lvl5pPr marL="1827016" indent="0">
              <a:buNone/>
              <a:defRPr sz="1600" b="1"/>
            </a:lvl5pPr>
            <a:lvl6pPr marL="2283773" indent="0">
              <a:buNone/>
              <a:defRPr sz="1600" b="1"/>
            </a:lvl6pPr>
            <a:lvl7pPr marL="2740529" indent="0">
              <a:buNone/>
              <a:defRPr sz="1600" b="1"/>
            </a:lvl7pPr>
            <a:lvl8pPr marL="3197284" indent="0">
              <a:buNone/>
              <a:defRPr sz="1600" b="1"/>
            </a:lvl8pPr>
            <a:lvl9pPr marL="365403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7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064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1515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343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2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2001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55" indent="0">
              <a:buNone/>
              <a:defRPr sz="1200"/>
            </a:lvl2pPr>
            <a:lvl3pPr marL="913510" indent="0">
              <a:buNone/>
              <a:defRPr sz="1000"/>
            </a:lvl3pPr>
            <a:lvl4pPr marL="1370263" indent="0">
              <a:buNone/>
              <a:defRPr sz="900"/>
            </a:lvl4pPr>
            <a:lvl5pPr marL="1827016" indent="0">
              <a:buNone/>
              <a:defRPr sz="900"/>
            </a:lvl5pPr>
            <a:lvl6pPr marL="2283773" indent="0">
              <a:buNone/>
              <a:defRPr sz="900"/>
            </a:lvl6pPr>
            <a:lvl7pPr marL="2740529" indent="0">
              <a:buNone/>
              <a:defRPr sz="900"/>
            </a:lvl7pPr>
            <a:lvl8pPr marL="3197284" indent="0">
              <a:buNone/>
              <a:defRPr sz="900"/>
            </a:lvl8pPr>
            <a:lvl9pPr marL="365403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3759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55" indent="0">
              <a:buNone/>
              <a:defRPr sz="2800"/>
            </a:lvl2pPr>
            <a:lvl3pPr marL="913510" indent="0">
              <a:buNone/>
              <a:defRPr sz="2400"/>
            </a:lvl3pPr>
            <a:lvl4pPr marL="1370263" indent="0">
              <a:buNone/>
              <a:defRPr sz="2000"/>
            </a:lvl4pPr>
            <a:lvl5pPr marL="1827016" indent="0">
              <a:buNone/>
              <a:defRPr sz="2000"/>
            </a:lvl5pPr>
            <a:lvl6pPr marL="2283773" indent="0">
              <a:buNone/>
              <a:defRPr sz="2000"/>
            </a:lvl6pPr>
            <a:lvl7pPr marL="2740529" indent="0">
              <a:buNone/>
              <a:defRPr sz="2000"/>
            </a:lvl7pPr>
            <a:lvl8pPr marL="3197284" indent="0">
              <a:buNone/>
              <a:defRPr sz="2000"/>
            </a:lvl8pPr>
            <a:lvl9pPr marL="3654037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55" indent="0">
              <a:buNone/>
              <a:defRPr sz="1200"/>
            </a:lvl2pPr>
            <a:lvl3pPr marL="913510" indent="0">
              <a:buNone/>
              <a:defRPr sz="1000"/>
            </a:lvl3pPr>
            <a:lvl4pPr marL="1370263" indent="0">
              <a:buNone/>
              <a:defRPr sz="900"/>
            </a:lvl4pPr>
            <a:lvl5pPr marL="1827016" indent="0">
              <a:buNone/>
              <a:defRPr sz="900"/>
            </a:lvl5pPr>
            <a:lvl6pPr marL="2283773" indent="0">
              <a:buNone/>
              <a:defRPr sz="900"/>
            </a:lvl6pPr>
            <a:lvl7pPr marL="2740529" indent="0">
              <a:buNone/>
              <a:defRPr sz="900"/>
            </a:lvl7pPr>
            <a:lvl8pPr marL="3197284" indent="0">
              <a:buNone/>
              <a:defRPr sz="900"/>
            </a:lvl8pPr>
            <a:lvl9pPr marL="365403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9374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6514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8054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3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16" y="2914654"/>
            <a:ext cx="6400801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05796" indent="0" algn="ctr">
              <a:buNone/>
              <a:defRPr/>
            </a:lvl2pPr>
            <a:lvl3pPr marL="811598" indent="0" algn="ctr">
              <a:buNone/>
              <a:defRPr/>
            </a:lvl3pPr>
            <a:lvl4pPr marL="1217403" indent="0" algn="ctr">
              <a:buNone/>
              <a:defRPr/>
            </a:lvl4pPr>
            <a:lvl5pPr marL="1623201" indent="0" algn="ctr">
              <a:buNone/>
              <a:defRPr/>
            </a:lvl5pPr>
            <a:lvl6pPr marL="2028999" indent="0" algn="ctr">
              <a:buNone/>
              <a:defRPr/>
            </a:lvl6pPr>
            <a:lvl7pPr marL="2434804" indent="0" algn="ctr">
              <a:buNone/>
              <a:defRPr/>
            </a:lvl7pPr>
            <a:lvl8pPr marL="2840602" indent="0" algn="ctr">
              <a:buNone/>
              <a:defRPr/>
            </a:lvl8pPr>
            <a:lvl9pPr marL="3246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EDD790-EA10-4509-A2CA-D3A5E6DED27C}" type="slidenum"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8445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E9DB71-DE1E-4C70-A877-A2CC987F9AD4}" type="slidenum"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6556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93"/>
            <a:ext cx="7772400" cy="1021556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51"/>
            <a:ext cx="7772400" cy="1125140"/>
          </a:xfrm>
        </p:spPr>
        <p:txBody>
          <a:bodyPr anchor="b"/>
          <a:lstStyle>
            <a:lvl1pPr marL="0" indent="0">
              <a:buNone/>
              <a:defRPr sz="1800"/>
            </a:lvl1pPr>
            <a:lvl2pPr marL="405796" indent="0">
              <a:buNone/>
              <a:defRPr sz="1600"/>
            </a:lvl2pPr>
            <a:lvl3pPr marL="811598" indent="0">
              <a:buNone/>
              <a:defRPr sz="1400"/>
            </a:lvl3pPr>
            <a:lvl4pPr marL="1217403" indent="0">
              <a:buNone/>
              <a:defRPr sz="1300"/>
            </a:lvl4pPr>
            <a:lvl5pPr marL="1623201" indent="0">
              <a:buNone/>
              <a:defRPr sz="1300"/>
            </a:lvl5pPr>
            <a:lvl6pPr marL="2028999" indent="0">
              <a:buNone/>
              <a:defRPr sz="1300"/>
            </a:lvl6pPr>
            <a:lvl7pPr marL="2434804" indent="0">
              <a:buNone/>
              <a:defRPr sz="1300"/>
            </a:lvl7pPr>
            <a:lvl8pPr marL="2840602" indent="0">
              <a:buNone/>
              <a:defRPr sz="1300"/>
            </a:lvl8pPr>
            <a:lvl9pPr marL="3246400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2998B3-FD82-4F3A-BF1E-B9B8CA255BDE}" type="slidenum"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8475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200173"/>
            <a:ext cx="4038600" cy="3394473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4" y="1200173"/>
            <a:ext cx="4038600" cy="3394473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C3B1E3-A42C-4F22-8E6F-0124CFD70AFF}" type="slidenum"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529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17" y="1151344"/>
            <a:ext cx="4040189" cy="47982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5796" indent="0">
              <a:buNone/>
              <a:defRPr sz="1800" b="1"/>
            </a:lvl2pPr>
            <a:lvl3pPr marL="811598" indent="0">
              <a:buNone/>
              <a:defRPr sz="1600" b="1"/>
            </a:lvl3pPr>
            <a:lvl4pPr marL="1217403" indent="0">
              <a:buNone/>
              <a:defRPr sz="1400" b="1"/>
            </a:lvl4pPr>
            <a:lvl5pPr marL="1623201" indent="0">
              <a:buNone/>
              <a:defRPr sz="1400" b="1"/>
            </a:lvl5pPr>
            <a:lvl6pPr marL="2028999" indent="0">
              <a:buNone/>
              <a:defRPr sz="1400" b="1"/>
            </a:lvl6pPr>
            <a:lvl7pPr marL="2434804" indent="0">
              <a:buNone/>
              <a:defRPr sz="1400" b="1"/>
            </a:lvl7pPr>
            <a:lvl8pPr marL="2840602" indent="0">
              <a:buNone/>
              <a:defRPr sz="1400" b="1"/>
            </a:lvl8pPr>
            <a:lvl9pPr marL="3246400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17" y="1631182"/>
            <a:ext cx="4040189" cy="296346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44"/>
            <a:ext cx="4041775" cy="47982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5796" indent="0">
              <a:buNone/>
              <a:defRPr sz="1800" b="1"/>
            </a:lvl2pPr>
            <a:lvl3pPr marL="811598" indent="0">
              <a:buNone/>
              <a:defRPr sz="1600" b="1"/>
            </a:lvl3pPr>
            <a:lvl4pPr marL="1217403" indent="0">
              <a:buNone/>
              <a:defRPr sz="1400" b="1"/>
            </a:lvl4pPr>
            <a:lvl5pPr marL="1623201" indent="0">
              <a:buNone/>
              <a:defRPr sz="1400" b="1"/>
            </a:lvl5pPr>
            <a:lvl6pPr marL="2028999" indent="0">
              <a:buNone/>
              <a:defRPr sz="1400" b="1"/>
            </a:lvl6pPr>
            <a:lvl7pPr marL="2434804" indent="0">
              <a:buNone/>
              <a:defRPr sz="1400" b="1"/>
            </a:lvl7pPr>
            <a:lvl8pPr marL="2840602" indent="0">
              <a:buNone/>
              <a:defRPr sz="1400" b="1"/>
            </a:lvl8pPr>
            <a:lvl9pPr marL="3246400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82"/>
            <a:ext cx="4041775" cy="296346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C5FB4F-C5D0-4C28-B01C-0E46FA51E01D}" type="slidenum"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9773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D4722C-5785-47FB-B018-69783C008CA6}" type="slidenum"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47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1442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631E3C-2177-417B-99D5-CEDCF610B640}" type="slidenum"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8751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92"/>
            <a:ext cx="3008313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04806"/>
            <a:ext cx="5111750" cy="4389835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9"/>
            <a:ext cx="3008313" cy="3518298"/>
          </a:xfrm>
        </p:spPr>
        <p:txBody>
          <a:bodyPr/>
          <a:lstStyle>
            <a:lvl1pPr marL="0" indent="0">
              <a:buNone/>
              <a:defRPr sz="1300"/>
            </a:lvl1pPr>
            <a:lvl2pPr marL="405796" indent="0">
              <a:buNone/>
              <a:defRPr sz="1100"/>
            </a:lvl2pPr>
            <a:lvl3pPr marL="811598" indent="0">
              <a:buNone/>
              <a:defRPr sz="900"/>
            </a:lvl3pPr>
            <a:lvl4pPr marL="1217403" indent="0">
              <a:buNone/>
              <a:defRPr sz="800"/>
            </a:lvl4pPr>
            <a:lvl5pPr marL="1623201" indent="0">
              <a:buNone/>
              <a:defRPr sz="800"/>
            </a:lvl5pPr>
            <a:lvl6pPr marL="2028999" indent="0">
              <a:buNone/>
              <a:defRPr sz="800"/>
            </a:lvl6pPr>
            <a:lvl7pPr marL="2434804" indent="0">
              <a:buNone/>
              <a:defRPr sz="800"/>
            </a:lvl7pPr>
            <a:lvl8pPr marL="2840602" indent="0">
              <a:buNone/>
              <a:defRPr sz="800"/>
            </a:lvl8pPr>
            <a:lvl9pPr marL="32464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6E871-D665-48B6-810B-F4843F8FF600}" type="slidenum"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2103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64"/>
            <a:ext cx="5486400" cy="425053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3"/>
            <a:ext cx="5486400" cy="3086100"/>
          </a:xfrm>
        </p:spPr>
        <p:txBody>
          <a:bodyPr/>
          <a:lstStyle>
            <a:lvl1pPr marL="0" indent="0">
              <a:buNone/>
              <a:defRPr sz="2900"/>
            </a:lvl1pPr>
            <a:lvl2pPr marL="405796" indent="0">
              <a:buNone/>
              <a:defRPr sz="2500"/>
            </a:lvl2pPr>
            <a:lvl3pPr marL="811598" indent="0">
              <a:buNone/>
              <a:defRPr sz="2100"/>
            </a:lvl3pPr>
            <a:lvl4pPr marL="1217403" indent="0">
              <a:buNone/>
              <a:defRPr sz="1800"/>
            </a:lvl4pPr>
            <a:lvl5pPr marL="1623201" indent="0">
              <a:buNone/>
              <a:defRPr sz="1800"/>
            </a:lvl5pPr>
            <a:lvl6pPr marL="2028999" indent="0">
              <a:buNone/>
              <a:defRPr sz="1800"/>
            </a:lvl6pPr>
            <a:lvl7pPr marL="2434804" indent="0">
              <a:buNone/>
              <a:defRPr sz="1800"/>
            </a:lvl7pPr>
            <a:lvl8pPr marL="2840602" indent="0">
              <a:buNone/>
              <a:defRPr sz="1800"/>
            </a:lvl8pPr>
            <a:lvl9pPr marL="324640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05"/>
            <a:ext cx="5486400" cy="603648"/>
          </a:xfrm>
        </p:spPr>
        <p:txBody>
          <a:bodyPr/>
          <a:lstStyle>
            <a:lvl1pPr marL="0" indent="0">
              <a:buNone/>
              <a:defRPr sz="1300"/>
            </a:lvl1pPr>
            <a:lvl2pPr marL="405796" indent="0">
              <a:buNone/>
              <a:defRPr sz="1100"/>
            </a:lvl2pPr>
            <a:lvl3pPr marL="811598" indent="0">
              <a:buNone/>
              <a:defRPr sz="900"/>
            </a:lvl3pPr>
            <a:lvl4pPr marL="1217403" indent="0">
              <a:buNone/>
              <a:defRPr sz="800"/>
            </a:lvl4pPr>
            <a:lvl5pPr marL="1623201" indent="0">
              <a:buNone/>
              <a:defRPr sz="800"/>
            </a:lvl5pPr>
            <a:lvl6pPr marL="2028999" indent="0">
              <a:buNone/>
              <a:defRPr sz="800"/>
            </a:lvl6pPr>
            <a:lvl7pPr marL="2434804" indent="0">
              <a:buNone/>
              <a:defRPr sz="800"/>
            </a:lvl7pPr>
            <a:lvl8pPr marL="2840602" indent="0">
              <a:buNone/>
              <a:defRPr sz="800"/>
            </a:lvl8pPr>
            <a:lvl9pPr marL="32464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64FEB8-6949-40C8-BDD1-9D37EB110AC6}" type="slidenum"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6271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5D9524-00B6-461F-9A3D-4AEAAE5DD086}" type="slidenum"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586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97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05997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D300CD-0166-4CCD-9E64-408CEF015FC3}" type="slidenum"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6953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341259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1597494"/>
            <a:ext cx="7773120" cy="110279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2914147"/>
            <a:ext cx="6400800" cy="131449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69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3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09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79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49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19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89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594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6306DF-2999-41ED-99D1-85B27BB2272A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4530186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80FF02-47EB-4042-ACA0-CB02337F9D58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6925587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3305170"/>
            <a:ext cx="7771680" cy="1021787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179672"/>
            <a:ext cx="7771680" cy="1125478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699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3985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0977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7969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8496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21955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5894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95940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F75BA6-BFD4-4F55-8C66-6E10716AFC66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547801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203266"/>
            <a:ext cx="4044960" cy="3394797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680" y="1203266"/>
            <a:ext cx="4046400" cy="3394797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423740-5D72-454D-9B64-1928E5F07989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4120436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5" indent="0">
              <a:buNone/>
              <a:defRPr sz="2000" b="1"/>
            </a:lvl2pPr>
            <a:lvl3pPr marL="913510" indent="0">
              <a:buNone/>
              <a:defRPr sz="1800" b="1"/>
            </a:lvl3pPr>
            <a:lvl4pPr marL="1370263" indent="0">
              <a:buNone/>
              <a:defRPr sz="1600" b="1"/>
            </a:lvl4pPr>
            <a:lvl5pPr marL="1827016" indent="0">
              <a:buNone/>
              <a:defRPr sz="1600" b="1"/>
            </a:lvl5pPr>
            <a:lvl6pPr marL="2283773" indent="0">
              <a:buNone/>
              <a:defRPr sz="1600" b="1"/>
            </a:lvl6pPr>
            <a:lvl7pPr marL="2740529" indent="0">
              <a:buNone/>
              <a:defRPr sz="1600" b="1"/>
            </a:lvl7pPr>
            <a:lvl8pPr marL="3197284" indent="0">
              <a:buNone/>
              <a:defRPr sz="1600" b="1"/>
            </a:lvl8pPr>
            <a:lvl9pPr marL="365403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5" indent="0">
              <a:buNone/>
              <a:defRPr sz="2000" b="1"/>
            </a:lvl2pPr>
            <a:lvl3pPr marL="913510" indent="0">
              <a:buNone/>
              <a:defRPr sz="1800" b="1"/>
            </a:lvl3pPr>
            <a:lvl4pPr marL="1370263" indent="0">
              <a:buNone/>
              <a:defRPr sz="1600" b="1"/>
            </a:lvl4pPr>
            <a:lvl5pPr marL="1827016" indent="0">
              <a:buNone/>
              <a:defRPr sz="1600" b="1"/>
            </a:lvl5pPr>
            <a:lvl6pPr marL="2283773" indent="0">
              <a:buNone/>
              <a:defRPr sz="1600" b="1"/>
            </a:lvl6pPr>
            <a:lvl7pPr marL="2740529" indent="0">
              <a:buNone/>
              <a:defRPr sz="1600" b="1"/>
            </a:lvl7pPr>
            <a:lvl8pPr marL="3197284" indent="0">
              <a:buNone/>
              <a:defRPr sz="1600" b="1"/>
            </a:lvl8pPr>
            <a:lvl9pPr marL="365403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7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0359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2" y="206302"/>
            <a:ext cx="8229600" cy="85653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151401"/>
            <a:ext cx="4039200" cy="479570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9926" indent="0">
              <a:buNone/>
              <a:defRPr sz="1600" b="1"/>
            </a:lvl2pPr>
            <a:lvl3pPr marL="739852" indent="0">
              <a:buNone/>
              <a:defRPr sz="1500" b="1"/>
            </a:lvl3pPr>
            <a:lvl4pPr marL="1109778" indent="0">
              <a:buNone/>
              <a:defRPr sz="1300" b="1"/>
            </a:lvl4pPr>
            <a:lvl5pPr marL="1479699" indent="0">
              <a:buNone/>
              <a:defRPr sz="1300" b="1"/>
            </a:lvl5pPr>
            <a:lvl6pPr marL="1849628" indent="0">
              <a:buNone/>
              <a:defRPr sz="1300" b="1"/>
            </a:lvl6pPr>
            <a:lvl7pPr marL="2219550" indent="0">
              <a:buNone/>
              <a:defRPr sz="1300" b="1"/>
            </a:lvl7pPr>
            <a:lvl8pPr marL="2589480" indent="0">
              <a:buNone/>
              <a:defRPr sz="1300" b="1"/>
            </a:lvl8pPr>
            <a:lvl9pPr marL="2959403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1630974"/>
            <a:ext cx="4039200" cy="2963831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2" y="1151401"/>
            <a:ext cx="4042080" cy="479570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9926" indent="0">
              <a:buNone/>
              <a:defRPr sz="1600" b="1"/>
            </a:lvl2pPr>
            <a:lvl3pPr marL="739852" indent="0">
              <a:buNone/>
              <a:defRPr sz="1500" b="1"/>
            </a:lvl3pPr>
            <a:lvl4pPr marL="1109778" indent="0">
              <a:buNone/>
              <a:defRPr sz="1300" b="1"/>
            </a:lvl4pPr>
            <a:lvl5pPr marL="1479699" indent="0">
              <a:buNone/>
              <a:defRPr sz="1300" b="1"/>
            </a:lvl5pPr>
            <a:lvl6pPr marL="1849628" indent="0">
              <a:buNone/>
              <a:defRPr sz="1300" b="1"/>
            </a:lvl6pPr>
            <a:lvl7pPr marL="2219550" indent="0">
              <a:buNone/>
              <a:defRPr sz="1300" b="1"/>
            </a:lvl7pPr>
            <a:lvl8pPr marL="2589480" indent="0">
              <a:buNone/>
              <a:defRPr sz="1300" b="1"/>
            </a:lvl8pPr>
            <a:lvl9pPr marL="2959403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2" y="1630974"/>
            <a:ext cx="4042080" cy="2963831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F927E0-D30C-4CF5-8913-497CB1179862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7285983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F136E6-3E3B-43D1-8D4B-EEB63643E42B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6908034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FFE1A5-76F3-4EB5-BE40-7A54DE5DAF74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644378965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05228"/>
            <a:ext cx="3008160" cy="870571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5" y="205226"/>
            <a:ext cx="5112000" cy="4389581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075795"/>
            <a:ext cx="3008160" cy="3519009"/>
          </a:xfrm>
        </p:spPr>
        <p:txBody>
          <a:bodyPr/>
          <a:lstStyle>
            <a:lvl1pPr marL="0" indent="0">
              <a:buNone/>
              <a:defRPr sz="1100"/>
            </a:lvl1pPr>
            <a:lvl2pPr marL="369926" indent="0">
              <a:buNone/>
              <a:defRPr sz="1000"/>
            </a:lvl2pPr>
            <a:lvl3pPr marL="739852" indent="0">
              <a:buNone/>
              <a:defRPr sz="800"/>
            </a:lvl3pPr>
            <a:lvl4pPr marL="1109778" indent="0">
              <a:buNone/>
              <a:defRPr sz="700"/>
            </a:lvl4pPr>
            <a:lvl5pPr marL="1479699" indent="0">
              <a:buNone/>
              <a:defRPr sz="700"/>
            </a:lvl5pPr>
            <a:lvl6pPr marL="1849628" indent="0">
              <a:buNone/>
              <a:defRPr sz="700"/>
            </a:lvl6pPr>
            <a:lvl7pPr marL="2219550" indent="0">
              <a:buNone/>
              <a:defRPr sz="700"/>
            </a:lvl7pPr>
            <a:lvl8pPr marL="2589480" indent="0">
              <a:buNone/>
              <a:defRPr sz="700"/>
            </a:lvl8pPr>
            <a:lvl9pPr marL="2959403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51D2D6-F7A1-4F76-B402-DB9A414A7E86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8906680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5" y="3600029"/>
            <a:ext cx="5486400" cy="42556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5" y="459050"/>
            <a:ext cx="5486400" cy="3086964"/>
          </a:xfrm>
        </p:spPr>
        <p:txBody>
          <a:bodyPr/>
          <a:lstStyle>
            <a:lvl1pPr marL="0" indent="0">
              <a:buNone/>
              <a:defRPr sz="2600"/>
            </a:lvl1pPr>
            <a:lvl2pPr marL="369926" indent="0">
              <a:buNone/>
              <a:defRPr sz="2300"/>
            </a:lvl2pPr>
            <a:lvl3pPr marL="739852" indent="0">
              <a:buNone/>
              <a:defRPr sz="1900"/>
            </a:lvl3pPr>
            <a:lvl4pPr marL="1109778" indent="0">
              <a:buNone/>
              <a:defRPr sz="1600"/>
            </a:lvl4pPr>
            <a:lvl5pPr marL="1479699" indent="0">
              <a:buNone/>
              <a:defRPr sz="1600"/>
            </a:lvl5pPr>
            <a:lvl6pPr marL="1849628" indent="0">
              <a:buNone/>
              <a:defRPr sz="1600"/>
            </a:lvl6pPr>
            <a:lvl7pPr marL="2219550" indent="0">
              <a:buNone/>
              <a:defRPr sz="1600"/>
            </a:lvl7pPr>
            <a:lvl8pPr marL="2589480" indent="0">
              <a:buNone/>
              <a:defRPr sz="1600"/>
            </a:lvl8pPr>
            <a:lvl9pPr marL="2959403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5" y="4025594"/>
            <a:ext cx="5486400" cy="603783"/>
          </a:xfrm>
        </p:spPr>
        <p:txBody>
          <a:bodyPr/>
          <a:lstStyle>
            <a:lvl1pPr marL="0" indent="0">
              <a:buNone/>
              <a:defRPr sz="1100"/>
            </a:lvl1pPr>
            <a:lvl2pPr marL="369926" indent="0">
              <a:buNone/>
              <a:defRPr sz="1000"/>
            </a:lvl2pPr>
            <a:lvl3pPr marL="739852" indent="0">
              <a:buNone/>
              <a:defRPr sz="800"/>
            </a:lvl3pPr>
            <a:lvl4pPr marL="1109778" indent="0">
              <a:buNone/>
              <a:defRPr sz="700"/>
            </a:lvl4pPr>
            <a:lvl5pPr marL="1479699" indent="0">
              <a:buNone/>
              <a:defRPr sz="700"/>
            </a:lvl5pPr>
            <a:lvl6pPr marL="1849628" indent="0">
              <a:buNone/>
              <a:defRPr sz="700"/>
            </a:lvl6pPr>
            <a:lvl7pPr marL="2219550" indent="0">
              <a:buNone/>
              <a:defRPr sz="700"/>
            </a:lvl7pPr>
            <a:lvl8pPr marL="2589480" indent="0">
              <a:buNone/>
              <a:defRPr sz="700"/>
            </a:lvl8pPr>
            <a:lvl9pPr marL="2959403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975A74-7D56-4EAA-A47D-C19AA9C4BAEB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6402597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69472F-8DAC-43AB-82E7-E7AA3C5089C1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7884966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760" y="205222"/>
            <a:ext cx="2056320" cy="4392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480" y="205222"/>
            <a:ext cx="6035040" cy="4392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E04141-98D6-4FC9-9DF8-8F9C16F63999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0067968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B02E3C0-59E9-9F4D-B969-10E38A6FC6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6035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7B447D9-C6D6-BA4A-AEE6-7715EF5345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5726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C0B21F6-3712-FC4E-869D-F87CFAFF5D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213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1234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24398C-AA4F-4247-876C-A04EEDDC3E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76634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0372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4DE9493-5A81-124C-8AEC-89127A6E87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4887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13F9CC7-C4AA-3643-BFB8-2E08EA8709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0990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9D047A3-590B-6D46-8863-85CDBCAC92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2684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AD1BB-E2BB-D044-B5BF-C478322097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0878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C0167-0599-744F-972B-575CA15BBA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1547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025C015-926E-3145-B082-09478829E9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3675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1501D0B-49F0-B447-AA5C-62D16AC786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3014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B02E3C0-59E9-9F4D-B969-10E38A6FC6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1301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7B447D9-C6D6-BA4A-AEE6-7715EF5345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729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9850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C0B21F6-3712-FC4E-869D-F87CFAFF5D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5282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24398C-AA4F-4247-876C-A04EEDDC3E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76634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9667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4DE9493-5A81-124C-8AEC-89127A6E87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9484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13F9CC7-C4AA-3643-BFB8-2E08EA8709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5419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9D047A3-590B-6D46-8863-85CDBCAC92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7841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AD1BB-E2BB-D044-B5BF-C478322097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1629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C0167-0599-744F-972B-575CA15BBA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7546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025C015-926E-3145-B082-09478829E9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811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1501D0B-49F0-B447-AA5C-62D16AC786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3559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552DE-7E62-4AA7-886C-D38D47A3CE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34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55" indent="0">
              <a:buNone/>
              <a:defRPr sz="1200"/>
            </a:lvl2pPr>
            <a:lvl3pPr marL="913510" indent="0">
              <a:buNone/>
              <a:defRPr sz="1000"/>
            </a:lvl3pPr>
            <a:lvl4pPr marL="1370263" indent="0">
              <a:buNone/>
              <a:defRPr sz="900"/>
            </a:lvl4pPr>
            <a:lvl5pPr marL="1827016" indent="0">
              <a:buNone/>
              <a:defRPr sz="900"/>
            </a:lvl5pPr>
            <a:lvl6pPr marL="2283773" indent="0">
              <a:buNone/>
              <a:defRPr sz="900"/>
            </a:lvl6pPr>
            <a:lvl7pPr marL="2740529" indent="0">
              <a:buNone/>
              <a:defRPr sz="900"/>
            </a:lvl7pPr>
            <a:lvl8pPr marL="3197284" indent="0">
              <a:buNone/>
              <a:defRPr sz="900"/>
            </a:lvl8pPr>
            <a:lvl9pPr marL="365403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49733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2F04A-322B-43F6-BEAB-CD35C79274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50182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21EF5-35FC-4AD5-A322-9C505146AC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330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685800"/>
            <a:ext cx="3810000" cy="39433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3810000" cy="39433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38C2C-7141-4F6A-983F-3A5B120D68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79335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C7BCB-6A3F-4389-B2C9-E2A9ABD5F1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2030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3EF84-E8F8-4E6E-8C7D-C95FEE3327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9342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31735-E4C8-4802-BFC4-204C801C9C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41928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8A071-154C-44B9-81F5-223F896F3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32218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5106C-FE66-4FA0-A483-7BE5A6B841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4367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D4638-B38E-47AD-B028-713EF16D01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6446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57150"/>
            <a:ext cx="19431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7150"/>
            <a:ext cx="56769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816B5-331E-4884-940F-8B017E5C2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85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55" indent="0">
              <a:buNone/>
              <a:defRPr sz="2800"/>
            </a:lvl2pPr>
            <a:lvl3pPr marL="913510" indent="0">
              <a:buNone/>
              <a:defRPr sz="2400"/>
            </a:lvl3pPr>
            <a:lvl4pPr marL="1370263" indent="0">
              <a:buNone/>
              <a:defRPr sz="2000"/>
            </a:lvl4pPr>
            <a:lvl5pPr marL="1827016" indent="0">
              <a:buNone/>
              <a:defRPr sz="2000"/>
            </a:lvl5pPr>
            <a:lvl6pPr marL="2283773" indent="0">
              <a:buNone/>
              <a:defRPr sz="2000"/>
            </a:lvl6pPr>
            <a:lvl7pPr marL="2740529" indent="0">
              <a:buNone/>
              <a:defRPr sz="2000"/>
            </a:lvl7pPr>
            <a:lvl8pPr marL="3197284" indent="0">
              <a:buNone/>
              <a:defRPr sz="2000"/>
            </a:lvl8pPr>
            <a:lvl9pPr marL="3654037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55" indent="0">
              <a:buNone/>
              <a:defRPr sz="1200"/>
            </a:lvl2pPr>
            <a:lvl3pPr marL="913510" indent="0">
              <a:buNone/>
              <a:defRPr sz="1000"/>
            </a:lvl3pPr>
            <a:lvl4pPr marL="1370263" indent="0">
              <a:buNone/>
              <a:defRPr sz="900"/>
            </a:lvl4pPr>
            <a:lvl5pPr marL="1827016" indent="0">
              <a:buNone/>
              <a:defRPr sz="900"/>
            </a:lvl5pPr>
            <a:lvl6pPr marL="2283773" indent="0">
              <a:buNone/>
              <a:defRPr sz="900"/>
            </a:lvl6pPr>
            <a:lvl7pPr marL="2740529" indent="0">
              <a:buNone/>
              <a:defRPr sz="900"/>
            </a:lvl7pPr>
            <a:lvl8pPr marL="3197284" indent="0">
              <a:buNone/>
              <a:defRPr sz="900"/>
            </a:lvl8pPr>
            <a:lvl9pPr marL="365403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10265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114CE82-9EE4-1346-A954-37588B7F19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EAD690B-50C3-2345-833A-EB0B4AA14F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BA57511-1153-3D4B-A06E-37E6945B2C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3B696-D80E-B04A-AB89-F42EA2DBED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52630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D498B8-069D-064B-873F-69F7DD5A60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009576-F88D-D44F-A0A9-1711D4C37B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10D9A9-30D9-1F4F-8073-FDDACF2CD1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51E65-1591-8B48-9A1B-FE5DB78887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089743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B36D6BC-4CBF-504A-9C6B-7ED2BEF0BB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E9B3EFE-B525-4A4F-87C7-28429B3E02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56ED27D-90DF-5640-9CF0-D00F3A90C1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42802-3DCE-EB4C-ABD6-63295F8326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125904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685800"/>
            <a:ext cx="3810000" cy="39433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3810000" cy="39433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9CA764-28B3-554D-9616-AF7D599B46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1FD548-66C1-DC4F-BE09-0D88715916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0F9F26-C5FE-EC42-81FA-C901A9755D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12AD0-A6BC-9944-9A53-74E33290B8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990014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75ABE06-5694-B943-A28A-81A0137849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AC96B64-F3E8-6A46-9089-FA630AA9B0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29F5ED9-E195-5F48-9B7F-09F8343F7A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32F13-E20D-8B44-90D2-AAFE3FFEF6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409401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A3DA16E-34DD-B84D-99E5-2C4A0506A0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BBDC50C-B50A-2C41-B4CC-62340073AC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BAAB3DD-64D9-3846-8C33-CBE882E3CF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60447-9B53-CF44-A898-0B367D0F2C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87984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9D50CBC-1EDB-084B-8677-E0F4D0E89A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7824E6F-E08D-4848-B082-031272396F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A405B7C-DC16-AE4B-A0D3-2F4DAEDBBD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1FD33-34D0-E548-B623-85B8E189E8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916766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974FFA-6E59-6040-BC20-EFBD9E08AB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C44A6C-9D1F-AC4B-ADB4-44A8E0DB81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6CC441-1564-1A44-813F-91F5319D22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F02E2-77EA-B242-AC6C-85FA4AAE59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6434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83910F-B882-1A44-A72C-80A911437D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B3953B-AADF-2E46-96D0-8B55CED9E7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DF40A7-3D01-1644-813C-FF2C7C6613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EB3C9-F99E-C249-907B-BFB9EB6147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092983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0E5B44A-1210-EF41-B1C0-70CEFB4AF6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3E8D1A-80DA-B04E-AF94-DF19FA996F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BB0FA77-33C4-064A-BD30-4B0137AC84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C2109-2F14-F548-9370-B52EB9A82F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0716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50" tIns="45678" rIns="91350" bIns="4567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50" tIns="45678" rIns="91350" bIns="4567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10/26/21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88008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35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63" indent="-342563" algn="l" defTabSz="9135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26" indent="-285471" algn="l" defTabSz="9135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89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41" indent="-228378" algn="l" defTabSz="9135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397" indent="-228378" algn="l" defTabSz="9135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150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901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659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412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5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0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63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16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73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29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84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37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0042D-1280-6F43-B74C-E2B1C73BF96D}" type="datetimeFigureOut">
              <a:rPr lang="en-US" smtClean="0"/>
              <a:t>11/1/21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8EB43-F73E-C24F-9216-B04B4BA9D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811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Helvetica Light" panose="020B0403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A2CEE-8553-4EF5-8C07-9C65C7BAD42E}" type="datetimeFigureOut">
              <a:rPr lang="en-US" smtClean="0"/>
              <a:t>11/1/21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25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  <p:sldLayoutId id="2147483917" r:id="rId13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50" tIns="45678" rIns="91350" bIns="4567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50" tIns="45678" rIns="91350" bIns="4567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10/26/21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62581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35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63" indent="-342563" algn="l" defTabSz="9135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26" indent="-285471" algn="l" defTabSz="9135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89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41" indent="-228378" algn="l" defTabSz="9135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397" indent="-228378" algn="l" defTabSz="9135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150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901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659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412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5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0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63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16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73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29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84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37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50" tIns="45678" rIns="91350" bIns="4567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50" tIns="45678" rIns="91350" bIns="4567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10/26/21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448363" y="4932896"/>
            <a:ext cx="766375" cy="246136"/>
          </a:xfrm>
          <a:prstGeom prst="rect">
            <a:avLst/>
          </a:prstGeom>
          <a:noFill/>
        </p:spPr>
        <p:txBody>
          <a:bodyPr wrap="none" lIns="91350" tIns="45678" rIns="91350" bIns="45678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prstClr val="black"/>
                </a:solidFill>
                <a:latin typeface="Calibri"/>
              </a:rPr>
              <a:t>Andrew Ng</a:t>
            </a:r>
          </a:p>
        </p:txBody>
      </p:sp>
    </p:spTree>
    <p:extLst>
      <p:ext uri="{BB962C8B-B14F-4D97-AF65-F5344CB8AC3E}">
        <p14:creationId xmlns:p14="http://schemas.microsoft.com/office/powerpoint/2010/main" val="4012145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35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63" indent="-342563" algn="l" defTabSz="9135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26" indent="-285471" algn="l" defTabSz="9135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89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41" indent="-228378" algn="l" defTabSz="9135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397" indent="-228378" algn="l" defTabSz="9135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150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901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659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412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5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0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63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16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73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29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84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37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664" y="205941"/>
            <a:ext cx="8228707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158" tIns="40580" rIns="81158" bIns="405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664" y="1200502"/>
            <a:ext cx="8228707" cy="339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158" tIns="40580" rIns="81158" bIns="405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text styles</a:t>
            </a:r>
          </a:p>
          <a:p>
            <a:pPr lvl="1"/>
            <a:r>
              <a:rPr lang="ru-RU" altLang="en-US"/>
              <a:t>Second level</a:t>
            </a:r>
          </a:p>
          <a:p>
            <a:pPr lvl="2"/>
            <a:r>
              <a:rPr lang="ru-RU" altLang="en-US"/>
              <a:t>Third level</a:t>
            </a:r>
          </a:p>
          <a:p>
            <a:pPr lvl="3"/>
            <a:r>
              <a:rPr lang="ru-RU" altLang="en-US"/>
              <a:t>Fourth level</a:t>
            </a:r>
          </a:p>
          <a:p>
            <a:pPr lvl="4"/>
            <a:r>
              <a:rPr lang="ru-RU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649" y="4683900"/>
            <a:ext cx="2133079" cy="357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1158" tIns="40580" rIns="81158" bIns="40580" numCol="1" anchor="t" anchorCtr="0" compatLnSpc="1">
            <a:prstTxWarp prst="textNoShape">
              <a:avLst/>
            </a:prstTxWarp>
          </a:bodyPr>
          <a:lstStyle>
            <a:lvl1pPr algn="l">
              <a:defRPr sz="1300">
                <a:latin typeface="Arial" charset="0"/>
                <a:cs typeface="Arial" charset="0"/>
              </a:defRPr>
            </a:lvl1pPr>
          </a:lstStyle>
          <a:p>
            <a:pPr marL="0" marR="0" lvl="0" indent="0" algn="l" defTabSz="5712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Gill San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86" y="4683900"/>
            <a:ext cx="2895451" cy="357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1158" tIns="40580" rIns="81158" bIns="40580" numCol="1" anchor="t" anchorCtr="0" compatLnSpc="1">
            <a:prstTxWarp prst="textNoShape">
              <a:avLst/>
            </a:prstTxWarp>
          </a:bodyPr>
          <a:lstStyle>
            <a:lvl1pPr algn="ctr">
              <a:defRPr sz="1300">
                <a:latin typeface="Arial" charset="0"/>
                <a:cs typeface="Arial" charset="0"/>
              </a:defRPr>
            </a:lvl1pPr>
          </a:lstStyle>
          <a:p>
            <a:pPr marL="0" marR="0" lvl="0" indent="0" algn="ctr" defTabSz="5712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Gill San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77" y="4683900"/>
            <a:ext cx="2133079" cy="357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1158" tIns="40580" rIns="81158" bIns="40580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cs typeface="Arial" charset="0"/>
              </a:defRPr>
            </a:lvl1pPr>
          </a:lstStyle>
          <a:p>
            <a:pPr marL="0" marR="0" lvl="0" indent="0" algn="r" defTabSz="5712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AE1128-5485-4825-B48B-9AEF1D534499}" type="slidenum">
              <a:rPr kumimoji="0" lang="ru-RU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Gill Sans"/>
              </a:rPr>
              <a:pPr marL="0" marR="0" lvl="0" indent="0" algn="r" defTabSz="57126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082553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5pPr>
      <a:lvl6pPr marL="405796" algn="ctr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6pPr>
      <a:lvl7pPr marL="811598" algn="ctr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7pPr>
      <a:lvl8pPr marL="1217403" algn="ctr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8pPr>
      <a:lvl9pPr marL="1623201" algn="ctr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02371" indent="-302371" algn="l" rtl="0" eaLnBrk="0" fontAlgn="base" hangingPunct="0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57281" indent="-250819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  <a:cs typeface="+mn-cs"/>
        </a:defRPr>
      </a:lvl2pPr>
      <a:lvl3pPr marL="1012193" indent="-200256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cs typeface="+mn-cs"/>
        </a:defRPr>
      </a:lvl3pPr>
      <a:lvl4pPr marL="1418658" indent="-200256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cs typeface="+mn-cs"/>
        </a:defRPr>
      </a:lvl4pPr>
      <a:lvl5pPr marL="1824131" indent="-200256" algn="l" rtl="0" eaLnBrk="0" fontAlgn="base" hangingPunct="0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5pPr>
      <a:lvl6pPr marL="2231904" indent="-202897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6pPr>
      <a:lvl7pPr marL="2637703" indent="-202897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7pPr>
      <a:lvl8pPr marL="3043503" indent="-202897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8pPr>
      <a:lvl9pPr marL="3449297" indent="-202897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115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5796" algn="l" defTabSz="8115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1598" algn="l" defTabSz="8115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7403" algn="l" defTabSz="8115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3201" algn="l" defTabSz="8115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28999" algn="l" defTabSz="8115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4804" algn="l" defTabSz="8115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0602" algn="l" defTabSz="8115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46400" algn="l" defTabSz="8115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457191" y="205014"/>
            <a:ext cx="8228763" cy="8587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457191" y="1203631"/>
            <a:ext cx="8228763" cy="33948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5pPr>
            <a:lvl6pPr marL="2591999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6pPr>
            <a:lvl7pPr marL="3023999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457172" y="4685946"/>
            <a:ext cx="2130092" cy="35467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en-US" sz="11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marL="0" marR="0" lvl="0" indent="0" algn="l" defTabSz="73985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127055" y="4685946"/>
            <a:ext cx="2898142" cy="35467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ctr" rtl="0" hangingPunct="0">
              <a:buNone/>
              <a:tabLst/>
              <a:defRPr lang="en-US" sz="11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marL="0" marR="0" lvl="0" indent="0" algn="ctr" defTabSz="73985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555517" y="4685946"/>
            <a:ext cx="2130092" cy="35467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en-US" sz="11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marL="0" marR="0" lvl="0" indent="0" algn="r" defTabSz="73985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DC1224-671F-44E9-ABBD-6930984F0DA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739852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97244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ctr" rtl="0" hangingPunct="0">
        <a:tabLst/>
        <a:defRPr lang="en-US" sz="3600" b="0" i="0" u="none" strike="noStrike" kern="1200">
          <a:ln>
            <a:noFill/>
          </a:ln>
          <a:latin typeface="Arial" pitchFamily="18"/>
        </a:defRPr>
      </a:lvl1pPr>
    </p:titleStyle>
    <p:bodyStyle>
      <a:lvl1pPr rtl="0" hangingPunct="0">
        <a:spcBef>
          <a:spcPts val="0"/>
        </a:spcBef>
        <a:spcAft>
          <a:spcPts val="1148"/>
        </a:spcAft>
        <a:tabLst/>
        <a:defRPr lang="en-US" sz="2600" b="0" i="0" u="none" strike="noStrike" kern="1200">
          <a:ln>
            <a:noFill/>
          </a:ln>
          <a:latin typeface="Arial" pitchFamily="18"/>
        </a:defRPr>
      </a:lvl1pPr>
    </p:bodyStyle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37160"/>
            <a:ext cx="7886700" cy="617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857250"/>
            <a:ext cx="7891272" cy="3771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644EE4-00F5-214B-B966-78F8F752E0F3}"/>
              </a:ext>
            </a:extLst>
          </p:cNvPr>
          <p:cNvSpPr/>
          <p:nvPr userDrawn="1"/>
        </p:nvSpPr>
        <p:spPr>
          <a:xfrm>
            <a:off x="0" y="4868435"/>
            <a:ext cx="9144000" cy="274320"/>
          </a:xfrm>
          <a:prstGeom prst="rect">
            <a:avLst/>
          </a:prstGeom>
          <a:solidFill>
            <a:srgbClr val="0027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1D6B2D-D6F1-9343-9E59-3B2E242F6530}"/>
              </a:ext>
            </a:extLst>
          </p:cNvPr>
          <p:cNvSpPr txBox="1"/>
          <p:nvPr userDrawn="1"/>
        </p:nvSpPr>
        <p:spPr>
          <a:xfrm>
            <a:off x="9144" y="4867095"/>
            <a:ext cx="275393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solidFill>
                  <a:srgbClr val="FFCB05"/>
                </a:solidFill>
              </a:rPr>
              <a:t>Justin Johnson &amp; David </a:t>
            </a:r>
            <a:r>
              <a:rPr lang="en-US" sz="1200" dirty="0" err="1">
                <a:solidFill>
                  <a:srgbClr val="FFCB05"/>
                </a:solidFill>
              </a:rPr>
              <a:t>Fouhey</a:t>
            </a:r>
            <a:endParaRPr lang="en-US" sz="1200" dirty="0">
              <a:solidFill>
                <a:srgbClr val="FFCB05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F0F4CE-082B-3E49-88A0-1D11D8968BC0}"/>
              </a:ext>
            </a:extLst>
          </p:cNvPr>
          <p:cNvSpPr txBox="1"/>
          <p:nvPr userDrawn="1"/>
        </p:nvSpPr>
        <p:spPr>
          <a:xfrm>
            <a:off x="7306056" y="4867841"/>
            <a:ext cx="182880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solidFill>
                  <a:srgbClr val="FFCB05"/>
                </a:solidFill>
              </a:rPr>
              <a:t>March 16, 2021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627E1BC-749C-F74E-B011-FCB2E7183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9DA51D-2761-9544-A759-09055DD68FFD}"/>
              </a:ext>
            </a:extLst>
          </p:cNvPr>
          <p:cNvSpPr txBox="1"/>
          <p:nvPr userDrawn="1"/>
        </p:nvSpPr>
        <p:spPr>
          <a:xfrm>
            <a:off x="2970575" y="4867095"/>
            <a:ext cx="289599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solidFill>
                  <a:srgbClr val="FFCB05"/>
                </a:solidFill>
              </a:rPr>
              <a:t>EECS 442 WI 2021: Lecture 16 - </a:t>
            </a:r>
          </a:p>
        </p:txBody>
      </p:sp>
    </p:spTree>
    <p:extLst>
      <p:ext uri="{BB962C8B-B14F-4D97-AF65-F5344CB8AC3E}">
        <p14:creationId xmlns:p14="http://schemas.microsoft.com/office/powerpoint/2010/main" val="4229777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37160"/>
            <a:ext cx="7886700" cy="617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857250"/>
            <a:ext cx="7891272" cy="3771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644EE4-00F5-214B-B966-78F8F752E0F3}"/>
              </a:ext>
            </a:extLst>
          </p:cNvPr>
          <p:cNvSpPr/>
          <p:nvPr userDrawn="1"/>
        </p:nvSpPr>
        <p:spPr>
          <a:xfrm>
            <a:off x="0" y="4868435"/>
            <a:ext cx="9144000" cy="274320"/>
          </a:xfrm>
          <a:prstGeom prst="rect">
            <a:avLst/>
          </a:prstGeom>
          <a:solidFill>
            <a:srgbClr val="0027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1D6B2D-D6F1-9343-9E59-3B2E242F6530}"/>
              </a:ext>
            </a:extLst>
          </p:cNvPr>
          <p:cNvSpPr txBox="1"/>
          <p:nvPr userDrawn="1"/>
        </p:nvSpPr>
        <p:spPr>
          <a:xfrm>
            <a:off x="9144" y="4867095"/>
            <a:ext cx="275393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solidFill>
                  <a:srgbClr val="FFCB05"/>
                </a:solidFill>
              </a:rPr>
              <a:t>Justin Johnson &amp; David </a:t>
            </a:r>
            <a:r>
              <a:rPr lang="en-US" sz="1200" dirty="0" err="1">
                <a:solidFill>
                  <a:srgbClr val="FFCB05"/>
                </a:solidFill>
              </a:rPr>
              <a:t>Fouhey</a:t>
            </a:r>
            <a:endParaRPr lang="en-US" sz="1200" dirty="0">
              <a:solidFill>
                <a:srgbClr val="FFCB05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F0F4CE-082B-3E49-88A0-1D11D8968BC0}"/>
              </a:ext>
            </a:extLst>
          </p:cNvPr>
          <p:cNvSpPr txBox="1"/>
          <p:nvPr userDrawn="1"/>
        </p:nvSpPr>
        <p:spPr>
          <a:xfrm>
            <a:off x="7306056" y="4867841"/>
            <a:ext cx="182880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solidFill>
                  <a:srgbClr val="FFCB05"/>
                </a:solidFill>
              </a:rPr>
              <a:t>March 18, 2021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627E1BC-749C-F74E-B011-FCB2E7183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9DA51D-2761-9544-A759-09055DD68FFD}"/>
              </a:ext>
            </a:extLst>
          </p:cNvPr>
          <p:cNvSpPr txBox="1"/>
          <p:nvPr userDrawn="1"/>
        </p:nvSpPr>
        <p:spPr>
          <a:xfrm>
            <a:off x="2970575" y="4867095"/>
            <a:ext cx="289599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solidFill>
                  <a:srgbClr val="FFCB05"/>
                </a:solidFill>
              </a:rPr>
              <a:t>EECS 442 WI 2021: Lecture 17 - </a:t>
            </a:r>
          </a:p>
        </p:txBody>
      </p:sp>
    </p:spTree>
    <p:extLst>
      <p:ext uri="{BB962C8B-B14F-4D97-AF65-F5344CB8AC3E}">
        <p14:creationId xmlns:p14="http://schemas.microsoft.com/office/powerpoint/2010/main" val="1346578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7150"/>
            <a:ext cx="7772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685800"/>
            <a:ext cx="77724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 b="0">
                <a:latin typeface="Times New Roman" pitchFamily="18" charset="0"/>
              </a:defRPr>
            </a:lvl1pPr>
          </a:lstStyle>
          <a:p>
            <a:pPr>
              <a:defRPr/>
            </a:pPr>
            <a:fld id="{3380A581-31E6-40D7-A2A7-3BBF07DC31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62865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100"/>
          </a:p>
        </p:txBody>
      </p:sp>
    </p:spTree>
    <p:extLst>
      <p:ext uri="{BB962C8B-B14F-4D97-AF65-F5344CB8AC3E}">
        <p14:creationId xmlns:p14="http://schemas.microsoft.com/office/powerpoint/2010/main" val="3778030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5pPr>
      <a:lvl6pPr marL="342900"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6pPr>
      <a:lvl7pPr marL="685800"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7pPr>
      <a:lvl8pPr marL="1028700"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8pPr>
      <a:lvl9pPr marL="1371600"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4B15635-6586-1C41-ABED-85C2090DB1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7150"/>
            <a:ext cx="7772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398D559-4BED-3A41-9ADE-2D07A3D689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685800"/>
            <a:ext cx="77724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539A889-BC99-094C-90CF-571002F7FEB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5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0CEE78B-6154-1A4E-8372-B18C3547941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5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23CF22C-33D5-1B40-AB66-8F2D085059C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>
              <a:defRPr/>
            </a:pPr>
            <a:fld id="{7AB2CF8F-97F0-974E-8611-446CC337FF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1" name="Line 7">
            <a:extLst>
              <a:ext uri="{FF2B5EF4-FFF2-40B4-BE49-F238E27FC236}">
                <a16:creationId xmlns:a16="http://schemas.microsoft.com/office/drawing/2014/main" id="{B2722FA3-6E05-5044-81E7-7C4145ED0AD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62865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100"/>
          </a:p>
        </p:txBody>
      </p:sp>
    </p:spTree>
    <p:extLst>
      <p:ext uri="{BB962C8B-B14F-4D97-AF65-F5344CB8AC3E}">
        <p14:creationId xmlns:p14="http://schemas.microsoft.com/office/powerpoint/2010/main" val="2999637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5pPr>
      <a:lvl6pPr marL="342900"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6pPr>
      <a:lvl7pPr marL="685800"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7pPr>
      <a:lvl8pPr marL="1028700"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8pPr>
      <a:lvl9pPr marL="1371600"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s231n.github.io/neural-networks-3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s231n.github.io/neural-networks-3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s231n.github.io/neural-networks-3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6.emf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7.xml"/><Relationship Id="rId5" Type="http://schemas.microsoft.com/office/2007/relationships/hdphoto" Target="../media/hdphoto6.wdp"/><Relationship Id="rId4" Type="http://schemas.microsoft.com/office/2007/relationships/hdphoto" Target="../media/hdphoto5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411.4038.pdf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stanford.edu/slides/2018/cs231n_2018_lecture11.pdf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cs231n.stanford.edu/slides/2018/cs231n_2018_lecture11.pdf" TargetMode="Externa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vdumoulin/conv_arithmetic" TargetMode="External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80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hyperlink" Target="https://distill.pub/2016/deconv-checkerboard/" TargetMode="External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7.png"/><Relationship Id="rId3" Type="http://schemas.openxmlformats.org/officeDocument/2006/relationships/hyperlink" Target="https://distill.pub/2016/deconv-checkerboard/" TargetMode="External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7.png"/><Relationship Id="rId3" Type="http://schemas.openxmlformats.org/officeDocument/2006/relationships/hyperlink" Target="https://distill.pub/2016/deconv-checkerboard/" TargetMode="External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7.png"/><Relationship Id="rId3" Type="http://schemas.openxmlformats.org/officeDocument/2006/relationships/hyperlink" Target="https://distill.pub/2016/deconv-checkerboard/" TargetMode="External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7.png"/><Relationship Id="rId3" Type="http://schemas.openxmlformats.org/officeDocument/2006/relationships/hyperlink" Target="https://distill.pub/2016/deconv-checkerboard/" TargetMode="External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ilinear_interpolation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10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511.00561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505.04597.pdf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phillipi.github.io/pix2pix/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fb.com/wp-content/uploads/2017/08/maskrcnn.pdf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research.fb.com/wp-content/uploads/2017/08/maskrcnn.pdf" TargetMode="External"/><Relationship Id="rId1" Type="http://schemas.openxmlformats.org/officeDocument/2006/relationships/slideLayout" Target="../slideLayouts/slideLayout8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s://research.fb.com/wp-content/uploads/2017/08/maskrcnn.pdf" TargetMode="External"/><Relationship Id="rId1" Type="http://schemas.openxmlformats.org/officeDocument/2006/relationships/slideLayout" Target="../slideLayouts/slideLayout8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.pn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s://research.fb.com/wp-content/uploads/2017/08/maskrcnn.pdf" TargetMode="External"/><Relationship Id="rId1" Type="http://schemas.openxmlformats.org/officeDocument/2006/relationships/slideLayout" Target="../slideLayouts/slideLayout8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research.fb.com/wp-content/uploads/2017/08/maskrcnn.pdf" TargetMode="External"/><Relationship Id="rId1" Type="http://schemas.openxmlformats.org/officeDocument/2006/relationships/slideLayout" Target="../slideLayouts/slideLayout8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0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0.xml"/><Relationship Id="rId4" Type="http://schemas.openxmlformats.org/officeDocument/2006/relationships/hyperlink" Target="https://www.cv-foundation.org/openaccess/content_iccv_2015/papers/Eigen_Predicting_Depth_Surface_ICCV_2015_paper.pdf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0.xml"/><Relationship Id="rId4" Type="http://schemas.openxmlformats.org/officeDocument/2006/relationships/hyperlink" Target="https://www.cv-foundation.org/openaccess/content_iccv_2015/papers/Eigen_Predicting_Depth_Surface_ICCV_2015_paper.pdf" TargetMode="Externa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ytorch/vision/blob/main/torchvision/models/alexnet.py#L18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5485"/>
            <a:ext cx="7772400" cy="1102519"/>
          </a:xfrm>
        </p:spPr>
        <p:txBody>
          <a:bodyPr/>
          <a:lstStyle/>
          <a:p>
            <a:r>
              <a:rPr lang="en-US" dirty="0"/>
              <a:t>Convolutional Neural Networks II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432016" y="4316798"/>
            <a:ext cx="77119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/>
              </a:rPr>
              <a:t>CS194: Computer Vision and Comp. Photo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/>
              </a:rPr>
              <a:t>Angjoo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/>
              </a:rPr>
              <a:t>Kanazaw</a:t>
            </a:r>
            <a:r>
              <a:rPr lang="en-US" altLang="en-US" dirty="0">
                <a:solidFill>
                  <a:srgbClr val="000000"/>
                </a:solidFill>
                <a:cs typeface="Arial"/>
              </a:rPr>
              <a:t>a/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/>
              </a:rPr>
              <a:t>Alexei Efros, UC Berkeley, Fall 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1597EC-B367-554B-949B-922714A37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85" y="1326059"/>
            <a:ext cx="8766432" cy="28579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3397C2-954C-F641-8665-E71AFDB89F76}"/>
              </a:ext>
            </a:extLst>
          </p:cNvPr>
          <p:cNvSpPr txBox="1"/>
          <p:nvPr/>
        </p:nvSpPr>
        <p:spPr>
          <a:xfrm>
            <a:off x="2987824" y="1128727"/>
            <a:ext cx="6134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Figure from Convolutional Pose Machines, Wei et al. CVPR 2016</a:t>
            </a:r>
          </a:p>
        </p:txBody>
      </p:sp>
    </p:spTree>
    <p:extLst>
      <p:ext uri="{BB962C8B-B14F-4D97-AF65-F5344CB8AC3E}">
        <p14:creationId xmlns:p14="http://schemas.microsoft.com/office/powerpoint/2010/main" val="276814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1692B-D209-7B4D-B44D-9EE3007D9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470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VGGNet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Simonyan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Zisserman 2015]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EB166A-2FC1-5147-8CCE-8336C32E5417}"/>
              </a:ext>
            </a:extLst>
          </p:cNvPr>
          <p:cNvSpPr txBox="1"/>
          <p:nvPr/>
        </p:nvSpPr>
        <p:spPr>
          <a:xfrm>
            <a:off x="382950" y="1425381"/>
            <a:ext cx="43783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Input: 224x224x3</a:t>
            </a:r>
          </a:p>
          <a:p>
            <a:endParaRPr lang="en-US" sz="1800" dirty="0"/>
          </a:p>
          <a:p>
            <a:r>
              <a:rPr lang="en-US" sz="1800" dirty="0"/>
              <a:t>Simplified design rules: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All kernel size 3x3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Always </a:t>
            </a:r>
            <a:r>
              <a:rPr lang="en-US" sz="1800" dirty="0" err="1"/>
              <a:t>ReLu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All max pool are 2x2, stride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After pool, double the # of channels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22DD2F-3CF2-D246-AFEB-0C44D887A84D}"/>
              </a:ext>
            </a:extLst>
          </p:cNvPr>
          <p:cNvSpPr txBox="1"/>
          <p:nvPr/>
        </p:nvSpPr>
        <p:spPr>
          <a:xfrm>
            <a:off x="4572000" y="1873485"/>
            <a:ext cx="203805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u="sng" dirty="0"/>
              <a:t>Option 1:</a:t>
            </a:r>
          </a:p>
          <a:p>
            <a:r>
              <a:rPr lang="en-US" sz="2100" dirty="0"/>
              <a:t>Conv(5x5, C -&gt; C)</a:t>
            </a:r>
          </a:p>
          <a:p>
            <a:endParaRPr lang="en-US" sz="2100" dirty="0"/>
          </a:p>
          <a:p>
            <a:endParaRPr lang="en-US" sz="2100" dirty="0"/>
          </a:p>
          <a:p>
            <a:r>
              <a:rPr lang="en-US" sz="2100" dirty="0" err="1"/>
              <a:t>Params</a:t>
            </a:r>
            <a:r>
              <a:rPr lang="en-US" sz="2100" dirty="0"/>
              <a:t>: 25C</a:t>
            </a:r>
            <a:r>
              <a:rPr lang="en-US" sz="2100" baseline="30000" dirty="0"/>
              <a:t>2</a:t>
            </a:r>
          </a:p>
          <a:p>
            <a:r>
              <a:rPr lang="en-US" sz="2100" dirty="0"/>
              <a:t>FLOPs: 25C</a:t>
            </a:r>
            <a:r>
              <a:rPr lang="en-US" sz="2100" baseline="30000" dirty="0"/>
              <a:t>2</a:t>
            </a:r>
            <a:r>
              <a:rPr lang="en-US" sz="2100" dirty="0"/>
              <a:t>HW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5C445B-2EAC-3742-B35A-547F971BF553}"/>
              </a:ext>
            </a:extLst>
          </p:cNvPr>
          <p:cNvSpPr txBox="1"/>
          <p:nvPr/>
        </p:nvSpPr>
        <p:spPr>
          <a:xfrm>
            <a:off x="6879414" y="1871871"/>
            <a:ext cx="203805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u="sng" dirty="0"/>
              <a:t>Option 2:</a:t>
            </a:r>
          </a:p>
          <a:p>
            <a:r>
              <a:rPr lang="en-US" sz="2100" dirty="0"/>
              <a:t>Conv(3x3, C -&gt; C)</a:t>
            </a:r>
          </a:p>
          <a:p>
            <a:r>
              <a:rPr lang="en-US" sz="2100" dirty="0"/>
              <a:t>Conv(3x3, C -&gt; C)</a:t>
            </a:r>
          </a:p>
          <a:p>
            <a:endParaRPr lang="en-US" sz="2100" dirty="0"/>
          </a:p>
          <a:p>
            <a:r>
              <a:rPr lang="en-US" sz="2100" dirty="0" err="1"/>
              <a:t>Params</a:t>
            </a:r>
            <a:r>
              <a:rPr lang="en-US" sz="2100" dirty="0"/>
              <a:t>: 18C</a:t>
            </a:r>
            <a:r>
              <a:rPr lang="en-US" sz="2100" baseline="30000" dirty="0"/>
              <a:t>2</a:t>
            </a:r>
          </a:p>
          <a:p>
            <a:r>
              <a:rPr lang="en-US" sz="2100" dirty="0"/>
              <a:t>FLOPs: 18C</a:t>
            </a:r>
            <a:r>
              <a:rPr lang="en-US" sz="2100" baseline="30000" dirty="0"/>
              <a:t>2</a:t>
            </a:r>
            <a:r>
              <a:rPr lang="en-US" sz="2100" dirty="0"/>
              <a:t>HW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DD01C5-E862-4046-A772-767BF84FA586}"/>
              </a:ext>
            </a:extLst>
          </p:cNvPr>
          <p:cNvSpPr/>
          <p:nvPr/>
        </p:nvSpPr>
        <p:spPr>
          <a:xfrm>
            <a:off x="382139" y="3671046"/>
            <a:ext cx="39395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Two 3x3 conv has same receptive field as a single 5x5 conv, but has fewer parameters and takes less computation!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79FE01-5334-F240-B71B-4E4B35FC8FFB}"/>
              </a:ext>
            </a:extLst>
          </p:cNvPr>
          <p:cNvSpPr txBox="1"/>
          <p:nvPr/>
        </p:nvSpPr>
        <p:spPr>
          <a:xfrm>
            <a:off x="5471200" y="4811741"/>
            <a:ext cx="36728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adapted from Johnson &amp;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Fouhey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690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5599C-51A2-534F-A7C0-B2931CB97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Measuring performance over train/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sets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1E924180-14B5-B845-B805-09CF1B30A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063229"/>
            <a:ext cx="4797400" cy="3984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1840FB4-BFBF-064E-BB8A-3C74B85DD446}"/>
              </a:ext>
            </a:extLst>
          </p:cNvPr>
          <p:cNvSpPr/>
          <p:nvPr/>
        </p:nvSpPr>
        <p:spPr>
          <a:xfrm>
            <a:off x="5148064" y="2716212"/>
            <a:ext cx="1872208" cy="2155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383409-70B3-D84C-BD25-24056C6CEA63}"/>
              </a:ext>
            </a:extLst>
          </p:cNvPr>
          <p:cNvSpPr/>
          <p:nvPr/>
        </p:nvSpPr>
        <p:spPr>
          <a:xfrm>
            <a:off x="4596138" y="2067694"/>
            <a:ext cx="1872208" cy="2155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98CD5A-5656-3049-B92E-3A1E1046F7DD}"/>
              </a:ext>
            </a:extLst>
          </p:cNvPr>
          <p:cNvSpPr/>
          <p:nvPr/>
        </p:nvSpPr>
        <p:spPr>
          <a:xfrm>
            <a:off x="-378847" y="4804946"/>
            <a:ext cx="53823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3"/>
              </a:rPr>
              <a:t>Source: https://cs231n.github.io/neural-networks-3/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76970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5599C-51A2-534F-A7C0-B2931CB97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Measuring performance over train/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sets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1E924180-14B5-B845-B805-09CF1B30A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063229"/>
            <a:ext cx="4797400" cy="3984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7305A6B-1772-0643-9769-9B1D4005104B}"/>
              </a:ext>
            </a:extLst>
          </p:cNvPr>
          <p:cNvSpPr/>
          <p:nvPr/>
        </p:nvSpPr>
        <p:spPr>
          <a:xfrm>
            <a:off x="-378847" y="4804946"/>
            <a:ext cx="53823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3"/>
              </a:rPr>
              <a:t>Source: https://cs231n.github.io/neural-networks-3/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9707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71185-1559-C444-A30F-9FE59CEFD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Naively adding more layers 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!= better performance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9A894E-BB2B-B345-A4CE-453D19B550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948"/>
          <a:stretch/>
        </p:blipFill>
        <p:spPr>
          <a:xfrm>
            <a:off x="1581838" y="1841567"/>
            <a:ext cx="5980324" cy="19959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93EFF9-F16D-0145-9C5C-737F584CADDC}"/>
              </a:ext>
            </a:extLst>
          </p:cNvPr>
          <p:cNvSpPr/>
          <p:nvPr/>
        </p:nvSpPr>
        <p:spPr>
          <a:xfrm>
            <a:off x="6437810" y="4735489"/>
            <a:ext cx="27061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[He et al. CVPR 2016]</a:t>
            </a:r>
            <a:endParaRPr lang="en-US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04E67A-A752-0742-B872-3520910BB45C}"/>
              </a:ext>
            </a:extLst>
          </p:cNvPr>
          <p:cNvSpPr/>
          <p:nvPr/>
        </p:nvSpPr>
        <p:spPr>
          <a:xfrm>
            <a:off x="755576" y="1316065"/>
            <a:ext cx="31422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Q: is this over fitting? </a:t>
            </a:r>
            <a:endParaRPr lang="en-US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F2D25F-8F88-5D42-B91C-710785CF77B4}"/>
              </a:ext>
            </a:extLst>
          </p:cNvPr>
          <p:cNvSpPr/>
          <p:nvPr/>
        </p:nvSpPr>
        <p:spPr>
          <a:xfrm>
            <a:off x="3455368" y="1290027"/>
            <a:ext cx="56886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No! (hypothesis) it’s a matter of optimization</a:t>
            </a: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A18A96-F12C-2941-959A-B228B4AF16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437"/>
          <a:stretch/>
        </p:blipFill>
        <p:spPr>
          <a:xfrm>
            <a:off x="1581838" y="4088247"/>
            <a:ext cx="5980324" cy="102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13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71185-1559-C444-A30F-9FE59CEFD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85725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Naively adding more layers 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!= better performance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93EFF9-F16D-0145-9C5C-737F584CADDC}"/>
              </a:ext>
            </a:extLst>
          </p:cNvPr>
          <p:cNvSpPr/>
          <p:nvPr/>
        </p:nvSpPr>
        <p:spPr>
          <a:xfrm>
            <a:off x="7121847" y="1518297"/>
            <a:ext cx="23093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[He et al. CVPR 2016]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DB6021-5A86-1E42-9ECE-590C757CB9FE}"/>
              </a:ext>
            </a:extLst>
          </p:cNvPr>
          <p:cNvSpPr txBox="1"/>
          <p:nvPr/>
        </p:nvSpPr>
        <p:spPr>
          <a:xfrm>
            <a:off x="683568" y="2773253"/>
            <a:ext cx="80032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Deeper networks can emulate shallow networks.</a:t>
            </a:r>
          </a:p>
          <a:p>
            <a:r>
              <a:rPr lang="en-US" dirty="0"/>
              <a:t>How?</a:t>
            </a:r>
          </a:p>
          <a:p>
            <a:r>
              <a:rPr lang="en-US" dirty="0"/>
              <a:t>By making the extra layers to learn the identity function. </a:t>
            </a:r>
          </a:p>
          <a:p>
            <a:r>
              <a:rPr lang="en-US" dirty="0"/>
              <a:t>But they don’t seem to learn identity by default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B83C6F-C199-6E4E-9DAB-29460FF077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948"/>
          <a:stretch/>
        </p:blipFill>
        <p:spPr>
          <a:xfrm>
            <a:off x="1996799" y="1103286"/>
            <a:ext cx="5150402" cy="171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31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E16E7-EE13-2A49-8900-832948300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ResNet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[He et al. CVPR 2016]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406CD8-2A70-4649-A995-FA8FFF6084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54"/>
          <a:stretch/>
        </p:blipFill>
        <p:spPr>
          <a:xfrm>
            <a:off x="1323435" y="786068"/>
            <a:ext cx="3605870" cy="41514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FE77439-BF05-354E-B10E-0CD47C476CFA}"/>
              </a:ext>
            </a:extLst>
          </p:cNvPr>
          <p:cNvSpPr/>
          <p:nvPr/>
        </p:nvSpPr>
        <p:spPr>
          <a:xfrm>
            <a:off x="5580112" y="868970"/>
            <a:ext cx="21499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Input: 224x224x3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4216312-01C0-BB4A-8C77-37A39FBF3895}"/>
              </a:ext>
            </a:extLst>
          </p:cNvPr>
          <p:cNvGrpSpPr/>
          <p:nvPr/>
        </p:nvGrpSpPr>
        <p:grpSpPr>
          <a:xfrm>
            <a:off x="2926963" y="2491630"/>
            <a:ext cx="5306298" cy="1258477"/>
            <a:chOff x="4067944" y="2537409"/>
            <a:chExt cx="5306298" cy="12584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C1E034C-442D-EC4D-8934-A0DD1C8F1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85877" y="2857400"/>
              <a:ext cx="3288365" cy="72008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135C33-EE7D-AE4E-B5A8-28AAAE763E7D}"/>
                </a:ext>
              </a:extLst>
            </p:cNvPr>
            <p:cNvSpPr txBox="1"/>
            <p:nvPr/>
          </p:nvSpPr>
          <p:spPr>
            <a:xfrm>
              <a:off x="6017631" y="2537409"/>
              <a:ext cx="27050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/>
                <a:t>ResNet</a:t>
              </a:r>
              <a:r>
                <a:rPr lang="en-US" sz="2000" dirty="0"/>
                <a:t> Block: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7BF7A54-6552-2A48-936E-FD69BF7AB2DC}"/>
                </a:ext>
              </a:extLst>
            </p:cNvPr>
            <p:cNvSpPr/>
            <p:nvPr/>
          </p:nvSpPr>
          <p:spPr>
            <a:xfrm>
              <a:off x="4067944" y="3217440"/>
              <a:ext cx="1800200" cy="578446"/>
            </a:xfrm>
            <a:prstGeom prst="rect">
              <a:avLst/>
            </a:prstGeom>
            <a:solidFill>
              <a:srgbClr val="4F81BD">
                <a:alpha val="2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12951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E16E7-EE13-2A49-8900-832948300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ResNet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[He et al. CVPR 2016]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CD0FF4-E60F-DD4D-8C9E-6277C991E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202" y="1867396"/>
            <a:ext cx="6273800" cy="2425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302E38-E82E-4840-A39C-050EA210254B}"/>
              </a:ext>
            </a:extLst>
          </p:cNvPr>
          <p:cNvSpPr txBox="1"/>
          <p:nvPr/>
        </p:nvSpPr>
        <p:spPr>
          <a:xfrm>
            <a:off x="971600" y="1010146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Can be made very deep: ResNet-50, 101, 152</a:t>
            </a:r>
          </a:p>
          <a:p>
            <a:r>
              <a:rPr lang="en-US" sz="2400" dirty="0"/>
              <a:t>And converge well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07BC20-C828-E54B-A37C-2B1C2893A075}"/>
              </a:ext>
            </a:extLst>
          </p:cNvPr>
          <p:cNvSpPr txBox="1"/>
          <p:nvPr/>
        </p:nvSpPr>
        <p:spPr>
          <a:xfrm>
            <a:off x="6516216" y="2418526"/>
            <a:ext cx="26277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Bottleneck</a:t>
            </a:r>
            <a:r>
              <a:rPr lang="en-US" sz="2000" dirty="0"/>
              <a:t> design:</a:t>
            </a:r>
          </a:p>
          <a:p>
            <a:r>
              <a:rPr lang="en-US" sz="2000" dirty="0"/>
              <a:t>Reduce by 1x1</a:t>
            </a:r>
          </a:p>
          <a:p>
            <a:r>
              <a:rPr lang="en-US" sz="2000" dirty="0"/>
              <a:t>Conv by 3x3</a:t>
            </a:r>
          </a:p>
          <a:p>
            <a:r>
              <a:rPr lang="en-US" sz="2000" dirty="0"/>
              <a:t>Restore by 1x1</a:t>
            </a:r>
          </a:p>
        </p:txBody>
      </p:sp>
    </p:spTree>
    <p:extLst>
      <p:ext uri="{BB962C8B-B14F-4D97-AF65-F5344CB8AC3E}">
        <p14:creationId xmlns:p14="http://schemas.microsoft.com/office/powerpoint/2010/main" val="1063497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ImageNet Classification Challenge top-5 error</a:t>
            </a:r>
          </a:p>
        </p:txBody>
      </p:sp>
      <p:graphicFrame>
        <p:nvGraphicFramePr>
          <p:cNvPr id="5" name="Chart 4"/>
          <p:cNvGraphicFramePr>
            <a:graphicFrameLocks noGrp="1"/>
          </p:cNvGraphicFramePr>
          <p:nvPr/>
        </p:nvGraphicFramePr>
        <p:xfrm>
          <a:off x="1214619" y="754381"/>
          <a:ext cx="6686550" cy="3697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Google Shape;569;p41"/>
          <p:cNvSpPr txBox="1"/>
          <p:nvPr/>
        </p:nvSpPr>
        <p:spPr>
          <a:xfrm>
            <a:off x="1968123" y="4387284"/>
            <a:ext cx="452398" cy="167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34266" rIns="68551" bIns="34266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75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Lin et al</a:t>
            </a:r>
            <a:endParaRPr sz="750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570;p41"/>
          <p:cNvSpPr txBox="1"/>
          <p:nvPr/>
        </p:nvSpPr>
        <p:spPr>
          <a:xfrm>
            <a:off x="2510480" y="4345332"/>
            <a:ext cx="546667" cy="297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34266" rIns="68551" bIns="34266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75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Sanchez &amp; </a:t>
            </a:r>
            <a:r>
              <a:rPr lang="en" sz="750" dirty="0" err="1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Perronnin</a:t>
            </a:r>
            <a:endParaRPr sz="750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571;p41"/>
          <p:cNvSpPr txBox="1"/>
          <p:nvPr/>
        </p:nvSpPr>
        <p:spPr>
          <a:xfrm>
            <a:off x="3014183" y="4370792"/>
            <a:ext cx="734384" cy="297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34266" rIns="68551" bIns="34266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750" b="1" dirty="0" err="1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Krizhevsky</a:t>
            </a:r>
            <a:r>
              <a:rPr lang="en" sz="750" b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 et al (</a:t>
            </a:r>
            <a:r>
              <a:rPr lang="en" sz="750" b="1" dirty="0" err="1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AlexNet</a:t>
            </a:r>
            <a:r>
              <a:rPr lang="en" sz="750" b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750" b="1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572;p41"/>
          <p:cNvSpPr txBox="1"/>
          <p:nvPr/>
        </p:nvSpPr>
        <p:spPr>
          <a:xfrm>
            <a:off x="3745759" y="4367176"/>
            <a:ext cx="444845" cy="253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34266" rIns="68551" bIns="34266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75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Zeiler</a:t>
            </a:r>
            <a:r>
              <a:rPr lang="en" sz="75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 &amp; Fergus</a:t>
            </a:r>
            <a:endParaRPr sz="750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573;p41"/>
          <p:cNvSpPr txBox="1"/>
          <p:nvPr/>
        </p:nvSpPr>
        <p:spPr>
          <a:xfrm>
            <a:off x="4115730" y="4367176"/>
            <a:ext cx="904248" cy="23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34266" rIns="68551" bIns="34266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750" b="1" dirty="0" err="1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Simonyan</a:t>
            </a:r>
            <a:r>
              <a:rPr lang="en" sz="750" b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 &amp; Zisserman (VGG)</a:t>
            </a:r>
            <a:endParaRPr sz="750" b="1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574;p41"/>
          <p:cNvSpPr txBox="1"/>
          <p:nvPr/>
        </p:nvSpPr>
        <p:spPr>
          <a:xfrm>
            <a:off x="4809530" y="4341300"/>
            <a:ext cx="652486" cy="253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34266" rIns="68551" bIns="34266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750" dirty="0" err="1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Szegedy</a:t>
            </a:r>
            <a:r>
              <a:rPr lang="en" sz="75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 et al (</a:t>
            </a:r>
            <a:r>
              <a:rPr lang="en" sz="750" dirty="0" err="1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GoogLeNet</a:t>
            </a:r>
            <a:r>
              <a:rPr lang="en" sz="75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750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575;p41"/>
          <p:cNvSpPr txBox="1"/>
          <p:nvPr/>
        </p:nvSpPr>
        <p:spPr>
          <a:xfrm>
            <a:off x="5462015" y="4339627"/>
            <a:ext cx="499005" cy="281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34266" rIns="68551" bIns="34266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750" b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He et al (</a:t>
            </a:r>
            <a:r>
              <a:rPr lang="en" sz="750" b="1" dirty="0" err="1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ResNet</a:t>
            </a:r>
            <a:r>
              <a:rPr lang="en" sz="750" b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750" b="1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576;p41"/>
          <p:cNvSpPr txBox="1"/>
          <p:nvPr/>
        </p:nvSpPr>
        <p:spPr>
          <a:xfrm>
            <a:off x="7080247" y="4370793"/>
            <a:ext cx="828158" cy="184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34266" rIns="68551" bIns="34266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75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Russakovsky</a:t>
            </a:r>
            <a:r>
              <a:rPr lang="en" sz="75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 et al</a:t>
            </a:r>
            <a:endParaRPr sz="750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577;p41"/>
          <p:cNvSpPr txBox="1"/>
          <p:nvPr/>
        </p:nvSpPr>
        <p:spPr>
          <a:xfrm>
            <a:off x="6061938" y="4390850"/>
            <a:ext cx="516447" cy="187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34266" rIns="68551" bIns="34266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75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Shao et al</a:t>
            </a:r>
            <a:endParaRPr sz="750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578;p41"/>
          <p:cNvSpPr txBox="1"/>
          <p:nvPr/>
        </p:nvSpPr>
        <p:spPr>
          <a:xfrm>
            <a:off x="6649633" y="4334892"/>
            <a:ext cx="517180" cy="255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34266" rIns="68551" bIns="34266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75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Hu et al</a:t>
            </a:r>
            <a:endParaRPr sz="750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75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" sz="750" dirty="0" err="1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SENet</a:t>
            </a:r>
            <a:r>
              <a:rPr lang="en" sz="75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750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400E88-6F97-624C-BF80-BF7546426455}"/>
              </a:ext>
            </a:extLst>
          </p:cNvPr>
          <p:cNvSpPr/>
          <p:nvPr/>
        </p:nvSpPr>
        <p:spPr>
          <a:xfrm>
            <a:off x="2510480" y="2832892"/>
            <a:ext cx="982155" cy="2976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Shallow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3CC5A02-7D9E-C247-BC58-10E11EDCAE46}"/>
              </a:ext>
            </a:extLst>
          </p:cNvPr>
          <p:cNvSpPr/>
          <p:nvPr/>
        </p:nvSpPr>
        <p:spPr>
          <a:xfrm>
            <a:off x="3509760" y="2758947"/>
            <a:ext cx="568844" cy="4134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8 Layer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16343F-54C0-3240-A2D1-8D34EE5ED19E}"/>
              </a:ext>
            </a:extLst>
          </p:cNvPr>
          <p:cNvSpPr/>
          <p:nvPr/>
        </p:nvSpPr>
        <p:spPr>
          <a:xfrm>
            <a:off x="4078604" y="2975137"/>
            <a:ext cx="568844" cy="4134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8 Layer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823F7B-F264-2D41-8990-9DDAB76D32F0}"/>
              </a:ext>
            </a:extLst>
          </p:cNvPr>
          <p:cNvSpPr/>
          <p:nvPr/>
        </p:nvSpPr>
        <p:spPr>
          <a:xfrm>
            <a:off x="4520717" y="1923678"/>
            <a:ext cx="617442" cy="4134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19 Layer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BEC0FB-F8D7-EA48-9D4F-5D575A527D52}"/>
              </a:ext>
            </a:extLst>
          </p:cNvPr>
          <p:cNvSpPr/>
          <p:nvPr/>
        </p:nvSpPr>
        <p:spPr>
          <a:xfrm>
            <a:off x="5089567" y="1926336"/>
            <a:ext cx="634561" cy="4134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22 Layer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543D38E-5208-ED43-91DB-5ADEB95BF7CE}"/>
              </a:ext>
            </a:extLst>
          </p:cNvPr>
          <p:cNvSpPr/>
          <p:nvPr/>
        </p:nvSpPr>
        <p:spPr>
          <a:xfrm>
            <a:off x="5764521" y="806710"/>
            <a:ext cx="535671" cy="4134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152 Layer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533D7B-8847-B847-8975-5736AA20344B}"/>
              </a:ext>
            </a:extLst>
          </p:cNvPr>
          <p:cNvSpPr/>
          <p:nvPr/>
        </p:nvSpPr>
        <p:spPr>
          <a:xfrm>
            <a:off x="6300192" y="809365"/>
            <a:ext cx="535671" cy="4134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152 Layer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2C4B645-4F28-E241-85AA-B5E789610045}"/>
              </a:ext>
            </a:extLst>
          </p:cNvPr>
          <p:cNvSpPr/>
          <p:nvPr/>
        </p:nvSpPr>
        <p:spPr>
          <a:xfrm>
            <a:off x="6876256" y="812022"/>
            <a:ext cx="535671" cy="4134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152 Layer</a:t>
            </a:r>
          </a:p>
        </p:txBody>
      </p:sp>
    </p:spTree>
    <p:extLst>
      <p:ext uri="{BB962C8B-B14F-4D97-AF65-F5344CB8AC3E}">
        <p14:creationId xmlns:p14="http://schemas.microsoft.com/office/powerpoint/2010/main" val="60103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7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8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9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seriesEl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>
            <a:extLst>
              <a:ext uri="{FF2B5EF4-FFF2-40B4-BE49-F238E27FC236}">
                <a16:creationId xmlns:a16="http://schemas.microsoft.com/office/drawing/2014/main" id="{67C9F9E0-37E1-415C-90AF-BC8254620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1" y="205014"/>
            <a:ext cx="8228763" cy="858756"/>
          </a:xfrm>
        </p:spPr>
        <p:txBody>
          <a:bodyPr/>
          <a:lstStyle/>
          <a:p>
            <a:pPr>
              <a:buNone/>
            </a:pPr>
            <a:r>
              <a:rPr lang="en-US" dirty="0"/>
              <a:t>How to train your network</a:t>
            </a:r>
          </a:p>
        </p:txBody>
      </p:sp>
      <p:pic>
        <p:nvPicPr>
          <p:cNvPr id="4098" name="Picture 2" descr="10 Epic Characters With Disabilities and Disorders - The GCE">
            <a:extLst>
              <a:ext uri="{FF2B5EF4-FFF2-40B4-BE49-F238E27FC236}">
                <a16:creationId xmlns:a16="http://schemas.microsoft.com/office/drawing/2014/main" id="{D37E46BD-5F72-A143-8AE3-043B14D53C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2" b="25758"/>
          <a:stretch/>
        </p:blipFill>
        <p:spPr bwMode="auto">
          <a:xfrm>
            <a:off x="457191" y="1203631"/>
            <a:ext cx="8228763" cy="3394856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505226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D3DEA3-181C-4548-AEBD-601ACB8F0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22" y="955846"/>
            <a:ext cx="9144000" cy="41876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961E25-0E18-6E4A-A7CE-FC587E386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diagnosis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B65EC2-553E-ED4F-B5F5-8F4F6E0CFA97}"/>
              </a:ext>
            </a:extLst>
          </p:cNvPr>
          <p:cNvSpPr txBox="1"/>
          <p:nvPr/>
        </p:nvSpPr>
        <p:spPr>
          <a:xfrm>
            <a:off x="457200" y="955846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hlinkClick r:id="rId3"/>
              </a:rPr>
              <a:t>https://cs231n.github.io/neural-networks-3/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30049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B14E7-7D9B-B744-9541-9D9FD884B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Lenet-5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7BDED0-07BC-4A47-ABA5-89F7E51F4BF3}"/>
              </a:ext>
            </a:extLst>
          </p:cNvPr>
          <p:cNvSpPr txBox="1"/>
          <p:nvPr/>
        </p:nvSpPr>
        <p:spPr>
          <a:xfrm>
            <a:off x="6875951" y="85516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LeCun</a:t>
            </a:r>
            <a:r>
              <a:rPr lang="en-US" sz="1800" dirty="0"/>
              <a:t> et al. 1998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FC0F4-7B84-CF4B-9DCE-6F33C41C389F}"/>
              </a:ext>
            </a:extLst>
          </p:cNvPr>
          <p:cNvSpPr/>
          <p:nvPr/>
        </p:nvSpPr>
        <p:spPr>
          <a:xfrm>
            <a:off x="208498" y="4099035"/>
            <a:ext cx="78918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Conv filters were 5x5, applied at stride 1 </a:t>
            </a:r>
          </a:p>
          <a:p>
            <a:r>
              <a:rPr lang="en-US" sz="1800" dirty="0"/>
              <a:t>Subsampling (Pooling) layers were 2x2 applied at stride 2 </a:t>
            </a:r>
          </a:p>
          <a:p>
            <a:r>
              <a:rPr lang="en-US" sz="1800" dirty="0"/>
              <a:t>i.e. architecture is [CONV-POOL-CONV-POOL-CONV-flatten-FC-output]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4610747-35BF-F344-97B7-6962802AD6AE}"/>
              </a:ext>
            </a:extLst>
          </p:cNvPr>
          <p:cNvGrpSpPr/>
          <p:nvPr/>
        </p:nvGrpSpPr>
        <p:grpSpPr>
          <a:xfrm>
            <a:off x="-108520" y="1107405"/>
            <a:ext cx="10520434" cy="2976513"/>
            <a:chOff x="208499" y="1452166"/>
            <a:chExt cx="8935501" cy="252809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520B869-D2B8-D545-B7DF-74D3AF128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8499" y="1452166"/>
              <a:ext cx="8935501" cy="252809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C93FDBF-368F-AD41-9E26-472C63AB9272}"/>
                </a:ext>
              </a:extLst>
            </p:cNvPr>
            <p:cNvSpPr/>
            <p:nvPr/>
          </p:nvSpPr>
          <p:spPr>
            <a:xfrm>
              <a:off x="7452320" y="3363838"/>
              <a:ext cx="1440160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B30E4D0-F3F6-D745-A091-E06151E9FD3D}"/>
              </a:ext>
            </a:extLst>
          </p:cNvPr>
          <p:cNvSpPr txBox="1"/>
          <p:nvPr/>
        </p:nvSpPr>
        <p:spPr>
          <a:xfrm>
            <a:off x="467544" y="843558"/>
            <a:ext cx="3575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Task: 10 digit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326115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F546E-3A16-F545-A515-3320A55E1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if your data is not big enough?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9F91D8-3FF6-B346-87B2-74A35FAA3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563638"/>
            <a:ext cx="1944216" cy="21273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41BFF0-41E4-2244-BA94-E0FEABE7C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6287" y="1698177"/>
            <a:ext cx="1818180" cy="28571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3570D3-0025-D547-A5CB-3D5395962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4467" y="1687927"/>
            <a:ext cx="3662333" cy="2883113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57A3D492-22CB-EA4C-9E14-3A1DCD5D0161}"/>
              </a:ext>
            </a:extLst>
          </p:cNvPr>
          <p:cNvSpPr/>
          <p:nvPr/>
        </p:nvSpPr>
        <p:spPr>
          <a:xfrm>
            <a:off x="2555776" y="2499742"/>
            <a:ext cx="650511" cy="21602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BCC965-AC6E-EB48-BE3C-19324832DF98}"/>
              </a:ext>
            </a:extLst>
          </p:cNvPr>
          <p:cNvSpPr txBox="1"/>
          <p:nvPr/>
        </p:nvSpPr>
        <p:spPr>
          <a:xfrm>
            <a:off x="5220072" y="4835723"/>
            <a:ext cx="4067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Slide by David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Fouhey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2249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F546E-3A16-F545-A515-3320A55E1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Augmentation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BCC965-AC6E-EB48-BE3C-19324832DF98}"/>
              </a:ext>
            </a:extLst>
          </p:cNvPr>
          <p:cNvSpPr txBox="1"/>
          <p:nvPr/>
        </p:nvSpPr>
        <p:spPr>
          <a:xfrm>
            <a:off x="5220072" y="4835723"/>
            <a:ext cx="4067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Slide modified from David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Fouhey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1A9321-9307-BB4B-9947-EE00E1DA0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0705" y="1393886"/>
            <a:ext cx="3266095" cy="32660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17BC58-19C8-124B-93CF-9ED21ED841F9}"/>
              </a:ext>
            </a:extLst>
          </p:cNvPr>
          <p:cNvSpPr txBox="1"/>
          <p:nvPr/>
        </p:nvSpPr>
        <p:spPr>
          <a:xfrm>
            <a:off x="457200" y="1393886"/>
            <a:ext cx="44748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Apply transformations (on the fly) to increase training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Can mix multiple transformations at once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Make sure you don’t change the meaning of the output</a:t>
            </a:r>
          </a:p>
        </p:txBody>
      </p:sp>
    </p:spTree>
    <p:extLst>
      <p:ext uri="{BB962C8B-B14F-4D97-AF65-F5344CB8AC3E}">
        <p14:creationId xmlns:p14="http://schemas.microsoft.com/office/powerpoint/2010/main" val="11130755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F546E-3A16-F545-A515-3320A55E1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05979"/>
            <a:ext cx="8229600" cy="85725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Sometimes labels need to be transformed too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17BC58-19C8-124B-93CF-9ED21ED841F9}"/>
              </a:ext>
            </a:extLst>
          </p:cNvPr>
          <p:cNvSpPr txBox="1"/>
          <p:nvPr/>
        </p:nvSpPr>
        <p:spPr>
          <a:xfrm>
            <a:off x="181959" y="1849699"/>
            <a:ext cx="32660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certain tasks, make sure to transform the output accordingly!!</a:t>
            </a:r>
          </a:p>
        </p:txBody>
      </p:sp>
      <p:pic>
        <p:nvPicPr>
          <p:cNvPr id="7" name="Picture 6" descr="A picture containing outdoor, tree, grass, mammal&#10;&#10;Description automatically generated">
            <a:extLst>
              <a:ext uri="{FF2B5EF4-FFF2-40B4-BE49-F238E27FC236}">
                <a16:creationId xmlns:a16="http://schemas.microsoft.com/office/drawing/2014/main" id="{769C21E7-AFF9-524B-A685-F135F7FD37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05" t="22948" r="36423" b="29585"/>
          <a:stretch/>
        </p:blipFill>
        <p:spPr>
          <a:xfrm rot="5400000">
            <a:off x="3091601" y="1428456"/>
            <a:ext cx="3032809" cy="295233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13C30FE-EBEB-0F4E-B881-B305DB64F4EA}"/>
              </a:ext>
            </a:extLst>
          </p:cNvPr>
          <p:cNvSpPr/>
          <p:nvPr/>
        </p:nvSpPr>
        <p:spPr>
          <a:xfrm>
            <a:off x="683568" y="3956238"/>
            <a:ext cx="360040" cy="3600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63A2E4-90F0-8844-A699-17377090D350}"/>
              </a:ext>
            </a:extLst>
          </p:cNvPr>
          <p:cNvSpPr/>
          <p:nvPr/>
        </p:nvSpPr>
        <p:spPr>
          <a:xfrm>
            <a:off x="1907704" y="3939902"/>
            <a:ext cx="360040" cy="3600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 picture containing outdoor, tree, grass, mammal&#10;&#10;Description automatically generated">
            <a:extLst>
              <a:ext uri="{FF2B5EF4-FFF2-40B4-BE49-F238E27FC236}">
                <a16:creationId xmlns:a16="http://schemas.microsoft.com/office/drawing/2014/main" id="{57E9239E-37C2-D34C-95D4-0E375763E8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7005" t="22948" r="36423" b="29585"/>
          <a:stretch/>
        </p:blipFill>
        <p:spPr>
          <a:xfrm rot="16200000" flipH="1">
            <a:off x="6115937" y="1428758"/>
            <a:ext cx="3032809" cy="29523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5E2087-F260-1845-80B8-1F4567F375C0}"/>
              </a:ext>
            </a:extLst>
          </p:cNvPr>
          <p:cNvSpPr txBox="1"/>
          <p:nvPr/>
        </p:nvSpPr>
        <p:spPr>
          <a:xfrm>
            <a:off x="3635896" y="1063229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Original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280095-AA54-C244-9C75-56D234ED8B39}"/>
              </a:ext>
            </a:extLst>
          </p:cNvPr>
          <p:cNvSpPr txBox="1"/>
          <p:nvPr/>
        </p:nvSpPr>
        <p:spPr>
          <a:xfrm>
            <a:off x="6444208" y="1056354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After flip + color </a:t>
            </a:r>
            <a:r>
              <a:rPr lang="en-US" sz="2000" dirty="0" err="1"/>
              <a:t>aug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855416-848B-BB4F-9D08-6E696CFE39A7}"/>
              </a:ext>
            </a:extLst>
          </p:cNvPr>
          <p:cNvSpPr txBox="1"/>
          <p:nvPr/>
        </p:nvSpPr>
        <p:spPr>
          <a:xfrm>
            <a:off x="1555861" y="4383313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Left eye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60C403-6B7B-3A4A-8A76-08EFC02CC9E9}"/>
              </a:ext>
            </a:extLst>
          </p:cNvPr>
          <p:cNvSpPr txBox="1"/>
          <p:nvPr/>
        </p:nvSpPr>
        <p:spPr>
          <a:xfrm>
            <a:off x="245787" y="4375573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Right eye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32E8F0-19E2-AC47-B089-D6070BBAA8D3}"/>
              </a:ext>
            </a:extLst>
          </p:cNvPr>
          <p:cNvSpPr txBox="1"/>
          <p:nvPr/>
        </p:nvSpPr>
        <p:spPr>
          <a:xfrm>
            <a:off x="395536" y="4762862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Defined </a:t>
            </a:r>
            <a:r>
              <a:rPr lang="en-US" sz="1600" dirty="0" err="1"/>
              <a:t>wrt</a:t>
            </a:r>
            <a:r>
              <a:rPr lang="en-US" sz="1600" dirty="0"/>
              <a:t> to the cat</a:t>
            </a:r>
          </a:p>
        </p:txBody>
      </p:sp>
    </p:spTree>
    <p:extLst>
      <p:ext uri="{BB962C8B-B14F-4D97-AF65-F5344CB8AC3E}">
        <p14:creationId xmlns:p14="http://schemas.microsoft.com/office/powerpoint/2010/main" val="4182909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217BC58-19C8-124B-93CF-9ED21ED841F9}"/>
              </a:ext>
            </a:extLst>
          </p:cNvPr>
          <p:cNvSpPr txBox="1"/>
          <p:nvPr/>
        </p:nvSpPr>
        <p:spPr>
          <a:xfrm>
            <a:off x="181959" y="1849699"/>
            <a:ext cx="32660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certain tasks, make sure to transform the output accordingly!!</a:t>
            </a:r>
          </a:p>
        </p:txBody>
      </p:sp>
      <p:pic>
        <p:nvPicPr>
          <p:cNvPr id="7" name="Picture 6" descr="A picture containing outdoor, tree, grass, mammal&#10;&#10;Description automatically generated">
            <a:extLst>
              <a:ext uri="{FF2B5EF4-FFF2-40B4-BE49-F238E27FC236}">
                <a16:creationId xmlns:a16="http://schemas.microsoft.com/office/drawing/2014/main" id="{769C21E7-AFF9-524B-A685-F135F7FD37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05" t="22948" r="36423" b="29585"/>
          <a:stretch/>
        </p:blipFill>
        <p:spPr>
          <a:xfrm rot="5400000">
            <a:off x="3091601" y="1428456"/>
            <a:ext cx="3032809" cy="295233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13C30FE-EBEB-0F4E-B881-B305DB64F4EA}"/>
              </a:ext>
            </a:extLst>
          </p:cNvPr>
          <p:cNvSpPr/>
          <p:nvPr/>
        </p:nvSpPr>
        <p:spPr>
          <a:xfrm>
            <a:off x="683568" y="3956238"/>
            <a:ext cx="360040" cy="3600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63A2E4-90F0-8844-A699-17377090D350}"/>
              </a:ext>
            </a:extLst>
          </p:cNvPr>
          <p:cNvSpPr/>
          <p:nvPr/>
        </p:nvSpPr>
        <p:spPr>
          <a:xfrm>
            <a:off x="1907704" y="3939902"/>
            <a:ext cx="360040" cy="3600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 picture containing outdoor, tree, grass, mammal&#10;&#10;Description automatically generated">
            <a:extLst>
              <a:ext uri="{FF2B5EF4-FFF2-40B4-BE49-F238E27FC236}">
                <a16:creationId xmlns:a16="http://schemas.microsoft.com/office/drawing/2014/main" id="{57E9239E-37C2-D34C-95D4-0E375763E8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7005" t="22948" r="36423" b="29585"/>
          <a:stretch/>
        </p:blipFill>
        <p:spPr>
          <a:xfrm rot="16200000" flipH="1">
            <a:off x="6115937" y="1428758"/>
            <a:ext cx="3032809" cy="29523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5E2087-F260-1845-80B8-1F4567F375C0}"/>
              </a:ext>
            </a:extLst>
          </p:cNvPr>
          <p:cNvSpPr txBox="1"/>
          <p:nvPr/>
        </p:nvSpPr>
        <p:spPr>
          <a:xfrm>
            <a:off x="3635896" y="1063229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Original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280095-AA54-C244-9C75-56D234ED8B39}"/>
              </a:ext>
            </a:extLst>
          </p:cNvPr>
          <p:cNvSpPr txBox="1"/>
          <p:nvPr/>
        </p:nvSpPr>
        <p:spPr>
          <a:xfrm>
            <a:off x="6444208" y="1056354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After flip + color </a:t>
            </a:r>
            <a:r>
              <a:rPr lang="en-US" sz="2000" dirty="0" err="1"/>
              <a:t>aug</a:t>
            </a:r>
            <a:endParaRPr lang="en-US" sz="200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D902431-C0AB-6A40-832D-92F6C45EC4D9}"/>
              </a:ext>
            </a:extLst>
          </p:cNvPr>
          <p:cNvSpPr/>
          <p:nvPr/>
        </p:nvSpPr>
        <p:spPr>
          <a:xfrm>
            <a:off x="4563165" y="2778939"/>
            <a:ext cx="224859" cy="224859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32266E8-6270-274E-B78D-2B86C4BAC336}"/>
              </a:ext>
            </a:extLst>
          </p:cNvPr>
          <p:cNvSpPr/>
          <p:nvPr/>
        </p:nvSpPr>
        <p:spPr>
          <a:xfrm>
            <a:off x="4932040" y="2787774"/>
            <a:ext cx="224860" cy="2248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4C86351-42D2-B24D-9AD1-54435E36F615}"/>
              </a:ext>
            </a:extLst>
          </p:cNvPr>
          <p:cNvSpPr txBox="1">
            <a:spLocks/>
          </p:cNvSpPr>
          <p:nvPr/>
        </p:nvSpPr>
        <p:spPr>
          <a:xfrm>
            <a:off x="395536" y="130300"/>
            <a:ext cx="8394858" cy="857250"/>
          </a:xfrm>
          <a:prstGeom prst="rect">
            <a:avLst/>
          </a:prstGeom>
        </p:spPr>
        <p:txBody>
          <a:bodyPr vert="horz" lIns="91350" tIns="45678" rIns="91350" bIns="45678" rtlCol="0" anchor="ctr">
            <a:noAutofit/>
          </a:bodyPr>
          <a:lstStyle>
            <a:lvl1pPr algn="ctr" defTabSz="91351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Sometimes labels need to be transformed too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581467-399B-4648-B230-9197AC99EA50}"/>
              </a:ext>
            </a:extLst>
          </p:cNvPr>
          <p:cNvSpPr txBox="1"/>
          <p:nvPr/>
        </p:nvSpPr>
        <p:spPr>
          <a:xfrm>
            <a:off x="395536" y="4762862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Defined </a:t>
            </a:r>
            <a:r>
              <a:rPr lang="en-US" sz="1600" dirty="0" err="1"/>
              <a:t>wrt</a:t>
            </a:r>
            <a:r>
              <a:rPr lang="en-US" sz="1600" dirty="0"/>
              <a:t> to the cat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6FA070-E22A-C04A-960A-7AFAADABD21E}"/>
              </a:ext>
            </a:extLst>
          </p:cNvPr>
          <p:cNvSpPr txBox="1"/>
          <p:nvPr/>
        </p:nvSpPr>
        <p:spPr>
          <a:xfrm>
            <a:off x="1555861" y="4383313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Left eye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85B32D-0DE4-6E4E-8DF8-4A34588C4C2C}"/>
              </a:ext>
            </a:extLst>
          </p:cNvPr>
          <p:cNvSpPr txBox="1"/>
          <p:nvPr/>
        </p:nvSpPr>
        <p:spPr>
          <a:xfrm>
            <a:off x="245787" y="4375573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Right eye</a:t>
            </a:r>
          </a:p>
        </p:txBody>
      </p:sp>
    </p:spTree>
    <p:extLst>
      <p:ext uri="{BB962C8B-B14F-4D97-AF65-F5344CB8AC3E}">
        <p14:creationId xmlns:p14="http://schemas.microsoft.com/office/powerpoint/2010/main" val="2194706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F546E-3A16-F545-A515-3320A55E1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Very</a:t>
            </a:r>
            <a:r>
              <a:rPr lang="en-US" dirty="0"/>
              <a:t> common bug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17BC58-19C8-124B-93CF-9ED21ED841F9}"/>
              </a:ext>
            </a:extLst>
          </p:cNvPr>
          <p:cNvSpPr txBox="1"/>
          <p:nvPr/>
        </p:nvSpPr>
        <p:spPr>
          <a:xfrm>
            <a:off x="181959" y="1849699"/>
            <a:ext cx="32660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certain tasks, make sure to transform the output accordingly!!</a:t>
            </a:r>
          </a:p>
        </p:txBody>
      </p:sp>
      <p:pic>
        <p:nvPicPr>
          <p:cNvPr id="7" name="Picture 6" descr="A picture containing outdoor, tree, grass, mammal&#10;&#10;Description automatically generated">
            <a:extLst>
              <a:ext uri="{FF2B5EF4-FFF2-40B4-BE49-F238E27FC236}">
                <a16:creationId xmlns:a16="http://schemas.microsoft.com/office/drawing/2014/main" id="{769C21E7-AFF9-524B-A685-F135F7FD37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05" t="22948" r="36423" b="29585"/>
          <a:stretch/>
        </p:blipFill>
        <p:spPr>
          <a:xfrm rot="5400000">
            <a:off x="3091601" y="1428456"/>
            <a:ext cx="3032809" cy="2952330"/>
          </a:xfrm>
          <a:prstGeom prst="rect">
            <a:avLst/>
          </a:prstGeom>
        </p:spPr>
      </p:pic>
      <p:pic>
        <p:nvPicPr>
          <p:cNvPr id="15" name="Picture 14" descr="A picture containing outdoor, tree, grass, mammal&#10;&#10;Description automatically generated">
            <a:extLst>
              <a:ext uri="{FF2B5EF4-FFF2-40B4-BE49-F238E27FC236}">
                <a16:creationId xmlns:a16="http://schemas.microsoft.com/office/drawing/2014/main" id="{57E9239E-37C2-D34C-95D4-0E375763E8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7005" t="22948" r="36423" b="29585"/>
          <a:stretch/>
        </p:blipFill>
        <p:spPr>
          <a:xfrm rot="16200000" flipH="1">
            <a:off x="6115937" y="1428758"/>
            <a:ext cx="3032809" cy="29523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5E2087-F260-1845-80B8-1F4567F375C0}"/>
              </a:ext>
            </a:extLst>
          </p:cNvPr>
          <p:cNvSpPr txBox="1"/>
          <p:nvPr/>
        </p:nvSpPr>
        <p:spPr>
          <a:xfrm>
            <a:off x="3635896" y="1063229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Original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280095-AA54-C244-9C75-56D234ED8B39}"/>
              </a:ext>
            </a:extLst>
          </p:cNvPr>
          <p:cNvSpPr txBox="1"/>
          <p:nvPr/>
        </p:nvSpPr>
        <p:spPr>
          <a:xfrm>
            <a:off x="6444208" y="1056354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After flip + color </a:t>
            </a:r>
            <a:r>
              <a:rPr lang="en-US" sz="2000" dirty="0" err="1"/>
              <a:t>aug</a:t>
            </a:r>
            <a:endParaRPr lang="en-US" sz="200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D902431-C0AB-6A40-832D-92F6C45EC4D9}"/>
              </a:ext>
            </a:extLst>
          </p:cNvPr>
          <p:cNvSpPr/>
          <p:nvPr/>
        </p:nvSpPr>
        <p:spPr>
          <a:xfrm>
            <a:off x="4563165" y="2778939"/>
            <a:ext cx="224859" cy="224859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32266E8-6270-274E-B78D-2B86C4BAC336}"/>
              </a:ext>
            </a:extLst>
          </p:cNvPr>
          <p:cNvSpPr/>
          <p:nvPr/>
        </p:nvSpPr>
        <p:spPr>
          <a:xfrm>
            <a:off x="4932040" y="2787774"/>
            <a:ext cx="224860" cy="2248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84FFD8C-1128-2D4B-BEF6-C1884CC4FC72}"/>
              </a:ext>
            </a:extLst>
          </p:cNvPr>
          <p:cNvSpPr/>
          <p:nvPr/>
        </p:nvSpPr>
        <p:spPr>
          <a:xfrm>
            <a:off x="7020272" y="2787774"/>
            <a:ext cx="224859" cy="224859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FAF6EAF-5103-A24D-ADE2-4B396EEBCD12}"/>
              </a:ext>
            </a:extLst>
          </p:cNvPr>
          <p:cNvSpPr/>
          <p:nvPr/>
        </p:nvSpPr>
        <p:spPr>
          <a:xfrm>
            <a:off x="7443484" y="2796609"/>
            <a:ext cx="224860" cy="22486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F98CBBF-D749-E94D-8F26-C74D56F9D02D}"/>
              </a:ext>
            </a:extLst>
          </p:cNvPr>
          <p:cNvSpPr/>
          <p:nvPr/>
        </p:nvSpPr>
        <p:spPr>
          <a:xfrm>
            <a:off x="683568" y="3956238"/>
            <a:ext cx="360040" cy="3600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6771821-F000-1044-8300-E6EA30D5A1AB}"/>
              </a:ext>
            </a:extLst>
          </p:cNvPr>
          <p:cNvSpPr/>
          <p:nvPr/>
        </p:nvSpPr>
        <p:spPr>
          <a:xfrm>
            <a:off x="1907704" y="3939902"/>
            <a:ext cx="360040" cy="3600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A876F5-74E2-C041-A5CF-7BA6977FBBE4}"/>
              </a:ext>
            </a:extLst>
          </p:cNvPr>
          <p:cNvSpPr txBox="1"/>
          <p:nvPr/>
        </p:nvSpPr>
        <p:spPr>
          <a:xfrm>
            <a:off x="395536" y="4762862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Defined </a:t>
            </a:r>
            <a:r>
              <a:rPr lang="en-US" sz="1600" dirty="0" err="1"/>
              <a:t>wrt</a:t>
            </a:r>
            <a:r>
              <a:rPr lang="en-US" sz="1600" dirty="0"/>
              <a:t> to the cat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86B916-4E66-634B-8044-A42AFBC815EC}"/>
              </a:ext>
            </a:extLst>
          </p:cNvPr>
          <p:cNvSpPr txBox="1"/>
          <p:nvPr/>
        </p:nvSpPr>
        <p:spPr>
          <a:xfrm>
            <a:off x="1555861" y="4383313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Left eye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007100-526D-484D-B9E3-CE621C10B6F9}"/>
              </a:ext>
            </a:extLst>
          </p:cNvPr>
          <p:cNvSpPr txBox="1"/>
          <p:nvPr/>
        </p:nvSpPr>
        <p:spPr>
          <a:xfrm>
            <a:off x="245787" y="4375573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Right eye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7F161D-96DC-F54D-9A3D-36AD4806DC8B}"/>
              </a:ext>
            </a:extLst>
          </p:cNvPr>
          <p:cNvSpPr/>
          <p:nvPr/>
        </p:nvSpPr>
        <p:spPr>
          <a:xfrm>
            <a:off x="3448055" y="4562807"/>
            <a:ext cx="53884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WRONG! Flipped without updating the label!!</a:t>
            </a:r>
          </a:p>
        </p:txBody>
      </p:sp>
    </p:spTree>
    <p:extLst>
      <p:ext uri="{BB962C8B-B14F-4D97-AF65-F5344CB8AC3E}">
        <p14:creationId xmlns:p14="http://schemas.microsoft.com/office/powerpoint/2010/main" val="162797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F546E-3A16-F545-A515-3320A55E1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Very</a:t>
            </a:r>
            <a:r>
              <a:rPr lang="en-US" dirty="0"/>
              <a:t> common bug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17BC58-19C8-124B-93CF-9ED21ED841F9}"/>
              </a:ext>
            </a:extLst>
          </p:cNvPr>
          <p:cNvSpPr txBox="1"/>
          <p:nvPr/>
        </p:nvSpPr>
        <p:spPr>
          <a:xfrm>
            <a:off x="181959" y="1849699"/>
            <a:ext cx="32660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certain tasks, make sure to transform the output accordingly!!</a:t>
            </a:r>
          </a:p>
        </p:txBody>
      </p:sp>
      <p:pic>
        <p:nvPicPr>
          <p:cNvPr id="7" name="Picture 6" descr="A picture containing outdoor, tree, grass, mammal&#10;&#10;Description automatically generated">
            <a:extLst>
              <a:ext uri="{FF2B5EF4-FFF2-40B4-BE49-F238E27FC236}">
                <a16:creationId xmlns:a16="http://schemas.microsoft.com/office/drawing/2014/main" id="{769C21E7-AFF9-524B-A685-F135F7FD37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05" t="22948" r="36423" b="29585"/>
          <a:stretch/>
        </p:blipFill>
        <p:spPr>
          <a:xfrm rot="5400000">
            <a:off x="3091601" y="1428456"/>
            <a:ext cx="3032809" cy="2952330"/>
          </a:xfrm>
          <a:prstGeom prst="rect">
            <a:avLst/>
          </a:prstGeom>
        </p:spPr>
      </p:pic>
      <p:pic>
        <p:nvPicPr>
          <p:cNvPr id="15" name="Picture 14" descr="A picture containing outdoor, tree, grass, mammal&#10;&#10;Description automatically generated">
            <a:extLst>
              <a:ext uri="{FF2B5EF4-FFF2-40B4-BE49-F238E27FC236}">
                <a16:creationId xmlns:a16="http://schemas.microsoft.com/office/drawing/2014/main" id="{57E9239E-37C2-D34C-95D4-0E375763E8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7005" t="22948" r="36423" b="29585"/>
          <a:stretch/>
        </p:blipFill>
        <p:spPr>
          <a:xfrm rot="16200000" flipH="1">
            <a:off x="6115937" y="1428758"/>
            <a:ext cx="3032809" cy="29523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5E2087-F260-1845-80B8-1F4567F375C0}"/>
              </a:ext>
            </a:extLst>
          </p:cNvPr>
          <p:cNvSpPr txBox="1"/>
          <p:nvPr/>
        </p:nvSpPr>
        <p:spPr>
          <a:xfrm>
            <a:off x="3635896" y="1063229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Original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280095-AA54-C244-9C75-56D234ED8B39}"/>
              </a:ext>
            </a:extLst>
          </p:cNvPr>
          <p:cNvSpPr txBox="1"/>
          <p:nvPr/>
        </p:nvSpPr>
        <p:spPr>
          <a:xfrm>
            <a:off x="6444208" y="1056354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After flip + color </a:t>
            </a:r>
            <a:r>
              <a:rPr lang="en-US" sz="2000" dirty="0" err="1"/>
              <a:t>aug</a:t>
            </a:r>
            <a:endParaRPr lang="en-US" sz="200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D902431-C0AB-6A40-832D-92F6C45EC4D9}"/>
              </a:ext>
            </a:extLst>
          </p:cNvPr>
          <p:cNvSpPr/>
          <p:nvPr/>
        </p:nvSpPr>
        <p:spPr>
          <a:xfrm>
            <a:off x="4563165" y="2778939"/>
            <a:ext cx="224859" cy="224859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32266E8-6270-274E-B78D-2B86C4BAC336}"/>
              </a:ext>
            </a:extLst>
          </p:cNvPr>
          <p:cNvSpPr/>
          <p:nvPr/>
        </p:nvSpPr>
        <p:spPr>
          <a:xfrm>
            <a:off x="4932040" y="2787774"/>
            <a:ext cx="224860" cy="2248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84FFD8C-1128-2D4B-BEF6-C1884CC4FC72}"/>
              </a:ext>
            </a:extLst>
          </p:cNvPr>
          <p:cNvSpPr/>
          <p:nvPr/>
        </p:nvSpPr>
        <p:spPr>
          <a:xfrm>
            <a:off x="7020272" y="2787774"/>
            <a:ext cx="224859" cy="224859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FAF6EAF-5103-A24D-ADE2-4B396EEBCD12}"/>
              </a:ext>
            </a:extLst>
          </p:cNvPr>
          <p:cNvSpPr/>
          <p:nvPr/>
        </p:nvSpPr>
        <p:spPr>
          <a:xfrm>
            <a:off x="7443484" y="2796609"/>
            <a:ext cx="224860" cy="2248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F98CBBF-D749-E94D-8F26-C74D56F9D02D}"/>
              </a:ext>
            </a:extLst>
          </p:cNvPr>
          <p:cNvSpPr/>
          <p:nvPr/>
        </p:nvSpPr>
        <p:spPr>
          <a:xfrm>
            <a:off x="683568" y="3956238"/>
            <a:ext cx="360040" cy="3600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6771821-F000-1044-8300-E6EA30D5A1AB}"/>
              </a:ext>
            </a:extLst>
          </p:cNvPr>
          <p:cNvSpPr/>
          <p:nvPr/>
        </p:nvSpPr>
        <p:spPr>
          <a:xfrm>
            <a:off x="1907704" y="3939902"/>
            <a:ext cx="360040" cy="3600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A876F5-74E2-C041-A5CF-7BA6977FBBE4}"/>
              </a:ext>
            </a:extLst>
          </p:cNvPr>
          <p:cNvSpPr txBox="1"/>
          <p:nvPr/>
        </p:nvSpPr>
        <p:spPr>
          <a:xfrm>
            <a:off x="395536" y="4762862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Defined </a:t>
            </a:r>
            <a:r>
              <a:rPr lang="en-US" sz="1600" dirty="0" err="1"/>
              <a:t>wrt</a:t>
            </a:r>
            <a:r>
              <a:rPr lang="en-US" sz="1600" dirty="0"/>
              <a:t> to the cat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86B916-4E66-634B-8044-A42AFBC815EC}"/>
              </a:ext>
            </a:extLst>
          </p:cNvPr>
          <p:cNvSpPr txBox="1"/>
          <p:nvPr/>
        </p:nvSpPr>
        <p:spPr>
          <a:xfrm>
            <a:off x="1555861" y="4383313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Left eye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007100-526D-484D-B9E3-CE621C10B6F9}"/>
              </a:ext>
            </a:extLst>
          </p:cNvPr>
          <p:cNvSpPr txBox="1"/>
          <p:nvPr/>
        </p:nvSpPr>
        <p:spPr>
          <a:xfrm>
            <a:off x="245787" y="4375573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Right eye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826FDE8-8E13-094B-A7F2-B84AE32CE393}"/>
              </a:ext>
            </a:extLst>
          </p:cNvPr>
          <p:cNvSpPr/>
          <p:nvPr/>
        </p:nvSpPr>
        <p:spPr>
          <a:xfrm>
            <a:off x="3622509" y="4562807"/>
            <a:ext cx="52140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Correct</a:t>
            </a:r>
          </a:p>
        </p:txBody>
      </p:sp>
    </p:spTree>
    <p:extLst>
      <p:ext uri="{BB962C8B-B14F-4D97-AF65-F5344CB8AC3E}">
        <p14:creationId xmlns:p14="http://schemas.microsoft.com/office/powerpoint/2010/main" val="34052240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sldNum" idx="12"/>
          </p:nvPr>
        </p:nvSpPr>
        <p:spPr>
          <a:xfrm>
            <a:off x="6503302" y="4667850"/>
            <a:ext cx="548699" cy="393600"/>
          </a:xfrm>
          <a:prstGeom prst="rect">
            <a:avLst/>
          </a:prstGeom>
        </p:spPr>
        <p:txBody>
          <a:bodyPr lIns="91389" tIns="91389" rIns="91389" bIns="91389" anchor="ctr" anchorCtr="0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90" name="Shape 290"/>
          <p:cNvSpPr txBox="1"/>
          <p:nvPr/>
        </p:nvSpPr>
        <p:spPr>
          <a:xfrm>
            <a:off x="645851" y="365425"/>
            <a:ext cx="7775700" cy="3824100"/>
          </a:xfrm>
          <a:prstGeom prst="rect">
            <a:avLst/>
          </a:prstGeom>
          <a:noFill/>
          <a:ln>
            <a:noFill/>
          </a:ln>
        </p:spPr>
        <p:txBody>
          <a:bodyPr lIns="91389" tIns="91389" rIns="91389" bIns="91389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  <a:rtl val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  <a:rtl val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  <a:rtl val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  <a:rtl val="0"/>
              </a:rPr>
              <a:t>“You need a lot of a data if you want to train/use CNNs”</a:t>
            </a:r>
          </a:p>
        </p:txBody>
      </p:sp>
    </p:spTree>
    <p:extLst>
      <p:ext uri="{BB962C8B-B14F-4D97-AF65-F5344CB8AC3E}">
        <p14:creationId xmlns:p14="http://schemas.microsoft.com/office/powerpoint/2010/main" val="3410040047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>
            <a:spLocks noGrp="1"/>
          </p:cNvSpPr>
          <p:nvPr>
            <p:ph type="sldNum" idx="12"/>
          </p:nvPr>
        </p:nvSpPr>
        <p:spPr>
          <a:xfrm>
            <a:off x="6503302" y="4667850"/>
            <a:ext cx="548699" cy="393600"/>
          </a:xfrm>
          <a:prstGeom prst="rect">
            <a:avLst/>
          </a:prstGeom>
        </p:spPr>
        <p:txBody>
          <a:bodyPr lIns="91389" tIns="91389" rIns="91389" bIns="91389" anchor="ctr" anchorCtr="0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96" name="Shape 296"/>
          <p:cNvSpPr txBox="1"/>
          <p:nvPr/>
        </p:nvSpPr>
        <p:spPr>
          <a:xfrm>
            <a:off x="645851" y="365425"/>
            <a:ext cx="7775700" cy="3824100"/>
          </a:xfrm>
          <a:prstGeom prst="rect">
            <a:avLst/>
          </a:prstGeom>
          <a:noFill/>
          <a:ln>
            <a:noFill/>
          </a:ln>
        </p:spPr>
        <p:txBody>
          <a:bodyPr lIns="91389" tIns="91389" rIns="91389" bIns="91389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  <a:rtl val="0"/>
              </a:rPr>
              <a:t>Transfer 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  <a:rtl val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  <a:rtl val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  <a:rtl val="0"/>
              </a:rPr>
              <a:t>“You need a lot of a data if you want to train/use CNNs”</a:t>
            </a:r>
          </a:p>
        </p:txBody>
      </p:sp>
      <p:sp>
        <p:nvSpPr>
          <p:cNvPr id="297" name="Shape 297"/>
          <p:cNvSpPr txBox="1"/>
          <p:nvPr/>
        </p:nvSpPr>
        <p:spPr>
          <a:xfrm rot="-2813541">
            <a:off x="3071804" y="1404265"/>
            <a:ext cx="3398299" cy="1564898"/>
          </a:xfrm>
          <a:prstGeom prst="rect">
            <a:avLst/>
          </a:prstGeom>
          <a:noFill/>
          <a:ln>
            <a:noFill/>
          </a:ln>
        </p:spPr>
        <p:txBody>
          <a:bodyPr lIns="91389" tIns="91389" rIns="91389" bIns="9138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mpact"/>
                <a:ea typeface="Impact"/>
                <a:cs typeface="Impact"/>
                <a:sym typeface="Impact"/>
                <a:rtl val="0"/>
              </a:rPr>
              <a:t>NOT ALWAYS</a:t>
            </a:r>
          </a:p>
        </p:txBody>
      </p:sp>
    </p:spTree>
    <p:extLst>
      <p:ext uri="{BB962C8B-B14F-4D97-AF65-F5344CB8AC3E}">
        <p14:creationId xmlns:p14="http://schemas.microsoft.com/office/powerpoint/2010/main" val="1292672407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>
            <a:spLocks noGrp="1"/>
          </p:cNvSpPr>
          <p:nvPr>
            <p:ph type="sldNum" idx="12"/>
          </p:nvPr>
        </p:nvSpPr>
        <p:spPr>
          <a:xfrm>
            <a:off x="6503302" y="4667850"/>
            <a:ext cx="548699" cy="393600"/>
          </a:xfrm>
          <a:prstGeom prst="rect">
            <a:avLst/>
          </a:prstGeom>
        </p:spPr>
        <p:txBody>
          <a:bodyPr lIns="91389" tIns="91389" rIns="91389" bIns="91389" anchor="ctr" anchorCtr="0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03" name="Shape 303"/>
          <p:cNvSpPr txBox="1"/>
          <p:nvPr/>
        </p:nvSpPr>
        <p:spPr>
          <a:xfrm>
            <a:off x="178587" y="119457"/>
            <a:ext cx="8136599" cy="611399"/>
          </a:xfrm>
          <a:prstGeom prst="rect">
            <a:avLst/>
          </a:prstGeom>
          <a:noFill/>
          <a:ln>
            <a:noFill/>
          </a:ln>
        </p:spPr>
        <p:txBody>
          <a:bodyPr lIns="91389" tIns="91389" rIns="91389" bIns="9138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  <a:rtl val="0"/>
              </a:rPr>
              <a:t>Transfer Learning with CNNs</a:t>
            </a:r>
          </a:p>
        </p:txBody>
      </p:sp>
      <p:pic>
        <p:nvPicPr>
          <p:cNvPr id="304" name="Shape 3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5" y="786416"/>
            <a:ext cx="695649" cy="3570675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Shape 305"/>
          <p:cNvSpPr txBox="1"/>
          <p:nvPr/>
        </p:nvSpPr>
        <p:spPr>
          <a:xfrm>
            <a:off x="1106537" y="786425"/>
            <a:ext cx="1988699" cy="357000"/>
          </a:xfrm>
          <a:prstGeom prst="rect">
            <a:avLst/>
          </a:prstGeom>
          <a:noFill/>
          <a:ln>
            <a:noFill/>
          </a:ln>
        </p:spPr>
        <p:txBody>
          <a:bodyPr lIns="91389" tIns="91389" rIns="91389" bIns="9138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  <a:rtl val="0"/>
              </a:rPr>
              <a:t>1. Train 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  <a:rtl val="0"/>
              </a:rPr>
              <a:t>Imagenet</a:t>
            </a:r>
          </a:p>
        </p:txBody>
      </p:sp>
    </p:spTree>
    <p:extLst>
      <p:ext uri="{BB962C8B-B14F-4D97-AF65-F5344CB8AC3E}">
        <p14:creationId xmlns:p14="http://schemas.microsoft.com/office/powerpoint/2010/main" val="721507178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>
            <a:spLocks noGrp="1"/>
          </p:cNvSpPr>
          <p:nvPr>
            <p:ph type="sldNum" idx="12"/>
          </p:nvPr>
        </p:nvSpPr>
        <p:spPr>
          <a:xfrm>
            <a:off x="6503302" y="4667850"/>
            <a:ext cx="548699" cy="393600"/>
          </a:xfrm>
          <a:prstGeom prst="rect">
            <a:avLst/>
          </a:prstGeom>
        </p:spPr>
        <p:txBody>
          <a:bodyPr lIns="91389" tIns="91389" rIns="91389" bIns="91389" anchor="ctr" anchorCtr="0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11" name="Shape 311"/>
          <p:cNvSpPr txBox="1"/>
          <p:nvPr/>
        </p:nvSpPr>
        <p:spPr>
          <a:xfrm>
            <a:off x="178587" y="119457"/>
            <a:ext cx="8136599" cy="611399"/>
          </a:xfrm>
          <a:prstGeom prst="rect">
            <a:avLst/>
          </a:prstGeom>
          <a:noFill/>
          <a:ln>
            <a:noFill/>
          </a:ln>
        </p:spPr>
        <p:txBody>
          <a:bodyPr lIns="91389" tIns="91389" rIns="91389" bIns="9138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  <a:rtl val="0"/>
              </a:rPr>
              <a:t>Transfer Learning with CNNs</a:t>
            </a:r>
          </a:p>
        </p:txBody>
      </p:sp>
      <p:pic>
        <p:nvPicPr>
          <p:cNvPr id="312" name="Shape 3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5" y="786416"/>
            <a:ext cx="695649" cy="357067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Shape 313"/>
          <p:cNvSpPr txBox="1"/>
          <p:nvPr/>
        </p:nvSpPr>
        <p:spPr>
          <a:xfrm>
            <a:off x="1106537" y="786425"/>
            <a:ext cx="1988699" cy="357000"/>
          </a:xfrm>
          <a:prstGeom prst="rect">
            <a:avLst/>
          </a:prstGeom>
          <a:noFill/>
          <a:ln>
            <a:noFill/>
          </a:ln>
        </p:spPr>
        <p:txBody>
          <a:bodyPr lIns="91389" tIns="91389" rIns="91389" bIns="9138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  <a:rtl val="0"/>
              </a:rPr>
              <a:t>1. Train 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  <a:rtl val="0"/>
              </a:rPr>
              <a:t>Imagenet</a:t>
            </a:r>
          </a:p>
        </p:txBody>
      </p:sp>
      <p:pic>
        <p:nvPicPr>
          <p:cNvPr id="314" name="Shape 3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9337" y="786404"/>
            <a:ext cx="695649" cy="3570675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Shape 315"/>
          <p:cNvSpPr txBox="1"/>
          <p:nvPr/>
        </p:nvSpPr>
        <p:spPr>
          <a:xfrm>
            <a:off x="3493962" y="786425"/>
            <a:ext cx="1988699" cy="357000"/>
          </a:xfrm>
          <a:prstGeom prst="rect">
            <a:avLst/>
          </a:prstGeom>
          <a:noFill/>
          <a:ln>
            <a:noFill/>
          </a:ln>
        </p:spPr>
        <p:txBody>
          <a:bodyPr lIns="91389" tIns="91389" rIns="91389" bIns="9138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  <a:rtl val="0"/>
              </a:rPr>
              <a:t>2. If small dataset: fix all weights (treat CNN as fixed feature extractor), retrain only the classifier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  <a:rtl val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  <a:rtl val="0"/>
              </a:rPr>
              <a:t>i.e. swap the Softmax layer at the end</a:t>
            </a:r>
          </a:p>
        </p:txBody>
      </p:sp>
      <p:sp>
        <p:nvSpPr>
          <p:cNvPr id="316" name="Shape 316"/>
          <p:cNvSpPr/>
          <p:nvPr/>
        </p:nvSpPr>
        <p:spPr>
          <a:xfrm>
            <a:off x="2608925" y="4019550"/>
            <a:ext cx="884999" cy="357000"/>
          </a:xfrm>
          <a:prstGeom prst="rect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89" tIns="91389" rIns="91389" bIns="9138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  <a:rtl val="0"/>
            </a:endParaRPr>
          </a:p>
        </p:txBody>
      </p:sp>
      <p:cxnSp>
        <p:nvCxnSpPr>
          <p:cNvPr id="317" name="Shape 317"/>
          <p:cNvCxnSpPr>
            <a:endCxn id="316" idx="3"/>
          </p:cNvCxnSpPr>
          <p:nvPr/>
        </p:nvCxnSpPr>
        <p:spPr>
          <a:xfrm flipH="1">
            <a:off x="3493928" y="2651554"/>
            <a:ext cx="721200" cy="1546499"/>
          </a:xfrm>
          <a:prstGeom prst="straightConnector1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985260943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0231B-64DA-1C46-B3AC-1BC9D2D65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LeNet5 demo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42E5165-7299-2E46-A474-4A8CF1AE8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52682"/>
            <a:ext cx="5257958" cy="328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A045B8-33F5-7E49-A097-4F0D2F1375EF}"/>
              </a:ext>
            </a:extLst>
          </p:cNvPr>
          <p:cNvSpPr txBox="1"/>
          <p:nvPr/>
        </p:nvSpPr>
        <p:spPr>
          <a:xfrm>
            <a:off x="6660232" y="63460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LeCun</a:t>
            </a:r>
            <a:r>
              <a:rPr lang="en-US" sz="1800" dirty="0"/>
              <a:t> et al. 1998</a:t>
            </a:r>
          </a:p>
        </p:txBody>
      </p:sp>
    </p:spTree>
    <p:extLst>
      <p:ext uri="{BB962C8B-B14F-4D97-AF65-F5344CB8AC3E}">
        <p14:creationId xmlns:p14="http://schemas.microsoft.com/office/powerpoint/2010/main" val="8249109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>
            <a:spLocks noGrp="1"/>
          </p:cNvSpPr>
          <p:nvPr>
            <p:ph type="sldNum" idx="12"/>
          </p:nvPr>
        </p:nvSpPr>
        <p:spPr>
          <a:xfrm>
            <a:off x="6503302" y="4667850"/>
            <a:ext cx="548699" cy="393600"/>
          </a:xfrm>
          <a:prstGeom prst="rect">
            <a:avLst/>
          </a:prstGeom>
        </p:spPr>
        <p:txBody>
          <a:bodyPr lIns="91389" tIns="91389" rIns="91389" bIns="91389" anchor="ctr" anchorCtr="0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23" name="Shape 323"/>
          <p:cNvSpPr txBox="1"/>
          <p:nvPr/>
        </p:nvSpPr>
        <p:spPr>
          <a:xfrm>
            <a:off x="178587" y="119457"/>
            <a:ext cx="8136599" cy="611399"/>
          </a:xfrm>
          <a:prstGeom prst="rect">
            <a:avLst/>
          </a:prstGeom>
          <a:noFill/>
          <a:ln>
            <a:noFill/>
          </a:ln>
        </p:spPr>
        <p:txBody>
          <a:bodyPr lIns="91389" tIns="91389" rIns="91389" bIns="9138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  <a:rtl val="0"/>
              </a:rPr>
              <a:t>Transfer Learning with CNNs</a:t>
            </a:r>
          </a:p>
        </p:txBody>
      </p:sp>
      <p:pic>
        <p:nvPicPr>
          <p:cNvPr id="324" name="Shape 3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5" y="786416"/>
            <a:ext cx="695649" cy="3570675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Shape 325"/>
          <p:cNvSpPr txBox="1"/>
          <p:nvPr/>
        </p:nvSpPr>
        <p:spPr>
          <a:xfrm>
            <a:off x="1106537" y="786425"/>
            <a:ext cx="1988699" cy="357000"/>
          </a:xfrm>
          <a:prstGeom prst="rect">
            <a:avLst/>
          </a:prstGeom>
          <a:noFill/>
          <a:ln>
            <a:noFill/>
          </a:ln>
        </p:spPr>
        <p:txBody>
          <a:bodyPr lIns="91389" tIns="91389" rIns="91389" bIns="9138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  <a:rtl val="0"/>
              </a:rPr>
              <a:t>1. Train 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  <a:rtl val="0"/>
              </a:rPr>
              <a:t>Imagenet</a:t>
            </a:r>
          </a:p>
        </p:txBody>
      </p:sp>
      <p:pic>
        <p:nvPicPr>
          <p:cNvPr id="326" name="Shape 3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9337" y="786404"/>
            <a:ext cx="695649" cy="3570675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Shape 327"/>
          <p:cNvSpPr txBox="1"/>
          <p:nvPr/>
        </p:nvSpPr>
        <p:spPr>
          <a:xfrm>
            <a:off x="3493962" y="786425"/>
            <a:ext cx="1988699" cy="357000"/>
          </a:xfrm>
          <a:prstGeom prst="rect">
            <a:avLst/>
          </a:prstGeom>
          <a:noFill/>
          <a:ln>
            <a:noFill/>
          </a:ln>
        </p:spPr>
        <p:txBody>
          <a:bodyPr lIns="91389" tIns="91389" rIns="91389" bIns="9138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  <a:rtl val="0"/>
              </a:rPr>
              <a:t>2. If small dataset: fix all weights (treat CNN as fixed feature extractor), retrain only the classifier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  <a:rtl val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  <a:rtl val="0"/>
              </a:rPr>
              <a:t>i.e. swap the Softmax layer at the end</a:t>
            </a:r>
          </a:p>
        </p:txBody>
      </p:sp>
      <p:sp>
        <p:nvSpPr>
          <p:cNvPr id="328" name="Shape 328"/>
          <p:cNvSpPr/>
          <p:nvPr/>
        </p:nvSpPr>
        <p:spPr>
          <a:xfrm>
            <a:off x="2608925" y="4019550"/>
            <a:ext cx="884999" cy="357000"/>
          </a:xfrm>
          <a:prstGeom prst="rect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89" tIns="91389" rIns="91389" bIns="9138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  <a:rtl val="0"/>
            </a:endParaRPr>
          </a:p>
        </p:txBody>
      </p:sp>
      <p:cxnSp>
        <p:nvCxnSpPr>
          <p:cNvPr id="329" name="Shape 329"/>
          <p:cNvCxnSpPr>
            <a:endCxn id="328" idx="3"/>
          </p:cNvCxnSpPr>
          <p:nvPr/>
        </p:nvCxnSpPr>
        <p:spPr>
          <a:xfrm flipH="1">
            <a:off x="3493928" y="2651554"/>
            <a:ext cx="721200" cy="1546499"/>
          </a:xfrm>
          <a:prstGeom prst="straightConnector1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330" name="Shape 3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1112" y="794369"/>
            <a:ext cx="695649" cy="3570675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Shape 331"/>
          <p:cNvSpPr txBox="1"/>
          <p:nvPr/>
        </p:nvSpPr>
        <p:spPr>
          <a:xfrm>
            <a:off x="6535725" y="760125"/>
            <a:ext cx="2395800" cy="357000"/>
          </a:xfrm>
          <a:prstGeom prst="rect">
            <a:avLst/>
          </a:prstGeom>
          <a:noFill/>
          <a:ln>
            <a:noFill/>
          </a:ln>
        </p:spPr>
        <p:txBody>
          <a:bodyPr lIns="91389" tIns="91389" rIns="91389" bIns="9138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  <a:rtl val="0"/>
              </a:rPr>
              <a:t>3. If you have medium sized dataset, </a:t>
            </a:r>
            <a:r>
              <a:rPr kumimoji="0" lang="en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  <a:rtl val="0"/>
              </a:rPr>
              <a:t>“finetune”</a:t>
            </a: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  <a:rtl val="0"/>
              </a:rPr>
              <a:t> instead: use the old weights as initialization, train the full network or only some of the higher layers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  <a:rtl val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  <a:rtl val="0"/>
              </a:rPr>
              <a:t>retrain bigger portion of the network, or even all of it.</a:t>
            </a:r>
          </a:p>
        </p:txBody>
      </p:sp>
      <p:sp>
        <p:nvSpPr>
          <p:cNvPr id="332" name="Shape 332"/>
          <p:cNvSpPr/>
          <p:nvPr/>
        </p:nvSpPr>
        <p:spPr>
          <a:xfrm>
            <a:off x="5650712" y="3155900"/>
            <a:ext cx="884999" cy="1228500"/>
          </a:xfrm>
          <a:prstGeom prst="rect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89" tIns="91389" rIns="91389" bIns="9138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  <a:rtl val="0"/>
            </a:endParaRPr>
          </a:p>
        </p:txBody>
      </p:sp>
      <p:cxnSp>
        <p:nvCxnSpPr>
          <p:cNvPr id="333" name="Shape 333"/>
          <p:cNvCxnSpPr>
            <a:endCxn id="332" idx="3"/>
          </p:cNvCxnSpPr>
          <p:nvPr/>
        </p:nvCxnSpPr>
        <p:spPr>
          <a:xfrm flipH="1">
            <a:off x="6535699" y="3111050"/>
            <a:ext cx="936000" cy="659100"/>
          </a:xfrm>
          <a:prstGeom prst="straightConnector1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2583867762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sldNum" idx="12"/>
          </p:nvPr>
        </p:nvSpPr>
        <p:spPr>
          <a:xfrm>
            <a:off x="6503302" y="4667850"/>
            <a:ext cx="548699" cy="393600"/>
          </a:xfrm>
          <a:prstGeom prst="rect">
            <a:avLst/>
          </a:prstGeom>
        </p:spPr>
        <p:txBody>
          <a:bodyPr lIns="91389" tIns="91389" rIns="91389" bIns="91389" anchor="ctr" anchorCtr="0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39" name="Shape 339"/>
          <p:cNvSpPr txBox="1"/>
          <p:nvPr/>
        </p:nvSpPr>
        <p:spPr>
          <a:xfrm>
            <a:off x="178587" y="119457"/>
            <a:ext cx="8136599" cy="611399"/>
          </a:xfrm>
          <a:prstGeom prst="rect">
            <a:avLst/>
          </a:prstGeom>
          <a:noFill/>
          <a:ln>
            <a:noFill/>
          </a:ln>
        </p:spPr>
        <p:txBody>
          <a:bodyPr lIns="91389" tIns="91389" rIns="91389" bIns="9138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  <a:rtl val="0"/>
              </a:rPr>
              <a:t>Transfer Learning with CNNs</a:t>
            </a:r>
          </a:p>
        </p:txBody>
      </p:sp>
      <p:pic>
        <p:nvPicPr>
          <p:cNvPr id="340" name="Shape 3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5" y="786416"/>
            <a:ext cx="695649" cy="3570675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Shape 341"/>
          <p:cNvSpPr txBox="1"/>
          <p:nvPr/>
        </p:nvSpPr>
        <p:spPr>
          <a:xfrm>
            <a:off x="1106537" y="786425"/>
            <a:ext cx="1988699" cy="357000"/>
          </a:xfrm>
          <a:prstGeom prst="rect">
            <a:avLst/>
          </a:prstGeom>
          <a:noFill/>
          <a:ln>
            <a:noFill/>
          </a:ln>
        </p:spPr>
        <p:txBody>
          <a:bodyPr lIns="91389" tIns="91389" rIns="91389" bIns="9138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  <a:rtl val="0"/>
              </a:rPr>
              <a:t>1. Train 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  <a:rtl val="0"/>
              </a:rPr>
              <a:t>Imagenet</a:t>
            </a:r>
          </a:p>
        </p:txBody>
      </p:sp>
      <p:pic>
        <p:nvPicPr>
          <p:cNvPr id="342" name="Shape 3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9337" y="786404"/>
            <a:ext cx="695649" cy="3570675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Shape 343"/>
          <p:cNvSpPr txBox="1"/>
          <p:nvPr/>
        </p:nvSpPr>
        <p:spPr>
          <a:xfrm>
            <a:off x="3493962" y="786425"/>
            <a:ext cx="1988699" cy="357000"/>
          </a:xfrm>
          <a:prstGeom prst="rect">
            <a:avLst/>
          </a:prstGeom>
          <a:noFill/>
          <a:ln>
            <a:noFill/>
          </a:ln>
        </p:spPr>
        <p:txBody>
          <a:bodyPr lIns="91389" tIns="91389" rIns="91389" bIns="9138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  <a:rtl val="0"/>
              </a:rPr>
              <a:t>2. If small dataset: fix all weights (treat CNN as fixed feature extractor), retrain only the classifier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  <a:rtl val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  <a:rtl val="0"/>
              </a:rPr>
              <a:t>i.e. swap the Softmax layer at the end</a:t>
            </a:r>
          </a:p>
        </p:txBody>
      </p:sp>
      <p:sp>
        <p:nvSpPr>
          <p:cNvPr id="344" name="Shape 344"/>
          <p:cNvSpPr/>
          <p:nvPr/>
        </p:nvSpPr>
        <p:spPr>
          <a:xfrm>
            <a:off x="2608925" y="4019550"/>
            <a:ext cx="884999" cy="357000"/>
          </a:xfrm>
          <a:prstGeom prst="rect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89" tIns="91389" rIns="91389" bIns="9138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  <a:rtl val="0"/>
            </a:endParaRPr>
          </a:p>
        </p:txBody>
      </p:sp>
      <p:cxnSp>
        <p:nvCxnSpPr>
          <p:cNvPr id="345" name="Shape 345"/>
          <p:cNvCxnSpPr>
            <a:endCxn id="344" idx="3"/>
          </p:cNvCxnSpPr>
          <p:nvPr/>
        </p:nvCxnSpPr>
        <p:spPr>
          <a:xfrm flipH="1">
            <a:off x="3493928" y="2651554"/>
            <a:ext cx="721200" cy="1546499"/>
          </a:xfrm>
          <a:prstGeom prst="straightConnector1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346" name="Shape 3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1112" y="794369"/>
            <a:ext cx="695649" cy="3570675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Shape 347"/>
          <p:cNvSpPr txBox="1"/>
          <p:nvPr/>
        </p:nvSpPr>
        <p:spPr>
          <a:xfrm>
            <a:off x="6535725" y="760125"/>
            <a:ext cx="2395800" cy="357000"/>
          </a:xfrm>
          <a:prstGeom prst="rect">
            <a:avLst/>
          </a:prstGeom>
          <a:noFill/>
          <a:ln>
            <a:noFill/>
          </a:ln>
        </p:spPr>
        <p:txBody>
          <a:bodyPr lIns="91389" tIns="91389" rIns="91389" bIns="9138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  <a:rtl val="0"/>
              </a:rPr>
              <a:t>3. If you have medium sized dataset, </a:t>
            </a:r>
            <a:r>
              <a:rPr kumimoji="0" lang="en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  <a:rtl val="0"/>
              </a:rPr>
              <a:t>“finetune”</a:t>
            </a: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  <a:rtl val="0"/>
              </a:rPr>
              <a:t> instead: use the old weights as initialization, train the full network or only some of the higher layers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  <a:rtl val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  <a:rtl val="0"/>
              </a:rPr>
              <a:t>retrain bigger portion of the network, or even all of it.</a:t>
            </a:r>
          </a:p>
        </p:txBody>
      </p:sp>
      <p:sp>
        <p:nvSpPr>
          <p:cNvPr id="348" name="Shape 348"/>
          <p:cNvSpPr/>
          <p:nvPr/>
        </p:nvSpPr>
        <p:spPr>
          <a:xfrm>
            <a:off x="5650712" y="2651525"/>
            <a:ext cx="884999" cy="1732800"/>
          </a:xfrm>
          <a:prstGeom prst="rect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89" tIns="91389" rIns="91389" bIns="9138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  <a:rtl val="0"/>
            </a:endParaRPr>
          </a:p>
        </p:txBody>
      </p:sp>
      <p:cxnSp>
        <p:nvCxnSpPr>
          <p:cNvPr id="349" name="Shape 349"/>
          <p:cNvCxnSpPr>
            <a:endCxn id="348" idx="3"/>
          </p:cNvCxnSpPr>
          <p:nvPr/>
        </p:nvCxnSpPr>
        <p:spPr>
          <a:xfrm flipH="1">
            <a:off x="6535699" y="3050829"/>
            <a:ext cx="883200" cy="467099"/>
          </a:xfrm>
          <a:prstGeom prst="straightConnector1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50" name="Shape 350"/>
          <p:cNvSpPr txBox="1"/>
          <p:nvPr/>
        </p:nvSpPr>
        <p:spPr>
          <a:xfrm>
            <a:off x="6917475" y="3399129"/>
            <a:ext cx="2133000" cy="798899"/>
          </a:xfrm>
          <a:prstGeom prst="rect">
            <a:avLst/>
          </a:prstGeom>
          <a:noFill/>
          <a:ln>
            <a:noFill/>
          </a:ln>
        </p:spPr>
        <p:txBody>
          <a:bodyPr lIns="91389" tIns="91389" rIns="91389" bIns="9138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  <a:rtl val="0"/>
              </a:rPr>
              <a:t>tip: use only ~1/10th of the original learning rate in finetuning to player, and ~1/100th on intermediate layers</a:t>
            </a:r>
          </a:p>
        </p:txBody>
      </p:sp>
    </p:spTree>
    <p:extLst>
      <p:ext uri="{BB962C8B-B14F-4D97-AF65-F5344CB8AC3E}">
        <p14:creationId xmlns:p14="http://schemas.microsoft.com/office/powerpoint/2010/main" val="634666834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8285E-D8FC-8E44-A37A-1CD931AAE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Project 5 starting point (default)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7166D8-1819-2043-BE42-39EB6602BF2B}"/>
              </a:ext>
            </a:extLst>
          </p:cNvPr>
          <p:cNvSpPr/>
          <p:nvPr/>
        </p:nvSpPr>
        <p:spPr>
          <a:xfrm>
            <a:off x="1475656" y="4318704"/>
            <a:ext cx="65991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/>
              <a:t>DeepPose</a:t>
            </a:r>
            <a:r>
              <a:rPr lang="en-US" sz="2000" dirty="0"/>
              <a:t>: Human Pose Estimation via Deep Neural Networks</a:t>
            </a:r>
          </a:p>
          <a:p>
            <a:pPr algn="ctr"/>
            <a:r>
              <a:rPr lang="en-US" sz="2000" dirty="0"/>
              <a:t>[</a:t>
            </a:r>
            <a:r>
              <a:rPr lang="en-US" sz="2000" dirty="0" err="1"/>
              <a:t>Toshev</a:t>
            </a:r>
            <a:r>
              <a:rPr lang="en-US" sz="2000" dirty="0"/>
              <a:t> and </a:t>
            </a:r>
            <a:r>
              <a:rPr lang="en-US" sz="2000" dirty="0" err="1"/>
              <a:t>Szegedy</a:t>
            </a:r>
            <a:r>
              <a:rPr lang="en-US" sz="2000" dirty="0"/>
              <a:t> 2014]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8E1367-9C49-FE4E-8CF9-449B35A306D8}"/>
              </a:ext>
            </a:extLst>
          </p:cNvPr>
          <p:cNvGrpSpPr/>
          <p:nvPr/>
        </p:nvGrpSpPr>
        <p:grpSpPr>
          <a:xfrm>
            <a:off x="229023" y="1063770"/>
            <a:ext cx="8685954" cy="3254934"/>
            <a:chOff x="838200" y="1690688"/>
            <a:chExt cx="10357180" cy="388120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72D812A-1BC0-124E-9E0D-8E849A41A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908625"/>
              <a:ext cx="10357180" cy="366326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ADBDA70-9AE7-5743-96FD-F2534A7D59E0}"/>
                </a:ext>
              </a:extLst>
            </p:cNvPr>
            <p:cNvSpPr/>
            <p:nvPr/>
          </p:nvSpPr>
          <p:spPr>
            <a:xfrm>
              <a:off x="6919784" y="1690688"/>
              <a:ext cx="593124" cy="5829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988398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7F943-EA7F-0E4E-AF1C-7FD40895A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Regression Objective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0CE29FB-8E89-5041-A3EF-DD4C9ADED2BD}"/>
              </a:ext>
            </a:extLst>
          </p:cNvPr>
          <p:cNvGrpSpPr/>
          <p:nvPr/>
        </p:nvGrpSpPr>
        <p:grpSpPr>
          <a:xfrm>
            <a:off x="1156899" y="1275606"/>
            <a:ext cx="3977218" cy="2254006"/>
            <a:chOff x="-74463" y="1242229"/>
            <a:chExt cx="4648699" cy="2634553"/>
          </a:xfrm>
        </p:grpSpPr>
        <p:sp>
          <p:nvSpPr>
            <p:cNvPr id="5" name="Cube 4">
              <a:extLst>
                <a:ext uri="{FF2B5EF4-FFF2-40B4-BE49-F238E27FC236}">
                  <a16:creationId xmlns:a16="http://schemas.microsoft.com/office/drawing/2014/main" id="{264CDD3A-973C-5640-92B4-F1D180C22A0B}"/>
                </a:ext>
              </a:extLst>
            </p:cNvPr>
            <p:cNvSpPr/>
            <p:nvPr/>
          </p:nvSpPr>
          <p:spPr>
            <a:xfrm>
              <a:off x="-74462" y="1242229"/>
              <a:ext cx="2653354" cy="2634550"/>
            </a:xfrm>
            <a:prstGeom prst="cube">
              <a:avLst>
                <a:gd name="adj" fmla="val 7858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A picture containing outdoor, tree, grass, mammal&#10;&#10;Description automatically generated">
              <a:extLst>
                <a:ext uri="{FF2B5EF4-FFF2-40B4-BE49-F238E27FC236}">
                  <a16:creationId xmlns:a16="http://schemas.microsoft.com/office/drawing/2014/main" id="{3A14FDA8-0AEA-6247-AC5C-9352F0458C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101" t="9401" r="36350" b="19201"/>
            <a:stretch/>
          </p:blipFill>
          <p:spPr>
            <a:xfrm rot="5400000">
              <a:off x="-74462" y="1424863"/>
              <a:ext cx="2451918" cy="2451919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41664CE-8DBC-F543-B7D9-9791CC75A07A}"/>
                </a:ext>
              </a:extLst>
            </p:cNvPr>
            <p:cNvGrpSpPr/>
            <p:nvPr/>
          </p:nvGrpSpPr>
          <p:grpSpPr>
            <a:xfrm>
              <a:off x="2892488" y="1590861"/>
              <a:ext cx="1368152" cy="1944216"/>
              <a:chOff x="3756584" y="1707654"/>
              <a:chExt cx="1368152" cy="1944216"/>
            </a:xfrm>
          </p:grpSpPr>
          <p:sp>
            <p:nvSpPr>
              <p:cNvPr id="10" name="Trapezoid 9">
                <a:extLst>
                  <a:ext uri="{FF2B5EF4-FFF2-40B4-BE49-F238E27FC236}">
                    <a16:creationId xmlns:a16="http://schemas.microsoft.com/office/drawing/2014/main" id="{494C3E20-B271-5746-81E2-14A0EA1A38F5}"/>
                  </a:ext>
                </a:extLst>
              </p:cNvPr>
              <p:cNvSpPr/>
              <p:nvPr/>
            </p:nvSpPr>
            <p:spPr>
              <a:xfrm rot="5400000">
                <a:off x="3468552" y="1995686"/>
                <a:ext cx="1944216" cy="1368152"/>
              </a:xfrm>
              <a:prstGeom prst="trapezoid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BB5868D-4DF2-8B43-A055-68B6B9105333}"/>
                  </a:ext>
                </a:extLst>
              </p:cNvPr>
              <p:cNvSpPr txBox="1"/>
              <p:nvPr/>
            </p:nvSpPr>
            <p:spPr>
              <a:xfrm>
                <a:off x="3900599" y="2427734"/>
                <a:ext cx="1224134" cy="523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CNN</a:t>
                </a:r>
              </a:p>
            </p:txBody>
          </p:sp>
        </p:grp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9512AF5C-C76A-234F-8C71-4D58591CB2B4}"/>
                </a:ext>
              </a:extLst>
            </p:cNvPr>
            <p:cNvCxnSpPr>
              <a:cxnSpLocks/>
              <a:endCxn id="10" idx="2"/>
            </p:cNvCxnSpPr>
            <p:nvPr/>
          </p:nvCxnSpPr>
          <p:spPr>
            <a:xfrm>
              <a:off x="2578893" y="2562969"/>
              <a:ext cx="313596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50A535C-5033-2B41-BB9E-CFB7F9B442AC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4260637" y="2572551"/>
              <a:ext cx="31359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6CC9053-381E-A743-AACB-0B9DC9ADA37C}"/>
              </a:ext>
            </a:extLst>
          </p:cNvPr>
          <p:cNvGrpSpPr/>
          <p:nvPr/>
        </p:nvGrpSpPr>
        <p:grpSpPr>
          <a:xfrm rot="5400000">
            <a:off x="5379007" y="1778969"/>
            <a:ext cx="821960" cy="447643"/>
            <a:chOff x="6198312" y="3852299"/>
            <a:chExt cx="821960" cy="447643"/>
          </a:xfrm>
        </p:grpSpPr>
        <p:sp>
          <p:nvSpPr>
            <p:cNvPr id="16" name="Cube 15">
              <a:extLst>
                <a:ext uri="{FF2B5EF4-FFF2-40B4-BE49-F238E27FC236}">
                  <a16:creationId xmlns:a16="http://schemas.microsoft.com/office/drawing/2014/main" id="{DE840E8F-3411-AD4D-AC94-FC5F9F02B4CE}"/>
                </a:ext>
              </a:extLst>
            </p:cNvPr>
            <p:cNvSpPr/>
            <p:nvPr/>
          </p:nvSpPr>
          <p:spPr>
            <a:xfrm>
              <a:off x="6198312" y="3852299"/>
              <a:ext cx="461920" cy="447643"/>
            </a:xfrm>
            <a:prstGeom prst="cub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ube 16">
              <a:extLst>
                <a:ext uri="{FF2B5EF4-FFF2-40B4-BE49-F238E27FC236}">
                  <a16:creationId xmlns:a16="http://schemas.microsoft.com/office/drawing/2014/main" id="{808B5E8B-08DE-3B45-B691-D99E6D4A2540}"/>
                </a:ext>
              </a:extLst>
            </p:cNvPr>
            <p:cNvSpPr/>
            <p:nvPr/>
          </p:nvSpPr>
          <p:spPr>
            <a:xfrm>
              <a:off x="6558352" y="3852299"/>
              <a:ext cx="461920" cy="447643"/>
            </a:xfrm>
            <a:prstGeom prst="cub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08CE787-2BE3-A642-82E4-5BBE642C68EC}"/>
              </a:ext>
            </a:extLst>
          </p:cNvPr>
          <p:cNvGrpSpPr/>
          <p:nvPr/>
        </p:nvGrpSpPr>
        <p:grpSpPr>
          <a:xfrm rot="5400000">
            <a:off x="5394603" y="3064645"/>
            <a:ext cx="821960" cy="447643"/>
            <a:chOff x="6198312" y="3852299"/>
            <a:chExt cx="821960" cy="447643"/>
          </a:xfrm>
        </p:grpSpPr>
        <p:sp>
          <p:nvSpPr>
            <p:cNvPr id="19" name="Cube 18">
              <a:extLst>
                <a:ext uri="{FF2B5EF4-FFF2-40B4-BE49-F238E27FC236}">
                  <a16:creationId xmlns:a16="http://schemas.microsoft.com/office/drawing/2014/main" id="{3CCC4A22-E31E-6C40-ABD9-59F8B0F53E20}"/>
                </a:ext>
              </a:extLst>
            </p:cNvPr>
            <p:cNvSpPr/>
            <p:nvPr/>
          </p:nvSpPr>
          <p:spPr>
            <a:xfrm>
              <a:off x="6198312" y="3852299"/>
              <a:ext cx="461920" cy="447643"/>
            </a:xfrm>
            <a:prstGeom prst="cub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ube 19">
              <a:extLst>
                <a:ext uri="{FF2B5EF4-FFF2-40B4-BE49-F238E27FC236}">
                  <a16:creationId xmlns:a16="http://schemas.microsoft.com/office/drawing/2014/main" id="{A860B5F0-1F11-4349-B20C-6263C1846AF4}"/>
                </a:ext>
              </a:extLst>
            </p:cNvPr>
            <p:cNvSpPr/>
            <p:nvPr/>
          </p:nvSpPr>
          <p:spPr>
            <a:xfrm>
              <a:off x="6558352" y="3852299"/>
              <a:ext cx="461920" cy="447643"/>
            </a:xfrm>
            <a:prstGeom prst="cub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4414D44-D5F3-7F45-9DD4-19B86115F36D}"/>
              </a:ext>
            </a:extLst>
          </p:cNvPr>
          <p:cNvSpPr txBox="1"/>
          <p:nvPr/>
        </p:nvSpPr>
        <p:spPr>
          <a:xfrm>
            <a:off x="5573964" y="1539207"/>
            <a:ext cx="623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x'</a:t>
            </a:r>
            <a:r>
              <a:rPr lang="en-US" sz="1800" baseline="-25000" dirty="0"/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96F963-23B9-CB41-AE9B-42AFBA317032}"/>
              </a:ext>
            </a:extLst>
          </p:cNvPr>
          <p:cNvSpPr txBox="1"/>
          <p:nvPr/>
        </p:nvSpPr>
        <p:spPr>
          <a:xfrm>
            <a:off x="5573964" y="1889955"/>
            <a:ext cx="623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y'</a:t>
            </a:r>
            <a:r>
              <a:rPr lang="en-US" sz="1800" baseline="-25000" dirty="0"/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AAF6B4-DFA8-A241-8CEC-ABAD6E7EAD41}"/>
              </a:ext>
            </a:extLst>
          </p:cNvPr>
          <p:cNvSpPr txBox="1"/>
          <p:nvPr/>
        </p:nvSpPr>
        <p:spPr>
          <a:xfrm>
            <a:off x="5573964" y="2823424"/>
            <a:ext cx="623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x'</a:t>
            </a:r>
            <a:r>
              <a:rPr lang="en-US" sz="1800" baseline="-25000" dirty="0" err="1"/>
              <a:t>n</a:t>
            </a:r>
            <a:endParaRPr lang="en-US" sz="1800" baseline="-25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2D08A9F-8C71-1744-8BD6-79844AFA2C69}"/>
              </a:ext>
            </a:extLst>
          </p:cNvPr>
          <p:cNvSpPr txBox="1"/>
          <p:nvPr/>
        </p:nvSpPr>
        <p:spPr>
          <a:xfrm>
            <a:off x="5573964" y="3174172"/>
            <a:ext cx="623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y'</a:t>
            </a:r>
            <a:r>
              <a:rPr lang="en-US" sz="1800" baseline="-25000" dirty="0" err="1"/>
              <a:t>n</a:t>
            </a:r>
            <a:endParaRPr lang="en-US" sz="1800" baseline="-25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C8D772-9C5C-CD4D-BAC5-991C1C1C9534}"/>
              </a:ext>
            </a:extLst>
          </p:cNvPr>
          <p:cNvSpPr txBox="1"/>
          <p:nvPr/>
        </p:nvSpPr>
        <p:spPr>
          <a:xfrm rot="5400000">
            <a:off x="5623449" y="2413770"/>
            <a:ext cx="568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62DF56B-9887-0E43-953B-10834A39E3AE}"/>
              </a:ext>
            </a:extLst>
          </p:cNvPr>
          <p:cNvGrpSpPr/>
          <p:nvPr/>
        </p:nvGrpSpPr>
        <p:grpSpPr>
          <a:xfrm rot="5400000">
            <a:off x="6878062" y="1761039"/>
            <a:ext cx="821960" cy="447643"/>
            <a:chOff x="6198312" y="3852299"/>
            <a:chExt cx="821960" cy="44764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7" name="Cube 26">
              <a:extLst>
                <a:ext uri="{FF2B5EF4-FFF2-40B4-BE49-F238E27FC236}">
                  <a16:creationId xmlns:a16="http://schemas.microsoft.com/office/drawing/2014/main" id="{A3E2EEFB-3A0D-D840-A63B-C35F13582D93}"/>
                </a:ext>
              </a:extLst>
            </p:cNvPr>
            <p:cNvSpPr/>
            <p:nvPr/>
          </p:nvSpPr>
          <p:spPr>
            <a:xfrm>
              <a:off x="6198312" y="3852299"/>
              <a:ext cx="461920" cy="447643"/>
            </a:xfrm>
            <a:prstGeom prst="cub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Cube 27">
              <a:extLst>
                <a:ext uri="{FF2B5EF4-FFF2-40B4-BE49-F238E27FC236}">
                  <a16:creationId xmlns:a16="http://schemas.microsoft.com/office/drawing/2014/main" id="{2E20499F-B0CC-AE49-AF67-26B7D4ED4925}"/>
                </a:ext>
              </a:extLst>
            </p:cNvPr>
            <p:cNvSpPr/>
            <p:nvPr/>
          </p:nvSpPr>
          <p:spPr>
            <a:xfrm>
              <a:off x="6558352" y="3852299"/>
              <a:ext cx="461920" cy="447643"/>
            </a:xfrm>
            <a:prstGeom prst="cub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7EADCDF-023C-CF43-9F7A-A76AA1B76F91}"/>
              </a:ext>
            </a:extLst>
          </p:cNvPr>
          <p:cNvGrpSpPr/>
          <p:nvPr/>
        </p:nvGrpSpPr>
        <p:grpSpPr>
          <a:xfrm rot="5400000">
            <a:off x="6893658" y="3046715"/>
            <a:ext cx="821960" cy="447643"/>
            <a:chOff x="6198312" y="3852299"/>
            <a:chExt cx="821960" cy="44764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0" name="Cube 29">
              <a:extLst>
                <a:ext uri="{FF2B5EF4-FFF2-40B4-BE49-F238E27FC236}">
                  <a16:creationId xmlns:a16="http://schemas.microsoft.com/office/drawing/2014/main" id="{7BFFCC3E-8E4C-DA47-9116-77EC39D085BD}"/>
                </a:ext>
              </a:extLst>
            </p:cNvPr>
            <p:cNvSpPr/>
            <p:nvPr/>
          </p:nvSpPr>
          <p:spPr>
            <a:xfrm>
              <a:off x="6198312" y="3852299"/>
              <a:ext cx="461920" cy="447643"/>
            </a:xfrm>
            <a:prstGeom prst="cub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ube 30">
              <a:extLst>
                <a:ext uri="{FF2B5EF4-FFF2-40B4-BE49-F238E27FC236}">
                  <a16:creationId xmlns:a16="http://schemas.microsoft.com/office/drawing/2014/main" id="{CF53D08E-F100-E542-A2AC-764E749EEC03}"/>
                </a:ext>
              </a:extLst>
            </p:cNvPr>
            <p:cNvSpPr/>
            <p:nvPr/>
          </p:nvSpPr>
          <p:spPr>
            <a:xfrm>
              <a:off x="6558352" y="3852299"/>
              <a:ext cx="461920" cy="447643"/>
            </a:xfrm>
            <a:prstGeom prst="cub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73FCE418-C6A6-5447-AA22-4D5834A3D549}"/>
              </a:ext>
            </a:extLst>
          </p:cNvPr>
          <p:cNvSpPr txBox="1"/>
          <p:nvPr/>
        </p:nvSpPr>
        <p:spPr>
          <a:xfrm>
            <a:off x="7073019" y="1521277"/>
            <a:ext cx="623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x</a:t>
            </a:r>
            <a:r>
              <a:rPr lang="en-US" sz="1800" baseline="-25000" dirty="0"/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FA40999-B130-A84D-844C-F6218EE6336D}"/>
              </a:ext>
            </a:extLst>
          </p:cNvPr>
          <p:cNvSpPr txBox="1"/>
          <p:nvPr/>
        </p:nvSpPr>
        <p:spPr>
          <a:xfrm>
            <a:off x="7073019" y="1872025"/>
            <a:ext cx="623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y</a:t>
            </a:r>
            <a:r>
              <a:rPr lang="en-US" sz="1800" baseline="-25000" dirty="0"/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43E9E4-54EF-864E-A719-57FC1B9205F3}"/>
              </a:ext>
            </a:extLst>
          </p:cNvPr>
          <p:cNvSpPr txBox="1"/>
          <p:nvPr/>
        </p:nvSpPr>
        <p:spPr>
          <a:xfrm>
            <a:off x="7073019" y="2805494"/>
            <a:ext cx="623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x</a:t>
            </a:r>
            <a:r>
              <a:rPr lang="en-US" sz="1800" baseline="-25000" dirty="0" err="1"/>
              <a:t>n</a:t>
            </a:r>
            <a:endParaRPr lang="en-US" sz="1800" baseline="-250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6EF9894-7791-AD46-B3B3-41EECE63444B}"/>
              </a:ext>
            </a:extLst>
          </p:cNvPr>
          <p:cNvSpPr txBox="1"/>
          <p:nvPr/>
        </p:nvSpPr>
        <p:spPr>
          <a:xfrm>
            <a:off x="7073019" y="3156242"/>
            <a:ext cx="623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y</a:t>
            </a:r>
            <a:r>
              <a:rPr lang="en-US" sz="1800" baseline="-25000" dirty="0" err="1"/>
              <a:t>n</a:t>
            </a:r>
            <a:endParaRPr lang="en-US" sz="1800" baseline="-25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3FEB57F-30C7-2040-984C-1D559503655C}"/>
              </a:ext>
            </a:extLst>
          </p:cNvPr>
          <p:cNvSpPr txBox="1"/>
          <p:nvPr/>
        </p:nvSpPr>
        <p:spPr>
          <a:xfrm rot="5400000">
            <a:off x="7122504" y="2395840"/>
            <a:ext cx="568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1706D23-FE70-A54B-86EF-6939C03704AB}"/>
              </a:ext>
            </a:extLst>
          </p:cNvPr>
          <p:cNvSpPr txBox="1"/>
          <p:nvPr/>
        </p:nvSpPr>
        <p:spPr>
          <a:xfrm>
            <a:off x="6343658" y="2189948"/>
            <a:ext cx="74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-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7333787-B81C-664B-82D7-059D31ACE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3208" y="1755231"/>
            <a:ext cx="132163" cy="166318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48F3B16-7A3D-C441-BC22-744BF454E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0725" y="1787373"/>
            <a:ext cx="132163" cy="1663183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3394D59-5AF4-574C-AE55-B61C4996D61B}"/>
              </a:ext>
            </a:extLst>
          </p:cNvPr>
          <p:cNvSpPr txBox="1"/>
          <p:nvPr/>
        </p:nvSpPr>
        <p:spPr>
          <a:xfrm>
            <a:off x="7857531" y="1358546"/>
            <a:ext cx="530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0BE3DAC-95CE-8B47-A07D-3390B80CE904}"/>
              </a:ext>
            </a:extLst>
          </p:cNvPr>
          <p:cNvSpPr txBox="1"/>
          <p:nvPr/>
        </p:nvSpPr>
        <p:spPr>
          <a:xfrm>
            <a:off x="1022381" y="4053731"/>
            <a:ext cx="76635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is what you should do before bells &amp; whistles.</a:t>
            </a:r>
          </a:p>
          <a:p>
            <a:r>
              <a:rPr lang="en-US" sz="2400" dirty="0"/>
              <a:t>But this is not what the </a:t>
            </a:r>
            <a:r>
              <a:rPr lang="en-US" sz="2400" dirty="0" err="1"/>
              <a:t>SoTA</a:t>
            </a:r>
            <a:r>
              <a:rPr lang="en-US" sz="2400" dirty="0"/>
              <a:t> models do in practice </a:t>
            </a:r>
          </a:p>
        </p:txBody>
      </p:sp>
    </p:spTree>
    <p:extLst>
      <p:ext uri="{BB962C8B-B14F-4D97-AF65-F5344CB8AC3E}">
        <p14:creationId xmlns:p14="http://schemas.microsoft.com/office/powerpoint/2010/main" val="10236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uild="p" bldLvl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CA2FF-3B74-B745-BDEB-1D6EB760A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Downsides of regression 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79F2D-092D-994D-AEAE-2B35E7A0A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3723878"/>
            <a:ext cx="8228763" cy="858757"/>
          </a:xfrm>
        </p:spPr>
        <p:txBody>
          <a:bodyPr/>
          <a:lstStyle/>
          <a:p>
            <a:pPr marL="108000" indent="0">
              <a:buNone/>
            </a:pPr>
            <a:r>
              <a:rPr lang="en-US" sz="2800" dirty="0"/>
              <a:t>With regression objective you have to commit to ONE location and only get one training signal on how correct that location was.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158FB1A-D8EF-3942-9723-13059D0EB81E}"/>
              </a:ext>
            </a:extLst>
          </p:cNvPr>
          <p:cNvGrpSpPr/>
          <p:nvPr/>
        </p:nvGrpSpPr>
        <p:grpSpPr>
          <a:xfrm>
            <a:off x="1763688" y="1142161"/>
            <a:ext cx="5832648" cy="2131425"/>
            <a:chOff x="5973813" y="3336313"/>
            <a:chExt cx="5832648" cy="213142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4787F06-E669-414F-9AED-A87AEA08E8C6}"/>
                </a:ext>
              </a:extLst>
            </p:cNvPr>
            <p:cNvSpPr txBox="1"/>
            <p:nvPr/>
          </p:nvSpPr>
          <p:spPr>
            <a:xfrm>
              <a:off x="5973813" y="3336313"/>
              <a:ext cx="58326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Locally a lot of things look similar!!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B4CC25F-9A47-A74F-984C-5839F6435FC7}"/>
                </a:ext>
              </a:extLst>
            </p:cNvPr>
            <p:cNvGrpSpPr/>
            <p:nvPr/>
          </p:nvGrpSpPr>
          <p:grpSpPr>
            <a:xfrm>
              <a:off x="6351273" y="3975660"/>
              <a:ext cx="4859312" cy="1492078"/>
              <a:chOff x="6642847" y="3994322"/>
              <a:chExt cx="3603812" cy="110657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3F373C1-AC3C-2740-B1A1-07548FB3E7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Blu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94" t="35877" r="68761" b="36093"/>
              <a:stretch/>
            </p:blipFill>
            <p:spPr>
              <a:xfrm>
                <a:off x="9156809" y="3994322"/>
                <a:ext cx="1089850" cy="110657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2047ECEB-9B99-874E-B4F6-52CC5519DA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Blu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940" t="30638" r="4315" b="41332"/>
              <a:stretch/>
            </p:blipFill>
            <p:spPr>
              <a:xfrm>
                <a:off x="7899828" y="3994322"/>
                <a:ext cx="1089850" cy="110657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2DA72B7-5AA9-A649-BE8F-7D36FD42B3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Blu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980" t="64682" r="9275" b="7288"/>
              <a:stretch/>
            </p:blipFill>
            <p:spPr>
              <a:xfrm>
                <a:off x="6642847" y="3994322"/>
                <a:ext cx="1089850" cy="110657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0472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0EE0C-8A00-2B48-AD50-1D85EC9E3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Belief/Confidence map formulation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5CFC2-32B0-1146-828B-D6BD970F0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0" y="4042107"/>
            <a:ext cx="8228763" cy="1018625"/>
          </a:xfrm>
        </p:spPr>
        <p:txBody>
          <a:bodyPr/>
          <a:lstStyle/>
          <a:p>
            <a:pPr marL="108000" indent="0" algn="ctr">
              <a:buNone/>
            </a:pPr>
            <a:r>
              <a:rPr lang="en-US" sz="2400" dirty="0"/>
              <a:t>For K </a:t>
            </a:r>
            <a:r>
              <a:rPr lang="en-US" sz="2400" dirty="0" err="1"/>
              <a:t>keypoints</a:t>
            </a:r>
            <a:r>
              <a:rPr lang="en-US" sz="2400" dirty="0"/>
              <a:t>, train model to predict K many sheets (h x w) of scores of how likely the pixel is k-</a:t>
            </a:r>
            <a:r>
              <a:rPr lang="en-US" sz="2400" dirty="0" err="1"/>
              <a:t>th</a:t>
            </a:r>
            <a:r>
              <a:rPr lang="en-US" sz="2400" dirty="0"/>
              <a:t> </a:t>
            </a:r>
            <a:r>
              <a:rPr lang="en-US" sz="2400" dirty="0" err="1"/>
              <a:t>keypoint</a:t>
            </a:r>
            <a:r>
              <a:rPr lang="en-US" sz="24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D54A6B-C1DE-2A49-AD73-3A0EFBCC8909}"/>
              </a:ext>
            </a:extLst>
          </p:cNvPr>
          <p:cNvSpPr txBox="1"/>
          <p:nvPr/>
        </p:nvSpPr>
        <p:spPr>
          <a:xfrm>
            <a:off x="-108520" y="3457332"/>
            <a:ext cx="9289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[Thompson et al. </a:t>
            </a:r>
            <a:r>
              <a:rPr lang="en-US" sz="1400" dirty="0" err="1"/>
              <a:t>NeurIPS</a:t>
            </a:r>
            <a:r>
              <a:rPr lang="en-US" sz="1400" dirty="0"/>
              <a:t> 2014, CVPR 2015, Convolutional Pose Machine, Wei et al. CVPR 2016, </a:t>
            </a:r>
          </a:p>
          <a:p>
            <a:pPr algn="r"/>
            <a:r>
              <a:rPr lang="en-US" sz="1400" dirty="0"/>
              <a:t>(figure credit: Ning et al TMM 2017)…]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D100FA-91F3-0849-9EC3-50194346E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9" y="1404241"/>
            <a:ext cx="9144000" cy="196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3490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C938B-30B7-5242-B040-B2C984E8B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463D8-3945-5C46-9648-50D4BFAE62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8000" indent="0">
              <a:buNone/>
            </a:pPr>
            <a:r>
              <a:rPr lang="en-US" dirty="0"/>
              <a:t>So far, we’ve only seen examples that output a vector representation out of an image.</a:t>
            </a:r>
          </a:p>
          <a:p>
            <a:pPr marL="108000" indent="0">
              <a:buNone/>
            </a:pPr>
            <a:endParaRPr lang="en-US" dirty="0"/>
          </a:p>
          <a:p>
            <a:pPr marL="108000" indent="0">
              <a:buNone/>
            </a:pPr>
            <a:r>
              <a:rPr lang="en-US" dirty="0"/>
              <a:t>How do we do dense (per-pixel) predictions? </a:t>
            </a:r>
          </a:p>
        </p:txBody>
      </p:sp>
    </p:spTree>
    <p:extLst>
      <p:ext uri="{BB962C8B-B14F-4D97-AF65-F5344CB8AC3E}">
        <p14:creationId xmlns:p14="http://schemas.microsoft.com/office/powerpoint/2010/main" val="22031607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16E72-A6D5-F848-9602-2E0F30207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Dense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281D0B-8244-8643-9F81-82ECBBF0A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1" y="1203631"/>
            <a:ext cx="8228763" cy="689181"/>
          </a:xfrm>
        </p:spPr>
        <p:txBody>
          <a:bodyPr/>
          <a:lstStyle/>
          <a:p>
            <a:pPr marL="108000" indent="0">
              <a:buNone/>
            </a:pPr>
            <a:r>
              <a:rPr lang="en-US" dirty="0"/>
              <a:t>Needed for many things:</a:t>
            </a:r>
          </a:p>
        </p:txBody>
      </p:sp>
      <p:sp>
        <p:nvSpPr>
          <p:cNvPr id="4" name="Google Shape;102;p14">
            <a:extLst>
              <a:ext uri="{FF2B5EF4-FFF2-40B4-BE49-F238E27FC236}">
                <a16:creationId xmlns:a16="http://schemas.microsoft.com/office/drawing/2014/main" id="{6B0F7671-4BCA-B142-A84F-08C904793B48}"/>
              </a:ext>
            </a:extLst>
          </p:cNvPr>
          <p:cNvSpPr txBox="1"/>
          <p:nvPr/>
        </p:nvSpPr>
        <p:spPr>
          <a:xfrm>
            <a:off x="1187624" y="2219526"/>
            <a:ext cx="2970973" cy="525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/>
            <a:r>
              <a:rPr lang="en" sz="2000" dirty="0"/>
              <a:t>Semantic Segmentation</a:t>
            </a:r>
            <a:endParaRPr sz="2000" dirty="0">
              <a:solidFill>
                <a:srgbClr val="FF0000"/>
              </a:solidFill>
            </a:endParaRPr>
          </a:p>
        </p:txBody>
      </p:sp>
      <p:grpSp>
        <p:nvGrpSpPr>
          <p:cNvPr id="5" name="Google Shape;122;p14">
            <a:extLst>
              <a:ext uri="{FF2B5EF4-FFF2-40B4-BE49-F238E27FC236}">
                <a16:creationId xmlns:a16="http://schemas.microsoft.com/office/drawing/2014/main" id="{F333D229-9D38-A046-BAB9-285B3B8119B5}"/>
              </a:ext>
            </a:extLst>
          </p:cNvPr>
          <p:cNvGrpSpPr/>
          <p:nvPr/>
        </p:nvGrpSpPr>
        <p:grpSpPr>
          <a:xfrm>
            <a:off x="2633791" y="2763584"/>
            <a:ext cx="2141052" cy="1818140"/>
            <a:chOff x="2277225" y="713289"/>
            <a:chExt cx="3568755" cy="2932300"/>
          </a:xfrm>
        </p:grpSpPr>
        <p:grpSp>
          <p:nvGrpSpPr>
            <p:cNvPr id="6" name="Google Shape;123;p14">
              <a:extLst>
                <a:ext uri="{FF2B5EF4-FFF2-40B4-BE49-F238E27FC236}">
                  <a16:creationId xmlns:a16="http://schemas.microsoft.com/office/drawing/2014/main" id="{8006527C-4A8F-D94B-9A5F-3ADCBB05D3CB}"/>
                </a:ext>
              </a:extLst>
            </p:cNvPr>
            <p:cNvGrpSpPr/>
            <p:nvPr/>
          </p:nvGrpSpPr>
          <p:grpSpPr>
            <a:xfrm>
              <a:off x="2277225" y="713289"/>
              <a:ext cx="3562639" cy="2932300"/>
              <a:chOff x="2401325" y="1743175"/>
              <a:chExt cx="2093699" cy="1812299"/>
            </a:xfrm>
          </p:grpSpPr>
          <p:pic>
            <p:nvPicPr>
              <p:cNvPr id="10" name="Google Shape;124;p14">
                <a:extLst>
                  <a:ext uri="{FF2B5EF4-FFF2-40B4-BE49-F238E27FC236}">
                    <a16:creationId xmlns:a16="http://schemas.microsoft.com/office/drawing/2014/main" id="{075D732F-15F1-324A-B3B4-312E231310EB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 l="9279" r="25734"/>
              <a:stretch/>
            </p:blipFill>
            <p:spPr>
              <a:xfrm>
                <a:off x="2401325" y="1743175"/>
                <a:ext cx="2093699" cy="18122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" name="Google Shape;125;p14">
                <a:extLst>
                  <a:ext uri="{FF2B5EF4-FFF2-40B4-BE49-F238E27FC236}">
                    <a16:creationId xmlns:a16="http://schemas.microsoft.com/office/drawing/2014/main" id="{7BFDE00A-CF42-F146-804D-1F264DC64845}"/>
                  </a:ext>
                </a:extLst>
              </p:cNvPr>
              <p:cNvSpPr/>
              <p:nvPr/>
            </p:nvSpPr>
            <p:spPr>
              <a:xfrm>
                <a:off x="2466169" y="2111305"/>
                <a:ext cx="1608200" cy="1150000"/>
              </a:xfrm>
              <a:custGeom>
                <a:avLst/>
                <a:gdLst/>
                <a:ahLst/>
                <a:cxnLst/>
                <a:rect l="l" t="t" r="r" b="b"/>
                <a:pathLst>
                  <a:path w="64328" h="46000" extrusionOk="0">
                    <a:moveTo>
                      <a:pt x="2367" y="7601"/>
                    </a:moveTo>
                    <a:lnTo>
                      <a:pt x="14375" y="6468"/>
                    </a:lnTo>
                    <a:lnTo>
                      <a:pt x="27313" y="10422"/>
                    </a:lnTo>
                    <a:lnTo>
                      <a:pt x="36297" y="13297"/>
                    </a:lnTo>
                    <a:lnTo>
                      <a:pt x="39532" y="12218"/>
                    </a:lnTo>
                    <a:lnTo>
                      <a:pt x="38094" y="6110"/>
                    </a:lnTo>
                    <a:lnTo>
                      <a:pt x="38094" y="1438"/>
                    </a:lnTo>
                    <a:lnTo>
                      <a:pt x="40251" y="1078"/>
                    </a:lnTo>
                    <a:lnTo>
                      <a:pt x="46359" y="6110"/>
                    </a:lnTo>
                    <a:lnTo>
                      <a:pt x="56062" y="5391"/>
                    </a:lnTo>
                    <a:lnTo>
                      <a:pt x="61812" y="0"/>
                    </a:lnTo>
                    <a:lnTo>
                      <a:pt x="64328" y="1078"/>
                    </a:lnTo>
                    <a:lnTo>
                      <a:pt x="63968" y="10063"/>
                    </a:lnTo>
                    <a:lnTo>
                      <a:pt x="62532" y="18688"/>
                    </a:lnTo>
                    <a:lnTo>
                      <a:pt x="61093" y="21562"/>
                    </a:lnTo>
                    <a:lnTo>
                      <a:pt x="63609" y="24797"/>
                    </a:lnTo>
                    <a:lnTo>
                      <a:pt x="64328" y="29828"/>
                    </a:lnTo>
                    <a:lnTo>
                      <a:pt x="64328" y="34140"/>
                    </a:lnTo>
                    <a:lnTo>
                      <a:pt x="60735" y="37734"/>
                    </a:lnTo>
                    <a:lnTo>
                      <a:pt x="55703" y="35218"/>
                    </a:lnTo>
                    <a:lnTo>
                      <a:pt x="57141" y="28750"/>
                    </a:lnTo>
                    <a:lnTo>
                      <a:pt x="53187" y="31266"/>
                    </a:lnTo>
                    <a:lnTo>
                      <a:pt x="48515" y="32703"/>
                    </a:lnTo>
                    <a:lnTo>
                      <a:pt x="49235" y="35937"/>
                    </a:lnTo>
                    <a:lnTo>
                      <a:pt x="50476" y="39345"/>
                    </a:lnTo>
                    <a:lnTo>
                      <a:pt x="50312" y="43484"/>
                    </a:lnTo>
                    <a:lnTo>
                      <a:pt x="47438" y="46000"/>
                    </a:lnTo>
                    <a:lnTo>
                      <a:pt x="42406" y="42406"/>
                    </a:lnTo>
                    <a:lnTo>
                      <a:pt x="40251" y="36655"/>
                    </a:lnTo>
                    <a:lnTo>
                      <a:pt x="35219" y="37375"/>
                    </a:lnTo>
                    <a:lnTo>
                      <a:pt x="34142" y="33422"/>
                    </a:lnTo>
                    <a:lnTo>
                      <a:pt x="32345" y="25516"/>
                    </a:lnTo>
                    <a:lnTo>
                      <a:pt x="31625" y="19405"/>
                    </a:lnTo>
                    <a:lnTo>
                      <a:pt x="25156" y="15453"/>
                    </a:lnTo>
                    <a:lnTo>
                      <a:pt x="15453" y="12218"/>
                    </a:lnTo>
                    <a:lnTo>
                      <a:pt x="9703" y="10780"/>
                    </a:lnTo>
                    <a:lnTo>
                      <a:pt x="4313" y="11500"/>
                    </a:lnTo>
                    <a:lnTo>
                      <a:pt x="0" y="10422"/>
                    </a:lnTo>
                  </a:path>
                </a:pathLst>
              </a:custGeom>
              <a:solidFill>
                <a:srgbClr val="FFD966"/>
              </a:solidFill>
              <a:ln w="38100" cap="flat" cmpd="sng">
                <a:solidFill>
                  <a:srgbClr val="FFD96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7" name="Google Shape;126;p14">
              <a:extLst>
                <a:ext uri="{FF2B5EF4-FFF2-40B4-BE49-F238E27FC236}">
                  <a16:creationId xmlns:a16="http://schemas.microsoft.com/office/drawing/2014/main" id="{15041570-6B52-EB4C-BE2E-34BFD0762C62}"/>
                </a:ext>
              </a:extLst>
            </p:cNvPr>
            <p:cNvSpPr/>
            <p:nvPr/>
          </p:nvSpPr>
          <p:spPr>
            <a:xfrm>
              <a:off x="2291955" y="1786552"/>
              <a:ext cx="3554025" cy="1835050"/>
            </a:xfrm>
            <a:custGeom>
              <a:avLst/>
              <a:gdLst/>
              <a:ahLst/>
              <a:cxnLst/>
              <a:rect l="l" t="t" r="r" b="b"/>
              <a:pathLst>
                <a:path w="142161" h="73402" extrusionOk="0">
                  <a:moveTo>
                    <a:pt x="0" y="12918"/>
                  </a:moveTo>
                  <a:lnTo>
                    <a:pt x="47387" y="7443"/>
                  </a:lnTo>
                  <a:lnTo>
                    <a:pt x="55959" y="15539"/>
                  </a:lnTo>
                  <a:lnTo>
                    <a:pt x="60960" y="41495"/>
                  </a:lnTo>
                  <a:lnTo>
                    <a:pt x="71806" y="41461"/>
                  </a:lnTo>
                  <a:lnTo>
                    <a:pt x="75247" y="51496"/>
                  </a:lnTo>
                  <a:lnTo>
                    <a:pt x="82391" y="56974"/>
                  </a:lnTo>
                  <a:lnTo>
                    <a:pt x="90963" y="54829"/>
                  </a:lnTo>
                  <a:lnTo>
                    <a:pt x="91678" y="47686"/>
                  </a:lnTo>
                  <a:lnTo>
                    <a:pt x="90248" y="40780"/>
                  </a:lnTo>
                  <a:lnTo>
                    <a:pt x="89535" y="35779"/>
                  </a:lnTo>
                  <a:lnTo>
                    <a:pt x="98107" y="32207"/>
                  </a:lnTo>
                  <a:lnTo>
                    <a:pt x="96441" y="40303"/>
                  </a:lnTo>
                  <a:lnTo>
                    <a:pt x="107870" y="44827"/>
                  </a:lnTo>
                  <a:lnTo>
                    <a:pt x="116206" y="37446"/>
                  </a:lnTo>
                  <a:lnTo>
                    <a:pt x="116681" y="27683"/>
                  </a:lnTo>
                  <a:lnTo>
                    <a:pt x="110728" y="15539"/>
                  </a:lnTo>
                  <a:lnTo>
                    <a:pt x="114018" y="0"/>
                  </a:lnTo>
                  <a:lnTo>
                    <a:pt x="122635" y="298"/>
                  </a:lnTo>
                  <a:lnTo>
                    <a:pt x="124891" y="5569"/>
                  </a:lnTo>
                  <a:lnTo>
                    <a:pt x="142161" y="3633"/>
                  </a:lnTo>
                  <a:lnTo>
                    <a:pt x="141208" y="73402"/>
                  </a:lnTo>
                  <a:lnTo>
                    <a:pt x="0" y="73402"/>
                  </a:lnTo>
                  <a:close/>
                </a:path>
              </a:pathLst>
            </a:custGeom>
            <a:solidFill>
              <a:srgbClr val="6AA84F"/>
            </a:solidFill>
            <a:ln w="38100" cap="flat" cmpd="sng">
              <a:solidFill>
                <a:srgbClr val="6AA84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" name="Google Shape;127;p14">
              <a:extLst>
                <a:ext uri="{FF2B5EF4-FFF2-40B4-BE49-F238E27FC236}">
                  <a16:creationId xmlns:a16="http://schemas.microsoft.com/office/drawing/2014/main" id="{3B471293-AC11-C944-8704-D0EFEC8BA7D1}"/>
                </a:ext>
              </a:extLst>
            </p:cNvPr>
            <p:cNvSpPr/>
            <p:nvPr/>
          </p:nvSpPr>
          <p:spPr>
            <a:xfrm>
              <a:off x="2285997" y="781997"/>
              <a:ext cx="3548025" cy="1279900"/>
            </a:xfrm>
            <a:custGeom>
              <a:avLst/>
              <a:gdLst/>
              <a:ahLst/>
              <a:cxnLst/>
              <a:rect l="l" t="t" r="r" b="b"/>
              <a:pathLst>
                <a:path w="141921" h="51196" extrusionOk="0">
                  <a:moveTo>
                    <a:pt x="42625" y="46672"/>
                  </a:moveTo>
                  <a:lnTo>
                    <a:pt x="0" y="51196"/>
                  </a:lnTo>
                  <a:lnTo>
                    <a:pt x="238" y="29528"/>
                  </a:lnTo>
                  <a:lnTo>
                    <a:pt x="32623" y="25955"/>
                  </a:lnTo>
                  <a:lnTo>
                    <a:pt x="45824" y="20998"/>
                  </a:lnTo>
                  <a:lnTo>
                    <a:pt x="60960" y="23097"/>
                  </a:lnTo>
                  <a:lnTo>
                    <a:pt x="71676" y="19765"/>
                  </a:lnTo>
                  <a:lnTo>
                    <a:pt x="114776" y="7859"/>
                  </a:lnTo>
                  <a:lnTo>
                    <a:pt x="127874" y="6667"/>
                  </a:lnTo>
                  <a:lnTo>
                    <a:pt x="134064" y="4761"/>
                  </a:lnTo>
                  <a:lnTo>
                    <a:pt x="141921" y="0"/>
                  </a:lnTo>
                  <a:lnTo>
                    <a:pt x="141208" y="42386"/>
                  </a:lnTo>
                  <a:lnTo>
                    <a:pt x="125731" y="42386"/>
                  </a:lnTo>
                  <a:lnTo>
                    <a:pt x="124778" y="39528"/>
                  </a:lnTo>
                  <a:lnTo>
                    <a:pt x="114896" y="38325"/>
                  </a:lnTo>
                  <a:lnTo>
                    <a:pt x="115014" y="22860"/>
                  </a:lnTo>
                  <a:lnTo>
                    <a:pt x="107155" y="19765"/>
                  </a:lnTo>
                  <a:lnTo>
                    <a:pt x="97869" y="28813"/>
                  </a:lnTo>
                  <a:lnTo>
                    <a:pt x="84296" y="29289"/>
                  </a:lnTo>
                  <a:lnTo>
                    <a:pt x="74294" y="22144"/>
                  </a:lnTo>
                  <a:lnTo>
                    <a:pt x="71200" y="21432"/>
                  </a:lnTo>
                  <a:lnTo>
                    <a:pt x="66929" y="26567"/>
                  </a:lnTo>
                  <a:lnTo>
                    <a:pt x="69293" y="39766"/>
                  </a:lnTo>
                  <a:lnTo>
                    <a:pt x="65722" y="40480"/>
                  </a:lnTo>
                  <a:lnTo>
                    <a:pt x="30003" y="30480"/>
                  </a:lnTo>
                  <a:lnTo>
                    <a:pt x="7859" y="31670"/>
                  </a:lnTo>
                  <a:lnTo>
                    <a:pt x="1666" y="38101"/>
                  </a:lnTo>
                  <a:lnTo>
                    <a:pt x="10955" y="41195"/>
                  </a:lnTo>
                  <a:lnTo>
                    <a:pt x="20002" y="40719"/>
                  </a:lnTo>
                  <a:close/>
                </a:path>
              </a:pathLst>
            </a:custGeom>
            <a:solidFill>
              <a:srgbClr val="C27BA0"/>
            </a:solidFill>
            <a:ln w="38100" cap="flat" cmpd="sng">
              <a:solidFill>
                <a:srgbClr val="C27BA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" name="Google Shape;128;p14">
              <a:extLst>
                <a:ext uri="{FF2B5EF4-FFF2-40B4-BE49-F238E27FC236}">
                  <a16:creationId xmlns:a16="http://schemas.microsoft.com/office/drawing/2014/main" id="{7ACC393E-05AC-9844-BBAC-57E2B77D61A2}"/>
                </a:ext>
              </a:extLst>
            </p:cNvPr>
            <p:cNvSpPr/>
            <p:nvPr/>
          </p:nvSpPr>
          <p:spPr>
            <a:xfrm>
              <a:off x="2297900" y="716500"/>
              <a:ext cx="3518300" cy="773900"/>
            </a:xfrm>
            <a:custGeom>
              <a:avLst/>
              <a:gdLst/>
              <a:ahLst/>
              <a:cxnLst/>
              <a:rect l="l" t="t" r="r" b="b"/>
              <a:pathLst>
                <a:path w="140732" h="30956" extrusionOk="0">
                  <a:moveTo>
                    <a:pt x="0" y="30956"/>
                  </a:moveTo>
                  <a:lnTo>
                    <a:pt x="0" y="0"/>
                  </a:lnTo>
                  <a:lnTo>
                    <a:pt x="140732" y="476"/>
                  </a:lnTo>
                  <a:lnTo>
                    <a:pt x="130731" y="6668"/>
                  </a:lnTo>
                  <a:lnTo>
                    <a:pt x="111919" y="8811"/>
                  </a:lnTo>
                  <a:lnTo>
                    <a:pt x="58103" y="24051"/>
                  </a:lnTo>
                  <a:lnTo>
                    <a:pt x="45244" y="21431"/>
                  </a:lnTo>
                  <a:lnTo>
                    <a:pt x="30956" y="27146"/>
                  </a:lnTo>
                  <a:close/>
                </a:path>
              </a:pathLst>
            </a:custGeom>
            <a:solidFill>
              <a:srgbClr val="4A86E8"/>
            </a:solidFill>
            <a:ln w="28575" cap="flat" cmpd="sng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B22B12A-047A-EF47-8C9C-64E8FCDF3D94}"/>
              </a:ext>
            </a:extLst>
          </p:cNvPr>
          <p:cNvGrpSpPr/>
          <p:nvPr/>
        </p:nvGrpSpPr>
        <p:grpSpPr>
          <a:xfrm>
            <a:off x="5075738" y="2698007"/>
            <a:ext cx="3664487" cy="2025070"/>
            <a:chOff x="3346756" y="2185072"/>
            <a:chExt cx="4075248" cy="22520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5F60E5A-C2A1-364E-8740-3F8D75A22A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4616"/>
            <a:stretch/>
          </p:blipFill>
          <p:spPr>
            <a:xfrm>
              <a:off x="5386647" y="2188476"/>
              <a:ext cx="2035357" cy="224866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005F5B1-D19A-624C-88EC-7392D062E9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4559"/>
            <a:stretch/>
          </p:blipFill>
          <p:spPr>
            <a:xfrm>
              <a:off x="3346756" y="2185072"/>
              <a:ext cx="2039891" cy="2248661"/>
            </a:xfrm>
            <a:prstGeom prst="rect">
              <a:avLst/>
            </a:prstGeom>
          </p:spPr>
        </p:pic>
      </p:grpSp>
      <p:pic>
        <p:nvPicPr>
          <p:cNvPr id="15" name="Google Shape;100;p14">
            <a:extLst>
              <a:ext uri="{FF2B5EF4-FFF2-40B4-BE49-F238E27FC236}">
                <a16:creationId xmlns:a16="http://schemas.microsoft.com/office/drawing/2014/main" id="{6F04E044-1726-B142-A423-F0B320510D2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9279" r="25734"/>
          <a:stretch/>
        </p:blipFill>
        <p:spPr>
          <a:xfrm>
            <a:off x="532192" y="2745190"/>
            <a:ext cx="2093154" cy="181182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1C6439C-B34F-1840-8B8D-2A7A89B60FC6}"/>
              </a:ext>
            </a:extLst>
          </p:cNvPr>
          <p:cNvSpPr/>
          <p:nvPr/>
        </p:nvSpPr>
        <p:spPr>
          <a:xfrm>
            <a:off x="2279784" y="4660556"/>
            <a:ext cx="23273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rgbClr val="6AA84F"/>
                </a:solidFill>
              </a:rPr>
              <a:t>GRASS</a:t>
            </a:r>
            <a:r>
              <a:rPr lang="en-US" sz="1400" dirty="0"/>
              <a:t>, </a:t>
            </a:r>
            <a:r>
              <a:rPr lang="en-US" sz="1400" b="1" dirty="0">
                <a:solidFill>
                  <a:srgbClr val="F1C232"/>
                </a:solidFill>
              </a:rPr>
              <a:t>CAT</a:t>
            </a:r>
            <a:r>
              <a:rPr lang="en-US" sz="1400" dirty="0"/>
              <a:t>, </a:t>
            </a:r>
            <a:r>
              <a:rPr lang="en-US" sz="1400" b="1" dirty="0">
                <a:solidFill>
                  <a:srgbClr val="A64D79"/>
                </a:solidFill>
              </a:rPr>
              <a:t>TREE</a:t>
            </a:r>
            <a:r>
              <a:rPr lang="en-US" sz="1400" dirty="0"/>
              <a:t>, </a:t>
            </a:r>
            <a:r>
              <a:rPr lang="en-US" sz="1400" b="1" dirty="0">
                <a:solidFill>
                  <a:srgbClr val="4A86E8"/>
                </a:solidFill>
              </a:rPr>
              <a:t>SKY</a:t>
            </a:r>
          </a:p>
        </p:txBody>
      </p:sp>
      <p:sp>
        <p:nvSpPr>
          <p:cNvPr id="17" name="Google Shape;102;p14">
            <a:extLst>
              <a:ext uri="{FF2B5EF4-FFF2-40B4-BE49-F238E27FC236}">
                <a16:creationId xmlns:a16="http://schemas.microsoft.com/office/drawing/2014/main" id="{5C2ED0C1-D75D-A74D-B2F8-D25DDA4554FD}"/>
              </a:ext>
            </a:extLst>
          </p:cNvPr>
          <p:cNvSpPr txBox="1"/>
          <p:nvPr/>
        </p:nvSpPr>
        <p:spPr>
          <a:xfrm>
            <a:off x="5574359" y="2237920"/>
            <a:ext cx="2970973" cy="525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/>
            <a:r>
              <a:rPr lang="en-US" sz="2000" dirty="0"/>
              <a:t>K</a:t>
            </a:r>
            <a:r>
              <a:rPr lang="en" sz="2000" dirty="0" err="1"/>
              <a:t>eypoint</a:t>
            </a:r>
            <a:r>
              <a:rPr lang="en" sz="2000" dirty="0"/>
              <a:t> detection</a:t>
            </a:r>
            <a:endParaRPr sz="20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9F4B9E-2133-4645-9073-F8AB68AFE911}"/>
              </a:ext>
            </a:extLst>
          </p:cNvPr>
          <p:cNvSpPr txBox="1"/>
          <p:nvPr/>
        </p:nvSpPr>
        <p:spPr>
          <a:xfrm>
            <a:off x="5236966" y="4720016"/>
            <a:ext cx="3907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Does this pixel contain right wrist? </a:t>
            </a:r>
          </a:p>
        </p:txBody>
      </p:sp>
      <p:sp>
        <p:nvSpPr>
          <p:cNvPr id="20" name="Google Shape;102;p14">
            <a:extLst>
              <a:ext uri="{FF2B5EF4-FFF2-40B4-BE49-F238E27FC236}">
                <a16:creationId xmlns:a16="http://schemas.microsoft.com/office/drawing/2014/main" id="{1891AA1E-DA7C-DF4F-8466-026CA9FCBE83}"/>
              </a:ext>
            </a:extLst>
          </p:cNvPr>
          <p:cNvSpPr txBox="1"/>
          <p:nvPr/>
        </p:nvSpPr>
        <p:spPr>
          <a:xfrm>
            <a:off x="5769252" y="1194127"/>
            <a:ext cx="2970973" cy="525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/>
            <a:r>
              <a:rPr lang="en-US" sz="2000" dirty="0"/>
              <a:t>Image Synthesis! </a:t>
            </a:r>
          </a:p>
          <a:p>
            <a:pPr algn="ctr"/>
            <a:r>
              <a:rPr lang="en-US" sz="2000" dirty="0"/>
              <a:t>(next lecture) </a:t>
            </a:r>
            <a:endParaRPr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929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EC5DC-F615-4347-A00D-4AB92D7E1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Idea 1: Dense prediction by Sliding Window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9C72635-A681-D148-93B0-0F35F14C2BF6}"/>
              </a:ext>
            </a:extLst>
          </p:cNvPr>
          <p:cNvGrpSpPr/>
          <p:nvPr/>
        </p:nvGrpSpPr>
        <p:grpSpPr>
          <a:xfrm>
            <a:off x="1321807" y="754380"/>
            <a:ext cx="6500386" cy="2763212"/>
            <a:chOff x="804666" y="1834015"/>
            <a:chExt cx="7411369" cy="3150457"/>
          </a:xfrm>
        </p:grpSpPr>
        <p:pic>
          <p:nvPicPr>
            <p:cNvPr id="4" name="Google Shape;201;p17">
              <a:extLst>
                <a:ext uri="{FF2B5EF4-FFF2-40B4-BE49-F238E27FC236}">
                  <a16:creationId xmlns:a16="http://schemas.microsoft.com/office/drawing/2014/main" id="{A63BE2BC-677D-0E44-A604-BADD79A4E4A0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04666" y="2940934"/>
              <a:ext cx="2469980" cy="16460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202;p17">
              <a:extLst>
                <a:ext uri="{FF2B5EF4-FFF2-40B4-BE49-F238E27FC236}">
                  <a16:creationId xmlns:a16="http://schemas.microsoft.com/office/drawing/2014/main" id="{753806D7-8DF4-174D-87AA-90978AECBB16}"/>
                </a:ext>
              </a:extLst>
            </p:cNvPr>
            <p:cNvSpPr/>
            <p:nvPr/>
          </p:nvSpPr>
          <p:spPr>
            <a:xfrm>
              <a:off x="2440233" y="3600285"/>
              <a:ext cx="246536" cy="246536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51" tIns="68551" rIns="68551" bIns="68551" anchor="ctr" anchorCtr="0">
              <a:noAutofit/>
            </a:bodyPr>
            <a:lstStyle/>
            <a:p>
              <a:endParaRPr sz="1399"/>
            </a:p>
          </p:txBody>
        </p:sp>
        <p:cxnSp>
          <p:nvCxnSpPr>
            <p:cNvPr id="6" name="Google Shape;203;p17">
              <a:extLst>
                <a:ext uri="{FF2B5EF4-FFF2-40B4-BE49-F238E27FC236}">
                  <a16:creationId xmlns:a16="http://schemas.microsoft.com/office/drawing/2014/main" id="{B40E819F-2DF3-A640-9D77-E5068EA9DAB4}"/>
                </a:ext>
              </a:extLst>
            </p:cNvPr>
            <p:cNvCxnSpPr/>
            <p:nvPr/>
          </p:nvCxnSpPr>
          <p:spPr>
            <a:xfrm rot="10800000" flipH="1">
              <a:off x="2740660" y="2604534"/>
              <a:ext cx="1283366" cy="974746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7" name="Google Shape;204;p17">
              <a:extLst>
                <a:ext uri="{FF2B5EF4-FFF2-40B4-BE49-F238E27FC236}">
                  <a16:creationId xmlns:a16="http://schemas.microsoft.com/office/drawing/2014/main" id="{8B0B64F3-CD7B-4E4A-9A9D-FFB651532F6B}"/>
                </a:ext>
              </a:extLst>
            </p:cNvPr>
            <p:cNvCxnSpPr/>
            <p:nvPr/>
          </p:nvCxnSpPr>
          <p:spPr>
            <a:xfrm rot="10800000" flipH="1">
              <a:off x="2770578" y="3343167"/>
              <a:ext cx="1262971" cy="550057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pic>
          <p:nvPicPr>
            <p:cNvPr id="8" name="Google Shape;205;p17">
              <a:extLst>
                <a:ext uri="{FF2B5EF4-FFF2-40B4-BE49-F238E27FC236}">
                  <a16:creationId xmlns:a16="http://schemas.microsoft.com/office/drawing/2014/main" id="{7E32600F-F64D-C643-AF02-15811E584B0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66852" t="39886" r="21837" b="41464"/>
            <a:stretch/>
          </p:blipFill>
          <p:spPr>
            <a:xfrm>
              <a:off x="4063616" y="2601536"/>
              <a:ext cx="680885" cy="7481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206;p17">
              <a:extLst>
                <a:ext uri="{FF2B5EF4-FFF2-40B4-BE49-F238E27FC236}">
                  <a16:creationId xmlns:a16="http://schemas.microsoft.com/office/drawing/2014/main" id="{F15993B8-71E6-CE43-B12F-FA36EF094AF8}"/>
                </a:ext>
              </a:extLst>
            </p:cNvPr>
            <p:cNvSpPr txBox="1"/>
            <p:nvPr/>
          </p:nvSpPr>
          <p:spPr>
            <a:xfrm>
              <a:off x="1356496" y="2535246"/>
              <a:ext cx="1679513" cy="3224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1" tIns="68551" rIns="68551" bIns="68551" anchor="t" anchorCtr="0">
              <a:noAutofit/>
            </a:bodyPr>
            <a:lstStyle/>
            <a:p>
              <a:r>
                <a:rPr lang="en" sz="1399" dirty="0"/>
                <a:t>Full image</a:t>
              </a:r>
              <a:endParaRPr sz="1399" dirty="0"/>
            </a:p>
          </p:txBody>
        </p:sp>
        <p:sp>
          <p:nvSpPr>
            <p:cNvPr id="10" name="Google Shape;207;p17">
              <a:extLst>
                <a:ext uri="{FF2B5EF4-FFF2-40B4-BE49-F238E27FC236}">
                  <a16:creationId xmlns:a16="http://schemas.microsoft.com/office/drawing/2014/main" id="{B7B53BFB-0334-BD4B-A219-9F451FB352AB}"/>
                </a:ext>
              </a:extLst>
            </p:cNvPr>
            <p:cNvSpPr txBox="1"/>
            <p:nvPr/>
          </p:nvSpPr>
          <p:spPr>
            <a:xfrm>
              <a:off x="3979275" y="1834015"/>
              <a:ext cx="969223" cy="7367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1" tIns="68551" rIns="68551" bIns="68551" anchor="ctr" anchorCtr="0">
              <a:noAutofit/>
            </a:bodyPr>
            <a:lstStyle/>
            <a:p>
              <a:r>
                <a:rPr lang="en" sz="1399" dirty="0"/>
                <a:t>Extract patch</a:t>
              </a:r>
              <a:endParaRPr sz="1399" dirty="0"/>
            </a:p>
          </p:txBody>
        </p:sp>
        <p:pic>
          <p:nvPicPr>
            <p:cNvPr id="11" name="Google Shape;208;p17">
              <a:extLst>
                <a:ext uri="{FF2B5EF4-FFF2-40B4-BE49-F238E27FC236}">
                  <a16:creationId xmlns:a16="http://schemas.microsoft.com/office/drawing/2014/main" id="{7954DC5E-D3DF-314D-AD47-94D3090611A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7330"/>
            <a:stretch/>
          </p:blipFill>
          <p:spPr>
            <a:xfrm>
              <a:off x="4845014" y="3440174"/>
              <a:ext cx="2021946" cy="7298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209;p17">
              <a:extLst>
                <a:ext uri="{FF2B5EF4-FFF2-40B4-BE49-F238E27FC236}">
                  <a16:creationId xmlns:a16="http://schemas.microsoft.com/office/drawing/2014/main" id="{ADF43FF8-2509-8647-B6CD-7D544FFEADB3}"/>
                </a:ext>
              </a:extLst>
            </p:cNvPr>
            <p:cNvSpPr txBox="1"/>
            <p:nvPr/>
          </p:nvSpPr>
          <p:spPr>
            <a:xfrm>
              <a:off x="4980515" y="1976910"/>
              <a:ext cx="1750944" cy="479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1" tIns="68551" rIns="68551" bIns="68551" anchor="ctr" anchorCtr="0">
              <a:noAutofit/>
            </a:bodyPr>
            <a:lstStyle/>
            <a:p>
              <a:r>
                <a:rPr lang="en" sz="1399" dirty="0"/>
                <a:t>Classify center pixel with CNN</a:t>
              </a:r>
              <a:endParaRPr sz="1399" dirty="0"/>
            </a:p>
          </p:txBody>
        </p:sp>
        <p:sp>
          <p:nvSpPr>
            <p:cNvPr id="13" name="Google Shape;210;p17">
              <a:extLst>
                <a:ext uri="{FF2B5EF4-FFF2-40B4-BE49-F238E27FC236}">
                  <a16:creationId xmlns:a16="http://schemas.microsoft.com/office/drawing/2014/main" id="{BD9B0507-359C-F146-9A6B-E2140BFCB85A}"/>
                </a:ext>
              </a:extLst>
            </p:cNvPr>
            <p:cNvSpPr/>
            <p:nvPr/>
          </p:nvSpPr>
          <p:spPr>
            <a:xfrm>
              <a:off x="4344218" y="2915791"/>
              <a:ext cx="119669" cy="119669"/>
            </a:xfrm>
            <a:prstGeom prst="ellipse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51" tIns="68551" rIns="68551" bIns="68551" anchor="ctr" anchorCtr="0">
              <a:noAutofit/>
            </a:bodyPr>
            <a:lstStyle/>
            <a:p>
              <a:endParaRPr sz="1399"/>
            </a:p>
          </p:txBody>
        </p:sp>
        <p:sp>
          <p:nvSpPr>
            <p:cNvPr id="14" name="Google Shape;211;p17">
              <a:extLst>
                <a:ext uri="{FF2B5EF4-FFF2-40B4-BE49-F238E27FC236}">
                  <a16:creationId xmlns:a16="http://schemas.microsoft.com/office/drawing/2014/main" id="{BF97C04B-0258-DC4C-A5FA-3DF62B5054EA}"/>
                </a:ext>
              </a:extLst>
            </p:cNvPr>
            <p:cNvSpPr txBox="1"/>
            <p:nvPr/>
          </p:nvSpPr>
          <p:spPr>
            <a:xfrm>
              <a:off x="7114122" y="3447765"/>
              <a:ext cx="986743" cy="5515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1" tIns="68551" rIns="68551" bIns="68551" anchor="t" anchorCtr="0">
              <a:noAutofit/>
            </a:bodyPr>
            <a:lstStyle/>
            <a:p>
              <a:r>
                <a:rPr lang="en" sz="1799"/>
                <a:t>Cow</a:t>
              </a:r>
              <a:endParaRPr sz="1799"/>
            </a:p>
          </p:txBody>
        </p:sp>
        <p:sp>
          <p:nvSpPr>
            <p:cNvPr id="15" name="Google Shape;212;p17">
              <a:extLst>
                <a:ext uri="{FF2B5EF4-FFF2-40B4-BE49-F238E27FC236}">
                  <a16:creationId xmlns:a16="http://schemas.microsoft.com/office/drawing/2014/main" id="{9DFA2DC9-4592-9449-8EAD-D96EBB378ACE}"/>
                </a:ext>
              </a:extLst>
            </p:cNvPr>
            <p:cNvSpPr/>
            <p:nvPr/>
          </p:nvSpPr>
          <p:spPr>
            <a:xfrm>
              <a:off x="2592593" y="3752645"/>
              <a:ext cx="246536" cy="246536"/>
            </a:xfrm>
            <a:prstGeom prst="rect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51" tIns="68551" rIns="68551" bIns="68551" anchor="ctr" anchorCtr="0">
              <a:noAutofit/>
            </a:bodyPr>
            <a:lstStyle/>
            <a:p>
              <a:endParaRPr sz="1399"/>
            </a:p>
          </p:txBody>
        </p:sp>
        <p:sp>
          <p:nvSpPr>
            <p:cNvPr id="16" name="Google Shape;213;p17">
              <a:extLst>
                <a:ext uri="{FF2B5EF4-FFF2-40B4-BE49-F238E27FC236}">
                  <a16:creationId xmlns:a16="http://schemas.microsoft.com/office/drawing/2014/main" id="{EB37ADB1-896F-DE49-BE70-7B7F3B072114}"/>
                </a:ext>
              </a:extLst>
            </p:cNvPr>
            <p:cNvSpPr/>
            <p:nvPr/>
          </p:nvSpPr>
          <p:spPr>
            <a:xfrm>
              <a:off x="2744953" y="3905005"/>
              <a:ext cx="246536" cy="246536"/>
            </a:xfrm>
            <a:prstGeom prst="rect">
              <a:avLst/>
            </a:prstGeom>
            <a:noFill/>
            <a:ln w="38100" cap="flat" cmpd="sng">
              <a:solidFill>
                <a:srgbClr val="FF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51" tIns="68551" rIns="68551" bIns="68551" anchor="ctr" anchorCtr="0">
              <a:noAutofit/>
            </a:bodyPr>
            <a:lstStyle/>
            <a:p>
              <a:endParaRPr sz="1399"/>
            </a:p>
          </p:txBody>
        </p:sp>
        <p:pic>
          <p:nvPicPr>
            <p:cNvPr id="17" name="Google Shape;214;p17">
              <a:extLst>
                <a:ext uri="{FF2B5EF4-FFF2-40B4-BE49-F238E27FC236}">
                  <a16:creationId xmlns:a16="http://schemas.microsoft.com/office/drawing/2014/main" id="{1AF5D060-0A82-B442-9678-E6B74BD7A9E1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71933" t="47184" r="16757" b="34624"/>
            <a:stretch/>
          </p:blipFill>
          <p:spPr>
            <a:xfrm>
              <a:off x="4063616" y="3447914"/>
              <a:ext cx="680873" cy="7298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215;p17">
              <a:extLst>
                <a:ext uri="{FF2B5EF4-FFF2-40B4-BE49-F238E27FC236}">
                  <a16:creationId xmlns:a16="http://schemas.microsoft.com/office/drawing/2014/main" id="{7D671C17-F230-EC4B-A9A2-D9B8A9BA37E2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78826" t="55848" r="10564" b="25960"/>
            <a:stretch/>
          </p:blipFill>
          <p:spPr>
            <a:xfrm>
              <a:off x="4063616" y="4254654"/>
              <a:ext cx="680873" cy="7298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9" name="Google Shape;216;p17">
              <a:extLst>
                <a:ext uri="{FF2B5EF4-FFF2-40B4-BE49-F238E27FC236}">
                  <a16:creationId xmlns:a16="http://schemas.microsoft.com/office/drawing/2014/main" id="{CC6AFEB7-E6D8-6245-BEDC-3E8F1BC5175A}"/>
                </a:ext>
              </a:extLst>
            </p:cNvPr>
            <p:cNvCxnSpPr/>
            <p:nvPr/>
          </p:nvCxnSpPr>
          <p:spPr>
            <a:xfrm>
              <a:off x="2892122" y="4014667"/>
              <a:ext cx="1131905" cy="172755"/>
            </a:xfrm>
            <a:prstGeom prst="straightConnector1">
              <a:avLst/>
            </a:prstGeom>
            <a:noFill/>
            <a:ln w="28575" cap="flat" cmpd="sng">
              <a:solidFill>
                <a:srgbClr val="0000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17;p17">
              <a:extLst>
                <a:ext uri="{FF2B5EF4-FFF2-40B4-BE49-F238E27FC236}">
                  <a16:creationId xmlns:a16="http://schemas.microsoft.com/office/drawing/2014/main" id="{FB1F220F-C414-0347-BA3B-68C17B541692}"/>
                </a:ext>
              </a:extLst>
            </p:cNvPr>
            <p:cNvCxnSpPr/>
            <p:nvPr/>
          </p:nvCxnSpPr>
          <p:spPr>
            <a:xfrm rot="10800000" flipH="1">
              <a:off x="2853756" y="3468060"/>
              <a:ext cx="1160698" cy="268430"/>
            </a:xfrm>
            <a:prstGeom prst="straightConnector1">
              <a:avLst/>
            </a:prstGeom>
            <a:noFill/>
            <a:ln w="28575" cap="flat" cmpd="sng">
              <a:solidFill>
                <a:srgbClr val="0000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8;p17">
              <a:extLst>
                <a:ext uri="{FF2B5EF4-FFF2-40B4-BE49-F238E27FC236}">
                  <a16:creationId xmlns:a16="http://schemas.microsoft.com/office/drawing/2014/main" id="{38B1473C-265B-F444-BAAE-D54B8EF3D3EB}"/>
                </a:ext>
              </a:extLst>
            </p:cNvPr>
            <p:cNvCxnSpPr/>
            <p:nvPr/>
          </p:nvCxnSpPr>
          <p:spPr>
            <a:xfrm>
              <a:off x="3036009" y="3918742"/>
              <a:ext cx="978345" cy="335912"/>
            </a:xfrm>
            <a:prstGeom prst="straightConnector1">
              <a:avLst/>
            </a:prstGeom>
            <a:noFill/>
            <a:ln w="28575" cap="flat" cmpd="sng">
              <a:solidFill>
                <a:srgbClr val="FF00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19;p17">
              <a:extLst>
                <a:ext uri="{FF2B5EF4-FFF2-40B4-BE49-F238E27FC236}">
                  <a16:creationId xmlns:a16="http://schemas.microsoft.com/office/drawing/2014/main" id="{FBE13060-CAD3-6A46-8B5A-703ADCC30509}"/>
                </a:ext>
              </a:extLst>
            </p:cNvPr>
            <p:cNvCxnSpPr/>
            <p:nvPr/>
          </p:nvCxnSpPr>
          <p:spPr>
            <a:xfrm>
              <a:off x="3036009" y="4168152"/>
              <a:ext cx="978345" cy="815188"/>
            </a:xfrm>
            <a:prstGeom prst="straightConnector1">
              <a:avLst/>
            </a:prstGeom>
            <a:noFill/>
            <a:ln w="28575" cap="flat" cmpd="sng">
              <a:solidFill>
                <a:srgbClr val="FF00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pic>
          <p:nvPicPr>
            <p:cNvPr id="23" name="Google Shape;220;p17">
              <a:extLst>
                <a:ext uri="{FF2B5EF4-FFF2-40B4-BE49-F238E27FC236}">
                  <a16:creationId xmlns:a16="http://schemas.microsoft.com/office/drawing/2014/main" id="{175021B1-EAAE-C14F-9608-81AFF774433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7330"/>
            <a:stretch/>
          </p:blipFill>
          <p:spPr>
            <a:xfrm>
              <a:off x="4845014" y="2567864"/>
              <a:ext cx="2021946" cy="7298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221;p17">
              <a:extLst>
                <a:ext uri="{FF2B5EF4-FFF2-40B4-BE49-F238E27FC236}">
                  <a16:creationId xmlns:a16="http://schemas.microsoft.com/office/drawing/2014/main" id="{2D14D2A4-2DB3-3D4F-A1E1-A47A265C137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7330"/>
            <a:stretch/>
          </p:blipFill>
          <p:spPr>
            <a:xfrm>
              <a:off x="4914509" y="4254662"/>
              <a:ext cx="2021946" cy="7298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Google Shape;222;p17">
              <a:extLst>
                <a:ext uri="{FF2B5EF4-FFF2-40B4-BE49-F238E27FC236}">
                  <a16:creationId xmlns:a16="http://schemas.microsoft.com/office/drawing/2014/main" id="{25205346-5504-B546-A722-2F222150E211}"/>
                </a:ext>
              </a:extLst>
            </p:cNvPr>
            <p:cNvSpPr/>
            <p:nvPr/>
          </p:nvSpPr>
          <p:spPr>
            <a:xfrm>
              <a:off x="4344218" y="3752973"/>
              <a:ext cx="119669" cy="119669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51" tIns="68551" rIns="68551" bIns="68551" anchor="ctr" anchorCtr="0">
              <a:noAutofit/>
            </a:bodyPr>
            <a:lstStyle/>
            <a:p>
              <a:endParaRPr sz="1399"/>
            </a:p>
          </p:txBody>
        </p:sp>
        <p:sp>
          <p:nvSpPr>
            <p:cNvPr id="26" name="Google Shape;223;p17">
              <a:extLst>
                <a:ext uri="{FF2B5EF4-FFF2-40B4-BE49-F238E27FC236}">
                  <a16:creationId xmlns:a16="http://schemas.microsoft.com/office/drawing/2014/main" id="{AA460A5A-6661-C04D-9845-8808A33FCA06}"/>
                </a:ext>
              </a:extLst>
            </p:cNvPr>
            <p:cNvSpPr/>
            <p:nvPr/>
          </p:nvSpPr>
          <p:spPr>
            <a:xfrm>
              <a:off x="4344218" y="4559713"/>
              <a:ext cx="119669" cy="119669"/>
            </a:xfrm>
            <a:prstGeom prst="ellipse">
              <a:avLst/>
            </a:prstGeom>
            <a:noFill/>
            <a:ln w="38100" cap="flat" cmpd="sng">
              <a:solidFill>
                <a:srgbClr val="FF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51" tIns="68551" rIns="68551" bIns="68551" anchor="ctr" anchorCtr="0">
              <a:noAutofit/>
            </a:bodyPr>
            <a:lstStyle/>
            <a:p>
              <a:endParaRPr sz="1399"/>
            </a:p>
          </p:txBody>
        </p:sp>
        <p:sp>
          <p:nvSpPr>
            <p:cNvPr id="27" name="Google Shape;224;p17">
              <a:extLst>
                <a:ext uri="{FF2B5EF4-FFF2-40B4-BE49-F238E27FC236}">
                  <a16:creationId xmlns:a16="http://schemas.microsoft.com/office/drawing/2014/main" id="{9F1D7ED5-B3B8-F045-84BF-E10A82789346}"/>
                </a:ext>
              </a:extLst>
            </p:cNvPr>
            <p:cNvSpPr txBox="1"/>
            <p:nvPr/>
          </p:nvSpPr>
          <p:spPr>
            <a:xfrm>
              <a:off x="7114122" y="2656996"/>
              <a:ext cx="986743" cy="5515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1" tIns="68551" rIns="68551" bIns="68551" anchor="t" anchorCtr="0">
              <a:noAutofit/>
            </a:bodyPr>
            <a:lstStyle/>
            <a:p>
              <a:r>
                <a:rPr lang="en" sz="1799"/>
                <a:t>Cow</a:t>
              </a:r>
              <a:endParaRPr sz="1799"/>
            </a:p>
          </p:txBody>
        </p:sp>
        <p:sp>
          <p:nvSpPr>
            <p:cNvPr id="28" name="Google Shape;225;p17">
              <a:extLst>
                <a:ext uri="{FF2B5EF4-FFF2-40B4-BE49-F238E27FC236}">
                  <a16:creationId xmlns:a16="http://schemas.microsoft.com/office/drawing/2014/main" id="{E7A40C2E-3006-9249-A85D-5F90070943C6}"/>
                </a:ext>
              </a:extLst>
            </p:cNvPr>
            <p:cNvSpPr txBox="1"/>
            <p:nvPr/>
          </p:nvSpPr>
          <p:spPr>
            <a:xfrm>
              <a:off x="7114122" y="4299968"/>
              <a:ext cx="1101913" cy="5515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1" tIns="68551" rIns="68551" bIns="68551" anchor="t" anchorCtr="0">
              <a:noAutofit/>
            </a:bodyPr>
            <a:lstStyle/>
            <a:p>
              <a:r>
                <a:rPr lang="en" sz="1799"/>
                <a:t>Grass</a:t>
              </a:r>
              <a:endParaRPr sz="1799"/>
            </a:p>
          </p:txBody>
        </p:sp>
      </p:grpSp>
      <p:sp>
        <p:nvSpPr>
          <p:cNvPr id="29" name="Google Shape;226;p17">
            <a:extLst>
              <a:ext uri="{FF2B5EF4-FFF2-40B4-BE49-F238E27FC236}">
                <a16:creationId xmlns:a16="http://schemas.microsoft.com/office/drawing/2014/main" id="{81031862-62D6-564E-8595-9CF4F54CEF2D}"/>
              </a:ext>
            </a:extLst>
          </p:cNvPr>
          <p:cNvSpPr txBox="1"/>
          <p:nvPr/>
        </p:nvSpPr>
        <p:spPr>
          <a:xfrm>
            <a:off x="4029076" y="4548717"/>
            <a:ext cx="5128163" cy="32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algn="r">
              <a:lnSpc>
                <a:spcPct val="115000"/>
              </a:lnSpc>
            </a:pPr>
            <a:r>
              <a:rPr lang="en" sz="600" dirty="0" err="1"/>
              <a:t>Farabet</a:t>
            </a:r>
            <a:r>
              <a:rPr lang="en" sz="600" dirty="0"/>
              <a:t> et al, “Learning Hierarchical Features for Scene Labeling,” TPAMI 2013</a:t>
            </a:r>
            <a:endParaRPr sz="600" dirty="0"/>
          </a:p>
          <a:p>
            <a:pPr algn="r">
              <a:lnSpc>
                <a:spcPct val="115000"/>
              </a:lnSpc>
            </a:pPr>
            <a:r>
              <a:rPr lang="en" sz="600" dirty="0"/>
              <a:t>Pinheiro and </a:t>
            </a:r>
            <a:r>
              <a:rPr lang="en" sz="600" dirty="0" err="1"/>
              <a:t>Collobert</a:t>
            </a:r>
            <a:r>
              <a:rPr lang="en" sz="600" dirty="0"/>
              <a:t>, “Recurrent Convolutional Neural Networks for Scene Labeling”, ICML 2014</a:t>
            </a:r>
            <a:endParaRPr sz="600" dirty="0"/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D6C5048B-92FF-6C42-9544-F42482571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31" name="Google Shape;258;p18">
            <a:extLst>
              <a:ext uri="{FF2B5EF4-FFF2-40B4-BE49-F238E27FC236}">
                <a16:creationId xmlns:a16="http://schemas.microsoft.com/office/drawing/2014/main" id="{DA70DCED-021F-754C-8575-9BA3E523046A}"/>
              </a:ext>
            </a:extLst>
          </p:cNvPr>
          <p:cNvSpPr txBox="1"/>
          <p:nvPr/>
        </p:nvSpPr>
        <p:spPr>
          <a:xfrm>
            <a:off x="239583" y="3302567"/>
            <a:ext cx="2732986" cy="379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r>
              <a:rPr lang="en-US" sz="1865" b="1" dirty="0">
                <a:solidFill>
                  <a:srgbClr val="FF0000"/>
                </a:solidFill>
              </a:rPr>
              <a:t>What is the </a:t>
            </a:r>
            <a:r>
              <a:rPr lang="en" sz="1865" b="1" dirty="0">
                <a:solidFill>
                  <a:srgbClr val="FF0000"/>
                </a:solidFill>
              </a:rPr>
              <a:t>Problem? </a:t>
            </a:r>
            <a:endParaRPr sz="1865" b="1" dirty="0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58459F-44DD-6C47-ABF7-3B3F28EC797F}"/>
              </a:ext>
            </a:extLst>
          </p:cNvPr>
          <p:cNvSpPr/>
          <p:nvPr/>
        </p:nvSpPr>
        <p:spPr>
          <a:xfrm>
            <a:off x="602188" y="3750869"/>
            <a:ext cx="32682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1800" dirty="0">
                <a:solidFill>
                  <a:srgbClr val="FF0000"/>
                </a:solidFill>
              </a:rPr>
              <a:t>Very inefficient! Not reusing shared features between overlapping patches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4569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28E0C0-5EE9-A343-98E6-811D23E4C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33264"/>
            <a:ext cx="9144000" cy="22917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2EAAA5-6F43-C948-BFB8-328B395FE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213643"/>
          </a:xfrm>
        </p:spPr>
        <p:txBody>
          <a:bodyPr>
            <a:normAutofit fontScale="90000"/>
          </a:bodyPr>
          <a:lstStyle/>
          <a:p>
            <a:r>
              <a:rPr lang="en-US" dirty="0"/>
              <a:t>Instead, make the whole network convolutional!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492E5-B390-1043-BB7C-AB7131B2A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9621"/>
            <a:ext cx="8229600" cy="28869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Think of the last few fully connected network as a convolutions with kernels (receptive field) that cover the entire image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200E4F-C06E-3649-818C-A8290B08D458}"/>
              </a:ext>
            </a:extLst>
          </p:cNvPr>
          <p:cNvSpPr/>
          <p:nvPr/>
        </p:nvSpPr>
        <p:spPr>
          <a:xfrm>
            <a:off x="3198168" y="2340917"/>
            <a:ext cx="6174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ym typeface="Wingdings" pitchFamily="2" charset="2"/>
              </a:rPr>
              <a:t> can turn it into 1x1 </a:t>
            </a:r>
            <a:r>
              <a:rPr lang="en-US" sz="2400" dirty="0" err="1">
                <a:sym typeface="Wingdings" pitchFamily="2" charset="2"/>
              </a:rPr>
              <a:t>convs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7322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D833A-64BF-474C-ACB5-5084C01B0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Case Study: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AlexNet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5F4BAB-624B-F74D-A3AA-4D323073AB34}"/>
              </a:ext>
            </a:extLst>
          </p:cNvPr>
          <p:cNvSpPr/>
          <p:nvPr/>
        </p:nvSpPr>
        <p:spPr>
          <a:xfrm>
            <a:off x="5707495" y="318847"/>
            <a:ext cx="3436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800" dirty="0"/>
              <a:t>[</a:t>
            </a:r>
            <a:r>
              <a:rPr lang="en-US" sz="1800" dirty="0" err="1"/>
              <a:t>Krizhevsky</a:t>
            </a:r>
            <a:r>
              <a:rPr lang="en-US" sz="1800" dirty="0"/>
              <a:t>, </a:t>
            </a:r>
            <a:r>
              <a:rPr lang="en-US" sz="1800" dirty="0" err="1"/>
              <a:t>Sutskever</a:t>
            </a:r>
            <a:r>
              <a:rPr lang="en-US" sz="1800" dirty="0"/>
              <a:t>, Hinton, </a:t>
            </a:r>
            <a:r>
              <a:rPr lang="en-US" sz="1800" dirty="0" err="1"/>
              <a:t>NeurIPS</a:t>
            </a:r>
            <a:r>
              <a:rPr lang="en-US" sz="1800" dirty="0"/>
              <a:t> 2012]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C288B0-242E-0E45-B716-68FE389D67D4}"/>
              </a:ext>
            </a:extLst>
          </p:cNvPr>
          <p:cNvSpPr txBox="1"/>
          <p:nvPr/>
        </p:nvSpPr>
        <p:spPr>
          <a:xfrm>
            <a:off x="467544" y="978282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Task: ImageNet 1000-class classification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7F376DD-3322-B843-8982-72074F6F312B}"/>
              </a:ext>
            </a:extLst>
          </p:cNvPr>
          <p:cNvGrpSpPr/>
          <p:nvPr/>
        </p:nvGrpSpPr>
        <p:grpSpPr>
          <a:xfrm>
            <a:off x="1115616" y="1248246"/>
            <a:ext cx="7289800" cy="3987800"/>
            <a:chOff x="1115616" y="1248246"/>
            <a:chExt cx="7289800" cy="39878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C5C35CA-D72F-6443-B238-50E8243447B6}"/>
                </a:ext>
              </a:extLst>
            </p:cNvPr>
            <p:cNvGrpSpPr/>
            <p:nvPr/>
          </p:nvGrpSpPr>
          <p:grpSpPr>
            <a:xfrm>
              <a:off x="1115616" y="1248246"/>
              <a:ext cx="7289800" cy="3987800"/>
              <a:chOff x="1115616" y="1248246"/>
              <a:chExt cx="7289800" cy="3987800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E78F2E-8CE9-A346-AD75-9443D37B57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15616" y="1248246"/>
                <a:ext cx="7289800" cy="3987800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5C0FF1A-6A09-514B-89DE-A0C18683D2A1}"/>
                  </a:ext>
                </a:extLst>
              </p:cNvPr>
              <p:cNvSpPr/>
              <p:nvPr/>
            </p:nvSpPr>
            <p:spPr>
              <a:xfrm>
                <a:off x="1331640" y="1851670"/>
                <a:ext cx="864096" cy="5760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25A1A8E-C76C-8148-82DE-459770CC7E5F}"/>
                </a:ext>
              </a:extLst>
            </p:cNvPr>
            <p:cNvSpPr txBox="1"/>
            <p:nvPr/>
          </p:nvSpPr>
          <p:spPr>
            <a:xfrm>
              <a:off x="1188638" y="1944165"/>
              <a:ext cx="11521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227x 227</a:t>
              </a:r>
            </a:p>
            <a:p>
              <a:pPr algn="ctr"/>
              <a:r>
                <a:rPr lang="en-US" sz="1400" dirty="0"/>
                <a:t> 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002DDDE-DB61-0D44-B2C1-9715B9C1D503}"/>
              </a:ext>
            </a:extLst>
          </p:cNvPr>
          <p:cNvSpPr txBox="1"/>
          <p:nvPr/>
        </p:nvSpPr>
        <p:spPr>
          <a:xfrm>
            <a:off x="0" y="1944165"/>
            <a:ext cx="1331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/>
              <a:t>HxW</a:t>
            </a:r>
            <a:endParaRPr lang="en-US" sz="1400" b="1" dirty="0"/>
          </a:p>
          <a:p>
            <a:pPr algn="ctr"/>
            <a:r>
              <a:rPr lang="en-US" sz="1400" b="1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7422344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199A1-DFF7-BA4F-90AA-65B89E004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Fully convolutional networks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E42ADE-60BE-8743-BABE-0026E55CF5D6}"/>
              </a:ext>
            </a:extLst>
          </p:cNvPr>
          <p:cNvSpPr/>
          <p:nvPr/>
        </p:nvSpPr>
        <p:spPr>
          <a:xfrm>
            <a:off x="289248" y="4457700"/>
            <a:ext cx="88547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eaLnBrk="0" hangingPunct="0"/>
            <a:r>
              <a:rPr lang="en-US" sz="1400" dirty="0">
                <a:solidFill>
                  <a:srgbClr val="000000"/>
                </a:solidFill>
                <a:ea typeface="+mn-ea"/>
                <a:cs typeface="Arial" charset="0"/>
              </a:rPr>
              <a:t>J. Long, E. </a:t>
            </a:r>
            <a:r>
              <a:rPr lang="en-US" sz="1400" dirty="0" err="1">
                <a:solidFill>
                  <a:srgbClr val="000000"/>
                </a:solidFill>
                <a:ea typeface="+mn-ea"/>
                <a:cs typeface="Arial" charset="0"/>
              </a:rPr>
              <a:t>Shelhamer</a:t>
            </a:r>
            <a:r>
              <a:rPr lang="en-US" sz="1400" dirty="0">
                <a:solidFill>
                  <a:srgbClr val="000000"/>
                </a:solidFill>
                <a:ea typeface="+mn-ea"/>
                <a:cs typeface="Arial" charset="0"/>
              </a:rPr>
              <a:t>, and T. Darrell, </a:t>
            </a:r>
            <a:r>
              <a:rPr lang="en-US" sz="1400" dirty="0">
                <a:solidFill>
                  <a:srgbClr val="000000"/>
                </a:solidFill>
                <a:ea typeface="+mn-ea"/>
                <a:cs typeface="Arial" charset="0"/>
                <a:hlinkClick r:id="rId3"/>
              </a:rPr>
              <a:t>Fully Convolutional Networks for Semantic Segmentation</a:t>
            </a:r>
            <a:r>
              <a:rPr lang="en-US" sz="1400" dirty="0">
                <a:solidFill>
                  <a:srgbClr val="000000"/>
                </a:solidFill>
                <a:ea typeface="+mn-ea"/>
                <a:cs typeface="Arial" charset="0"/>
              </a:rPr>
              <a:t>, CVPR 2015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71819B-4B18-F342-AD28-9564852CA8A7}"/>
              </a:ext>
            </a:extLst>
          </p:cNvPr>
          <p:cNvSpPr txBox="1">
            <a:spLocks/>
          </p:cNvSpPr>
          <p:nvPr/>
        </p:nvSpPr>
        <p:spPr bwMode="auto">
          <a:xfrm>
            <a:off x="1657350" y="685800"/>
            <a:ext cx="58293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defTabSz="6858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Arial"/>
              </a:rPr>
              <a:t>Design a network with only convolutional layers, make predictions for all pixels at once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15C6D5-311C-EE43-9821-4EAF5BFE1D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082" y="1435500"/>
            <a:ext cx="5112568" cy="28645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316239-C0E2-C34F-BC9A-C1B07CA08539}"/>
              </a:ext>
            </a:extLst>
          </p:cNvPr>
          <p:cNvSpPr txBox="1"/>
          <p:nvPr/>
        </p:nvSpPr>
        <p:spPr>
          <a:xfrm>
            <a:off x="-36512" y="4866714"/>
            <a:ext cx="3491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courtesy of Lana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Lezebnik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264B43-0B10-674E-8132-4445F3EBDC5F}"/>
              </a:ext>
            </a:extLst>
          </p:cNvPr>
          <p:cNvSpPr txBox="1"/>
          <p:nvPr/>
        </p:nvSpPr>
        <p:spPr>
          <a:xfrm>
            <a:off x="128042" y="1976581"/>
            <a:ext cx="23385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Convert all FC into 1x1 convolutions</a:t>
            </a:r>
          </a:p>
        </p:txBody>
      </p:sp>
    </p:spTree>
    <p:extLst>
      <p:ext uri="{BB962C8B-B14F-4D97-AF65-F5344CB8AC3E}">
        <p14:creationId xmlns:p14="http://schemas.microsoft.com/office/powerpoint/2010/main" val="40757274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0AC11-CF5C-6A4E-9F21-8931DB043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Fully convolutional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FCD71-41EB-394C-BF19-20E973435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7350" y="685800"/>
            <a:ext cx="5829300" cy="108585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Design a network with only convolutional layers, make predictions for all pixels at once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Ideally, we want convolutions at full image resolution, but implementing that naively is too expensive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F669E6-309A-614D-9F85-86A6E76D4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81" y="2871822"/>
            <a:ext cx="6858000" cy="19859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D6FC12-9F4F-5645-B468-8043D9B7423A}"/>
              </a:ext>
            </a:extLst>
          </p:cNvPr>
          <p:cNvSpPr txBox="1"/>
          <p:nvPr/>
        </p:nvSpPr>
        <p:spPr>
          <a:xfrm>
            <a:off x="6332033" y="4912667"/>
            <a:ext cx="172194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hangingPunct="0"/>
            <a:r>
              <a:rPr lang="en-US" sz="1050" dirty="0">
                <a:solidFill>
                  <a:srgbClr val="000000"/>
                </a:solidFill>
                <a:ea typeface="+mn-ea"/>
                <a:cs typeface="Arial" charset="0"/>
              </a:rPr>
              <a:t>Source: </a:t>
            </a:r>
            <a:r>
              <a:rPr lang="en-US" sz="1050" dirty="0">
                <a:solidFill>
                  <a:srgbClr val="000000"/>
                </a:solidFill>
                <a:ea typeface="+mn-ea"/>
                <a:cs typeface="Arial" charset="0"/>
                <a:hlinkClick r:id="rId3"/>
              </a:rPr>
              <a:t>Stanford CS231n</a:t>
            </a:r>
            <a:endParaRPr lang="en-US" sz="1050" dirty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AA4978-FEF2-074A-9FDA-1ACF4566FD43}"/>
              </a:ext>
            </a:extLst>
          </p:cNvPr>
          <p:cNvSpPr txBox="1"/>
          <p:nvPr/>
        </p:nvSpPr>
        <p:spPr>
          <a:xfrm>
            <a:off x="-36512" y="4866714"/>
            <a:ext cx="3491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courtesy of Lana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Lezebnik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6479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0AC11-CF5C-6A4E-9F21-8931DB043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Fully convolutional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FCD71-41EB-394C-BF19-20E973435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7350" y="685800"/>
            <a:ext cx="5829300" cy="108585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Design a network with only convolutional layers, make predictions for all pixels at once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Ideally, we want convolutions at full image resolution, but implementing that naively is too expensive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Solution: first </a:t>
            </a:r>
            <a:r>
              <a:rPr lang="en-US" sz="1800" dirty="0" err="1"/>
              <a:t>downsample</a:t>
            </a:r>
            <a:r>
              <a:rPr lang="en-US" sz="1800" dirty="0"/>
              <a:t>, then </a:t>
            </a:r>
            <a:r>
              <a:rPr lang="en-US" sz="1800" b="1" dirty="0" err="1"/>
              <a:t>upsample</a:t>
            </a:r>
            <a:endParaRPr lang="en-US" sz="1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D6FC12-9F4F-5645-B468-8043D9B7423A}"/>
              </a:ext>
            </a:extLst>
          </p:cNvPr>
          <p:cNvSpPr txBox="1"/>
          <p:nvPr/>
        </p:nvSpPr>
        <p:spPr>
          <a:xfrm>
            <a:off x="6332033" y="4912667"/>
            <a:ext cx="172194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hangingPunct="0"/>
            <a:r>
              <a:rPr lang="en-US" sz="1050" dirty="0">
                <a:solidFill>
                  <a:srgbClr val="000000"/>
                </a:solidFill>
                <a:ea typeface="+mn-ea"/>
                <a:cs typeface="Arial" charset="0"/>
              </a:rPr>
              <a:t>Source: </a:t>
            </a:r>
            <a:r>
              <a:rPr lang="en-US" sz="1050" dirty="0">
                <a:solidFill>
                  <a:srgbClr val="000000"/>
                </a:solidFill>
                <a:ea typeface="+mn-ea"/>
                <a:cs typeface="Arial" charset="0"/>
                <a:hlinkClick r:id="rId2"/>
              </a:rPr>
              <a:t>Stanford CS231n</a:t>
            </a:r>
            <a:endParaRPr lang="en-US" sz="1050" dirty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94B804-24BA-9741-88AA-B1E68FA91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81" y="2871822"/>
            <a:ext cx="6858000" cy="198592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2CF73A2-B269-8040-B4F4-A6B4806FFCE1}"/>
              </a:ext>
            </a:extLst>
          </p:cNvPr>
          <p:cNvSpPr/>
          <p:nvPr/>
        </p:nvSpPr>
        <p:spPr bwMode="auto">
          <a:xfrm>
            <a:off x="2841586" y="3994714"/>
            <a:ext cx="3159164" cy="9507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lang="en-US" sz="1800" b="1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F72006D-BCE8-A04B-A0D1-ED00697F80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"/>
          <a:stretch/>
        </p:blipFill>
        <p:spPr>
          <a:xfrm>
            <a:off x="2971801" y="2857500"/>
            <a:ext cx="3010661" cy="13416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EAC401-EBD2-6F44-82FB-8D0A2D20ABA4}"/>
              </a:ext>
            </a:extLst>
          </p:cNvPr>
          <p:cNvSpPr txBox="1"/>
          <p:nvPr/>
        </p:nvSpPr>
        <p:spPr>
          <a:xfrm>
            <a:off x="-36512" y="4866714"/>
            <a:ext cx="3491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courtesy of Lana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Lezebnik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259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38354-58FC-F344-A687-BFE20C60D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</a:t>
            </a:r>
            <a:r>
              <a:rPr lang="en-US" dirty="0" err="1"/>
              <a:t>upsample</a:t>
            </a:r>
            <a:r>
              <a:rPr lang="en-US" dirty="0"/>
              <a:t> with convnets?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4BC21B-1A21-5144-A7A6-A56042E6C2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7704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73E11E2-CA6A-A145-9F8E-FBD52E11A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are a few ways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00F56A-0D82-FB47-8DF4-60FAC7CBA6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will begin by the first thing people tried</a:t>
            </a:r>
          </a:p>
          <a:p>
            <a:r>
              <a:rPr lang="en-US" dirty="0"/>
              <a:t>Then a much simpler, natural solution that’s more used in practice</a:t>
            </a:r>
          </a:p>
        </p:txBody>
      </p:sp>
    </p:spTree>
    <p:extLst>
      <p:ext uri="{BB962C8B-B14F-4D97-AF65-F5344CB8AC3E}">
        <p14:creationId xmlns:p14="http://schemas.microsoft.com/office/powerpoint/2010/main" val="14365367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9977-508B-ED44-B4CE-FDFBF0556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Upsampling</a:t>
            </a:r>
            <a:r>
              <a:rPr lang="en-US" dirty="0"/>
              <a:t> in a </a:t>
            </a:r>
            <a:r>
              <a:rPr lang="en-US"/>
              <a:t>deep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67976-C202-C346-A460-CC716E8A0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568246"/>
            <a:ext cx="5616624" cy="278607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/>
              <a:t>Transposed</a:t>
            </a:r>
            <a:r>
              <a:rPr lang="en-US" sz="2400" dirty="0"/>
              <a:t> or </a:t>
            </a:r>
            <a:r>
              <a:rPr lang="en-US" sz="2400" i="1" dirty="0"/>
              <a:t>backwards-</a:t>
            </a:r>
            <a:r>
              <a:rPr lang="en-US" sz="2400" i="1" dirty="0" err="1"/>
              <a:t>strided</a:t>
            </a:r>
            <a:r>
              <a:rPr lang="en-US" sz="2400" i="1" dirty="0"/>
              <a:t> </a:t>
            </a:r>
            <a:r>
              <a:rPr lang="en-US" sz="2400" dirty="0"/>
              <a:t>convolution: “paint” in the output feature map with the learned filter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Multiply input value by filter, place result in the output, sum overlapping value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31AE0EA9-BE4C-034F-A89F-32DE85B30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1016641"/>
            <a:ext cx="2771800" cy="311021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20E621-422E-664E-A7AE-EB1377D85E4D}"/>
              </a:ext>
            </a:extLst>
          </p:cNvPr>
          <p:cNvSpPr/>
          <p:nvPr/>
        </p:nvSpPr>
        <p:spPr>
          <a:xfrm>
            <a:off x="1403648" y="4581785"/>
            <a:ext cx="6715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3"/>
              </a:rPr>
              <a:t>Animation: https://github.com/vdumoulin/conv_arithmetic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70614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9977-508B-ED44-B4CE-FDFBF0556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Upsampling</a:t>
            </a:r>
            <a:r>
              <a:rPr lang="en-US" dirty="0"/>
              <a:t> in a </a:t>
            </a:r>
            <a:r>
              <a:rPr lang="en-US"/>
              <a:t>deep network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C67976-C202-C346-A460-CC716E8A09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57350" y="685800"/>
                <a:ext cx="5829300" cy="685800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Filter</a:t>
                </a:r>
                <a:r>
                  <a:rPr lang="en-US" i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i="1" dirty="0"/>
                  <a:t>, output stride</a:t>
                </a:r>
                <a:r>
                  <a:rPr lang="en-US" dirty="0"/>
                  <a:t> = 2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C67976-C202-C346-A460-CC716E8A09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57350" y="685800"/>
                <a:ext cx="5829300" cy="685800"/>
              </a:xfrm>
              <a:blipFill>
                <a:blip r:embed="rId2"/>
                <a:stretch>
                  <a:fillRect l="-1087" t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208A8F35-717B-7F46-B842-94035F0AF9D7}"/>
              </a:ext>
            </a:extLst>
          </p:cNvPr>
          <p:cNvSpPr/>
          <p:nvPr/>
        </p:nvSpPr>
        <p:spPr>
          <a:xfrm>
            <a:off x="1657350" y="4629150"/>
            <a:ext cx="6057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eaLnBrk="0" hangingPunct="0"/>
            <a:r>
              <a:rPr lang="en-US" sz="1800" dirty="0">
                <a:solidFill>
                  <a:srgbClr val="000000"/>
                </a:solidFill>
                <a:ea typeface="+mn-ea"/>
                <a:cs typeface="Arial" charset="0"/>
              </a:rPr>
              <a:t>Animation: </a:t>
            </a:r>
            <a:r>
              <a:rPr lang="en-US" sz="1800" dirty="0">
                <a:solidFill>
                  <a:srgbClr val="000000"/>
                </a:solidFill>
                <a:ea typeface="+mn-ea"/>
                <a:cs typeface="Arial" charset="0"/>
                <a:hlinkClick r:id="rId3"/>
              </a:rPr>
              <a:t>https://</a:t>
            </a:r>
            <a:r>
              <a:rPr lang="en-US" sz="1800" dirty="0" err="1">
                <a:solidFill>
                  <a:srgbClr val="000000"/>
                </a:solidFill>
                <a:ea typeface="+mn-ea"/>
                <a:cs typeface="Arial" charset="0"/>
                <a:hlinkClick r:id="rId3"/>
              </a:rPr>
              <a:t>distill.pub</a:t>
            </a:r>
            <a:r>
              <a:rPr lang="en-US" sz="1800" dirty="0">
                <a:solidFill>
                  <a:srgbClr val="000000"/>
                </a:solidFill>
                <a:ea typeface="+mn-ea"/>
                <a:cs typeface="Arial" charset="0"/>
                <a:hlinkClick r:id="rId3"/>
              </a:rPr>
              <a:t>/2016/</a:t>
            </a:r>
            <a:r>
              <a:rPr lang="en-US" sz="1800" dirty="0" err="1">
                <a:solidFill>
                  <a:srgbClr val="000000"/>
                </a:solidFill>
                <a:ea typeface="+mn-ea"/>
                <a:cs typeface="Arial" charset="0"/>
                <a:hlinkClick r:id="rId3"/>
              </a:rPr>
              <a:t>deconv</a:t>
            </a:r>
            <a:r>
              <a:rPr lang="en-US" sz="1800" dirty="0">
                <a:solidFill>
                  <a:srgbClr val="000000"/>
                </a:solidFill>
                <a:ea typeface="+mn-ea"/>
                <a:cs typeface="Arial" charset="0"/>
                <a:hlinkClick r:id="rId3"/>
              </a:rPr>
              <a:t>-checkerboard/</a:t>
            </a:r>
            <a:endParaRPr lang="en-US" sz="1800" dirty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07C4EB-9619-674A-9EE9-B8D6109641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440" y="2133600"/>
            <a:ext cx="5619750" cy="14097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B7A1914-894D-2640-971A-1CA3914CFDC2}"/>
              </a:ext>
            </a:extLst>
          </p:cNvPr>
          <p:cNvSpPr txBox="1"/>
          <p:nvPr/>
        </p:nvSpPr>
        <p:spPr>
          <a:xfrm>
            <a:off x="7118442" y="2492201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hangingPunct="0"/>
            <a:r>
              <a:rPr lang="en-US" sz="1800" dirty="0">
                <a:solidFill>
                  <a:srgbClr val="000000"/>
                </a:solidFill>
                <a:ea typeface="+mn-ea"/>
                <a:cs typeface="Arial" charset="0"/>
              </a:rPr>
              <a:t>stride 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7F79ABF-7CC8-6D4C-B75C-64B154E6AB5D}"/>
              </a:ext>
            </a:extLst>
          </p:cNvPr>
          <p:cNvSpPr txBox="1"/>
          <p:nvPr/>
        </p:nvSpPr>
        <p:spPr>
          <a:xfrm>
            <a:off x="1184797" y="215487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hangingPunct="0"/>
            <a:r>
              <a:rPr lang="en-US" sz="1800" dirty="0">
                <a:solidFill>
                  <a:srgbClr val="000000"/>
                </a:solidFill>
                <a:ea typeface="+mn-ea"/>
                <a:cs typeface="Arial" charset="0"/>
              </a:rPr>
              <a:t>input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4116497-245E-BF43-AB04-9D358D82648F}"/>
              </a:ext>
            </a:extLst>
          </p:cNvPr>
          <p:cNvSpPr txBox="1"/>
          <p:nvPr/>
        </p:nvSpPr>
        <p:spPr>
          <a:xfrm>
            <a:off x="1143001" y="3069277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hangingPunct="0"/>
            <a:r>
              <a:rPr lang="en-US" sz="1800" dirty="0">
                <a:solidFill>
                  <a:srgbClr val="000000"/>
                </a:solidFill>
                <a:ea typeface="+mn-ea"/>
                <a:cs typeface="Arial" charset="0"/>
              </a:rPr>
              <a:t>output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089BC8A-B112-1145-B0ED-32E08C99836A}"/>
                  </a:ext>
                </a:extLst>
              </p:cNvPr>
              <p:cNvSpPr/>
              <p:nvPr/>
            </p:nvSpPr>
            <p:spPr>
              <a:xfrm>
                <a:off x="2256510" y="1939751"/>
                <a:ext cx="4719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089BC8A-B112-1145-B0ED-32E08C9983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6510" y="1939751"/>
                <a:ext cx="471989" cy="369332"/>
              </a:xfrm>
              <a:prstGeom prst="rect">
                <a:avLst/>
              </a:prstGeom>
              <a:blipFill>
                <a:blip r:embed="rId5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78798668-D5D6-424D-97E9-33131856A809}"/>
                  </a:ext>
                </a:extLst>
              </p:cNvPr>
              <p:cNvSpPr/>
              <p:nvPr/>
            </p:nvSpPr>
            <p:spPr>
              <a:xfrm>
                <a:off x="2885159" y="1939751"/>
                <a:ext cx="4773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</mc:Choice>
        <mc:Fallback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78798668-D5D6-424D-97E9-33131856A8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5159" y="1939751"/>
                <a:ext cx="477310" cy="369332"/>
              </a:xfrm>
              <a:prstGeom prst="rect">
                <a:avLst/>
              </a:prstGeom>
              <a:blipFill>
                <a:blip r:embed="rId6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9A78E6F-A78B-AD49-8519-1CB355FBC1C4}"/>
                  </a:ext>
                </a:extLst>
              </p:cNvPr>
              <p:cNvSpPr/>
              <p:nvPr/>
            </p:nvSpPr>
            <p:spPr>
              <a:xfrm>
                <a:off x="3484318" y="1936403"/>
                <a:ext cx="4773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</mc:Choice>
        <mc:Fallback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9A78E6F-A78B-AD49-8519-1CB355FBC1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4318" y="1936403"/>
                <a:ext cx="47731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CE5D853-1003-B143-A46A-1D32837A0E8E}"/>
                  </a:ext>
                </a:extLst>
              </p:cNvPr>
              <p:cNvSpPr/>
              <p:nvPr/>
            </p:nvSpPr>
            <p:spPr>
              <a:xfrm>
                <a:off x="1825711" y="3539951"/>
                <a:ext cx="7362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18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</mc:Choice>
        <mc:Fallback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CE5D853-1003-B143-A46A-1D32837A0E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5711" y="3539951"/>
                <a:ext cx="736227" cy="369332"/>
              </a:xfrm>
              <a:prstGeom prst="rect">
                <a:avLst/>
              </a:prstGeom>
              <a:blipFill>
                <a:blip r:embed="rId8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031A969-74C8-E74D-A277-A7819665E060}"/>
              </a:ext>
            </a:extLst>
          </p:cNvPr>
          <p:cNvCxnSpPr/>
          <p:nvPr/>
        </p:nvCxnSpPr>
        <p:spPr bwMode="auto">
          <a:xfrm flipV="1">
            <a:off x="2145837" y="3428696"/>
            <a:ext cx="0" cy="2095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D0538EB-4510-FA47-8758-70A7D484791A}"/>
                  </a:ext>
                </a:extLst>
              </p:cNvPr>
              <p:cNvSpPr/>
              <p:nvPr/>
            </p:nvSpPr>
            <p:spPr>
              <a:xfrm>
                <a:off x="4085309" y="1939751"/>
                <a:ext cx="4773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</mc:Choice>
        <mc:Fallback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D0538EB-4510-FA47-8758-70A7D48479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5309" y="1939751"/>
                <a:ext cx="477310" cy="369332"/>
              </a:xfrm>
              <a:prstGeom prst="rect">
                <a:avLst/>
              </a:prstGeom>
              <a:blipFill>
                <a:blip r:embed="rId9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4B6AC91-67C0-9A4A-9F47-004E75C47DF1}"/>
                  </a:ext>
                </a:extLst>
              </p:cNvPr>
              <p:cNvSpPr/>
              <p:nvPr/>
            </p:nvSpPr>
            <p:spPr>
              <a:xfrm>
                <a:off x="4741618" y="1939751"/>
                <a:ext cx="4773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</mc:Choice>
        <mc:Fallback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4B6AC91-67C0-9A4A-9F47-004E75C47D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1618" y="1939751"/>
                <a:ext cx="477310" cy="369332"/>
              </a:xfrm>
              <a:prstGeom prst="rect">
                <a:avLst/>
              </a:prstGeom>
              <a:blipFill>
                <a:blip r:embed="rId10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E5BFFC5-B71D-7942-8DAE-FA4EF35F3066}"/>
                  </a:ext>
                </a:extLst>
              </p:cNvPr>
              <p:cNvSpPr/>
              <p:nvPr/>
            </p:nvSpPr>
            <p:spPr>
              <a:xfrm>
                <a:off x="5314950" y="1939751"/>
                <a:ext cx="4773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</mc:Choice>
        <mc:Fallback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E5BFFC5-B71D-7942-8DAE-FA4EF35F30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4950" y="1939751"/>
                <a:ext cx="477310" cy="369332"/>
              </a:xfrm>
              <a:prstGeom prst="rect">
                <a:avLst/>
              </a:prstGeom>
              <a:blipFill>
                <a:blip r:embed="rId11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A34708F-4D4C-9D48-B6AE-B90B3F3F9A0D}"/>
                  </a:ext>
                </a:extLst>
              </p:cNvPr>
              <p:cNvSpPr/>
              <p:nvPr/>
            </p:nvSpPr>
            <p:spPr>
              <a:xfrm>
                <a:off x="5943600" y="1939751"/>
                <a:ext cx="4773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</mc:Choice>
        <mc:Fallback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A34708F-4D4C-9D48-B6AE-B90B3F3F9A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1939751"/>
                <a:ext cx="477310" cy="369332"/>
              </a:xfrm>
              <a:prstGeom prst="rect">
                <a:avLst/>
              </a:prstGeom>
              <a:blipFill>
                <a:blip r:embed="rId12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71A3D94C-98C2-E342-B775-EA6214419E05}"/>
                  </a:ext>
                </a:extLst>
              </p:cNvPr>
              <p:cNvSpPr/>
              <p:nvPr/>
            </p:nvSpPr>
            <p:spPr>
              <a:xfrm>
                <a:off x="6572250" y="1939751"/>
                <a:ext cx="4773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8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</mc:Choice>
        <mc:Fallback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71A3D94C-98C2-E342-B775-EA6214419E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2250" y="1939751"/>
                <a:ext cx="477310" cy="369332"/>
              </a:xfrm>
              <a:prstGeom prst="rect">
                <a:avLst/>
              </a:prstGeom>
              <a:blipFill>
                <a:blip r:embed="rId13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72119034-648D-814B-A53E-132D9D112C14}"/>
              </a:ext>
            </a:extLst>
          </p:cNvPr>
          <p:cNvSpPr txBox="1"/>
          <p:nvPr/>
        </p:nvSpPr>
        <p:spPr>
          <a:xfrm>
            <a:off x="-36512" y="4866714"/>
            <a:ext cx="3491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courtesy of Lana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Lezebnik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72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9977-508B-ED44-B4CE-FDFBF0556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Upsampling</a:t>
            </a:r>
            <a:r>
              <a:rPr lang="en-US" dirty="0"/>
              <a:t> in a </a:t>
            </a:r>
            <a:r>
              <a:rPr lang="en-US"/>
              <a:t>deep network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C67976-C202-C346-A460-CC716E8A09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57350" y="685800"/>
                <a:ext cx="5829300" cy="685800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Filter</a:t>
                </a:r>
                <a:r>
                  <a:rPr lang="en-US" i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i="1" dirty="0"/>
                  <a:t>, output stride</a:t>
                </a:r>
                <a:r>
                  <a:rPr lang="en-US" dirty="0"/>
                  <a:t> = 2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C67976-C202-C346-A460-CC716E8A09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57350" y="685800"/>
                <a:ext cx="5829300" cy="685800"/>
              </a:xfrm>
              <a:blipFill>
                <a:blip r:embed="rId2"/>
                <a:stretch>
                  <a:fillRect l="-1087" t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208A8F35-717B-7F46-B842-94035F0AF9D7}"/>
              </a:ext>
            </a:extLst>
          </p:cNvPr>
          <p:cNvSpPr/>
          <p:nvPr/>
        </p:nvSpPr>
        <p:spPr>
          <a:xfrm>
            <a:off x="1657350" y="4629150"/>
            <a:ext cx="6057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eaLnBrk="0" hangingPunct="0"/>
            <a:r>
              <a:rPr lang="en-US" sz="1800" dirty="0">
                <a:solidFill>
                  <a:srgbClr val="000000"/>
                </a:solidFill>
                <a:ea typeface="+mn-ea"/>
                <a:cs typeface="Arial" charset="0"/>
              </a:rPr>
              <a:t>Animation: </a:t>
            </a:r>
            <a:r>
              <a:rPr lang="en-US" sz="1800" dirty="0">
                <a:solidFill>
                  <a:srgbClr val="000000"/>
                </a:solidFill>
                <a:ea typeface="+mn-ea"/>
                <a:cs typeface="Arial" charset="0"/>
                <a:hlinkClick r:id="rId3"/>
              </a:rPr>
              <a:t>https://</a:t>
            </a:r>
            <a:r>
              <a:rPr lang="en-US" sz="1800" dirty="0" err="1">
                <a:solidFill>
                  <a:srgbClr val="000000"/>
                </a:solidFill>
                <a:ea typeface="+mn-ea"/>
                <a:cs typeface="Arial" charset="0"/>
                <a:hlinkClick r:id="rId3"/>
              </a:rPr>
              <a:t>distill.pub</a:t>
            </a:r>
            <a:r>
              <a:rPr lang="en-US" sz="1800" dirty="0">
                <a:solidFill>
                  <a:srgbClr val="000000"/>
                </a:solidFill>
                <a:ea typeface="+mn-ea"/>
                <a:cs typeface="Arial" charset="0"/>
                <a:hlinkClick r:id="rId3"/>
              </a:rPr>
              <a:t>/2016/</a:t>
            </a:r>
            <a:r>
              <a:rPr lang="en-US" sz="1800" dirty="0" err="1">
                <a:solidFill>
                  <a:srgbClr val="000000"/>
                </a:solidFill>
                <a:ea typeface="+mn-ea"/>
                <a:cs typeface="Arial" charset="0"/>
                <a:hlinkClick r:id="rId3"/>
              </a:rPr>
              <a:t>deconv</a:t>
            </a:r>
            <a:r>
              <a:rPr lang="en-US" sz="1800" dirty="0">
                <a:solidFill>
                  <a:srgbClr val="000000"/>
                </a:solidFill>
                <a:ea typeface="+mn-ea"/>
                <a:cs typeface="Arial" charset="0"/>
                <a:hlinkClick r:id="rId3"/>
              </a:rPr>
              <a:t>-checkerboard/</a:t>
            </a:r>
            <a:endParaRPr lang="en-US" sz="1800" dirty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07C4EB-9619-674A-9EE9-B8D6109641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440" y="2133600"/>
            <a:ext cx="5619750" cy="14097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B7A1914-894D-2640-971A-1CA3914CFDC2}"/>
              </a:ext>
            </a:extLst>
          </p:cNvPr>
          <p:cNvSpPr txBox="1"/>
          <p:nvPr/>
        </p:nvSpPr>
        <p:spPr>
          <a:xfrm>
            <a:off x="7118442" y="2492201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hangingPunct="0"/>
            <a:r>
              <a:rPr lang="en-US" sz="1800" dirty="0">
                <a:solidFill>
                  <a:srgbClr val="000000"/>
                </a:solidFill>
                <a:ea typeface="+mn-ea"/>
                <a:cs typeface="Arial" charset="0"/>
              </a:rPr>
              <a:t>stride 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7F79ABF-7CC8-6D4C-B75C-64B154E6AB5D}"/>
              </a:ext>
            </a:extLst>
          </p:cNvPr>
          <p:cNvSpPr txBox="1"/>
          <p:nvPr/>
        </p:nvSpPr>
        <p:spPr>
          <a:xfrm>
            <a:off x="1184797" y="215487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hangingPunct="0"/>
            <a:r>
              <a:rPr lang="en-US" sz="1800" dirty="0">
                <a:solidFill>
                  <a:srgbClr val="000000"/>
                </a:solidFill>
                <a:ea typeface="+mn-ea"/>
                <a:cs typeface="Arial" charset="0"/>
              </a:rPr>
              <a:t>input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4116497-245E-BF43-AB04-9D358D82648F}"/>
              </a:ext>
            </a:extLst>
          </p:cNvPr>
          <p:cNvSpPr txBox="1"/>
          <p:nvPr/>
        </p:nvSpPr>
        <p:spPr>
          <a:xfrm>
            <a:off x="1143001" y="3069277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hangingPunct="0"/>
            <a:r>
              <a:rPr lang="en-US" sz="1800" dirty="0">
                <a:solidFill>
                  <a:srgbClr val="000000"/>
                </a:solidFill>
                <a:ea typeface="+mn-ea"/>
                <a:cs typeface="Arial" charset="0"/>
              </a:rPr>
              <a:t>output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089BC8A-B112-1145-B0ED-32E08C99836A}"/>
                  </a:ext>
                </a:extLst>
              </p:cNvPr>
              <p:cNvSpPr/>
              <p:nvPr/>
            </p:nvSpPr>
            <p:spPr>
              <a:xfrm>
                <a:off x="2256510" y="1939751"/>
                <a:ext cx="4719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089BC8A-B112-1145-B0ED-32E08C9983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6510" y="1939751"/>
                <a:ext cx="471989" cy="369332"/>
              </a:xfrm>
              <a:prstGeom prst="rect">
                <a:avLst/>
              </a:prstGeom>
              <a:blipFill>
                <a:blip r:embed="rId5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78798668-D5D6-424D-97E9-33131856A809}"/>
                  </a:ext>
                </a:extLst>
              </p:cNvPr>
              <p:cNvSpPr/>
              <p:nvPr/>
            </p:nvSpPr>
            <p:spPr>
              <a:xfrm>
                <a:off x="2885159" y="1939751"/>
                <a:ext cx="4773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</mc:Choice>
        <mc:Fallback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78798668-D5D6-424D-97E9-33131856A8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5159" y="1939751"/>
                <a:ext cx="477310" cy="369332"/>
              </a:xfrm>
              <a:prstGeom prst="rect">
                <a:avLst/>
              </a:prstGeom>
              <a:blipFill>
                <a:blip r:embed="rId6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9A78E6F-A78B-AD49-8519-1CB355FBC1C4}"/>
                  </a:ext>
                </a:extLst>
              </p:cNvPr>
              <p:cNvSpPr/>
              <p:nvPr/>
            </p:nvSpPr>
            <p:spPr>
              <a:xfrm>
                <a:off x="3484318" y="1936403"/>
                <a:ext cx="4773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</mc:Choice>
        <mc:Fallback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9A78E6F-A78B-AD49-8519-1CB355FBC1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4318" y="1936403"/>
                <a:ext cx="47731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CE5D853-1003-B143-A46A-1D32837A0E8E}"/>
                  </a:ext>
                </a:extLst>
              </p:cNvPr>
              <p:cNvSpPr/>
              <p:nvPr/>
            </p:nvSpPr>
            <p:spPr>
              <a:xfrm>
                <a:off x="2111460" y="3539951"/>
                <a:ext cx="74155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18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</mc:Choice>
        <mc:Fallback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CE5D853-1003-B143-A46A-1D32837A0E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1460" y="3539951"/>
                <a:ext cx="741550" cy="369332"/>
              </a:xfrm>
              <a:prstGeom prst="rect">
                <a:avLst/>
              </a:prstGeom>
              <a:blipFill>
                <a:blip r:embed="rId8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031A969-74C8-E74D-A277-A7819665E060}"/>
              </a:ext>
            </a:extLst>
          </p:cNvPr>
          <p:cNvCxnSpPr/>
          <p:nvPr/>
        </p:nvCxnSpPr>
        <p:spPr bwMode="auto">
          <a:xfrm flipV="1">
            <a:off x="2431587" y="3428696"/>
            <a:ext cx="0" cy="2095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D0538EB-4510-FA47-8758-70A7D484791A}"/>
                  </a:ext>
                </a:extLst>
              </p:cNvPr>
              <p:cNvSpPr/>
              <p:nvPr/>
            </p:nvSpPr>
            <p:spPr>
              <a:xfrm>
                <a:off x="4085309" y="1939751"/>
                <a:ext cx="4773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</mc:Choice>
        <mc:Fallback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D0538EB-4510-FA47-8758-70A7D48479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5309" y="1939751"/>
                <a:ext cx="477310" cy="369332"/>
              </a:xfrm>
              <a:prstGeom prst="rect">
                <a:avLst/>
              </a:prstGeom>
              <a:blipFill>
                <a:blip r:embed="rId9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4B6AC91-67C0-9A4A-9F47-004E75C47DF1}"/>
                  </a:ext>
                </a:extLst>
              </p:cNvPr>
              <p:cNvSpPr/>
              <p:nvPr/>
            </p:nvSpPr>
            <p:spPr>
              <a:xfrm>
                <a:off x="4741618" y="1939751"/>
                <a:ext cx="4773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</mc:Choice>
        <mc:Fallback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4B6AC91-67C0-9A4A-9F47-004E75C47D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1618" y="1939751"/>
                <a:ext cx="477310" cy="369332"/>
              </a:xfrm>
              <a:prstGeom prst="rect">
                <a:avLst/>
              </a:prstGeom>
              <a:blipFill>
                <a:blip r:embed="rId10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E5BFFC5-B71D-7942-8DAE-FA4EF35F3066}"/>
                  </a:ext>
                </a:extLst>
              </p:cNvPr>
              <p:cNvSpPr/>
              <p:nvPr/>
            </p:nvSpPr>
            <p:spPr>
              <a:xfrm>
                <a:off x="5314950" y="1939751"/>
                <a:ext cx="4773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</mc:Choice>
        <mc:Fallback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E5BFFC5-B71D-7942-8DAE-FA4EF35F30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4950" y="1939751"/>
                <a:ext cx="477310" cy="369332"/>
              </a:xfrm>
              <a:prstGeom prst="rect">
                <a:avLst/>
              </a:prstGeom>
              <a:blipFill>
                <a:blip r:embed="rId11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A34708F-4D4C-9D48-B6AE-B90B3F3F9A0D}"/>
                  </a:ext>
                </a:extLst>
              </p:cNvPr>
              <p:cNvSpPr/>
              <p:nvPr/>
            </p:nvSpPr>
            <p:spPr>
              <a:xfrm>
                <a:off x="5943600" y="1939751"/>
                <a:ext cx="4773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</mc:Choice>
        <mc:Fallback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A34708F-4D4C-9D48-B6AE-B90B3F3F9A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1939751"/>
                <a:ext cx="477310" cy="369332"/>
              </a:xfrm>
              <a:prstGeom prst="rect">
                <a:avLst/>
              </a:prstGeom>
              <a:blipFill>
                <a:blip r:embed="rId12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71A3D94C-98C2-E342-B775-EA6214419E05}"/>
                  </a:ext>
                </a:extLst>
              </p:cNvPr>
              <p:cNvSpPr/>
              <p:nvPr/>
            </p:nvSpPr>
            <p:spPr>
              <a:xfrm>
                <a:off x="6572250" y="1939751"/>
                <a:ext cx="4773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8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</mc:Choice>
        <mc:Fallback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71A3D94C-98C2-E342-B775-EA6214419E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2250" y="1939751"/>
                <a:ext cx="477310" cy="369332"/>
              </a:xfrm>
              <a:prstGeom prst="rect">
                <a:avLst/>
              </a:prstGeom>
              <a:blipFill>
                <a:blip r:embed="rId13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14217DC2-AFAA-3448-AF88-2586CF784CC1}"/>
              </a:ext>
            </a:extLst>
          </p:cNvPr>
          <p:cNvSpPr txBox="1"/>
          <p:nvPr/>
        </p:nvSpPr>
        <p:spPr>
          <a:xfrm>
            <a:off x="-36512" y="4866714"/>
            <a:ext cx="3491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courtesy of Lana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Lezebnik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79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9977-508B-ED44-B4CE-FDFBF0556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Upsampling</a:t>
            </a:r>
            <a:r>
              <a:rPr lang="en-US" dirty="0"/>
              <a:t> in a </a:t>
            </a:r>
            <a:r>
              <a:rPr lang="en-US"/>
              <a:t>deep network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C67976-C202-C346-A460-CC716E8A09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57350" y="685800"/>
                <a:ext cx="5829300" cy="685800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Filter</a:t>
                </a:r>
                <a:r>
                  <a:rPr lang="en-US" i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i="1" dirty="0"/>
                  <a:t>, output stride</a:t>
                </a:r>
                <a:r>
                  <a:rPr lang="en-US" dirty="0"/>
                  <a:t> = 2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C67976-C202-C346-A460-CC716E8A09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57350" y="685800"/>
                <a:ext cx="5829300" cy="685800"/>
              </a:xfrm>
              <a:blipFill>
                <a:blip r:embed="rId2"/>
                <a:stretch>
                  <a:fillRect l="-1087" t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208A8F35-717B-7F46-B842-94035F0AF9D7}"/>
              </a:ext>
            </a:extLst>
          </p:cNvPr>
          <p:cNvSpPr/>
          <p:nvPr/>
        </p:nvSpPr>
        <p:spPr>
          <a:xfrm>
            <a:off x="1657350" y="4629150"/>
            <a:ext cx="6057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eaLnBrk="0" hangingPunct="0"/>
            <a:r>
              <a:rPr lang="en-US" sz="1800" dirty="0">
                <a:solidFill>
                  <a:srgbClr val="000000"/>
                </a:solidFill>
                <a:ea typeface="+mn-ea"/>
                <a:cs typeface="Arial" charset="0"/>
              </a:rPr>
              <a:t>Animation: </a:t>
            </a:r>
            <a:r>
              <a:rPr lang="en-US" sz="1800" dirty="0">
                <a:solidFill>
                  <a:srgbClr val="000000"/>
                </a:solidFill>
                <a:ea typeface="+mn-ea"/>
                <a:cs typeface="Arial" charset="0"/>
                <a:hlinkClick r:id="rId3"/>
              </a:rPr>
              <a:t>https://</a:t>
            </a:r>
            <a:r>
              <a:rPr lang="en-US" sz="1800" dirty="0" err="1">
                <a:solidFill>
                  <a:srgbClr val="000000"/>
                </a:solidFill>
                <a:ea typeface="+mn-ea"/>
                <a:cs typeface="Arial" charset="0"/>
                <a:hlinkClick r:id="rId3"/>
              </a:rPr>
              <a:t>distill.pub</a:t>
            </a:r>
            <a:r>
              <a:rPr lang="en-US" sz="1800" dirty="0">
                <a:solidFill>
                  <a:srgbClr val="000000"/>
                </a:solidFill>
                <a:ea typeface="+mn-ea"/>
                <a:cs typeface="Arial" charset="0"/>
                <a:hlinkClick r:id="rId3"/>
              </a:rPr>
              <a:t>/2016/</a:t>
            </a:r>
            <a:r>
              <a:rPr lang="en-US" sz="1800" dirty="0" err="1">
                <a:solidFill>
                  <a:srgbClr val="000000"/>
                </a:solidFill>
                <a:ea typeface="+mn-ea"/>
                <a:cs typeface="Arial" charset="0"/>
                <a:hlinkClick r:id="rId3"/>
              </a:rPr>
              <a:t>deconv</a:t>
            </a:r>
            <a:r>
              <a:rPr lang="en-US" sz="1800" dirty="0">
                <a:solidFill>
                  <a:srgbClr val="000000"/>
                </a:solidFill>
                <a:ea typeface="+mn-ea"/>
                <a:cs typeface="Arial" charset="0"/>
                <a:hlinkClick r:id="rId3"/>
              </a:rPr>
              <a:t>-checkerboard/</a:t>
            </a:r>
            <a:endParaRPr lang="en-US" sz="1800" dirty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07C4EB-9619-674A-9EE9-B8D6109641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440" y="2133600"/>
            <a:ext cx="5619750" cy="14097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B7A1914-894D-2640-971A-1CA3914CFDC2}"/>
              </a:ext>
            </a:extLst>
          </p:cNvPr>
          <p:cNvSpPr txBox="1"/>
          <p:nvPr/>
        </p:nvSpPr>
        <p:spPr>
          <a:xfrm>
            <a:off x="7118442" y="2492201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hangingPunct="0"/>
            <a:r>
              <a:rPr lang="en-US" sz="1800" dirty="0">
                <a:solidFill>
                  <a:srgbClr val="000000"/>
                </a:solidFill>
                <a:ea typeface="+mn-ea"/>
                <a:cs typeface="Arial" charset="0"/>
              </a:rPr>
              <a:t>stride 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7F79ABF-7CC8-6D4C-B75C-64B154E6AB5D}"/>
              </a:ext>
            </a:extLst>
          </p:cNvPr>
          <p:cNvSpPr txBox="1"/>
          <p:nvPr/>
        </p:nvSpPr>
        <p:spPr>
          <a:xfrm>
            <a:off x="1184797" y="215487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hangingPunct="0"/>
            <a:r>
              <a:rPr lang="en-US" sz="1800" dirty="0">
                <a:solidFill>
                  <a:srgbClr val="000000"/>
                </a:solidFill>
                <a:ea typeface="+mn-ea"/>
                <a:cs typeface="Arial" charset="0"/>
              </a:rPr>
              <a:t>input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4116497-245E-BF43-AB04-9D358D82648F}"/>
              </a:ext>
            </a:extLst>
          </p:cNvPr>
          <p:cNvSpPr txBox="1"/>
          <p:nvPr/>
        </p:nvSpPr>
        <p:spPr>
          <a:xfrm>
            <a:off x="1143001" y="3069277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hangingPunct="0"/>
            <a:r>
              <a:rPr lang="en-US" sz="1800" dirty="0">
                <a:solidFill>
                  <a:srgbClr val="000000"/>
                </a:solidFill>
                <a:ea typeface="+mn-ea"/>
                <a:cs typeface="Arial" charset="0"/>
              </a:rPr>
              <a:t>output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089BC8A-B112-1145-B0ED-32E08C99836A}"/>
                  </a:ext>
                </a:extLst>
              </p:cNvPr>
              <p:cNvSpPr/>
              <p:nvPr/>
            </p:nvSpPr>
            <p:spPr>
              <a:xfrm>
                <a:off x="2256510" y="1939751"/>
                <a:ext cx="4719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089BC8A-B112-1145-B0ED-32E08C9983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6510" y="1939751"/>
                <a:ext cx="471989" cy="369332"/>
              </a:xfrm>
              <a:prstGeom prst="rect">
                <a:avLst/>
              </a:prstGeom>
              <a:blipFill>
                <a:blip r:embed="rId5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78798668-D5D6-424D-97E9-33131856A809}"/>
                  </a:ext>
                </a:extLst>
              </p:cNvPr>
              <p:cNvSpPr/>
              <p:nvPr/>
            </p:nvSpPr>
            <p:spPr>
              <a:xfrm>
                <a:off x="2885159" y="1939751"/>
                <a:ext cx="4773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</mc:Choice>
        <mc:Fallback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78798668-D5D6-424D-97E9-33131856A8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5159" y="1939751"/>
                <a:ext cx="477310" cy="369332"/>
              </a:xfrm>
              <a:prstGeom prst="rect">
                <a:avLst/>
              </a:prstGeom>
              <a:blipFill>
                <a:blip r:embed="rId6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9A78E6F-A78B-AD49-8519-1CB355FBC1C4}"/>
                  </a:ext>
                </a:extLst>
              </p:cNvPr>
              <p:cNvSpPr/>
              <p:nvPr/>
            </p:nvSpPr>
            <p:spPr>
              <a:xfrm>
                <a:off x="3484318" y="1936403"/>
                <a:ext cx="4773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</mc:Choice>
        <mc:Fallback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9A78E6F-A78B-AD49-8519-1CB355FBC1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4318" y="1936403"/>
                <a:ext cx="47731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CE5D853-1003-B143-A46A-1D32837A0E8E}"/>
                  </a:ext>
                </a:extLst>
              </p:cNvPr>
              <p:cNvSpPr/>
              <p:nvPr/>
            </p:nvSpPr>
            <p:spPr>
              <a:xfrm>
                <a:off x="2057400" y="3539951"/>
                <a:ext cx="151002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18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1</m:t>
                          </m:r>
                        </m:sub>
                      </m:sSub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+mn-ea"/>
                        </a:rPr>
                        <m:t>+</m:t>
                      </m:r>
                      <m:sSub>
                        <m:sSub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18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</mc:Choice>
        <mc:Fallback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CE5D853-1003-B143-A46A-1D32837A0E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3539951"/>
                <a:ext cx="1510029" cy="369332"/>
              </a:xfrm>
              <a:prstGeom prst="rect">
                <a:avLst/>
              </a:prstGeom>
              <a:blipFill>
                <a:blip r:embed="rId8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031A969-74C8-E74D-A277-A7819665E060}"/>
              </a:ext>
            </a:extLst>
          </p:cNvPr>
          <p:cNvCxnSpPr/>
          <p:nvPr/>
        </p:nvCxnSpPr>
        <p:spPr bwMode="auto">
          <a:xfrm flipV="1">
            <a:off x="2774487" y="3428696"/>
            <a:ext cx="0" cy="2095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D0538EB-4510-FA47-8758-70A7D484791A}"/>
                  </a:ext>
                </a:extLst>
              </p:cNvPr>
              <p:cNvSpPr/>
              <p:nvPr/>
            </p:nvSpPr>
            <p:spPr>
              <a:xfrm>
                <a:off x="4085309" y="1939751"/>
                <a:ext cx="4773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</mc:Choice>
        <mc:Fallback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D0538EB-4510-FA47-8758-70A7D48479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5309" y="1939751"/>
                <a:ext cx="477310" cy="369332"/>
              </a:xfrm>
              <a:prstGeom prst="rect">
                <a:avLst/>
              </a:prstGeom>
              <a:blipFill>
                <a:blip r:embed="rId9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4B6AC91-67C0-9A4A-9F47-004E75C47DF1}"/>
                  </a:ext>
                </a:extLst>
              </p:cNvPr>
              <p:cNvSpPr/>
              <p:nvPr/>
            </p:nvSpPr>
            <p:spPr>
              <a:xfrm>
                <a:off x="4741618" y="1939751"/>
                <a:ext cx="4773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</mc:Choice>
        <mc:Fallback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4B6AC91-67C0-9A4A-9F47-004E75C47D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1618" y="1939751"/>
                <a:ext cx="477310" cy="369332"/>
              </a:xfrm>
              <a:prstGeom prst="rect">
                <a:avLst/>
              </a:prstGeom>
              <a:blipFill>
                <a:blip r:embed="rId10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E5BFFC5-B71D-7942-8DAE-FA4EF35F3066}"/>
                  </a:ext>
                </a:extLst>
              </p:cNvPr>
              <p:cNvSpPr/>
              <p:nvPr/>
            </p:nvSpPr>
            <p:spPr>
              <a:xfrm>
                <a:off x="5314950" y="1939751"/>
                <a:ext cx="4773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</mc:Choice>
        <mc:Fallback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E5BFFC5-B71D-7942-8DAE-FA4EF35F30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4950" y="1939751"/>
                <a:ext cx="477310" cy="369332"/>
              </a:xfrm>
              <a:prstGeom prst="rect">
                <a:avLst/>
              </a:prstGeom>
              <a:blipFill>
                <a:blip r:embed="rId11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A34708F-4D4C-9D48-B6AE-B90B3F3F9A0D}"/>
                  </a:ext>
                </a:extLst>
              </p:cNvPr>
              <p:cNvSpPr/>
              <p:nvPr/>
            </p:nvSpPr>
            <p:spPr>
              <a:xfrm>
                <a:off x="5943600" y="1939751"/>
                <a:ext cx="4773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</mc:Choice>
        <mc:Fallback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A34708F-4D4C-9D48-B6AE-B90B3F3F9A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1939751"/>
                <a:ext cx="477310" cy="369332"/>
              </a:xfrm>
              <a:prstGeom prst="rect">
                <a:avLst/>
              </a:prstGeom>
              <a:blipFill>
                <a:blip r:embed="rId12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71A3D94C-98C2-E342-B775-EA6214419E05}"/>
                  </a:ext>
                </a:extLst>
              </p:cNvPr>
              <p:cNvSpPr/>
              <p:nvPr/>
            </p:nvSpPr>
            <p:spPr>
              <a:xfrm>
                <a:off x="6572250" y="1939751"/>
                <a:ext cx="4773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8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</mc:Choice>
        <mc:Fallback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71A3D94C-98C2-E342-B775-EA6214419E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2250" y="1939751"/>
                <a:ext cx="477310" cy="369332"/>
              </a:xfrm>
              <a:prstGeom prst="rect">
                <a:avLst/>
              </a:prstGeom>
              <a:blipFill>
                <a:blip r:embed="rId13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2267F47C-1211-1E44-AF32-7FD096C66095}"/>
              </a:ext>
            </a:extLst>
          </p:cNvPr>
          <p:cNvSpPr txBox="1"/>
          <p:nvPr/>
        </p:nvSpPr>
        <p:spPr>
          <a:xfrm>
            <a:off x="-36512" y="4866714"/>
            <a:ext cx="3491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courtesy of Lana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Lezebnik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48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9977-508B-ED44-B4CE-FDFBF0556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Upsampling</a:t>
            </a:r>
            <a:r>
              <a:rPr lang="en-US" dirty="0"/>
              <a:t> in a </a:t>
            </a:r>
            <a:r>
              <a:rPr lang="en-US"/>
              <a:t>deep network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C67976-C202-C346-A460-CC716E8A09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57350" y="685800"/>
                <a:ext cx="5829300" cy="685800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Filter</a:t>
                </a:r>
                <a:r>
                  <a:rPr lang="en-US" i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i="1" dirty="0"/>
                  <a:t>, output stride</a:t>
                </a:r>
                <a:r>
                  <a:rPr lang="en-US" dirty="0"/>
                  <a:t> = 2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C67976-C202-C346-A460-CC716E8A09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57350" y="685800"/>
                <a:ext cx="5829300" cy="685800"/>
              </a:xfrm>
              <a:blipFill>
                <a:blip r:embed="rId2"/>
                <a:stretch>
                  <a:fillRect l="-1087" t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208A8F35-717B-7F46-B842-94035F0AF9D7}"/>
              </a:ext>
            </a:extLst>
          </p:cNvPr>
          <p:cNvSpPr/>
          <p:nvPr/>
        </p:nvSpPr>
        <p:spPr>
          <a:xfrm>
            <a:off x="1657350" y="4629150"/>
            <a:ext cx="6057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eaLnBrk="0" hangingPunct="0"/>
            <a:r>
              <a:rPr lang="en-US" sz="1800" dirty="0">
                <a:solidFill>
                  <a:srgbClr val="000000"/>
                </a:solidFill>
                <a:ea typeface="+mn-ea"/>
                <a:cs typeface="Arial" charset="0"/>
              </a:rPr>
              <a:t>Animation: </a:t>
            </a:r>
            <a:r>
              <a:rPr lang="en-US" sz="1800" dirty="0">
                <a:solidFill>
                  <a:srgbClr val="000000"/>
                </a:solidFill>
                <a:ea typeface="+mn-ea"/>
                <a:cs typeface="Arial" charset="0"/>
                <a:hlinkClick r:id="rId3"/>
              </a:rPr>
              <a:t>https://</a:t>
            </a:r>
            <a:r>
              <a:rPr lang="en-US" sz="1800" dirty="0" err="1">
                <a:solidFill>
                  <a:srgbClr val="000000"/>
                </a:solidFill>
                <a:ea typeface="+mn-ea"/>
                <a:cs typeface="Arial" charset="0"/>
                <a:hlinkClick r:id="rId3"/>
              </a:rPr>
              <a:t>distill.pub</a:t>
            </a:r>
            <a:r>
              <a:rPr lang="en-US" sz="1800" dirty="0">
                <a:solidFill>
                  <a:srgbClr val="000000"/>
                </a:solidFill>
                <a:ea typeface="+mn-ea"/>
                <a:cs typeface="Arial" charset="0"/>
                <a:hlinkClick r:id="rId3"/>
              </a:rPr>
              <a:t>/2016/</a:t>
            </a:r>
            <a:r>
              <a:rPr lang="en-US" sz="1800" dirty="0" err="1">
                <a:solidFill>
                  <a:srgbClr val="000000"/>
                </a:solidFill>
                <a:ea typeface="+mn-ea"/>
                <a:cs typeface="Arial" charset="0"/>
                <a:hlinkClick r:id="rId3"/>
              </a:rPr>
              <a:t>deconv</a:t>
            </a:r>
            <a:r>
              <a:rPr lang="en-US" sz="1800" dirty="0">
                <a:solidFill>
                  <a:srgbClr val="000000"/>
                </a:solidFill>
                <a:ea typeface="+mn-ea"/>
                <a:cs typeface="Arial" charset="0"/>
                <a:hlinkClick r:id="rId3"/>
              </a:rPr>
              <a:t>-checkerboard/</a:t>
            </a:r>
            <a:endParaRPr lang="en-US" sz="1800" dirty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07C4EB-9619-674A-9EE9-B8D6109641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440" y="2133600"/>
            <a:ext cx="5619750" cy="14097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B7A1914-894D-2640-971A-1CA3914CFDC2}"/>
              </a:ext>
            </a:extLst>
          </p:cNvPr>
          <p:cNvSpPr txBox="1"/>
          <p:nvPr/>
        </p:nvSpPr>
        <p:spPr>
          <a:xfrm>
            <a:off x="7118442" y="2492201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hangingPunct="0"/>
            <a:r>
              <a:rPr lang="en-US" sz="1800" dirty="0">
                <a:solidFill>
                  <a:srgbClr val="000000"/>
                </a:solidFill>
                <a:ea typeface="+mn-ea"/>
                <a:cs typeface="Arial" charset="0"/>
              </a:rPr>
              <a:t>stride 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7F79ABF-7CC8-6D4C-B75C-64B154E6AB5D}"/>
              </a:ext>
            </a:extLst>
          </p:cNvPr>
          <p:cNvSpPr txBox="1"/>
          <p:nvPr/>
        </p:nvSpPr>
        <p:spPr>
          <a:xfrm>
            <a:off x="1184797" y="215487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hangingPunct="0"/>
            <a:r>
              <a:rPr lang="en-US" sz="1800" dirty="0">
                <a:solidFill>
                  <a:srgbClr val="000000"/>
                </a:solidFill>
                <a:ea typeface="+mn-ea"/>
                <a:cs typeface="Arial" charset="0"/>
              </a:rPr>
              <a:t>input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4116497-245E-BF43-AB04-9D358D82648F}"/>
              </a:ext>
            </a:extLst>
          </p:cNvPr>
          <p:cNvSpPr txBox="1"/>
          <p:nvPr/>
        </p:nvSpPr>
        <p:spPr>
          <a:xfrm>
            <a:off x="1143001" y="3069277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hangingPunct="0"/>
            <a:r>
              <a:rPr lang="en-US" sz="1800" dirty="0">
                <a:solidFill>
                  <a:srgbClr val="000000"/>
                </a:solidFill>
                <a:ea typeface="+mn-ea"/>
                <a:cs typeface="Arial" charset="0"/>
              </a:rPr>
              <a:t>output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089BC8A-B112-1145-B0ED-32E08C99836A}"/>
                  </a:ext>
                </a:extLst>
              </p:cNvPr>
              <p:cNvSpPr/>
              <p:nvPr/>
            </p:nvSpPr>
            <p:spPr>
              <a:xfrm>
                <a:off x="2256510" y="1939751"/>
                <a:ext cx="4719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089BC8A-B112-1145-B0ED-32E08C9983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6510" y="1939751"/>
                <a:ext cx="471989" cy="369332"/>
              </a:xfrm>
              <a:prstGeom prst="rect">
                <a:avLst/>
              </a:prstGeom>
              <a:blipFill>
                <a:blip r:embed="rId5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78798668-D5D6-424D-97E9-33131856A809}"/>
                  </a:ext>
                </a:extLst>
              </p:cNvPr>
              <p:cNvSpPr/>
              <p:nvPr/>
            </p:nvSpPr>
            <p:spPr>
              <a:xfrm>
                <a:off x="2885159" y="1939751"/>
                <a:ext cx="4773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</mc:Choice>
        <mc:Fallback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78798668-D5D6-424D-97E9-33131856A8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5159" y="1939751"/>
                <a:ext cx="477310" cy="369332"/>
              </a:xfrm>
              <a:prstGeom prst="rect">
                <a:avLst/>
              </a:prstGeom>
              <a:blipFill>
                <a:blip r:embed="rId6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9A78E6F-A78B-AD49-8519-1CB355FBC1C4}"/>
                  </a:ext>
                </a:extLst>
              </p:cNvPr>
              <p:cNvSpPr/>
              <p:nvPr/>
            </p:nvSpPr>
            <p:spPr>
              <a:xfrm>
                <a:off x="3484318" y="1936403"/>
                <a:ext cx="4773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</mc:Choice>
        <mc:Fallback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9A78E6F-A78B-AD49-8519-1CB355FBC1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4318" y="1936403"/>
                <a:ext cx="47731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CE5D853-1003-B143-A46A-1D32837A0E8E}"/>
                  </a:ext>
                </a:extLst>
              </p:cNvPr>
              <p:cNvSpPr/>
              <p:nvPr/>
            </p:nvSpPr>
            <p:spPr>
              <a:xfrm>
                <a:off x="2686051" y="3539951"/>
                <a:ext cx="74687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18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</mc:Choice>
        <mc:Fallback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CE5D853-1003-B143-A46A-1D32837A0E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051" y="3539951"/>
                <a:ext cx="746871" cy="369332"/>
              </a:xfrm>
              <a:prstGeom prst="rect">
                <a:avLst/>
              </a:prstGeom>
              <a:blipFill>
                <a:blip r:embed="rId8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031A969-74C8-E74D-A277-A7819665E060}"/>
              </a:ext>
            </a:extLst>
          </p:cNvPr>
          <p:cNvCxnSpPr/>
          <p:nvPr/>
        </p:nvCxnSpPr>
        <p:spPr bwMode="auto">
          <a:xfrm flipV="1">
            <a:off x="3060237" y="3428696"/>
            <a:ext cx="0" cy="2095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D0538EB-4510-FA47-8758-70A7D484791A}"/>
                  </a:ext>
                </a:extLst>
              </p:cNvPr>
              <p:cNvSpPr/>
              <p:nvPr/>
            </p:nvSpPr>
            <p:spPr>
              <a:xfrm>
                <a:off x="4085309" y="1939751"/>
                <a:ext cx="4773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</mc:Choice>
        <mc:Fallback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D0538EB-4510-FA47-8758-70A7D48479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5309" y="1939751"/>
                <a:ext cx="477310" cy="369332"/>
              </a:xfrm>
              <a:prstGeom prst="rect">
                <a:avLst/>
              </a:prstGeom>
              <a:blipFill>
                <a:blip r:embed="rId9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4B6AC91-67C0-9A4A-9F47-004E75C47DF1}"/>
                  </a:ext>
                </a:extLst>
              </p:cNvPr>
              <p:cNvSpPr/>
              <p:nvPr/>
            </p:nvSpPr>
            <p:spPr>
              <a:xfrm>
                <a:off x="4741618" y="1939751"/>
                <a:ext cx="4773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</mc:Choice>
        <mc:Fallback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4B6AC91-67C0-9A4A-9F47-004E75C47D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1618" y="1939751"/>
                <a:ext cx="477310" cy="369332"/>
              </a:xfrm>
              <a:prstGeom prst="rect">
                <a:avLst/>
              </a:prstGeom>
              <a:blipFill>
                <a:blip r:embed="rId10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E5BFFC5-B71D-7942-8DAE-FA4EF35F3066}"/>
                  </a:ext>
                </a:extLst>
              </p:cNvPr>
              <p:cNvSpPr/>
              <p:nvPr/>
            </p:nvSpPr>
            <p:spPr>
              <a:xfrm>
                <a:off x="5314950" y="1939751"/>
                <a:ext cx="4773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</mc:Choice>
        <mc:Fallback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E5BFFC5-B71D-7942-8DAE-FA4EF35F30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4950" y="1939751"/>
                <a:ext cx="477310" cy="369332"/>
              </a:xfrm>
              <a:prstGeom prst="rect">
                <a:avLst/>
              </a:prstGeom>
              <a:blipFill>
                <a:blip r:embed="rId11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A34708F-4D4C-9D48-B6AE-B90B3F3F9A0D}"/>
                  </a:ext>
                </a:extLst>
              </p:cNvPr>
              <p:cNvSpPr/>
              <p:nvPr/>
            </p:nvSpPr>
            <p:spPr>
              <a:xfrm>
                <a:off x="5943600" y="1939751"/>
                <a:ext cx="4773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</mc:Choice>
        <mc:Fallback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A34708F-4D4C-9D48-B6AE-B90B3F3F9A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1939751"/>
                <a:ext cx="477310" cy="369332"/>
              </a:xfrm>
              <a:prstGeom prst="rect">
                <a:avLst/>
              </a:prstGeom>
              <a:blipFill>
                <a:blip r:embed="rId12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71A3D94C-98C2-E342-B775-EA6214419E05}"/>
                  </a:ext>
                </a:extLst>
              </p:cNvPr>
              <p:cNvSpPr/>
              <p:nvPr/>
            </p:nvSpPr>
            <p:spPr>
              <a:xfrm>
                <a:off x="6572250" y="1939751"/>
                <a:ext cx="4773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8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</mc:Choice>
        <mc:Fallback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71A3D94C-98C2-E342-B775-EA6214419E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2250" y="1939751"/>
                <a:ext cx="477310" cy="369332"/>
              </a:xfrm>
              <a:prstGeom prst="rect">
                <a:avLst/>
              </a:prstGeom>
              <a:blipFill>
                <a:blip r:embed="rId13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4A55B54D-5A88-A64F-A620-17F9D92AB4C0}"/>
              </a:ext>
            </a:extLst>
          </p:cNvPr>
          <p:cNvSpPr txBox="1"/>
          <p:nvPr/>
        </p:nvSpPr>
        <p:spPr>
          <a:xfrm>
            <a:off x="-36512" y="4866714"/>
            <a:ext cx="3491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courtesy of Lana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Lezebnik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41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25127-F334-1C47-91F2-0076F67A2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Case Study: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AlexNet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BB6536-00F1-F14E-A8BD-50743E977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873043"/>
            <a:ext cx="5804272" cy="19156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C890A6-7FF5-5941-A1D8-33C872831F49}"/>
              </a:ext>
            </a:extLst>
          </p:cNvPr>
          <p:cNvSpPr txBox="1"/>
          <p:nvPr/>
        </p:nvSpPr>
        <p:spPr>
          <a:xfrm>
            <a:off x="275839" y="2715766"/>
            <a:ext cx="9433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Input: 227x227x3 images </a:t>
            </a:r>
          </a:p>
          <a:p>
            <a:r>
              <a:rPr lang="en-US" sz="1800" b="1" dirty="0"/>
              <a:t>First layer </a:t>
            </a:r>
            <a:r>
              <a:rPr lang="en-US" sz="1800" dirty="0"/>
              <a:t>(CONV1): 96 11x11 filters applied at stride 4 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Q: What is the output volume size after Conv1?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3408CF-4487-B54E-8D59-DB043DB0BF88}"/>
              </a:ext>
            </a:extLst>
          </p:cNvPr>
          <p:cNvSpPr txBox="1"/>
          <p:nvPr/>
        </p:nvSpPr>
        <p:spPr>
          <a:xfrm>
            <a:off x="6300192" y="2966017"/>
            <a:ext cx="2707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Hint: (N-K)/S + 1</a:t>
            </a:r>
          </a:p>
          <a:p>
            <a:r>
              <a:rPr lang="en-US" sz="2000" dirty="0">
                <a:solidFill>
                  <a:srgbClr val="0070C0"/>
                </a:solidFill>
              </a:rPr>
              <a:t>(227-11)/4 + 1 = 55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85A572-1EC8-B84C-9466-68457283F2FF}"/>
              </a:ext>
            </a:extLst>
          </p:cNvPr>
          <p:cNvSpPr txBox="1"/>
          <p:nvPr/>
        </p:nvSpPr>
        <p:spPr>
          <a:xfrm>
            <a:off x="4227577" y="3862540"/>
            <a:ext cx="3648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A: 55x55x96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9F390B-0A54-5747-924B-C111B79EAE4D}"/>
              </a:ext>
            </a:extLst>
          </p:cNvPr>
          <p:cNvSpPr txBox="1"/>
          <p:nvPr/>
        </p:nvSpPr>
        <p:spPr>
          <a:xfrm>
            <a:off x="280403" y="4441276"/>
            <a:ext cx="6310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Q: how many parameters in this layer?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0381F0-4DF6-284D-B18B-A3ACF228FF71}"/>
              </a:ext>
            </a:extLst>
          </p:cNvPr>
          <p:cNvSpPr/>
          <p:nvPr/>
        </p:nvSpPr>
        <p:spPr>
          <a:xfrm>
            <a:off x="5707495" y="123478"/>
            <a:ext cx="3436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800" dirty="0"/>
              <a:t>[</a:t>
            </a:r>
            <a:r>
              <a:rPr lang="en-US" sz="1800" dirty="0" err="1"/>
              <a:t>Krizhevsky</a:t>
            </a:r>
            <a:r>
              <a:rPr lang="en-US" sz="1800" dirty="0"/>
              <a:t>, </a:t>
            </a:r>
            <a:r>
              <a:rPr lang="en-US" sz="1800" dirty="0" err="1"/>
              <a:t>Sutskever</a:t>
            </a:r>
            <a:r>
              <a:rPr lang="en-US" sz="1800" dirty="0"/>
              <a:t>, Hinton, </a:t>
            </a:r>
            <a:r>
              <a:rPr lang="en-US" sz="1800" dirty="0" err="1"/>
              <a:t>NeurIPS</a:t>
            </a:r>
            <a:r>
              <a:rPr lang="en-US" sz="1800" dirty="0"/>
              <a:t> 2012]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14C53C-85D0-8744-8B5E-B9B45EFEBBFD}"/>
              </a:ext>
            </a:extLst>
          </p:cNvPr>
          <p:cNvSpPr txBox="1"/>
          <p:nvPr/>
        </p:nvSpPr>
        <p:spPr>
          <a:xfrm>
            <a:off x="4227577" y="4774168"/>
            <a:ext cx="3648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A: (3*11*11) * 96</a:t>
            </a:r>
          </a:p>
        </p:txBody>
      </p:sp>
    </p:spTree>
    <p:extLst>
      <p:ext uri="{BB962C8B-B14F-4D97-AF65-F5344CB8AC3E}">
        <p14:creationId xmlns:p14="http://schemas.microsoft.com/office/powerpoint/2010/main" val="396388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  <p:bldP spid="8" grpId="0"/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9977-508B-ED44-B4CE-FDFBF0556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Upsampling</a:t>
            </a:r>
            <a:r>
              <a:rPr lang="en-US" dirty="0"/>
              <a:t> in a </a:t>
            </a:r>
            <a:r>
              <a:rPr lang="en-US"/>
              <a:t>deep network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C67976-C202-C346-A460-CC716E8A09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57350" y="685800"/>
                <a:ext cx="5829300" cy="685800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Filter</a:t>
                </a:r>
                <a:r>
                  <a:rPr lang="en-US" i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i="1" dirty="0"/>
                  <a:t>, output stride</a:t>
                </a:r>
                <a:r>
                  <a:rPr lang="en-US" dirty="0"/>
                  <a:t> = 2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C67976-C202-C346-A460-CC716E8A09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57350" y="685800"/>
                <a:ext cx="5829300" cy="685800"/>
              </a:xfrm>
              <a:blipFill>
                <a:blip r:embed="rId2"/>
                <a:stretch>
                  <a:fillRect l="-1087" t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208A8F35-717B-7F46-B842-94035F0AF9D7}"/>
              </a:ext>
            </a:extLst>
          </p:cNvPr>
          <p:cNvSpPr/>
          <p:nvPr/>
        </p:nvSpPr>
        <p:spPr>
          <a:xfrm>
            <a:off x="1657350" y="4629150"/>
            <a:ext cx="6057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eaLnBrk="0" hangingPunct="0"/>
            <a:r>
              <a:rPr lang="en-US" sz="1800" dirty="0">
                <a:solidFill>
                  <a:srgbClr val="000000"/>
                </a:solidFill>
                <a:ea typeface="+mn-ea"/>
                <a:cs typeface="Arial" charset="0"/>
              </a:rPr>
              <a:t>Animation: </a:t>
            </a:r>
            <a:r>
              <a:rPr lang="en-US" sz="1800" dirty="0">
                <a:solidFill>
                  <a:srgbClr val="000000"/>
                </a:solidFill>
                <a:ea typeface="+mn-ea"/>
                <a:cs typeface="Arial" charset="0"/>
                <a:hlinkClick r:id="rId3"/>
              </a:rPr>
              <a:t>https://</a:t>
            </a:r>
            <a:r>
              <a:rPr lang="en-US" sz="1800" dirty="0" err="1">
                <a:solidFill>
                  <a:srgbClr val="000000"/>
                </a:solidFill>
                <a:ea typeface="+mn-ea"/>
                <a:cs typeface="Arial" charset="0"/>
                <a:hlinkClick r:id="rId3"/>
              </a:rPr>
              <a:t>distill.pub</a:t>
            </a:r>
            <a:r>
              <a:rPr lang="en-US" sz="1800" dirty="0">
                <a:solidFill>
                  <a:srgbClr val="000000"/>
                </a:solidFill>
                <a:ea typeface="+mn-ea"/>
                <a:cs typeface="Arial" charset="0"/>
                <a:hlinkClick r:id="rId3"/>
              </a:rPr>
              <a:t>/2016/</a:t>
            </a:r>
            <a:r>
              <a:rPr lang="en-US" sz="1800" dirty="0" err="1">
                <a:solidFill>
                  <a:srgbClr val="000000"/>
                </a:solidFill>
                <a:ea typeface="+mn-ea"/>
                <a:cs typeface="Arial" charset="0"/>
                <a:hlinkClick r:id="rId3"/>
              </a:rPr>
              <a:t>deconv</a:t>
            </a:r>
            <a:r>
              <a:rPr lang="en-US" sz="1800" dirty="0">
                <a:solidFill>
                  <a:srgbClr val="000000"/>
                </a:solidFill>
                <a:ea typeface="+mn-ea"/>
                <a:cs typeface="Arial" charset="0"/>
                <a:hlinkClick r:id="rId3"/>
              </a:rPr>
              <a:t>-checkerboard/</a:t>
            </a:r>
            <a:endParaRPr lang="en-US" sz="1800" dirty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07C4EB-9619-674A-9EE9-B8D6109641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440" y="2133600"/>
            <a:ext cx="5619750" cy="14097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B7A1914-894D-2640-971A-1CA3914CFDC2}"/>
              </a:ext>
            </a:extLst>
          </p:cNvPr>
          <p:cNvSpPr txBox="1"/>
          <p:nvPr/>
        </p:nvSpPr>
        <p:spPr>
          <a:xfrm>
            <a:off x="7118442" y="2492201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hangingPunct="0"/>
            <a:r>
              <a:rPr lang="en-US" sz="1800" dirty="0">
                <a:solidFill>
                  <a:srgbClr val="000000"/>
                </a:solidFill>
                <a:ea typeface="+mn-ea"/>
                <a:cs typeface="Arial" charset="0"/>
              </a:rPr>
              <a:t>stride 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7F79ABF-7CC8-6D4C-B75C-64B154E6AB5D}"/>
              </a:ext>
            </a:extLst>
          </p:cNvPr>
          <p:cNvSpPr txBox="1"/>
          <p:nvPr/>
        </p:nvSpPr>
        <p:spPr>
          <a:xfrm>
            <a:off x="1184797" y="215487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hangingPunct="0"/>
            <a:r>
              <a:rPr lang="en-US" sz="1800" dirty="0">
                <a:solidFill>
                  <a:srgbClr val="000000"/>
                </a:solidFill>
                <a:ea typeface="+mn-ea"/>
                <a:cs typeface="Arial" charset="0"/>
              </a:rPr>
              <a:t>input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4116497-245E-BF43-AB04-9D358D82648F}"/>
              </a:ext>
            </a:extLst>
          </p:cNvPr>
          <p:cNvSpPr txBox="1"/>
          <p:nvPr/>
        </p:nvSpPr>
        <p:spPr>
          <a:xfrm>
            <a:off x="1143001" y="3069277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hangingPunct="0"/>
            <a:r>
              <a:rPr lang="en-US" sz="1800" dirty="0">
                <a:solidFill>
                  <a:srgbClr val="000000"/>
                </a:solidFill>
                <a:ea typeface="+mn-ea"/>
                <a:cs typeface="Arial" charset="0"/>
              </a:rPr>
              <a:t>output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089BC8A-B112-1145-B0ED-32E08C99836A}"/>
                  </a:ext>
                </a:extLst>
              </p:cNvPr>
              <p:cNvSpPr/>
              <p:nvPr/>
            </p:nvSpPr>
            <p:spPr>
              <a:xfrm>
                <a:off x="2256510" y="1939751"/>
                <a:ext cx="4719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089BC8A-B112-1145-B0ED-32E08C9983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6510" y="1939751"/>
                <a:ext cx="471989" cy="369332"/>
              </a:xfrm>
              <a:prstGeom prst="rect">
                <a:avLst/>
              </a:prstGeom>
              <a:blipFill>
                <a:blip r:embed="rId5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78798668-D5D6-424D-97E9-33131856A809}"/>
                  </a:ext>
                </a:extLst>
              </p:cNvPr>
              <p:cNvSpPr/>
              <p:nvPr/>
            </p:nvSpPr>
            <p:spPr>
              <a:xfrm>
                <a:off x="2885159" y="1939751"/>
                <a:ext cx="4773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</mc:Choice>
        <mc:Fallback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78798668-D5D6-424D-97E9-33131856A8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5159" y="1939751"/>
                <a:ext cx="477310" cy="369332"/>
              </a:xfrm>
              <a:prstGeom prst="rect">
                <a:avLst/>
              </a:prstGeom>
              <a:blipFill>
                <a:blip r:embed="rId6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9A78E6F-A78B-AD49-8519-1CB355FBC1C4}"/>
                  </a:ext>
                </a:extLst>
              </p:cNvPr>
              <p:cNvSpPr/>
              <p:nvPr/>
            </p:nvSpPr>
            <p:spPr>
              <a:xfrm>
                <a:off x="3484318" y="1936403"/>
                <a:ext cx="4773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</mc:Choice>
        <mc:Fallback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9A78E6F-A78B-AD49-8519-1CB355FBC1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4318" y="1936403"/>
                <a:ext cx="47731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CE5D853-1003-B143-A46A-1D32837A0E8E}"/>
                  </a:ext>
                </a:extLst>
              </p:cNvPr>
              <p:cNvSpPr/>
              <p:nvPr/>
            </p:nvSpPr>
            <p:spPr>
              <a:xfrm>
                <a:off x="3015184" y="3539951"/>
                <a:ext cx="15153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18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2</m:t>
                          </m:r>
                        </m:sub>
                      </m:sSub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+mn-ea"/>
                        </a:rPr>
                        <m:t>+</m:t>
                      </m:r>
                      <m:sSub>
                        <m:sSub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18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</mc:Choice>
        <mc:Fallback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CE5D853-1003-B143-A46A-1D32837A0E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5184" y="3539951"/>
                <a:ext cx="1515351" cy="369332"/>
              </a:xfrm>
              <a:prstGeom prst="rect">
                <a:avLst/>
              </a:prstGeom>
              <a:blipFill>
                <a:blip r:embed="rId8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031A969-74C8-E74D-A277-A7819665E060}"/>
              </a:ext>
            </a:extLst>
          </p:cNvPr>
          <p:cNvCxnSpPr/>
          <p:nvPr/>
        </p:nvCxnSpPr>
        <p:spPr bwMode="auto">
          <a:xfrm flipV="1">
            <a:off x="3389371" y="3428696"/>
            <a:ext cx="0" cy="2095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D0538EB-4510-FA47-8758-70A7D484791A}"/>
                  </a:ext>
                </a:extLst>
              </p:cNvPr>
              <p:cNvSpPr/>
              <p:nvPr/>
            </p:nvSpPr>
            <p:spPr>
              <a:xfrm>
                <a:off x="4085309" y="1939751"/>
                <a:ext cx="4773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</mc:Choice>
        <mc:Fallback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D0538EB-4510-FA47-8758-70A7D48479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5309" y="1939751"/>
                <a:ext cx="477310" cy="369332"/>
              </a:xfrm>
              <a:prstGeom prst="rect">
                <a:avLst/>
              </a:prstGeom>
              <a:blipFill>
                <a:blip r:embed="rId9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4B6AC91-67C0-9A4A-9F47-004E75C47DF1}"/>
                  </a:ext>
                </a:extLst>
              </p:cNvPr>
              <p:cNvSpPr/>
              <p:nvPr/>
            </p:nvSpPr>
            <p:spPr>
              <a:xfrm>
                <a:off x="4741618" y="1939751"/>
                <a:ext cx="4773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</mc:Choice>
        <mc:Fallback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4B6AC91-67C0-9A4A-9F47-004E75C47D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1618" y="1939751"/>
                <a:ext cx="477310" cy="369332"/>
              </a:xfrm>
              <a:prstGeom prst="rect">
                <a:avLst/>
              </a:prstGeom>
              <a:blipFill>
                <a:blip r:embed="rId10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E5BFFC5-B71D-7942-8DAE-FA4EF35F3066}"/>
                  </a:ext>
                </a:extLst>
              </p:cNvPr>
              <p:cNvSpPr/>
              <p:nvPr/>
            </p:nvSpPr>
            <p:spPr>
              <a:xfrm>
                <a:off x="5314950" y="1939751"/>
                <a:ext cx="4773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</mc:Choice>
        <mc:Fallback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E5BFFC5-B71D-7942-8DAE-FA4EF35F30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4950" y="1939751"/>
                <a:ext cx="477310" cy="369332"/>
              </a:xfrm>
              <a:prstGeom prst="rect">
                <a:avLst/>
              </a:prstGeom>
              <a:blipFill>
                <a:blip r:embed="rId11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A34708F-4D4C-9D48-B6AE-B90B3F3F9A0D}"/>
                  </a:ext>
                </a:extLst>
              </p:cNvPr>
              <p:cNvSpPr/>
              <p:nvPr/>
            </p:nvSpPr>
            <p:spPr>
              <a:xfrm>
                <a:off x="5943600" y="1939751"/>
                <a:ext cx="4773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</mc:Choice>
        <mc:Fallback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A34708F-4D4C-9D48-B6AE-B90B3F3F9A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1939751"/>
                <a:ext cx="477310" cy="369332"/>
              </a:xfrm>
              <a:prstGeom prst="rect">
                <a:avLst/>
              </a:prstGeom>
              <a:blipFill>
                <a:blip r:embed="rId12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71A3D94C-98C2-E342-B775-EA6214419E05}"/>
                  </a:ext>
                </a:extLst>
              </p:cNvPr>
              <p:cNvSpPr/>
              <p:nvPr/>
            </p:nvSpPr>
            <p:spPr>
              <a:xfrm>
                <a:off x="6572250" y="1939751"/>
                <a:ext cx="4773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8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</mc:Choice>
        <mc:Fallback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71A3D94C-98C2-E342-B775-EA6214419E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2250" y="1939751"/>
                <a:ext cx="477310" cy="369332"/>
              </a:xfrm>
              <a:prstGeom prst="rect">
                <a:avLst/>
              </a:prstGeom>
              <a:blipFill>
                <a:blip r:embed="rId13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083E7195-5CC8-3545-A2B3-EC8C232B3633}"/>
              </a:ext>
            </a:extLst>
          </p:cNvPr>
          <p:cNvSpPr txBox="1"/>
          <p:nvPr/>
        </p:nvSpPr>
        <p:spPr>
          <a:xfrm>
            <a:off x="-36512" y="4866714"/>
            <a:ext cx="3491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courtesy of Lana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Lezebnik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04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3FF18-6CFE-074E-A805-02AA2B375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this is generates checkerboard like artifacts!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0FF0FA-EA22-4F40-96D6-BFC1093A4F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Because of overlap. </a:t>
            </a:r>
          </a:p>
          <a:p>
            <a:r>
              <a:rPr lang="en-US" dirty="0"/>
              <a:t>You can try to prevent overlap (play around with the distill page), but it gets complicated with multiple layers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E30F47-00B3-B14C-8779-36BFEC26E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976651"/>
            <a:ext cx="6588224" cy="310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206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6DBA8-06AC-4043-8E37-45D0EBFFC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Simpler, effective solution </a:t>
            </a:r>
            <a:br>
              <a:rPr lang="en-US" sz="3200" dirty="0"/>
            </a:br>
            <a:r>
              <a:rPr lang="en-US" sz="3200" dirty="0"/>
              <a:t>(often used in practice)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FA3BC-B3FE-3E4A-8EED-4371F8A0C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680" y="1307591"/>
            <a:ext cx="8686800" cy="3102993"/>
          </a:xfrm>
        </p:spPr>
        <p:txBody>
          <a:bodyPr>
            <a:normAutofit/>
          </a:bodyPr>
          <a:lstStyle/>
          <a:p>
            <a:r>
              <a:rPr lang="en-US" sz="2800" dirty="0" err="1"/>
              <a:t>Upsample</a:t>
            </a:r>
            <a:r>
              <a:rPr lang="en-US" sz="2800" dirty="0"/>
              <a:t>, followed by a regular Convolution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386F23F-30F1-044F-8A25-6CB7CDDBB898}"/>
              </a:ext>
            </a:extLst>
          </p:cNvPr>
          <p:cNvGrpSpPr/>
          <p:nvPr/>
        </p:nvGrpSpPr>
        <p:grpSpPr>
          <a:xfrm>
            <a:off x="402904" y="3102738"/>
            <a:ext cx="2773318" cy="1713485"/>
            <a:chOff x="402904" y="3102738"/>
            <a:chExt cx="2773318" cy="1713485"/>
          </a:xfrm>
        </p:grpSpPr>
        <p:sp>
          <p:nvSpPr>
            <p:cNvPr id="5" name="Cube 4">
              <a:extLst>
                <a:ext uri="{FF2B5EF4-FFF2-40B4-BE49-F238E27FC236}">
                  <a16:creationId xmlns:a16="http://schemas.microsoft.com/office/drawing/2014/main" id="{E430905A-E99A-5940-B19F-036A2C88C055}"/>
                </a:ext>
              </a:extLst>
            </p:cNvPr>
            <p:cNvSpPr/>
            <p:nvPr/>
          </p:nvSpPr>
          <p:spPr>
            <a:xfrm>
              <a:off x="1158651" y="3102738"/>
              <a:ext cx="870084" cy="724072"/>
            </a:xfrm>
            <a:prstGeom prst="cub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1C90D5D-28F2-4747-B56B-A2DCEFE57AEE}"/>
                </a:ext>
              </a:extLst>
            </p:cNvPr>
            <p:cNvSpPr txBox="1"/>
            <p:nvPr/>
          </p:nvSpPr>
          <p:spPr>
            <a:xfrm>
              <a:off x="402904" y="4108337"/>
              <a:ext cx="27733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Input: </a:t>
              </a:r>
            </a:p>
            <a:p>
              <a:r>
                <a:rPr lang="en-US" sz="2000" dirty="0"/>
                <a:t>B x </a:t>
              </a:r>
              <a:r>
                <a:rPr lang="en-US" sz="2000" dirty="0" err="1"/>
                <a:t>C</a:t>
              </a:r>
              <a:r>
                <a:rPr lang="en-US" sz="2000" baseline="-25000" dirty="0" err="1"/>
                <a:t>in</a:t>
              </a:r>
              <a:r>
                <a:rPr lang="en-US" sz="2000" dirty="0"/>
                <a:t> x H x W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437B9F9-2D66-0649-905B-011FDC0E7758}"/>
              </a:ext>
            </a:extLst>
          </p:cNvPr>
          <p:cNvGrpSpPr/>
          <p:nvPr/>
        </p:nvGrpSpPr>
        <p:grpSpPr>
          <a:xfrm>
            <a:off x="1789563" y="2110305"/>
            <a:ext cx="4322784" cy="2957668"/>
            <a:chOff x="1789563" y="2110305"/>
            <a:chExt cx="4322784" cy="2957668"/>
          </a:xfrm>
        </p:grpSpPr>
        <p:sp>
          <p:nvSpPr>
            <p:cNvPr id="6" name="Cube 5">
              <a:extLst>
                <a:ext uri="{FF2B5EF4-FFF2-40B4-BE49-F238E27FC236}">
                  <a16:creationId xmlns:a16="http://schemas.microsoft.com/office/drawing/2014/main" id="{EF17B6A3-61F4-2C44-9F27-3EEC2E2199CC}"/>
                </a:ext>
              </a:extLst>
            </p:cNvPr>
            <p:cNvSpPr/>
            <p:nvPr/>
          </p:nvSpPr>
          <p:spPr>
            <a:xfrm>
              <a:off x="3563888" y="2780698"/>
              <a:ext cx="1644045" cy="1368152"/>
            </a:xfrm>
            <a:prstGeom prst="cub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6E89EE3-3BDD-9548-9D49-F2AF3512FF64}"/>
                </a:ext>
              </a:extLst>
            </p:cNvPr>
            <p:cNvGrpSpPr/>
            <p:nvPr/>
          </p:nvGrpSpPr>
          <p:grpSpPr>
            <a:xfrm>
              <a:off x="1789563" y="2110305"/>
              <a:ext cx="2013497" cy="1461166"/>
              <a:chOff x="1789563" y="2110305"/>
              <a:chExt cx="2013497" cy="1461166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D5D1520-CFAB-1149-9563-F9A28970F203}"/>
                  </a:ext>
                </a:extLst>
              </p:cNvPr>
              <p:cNvSpPr txBox="1"/>
              <p:nvPr/>
            </p:nvSpPr>
            <p:spPr>
              <a:xfrm>
                <a:off x="1789563" y="2110305"/>
                <a:ext cx="201349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Any differentiable </a:t>
                </a:r>
                <a:r>
                  <a:rPr lang="en-US" sz="2000" dirty="0" err="1"/>
                  <a:t>upsampling</a:t>
                </a:r>
                <a:endParaRPr lang="en-US" sz="2000" dirty="0"/>
              </a:p>
            </p:txBody>
          </p:sp>
          <p:sp>
            <p:nvSpPr>
              <p:cNvPr id="9" name="Right Arrow 8">
                <a:extLst>
                  <a:ext uri="{FF2B5EF4-FFF2-40B4-BE49-F238E27FC236}">
                    <a16:creationId xmlns:a16="http://schemas.microsoft.com/office/drawing/2014/main" id="{9EB19087-B17D-4C4E-9F22-909C9001AC81}"/>
                  </a:ext>
                </a:extLst>
              </p:cNvPr>
              <p:cNvSpPr/>
              <p:nvPr/>
            </p:nvSpPr>
            <p:spPr>
              <a:xfrm>
                <a:off x="2127364" y="3358077"/>
                <a:ext cx="1366334" cy="213394"/>
              </a:xfrm>
              <a:prstGeom prst="rightArrow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B68D9A6-43FB-0C41-9BFB-5C217E79E21F}"/>
                </a:ext>
              </a:extLst>
            </p:cNvPr>
            <p:cNvSpPr txBox="1"/>
            <p:nvPr/>
          </p:nvSpPr>
          <p:spPr>
            <a:xfrm>
              <a:off x="2999250" y="4360087"/>
              <a:ext cx="31130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After </a:t>
              </a:r>
              <a:r>
                <a:rPr lang="en-US" sz="2000" dirty="0" err="1"/>
                <a:t>upsample</a:t>
              </a:r>
              <a:r>
                <a:rPr lang="en-US" sz="2000" dirty="0"/>
                <a:t>, factor 2: </a:t>
              </a:r>
            </a:p>
            <a:p>
              <a:r>
                <a:rPr lang="en-US" sz="2000" dirty="0"/>
                <a:t>B x </a:t>
              </a:r>
              <a:r>
                <a:rPr lang="en-US" sz="2000" dirty="0" err="1"/>
                <a:t>C</a:t>
              </a:r>
              <a:r>
                <a:rPr lang="en-US" sz="2000" baseline="-25000" dirty="0" err="1"/>
                <a:t>in</a:t>
              </a:r>
              <a:r>
                <a:rPr lang="en-US" sz="2000" dirty="0"/>
                <a:t> x 2H x 2W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F5F9349-D031-E644-814E-A51523D670C3}"/>
              </a:ext>
            </a:extLst>
          </p:cNvPr>
          <p:cNvGrpSpPr/>
          <p:nvPr/>
        </p:nvGrpSpPr>
        <p:grpSpPr>
          <a:xfrm>
            <a:off x="5386943" y="2309753"/>
            <a:ext cx="4037901" cy="2731544"/>
            <a:chOff x="5386943" y="2309753"/>
            <a:chExt cx="4037901" cy="273154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13AE182-B20A-8246-B99B-FF13DCEAD350}"/>
                </a:ext>
              </a:extLst>
            </p:cNvPr>
            <p:cNvGrpSpPr/>
            <p:nvPr/>
          </p:nvGrpSpPr>
          <p:grpSpPr>
            <a:xfrm>
              <a:off x="5386943" y="2309753"/>
              <a:ext cx="2523787" cy="1839097"/>
              <a:chOff x="5386943" y="2309753"/>
              <a:chExt cx="2523787" cy="1839097"/>
            </a:xfrm>
          </p:grpSpPr>
          <p:sp>
            <p:nvSpPr>
              <p:cNvPr id="7" name="Cube 6">
                <a:extLst>
                  <a:ext uri="{FF2B5EF4-FFF2-40B4-BE49-F238E27FC236}">
                    <a16:creationId xmlns:a16="http://schemas.microsoft.com/office/drawing/2014/main" id="{6AF34367-E6B5-D24D-B8F6-63D4C0612385}"/>
                  </a:ext>
                </a:extLst>
              </p:cNvPr>
              <p:cNvSpPr/>
              <p:nvPr/>
            </p:nvSpPr>
            <p:spPr>
              <a:xfrm>
                <a:off x="7094098" y="2780698"/>
                <a:ext cx="816632" cy="1368152"/>
              </a:xfrm>
              <a:prstGeom prst="cube">
                <a:avLst>
                  <a:gd name="adj" fmla="val 41287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ight Arrow 10">
                <a:extLst>
                  <a:ext uri="{FF2B5EF4-FFF2-40B4-BE49-F238E27FC236}">
                    <a16:creationId xmlns:a16="http://schemas.microsoft.com/office/drawing/2014/main" id="{5F74CE07-AA70-E64A-9725-6033D141CBCF}"/>
                  </a:ext>
                </a:extLst>
              </p:cNvPr>
              <p:cNvSpPr/>
              <p:nvPr/>
            </p:nvSpPr>
            <p:spPr>
              <a:xfrm>
                <a:off x="5402957" y="3358077"/>
                <a:ext cx="1366334" cy="213394"/>
              </a:xfrm>
              <a:prstGeom prst="rightArrow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F36D5DC-ECFE-B34D-B91F-18F8631A590E}"/>
                  </a:ext>
                </a:extLst>
              </p:cNvPr>
              <p:cNvSpPr txBox="1"/>
              <p:nvPr/>
            </p:nvSpPr>
            <p:spPr>
              <a:xfrm>
                <a:off x="5386943" y="2309753"/>
                <a:ext cx="136633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Conv Layer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2CD10B7-3246-E740-AD37-9DA50E0F3906}"/>
                </a:ext>
              </a:extLst>
            </p:cNvPr>
            <p:cNvSpPr txBox="1"/>
            <p:nvPr/>
          </p:nvSpPr>
          <p:spPr>
            <a:xfrm>
              <a:off x="6311747" y="4333411"/>
              <a:ext cx="31130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After conv: </a:t>
              </a:r>
            </a:p>
            <a:p>
              <a:r>
                <a:rPr lang="en-US" sz="2000" dirty="0"/>
                <a:t>B x </a:t>
              </a:r>
              <a:r>
                <a:rPr lang="en-US" sz="2000" dirty="0" err="1"/>
                <a:t>C</a:t>
              </a:r>
              <a:r>
                <a:rPr lang="en-US" sz="2000" baseline="-25000" dirty="0" err="1"/>
                <a:t>out</a:t>
              </a:r>
              <a:r>
                <a:rPr lang="en-US" sz="2000" dirty="0"/>
                <a:t> x 2H x 2W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99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D1FE5-9AB7-884E-852D-B138051CA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to </a:t>
            </a:r>
            <a:r>
              <a:rPr lang="en-US" dirty="0" err="1"/>
              <a:t>Upsample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859B090-95A7-2F4E-9BCF-8B2F2890C42B}"/>
              </a:ext>
            </a:extLst>
          </p:cNvPr>
          <p:cNvGrpSpPr/>
          <p:nvPr/>
        </p:nvGrpSpPr>
        <p:grpSpPr>
          <a:xfrm>
            <a:off x="3380168" y="2270782"/>
            <a:ext cx="617220" cy="617220"/>
            <a:chOff x="2298357" y="2656703"/>
            <a:chExt cx="1097280" cy="109728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5EBD828-A448-CB4A-8D1F-C002A9D05D00}"/>
                </a:ext>
              </a:extLst>
            </p:cNvPr>
            <p:cNvSpPr/>
            <p:nvPr/>
          </p:nvSpPr>
          <p:spPr>
            <a:xfrm>
              <a:off x="2298357" y="2656703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 panose="020F0502020204030204"/>
                </a:rPr>
                <a:t>1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F252A71-0FD7-3A40-A25A-DCC5751C43D4}"/>
                </a:ext>
              </a:extLst>
            </p:cNvPr>
            <p:cNvSpPr/>
            <p:nvPr/>
          </p:nvSpPr>
          <p:spPr>
            <a:xfrm>
              <a:off x="2298357" y="3205343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 panose="020F0502020204030204"/>
                </a:rPr>
                <a:t>3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5270A17-3B90-544F-B7EB-EF1A06F25819}"/>
                </a:ext>
              </a:extLst>
            </p:cNvPr>
            <p:cNvSpPr/>
            <p:nvPr/>
          </p:nvSpPr>
          <p:spPr>
            <a:xfrm>
              <a:off x="2846997" y="2656703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 panose="020F0502020204030204"/>
                </a:rPr>
                <a:t>2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BE9349D-4BB4-EE46-80B5-0ED80423327E}"/>
                </a:ext>
              </a:extLst>
            </p:cNvPr>
            <p:cNvSpPr/>
            <p:nvPr/>
          </p:nvSpPr>
          <p:spPr>
            <a:xfrm>
              <a:off x="2846997" y="3205343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 panose="020F0502020204030204"/>
                </a:rPr>
                <a:t>4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1724015-1FD0-1A40-ADA2-98C8C0EDB3A6}"/>
              </a:ext>
            </a:extLst>
          </p:cNvPr>
          <p:cNvGrpSpPr/>
          <p:nvPr/>
        </p:nvGrpSpPr>
        <p:grpSpPr>
          <a:xfrm>
            <a:off x="4770768" y="1962172"/>
            <a:ext cx="1241392" cy="1234440"/>
            <a:chOff x="5759074" y="2977978"/>
            <a:chExt cx="2206919" cy="21945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86619EA-DEA9-CB40-8DA4-CE19F69C8EDE}"/>
                </a:ext>
              </a:extLst>
            </p:cNvPr>
            <p:cNvSpPr/>
            <p:nvPr/>
          </p:nvSpPr>
          <p:spPr>
            <a:xfrm>
              <a:off x="5759074" y="297797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 panose="020F0502020204030204"/>
                </a:rPr>
                <a:t>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E64619C-91D1-C342-A38C-098DBA56B6D5}"/>
                </a:ext>
              </a:extLst>
            </p:cNvPr>
            <p:cNvSpPr/>
            <p:nvPr/>
          </p:nvSpPr>
          <p:spPr>
            <a:xfrm>
              <a:off x="5759074" y="352661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 panose="020F0502020204030204"/>
                </a:rPr>
                <a:t>1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EB3AD96-58F0-7C49-A453-5C5ABE36C822}"/>
                </a:ext>
              </a:extLst>
            </p:cNvPr>
            <p:cNvSpPr/>
            <p:nvPr/>
          </p:nvSpPr>
          <p:spPr>
            <a:xfrm>
              <a:off x="6307714" y="297797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 panose="020F0502020204030204"/>
                </a:rPr>
                <a:t>1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22D1583-4695-7946-A387-E1CF6433C050}"/>
                </a:ext>
              </a:extLst>
            </p:cNvPr>
            <p:cNvSpPr/>
            <p:nvPr/>
          </p:nvSpPr>
          <p:spPr>
            <a:xfrm>
              <a:off x="6307714" y="352661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 panose="020F0502020204030204"/>
                </a:rPr>
                <a:t>1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E4414D4-D83F-414F-B7DD-671E928B6E7D}"/>
                </a:ext>
              </a:extLst>
            </p:cNvPr>
            <p:cNvSpPr/>
            <p:nvPr/>
          </p:nvSpPr>
          <p:spPr>
            <a:xfrm>
              <a:off x="6856356" y="297797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 panose="020F0502020204030204"/>
                </a:rPr>
                <a:t>2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AD4D81F-3D8B-D847-A5E9-D6144BCCD8BF}"/>
                </a:ext>
              </a:extLst>
            </p:cNvPr>
            <p:cNvSpPr/>
            <p:nvPr/>
          </p:nvSpPr>
          <p:spPr>
            <a:xfrm>
              <a:off x="6856356" y="352661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 panose="020F0502020204030204"/>
                </a:rPr>
                <a:t>2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B99087F-F0DF-6246-8CCE-79DCFC4655D3}"/>
                </a:ext>
              </a:extLst>
            </p:cNvPr>
            <p:cNvSpPr/>
            <p:nvPr/>
          </p:nvSpPr>
          <p:spPr>
            <a:xfrm>
              <a:off x="7404996" y="297797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 panose="020F0502020204030204"/>
                </a:rPr>
                <a:t>2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2A7F745-2332-8545-AD56-BA70B7510F44}"/>
                </a:ext>
              </a:extLst>
            </p:cNvPr>
            <p:cNvSpPr/>
            <p:nvPr/>
          </p:nvSpPr>
          <p:spPr>
            <a:xfrm>
              <a:off x="7404996" y="352661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 panose="020F0502020204030204"/>
                </a:rPr>
                <a:t>2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639FB5B-45A1-E649-BFB4-B1F797726C2B}"/>
                </a:ext>
              </a:extLst>
            </p:cNvPr>
            <p:cNvSpPr/>
            <p:nvPr/>
          </p:nvSpPr>
          <p:spPr>
            <a:xfrm>
              <a:off x="5759074" y="407525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 panose="020F0502020204030204"/>
                </a:rPr>
                <a:t>3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C42C184-440A-CB4C-9776-4CE0B42A703A}"/>
                </a:ext>
              </a:extLst>
            </p:cNvPr>
            <p:cNvSpPr/>
            <p:nvPr/>
          </p:nvSpPr>
          <p:spPr>
            <a:xfrm>
              <a:off x="5759074" y="462389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 panose="020F0502020204030204"/>
                </a:rPr>
                <a:t>3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6F75486-914C-2340-A8E9-2531A8A1E23E}"/>
                </a:ext>
              </a:extLst>
            </p:cNvPr>
            <p:cNvSpPr/>
            <p:nvPr/>
          </p:nvSpPr>
          <p:spPr>
            <a:xfrm>
              <a:off x="6307714" y="407525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 panose="020F0502020204030204"/>
                </a:rPr>
                <a:t>3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F3BD196-11D8-D34A-80E9-D9067315E8B7}"/>
                </a:ext>
              </a:extLst>
            </p:cNvPr>
            <p:cNvSpPr/>
            <p:nvPr/>
          </p:nvSpPr>
          <p:spPr>
            <a:xfrm>
              <a:off x="6307714" y="462389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 panose="020F0502020204030204"/>
                </a:rPr>
                <a:t>3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E97C69D-E87C-5049-86E2-FF3FCDFC4A52}"/>
                </a:ext>
              </a:extLst>
            </p:cNvPr>
            <p:cNvSpPr/>
            <p:nvPr/>
          </p:nvSpPr>
          <p:spPr>
            <a:xfrm>
              <a:off x="6856356" y="407525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 panose="020F0502020204030204"/>
                </a:rPr>
                <a:t>4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52A9F15-5D38-814D-A92D-C6B532D590F0}"/>
                </a:ext>
              </a:extLst>
            </p:cNvPr>
            <p:cNvSpPr/>
            <p:nvPr/>
          </p:nvSpPr>
          <p:spPr>
            <a:xfrm>
              <a:off x="6856356" y="462389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 panose="020F0502020204030204"/>
                </a:rPr>
                <a:t>4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F82DDC7-B63C-784E-A0D2-770FE3569667}"/>
                </a:ext>
              </a:extLst>
            </p:cNvPr>
            <p:cNvSpPr/>
            <p:nvPr/>
          </p:nvSpPr>
          <p:spPr>
            <a:xfrm>
              <a:off x="7404996" y="407525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 panose="020F0502020204030204"/>
                </a:rPr>
                <a:t>4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209A30A-8420-3B41-90B6-752150C0B3CB}"/>
                </a:ext>
              </a:extLst>
            </p:cNvPr>
            <p:cNvSpPr/>
            <p:nvPr/>
          </p:nvSpPr>
          <p:spPr>
            <a:xfrm>
              <a:off x="7404996" y="462389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 panose="020F0502020204030204"/>
                </a:rPr>
                <a:t>4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E0D6D45-D5FE-344B-ACE2-898EE115C273}"/>
                </a:ext>
              </a:extLst>
            </p:cNvPr>
            <p:cNvCxnSpPr/>
            <p:nvPr/>
          </p:nvCxnSpPr>
          <p:spPr>
            <a:xfrm>
              <a:off x="6856354" y="2977978"/>
              <a:ext cx="0" cy="219456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3DEA487-0B66-BD49-883E-CB764BC1D6C7}"/>
                </a:ext>
              </a:extLst>
            </p:cNvPr>
            <p:cNvCxnSpPr/>
            <p:nvPr/>
          </p:nvCxnSpPr>
          <p:spPr>
            <a:xfrm>
              <a:off x="5771433" y="4102442"/>
              <a:ext cx="2194560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A4C22839-B906-D74C-BB72-A91F92C557CF}"/>
              </a:ext>
            </a:extLst>
          </p:cNvPr>
          <p:cNvSpPr txBox="1"/>
          <p:nvPr/>
        </p:nvSpPr>
        <p:spPr>
          <a:xfrm>
            <a:off x="3212526" y="3302206"/>
            <a:ext cx="952505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Input 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C x 2 x 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3D7CFCB-2F7D-DF44-A153-BE45016E0518}"/>
              </a:ext>
            </a:extLst>
          </p:cNvPr>
          <p:cNvSpPr txBox="1"/>
          <p:nvPr/>
        </p:nvSpPr>
        <p:spPr>
          <a:xfrm>
            <a:off x="4918688" y="3302206"/>
            <a:ext cx="952505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Output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C x 4 x 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77B34C5-066F-934B-A677-B4B85EC8022C}"/>
              </a:ext>
            </a:extLst>
          </p:cNvPr>
          <p:cNvSpPr txBox="1"/>
          <p:nvPr/>
        </p:nvSpPr>
        <p:spPr>
          <a:xfrm>
            <a:off x="3712518" y="1483006"/>
            <a:ext cx="1867499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Nearest Neighbor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EE1123A-CC04-F84D-A31D-D4E9F5DC1071}"/>
              </a:ext>
            </a:extLst>
          </p:cNvPr>
          <p:cNvCxnSpPr>
            <a:cxnSpLocks/>
          </p:cNvCxnSpPr>
          <p:nvPr/>
        </p:nvCxnSpPr>
        <p:spPr>
          <a:xfrm>
            <a:off x="4124385" y="2579392"/>
            <a:ext cx="47264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EFFA5B1-4A2B-D840-9A0D-12890FABC9AE}"/>
              </a:ext>
            </a:extLst>
          </p:cNvPr>
          <p:cNvGrpSpPr/>
          <p:nvPr/>
        </p:nvGrpSpPr>
        <p:grpSpPr>
          <a:xfrm>
            <a:off x="347154" y="2270782"/>
            <a:ext cx="617220" cy="617220"/>
            <a:chOff x="2298357" y="2656703"/>
            <a:chExt cx="1097280" cy="109728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061364-A3DC-F84F-A83F-960E2070259D}"/>
                </a:ext>
              </a:extLst>
            </p:cNvPr>
            <p:cNvSpPr/>
            <p:nvPr/>
          </p:nvSpPr>
          <p:spPr>
            <a:xfrm>
              <a:off x="2298357" y="2656703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 panose="020F0502020204030204"/>
                </a:rPr>
                <a:t>1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7FD2CCA-33F0-3446-8313-8763B49583F3}"/>
                </a:ext>
              </a:extLst>
            </p:cNvPr>
            <p:cNvSpPr/>
            <p:nvPr/>
          </p:nvSpPr>
          <p:spPr>
            <a:xfrm>
              <a:off x="2298357" y="3205343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 panose="020F0502020204030204"/>
                </a:rPr>
                <a:t>3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C096C71-724C-DE48-BC22-B16FF16D16B0}"/>
                </a:ext>
              </a:extLst>
            </p:cNvPr>
            <p:cNvSpPr/>
            <p:nvPr/>
          </p:nvSpPr>
          <p:spPr>
            <a:xfrm>
              <a:off x="2846997" y="2656703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 panose="020F0502020204030204"/>
                </a:rPr>
                <a:t>2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5BA0D43-721B-0E4A-981A-6E6437A197A6}"/>
                </a:ext>
              </a:extLst>
            </p:cNvPr>
            <p:cNvSpPr/>
            <p:nvPr/>
          </p:nvSpPr>
          <p:spPr>
            <a:xfrm>
              <a:off x="2846997" y="3205343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 panose="020F0502020204030204"/>
                </a:rPr>
                <a:t>4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ECFCD22-2E2C-9747-8AD7-F8504399A30F}"/>
              </a:ext>
            </a:extLst>
          </p:cNvPr>
          <p:cNvGrpSpPr/>
          <p:nvPr/>
        </p:nvGrpSpPr>
        <p:grpSpPr>
          <a:xfrm>
            <a:off x="1737754" y="1962172"/>
            <a:ext cx="1241392" cy="1234440"/>
            <a:chOff x="5759074" y="2977978"/>
            <a:chExt cx="2206919" cy="219456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DDAB0C1-0634-F347-9472-005509D233BA}"/>
                </a:ext>
              </a:extLst>
            </p:cNvPr>
            <p:cNvSpPr/>
            <p:nvPr/>
          </p:nvSpPr>
          <p:spPr>
            <a:xfrm>
              <a:off x="5759074" y="297797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 panose="020F0502020204030204"/>
                </a:rPr>
                <a:t>1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C2D748A-D0A3-724D-9E82-A322E17049AA}"/>
                </a:ext>
              </a:extLst>
            </p:cNvPr>
            <p:cNvSpPr/>
            <p:nvPr/>
          </p:nvSpPr>
          <p:spPr>
            <a:xfrm>
              <a:off x="5759074" y="352661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 panose="020F0502020204030204"/>
                </a:rPr>
                <a:t>0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A4B91F8-321A-1E48-B9DB-E672F05BB86F}"/>
                </a:ext>
              </a:extLst>
            </p:cNvPr>
            <p:cNvSpPr/>
            <p:nvPr/>
          </p:nvSpPr>
          <p:spPr>
            <a:xfrm>
              <a:off x="6307714" y="297797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 panose="020F0502020204030204"/>
                </a:rPr>
                <a:t>0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DBD6845-C0A6-B64E-BF4D-85CD17F1ED60}"/>
                </a:ext>
              </a:extLst>
            </p:cNvPr>
            <p:cNvSpPr/>
            <p:nvPr/>
          </p:nvSpPr>
          <p:spPr>
            <a:xfrm>
              <a:off x="6307714" y="352661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 panose="020F0502020204030204"/>
                </a:rPr>
                <a:t>0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640E702-FE42-0B4C-9377-65C2CE7D6C17}"/>
                </a:ext>
              </a:extLst>
            </p:cNvPr>
            <p:cNvSpPr/>
            <p:nvPr/>
          </p:nvSpPr>
          <p:spPr>
            <a:xfrm>
              <a:off x="6856356" y="297797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 panose="020F0502020204030204"/>
                </a:rPr>
                <a:t>2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62BA6F1-D845-8848-AA57-06D39D962908}"/>
                </a:ext>
              </a:extLst>
            </p:cNvPr>
            <p:cNvSpPr/>
            <p:nvPr/>
          </p:nvSpPr>
          <p:spPr>
            <a:xfrm>
              <a:off x="6856356" y="352661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 panose="020F0502020204030204"/>
                </a:rPr>
                <a:t>0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E16BB0D-E861-0B48-9115-EBCDAD89A5A6}"/>
                </a:ext>
              </a:extLst>
            </p:cNvPr>
            <p:cNvSpPr/>
            <p:nvPr/>
          </p:nvSpPr>
          <p:spPr>
            <a:xfrm>
              <a:off x="7404996" y="297797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 panose="020F0502020204030204"/>
                </a:rPr>
                <a:t>0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9BF8F7F-2CEE-9F4E-A918-A143D937F4FA}"/>
                </a:ext>
              </a:extLst>
            </p:cNvPr>
            <p:cNvSpPr/>
            <p:nvPr/>
          </p:nvSpPr>
          <p:spPr>
            <a:xfrm>
              <a:off x="7404996" y="352661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 panose="020F0502020204030204"/>
                </a:rPr>
                <a:t>0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758AE0D-FCC5-E144-9FC2-331DE417A0D1}"/>
                </a:ext>
              </a:extLst>
            </p:cNvPr>
            <p:cNvSpPr/>
            <p:nvPr/>
          </p:nvSpPr>
          <p:spPr>
            <a:xfrm>
              <a:off x="5759074" y="407525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 panose="020F0502020204030204"/>
                </a:rPr>
                <a:t>3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0778EAA-F1EB-754B-8C39-99F58C81ADCB}"/>
                </a:ext>
              </a:extLst>
            </p:cNvPr>
            <p:cNvSpPr/>
            <p:nvPr/>
          </p:nvSpPr>
          <p:spPr>
            <a:xfrm>
              <a:off x="5759074" y="462389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 panose="020F0502020204030204"/>
                </a:rPr>
                <a:t>0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E687AB1D-CD3B-074D-8719-63AEAE6D91A0}"/>
                </a:ext>
              </a:extLst>
            </p:cNvPr>
            <p:cNvSpPr/>
            <p:nvPr/>
          </p:nvSpPr>
          <p:spPr>
            <a:xfrm>
              <a:off x="6307714" y="407525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 panose="020F0502020204030204"/>
                </a:rPr>
                <a:t>0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5681EF3-C4C0-E04D-95CE-79FCA4CC2B20}"/>
                </a:ext>
              </a:extLst>
            </p:cNvPr>
            <p:cNvSpPr/>
            <p:nvPr/>
          </p:nvSpPr>
          <p:spPr>
            <a:xfrm>
              <a:off x="6307714" y="462389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 panose="020F0502020204030204"/>
                </a:rPr>
                <a:t>0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9552717-1DF9-CA41-99DC-C88909AF9394}"/>
                </a:ext>
              </a:extLst>
            </p:cNvPr>
            <p:cNvSpPr/>
            <p:nvPr/>
          </p:nvSpPr>
          <p:spPr>
            <a:xfrm>
              <a:off x="6856356" y="407525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 panose="020F0502020204030204"/>
                </a:rPr>
                <a:t>4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519D592-747E-744E-ADD9-266AA2664B25}"/>
                </a:ext>
              </a:extLst>
            </p:cNvPr>
            <p:cNvSpPr/>
            <p:nvPr/>
          </p:nvSpPr>
          <p:spPr>
            <a:xfrm>
              <a:off x="6856356" y="462389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 panose="020F0502020204030204"/>
                </a:rPr>
                <a:t>0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C15E2BE-98ED-2F4A-BF96-7CAEF60D3EB3}"/>
                </a:ext>
              </a:extLst>
            </p:cNvPr>
            <p:cNvSpPr/>
            <p:nvPr/>
          </p:nvSpPr>
          <p:spPr>
            <a:xfrm>
              <a:off x="7404996" y="407525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 panose="020F0502020204030204"/>
                </a:rPr>
                <a:t>0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925EA1C1-B69F-674C-A733-D4573A3BA323}"/>
                </a:ext>
              </a:extLst>
            </p:cNvPr>
            <p:cNvSpPr/>
            <p:nvPr/>
          </p:nvSpPr>
          <p:spPr>
            <a:xfrm>
              <a:off x="7404996" y="462389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 panose="020F0502020204030204"/>
                </a:rPr>
                <a:t>0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04DF445E-8BE2-1D42-BC97-B0758B3D1C86}"/>
                </a:ext>
              </a:extLst>
            </p:cNvPr>
            <p:cNvCxnSpPr/>
            <p:nvPr/>
          </p:nvCxnSpPr>
          <p:spPr>
            <a:xfrm>
              <a:off x="6856354" y="2977978"/>
              <a:ext cx="0" cy="219456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DA85FE7-7CAB-6F4C-AF1D-AF0B8B93B983}"/>
                </a:ext>
              </a:extLst>
            </p:cNvPr>
            <p:cNvCxnSpPr/>
            <p:nvPr/>
          </p:nvCxnSpPr>
          <p:spPr>
            <a:xfrm>
              <a:off x="5771433" y="4102442"/>
              <a:ext cx="2194560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BBCEACB9-90D0-7C40-8F81-B641C661508C}"/>
              </a:ext>
            </a:extLst>
          </p:cNvPr>
          <p:cNvSpPr txBox="1"/>
          <p:nvPr/>
        </p:nvSpPr>
        <p:spPr>
          <a:xfrm>
            <a:off x="179512" y="3302206"/>
            <a:ext cx="952505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Input 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C x 2 x 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287043B-CEE3-884A-A627-B22E83D7E604}"/>
              </a:ext>
            </a:extLst>
          </p:cNvPr>
          <p:cNvSpPr txBox="1"/>
          <p:nvPr/>
        </p:nvSpPr>
        <p:spPr>
          <a:xfrm>
            <a:off x="1885673" y="3302206"/>
            <a:ext cx="952505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Output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C x 4 x 4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7BB1C79-D5D9-3143-B548-90A0F5B9C3F9}"/>
              </a:ext>
            </a:extLst>
          </p:cNvPr>
          <p:cNvSpPr txBox="1"/>
          <p:nvPr/>
        </p:nvSpPr>
        <p:spPr>
          <a:xfrm>
            <a:off x="950253" y="1483006"/>
            <a:ext cx="1326004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Bed of Nails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25057AAC-CF4B-B647-9437-F8DA437C1D57}"/>
              </a:ext>
            </a:extLst>
          </p:cNvPr>
          <p:cNvCxnSpPr>
            <a:cxnSpLocks/>
          </p:cNvCxnSpPr>
          <p:nvPr/>
        </p:nvCxnSpPr>
        <p:spPr>
          <a:xfrm>
            <a:off x="1091370" y="2579392"/>
            <a:ext cx="47264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84E106-39CB-BB42-9141-291DE68E33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53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491B022-2591-D94D-92CA-C0D86FE95D19}"/>
              </a:ext>
            </a:extLst>
          </p:cNvPr>
          <p:cNvGrpSpPr/>
          <p:nvPr/>
        </p:nvGrpSpPr>
        <p:grpSpPr>
          <a:xfrm>
            <a:off x="6393845" y="2271200"/>
            <a:ext cx="617220" cy="617220"/>
            <a:chOff x="2298357" y="2656703"/>
            <a:chExt cx="1097280" cy="1097280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C8FEDF2-D223-8E44-84BB-10FE2649A9B3}"/>
                </a:ext>
              </a:extLst>
            </p:cNvPr>
            <p:cNvSpPr/>
            <p:nvPr/>
          </p:nvSpPr>
          <p:spPr>
            <a:xfrm>
              <a:off x="2298357" y="2656703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 panose="020F0502020204030204"/>
                </a:rPr>
                <a:t>1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0A68967D-A315-854F-A953-D0BDF6D483E0}"/>
                </a:ext>
              </a:extLst>
            </p:cNvPr>
            <p:cNvSpPr/>
            <p:nvPr/>
          </p:nvSpPr>
          <p:spPr>
            <a:xfrm>
              <a:off x="2298357" y="3205343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 panose="020F0502020204030204"/>
                </a:rPr>
                <a:t>3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1D4019CE-61E7-E544-B1C2-E934A52ABD6B}"/>
                </a:ext>
              </a:extLst>
            </p:cNvPr>
            <p:cNvSpPr/>
            <p:nvPr/>
          </p:nvSpPr>
          <p:spPr>
            <a:xfrm>
              <a:off x="2846997" y="2656703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 panose="020F0502020204030204"/>
                </a:rPr>
                <a:t>2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06E952B7-9FB1-344F-B3E3-D3DBF76562BB}"/>
                </a:ext>
              </a:extLst>
            </p:cNvPr>
            <p:cNvSpPr/>
            <p:nvPr/>
          </p:nvSpPr>
          <p:spPr>
            <a:xfrm>
              <a:off x="2846997" y="3205343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 panose="020F0502020204030204"/>
                </a:rPr>
                <a:t>4</a:t>
              </a: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DE458308-7033-D347-8E9A-8ACA7BD64622}"/>
              </a:ext>
            </a:extLst>
          </p:cNvPr>
          <p:cNvSpPr txBox="1"/>
          <p:nvPr/>
        </p:nvSpPr>
        <p:spPr>
          <a:xfrm>
            <a:off x="6226203" y="3302624"/>
            <a:ext cx="952505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Input 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C x 2 x 2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5FFEDDC-5838-3D45-8E3D-CA5CBFEC768E}"/>
              </a:ext>
            </a:extLst>
          </p:cNvPr>
          <p:cNvSpPr txBox="1"/>
          <p:nvPr/>
        </p:nvSpPr>
        <p:spPr>
          <a:xfrm>
            <a:off x="7932365" y="3291830"/>
            <a:ext cx="952505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Output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C x 4 x 4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277759E-63EB-BC49-9708-E9ECF6518ADC}"/>
              </a:ext>
            </a:extLst>
          </p:cNvPr>
          <p:cNvSpPr txBox="1"/>
          <p:nvPr/>
        </p:nvSpPr>
        <p:spPr>
          <a:xfrm>
            <a:off x="6547623" y="1483424"/>
            <a:ext cx="2224648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Bilinear Interpolation</a:t>
            </a:r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B9A6C1DB-9947-3B4B-9832-6261613BAE3B}"/>
              </a:ext>
            </a:extLst>
          </p:cNvPr>
          <p:cNvCxnSpPr>
            <a:cxnSpLocks/>
          </p:cNvCxnSpPr>
          <p:nvPr/>
        </p:nvCxnSpPr>
        <p:spPr>
          <a:xfrm>
            <a:off x="7138062" y="2579810"/>
            <a:ext cx="47264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24731076-3281-A141-93F6-C278D9C65CAE}"/>
              </a:ext>
            </a:extLst>
          </p:cNvPr>
          <p:cNvGrpSpPr/>
          <p:nvPr/>
        </p:nvGrpSpPr>
        <p:grpSpPr>
          <a:xfrm>
            <a:off x="7665698" y="1959504"/>
            <a:ext cx="1370798" cy="1370798"/>
            <a:chOff x="5012276" y="1386347"/>
            <a:chExt cx="1543051" cy="1543051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B82AC271-A491-5E41-B429-C03A0D80201F}"/>
                </a:ext>
              </a:extLst>
            </p:cNvPr>
            <p:cNvSpPr/>
            <p:nvPr/>
          </p:nvSpPr>
          <p:spPr>
            <a:xfrm>
              <a:off x="5012276" y="1386347"/>
              <a:ext cx="385763" cy="38576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700" dirty="0">
                  <a:solidFill>
                    <a:prstClr val="black"/>
                  </a:solidFill>
                  <a:latin typeface="Calibri" panose="020F0502020204030204"/>
                </a:rPr>
                <a:t>1.00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9E1DB257-B4D8-3D48-B6F1-884D6F247168}"/>
                </a:ext>
              </a:extLst>
            </p:cNvPr>
            <p:cNvSpPr/>
            <p:nvPr/>
          </p:nvSpPr>
          <p:spPr>
            <a:xfrm>
              <a:off x="5398039" y="1386347"/>
              <a:ext cx="385763" cy="38576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700" dirty="0">
                  <a:solidFill>
                    <a:prstClr val="black"/>
                  </a:solidFill>
                  <a:latin typeface="Calibri" panose="020F0502020204030204"/>
                </a:rPr>
                <a:t>1.25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D7989936-D3F5-5F4C-A351-C43B885C5A78}"/>
                </a:ext>
              </a:extLst>
            </p:cNvPr>
            <p:cNvSpPr/>
            <p:nvPr/>
          </p:nvSpPr>
          <p:spPr>
            <a:xfrm>
              <a:off x="5783801" y="1386347"/>
              <a:ext cx="385763" cy="38576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700" dirty="0">
                  <a:solidFill>
                    <a:prstClr val="black"/>
                  </a:solidFill>
                  <a:latin typeface="Calibri" panose="020F0502020204030204"/>
                </a:rPr>
                <a:t>1.75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37856A1E-1F06-3E47-928E-BC0ABAA5E479}"/>
                </a:ext>
              </a:extLst>
            </p:cNvPr>
            <p:cNvSpPr/>
            <p:nvPr/>
          </p:nvSpPr>
          <p:spPr>
            <a:xfrm>
              <a:off x="6169564" y="1386347"/>
              <a:ext cx="385763" cy="38576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700" dirty="0">
                  <a:solidFill>
                    <a:prstClr val="black"/>
                  </a:solidFill>
                  <a:latin typeface="Calibri" panose="020F0502020204030204"/>
                </a:rPr>
                <a:t>2.00</a:t>
              </a: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9C334915-9B6D-1B4B-B527-0873FBA61A27}"/>
                </a:ext>
              </a:extLst>
            </p:cNvPr>
            <p:cNvSpPr/>
            <p:nvPr/>
          </p:nvSpPr>
          <p:spPr>
            <a:xfrm>
              <a:off x="5012276" y="1772110"/>
              <a:ext cx="385763" cy="38576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700" dirty="0">
                  <a:solidFill>
                    <a:prstClr val="black"/>
                  </a:solidFill>
                  <a:latin typeface="Calibri" panose="020F0502020204030204"/>
                </a:rPr>
                <a:t>1.50</a:t>
              </a: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9C6C65BD-BED4-444B-98C2-90FA3CC1C20C}"/>
                </a:ext>
              </a:extLst>
            </p:cNvPr>
            <p:cNvSpPr/>
            <p:nvPr/>
          </p:nvSpPr>
          <p:spPr>
            <a:xfrm>
              <a:off x="5398039" y="1772110"/>
              <a:ext cx="385763" cy="38576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700" dirty="0">
                  <a:solidFill>
                    <a:prstClr val="black"/>
                  </a:solidFill>
                  <a:latin typeface="Calibri" panose="020F0502020204030204"/>
                </a:rPr>
                <a:t>1.75</a:t>
              </a: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6F768DC4-1286-F24C-8260-A92617501E2D}"/>
                </a:ext>
              </a:extLst>
            </p:cNvPr>
            <p:cNvSpPr/>
            <p:nvPr/>
          </p:nvSpPr>
          <p:spPr>
            <a:xfrm>
              <a:off x="5783801" y="1772110"/>
              <a:ext cx="385763" cy="38576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700" dirty="0">
                  <a:solidFill>
                    <a:prstClr val="black"/>
                  </a:solidFill>
                  <a:latin typeface="Calibri" panose="020F0502020204030204"/>
                </a:rPr>
                <a:t>2.25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6CCEBBC-ED55-9B41-8CC9-A7A8B9B38825}"/>
                </a:ext>
              </a:extLst>
            </p:cNvPr>
            <p:cNvSpPr/>
            <p:nvPr/>
          </p:nvSpPr>
          <p:spPr>
            <a:xfrm>
              <a:off x="6169564" y="1772110"/>
              <a:ext cx="385763" cy="38576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700" dirty="0">
                  <a:solidFill>
                    <a:prstClr val="black"/>
                  </a:solidFill>
                  <a:latin typeface="Calibri" panose="020F0502020204030204"/>
                </a:rPr>
                <a:t>2.50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8DB906A4-86D5-1245-BD96-528DB8A91F2B}"/>
                </a:ext>
              </a:extLst>
            </p:cNvPr>
            <p:cNvSpPr/>
            <p:nvPr/>
          </p:nvSpPr>
          <p:spPr>
            <a:xfrm>
              <a:off x="5012276" y="2157872"/>
              <a:ext cx="385763" cy="38576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700" dirty="0">
                  <a:solidFill>
                    <a:prstClr val="black"/>
                  </a:solidFill>
                  <a:latin typeface="Calibri" panose="020F0502020204030204"/>
                </a:rPr>
                <a:t>2.50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36EEEA5B-7401-3944-B538-676E80858050}"/>
                </a:ext>
              </a:extLst>
            </p:cNvPr>
            <p:cNvSpPr/>
            <p:nvPr/>
          </p:nvSpPr>
          <p:spPr>
            <a:xfrm>
              <a:off x="5398039" y="2157872"/>
              <a:ext cx="385763" cy="38576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700" dirty="0">
                  <a:solidFill>
                    <a:prstClr val="black"/>
                  </a:solidFill>
                  <a:latin typeface="Calibri" panose="020F0502020204030204"/>
                </a:rPr>
                <a:t>2.75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2809228E-9A5C-FF41-94E0-C2365ECA6F72}"/>
                </a:ext>
              </a:extLst>
            </p:cNvPr>
            <p:cNvSpPr/>
            <p:nvPr/>
          </p:nvSpPr>
          <p:spPr>
            <a:xfrm>
              <a:off x="5783801" y="2157872"/>
              <a:ext cx="385763" cy="38576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700" dirty="0">
                  <a:solidFill>
                    <a:prstClr val="black"/>
                  </a:solidFill>
                  <a:latin typeface="Calibri" panose="020F0502020204030204"/>
                </a:rPr>
                <a:t>3.25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AA2E02F6-B5C0-604F-8E66-1FACFDA9C3F2}"/>
                </a:ext>
              </a:extLst>
            </p:cNvPr>
            <p:cNvSpPr/>
            <p:nvPr/>
          </p:nvSpPr>
          <p:spPr>
            <a:xfrm>
              <a:off x="6169564" y="2157872"/>
              <a:ext cx="385763" cy="38576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700" dirty="0">
                  <a:solidFill>
                    <a:prstClr val="black"/>
                  </a:solidFill>
                  <a:latin typeface="Calibri" panose="020F0502020204030204"/>
                </a:rPr>
                <a:t>3.50</a:t>
              </a: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8726952C-5328-384B-8B5B-4DEE693AD9B4}"/>
                </a:ext>
              </a:extLst>
            </p:cNvPr>
            <p:cNvSpPr/>
            <p:nvPr/>
          </p:nvSpPr>
          <p:spPr>
            <a:xfrm>
              <a:off x="5012276" y="2543635"/>
              <a:ext cx="385763" cy="38576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700" dirty="0">
                  <a:solidFill>
                    <a:prstClr val="black"/>
                  </a:solidFill>
                  <a:latin typeface="Calibri" panose="020F0502020204030204"/>
                </a:rPr>
                <a:t>3.00</a:t>
              </a: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A58C47DE-5F34-2343-8101-A0C2C8F19B28}"/>
                </a:ext>
              </a:extLst>
            </p:cNvPr>
            <p:cNvSpPr/>
            <p:nvPr/>
          </p:nvSpPr>
          <p:spPr>
            <a:xfrm>
              <a:off x="5398039" y="2543635"/>
              <a:ext cx="385763" cy="38576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700" dirty="0">
                  <a:solidFill>
                    <a:prstClr val="black"/>
                  </a:solidFill>
                  <a:latin typeface="Calibri" panose="020F0502020204030204"/>
                </a:rPr>
                <a:t>3.25</a:t>
              </a: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39CF6092-74F8-F84D-BE9C-23C82627EBE3}"/>
                </a:ext>
              </a:extLst>
            </p:cNvPr>
            <p:cNvSpPr/>
            <p:nvPr/>
          </p:nvSpPr>
          <p:spPr>
            <a:xfrm>
              <a:off x="5783801" y="2543635"/>
              <a:ext cx="385763" cy="38576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700" dirty="0">
                  <a:solidFill>
                    <a:prstClr val="black"/>
                  </a:solidFill>
                  <a:latin typeface="Calibri" panose="020F0502020204030204"/>
                </a:rPr>
                <a:t>3.75</a:t>
              </a: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2E2DAD24-73B5-434C-82DC-5F1AA9E9CA7D}"/>
                </a:ext>
              </a:extLst>
            </p:cNvPr>
            <p:cNvSpPr/>
            <p:nvPr/>
          </p:nvSpPr>
          <p:spPr>
            <a:xfrm>
              <a:off x="6169564" y="2543635"/>
              <a:ext cx="385763" cy="38576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700" dirty="0">
                  <a:solidFill>
                    <a:prstClr val="black"/>
                  </a:solidFill>
                  <a:latin typeface="Calibri" panose="020F0502020204030204"/>
                </a:rPr>
                <a:t>4.00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50902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2">
            <a:extLst>
              <a:ext uri="{FF2B5EF4-FFF2-40B4-BE49-F238E27FC236}">
                <a16:creationId xmlns:a16="http://schemas.microsoft.com/office/drawing/2014/main" id="{7410B5AB-84AE-4F45-A237-814795665391}"/>
              </a:ext>
            </a:extLst>
          </p:cNvPr>
          <p:cNvGrpSpPr>
            <a:grpSpLocks/>
          </p:cNvGrpSpPr>
          <p:nvPr/>
        </p:nvGrpSpPr>
        <p:grpSpPr bwMode="auto">
          <a:xfrm>
            <a:off x="2628900" y="1943100"/>
            <a:ext cx="457200" cy="457200"/>
            <a:chOff x="1248" y="3072"/>
            <a:chExt cx="384" cy="384"/>
          </a:xfrm>
        </p:grpSpPr>
        <p:sp>
          <p:nvSpPr>
            <p:cNvPr id="31777" name="Line 3">
              <a:extLst>
                <a:ext uri="{FF2B5EF4-FFF2-40B4-BE49-F238E27FC236}">
                  <a16:creationId xmlns:a16="http://schemas.microsoft.com/office/drawing/2014/main" id="{B2A5BCF5-D791-5849-AF8D-0B6D920374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 eaLnBrk="0" hangingPunct="0"/>
              <a:endParaRPr lang="en-US" sz="18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778" name="Line 4">
              <a:extLst>
                <a:ext uri="{FF2B5EF4-FFF2-40B4-BE49-F238E27FC236}">
                  <a16:creationId xmlns:a16="http://schemas.microsoft.com/office/drawing/2014/main" id="{F1E359C5-3D03-204F-ACDD-443B230A4D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 eaLnBrk="0" hangingPunct="0"/>
              <a:endParaRPr lang="en-US" sz="18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779" name="Line 5">
              <a:extLst>
                <a:ext uri="{FF2B5EF4-FFF2-40B4-BE49-F238E27FC236}">
                  <a16:creationId xmlns:a16="http://schemas.microsoft.com/office/drawing/2014/main" id="{2C8992B1-05C1-7B43-B64C-DCF536D80D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 eaLnBrk="0" hangingPunct="0"/>
              <a:endParaRPr lang="en-US" sz="18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780" name="Line 6">
              <a:extLst>
                <a:ext uri="{FF2B5EF4-FFF2-40B4-BE49-F238E27FC236}">
                  <a16:creationId xmlns:a16="http://schemas.microsoft.com/office/drawing/2014/main" id="{5B1C7D06-9A5B-CA4B-B63A-0AF395C03B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 eaLnBrk="0" hangingPunct="0"/>
              <a:endParaRPr lang="en-US" sz="18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1747" name="Group 7">
            <a:extLst>
              <a:ext uri="{FF2B5EF4-FFF2-40B4-BE49-F238E27FC236}">
                <a16:creationId xmlns:a16="http://schemas.microsoft.com/office/drawing/2014/main" id="{CE9C36DE-ADE2-AD48-AE1B-29A9A99F6306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1885950"/>
            <a:ext cx="457200" cy="457200"/>
            <a:chOff x="1248" y="3072"/>
            <a:chExt cx="384" cy="384"/>
          </a:xfrm>
        </p:grpSpPr>
        <p:sp>
          <p:nvSpPr>
            <p:cNvPr id="31773" name="Line 8">
              <a:extLst>
                <a:ext uri="{FF2B5EF4-FFF2-40B4-BE49-F238E27FC236}">
                  <a16:creationId xmlns:a16="http://schemas.microsoft.com/office/drawing/2014/main" id="{78A0BC26-7D28-2D4E-9123-D8E122752A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 eaLnBrk="0" hangingPunct="0"/>
              <a:endParaRPr lang="en-US" sz="18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774" name="Line 9">
              <a:extLst>
                <a:ext uri="{FF2B5EF4-FFF2-40B4-BE49-F238E27FC236}">
                  <a16:creationId xmlns:a16="http://schemas.microsoft.com/office/drawing/2014/main" id="{563D8DCB-0728-554E-A8DF-CF9AE9BC40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 eaLnBrk="0" hangingPunct="0"/>
              <a:endParaRPr lang="en-US" sz="18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775" name="Line 10">
              <a:extLst>
                <a:ext uri="{FF2B5EF4-FFF2-40B4-BE49-F238E27FC236}">
                  <a16:creationId xmlns:a16="http://schemas.microsoft.com/office/drawing/2014/main" id="{1C58F6F8-819D-0F41-85BA-3C1A5EE6F2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 eaLnBrk="0" hangingPunct="0"/>
              <a:endParaRPr lang="en-US" sz="18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776" name="Line 11">
              <a:extLst>
                <a:ext uri="{FF2B5EF4-FFF2-40B4-BE49-F238E27FC236}">
                  <a16:creationId xmlns:a16="http://schemas.microsoft.com/office/drawing/2014/main" id="{9F07C7E9-F625-AC4C-9B19-32137E97C7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 eaLnBrk="0" hangingPunct="0"/>
              <a:endParaRPr lang="en-US" sz="18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1748" name="Text Box 12">
            <a:extLst>
              <a:ext uri="{FF2B5EF4-FFF2-40B4-BE49-F238E27FC236}">
                <a16:creationId xmlns:a16="http://schemas.microsoft.com/office/drawing/2014/main" id="{C5027C2E-81D0-4941-9BF4-8399393DE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571750"/>
            <a:ext cx="8001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</a:pPr>
            <a:r>
              <a:rPr lang="en-US" altLang="en-US" sz="1800" i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f</a:t>
            </a:r>
            <a:r>
              <a:rPr lang="en-US" altLang="en-US" sz="18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(</a:t>
            </a:r>
            <a:r>
              <a:rPr lang="en-US" altLang="en-US" sz="1800" i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x,y</a:t>
            </a:r>
            <a:r>
              <a:rPr lang="en-US" altLang="en-US" sz="18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1749" name="Text Box 13">
            <a:extLst>
              <a:ext uri="{FF2B5EF4-FFF2-40B4-BE49-F238E27FC236}">
                <a16:creationId xmlns:a16="http://schemas.microsoft.com/office/drawing/2014/main" id="{EA992879-581E-A34E-B5EA-85D2C61E7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0700" y="2571750"/>
            <a:ext cx="10287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</a:pPr>
            <a:r>
              <a:rPr lang="en-US" altLang="en-US" sz="1800" i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g</a:t>
            </a:r>
            <a:r>
              <a:rPr lang="en-US" altLang="en-US" sz="18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(</a:t>
            </a:r>
            <a:r>
              <a:rPr lang="en-US" altLang="en-US" sz="1800" i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x’,y’</a:t>
            </a:r>
            <a:r>
              <a:rPr lang="en-US" altLang="en-US" sz="18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31750" name="Group 14">
            <a:extLst>
              <a:ext uri="{FF2B5EF4-FFF2-40B4-BE49-F238E27FC236}">
                <a16:creationId xmlns:a16="http://schemas.microsoft.com/office/drawing/2014/main" id="{9BAA3377-4F54-904A-82C1-C7225EF7350F}"/>
              </a:ext>
            </a:extLst>
          </p:cNvPr>
          <p:cNvGrpSpPr>
            <a:grpSpLocks/>
          </p:cNvGrpSpPr>
          <p:nvPr/>
        </p:nvGrpSpPr>
        <p:grpSpPr bwMode="auto">
          <a:xfrm>
            <a:off x="2457450" y="2228850"/>
            <a:ext cx="285750" cy="285750"/>
            <a:chOff x="1104" y="3312"/>
            <a:chExt cx="240" cy="240"/>
          </a:xfrm>
        </p:grpSpPr>
        <p:sp>
          <p:nvSpPr>
            <p:cNvPr id="31771" name="Line 15">
              <a:extLst>
                <a:ext uri="{FF2B5EF4-FFF2-40B4-BE49-F238E27FC236}">
                  <a16:creationId xmlns:a16="http://schemas.microsoft.com/office/drawing/2014/main" id="{C013B2C0-90A9-CC47-BC37-3868FCAFC8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 eaLnBrk="0" hangingPunct="0"/>
              <a:endParaRPr lang="en-US" sz="18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772" name="Line 16">
              <a:extLst>
                <a:ext uri="{FF2B5EF4-FFF2-40B4-BE49-F238E27FC236}">
                  <a16:creationId xmlns:a16="http://schemas.microsoft.com/office/drawing/2014/main" id="{9EDB7698-3FB1-1448-8B1D-771363211A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 eaLnBrk="0" hangingPunct="0"/>
              <a:endParaRPr lang="en-US" sz="18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1751" name="Text Box 17">
            <a:extLst>
              <a:ext uri="{FF2B5EF4-FFF2-40B4-BE49-F238E27FC236}">
                <a16:creationId xmlns:a16="http://schemas.microsoft.com/office/drawing/2014/main" id="{11268AB0-B618-AB40-9A82-E27912882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2457450"/>
            <a:ext cx="5143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</a:pPr>
            <a:r>
              <a:rPr lang="en-US" altLang="en-US" sz="1800" i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x</a:t>
            </a: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752" name="Text Box 18">
            <a:extLst>
              <a:ext uri="{FF2B5EF4-FFF2-40B4-BE49-F238E27FC236}">
                <a16:creationId xmlns:a16="http://schemas.microsoft.com/office/drawing/2014/main" id="{5ECA6149-498C-7645-A060-BA6D44B1D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114550"/>
            <a:ext cx="5143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</a:pPr>
            <a:r>
              <a:rPr lang="en-US" altLang="en-US" sz="1800" i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y</a:t>
            </a: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753" name="Rectangle 19">
            <a:extLst>
              <a:ext uri="{FF2B5EF4-FFF2-40B4-BE49-F238E27FC236}">
                <a16:creationId xmlns:a16="http://schemas.microsoft.com/office/drawing/2014/main" id="{FD60AF2B-EDB1-2B47-A290-283045C251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Recall from Morphing Lecture: Inverse warping</a:t>
            </a:r>
          </a:p>
        </p:txBody>
      </p:sp>
      <p:sp>
        <p:nvSpPr>
          <p:cNvPr id="31754" name="Rectangle 20">
            <a:extLst>
              <a:ext uri="{FF2B5EF4-FFF2-40B4-BE49-F238E27FC236}">
                <a16:creationId xmlns:a16="http://schemas.microsoft.com/office/drawing/2014/main" id="{24DDB17E-4B94-2F4F-B83D-D58CA3EB57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57350" y="3200400"/>
            <a:ext cx="5829300" cy="1485900"/>
          </a:xfrm>
        </p:spPr>
        <p:txBody>
          <a:bodyPr/>
          <a:lstStyle/>
          <a:p>
            <a:r>
              <a:rPr lang="en-US" altLang="en-US"/>
              <a:t>Get each pixel </a:t>
            </a:r>
            <a:r>
              <a:rPr lang="en-US" altLang="en-US" i="1"/>
              <a:t>g</a:t>
            </a:r>
            <a:r>
              <a:rPr lang="en-US" altLang="en-US"/>
              <a:t>(</a:t>
            </a:r>
            <a:r>
              <a:rPr lang="en-US" altLang="en-US" i="1"/>
              <a:t>x’,y’</a:t>
            </a:r>
            <a:r>
              <a:rPr lang="en-US" altLang="en-US"/>
              <a:t>) from its corresponding location </a:t>
            </a:r>
          </a:p>
          <a:p>
            <a:r>
              <a:rPr lang="en-US" altLang="en-US"/>
              <a:t>           (</a:t>
            </a:r>
            <a:r>
              <a:rPr lang="en-US" altLang="en-US" i="1"/>
              <a:t>x,y</a:t>
            </a:r>
            <a:r>
              <a:rPr lang="en-US" altLang="en-US"/>
              <a:t>)</a:t>
            </a:r>
            <a:r>
              <a:rPr lang="en-US" altLang="en-US" b="1"/>
              <a:t> </a:t>
            </a:r>
            <a:r>
              <a:rPr lang="en-US" altLang="en-US"/>
              <a:t>=</a:t>
            </a:r>
            <a:r>
              <a:rPr lang="en-US" altLang="en-US" b="1"/>
              <a:t> </a:t>
            </a:r>
            <a:r>
              <a:rPr lang="en-US" altLang="en-US" i="1"/>
              <a:t>T</a:t>
            </a:r>
            <a:r>
              <a:rPr lang="en-US" altLang="en-US" i="1" baseline="30000"/>
              <a:t>-1</a:t>
            </a:r>
            <a:r>
              <a:rPr lang="en-US" altLang="en-US"/>
              <a:t>(</a:t>
            </a:r>
            <a:r>
              <a:rPr lang="en-US" altLang="en-US" i="1"/>
              <a:t>x’,y’</a:t>
            </a:r>
            <a:r>
              <a:rPr lang="en-US" altLang="en-US"/>
              <a:t>) in the first image</a:t>
            </a:r>
          </a:p>
        </p:txBody>
      </p:sp>
      <p:grpSp>
        <p:nvGrpSpPr>
          <p:cNvPr id="31755" name="Group 21">
            <a:extLst>
              <a:ext uri="{FF2B5EF4-FFF2-40B4-BE49-F238E27FC236}">
                <a16:creationId xmlns:a16="http://schemas.microsoft.com/office/drawing/2014/main" id="{BB596D57-2DDD-CB42-8F8D-641711B3874A}"/>
              </a:ext>
            </a:extLst>
          </p:cNvPr>
          <p:cNvGrpSpPr>
            <a:grpSpLocks/>
          </p:cNvGrpSpPr>
          <p:nvPr/>
        </p:nvGrpSpPr>
        <p:grpSpPr bwMode="auto">
          <a:xfrm>
            <a:off x="2457450" y="2228850"/>
            <a:ext cx="285750" cy="285750"/>
            <a:chOff x="1104" y="3312"/>
            <a:chExt cx="240" cy="240"/>
          </a:xfrm>
        </p:grpSpPr>
        <p:sp>
          <p:nvSpPr>
            <p:cNvPr id="31769" name="Line 22">
              <a:extLst>
                <a:ext uri="{FF2B5EF4-FFF2-40B4-BE49-F238E27FC236}">
                  <a16:creationId xmlns:a16="http://schemas.microsoft.com/office/drawing/2014/main" id="{DAC0C848-DD3F-B049-BFB5-AED8CA609A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 eaLnBrk="0" hangingPunct="0"/>
              <a:endParaRPr lang="en-US" sz="18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770" name="Line 23">
              <a:extLst>
                <a:ext uri="{FF2B5EF4-FFF2-40B4-BE49-F238E27FC236}">
                  <a16:creationId xmlns:a16="http://schemas.microsoft.com/office/drawing/2014/main" id="{F0A99009-8222-C544-A42C-F8E99D7AA6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 eaLnBrk="0" hangingPunct="0"/>
              <a:endParaRPr lang="en-US" sz="18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1756" name="Group 24">
            <a:extLst>
              <a:ext uri="{FF2B5EF4-FFF2-40B4-BE49-F238E27FC236}">
                <a16:creationId xmlns:a16="http://schemas.microsoft.com/office/drawing/2014/main" id="{B647C176-4C2E-B94B-9103-ADBED83D0E7B}"/>
              </a:ext>
            </a:extLst>
          </p:cNvPr>
          <p:cNvGrpSpPr>
            <a:grpSpLocks/>
          </p:cNvGrpSpPr>
          <p:nvPr/>
        </p:nvGrpSpPr>
        <p:grpSpPr bwMode="auto">
          <a:xfrm>
            <a:off x="5086350" y="2228850"/>
            <a:ext cx="285750" cy="285750"/>
            <a:chOff x="1104" y="3312"/>
            <a:chExt cx="240" cy="240"/>
          </a:xfrm>
        </p:grpSpPr>
        <p:sp>
          <p:nvSpPr>
            <p:cNvPr id="31767" name="Line 25">
              <a:extLst>
                <a:ext uri="{FF2B5EF4-FFF2-40B4-BE49-F238E27FC236}">
                  <a16:creationId xmlns:a16="http://schemas.microsoft.com/office/drawing/2014/main" id="{84879BE4-B76C-F14D-98E9-F199FA0B84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 eaLnBrk="0" hangingPunct="0"/>
              <a:endParaRPr lang="en-US" sz="18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768" name="Line 26">
              <a:extLst>
                <a:ext uri="{FF2B5EF4-FFF2-40B4-BE49-F238E27FC236}">
                  <a16:creationId xmlns:a16="http://schemas.microsoft.com/office/drawing/2014/main" id="{E74D651C-9582-1C4A-A6DA-B7C36A1FB8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 eaLnBrk="0" hangingPunct="0"/>
              <a:endParaRPr lang="en-US" sz="18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1757" name="Text Box 27">
            <a:extLst>
              <a:ext uri="{FF2B5EF4-FFF2-40B4-BE49-F238E27FC236}">
                <a16:creationId xmlns:a16="http://schemas.microsoft.com/office/drawing/2014/main" id="{1D2AD09E-835B-654E-A40B-90CF2DC69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2457450"/>
            <a:ext cx="5143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</a:pPr>
            <a:r>
              <a:rPr lang="en-US" altLang="en-US" sz="1800" i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x</a:t>
            </a: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758" name="Text Box 28">
            <a:extLst>
              <a:ext uri="{FF2B5EF4-FFF2-40B4-BE49-F238E27FC236}">
                <a16:creationId xmlns:a16="http://schemas.microsoft.com/office/drawing/2014/main" id="{1B83621A-95F6-5D46-98D8-6E7DF55AE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6350" y="2457450"/>
            <a:ext cx="5143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</a:pPr>
            <a:r>
              <a:rPr lang="en-US" altLang="en-US" sz="1800" i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x’</a:t>
            </a: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1759" name="Group 29">
            <a:extLst>
              <a:ext uri="{FF2B5EF4-FFF2-40B4-BE49-F238E27FC236}">
                <a16:creationId xmlns:a16="http://schemas.microsoft.com/office/drawing/2014/main" id="{CD347B1C-B24D-7244-9D3C-DCC8CE8A9E6B}"/>
              </a:ext>
            </a:extLst>
          </p:cNvPr>
          <p:cNvGrpSpPr>
            <a:grpSpLocks/>
          </p:cNvGrpSpPr>
          <p:nvPr/>
        </p:nvGrpSpPr>
        <p:grpSpPr bwMode="auto">
          <a:xfrm>
            <a:off x="2959894" y="1862139"/>
            <a:ext cx="2514600" cy="369094"/>
            <a:chOff x="1526" y="1536"/>
            <a:chExt cx="2112" cy="310"/>
          </a:xfrm>
        </p:grpSpPr>
        <p:sp>
          <p:nvSpPr>
            <p:cNvPr id="31765" name="Text Box 30">
              <a:extLst>
                <a:ext uri="{FF2B5EF4-FFF2-40B4-BE49-F238E27FC236}">
                  <a16:creationId xmlns:a16="http://schemas.microsoft.com/office/drawing/2014/main" id="{67DEC57B-746A-5A4A-8E3F-85A5E3CBF3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4" y="1536"/>
              <a:ext cx="720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>
                <a:spcBef>
                  <a:spcPct val="50000"/>
                </a:spcBef>
              </a:pPr>
              <a:r>
                <a:rPr lang="en-US" altLang="en-US" sz="1800" i="1">
                  <a:solidFill>
                    <a:srgbClr val="000000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T</a:t>
              </a:r>
              <a:r>
                <a:rPr lang="en-US" altLang="en-US" sz="1800" i="1" baseline="30000">
                  <a:solidFill>
                    <a:srgbClr val="000000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-1</a:t>
              </a:r>
              <a:r>
                <a:rPr lang="en-US" altLang="en-US" sz="1800">
                  <a:solidFill>
                    <a:srgbClr val="000000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(</a:t>
              </a:r>
              <a:r>
                <a:rPr lang="en-US" altLang="en-US" sz="1800" i="1">
                  <a:solidFill>
                    <a:srgbClr val="000000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x,y</a:t>
              </a:r>
              <a:r>
                <a:rPr lang="en-US" altLang="en-US" sz="1800">
                  <a:solidFill>
                    <a:srgbClr val="000000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31766" name="Freeform 31">
              <a:extLst>
                <a:ext uri="{FF2B5EF4-FFF2-40B4-BE49-F238E27FC236}">
                  <a16:creationId xmlns:a16="http://schemas.microsoft.com/office/drawing/2014/main" id="{370FC9FD-467B-5D4E-8ABD-CB7E28AD6E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6" y="1536"/>
              <a:ext cx="2112" cy="240"/>
            </a:xfrm>
            <a:custGeom>
              <a:avLst/>
              <a:gdLst>
                <a:gd name="T0" fmla="*/ 0 w 2160"/>
                <a:gd name="T1" fmla="*/ 7 h 288"/>
                <a:gd name="T2" fmla="*/ 720 w 2160"/>
                <a:gd name="T3" fmla="*/ 0 h 288"/>
                <a:gd name="T4" fmla="*/ 1347 w 2160"/>
                <a:gd name="T5" fmla="*/ 7 h 288"/>
                <a:gd name="T6" fmla="*/ 0 60000 65536"/>
                <a:gd name="T7" fmla="*/ 0 60000 65536"/>
                <a:gd name="T8" fmla="*/ 0 60000 65536"/>
                <a:gd name="T9" fmla="*/ 0 w 2160"/>
                <a:gd name="T10" fmla="*/ 0 h 288"/>
                <a:gd name="T11" fmla="*/ 2160 w 2160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" h="288">
                  <a:moveTo>
                    <a:pt x="0" y="288"/>
                  </a:moveTo>
                  <a:cubicBezTo>
                    <a:pt x="396" y="144"/>
                    <a:pt x="792" y="0"/>
                    <a:pt x="1152" y="0"/>
                  </a:cubicBezTo>
                  <a:cubicBezTo>
                    <a:pt x="1512" y="0"/>
                    <a:pt x="1836" y="144"/>
                    <a:pt x="2160" y="288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685800" eaLnBrk="0" hangingPunct="0"/>
              <a:endParaRPr lang="en-US" sz="18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1760" name="Rectangle 32">
            <a:extLst>
              <a:ext uri="{FF2B5EF4-FFF2-40B4-BE49-F238E27FC236}">
                <a16:creationId xmlns:a16="http://schemas.microsoft.com/office/drawing/2014/main" id="{8B825D1B-4CB2-524C-B503-77C3545E91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7350" y="3943350"/>
            <a:ext cx="60007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57175" indent="-257175" defTabSz="685800"/>
            <a:r>
              <a:rPr lang="en-US" altLang="en-US" sz="180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Q:  what if pixel comes from “between” two pixels?</a:t>
            </a:r>
          </a:p>
        </p:txBody>
      </p:sp>
      <p:sp>
        <p:nvSpPr>
          <p:cNvPr id="31761" name="Text Box 33">
            <a:extLst>
              <a:ext uri="{FF2B5EF4-FFF2-40B4-BE49-F238E27FC236}">
                <a16:creationId xmlns:a16="http://schemas.microsoft.com/office/drawing/2014/main" id="{1ED99C52-FC81-BF4E-8DD6-B216CB766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300" y="2114550"/>
            <a:ext cx="5143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</a:pPr>
            <a:r>
              <a:rPr lang="en-US" altLang="en-US" sz="1800" i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y’</a:t>
            </a: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762" name="Oval 34">
            <a:extLst>
              <a:ext uri="{FF2B5EF4-FFF2-40B4-BE49-F238E27FC236}">
                <a16:creationId xmlns:a16="http://schemas.microsoft.com/office/drawing/2014/main" id="{FDECF1EA-CA27-B247-8E60-9658F8A36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1404" y="2146697"/>
            <a:ext cx="57150" cy="571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0" hangingPunct="0">
              <a:spcBef>
                <a:spcPct val="0"/>
              </a:spcBef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763" name="Oval 35">
            <a:extLst>
              <a:ext uri="{FF2B5EF4-FFF2-40B4-BE49-F238E27FC236}">
                <a16:creationId xmlns:a16="http://schemas.microsoft.com/office/drawing/2014/main" id="{103313D7-73EC-664A-8B2D-22C0CA2148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2022" y="2135981"/>
            <a:ext cx="57150" cy="571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0" hangingPunct="0">
              <a:spcBef>
                <a:spcPct val="0"/>
              </a:spcBef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4660" name="Rectangle 36">
            <a:extLst>
              <a:ext uri="{FF2B5EF4-FFF2-40B4-BE49-F238E27FC236}">
                <a16:creationId xmlns:a16="http://schemas.microsoft.com/office/drawing/2014/main" id="{7735F706-3900-BC4C-9484-3E049E342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7350" y="4286250"/>
            <a:ext cx="58293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57175" indent="-257175" defTabSz="685800"/>
            <a:r>
              <a:rPr lang="en-US" altLang="en-US" sz="180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A:  </a:t>
            </a:r>
            <a:r>
              <a:rPr lang="en-US" altLang="en-US" sz="1800" i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Interpolate</a:t>
            </a:r>
            <a:r>
              <a:rPr lang="en-US" altLang="en-US" sz="180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 color value from neighbors</a:t>
            </a:r>
          </a:p>
          <a:p>
            <a:pPr marL="557213" lvl="1" indent="-214313" defTabSz="685800">
              <a:buFontTx/>
              <a:buChar char="–"/>
            </a:pPr>
            <a:r>
              <a:rPr lang="en-US" altLang="en-US" sz="135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nearest neighbor, bilinear, Gaussian, bicubic</a:t>
            </a:r>
          </a:p>
          <a:p>
            <a:pPr marL="557213" lvl="1" indent="-214313" defTabSz="685800">
              <a:buFontTx/>
              <a:buChar char="–"/>
            </a:pPr>
            <a:r>
              <a:rPr lang="en-US" altLang="en-US" sz="135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Check out </a:t>
            </a:r>
            <a:r>
              <a:rPr lang="en-US" altLang="en-US" sz="1350">
                <a:solidFill>
                  <a:srgbClr val="000000"/>
                </a:solidFill>
                <a:latin typeface="Courier" pitchFamily="2" charset="0"/>
                <a:ea typeface="+mn-ea"/>
                <a:cs typeface="Arial" panose="020B0604020202020204" pitchFamily="34" charset="0"/>
              </a:rPr>
              <a:t>interp2</a:t>
            </a:r>
            <a:r>
              <a:rPr lang="en-US" altLang="en-US" sz="135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 in Matlab / Python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4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4660" grpId="0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32D46C7C-4896-0742-9257-FA28122CDE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Recall: Bilinear Interpolation</a:t>
            </a:r>
          </a:p>
        </p:txBody>
      </p:sp>
      <p:pic>
        <p:nvPicPr>
          <p:cNvPr id="32771" name="Picture 4" descr="http://upload.wikimedia.org/wikipedia/commons/thumb/e/e7/Bilinear_interpolation.png/220px-Bilinear_interpolation.png">
            <a:extLst>
              <a:ext uri="{FF2B5EF4-FFF2-40B4-BE49-F238E27FC236}">
                <a16:creationId xmlns:a16="http://schemas.microsoft.com/office/drawing/2014/main" id="{FC6B6FF2-0479-974B-A9FC-DE4F2D296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1490662"/>
            <a:ext cx="2628900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Box 6">
            <a:extLst>
              <a:ext uri="{FF2B5EF4-FFF2-40B4-BE49-F238E27FC236}">
                <a16:creationId xmlns:a16="http://schemas.microsoft.com/office/drawing/2014/main" id="{98FF51BA-8FE9-5849-8636-C18595B3F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0350" y="4429126"/>
            <a:ext cx="50863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spcBef>
                <a:spcPct val="0"/>
              </a:spcBef>
            </a:pPr>
            <a:r>
              <a:rPr lang="en-US" altLang="en-US" sz="18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  <a:hlinkClick r:id="rId3"/>
              </a:rPr>
              <a:t>http://en.wikipedia.org/wiki/Bilinear_interpolation</a:t>
            </a: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defTabSz="685800">
              <a:spcBef>
                <a:spcPct val="0"/>
              </a:spcBef>
            </a:pPr>
            <a:r>
              <a:rPr lang="en-US" altLang="en-US" sz="1800">
                <a:solidFill>
                  <a:srgbClr val="000000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Help interp2</a:t>
            </a:r>
          </a:p>
        </p:txBody>
      </p:sp>
    </p:spTree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32;p21">
            <a:extLst>
              <a:ext uri="{FF2B5EF4-FFF2-40B4-BE49-F238E27FC236}">
                <a16:creationId xmlns:a16="http://schemas.microsoft.com/office/drawing/2014/main" id="{86A963E3-D1BD-8048-B173-719D49EF5DA8}"/>
              </a:ext>
            </a:extLst>
          </p:cNvPr>
          <p:cNvSpPr/>
          <p:nvPr/>
        </p:nvSpPr>
        <p:spPr>
          <a:xfrm>
            <a:off x="2947105" y="2041548"/>
            <a:ext cx="292199" cy="1143827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Google Shape;333;p21">
            <a:extLst>
              <a:ext uri="{FF2B5EF4-FFF2-40B4-BE49-F238E27FC236}">
                <a16:creationId xmlns:a16="http://schemas.microsoft.com/office/drawing/2014/main" id="{3105CE40-BB16-684F-A58F-EF2C3B64057A}"/>
              </a:ext>
            </a:extLst>
          </p:cNvPr>
          <p:cNvSpPr/>
          <p:nvPr/>
        </p:nvSpPr>
        <p:spPr>
          <a:xfrm>
            <a:off x="3061375" y="2041548"/>
            <a:ext cx="292199" cy="1143827"/>
          </a:xfrm>
          <a:prstGeom prst="cube">
            <a:avLst>
              <a:gd name="adj" fmla="val 78785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9" name="Google Shape;337;p21">
            <a:extLst>
              <a:ext uri="{FF2B5EF4-FFF2-40B4-BE49-F238E27FC236}">
                <a16:creationId xmlns:a16="http://schemas.microsoft.com/office/drawing/2014/main" id="{6E65A717-553A-A942-A34B-25B67F3EC0F8}"/>
              </a:ext>
            </a:extLst>
          </p:cNvPr>
          <p:cNvSpPr txBox="1"/>
          <p:nvPr/>
        </p:nvSpPr>
        <p:spPr>
          <a:xfrm>
            <a:off x="1643007" y="3108916"/>
            <a:ext cx="7199" cy="2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" name="Google Shape;339;p21">
            <a:extLst>
              <a:ext uri="{FF2B5EF4-FFF2-40B4-BE49-F238E27FC236}">
                <a16:creationId xmlns:a16="http://schemas.microsoft.com/office/drawing/2014/main" id="{C6329A15-F07E-1D47-936F-A34623F3B758}"/>
              </a:ext>
            </a:extLst>
          </p:cNvPr>
          <p:cNvSpPr/>
          <p:nvPr/>
        </p:nvSpPr>
        <p:spPr>
          <a:xfrm>
            <a:off x="3209499" y="2320812"/>
            <a:ext cx="362606" cy="642883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8" name="Google Shape;346;p21">
            <a:extLst>
              <a:ext uri="{FF2B5EF4-FFF2-40B4-BE49-F238E27FC236}">
                <a16:creationId xmlns:a16="http://schemas.microsoft.com/office/drawing/2014/main" id="{81C38B5F-AE1D-B147-9F31-EAF97B0D7202}"/>
              </a:ext>
            </a:extLst>
          </p:cNvPr>
          <p:cNvSpPr txBox="1"/>
          <p:nvPr/>
        </p:nvSpPr>
        <p:spPr>
          <a:xfrm>
            <a:off x="1787140" y="700594"/>
            <a:ext cx="5393871" cy="1000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Design network as a bunch of convolutional layers, with </a:t>
            </a:r>
            <a:r>
              <a:rPr lang="en" sz="1800" b="1" dirty="0" err="1">
                <a:solidFill>
                  <a:srgbClr val="FF0000"/>
                </a:solidFill>
                <a:latin typeface="Calibri" panose="020F0502020204030204"/>
                <a:ea typeface="+mn-ea"/>
              </a:rPr>
              <a:t>downsampling</a:t>
            </a:r>
            <a:r>
              <a:rPr lang="en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and </a:t>
            </a:r>
            <a:r>
              <a:rPr lang="en" sz="1800" b="1" dirty="0" err="1">
                <a:solidFill>
                  <a:srgbClr val="0000FF"/>
                </a:solidFill>
                <a:latin typeface="Calibri" panose="020F0502020204030204"/>
                <a:ea typeface="+mn-ea"/>
              </a:rPr>
              <a:t>upsampling</a:t>
            </a:r>
            <a:r>
              <a:rPr lang="en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inside the network!</a:t>
            </a:r>
            <a:endParaRPr sz="1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9" name="Google Shape;347;p21">
            <a:extLst>
              <a:ext uri="{FF2B5EF4-FFF2-40B4-BE49-F238E27FC236}">
                <a16:creationId xmlns:a16="http://schemas.microsoft.com/office/drawing/2014/main" id="{61147BEF-8290-8E46-B289-BE54D9B77FB6}"/>
              </a:ext>
            </a:extLst>
          </p:cNvPr>
          <p:cNvSpPr/>
          <p:nvPr/>
        </p:nvSpPr>
        <p:spPr>
          <a:xfrm>
            <a:off x="3438040" y="2320812"/>
            <a:ext cx="362606" cy="642883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0" name="Google Shape;348;p21">
            <a:extLst>
              <a:ext uri="{FF2B5EF4-FFF2-40B4-BE49-F238E27FC236}">
                <a16:creationId xmlns:a16="http://schemas.microsoft.com/office/drawing/2014/main" id="{A6303817-E4D2-1246-AEF1-2B84BE0467C3}"/>
              </a:ext>
            </a:extLst>
          </p:cNvPr>
          <p:cNvSpPr/>
          <p:nvPr/>
        </p:nvSpPr>
        <p:spPr>
          <a:xfrm>
            <a:off x="3666580" y="2320812"/>
            <a:ext cx="362606" cy="642883"/>
          </a:xfrm>
          <a:prstGeom prst="cube">
            <a:avLst>
              <a:gd name="adj" fmla="val 48764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1" name="Google Shape;349;p21">
            <a:extLst>
              <a:ext uri="{FF2B5EF4-FFF2-40B4-BE49-F238E27FC236}">
                <a16:creationId xmlns:a16="http://schemas.microsoft.com/office/drawing/2014/main" id="{3A135EDF-CA6B-6C4A-9E4E-96A06CA112DF}"/>
              </a:ext>
            </a:extLst>
          </p:cNvPr>
          <p:cNvSpPr/>
          <p:nvPr/>
        </p:nvSpPr>
        <p:spPr>
          <a:xfrm>
            <a:off x="3885102" y="2468543"/>
            <a:ext cx="487673" cy="394772"/>
          </a:xfrm>
          <a:prstGeom prst="cube">
            <a:avLst>
              <a:gd name="adj" fmla="val 3032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2" name="Google Shape;350;p21">
            <a:extLst>
              <a:ext uri="{FF2B5EF4-FFF2-40B4-BE49-F238E27FC236}">
                <a16:creationId xmlns:a16="http://schemas.microsoft.com/office/drawing/2014/main" id="{40E5A289-58B5-E140-AD15-68803935E01C}"/>
              </a:ext>
            </a:extLst>
          </p:cNvPr>
          <p:cNvSpPr/>
          <p:nvPr/>
        </p:nvSpPr>
        <p:spPr>
          <a:xfrm>
            <a:off x="4287991" y="2468543"/>
            <a:ext cx="487673" cy="394772"/>
          </a:xfrm>
          <a:prstGeom prst="cube">
            <a:avLst>
              <a:gd name="adj" fmla="val 3032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3" name="Google Shape;351;p21">
            <a:extLst>
              <a:ext uri="{FF2B5EF4-FFF2-40B4-BE49-F238E27FC236}">
                <a16:creationId xmlns:a16="http://schemas.microsoft.com/office/drawing/2014/main" id="{5866036E-8A66-6C41-802A-2E77DE1900FC}"/>
              </a:ext>
            </a:extLst>
          </p:cNvPr>
          <p:cNvSpPr/>
          <p:nvPr/>
        </p:nvSpPr>
        <p:spPr>
          <a:xfrm>
            <a:off x="4752148" y="2320812"/>
            <a:ext cx="362606" cy="642883"/>
          </a:xfrm>
          <a:prstGeom prst="cube">
            <a:avLst>
              <a:gd name="adj" fmla="val 48764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4" name="Google Shape;352;p21">
            <a:extLst>
              <a:ext uri="{FF2B5EF4-FFF2-40B4-BE49-F238E27FC236}">
                <a16:creationId xmlns:a16="http://schemas.microsoft.com/office/drawing/2014/main" id="{1AF6714B-391C-8944-9C54-733CA78A0257}"/>
              </a:ext>
            </a:extLst>
          </p:cNvPr>
          <p:cNvSpPr/>
          <p:nvPr/>
        </p:nvSpPr>
        <p:spPr>
          <a:xfrm>
            <a:off x="4980688" y="2320812"/>
            <a:ext cx="362606" cy="642883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5" name="Google Shape;353;p21">
            <a:extLst>
              <a:ext uri="{FF2B5EF4-FFF2-40B4-BE49-F238E27FC236}">
                <a16:creationId xmlns:a16="http://schemas.microsoft.com/office/drawing/2014/main" id="{15FB1E99-D712-5044-8A5E-367A876971E4}"/>
              </a:ext>
            </a:extLst>
          </p:cNvPr>
          <p:cNvSpPr/>
          <p:nvPr/>
        </p:nvSpPr>
        <p:spPr>
          <a:xfrm>
            <a:off x="5209228" y="2320812"/>
            <a:ext cx="362606" cy="642883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6" name="Google Shape;354;p21">
            <a:extLst>
              <a:ext uri="{FF2B5EF4-FFF2-40B4-BE49-F238E27FC236}">
                <a16:creationId xmlns:a16="http://schemas.microsoft.com/office/drawing/2014/main" id="{36385EAD-4F89-114E-BE78-DC00D51091BA}"/>
              </a:ext>
            </a:extLst>
          </p:cNvPr>
          <p:cNvSpPr/>
          <p:nvPr/>
        </p:nvSpPr>
        <p:spPr>
          <a:xfrm>
            <a:off x="5518186" y="2041548"/>
            <a:ext cx="292199" cy="1143827"/>
          </a:xfrm>
          <a:prstGeom prst="cube">
            <a:avLst>
              <a:gd name="adj" fmla="val 78785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7" name="Google Shape;355;p21">
            <a:extLst>
              <a:ext uri="{FF2B5EF4-FFF2-40B4-BE49-F238E27FC236}">
                <a16:creationId xmlns:a16="http://schemas.microsoft.com/office/drawing/2014/main" id="{6407BBF4-1BCF-0846-8642-5F97B6D2EC94}"/>
              </a:ext>
            </a:extLst>
          </p:cNvPr>
          <p:cNvSpPr/>
          <p:nvPr/>
        </p:nvSpPr>
        <p:spPr>
          <a:xfrm>
            <a:off x="5632456" y="2041548"/>
            <a:ext cx="292199" cy="1143827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8" name="Google Shape;356;p21">
            <a:extLst>
              <a:ext uri="{FF2B5EF4-FFF2-40B4-BE49-F238E27FC236}">
                <a16:creationId xmlns:a16="http://schemas.microsoft.com/office/drawing/2014/main" id="{9B6D2E5D-17EB-9C44-945D-681D539C4831}"/>
              </a:ext>
            </a:extLst>
          </p:cNvPr>
          <p:cNvSpPr txBox="1"/>
          <p:nvPr/>
        </p:nvSpPr>
        <p:spPr>
          <a:xfrm>
            <a:off x="2413639" y="3252653"/>
            <a:ext cx="1296806" cy="41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50" dirty="0">
                <a:solidFill>
                  <a:prstClr val="black"/>
                </a:solidFill>
                <a:latin typeface="Calibri" panose="020F0502020204030204"/>
                <a:ea typeface="+mn-ea"/>
              </a:rPr>
              <a:t>High-res:</a:t>
            </a:r>
            <a:endParaRPr sz="1350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50" dirty="0">
                <a:solidFill>
                  <a:prstClr val="black"/>
                </a:solidFill>
                <a:latin typeface="Calibri" panose="020F0502020204030204"/>
                <a:ea typeface="+mn-ea"/>
              </a:rPr>
              <a:t>D</a:t>
            </a:r>
            <a:r>
              <a:rPr lang="en" sz="1350" baseline="-25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1 </a:t>
            </a:r>
            <a:r>
              <a:rPr lang="en" sz="1350" dirty="0">
                <a:solidFill>
                  <a:prstClr val="black"/>
                </a:solidFill>
                <a:latin typeface="Calibri" panose="020F0502020204030204"/>
                <a:ea typeface="+mn-ea"/>
              </a:rPr>
              <a:t>x H/2 x W/2</a:t>
            </a:r>
            <a:endParaRPr sz="135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9" name="Google Shape;357;p21">
            <a:extLst>
              <a:ext uri="{FF2B5EF4-FFF2-40B4-BE49-F238E27FC236}">
                <a16:creationId xmlns:a16="http://schemas.microsoft.com/office/drawing/2014/main" id="{BCE8D8AF-53F5-3F40-BC93-60C125D3C636}"/>
              </a:ext>
            </a:extLst>
          </p:cNvPr>
          <p:cNvSpPr txBox="1"/>
          <p:nvPr/>
        </p:nvSpPr>
        <p:spPr>
          <a:xfrm>
            <a:off x="5028029" y="3286522"/>
            <a:ext cx="1272512" cy="41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50" dirty="0">
                <a:solidFill>
                  <a:prstClr val="black"/>
                </a:solidFill>
                <a:latin typeface="Calibri" panose="020F0502020204030204"/>
                <a:ea typeface="+mn-ea"/>
              </a:rPr>
              <a:t>High-res:</a:t>
            </a:r>
            <a:endParaRPr sz="1350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50" dirty="0">
                <a:solidFill>
                  <a:prstClr val="black"/>
                </a:solidFill>
                <a:latin typeface="Calibri" panose="020F0502020204030204"/>
                <a:ea typeface="+mn-ea"/>
              </a:rPr>
              <a:t>D</a:t>
            </a:r>
            <a:r>
              <a:rPr lang="en" sz="1350" baseline="-25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1 </a:t>
            </a:r>
            <a:r>
              <a:rPr lang="en" sz="1350" dirty="0">
                <a:solidFill>
                  <a:prstClr val="black"/>
                </a:solidFill>
                <a:latin typeface="Calibri" panose="020F0502020204030204"/>
                <a:ea typeface="+mn-ea"/>
              </a:rPr>
              <a:t>x H/2 x W/2</a:t>
            </a:r>
            <a:endParaRPr sz="135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0" name="Google Shape;358;p21">
            <a:extLst>
              <a:ext uri="{FF2B5EF4-FFF2-40B4-BE49-F238E27FC236}">
                <a16:creationId xmlns:a16="http://schemas.microsoft.com/office/drawing/2014/main" id="{9560E4F7-DC56-424D-AC11-67D96091FCB5}"/>
              </a:ext>
            </a:extLst>
          </p:cNvPr>
          <p:cNvSpPr txBox="1"/>
          <p:nvPr/>
        </p:nvSpPr>
        <p:spPr>
          <a:xfrm>
            <a:off x="3271713" y="1851634"/>
            <a:ext cx="1281455" cy="41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50" dirty="0">
                <a:solidFill>
                  <a:prstClr val="black"/>
                </a:solidFill>
                <a:latin typeface="Calibri" panose="020F0502020204030204"/>
                <a:ea typeface="+mn-ea"/>
              </a:rPr>
              <a:t>Med-res:</a:t>
            </a:r>
            <a:endParaRPr sz="1350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50" dirty="0">
                <a:solidFill>
                  <a:prstClr val="black"/>
                </a:solidFill>
                <a:latin typeface="Calibri" panose="020F0502020204030204"/>
                <a:ea typeface="+mn-ea"/>
              </a:rPr>
              <a:t>D</a:t>
            </a:r>
            <a:r>
              <a:rPr lang="en" sz="1350" baseline="-25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2 </a:t>
            </a:r>
            <a:r>
              <a:rPr lang="en" sz="1350" dirty="0">
                <a:solidFill>
                  <a:prstClr val="black"/>
                </a:solidFill>
                <a:latin typeface="Calibri" panose="020F0502020204030204"/>
                <a:ea typeface="+mn-ea"/>
              </a:rPr>
              <a:t>x H/4 x W/4</a:t>
            </a:r>
            <a:endParaRPr sz="135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1" name="Google Shape;359;p21">
            <a:extLst>
              <a:ext uri="{FF2B5EF4-FFF2-40B4-BE49-F238E27FC236}">
                <a16:creationId xmlns:a16="http://schemas.microsoft.com/office/drawing/2014/main" id="{9CE2A542-56B6-3B40-984B-CC2B37A8BE89}"/>
              </a:ext>
            </a:extLst>
          </p:cNvPr>
          <p:cNvSpPr txBox="1"/>
          <p:nvPr/>
        </p:nvSpPr>
        <p:spPr>
          <a:xfrm>
            <a:off x="4484076" y="1851634"/>
            <a:ext cx="1281455" cy="41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50" dirty="0">
                <a:solidFill>
                  <a:prstClr val="black"/>
                </a:solidFill>
                <a:latin typeface="Calibri" panose="020F0502020204030204"/>
                <a:ea typeface="+mn-ea"/>
              </a:rPr>
              <a:t>Med-res:</a:t>
            </a:r>
            <a:endParaRPr sz="1350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50" dirty="0">
                <a:solidFill>
                  <a:prstClr val="black"/>
                </a:solidFill>
                <a:latin typeface="Calibri" panose="020F0502020204030204"/>
                <a:ea typeface="+mn-ea"/>
              </a:rPr>
              <a:t>D</a:t>
            </a:r>
            <a:r>
              <a:rPr lang="en" sz="1350" baseline="-25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2 </a:t>
            </a:r>
            <a:r>
              <a:rPr lang="en" sz="1350" dirty="0">
                <a:solidFill>
                  <a:prstClr val="black"/>
                </a:solidFill>
                <a:latin typeface="Calibri" panose="020F0502020204030204"/>
                <a:ea typeface="+mn-ea"/>
              </a:rPr>
              <a:t>x H/4 x W/4</a:t>
            </a:r>
            <a:endParaRPr sz="135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2" name="Google Shape;360;p21">
            <a:extLst>
              <a:ext uri="{FF2B5EF4-FFF2-40B4-BE49-F238E27FC236}">
                <a16:creationId xmlns:a16="http://schemas.microsoft.com/office/drawing/2014/main" id="{97FCC1B6-D830-2340-9880-E98291E7DC5C}"/>
              </a:ext>
            </a:extLst>
          </p:cNvPr>
          <p:cNvSpPr txBox="1"/>
          <p:nvPr/>
        </p:nvSpPr>
        <p:spPr>
          <a:xfrm>
            <a:off x="3710445" y="2996323"/>
            <a:ext cx="1155974" cy="41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50" dirty="0">
                <a:solidFill>
                  <a:prstClr val="black"/>
                </a:solidFill>
                <a:latin typeface="Calibri" panose="020F0502020204030204"/>
                <a:ea typeface="+mn-ea"/>
              </a:rPr>
              <a:t>Low-res:</a:t>
            </a:r>
            <a:endParaRPr sz="1350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50" dirty="0">
                <a:solidFill>
                  <a:prstClr val="black"/>
                </a:solidFill>
                <a:latin typeface="Calibri" panose="020F0502020204030204"/>
                <a:ea typeface="+mn-ea"/>
              </a:rPr>
              <a:t>D</a:t>
            </a:r>
            <a:r>
              <a:rPr lang="en" sz="1350" baseline="-25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3 </a:t>
            </a:r>
            <a:r>
              <a:rPr lang="en" sz="1350" dirty="0">
                <a:solidFill>
                  <a:prstClr val="black"/>
                </a:solidFill>
                <a:latin typeface="Calibri" panose="020F0502020204030204"/>
                <a:ea typeface="+mn-ea"/>
              </a:rPr>
              <a:t>x H/4 x W/4</a:t>
            </a:r>
            <a:endParaRPr sz="135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3" name="Google Shape;361;p21">
            <a:extLst>
              <a:ext uri="{FF2B5EF4-FFF2-40B4-BE49-F238E27FC236}">
                <a16:creationId xmlns:a16="http://schemas.microsoft.com/office/drawing/2014/main" id="{A1D60410-6A93-BA49-BAE4-6798172E64E3}"/>
              </a:ext>
            </a:extLst>
          </p:cNvPr>
          <p:cNvSpPr txBox="1"/>
          <p:nvPr/>
        </p:nvSpPr>
        <p:spPr>
          <a:xfrm>
            <a:off x="1121330" y="4513668"/>
            <a:ext cx="3362745" cy="338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600" dirty="0">
                <a:solidFill>
                  <a:prstClr val="black"/>
                </a:solidFill>
                <a:latin typeface="Calibri" panose="020F0502020204030204"/>
                <a:ea typeface="+mn-ea"/>
              </a:rPr>
              <a:t>Long, </a:t>
            </a:r>
            <a:r>
              <a:rPr lang="en" sz="6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Shelhamer</a:t>
            </a:r>
            <a:r>
              <a:rPr lang="en" sz="600" dirty="0">
                <a:solidFill>
                  <a:prstClr val="black"/>
                </a:solidFill>
                <a:latin typeface="Calibri" panose="020F0502020204030204"/>
                <a:ea typeface="+mn-ea"/>
              </a:rPr>
              <a:t>, and Darrell, “Fully Convolutional Networks for Semantic Segmentation”, CVPR 2015</a:t>
            </a:r>
            <a:br>
              <a:rPr lang="en" sz="600" dirty="0">
                <a:solidFill>
                  <a:prstClr val="black"/>
                </a:solidFill>
                <a:latin typeface="Calibri" panose="020F0502020204030204"/>
                <a:ea typeface="+mn-ea"/>
              </a:rPr>
            </a:br>
            <a:r>
              <a:rPr lang="en" sz="600" dirty="0">
                <a:solidFill>
                  <a:prstClr val="black"/>
                </a:solidFill>
                <a:latin typeface="Calibri" panose="020F0502020204030204"/>
                <a:ea typeface="+mn-ea"/>
              </a:rPr>
              <a:t>Noh et al, “Learning Deconvolution Network for Semantic Segmentation”, ICCV 2015</a:t>
            </a:r>
            <a:endParaRPr sz="6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34" name="Google Shape;266;p19">
            <a:extLst>
              <a:ext uri="{FF2B5EF4-FFF2-40B4-BE49-F238E27FC236}">
                <a16:creationId xmlns:a16="http://schemas.microsoft.com/office/drawing/2014/main" id="{A900C467-CA75-BF48-B67B-D485926865A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6044" y="2171997"/>
            <a:ext cx="1345769" cy="8968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" name="Google Shape;282;p19">
            <a:extLst>
              <a:ext uri="{FF2B5EF4-FFF2-40B4-BE49-F238E27FC236}">
                <a16:creationId xmlns:a16="http://schemas.microsoft.com/office/drawing/2014/main" id="{88AE2F03-F2C4-9C48-972B-755A695B1888}"/>
              </a:ext>
            </a:extLst>
          </p:cNvPr>
          <p:cNvGrpSpPr/>
          <p:nvPr/>
        </p:nvGrpSpPr>
        <p:grpSpPr>
          <a:xfrm>
            <a:off x="6508042" y="1996841"/>
            <a:ext cx="1451507" cy="1078190"/>
            <a:chOff x="3688175" y="943350"/>
            <a:chExt cx="5279100" cy="3521825"/>
          </a:xfrm>
        </p:grpSpPr>
        <p:sp>
          <p:nvSpPr>
            <p:cNvPr id="37" name="Google Shape;283;p19">
              <a:extLst>
                <a:ext uri="{FF2B5EF4-FFF2-40B4-BE49-F238E27FC236}">
                  <a16:creationId xmlns:a16="http://schemas.microsoft.com/office/drawing/2014/main" id="{A48DF554-068C-A245-8C25-7A7FCA4C881F}"/>
                </a:ext>
              </a:extLst>
            </p:cNvPr>
            <p:cNvSpPr/>
            <p:nvPr/>
          </p:nvSpPr>
          <p:spPr>
            <a:xfrm>
              <a:off x="3688175" y="952350"/>
              <a:ext cx="5279100" cy="3495000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txBody>
            <a:bodyPr spcFirstLastPara="1" wrap="square" lIns="68551" tIns="68551" rIns="68551" bIns="68551" anchor="ctr" anchorCtr="0">
              <a:no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sz="1399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8" name="Google Shape;284;p19">
              <a:extLst>
                <a:ext uri="{FF2B5EF4-FFF2-40B4-BE49-F238E27FC236}">
                  <a16:creationId xmlns:a16="http://schemas.microsoft.com/office/drawing/2014/main" id="{879C8A1A-9C4B-DD42-9962-FA90001AD202}"/>
                </a:ext>
              </a:extLst>
            </p:cNvPr>
            <p:cNvSpPr/>
            <p:nvPr/>
          </p:nvSpPr>
          <p:spPr>
            <a:xfrm>
              <a:off x="3693375" y="2273025"/>
              <a:ext cx="5264775" cy="2183175"/>
            </a:xfrm>
            <a:custGeom>
              <a:avLst/>
              <a:gdLst/>
              <a:ahLst/>
              <a:cxnLst/>
              <a:rect l="l" t="t" r="r" b="b"/>
              <a:pathLst>
                <a:path w="210591" h="87327" extrusionOk="0">
                  <a:moveTo>
                    <a:pt x="210232" y="22281"/>
                  </a:moveTo>
                  <a:lnTo>
                    <a:pt x="164951" y="19047"/>
                  </a:lnTo>
                  <a:lnTo>
                    <a:pt x="35937" y="6109"/>
                  </a:lnTo>
                  <a:lnTo>
                    <a:pt x="16890" y="719"/>
                  </a:lnTo>
                  <a:lnTo>
                    <a:pt x="19765" y="6828"/>
                  </a:lnTo>
                  <a:lnTo>
                    <a:pt x="3953" y="2875"/>
                  </a:lnTo>
                  <a:lnTo>
                    <a:pt x="6109" y="719"/>
                  </a:lnTo>
                  <a:lnTo>
                    <a:pt x="0" y="0"/>
                  </a:lnTo>
                  <a:lnTo>
                    <a:pt x="0" y="87327"/>
                  </a:lnTo>
                  <a:lnTo>
                    <a:pt x="210591" y="86968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</p:sp>
        <p:sp>
          <p:nvSpPr>
            <p:cNvPr id="39" name="Google Shape;285;p19">
              <a:extLst>
                <a:ext uri="{FF2B5EF4-FFF2-40B4-BE49-F238E27FC236}">
                  <a16:creationId xmlns:a16="http://schemas.microsoft.com/office/drawing/2014/main" id="{3DCEC88E-67B1-9F42-863E-68AEF7B5B8D2}"/>
                </a:ext>
              </a:extLst>
            </p:cNvPr>
            <p:cNvSpPr/>
            <p:nvPr/>
          </p:nvSpPr>
          <p:spPr>
            <a:xfrm>
              <a:off x="3702350" y="943350"/>
              <a:ext cx="5255800" cy="1922625"/>
            </a:xfrm>
            <a:custGeom>
              <a:avLst/>
              <a:gdLst/>
              <a:ahLst/>
              <a:cxnLst/>
              <a:rect l="l" t="t" r="r" b="b"/>
              <a:pathLst>
                <a:path w="210232" h="76905" extrusionOk="0">
                  <a:moveTo>
                    <a:pt x="210232" y="43843"/>
                  </a:moveTo>
                  <a:lnTo>
                    <a:pt x="202326" y="43843"/>
                  </a:lnTo>
                  <a:lnTo>
                    <a:pt x="196936" y="49593"/>
                  </a:lnTo>
                  <a:lnTo>
                    <a:pt x="191545" y="45999"/>
                  </a:lnTo>
                  <a:lnTo>
                    <a:pt x="186514" y="48156"/>
                  </a:lnTo>
                  <a:lnTo>
                    <a:pt x="183280" y="38093"/>
                  </a:lnTo>
                  <a:lnTo>
                    <a:pt x="181123" y="43125"/>
                  </a:lnTo>
                  <a:lnTo>
                    <a:pt x="168905" y="37015"/>
                  </a:lnTo>
                  <a:lnTo>
                    <a:pt x="152374" y="53906"/>
                  </a:lnTo>
                  <a:lnTo>
                    <a:pt x="155249" y="44562"/>
                  </a:lnTo>
                  <a:lnTo>
                    <a:pt x="152014" y="37015"/>
                  </a:lnTo>
                  <a:lnTo>
                    <a:pt x="148420" y="46718"/>
                  </a:lnTo>
                  <a:lnTo>
                    <a:pt x="145186" y="37734"/>
                  </a:lnTo>
                  <a:lnTo>
                    <a:pt x="141952" y="47437"/>
                  </a:lnTo>
                  <a:lnTo>
                    <a:pt x="142311" y="53187"/>
                  </a:lnTo>
                  <a:lnTo>
                    <a:pt x="107093" y="41687"/>
                  </a:lnTo>
                  <a:lnTo>
                    <a:pt x="103858" y="34140"/>
                  </a:lnTo>
                  <a:lnTo>
                    <a:pt x="117874" y="32343"/>
                  </a:lnTo>
                  <a:lnTo>
                    <a:pt x="120030" y="24437"/>
                  </a:lnTo>
                  <a:lnTo>
                    <a:pt x="123983" y="18687"/>
                  </a:lnTo>
                  <a:lnTo>
                    <a:pt x="131171" y="17969"/>
                  </a:lnTo>
                  <a:lnTo>
                    <a:pt x="126858" y="9703"/>
                  </a:lnTo>
                  <a:lnTo>
                    <a:pt x="125061" y="3594"/>
                  </a:lnTo>
                  <a:lnTo>
                    <a:pt x="126858" y="0"/>
                  </a:lnTo>
                  <a:lnTo>
                    <a:pt x="3594" y="0"/>
                  </a:lnTo>
                  <a:lnTo>
                    <a:pt x="4313" y="3594"/>
                  </a:lnTo>
                  <a:lnTo>
                    <a:pt x="0" y="7187"/>
                  </a:lnTo>
                  <a:lnTo>
                    <a:pt x="0" y="72593"/>
                  </a:lnTo>
                  <a:lnTo>
                    <a:pt x="210232" y="76905"/>
                  </a:lnTo>
                  <a:close/>
                </a:path>
              </a:pathLst>
            </a:custGeom>
            <a:solidFill>
              <a:srgbClr val="C27BA0"/>
            </a:solidFill>
            <a:ln>
              <a:noFill/>
            </a:ln>
          </p:spPr>
        </p:sp>
        <p:sp>
          <p:nvSpPr>
            <p:cNvPr id="40" name="Google Shape;286;p19">
              <a:extLst>
                <a:ext uri="{FF2B5EF4-FFF2-40B4-BE49-F238E27FC236}">
                  <a16:creationId xmlns:a16="http://schemas.microsoft.com/office/drawing/2014/main" id="{C95290D1-D806-0247-A58C-7BBB9C9B9632}"/>
                </a:ext>
              </a:extLst>
            </p:cNvPr>
            <p:cNvSpPr/>
            <p:nvPr/>
          </p:nvSpPr>
          <p:spPr>
            <a:xfrm>
              <a:off x="4313275" y="970300"/>
              <a:ext cx="3764425" cy="3494875"/>
            </a:xfrm>
            <a:custGeom>
              <a:avLst/>
              <a:gdLst/>
              <a:ahLst/>
              <a:cxnLst/>
              <a:rect l="l" t="t" r="r" b="b"/>
              <a:pathLst>
                <a:path w="150577" h="139795" extrusionOk="0">
                  <a:moveTo>
                    <a:pt x="46359" y="0"/>
                  </a:moveTo>
                  <a:lnTo>
                    <a:pt x="34859" y="2156"/>
                  </a:lnTo>
                  <a:lnTo>
                    <a:pt x="28391" y="11141"/>
                  </a:lnTo>
                  <a:lnTo>
                    <a:pt x="25156" y="17609"/>
                  </a:lnTo>
                  <a:lnTo>
                    <a:pt x="14016" y="13656"/>
                  </a:lnTo>
                  <a:lnTo>
                    <a:pt x="4672" y="14016"/>
                  </a:lnTo>
                  <a:lnTo>
                    <a:pt x="0" y="18687"/>
                  </a:lnTo>
                  <a:lnTo>
                    <a:pt x="3954" y="25515"/>
                  </a:lnTo>
                  <a:lnTo>
                    <a:pt x="11500" y="32343"/>
                  </a:lnTo>
                  <a:lnTo>
                    <a:pt x="15453" y="33062"/>
                  </a:lnTo>
                  <a:lnTo>
                    <a:pt x="12219" y="37375"/>
                  </a:lnTo>
                  <a:lnTo>
                    <a:pt x="13657" y="46718"/>
                  </a:lnTo>
                  <a:lnTo>
                    <a:pt x="12578" y="52828"/>
                  </a:lnTo>
                  <a:lnTo>
                    <a:pt x="11860" y="64687"/>
                  </a:lnTo>
                  <a:lnTo>
                    <a:pt x="14735" y="78702"/>
                  </a:lnTo>
                  <a:lnTo>
                    <a:pt x="19406" y="83374"/>
                  </a:lnTo>
                  <a:lnTo>
                    <a:pt x="22641" y="97390"/>
                  </a:lnTo>
                  <a:lnTo>
                    <a:pt x="23000" y="109968"/>
                  </a:lnTo>
                  <a:lnTo>
                    <a:pt x="23360" y="119671"/>
                  </a:lnTo>
                  <a:lnTo>
                    <a:pt x="20485" y="130811"/>
                  </a:lnTo>
                  <a:lnTo>
                    <a:pt x="17969" y="138717"/>
                  </a:lnTo>
                  <a:lnTo>
                    <a:pt x="29828" y="139436"/>
                  </a:lnTo>
                  <a:lnTo>
                    <a:pt x="29469" y="129733"/>
                  </a:lnTo>
                  <a:lnTo>
                    <a:pt x="29469" y="117155"/>
                  </a:lnTo>
                  <a:lnTo>
                    <a:pt x="33781" y="118233"/>
                  </a:lnTo>
                  <a:lnTo>
                    <a:pt x="32344" y="112843"/>
                  </a:lnTo>
                  <a:lnTo>
                    <a:pt x="33422" y="104218"/>
                  </a:lnTo>
                  <a:lnTo>
                    <a:pt x="31984" y="94515"/>
                  </a:lnTo>
                  <a:lnTo>
                    <a:pt x="32703" y="89843"/>
                  </a:lnTo>
                  <a:lnTo>
                    <a:pt x="35578" y="96312"/>
                  </a:lnTo>
                  <a:lnTo>
                    <a:pt x="36297" y="105296"/>
                  </a:lnTo>
                  <a:lnTo>
                    <a:pt x="35938" y="112483"/>
                  </a:lnTo>
                  <a:lnTo>
                    <a:pt x="39172" y="113202"/>
                  </a:lnTo>
                  <a:lnTo>
                    <a:pt x="43484" y="111765"/>
                  </a:lnTo>
                  <a:lnTo>
                    <a:pt x="40969" y="102062"/>
                  </a:lnTo>
                  <a:lnTo>
                    <a:pt x="44203" y="104218"/>
                  </a:lnTo>
                  <a:lnTo>
                    <a:pt x="51031" y="93796"/>
                  </a:lnTo>
                  <a:lnTo>
                    <a:pt x="52828" y="108890"/>
                  </a:lnTo>
                  <a:lnTo>
                    <a:pt x="56781" y="122186"/>
                  </a:lnTo>
                  <a:lnTo>
                    <a:pt x="59297" y="139795"/>
                  </a:lnTo>
                  <a:lnTo>
                    <a:pt x="69359" y="139077"/>
                  </a:lnTo>
                  <a:lnTo>
                    <a:pt x="65765" y="129014"/>
                  </a:lnTo>
                  <a:lnTo>
                    <a:pt x="63609" y="120749"/>
                  </a:lnTo>
                  <a:lnTo>
                    <a:pt x="64687" y="114280"/>
                  </a:lnTo>
                  <a:lnTo>
                    <a:pt x="63250" y="106374"/>
                  </a:lnTo>
                  <a:lnTo>
                    <a:pt x="63609" y="88405"/>
                  </a:lnTo>
                  <a:lnTo>
                    <a:pt x="65765" y="104218"/>
                  </a:lnTo>
                  <a:lnTo>
                    <a:pt x="66125" y="114999"/>
                  </a:lnTo>
                  <a:lnTo>
                    <a:pt x="71156" y="113921"/>
                  </a:lnTo>
                  <a:lnTo>
                    <a:pt x="69000" y="98468"/>
                  </a:lnTo>
                  <a:lnTo>
                    <a:pt x="70437" y="91999"/>
                  </a:lnTo>
                  <a:lnTo>
                    <a:pt x="69359" y="87687"/>
                  </a:lnTo>
                  <a:lnTo>
                    <a:pt x="76906" y="88046"/>
                  </a:lnTo>
                  <a:lnTo>
                    <a:pt x="80859" y="107093"/>
                  </a:lnTo>
                  <a:lnTo>
                    <a:pt x="81218" y="111765"/>
                  </a:lnTo>
                  <a:lnTo>
                    <a:pt x="83015" y="113561"/>
                  </a:lnTo>
                  <a:lnTo>
                    <a:pt x="81937" y="126858"/>
                  </a:lnTo>
                  <a:lnTo>
                    <a:pt x="83375" y="131530"/>
                  </a:lnTo>
                  <a:lnTo>
                    <a:pt x="83734" y="136921"/>
                  </a:lnTo>
                  <a:lnTo>
                    <a:pt x="92359" y="137639"/>
                  </a:lnTo>
                  <a:lnTo>
                    <a:pt x="90562" y="129014"/>
                  </a:lnTo>
                  <a:lnTo>
                    <a:pt x="87328" y="116436"/>
                  </a:lnTo>
                  <a:lnTo>
                    <a:pt x="90562" y="107452"/>
                  </a:lnTo>
                  <a:lnTo>
                    <a:pt x="87328" y="93796"/>
                  </a:lnTo>
                  <a:lnTo>
                    <a:pt x="93437" y="102062"/>
                  </a:lnTo>
                  <a:lnTo>
                    <a:pt x="98828" y="103499"/>
                  </a:lnTo>
                  <a:lnTo>
                    <a:pt x="102781" y="98108"/>
                  </a:lnTo>
                  <a:lnTo>
                    <a:pt x="103140" y="110327"/>
                  </a:lnTo>
                  <a:lnTo>
                    <a:pt x="106015" y="118593"/>
                  </a:lnTo>
                  <a:lnTo>
                    <a:pt x="107452" y="131171"/>
                  </a:lnTo>
                  <a:lnTo>
                    <a:pt x="109968" y="136202"/>
                  </a:lnTo>
                  <a:lnTo>
                    <a:pt x="115359" y="136921"/>
                  </a:lnTo>
                  <a:lnTo>
                    <a:pt x="116796" y="132249"/>
                  </a:lnTo>
                  <a:lnTo>
                    <a:pt x="111046" y="118593"/>
                  </a:lnTo>
                  <a:lnTo>
                    <a:pt x="111406" y="108530"/>
                  </a:lnTo>
                  <a:lnTo>
                    <a:pt x="111765" y="93437"/>
                  </a:lnTo>
                  <a:lnTo>
                    <a:pt x="115718" y="95952"/>
                  </a:lnTo>
                  <a:lnTo>
                    <a:pt x="117155" y="91280"/>
                  </a:lnTo>
                  <a:lnTo>
                    <a:pt x="133327" y="97390"/>
                  </a:lnTo>
                  <a:lnTo>
                    <a:pt x="140155" y="101343"/>
                  </a:lnTo>
                  <a:lnTo>
                    <a:pt x="148421" y="97390"/>
                  </a:lnTo>
                  <a:lnTo>
                    <a:pt x="149858" y="93437"/>
                  </a:lnTo>
                  <a:lnTo>
                    <a:pt x="140515" y="70796"/>
                  </a:lnTo>
                  <a:lnTo>
                    <a:pt x="142311" y="64687"/>
                  </a:lnTo>
                  <a:lnTo>
                    <a:pt x="148780" y="63249"/>
                  </a:lnTo>
                  <a:lnTo>
                    <a:pt x="150577" y="57499"/>
                  </a:lnTo>
                  <a:lnTo>
                    <a:pt x="143390" y="53906"/>
                  </a:lnTo>
                  <a:lnTo>
                    <a:pt x="136921" y="54625"/>
                  </a:lnTo>
                  <a:lnTo>
                    <a:pt x="131171" y="43484"/>
                  </a:lnTo>
                  <a:lnTo>
                    <a:pt x="118952" y="49593"/>
                  </a:lnTo>
                  <a:lnTo>
                    <a:pt x="105296" y="42406"/>
                  </a:lnTo>
                  <a:lnTo>
                    <a:pt x="100265" y="37734"/>
                  </a:lnTo>
                  <a:lnTo>
                    <a:pt x="91640" y="34859"/>
                  </a:lnTo>
                  <a:lnTo>
                    <a:pt x="81218" y="40250"/>
                  </a:lnTo>
                  <a:lnTo>
                    <a:pt x="72234" y="40250"/>
                  </a:lnTo>
                  <a:lnTo>
                    <a:pt x="61812" y="43843"/>
                  </a:lnTo>
                  <a:lnTo>
                    <a:pt x="62172" y="37734"/>
                  </a:lnTo>
                  <a:lnTo>
                    <a:pt x="70437" y="36656"/>
                  </a:lnTo>
                  <a:lnTo>
                    <a:pt x="82296" y="26594"/>
                  </a:lnTo>
                  <a:lnTo>
                    <a:pt x="83734" y="22281"/>
                  </a:lnTo>
                  <a:lnTo>
                    <a:pt x="77984" y="17969"/>
                  </a:lnTo>
                  <a:lnTo>
                    <a:pt x="70437" y="16891"/>
                  </a:lnTo>
                  <a:lnTo>
                    <a:pt x="65047" y="20484"/>
                  </a:lnTo>
                  <a:lnTo>
                    <a:pt x="64328" y="15812"/>
                  </a:lnTo>
                  <a:lnTo>
                    <a:pt x="60734" y="11141"/>
                  </a:lnTo>
                  <a:lnTo>
                    <a:pt x="59297" y="6469"/>
                  </a:lnTo>
                  <a:lnTo>
                    <a:pt x="54625" y="719"/>
                  </a:lnTo>
                  <a:close/>
                </a:path>
              </a:pathLst>
            </a:custGeom>
            <a:solidFill>
              <a:srgbClr val="7F6000"/>
            </a:solidFill>
            <a:ln>
              <a:noFill/>
            </a:ln>
          </p:spPr>
        </p:sp>
      </p:grpSp>
      <p:sp>
        <p:nvSpPr>
          <p:cNvPr id="41" name="Google Shape;291;p19">
            <a:extLst>
              <a:ext uri="{FF2B5EF4-FFF2-40B4-BE49-F238E27FC236}">
                <a16:creationId xmlns:a16="http://schemas.microsoft.com/office/drawing/2014/main" id="{92909337-705A-1140-9A91-DE13C4FDAF6C}"/>
              </a:ext>
            </a:extLst>
          </p:cNvPr>
          <p:cNvSpPr txBox="1"/>
          <p:nvPr/>
        </p:nvSpPr>
        <p:spPr>
          <a:xfrm>
            <a:off x="6738510" y="3224467"/>
            <a:ext cx="1002564" cy="41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99" dirty="0">
                <a:solidFill>
                  <a:prstClr val="black"/>
                </a:solidFill>
                <a:latin typeface="Calibri" panose="020F0502020204030204"/>
                <a:ea typeface="+mn-ea"/>
              </a:rPr>
              <a:t>Predictions:</a:t>
            </a:r>
            <a:endParaRPr sz="1399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99" dirty="0">
                <a:solidFill>
                  <a:prstClr val="black"/>
                </a:solidFill>
                <a:latin typeface="Calibri" panose="020F0502020204030204"/>
                <a:ea typeface="+mn-ea"/>
              </a:rPr>
              <a:t>H x W</a:t>
            </a:r>
            <a:endParaRPr sz="139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2" name="Google Shape;268;p19">
            <a:extLst>
              <a:ext uri="{FF2B5EF4-FFF2-40B4-BE49-F238E27FC236}">
                <a16:creationId xmlns:a16="http://schemas.microsoft.com/office/drawing/2014/main" id="{4E5B1AE6-CCCB-EF44-91C2-F37CCD70F978}"/>
              </a:ext>
            </a:extLst>
          </p:cNvPr>
          <p:cNvSpPr txBox="1"/>
          <p:nvPr/>
        </p:nvSpPr>
        <p:spPr>
          <a:xfrm>
            <a:off x="1437248" y="3095014"/>
            <a:ext cx="1043361" cy="41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99" dirty="0">
                <a:solidFill>
                  <a:prstClr val="black"/>
                </a:solidFill>
                <a:latin typeface="Calibri" panose="020F0502020204030204"/>
                <a:ea typeface="+mn-ea"/>
              </a:rPr>
              <a:t>Input:</a:t>
            </a:r>
            <a:endParaRPr sz="1399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99" dirty="0">
                <a:solidFill>
                  <a:prstClr val="black"/>
                </a:solidFill>
                <a:latin typeface="Calibri" panose="020F0502020204030204"/>
                <a:ea typeface="+mn-ea"/>
              </a:rPr>
              <a:t>3 x H x W</a:t>
            </a:r>
            <a:endParaRPr sz="139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55C452-D413-DB45-8961-6069E02C5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Fully Convolutional Network</a:t>
            </a:r>
          </a:p>
        </p:txBody>
      </p:sp>
      <p:sp>
        <p:nvSpPr>
          <p:cNvPr id="43" name="Google Shape;396;p22">
            <a:extLst>
              <a:ext uri="{FF2B5EF4-FFF2-40B4-BE49-F238E27FC236}">
                <a16:creationId xmlns:a16="http://schemas.microsoft.com/office/drawing/2014/main" id="{C6FD2AED-4296-864B-9FED-5FAF0F159E59}"/>
              </a:ext>
            </a:extLst>
          </p:cNvPr>
          <p:cNvSpPr txBox="1"/>
          <p:nvPr/>
        </p:nvSpPr>
        <p:spPr>
          <a:xfrm>
            <a:off x="2423329" y="3709259"/>
            <a:ext cx="1424554" cy="85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500" b="1" dirty="0" err="1">
                <a:solidFill>
                  <a:srgbClr val="FF0000"/>
                </a:solidFill>
                <a:latin typeface="Calibri" panose="020F0502020204030204"/>
                <a:ea typeface="+mn-ea"/>
              </a:rPr>
              <a:t>Downsampling</a:t>
            </a:r>
            <a:r>
              <a:rPr lang="en" sz="1500" dirty="0">
                <a:solidFill>
                  <a:srgbClr val="FF0000"/>
                </a:solidFill>
                <a:latin typeface="Calibri" panose="020F0502020204030204"/>
                <a:ea typeface="+mn-ea"/>
              </a:rPr>
              <a:t>:</a:t>
            </a:r>
            <a:endParaRPr sz="1500" dirty="0">
              <a:solidFill>
                <a:srgbClr val="FF0000"/>
              </a:solidFill>
              <a:latin typeface="Calibri" panose="020F0502020204030204"/>
              <a:ea typeface="+mn-ea"/>
            </a:endParaRP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500" dirty="0">
                <a:solidFill>
                  <a:srgbClr val="FF0000"/>
                </a:solidFill>
                <a:latin typeface="Calibri" panose="020F0502020204030204"/>
                <a:ea typeface="+mn-ea"/>
              </a:rPr>
              <a:t>Pooling, </a:t>
            </a:r>
            <a:r>
              <a:rPr lang="en" sz="1500" dirty="0" err="1">
                <a:solidFill>
                  <a:srgbClr val="FF0000"/>
                </a:solidFill>
                <a:latin typeface="Calibri" panose="020F0502020204030204"/>
                <a:ea typeface="+mn-ea"/>
              </a:rPr>
              <a:t>strided</a:t>
            </a:r>
            <a:r>
              <a:rPr lang="en" sz="1500" dirty="0">
                <a:solidFill>
                  <a:srgbClr val="FF0000"/>
                </a:solidFill>
                <a:latin typeface="Calibri" panose="020F0502020204030204"/>
                <a:ea typeface="+mn-ea"/>
              </a:rPr>
              <a:t> convolution</a:t>
            </a:r>
            <a:endParaRPr sz="1500" dirty="0">
              <a:solidFill>
                <a:srgbClr val="FF0000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4" name="Google Shape;397;p22">
            <a:extLst>
              <a:ext uri="{FF2B5EF4-FFF2-40B4-BE49-F238E27FC236}">
                <a16:creationId xmlns:a16="http://schemas.microsoft.com/office/drawing/2014/main" id="{386BD1AE-E8CE-CB41-A265-3388CBAE20A1}"/>
              </a:ext>
            </a:extLst>
          </p:cNvPr>
          <p:cNvSpPr txBox="1"/>
          <p:nvPr/>
        </p:nvSpPr>
        <p:spPr>
          <a:xfrm>
            <a:off x="5057787" y="3824637"/>
            <a:ext cx="1451507" cy="518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500" b="1" dirty="0" err="1">
                <a:solidFill>
                  <a:srgbClr val="0000FF"/>
                </a:solidFill>
                <a:latin typeface="Calibri" panose="020F0502020204030204"/>
                <a:ea typeface="+mn-ea"/>
              </a:rPr>
              <a:t>Upsampling</a:t>
            </a:r>
            <a:r>
              <a:rPr lang="en" sz="1500" dirty="0">
                <a:solidFill>
                  <a:srgbClr val="0000FF"/>
                </a:solidFill>
                <a:latin typeface="Calibri" panose="020F0502020204030204"/>
                <a:ea typeface="+mn-ea"/>
              </a:rPr>
              <a:t>:</a:t>
            </a:r>
            <a:endParaRPr sz="1500" dirty="0">
              <a:solidFill>
                <a:srgbClr val="0000FF"/>
              </a:solidFill>
              <a:latin typeface="Calibri" panose="020F0502020204030204"/>
              <a:ea typeface="+mn-ea"/>
            </a:endParaRP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srgbClr val="0000FF"/>
                </a:solidFill>
                <a:latin typeface="Calibri" panose="020F0502020204030204"/>
                <a:ea typeface="+mn-ea"/>
              </a:rPr>
              <a:t>V</a:t>
            </a:r>
            <a:r>
              <a:rPr lang="en" sz="1500" dirty="0" err="1">
                <a:solidFill>
                  <a:srgbClr val="0000FF"/>
                </a:solidFill>
                <a:latin typeface="Calibri" panose="020F0502020204030204"/>
                <a:ea typeface="+mn-ea"/>
              </a:rPr>
              <a:t>arious</a:t>
            </a:r>
            <a:r>
              <a:rPr lang="en" sz="1500" dirty="0">
                <a:solidFill>
                  <a:srgbClr val="0000FF"/>
                </a:solidFill>
                <a:latin typeface="Calibri" panose="020F0502020204030204"/>
                <a:ea typeface="+mn-ea"/>
              </a:rPr>
              <a:t> choices</a:t>
            </a:r>
            <a:endParaRPr sz="1500" dirty="0">
              <a:solidFill>
                <a:srgbClr val="0000FF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E74BC3-24EE-E248-BCA2-B6BB7A6A85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56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7B554A-1DEE-314C-B4B4-B9258934BFB3}"/>
              </a:ext>
            </a:extLst>
          </p:cNvPr>
          <p:cNvSpPr txBox="1"/>
          <p:nvPr/>
        </p:nvSpPr>
        <p:spPr>
          <a:xfrm>
            <a:off x="6185153" y="69576"/>
            <a:ext cx="3111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Rule of thumb: every </a:t>
            </a:r>
            <a:r>
              <a:rPr lang="en-US" sz="2000" dirty="0" err="1"/>
              <a:t>upsample</a:t>
            </a:r>
            <a:r>
              <a:rPr lang="en-US" sz="2000" dirty="0"/>
              <a:t> is a factor of 2</a:t>
            </a:r>
          </a:p>
        </p:txBody>
      </p:sp>
    </p:spTree>
    <p:extLst>
      <p:ext uri="{BB962C8B-B14F-4D97-AF65-F5344CB8AC3E}">
        <p14:creationId xmlns:p14="http://schemas.microsoft.com/office/powerpoint/2010/main" val="15662263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Application to pose detection: </a:t>
            </a:r>
            <a:br>
              <a:rPr lang="en-US" dirty="0"/>
            </a:br>
            <a:r>
              <a:rPr lang="en-US" dirty="0"/>
              <a:t>Predict heat maps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" r="5128"/>
          <a:stretch/>
        </p:blipFill>
        <p:spPr>
          <a:xfrm>
            <a:off x="138883" y="1260255"/>
            <a:ext cx="6642089" cy="30347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/>
          <p:cNvGrpSpPr/>
          <p:nvPr/>
        </p:nvGrpSpPr>
        <p:grpSpPr>
          <a:xfrm>
            <a:off x="6780972" y="1687844"/>
            <a:ext cx="2231335" cy="3026402"/>
            <a:chOff x="8862391" y="2800926"/>
            <a:chExt cx="2975113" cy="4035202"/>
          </a:xfrm>
        </p:grpSpPr>
        <p:sp>
          <p:nvSpPr>
            <p:cNvPr id="5" name="Cube 4"/>
            <p:cNvSpPr/>
            <p:nvPr/>
          </p:nvSpPr>
          <p:spPr>
            <a:xfrm>
              <a:off x="9286460" y="2800926"/>
              <a:ext cx="2126974" cy="1908313"/>
            </a:xfrm>
            <a:prstGeom prst="cube">
              <a:avLst>
                <a:gd name="adj" fmla="val 21875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862391" y="4866358"/>
              <a:ext cx="2975113" cy="1969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Target: K+1 x H x W</a:t>
              </a:r>
            </a:p>
            <a:p>
              <a:pPr algn="ctr"/>
              <a:r>
                <a:rPr lang="en-US" sz="1800" dirty="0"/>
                <a:t>Gaussian around (</a:t>
              </a:r>
              <a:r>
                <a:rPr lang="en-US" sz="1800" dirty="0" err="1"/>
                <a:t>x,y</a:t>
              </a:r>
              <a:r>
                <a:rPr lang="en-US" sz="1800" dirty="0"/>
                <a:t>) for k-</a:t>
              </a:r>
              <a:r>
                <a:rPr lang="en-US" sz="1800" dirty="0" err="1"/>
                <a:t>th</a:t>
              </a:r>
              <a:r>
                <a:rPr lang="en-US" sz="1800" dirty="0"/>
                <a:t> </a:t>
              </a:r>
              <a:r>
                <a:rPr lang="en-US" sz="1800" dirty="0" err="1"/>
                <a:t>keypoint</a:t>
              </a:r>
              <a:r>
                <a:rPr lang="en-US" sz="1800" dirty="0"/>
                <a:t> in the k-</a:t>
              </a:r>
              <a:r>
                <a:rPr lang="en-US" sz="1800" dirty="0" err="1"/>
                <a:t>th</a:t>
              </a:r>
              <a:r>
                <a:rPr lang="en-US" sz="1800" dirty="0"/>
                <a:t> channel</a:t>
              </a:r>
            </a:p>
          </p:txBody>
        </p:sp>
      </p:grpSp>
      <p:sp>
        <p:nvSpPr>
          <p:cNvPr id="9" name="Oval 8"/>
          <p:cNvSpPr/>
          <p:nvPr/>
        </p:nvSpPr>
        <p:spPr>
          <a:xfrm>
            <a:off x="7260534" y="2553978"/>
            <a:ext cx="447262" cy="447262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24000">
                <a:srgbClr val="FF0000">
                  <a:alpha val="58000"/>
                </a:srgbClr>
              </a:gs>
              <a:gs pos="70000">
                <a:schemeClr val="accent1">
                  <a:lumMod val="20000"/>
                  <a:lumOff val="80000"/>
                  <a:alpha val="3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0A0EB2-0091-6C43-9CDA-5883E47ED4CA}"/>
              </a:ext>
            </a:extLst>
          </p:cNvPr>
          <p:cNvSpPr txBox="1"/>
          <p:nvPr/>
        </p:nvSpPr>
        <p:spPr>
          <a:xfrm>
            <a:off x="1438737" y="4560858"/>
            <a:ext cx="5801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K+1 for K parts + background</a:t>
            </a:r>
          </a:p>
        </p:txBody>
      </p:sp>
    </p:spTree>
    <p:extLst>
      <p:ext uri="{BB962C8B-B14F-4D97-AF65-F5344CB8AC3E}">
        <p14:creationId xmlns:p14="http://schemas.microsoft.com/office/powerpoint/2010/main" val="169173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04153-6A0B-3A44-A60A-C39A0189B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Loss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4B0426-EA43-CC4A-BB5D-45983791DB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L2 loss on the target heatmap (peaky gaussian around the </a:t>
            </a:r>
            <a:r>
              <a:rPr lang="en-US" dirty="0" err="1"/>
              <a:t>gt</a:t>
            </a:r>
            <a:r>
              <a:rPr lang="en-US" dirty="0"/>
              <a:t> </a:t>
            </a:r>
            <a:r>
              <a:rPr lang="en-US" dirty="0" err="1"/>
              <a:t>keypoint</a:t>
            </a:r>
            <a:r>
              <a:rPr lang="en-US" dirty="0"/>
              <a:t>) 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E50281BA-549A-7F43-8E9B-CB3329F6DEE0}"/>
              </a:ext>
            </a:extLst>
          </p:cNvPr>
          <p:cNvSpPr/>
          <p:nvPr/>
        </p:nvSpPr>
        <p:spPr>
          <a:xfrm>
            <a:off x="7099024" y="1687844"/>
            <a:ext cx="1595231" cy="1431235"/>
          </a:xfrm>
          <a:prstGeom prst="cube">
            <a:avLst>
              <a:gd name="adj" fmla="val 21875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14F3DC-BB52-1B41-9C4C-3EFFA328E332}"/>
              </a:ext>
            </a:extLst>
          </p:cNvPr>
          <p:cNvSpPr txBox="1"/>
          <p:nvPr/>
        </p:nvSpPr>
        <p:spPr>
          <a:xfrm>
            <a:off x="6780972" y="3236918"/>
            <a:ext cx="22313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Target “belief map” : K+1 x H x W</a:t>
            </a:r>
          </a:p>
          <a:p>
            <a:pPr algn="ctr"/>
            <a:r>
              <a:rPr lang="en-US" sz="1800" dirty="0"/>
              <a:t>Gaussian around (</a:t>
            </a:r>
            <a:r>
              <a:rPr lang="en-US" sz="1800" dirty="0" err="1"/>
              <a:t>x,y</a:t>
            </a:r>
            <a:r>
              <a:rPr lang="en-US" sz="1800" dirty="0"/>
              <a:t>) for k-</a:t>
            </a:r>
            <a:r>
              <a:rPr lang="en-US" sz="1800" dirty="0" err="1"/>
              <a:t>th</a:t>
            </a:r>
            <a:r>
              <a:rPr lang="en-US" sz="1800" dirty="0"/>
              <a:t> </a:t>
            </a:r>
            <a:r>
              <a:rPr lang="en-US" sz="1800" dirty="0" err="1"/>
              <a:t>keypoint</a:t>
            </a:r>
            <a:r>
              <a:rPr lang="en-US" sz="1800" dirty="0"/>
              <a:t> in the k-</a:t>
            </a:r>
            <a:r>
              <a:rPr lang="en-US" sz="1800" dirty="0" err="1"/>
              <a:t>th</a:t>
            </a:r>
            <a:r>
              <a:rPr lang="en-US" sz="1800" dirty="0"/>
              <a:t> channel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9918D2D-E600-1E42-8610-B41425A7FE92}"/>
              </a:ext>
            </a:extLst>
          </p:cNvPr>
          <p:cNvSpPr/>
          <p:nvPr/>
        </p:nvSpPr>
        <p:spPr>
          <a:xfrm>
            <a:off x="7260534" y="2553978"/>
            <a:ext cx="447262" cy="447262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24000">
                <a:srgbClr val="FF0000">
                  <a:alpha val="58000"/>
                </a:srgbClr>
              </a:gs>
              <a:gs pos="70000">
                <a:schemeClr val="accent1">
                  <a:lumMod val="20000"/>
                  <a:lumOff val="80000"/>
                  <a:alpha val="3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3FBA99-3DC7-0A4A-B04F-17FAA01E9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972" y="2853774"/>
            <a:ext cx="5626196" cy="12334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44143C-ED30-9740-9AD6-49364359859F}"/>
              </a:ext>
            </a:extLst>
          </p:cNvPr>
          <p:cNvSpPr txBox="1"/>
          <p:nvPr/>
        </p:nvSpPr>
        <p:spPr>
          <a:xfrm>
            <a:off x="457200" y="4227934"/>
            <a:ext cx="5987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Mask RCNN applies </a:t>
            </a:r>
            <a:r>
              <a:rPr lang="en-US" sz="2400" dirty="0" err="1"/>
              <a:t>softmax</a:t>
            </a:r>
            <a:r>
              <a:rPr lang="en-US" sz="2400" dirty="0"/>
              <a:t> across a heatmap and trains with cross-entropy</a:t>
            </a:r>
          </a:p>
        </p:txBody>
      </p:sp>
    </p:spTree>
    <p:extLst>
      <p:ext uri="{BB962C8B-B14F-4D97-AF65-F5344CB8AC3E}">
        <p14:creationId xmlns:p14="http://schemas.microsoft.com/office/powerpoint/2010/main" val="133896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Pose Machines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35459" y="39952"/>
            <a:ext cx="220648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[Wei et al CVPR 2016]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974D90-C8E6-6445-89E2-FEC809111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3229"/>
            <a:ext cx="9144000" cy="411164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6F86D81-2C39-8A48-9FDD-5BAEBA6C24F4}"/>
              </a:ext>
            </a:extLst>
          </p:cNvPr>
          <p:cNvSpPr/>
          <p:nvPr/>
        </p:nvSpPr>
        <p:spPr>
          <a:xfrm>
            <a:off x="60854" y="793036"/>
            <a:ext cx="86259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600" dirty="0"/>
              <a:t>Base architecture for </a:t>
            </a:r>
            <a:r>
              <a:rPr lang="en-US" sz="1600" dirty="0" err="1"/>
              <a:t>OpenPose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10681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25127-F334-1C47-91F2-0076F67A2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Case Study: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AlexNet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BB6536-00F1-F14E-A8BD-50743E977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873043"/>
            <a:ext cx="5804272" cy="19156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C890A6-7FF5-5941-A1D8-33C872831F49}"/>
              </a:ext>
            </a:extLst>
          </p:cNvPr>
          <p:cNvSpPr txBox="1"/>
          <p:nvPr/>
        </p:nvSpPr>
        <p:spPr>
          <a:xfrm>
            <a:off x="275839" y="2715766"/>
            <a:ext cx="94330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Input: 227x227x3 images </a:t>
            </a:r>
          </a:p>
          <a:p>
            <a:r>
              <a:rPr lang="en-US" sz="1800" dirty="0"/>
              <a:t>After Conv1: 55x55x96</a:t>
            </a:r>
          </a:p>
          <a:p>
            <a:r>
              <a:rPr lang="en-US" sz="1800" b="1" dirty="0"/>
              <a:t>Second layer: </a:t>
            </a:r>
            <a:r>
              <a:rPr lang="en-US" sz="1800" dirty="0"/>
              <a:t>Pool1: 3x3 at stride 2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Q: What is the output volume size after Pool1?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85A572-1EC8-B84C-9466-68457283F2FF}"/>
              </a:ext>
            </a:extLst>
          </p:cNvPr>
          <p:cNvSpPr txBox="1"/>
          <p:nvPr/>
        </p:nvSpPr>
        <p:spPr>
          <a:xfrm>
            <a:off x="5495911" y="3805542"/>
            <a:ext cx="3648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A: (55-3)/2 + 1 = 27</a:t>
            </a:r>
          </a:p>
          <a:p>
            <a:r>
              <a:rPr lang="en-US" sz="1800" dirty="0"/>
              <a:t>27x27x96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9F390B-0A54-5747-924B-C111B79EAE4D}"/>
              </a:ext>
            </a:extLst>
          </p:cNvPr>
          <p:cNvSpPr txBox="1"/>
          <p:nvPr/>
        </p:nvSpPr>
        <p:spPr>
          <a:xfrm>
            <a:off x="280403" y="4441276"/>
            <a:ext cx="6310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Q: how many parameters in this layer?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0381F0-4DF6-284D-B18B-A3ACF228FF71}"/>
              </a:ext>
            </a:extLst>
          </p:cNvPr>
          <p:cNvSpPr/>
          <p:nvPr/>
        </p:nvSpPr>
        <p:spPr>
          <a:xfrm>
            <a:off x="5707495" y="123478"/>
            <a:ext cx="3436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800" dirty="0"/>
              <a:t>[</a:t>
            </a:r>
            <a:r>
              <a:rPr lang="en-US" sz="1800" dirty="0" err="1"/>
              <a:t>Krizhevsky</a:t>
            </a:r>
            <a:r>
              <a:rPr lang="en-US" sz="1800" dirty="0"/>
              <a:t>, </a:t>
            </a:r>
            <a:r>
              <a:rPr lang="en-US" sz="1800" dirty="0" err="1"/>
              <a:t>Sutskever</a:t>
            </a:r>
            <a:r>
              <a:rPr lang="en-US" sz="1800" dirty="0"/>
              <a:t>, Hinton, </a:t>
            </a:r>
            <a:r>
              <a:rPr lang="en-US" sz="1800" dirty="0" err="1"/>
              <a:t>NeurIPS</a:t>
            </a:r>
            <a:r>
              <a:rPr lang="en-US" sz="1800" dirty="0"/>
              <a:t> 2012]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14C53C-85D0-8744-8B5E-B9B45EFEBBFD}"/>
              </a:ext>
            </a:extLst>
          </p:cNvPr>
          <p:cNvSpPr txBox="1"/>
          <p:nvPr/>
        </p:nvSpPr>
        <p:spPr>
          <a:xfrm>
            <a:off x="4227577" y="4774168"/>
            <a:ext cx="3648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A: 0!!!</a:t>
            </a:r>
          </a:p>
        </p:txBody>
      </p:sp>
    </p:spTree>
    <p:extLst>
      <p:ext uri="{BB962C8B-B14F-4D97-AF65-F5344CB8AC3E}">
        <p14:creationId xmlns:p14="http://schemas.microsoft.com/office/powerpoint/2010/main" val="56678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16"/>
          <a:stretch/>
        </p:blipFill>
        <p:spPr>
          <a:xfrm>
            <a:off x="742951" y="1382316"/>
            <a:ext cx="4892537" cy="3295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9" r="17438"/>
          <a:stretch/>
        </p:blipFill>
        <p:spPr>
          <a:xfrm>
            <a:off x="5850421" y="1382316"/>
            <a:ext cx="1282148" cy="3295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42" r="-55"/>
          <a:stretch/>
        </p:blipFill>
        <p:spPr>
          <a:xfrm>
            <a:off x="7132568" y="1382316"/>
            <a:ext cx="1282148" cy="32956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11472" y="0"/>
            <a:ext cx="220648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[Wei et al CVPR 2016]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en-US" dirty="0"/>
              <a:t>Convolutional Pose Machines</a:t>
            </a:r>
          </a:p>
        </p:txBody>
      </p:sp>
    </p:spTree>
    <p:extLst>
      <p:ext uri="{BB962C8B-B14F-4D97-AF65-F5344CB8AC3E}">
        <p14:creationId xmlns:p14="http://schemas.microsoft.com/office/powerpoint/2010/main" val="79505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046033" y="0"/>
            <a:ext cx="220648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[Wei et al CVPR 2016]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en-US" dirty="0"/>
              <a:t>Convolutional Pose Machines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791B07-F5A2-2F47-A8E7-AFD4D5498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093788"/>
            <a:ext cx="6070972" cy="395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3767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43020-8CF3-5D46-9FF3-703F46780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E68661-6CED-2545-B500-3B921CC24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1394221"/>
            <a:ext cx="89027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615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OpenPose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970" y="1372378"/>
            <a:ext cx="5750061" cy="32344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D9C112-C2C1-6D47-8064-1ADE595733DA}"/>
              </a:ext>
            </a:extLst>
          </p:cNvPr>
          <p:cNvSpPr txBox="1"/>
          <p:nvPr/>
        </p:nvSpPr>
        <p:spPr>
          <a:xfrm>
            <a:off x="3067396" y="4869655"/>
            <a:ext cx="594775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 err="1">
                <a:solidFill>
                  <a:prstClr val="black"/>
                </a:solidFill>
                <a:latin typeface="Helvetica" pitchFamily="2" charset="0"/>
                <a:ea typeface="+mn-ea"/>
              </a:rPr>
              <a:t>Zhe</a:t>
            </a:r>
            <a:r>
              <a:rPr lang="en-US" sz="1350" dirty="0">
                <a:solidFill>
                  <a:prstClr val="black"/>
                </a:solidFill>
                <a:latin typeface="Helvetica" pitchFamily="2" charset="0"/>
                <a:ea typeface="+mn-ea"/>
              </a:rPr>
              <a:t> Cao, </a:t>
            </a:r>
            <a:r>
              <a:rPr lang="en-US" sz="1350" dirty="0" err="1">
                <a:solidFill>
                  <a:prstClr val="black"/>
                </a:solidFill>
                <a:latin typeface="Helvetica" pitchFamily="2" charset="0"/>
                <a:ea typeface="+mn-ea"/>
              </a:rPr>
              <a:t>Gines</a:t>
            </a:r>
            <a:r>
              <a:rPr lang="en-US" sz="1350" dirty="0">
                <a:solidFill>
                  <a:prstClr val="black"/>
                </a:solidFill>
                <a:latin typeface="Helvetica" pitchFamily="2" charset="0"/>
                <a:ea typeface="+mn-ea"/>
              </a:rPr>
              <a:t> Hidalgo, Tomas Simon, Shih-</a:t>
            </a:r>
            <a:r>
              <a:rPr lang="en-US" sz="1350" dirty="0" err="1">
                <a:solidFill>
                  <a:prstClr val="black"/>
                </a:solidFill>
                <a:latin typeface="Helvetica" pitchFamily="2" charset="0"/>
                <a:ea typeface="+mn-ea"/>
              </a:rPr>
              <a:t>En</a:t>
            </a:r>
            <a:r>
              <a:rPr lang="en-US" sz="1350" dirty="0">
                <a:solidFill>
                  <a:prstClr val="black"/>
                </a:solidFill>
                <a:latin typeface="Helvetica" pitchFamily="2" charset="0"/>
                <a:ea typeface="+mn-ea"/>
              </a:rPr>
              <a:t> Wei, </a:t>
            </a:r>
            <a:r>
              <a:rPr lang="en-US" sz="1350" dirty="0" err="1">
                <a:solidFill>
                  <a:prstClr val="black"/>
                </a:solidFill>
                <a:latin typeface="Helvetica" pitchFamily="2" charset="0"/>
                <a:ea typeface="+mn-ea"/>
              </a:rPr>
              <a:t>Yaser</a:t>
            </a:r>
            <a:r>
              <a:rPr lang="en-US" sz="1350" dirty="0">
                <a:solidFill>
                  <a:prstClr val="black"/>
                </a:solidFill>
                <a:latin typeface="Helvetica" pitchFamily="2" charset="0"/>
                <a:ea typeface="+mn-ea"/>
              </a:rPr>
              <a:t> Sheikh ‘16-17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936415-C269-7E43-ACA9-FDB3B8B5BDDF}"/>
              </a:ext>
            </a:extLst>
          </p:cNvPr>
          <p:cNvSpPr txBox="1"/>
          <p:nvPr/>
        </p:nvSpPr>
        <p:spPr>
          <a:xfrm>
            <a:off x="3275856" y="273844"/>
            <a:ext cx="540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Great opensource tool, builds on convolutional pose machine architecture, adapted to multiple people</a:t>
            </a:r>
          </a:p>
        </p:txBody>
      </p:sp>
    </p:spTree>
    <p:extLst>
      <p:ext uri="{BB962C8B-B14F-4D97-AF65-F5344CB8AC3E}">
        <p14:creationId xmlns:p14="http://schemas.microsoft.com/office/powerpoint/2010/main" val="14376506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E5D53-7782-7944-BAF9-616F440D4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for segmentation: SegNet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13B5B6-5C11-8147-8686-5BDCD2E96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71625"/>
            <a:ext cx="6858000" cy="20002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8C41B3-9D42-FD42-A0E4-41D9C08702FC}"/>
              </a:ext>
            </a:extLst>
          </p:cNvPr>
          <p:cNvSpPr txBox="1"/>
          <p:nvPr/>
        </p:nvSpPr>
        <p:spPr>
          <a:xfrm>
            <a:off x="1314450" y="4601602"/>
            <a:ext cx="65722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V. </a:t>
            </a:r>
            <a:r>
              <a:rPr lang="en-US" sz="1350" dirty="0" err="1"/>
              <a:t>Badrinarayanan</a:t>
            </a:r>
            <a:r>
              <a:rPr lang="en-US" sz="1350" dirty="0"/>
              <a:t>, A. Kendall and R. </a:t>
            </a:r>
            <a:r>
              <a:rPr lang="en-US" sz="1350" dirty="0" err="1"/>
              <a:t>Cipolla</a:t>
            </a:r>
            <a:r>
              <a:rPr lang="en-US" sz="1350" dirty="0"/>
              <a:t>, </a:t>
            </a:r>
            <a:r>
              <a:rPr lang="en-US" sz="1350" dirty="0">
                <a:hlinkClick r:id="rId3"/>
              </a:rPr>
              <a:t>SegNet: A Deep Convolutional Encoder-Decoder Architecture for Image Segmentation</a:t>
            </a:r>
            <a:r>
              <a:rPr lang="en-US" sz="1350" dirty="0"/>
              <a:t>, PAMI 2017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64A52-33DF-A842-9785-33BF8A0D99D7}"/>
              </a:ext>
            </a:extLst>
          </p:cNvPr>
          <p:cNvSpPr txBox="1"/>
          <p:nvPr/>
        </p:nvSpPr>
        <p:spPr>
          <a:xfrm>
            <a:off x="3200401" y="3759529"/>
            <a:ext cx="27431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Drop the FC layers, </a:t>
            </a:r>
            <a:br>
              <a:rPr lang="en-US" sz="1350" dirty="0"/>
            </a:br>
            <a:r>
              <a:rPr lang="en-US" sz="1350" dirty="0"/>
              <a:t>get better results</a:t>
            </a:r>
          </a:p>
        </p:txBody>
      </p:sp>
    </p:spTree>
    <p:extLst>
      <p:ext uri="{BB962C8B-B14F-4D97-AF65-F5344CB8AC3E}">
        <p14:creationId xmlns:p14="http://schemas.microsoft.com/office/powerpoint/2010/main" val="1477125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5953C06-9828-C44F-A98A-BBE3DBE0D4A9}"/>
              </a:ext>
            </a:extLst>
          </p:cNvPr>
          <p:cNvSpPr txBox="1">
            <a:spLocks/>
          </p:cNvSpPr>
          <p:nvPr/>
        </p:nvSpPr>
        <p:spPr bwMode="auto">
          <a:xfrm>
            <a:off x="1314450" y="685800"/>
            <a:ext cx="657225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defTabSz="685800"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rgbClr val="000000"/>
                </a:solidFill>
                <a:latin typeface="Arial"/>
              </a:rPr>
              <a:t>Like FCN, fuse </a:t>
            </a:r>
            <a:r>
              <a:rPr lang="en-US" sz="1800" kern="0" dirty="0" err="1">
                <a:solidFill>
                  <a:srgbClr val="000000"/>
                </a:solidFill>
                <a:latin typeface="Arial"/>
              </a:rPr>
              <a:t>upsampled</a:t>
            </a:r>
            <a:r>
              <a:rPr lang="en-US" sz="1800" kern="0" dirty="0">
                <a:solidFill>
                  <a:srgbClr val="000000"/>
                </a:solidFill>
                <a:latin typeface="Arial"/>
              </a:rPr>
              <a:t> higher-level feature maps with higher-res, lower-level feature maps</a:t>
            </a:r>
          </a:p>
          <a:p>
            <a:pPr defTabSz="685800"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rgbClr val="000000"/>
                </a:solidFill>
                <a:latin typeface="Arial"/>
              </a:rPr>
              <a:t>Unlike FCN, fuse by concatenation, predict at the end</a:t>
            </a:r>
          </a:p>
          <a:p>
            <a:pPr defTabSz="685800">
              <a:buFont typeface="Arial" panose="020B0604020202020204" pitchFamily="34" charset="0"/>
              <a:buChar char="•"/>
            </a:pPr>
            <a:endParaRPr lang="en-US" sz="2100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A3D76-E396-AC4D-9488-3F6251193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</a:t>
            </a:r>
            <a:r>
              <a:rPr lang="en-US" dirty="0" err="1"/>
              <a:t>upsampling</a:t>
            </a:r>
            <a:r>
              <a:rPr lang="en-US" dirty="0"/>
              <a:t> networks: U-Net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762768-B23B-5A4D-B9AC-C019EC613D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828800"/>
            <a:ext cx="4057650" cy="268629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E2E92D-8ACC-6A42-AF24-F5C58B2BF505}"/>
              </a:ext>
            </a:extLst>
          </p:cNvPr>
          <p:cNvSpPr txBox="1"/>
          <p:nvPr/>
        </p:nvSpPr>
        <p:spPr>
          <a:xfrm>
            <a:off x="1314450" y="4601602"/>
            <a:ext cx="65722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hangingPunct="0"/>
            <a:r>
              <a:rPr lang="en-US" sz="1350" dirty="0">
                <a:solidFill>
                  <a:srgbClr val="000000"/>
                </a:solidFill>
                <a:ea typeface="+mn-ea"/>
                <a:cs typeface="Arial" charset="0"/>
              </a:rPr>
              <a:t>O. </a:t>
            </a:r>
            <a:r>
              <a:rPr lang="en-US" sz="1350" dirty="0" err="1">
                <a:solidFill>
                  <a:srgbClr val="000000"/>
                </a:solidFill>
                <a:ea typeface="+mn-ea"/>
                <a:cs typeface="Arial" charset="0"/>
              </a:rPr>
              <a:t>Ronneberger</a:t>
            </a:r>
            <a:r>
              <a:rPr lang="en-US" sz="1350" dirty="0">
                <a:solidFill>
                  <a:srgbClr val="000000"/>
                </a:solidFill>
                <a:ea typeface="+mn-ea"/>
                <a:cs typeface="Arial" charset="0"/>
              </a:rPr>
              <a:t>, P. Fischer, T. </a:t>
            </a:r>
            <a:r>
              <a:rPr lang="en-US" sz="1350" dirty="0" err="1">
                <a:solidFill>
                  <a:srgbClr val="000000"/>
                </a:solidFill>
                <a:ea typeface="+mn-ea"/>
                <a:cs typeface="Arial" charset="0"/>
              </a:rPr>
              <a:t>Brox</a:t>
            </a:r>
            <a:r>
              <a:rPr lang="en-US" sz="1350" dirty="0">
                <a:solidFill>
                  <a:srgbClr val="000000"/>
                </a:solidFill>
                <a:ea typeface="+mn-ea"/>
                <a:cs typeface="Arial" charset="0"/>
              </a:rPr>
              <a:t> </a:t>
            </a:r>
            <a:r>
              <a:rPr lang="en-US" sz="1350" dirty="0">
                <a:solidFill>
                  <a:srgbClr val="000000"/>
                </a:solidFill>
                <a:ea typeface="+mn-ea"/>
                <a:cs typeface="Arial" charset="0"/>
                <a:hlinkClick r:id="rId3"/>
              </a:rPr>
              <a:t>U-Net: Convolutional Networks for Biomedical Image Segmentation</a:t>
            </a:r>
            <a:r>
              <a:rPr lang="en-US" sz="1350" dirty="0">
                <a:solidFill>
                  <a:srgbClr val="000000"/>
                </a:solidFill>
                <a:ea typeface="+mn-ea"/>
                <a:cs typeface="Arial" charset="0"/>
              </a:rPr>
              <a:t>, MICCAI 2015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1A48C-747B-2245-B61D-A2C44886F2A0}"/>
              </a:ext>
            </a:extLst>
          </p:cNvPr>
          <p:cNvSpPr txBox="1"/>
          <p:nvPr/>
        </p:nvSpPr>
        <p:spPr>
          <a:xfrm>
            <a:off x="-36512" y="4866714"/>
            <a:ext cx="3491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courtesy of Lana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Lezebnik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7732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</a:t>
            </a:r>
            <a:r>
              <a:rPr lang="en-US" dirty="0" err="1"/>
              <a:t>upsampling</a:t>
            </a:r>
            <a:r>
              <a:rPr lang="en-US" dirty="0"/>
              <a:t> architectures</a:t>
            </a:r>
          </a:p>
        </p:txBody>
      </p:sp>
      <p:pic>
        <p:nvPicPr>
          <p:cNvPr id="4" name="Picture 3" descr="Screen Shot 2018-04-25 at 2.08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400175"/>
            <a:ext cx="6442568" cy="22002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50214" y="4775285"/>
            <a:ext cx="11224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hangingPunct="0"/>
            <a:r>
              <a:rPr lang="en-US" sz="1200" dirty="0">
                <a:solidFill>
                  <a:srgbClr val="000000"/>
                </a:solidFill>
                <a:ea typeface="+mn-ea"/>
                <a:cs typeface="Arial" charset="0"/>
                <a:hlinkClick r:id="rId3"/>
              </a:rPr>
              <a:t>Figure source</a:t>
            </a:r>
            <a:endParaRPr lang="en-US" sz="1200" dirty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7A2D4B-7FA4-9A4F-ABF2-70D0A9E57389}"/>
              </a:ext>
            </a:extLst>
          </p:cNvPr>
          <p:cNvSpPr txBox="1"/>
          <p:nvPr/>
        </p:nvSpPr>
        <p:spPr>
          <a:xfrm>
            <a:off x="-36512" y="4866714"/>
            <a:ext cx="3491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courtesy of Lana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Lezebnik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6853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Mask R-CNN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43050" y="685800"/>
            <a:ext cx="6115050" cy="394335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/>
              <a:t>Mask R-CNN = Faster R-CNN + FCN on </a:t>
            </a:r>
            <a:r>
              <a:rPr lang="en-US" dirty="0" err="1"/>
              <a:t>RoIs</a:t>
            </a:r>
            <a:endParaRPr lang="en-US" dirty="0"/>
          </a:p>
        </p:txBody>
      </p:sp>
      <p:pic>
        <p:nvPicPr>
          <p:cNvPr id="4" name="Picture 3" descr="Screen Shot 2018-04-23 at 1.11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958" y="1371600"/>
            <a:ext cx="5676542" cy="26005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14450" y="4601602"/>
            <a:ext cx="65151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hangingPunct="0"/>
            <a:r>
              <a:rPr lang="en-US" sz="1350" dirty="0">
                <a:solidFill>
                  <a:srgbClr val="000000"/>
                </a:solidFill>
                <a:ea typeface="+mn-ea"/>
                <a:cs typeface="Arial" charset="0"/>
              </a:rPr>
              <a:t>K. He, G. </a:t>
            </a:r>
            <a:r>
              <a:rPr lang="en-US" sz="1350" dirty="0" err="1">
                <a:solidFill>
                  <a:srgbClr val="000000"/>
                </a:solidFill>
                <a:ea typeface="+mn-ea"/>
                <a:cs typeface="Arial" charset="0"/>
              </a:rPr>
              <a:t>Gkioxari</a:t>
            </a:r>
            <a:r>
              <a:rPr lang="en-US" sz="1350" dirty="0">
                <a:solidFill>
                  <a:srgbClr val="000000"/>
                </a:solidFill>
                <a:ea typeface="+mn-ea"/>
                <a:cs typeface="Arial" charset="0"/>
              </a:rPr>
              <a:t>, P. Dollar, and R. </a:t>
            </a:r>
            <a:r>
              <a:rPr lang="en-US" sz="1350" dirty="0" err="1">
                <a:solidFill>
                  <a:srgbClr val="000000"/>
                </a:solidFill>
                <a:ea typeface="+mn-ea"/>
                <a:cs typeface="Arial" charset="0"/>
              </a:rPr>
              <a:t>Girshick</a:t>
            </a:r>
            <a:r>
              <a:rPr lang="en-US" sz="1350" dirty="0">
                <a:solidFill>
                  <a:srgbClr val="000000"/>
                </a:solidFill>
                <a:ea typeface="+mn-ea"/>
                <a:cs typeface="Arial" charset="0"/>
              </a:rPr>
              <a:t>, </a:t>
            </a:r>
            <a:r>
              <a:rPr lang="en-US" sz="1350" dirty="0">
                <a:solidFill>
                  <a:srgbClr val="000000"/>
                </a:solidFill>
                <a:ea typeface="+mn-ea"/>
                <a:cs typeface="Arial" charset="0"/>
                <a:hlinkClick r:id="rId3"/>
              </a:rPr>
              <a:t>Mask R-CNN</a:t>
            </a:r>
            <a:r>
              <a:rPr lang="en-US" sz="1350" dirty="0">
                <a:solidFill>
                  <a:srgbClr val="000000"/>
                </a:solidFill>
                <a:ea typeface="+mn-ea"/>
                <a:cs typeface="Arial" charset="0"/>
              </a:rPr>
              <a:t>, </a:t>
            </a:r>
            <a:br>
              <a:rPr lang="en-US" sz="1350" dirty="0">
                <a:solidFill>
                  <a:srgbClr val="000000"/>
                </a:solidFill>
                <a:ea typeface="+mn-ea"/>
                <a:cs typeface="Arial" charset="0"/>
              </a:rPr>
            </a:br>
            <a:r>
              <a:rPr lang="en-US" sz="1350" dirty="0">
                <a:solidFill>
                  <a:srgbClr val="000000"/>
                </a:solidFill>
                <a:ea typeface="+mn-ea"/>
                <a:cs typeface="Arial" charset="0"/>
              </a:rPr>
              <a:t>ICCV 2017 (Best Paper Award)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C1A676-7F22-D64C-8317-8D1DC4C26B60}"/>
              </a:ext>
            </a:extLst>
          </p:cNvPr>
          <p:cNvSpPr txBox="1"/>
          <p:nvPr/>
        </p:nvSpPr>
        <p:spPr>
          <a:xfrm>
            <a:off x="4286250" y="3922879"/>
            <a:ext cx="37147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hangingPunct="0"/>
            <a:r>
              <a:rPr lang="en-US" sz="1350" dirty="0">
                <a:solidFill>
                  <a:srgbClr val="000000"/>
                </a:solidFill>
                <a:ea typeface="+mn-ea"/>
                <a:cs typeface="Arial" charset="0"/>
              </a:rPr>
              <a:t>Mask branch: separately predict segmentation for each possible class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F676C2-13FD-A940-A45C-B1777165C594}"/>
              </a:ext>
            </a:extLst>
          </p:cNvPr>
          <p:cNvSpPr txBox="1"/>
          <p:nvPr/>
        </p:nvSpPr>
        <p:spPr>
          <a:xfrm>
            <a:off x="4600575" y="1600200"/>
            <a:ext cx="25431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hangingPunct="0"/>
            <a:r>
              <a:rPr lang="en-US" sz="1350" dirty="0" err="1">
                <a:solidFill>
                  <a:srgbClr val="000000"/>
                </a:solidFill>
                <a:ea typeface="+mn-ea"/>
                <a:cs typeface="Arial" charset="0"/>
              </a:rPr>
              <a:t>Classification+regression</a:t>
            </a:r>
            <a:r>
              <a:rPr lang="en-US" sz="1350" dirty="0">
                <a:solidFill>
                  <a:srgbClr val="000000"/>
                </a:solidFill>
                <a:ea typeface="+mn-ea"/>
                <a:cs typeface="Arial" charset="0"/>
              </a:rPr>
              <a:t> branch</a:t>
            </a:r>
          </a:p>
        </p:txBody>
      </p:sp>
    </p:spTree>
    <p:extLst>
      <p:ext uri="{BB962C8B-B14F-4D97-AF65-F5344CB8AC3E}">
        <p14:creationId xmlns:p14="http://schemas.microsoft.com/office/powerpoint/2010/main" val="319268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RoIAlign</a:t>
            </a:r>
            <a:r>
              <a:rPr lang="en-US" dirty="0"/>
              <a:t> vs. </a:t>
            </a:r>
            <a:r>
              <a:rPr lang="en-US" dirty="0" err="1"/>
              <a:t>RoIPool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43050" y="685800"/>
            <a:ext cx="6115050" cy="394335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err="1"/>
              <a:t>RoIPool</a:t>
            </a:r>
            <a:r>
              <a:rPr lang="en-US" dirty="0"/>
              <a:t>: nearest neighbor quantization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14450" y="4601602"/>
            <a:ext cx="65151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hangingPunct="0"/>
            <a:r>
              <a:rPr lang="en-US" sz="1350" dirty="0">
                <a:solidFill>
                  <a:srgbClr val="000000"/>
                </a:solidFill>
                <a:ea typeface="+mn-ea"/>
                <a:cs typeface="Arial" charset="0"/>
              </a:rPr>
              <a:t>K. He, G. </a:t>
            </a:r>
            <a:r>
              <a:rPr lang="en-US" sz="1350" dirty="0" err="1">
                <a:solidFill>
                  <a:srgbClr val="000000"/>
                </a:solidFill>
                <a:ea typeface="+mn-ea"/>
                <a:cs typeface="Arial" charset="0"/>
              </a:rPr>
              <a:t>Gkioxari</a:t>
            </a:r>
            <a:r>
              <a:rPr lang="en-US" sz="1350" dirty="0">
                <a:solidFill>
                  <a:srgbClr val="000000"/>
                </a:solidFill>
                <a:ea typeface="+mn-ea"/>
                <a:cs typeface="Arial" charset="0"/>
              </a:rPr>
              <a:t>, P. Dollar, and R. </a:t>
            </a:r>
            <a:r>
              <a:rPr lang="en-US" sz="1350" dirty="0" err="1">
                <a:solidFill>
                  <a:srgbClr val="000000"/>
                </a:solidFill>
                <a:ea typeface="+mn-ea"/>
                <a:cs typeface="Arial" charset="0"/>
              </a:rPr>
              <a:t>Girshick</a:t>
            </a:r>
            <a:r>
              <a:rPr lang="en-US" sz="1350" dirty="0">
                <a:solidFill>
                  <a:srgbClr val="000000"/>
                </a:solidFill>
                <a:ea typeface="+mn-ea"/>
                <a:cs typeface="Arial" charset="0"/>
              </a:rPr>
              <a:t>, </a:t>
            </a:r>
            <a:r>
              <a:rPr lang="en-US" sz="1350" dirty="0">
                <a:solidFill>
                  <a:srgbClr val="000000"/>
                </a:solidFill>
                <a:ea typeface="+mn-ea"/>
                <a:cs typeface="Arial" charset="0"/>
                <a:hlinkClick r:id="rId2"/>
              </a:rPr>
              <a:t>Mask R-CNN</a:t>
            </a:r>
            <a:r>
              <a:rPr lang="en-US" sz="1350" dirty="0">
                <a:solidFill>
                  <a:srgbClr val="000000"/>
                </a:solidFill>
                <a:ea typeface="+mn-ea"/>
                <a:cs typeface="Arial" charset="0"/>
              </a:rPr>
              <a:t>, </a:t>
            </a:r>
            <a:br>
              <a:rPr lang="en-US" sz="1350" dirty="0">
                <a:solidFill>
                  <a:srgbClr val="000000"/>
                </a:solidFill>
                <a:ea typeface="+mn-ea"/>
                <a:cs typeface="Arial" charset="0"/>
              </a:rPr>
            </a:br>
            <a:r>
              <a:rPr lang="en-US" sz="1350" dirty="0">
                <a:solidFill>
                  <a:srgbClr val="000000"/>
                </a:solidFill>
                <a:ea typeface="+mn-ea"/>
                <a:cs typeface="Arial" charset="0"/>
              </a:rPr>
              <a:t>ICCV 2017 (Best Paper Award)</a:t>
            </a:r>
          </a:p>
        </p:txBody>
      </p:sp>
      <p:pic>
        <p:nvPicPr>
          <p:cNvPr id="4" name="Picture 3" descr="Screen Shot 2018-04-26 at 9.50.1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85850"/>
            <a:ext cx="6858000" cy="312591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1143000" y="1085850"/>
            <a:ext cx="531495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lang="en-US" sz="1800" b="1">
              <a:solidFill>
                <a:srgbClr val="000000"/>
              </a:solidFill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05299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RoIAlign</a:t>
            </a:r>
            <a:r>
              <a:rPr lang="en-US" dirty="0"/>
              <a:t> vs. </a:t>
            </a:r>
            <a:r>
              <a:rPr lang="en-US" dirty="0" err="1"/>
              <a:t>RoIPool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43050" y="685800"/>
            <a:ext cx="6115050" cy="394335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err="1"/>
              <a:t>RoIPool</a:t>
            </a:r>
            <a:r>
              <a:rPr lang="en-US" dirty="0"/>
              <a:t>: nearest neighbor quantization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/>
              <a:t>RoIAlign</a:t>
            </a:r>
            <a:r>
              <a:rPr lang="en-US" dirty="0"/>
              <a:t>: bilinear interpolation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14450" y="4601602"/>
            <a:ext cx="65151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hangingPunct="0"/>
            <a:r>
              <a:rPr lang="en-US" sz="1350" dirty="0">
                <a:solidFill>
                  <a:srgbClr val="000000"/>
                </a:solidFill>
                <a:ea typeface="+mn-ea"/>
                <a:cs typeface="Arial" charset="0"/>
              </a:rPr>
              <a:t>K. He, G. </a:t>
            </a:r>
            <a:r>
              <a:rPr lang="en-US" sz="1350" dirty="0" err="1">
                <a:solidFill>
                  <a:srgbClr val="000000"/>
                </a:solidFill>
                <a:ea typeface="+mn-ea"/>
                <a:cs typeface="Arial" charset="0"/>
              </a:rPr>
              <a:t>Gkioxari</a:t>
            </a:r>
            <a:r>
              <a:rPr lang="en-US" sz="1350" dirty="0">
                <a:solidFill>
                  <a:srgbClr val="000000"/>
                </a:solidFill>
                <a:ea typeface="+mn-ea"/>
                <a:cs typeface="Arial" charset="0"/>
              </a:rPr>
              <a:t>, P. Dollar, and R. </a:t>
            </a:r>
            <a:r>
              <a:rPr lang="en-US" sz="1350" dirty="0" err="1">
                <a:solidFill>
                  <a:srgbClr val="000000"/>
                </a:solidFill>
                <a:ea typeface="+mn-ea"/>
                <a:cs typeface="Arial" charset="0"/>
              </a:rPr>
              <a:t>Girshick</a:t>
            </a:r>
            <a:r>
              <a:rPr lang="en-US" sz="1350" dirty="0">
                <a:solidFill>
                  <a:srgbClr val="000000"/>
                </a:solidFill>
                <a:ea typeface="+mn-ea"/>
                <a:cs typeface="Arial" charset="0"/>
              </a:rPr>
              <a:t>, </a:t>
            </a:r>
            <a:r>
              <a:rPr lang="en-US" sz="1350" dirty="0">
                <a:solidFill>
                  <a:srgbClr val="000000"/>
                </a:solidFill>
                <a:ea typeface="+mn-ea"/>
                <a:cs typeface="Arial" charset="0"/>
                <a:hlinkClick r:id="rId2"/>
              </a:rPr>
              <a:t>Mask R-CNN</a:t>
            </a:r>
            <a:r>
              <a:rPr lang="en-US" sz="1350" dirty="0">
                <a:solidFill>
                  <a:srgbClr val="000000"/>
                </a:solidFill>
                <a:ea typeface="+mn-ea"/>
                <a:cs typeface="Arial" charset="0"/>
              </a:rPr>
              <a:t>, </a:t>
            </a:r>
            <a:br>
              <a:rPr lang="en-US" sz="1350" dirty="0">
                <a:solidFill>
                  <a:srgbClr val="000000"/>
                </a:solidFill>
                <a:ea typeface="+mn-ea"/>
                <a:cs typeface="Arial" charset="0"/>
              </a:rPr>
            </a:br>
            <a:r>
              <a:rPr lang="en-US" sz="1350" dirty="0">
                <a:solidFill>
                  <a:srgbClr val="000000"/>
                </a:solidFill>
                <a:ea typeface="+mn-ea"/>
                <a:cs typeface="Arial" charset="0"/>
              </a:rPr>
              <a:t>ICCV 2017 (Best Paper Award)</a:t>
            </a:r>
          </a:p>
        </p:txBody>
      </p:sp>
      <p:pic>
        <p:nvPicPr>
          <p:cNvPr id="3" name="Picture 2" descr="Screen Shot 2018-04-23 at 1.22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771650"/>
            <a:ext cx="5600700" cy="225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02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AlexNet</a:t>
            </a:r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-3196829" y="1800225"/>
          <a:ext cx="2571750" cy="1543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02605B29-94A0-3F4F-9614-A12781A8B39F}"/>
              </a:ext>
            </a:extLst>
          </p:cNvPr>
          <p:cNvGrpSpPr/>
          <p:nvPr/>
        </p:nvGrpSpPr>
        <p:grpSpPr>
          <a:xfrm>
            <a:off x="1023016" y="2283719"/>
            <a:ext cx="2417414" cy="2528477"/>
            <a:chOff x="1023016" y="2100673"/>
            <a:chExt cx="2417414" cy="2528477"/>
          </a:xfrm>
        </p:grpSpPr>
        <p:graphicFrame>
          <p:nvGraphicFramePr>
            <p:cNvPr id="10" name="Chart 9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23977142"/>
                </p:ext>
              </p:extLst>
            </p:nvPr>
          </p:nvGraphicFramePr>
          <p:xfrm>
            <a:off x="1177290" y="2571750"/>
            <a:ext cx="2263140" cy="2057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" name="TextBox 4"/>
            <p:cNvSpPr txBox="1"/>
            <p:nvPr/>
          </p:nvSpPr>
          <p:spPr>
            <a:xfrm>
              <a:off x="1023016" y="2100673"/>
              <a:ext cx="2417414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Most of the </a:t>
              </a:r>
              <a:r>
                <a:rPr lang="en-US" sz="1350" b="1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memory usage</a:t>
              </a:r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 is in the early convolution layers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82F5030-FA0F-4C45-99AE-7F9E6E0404E2}"/>
              </a:ext>
            </a:extLst>
          </p:cNvPr>
          <p:cNvGrpSpPr/>
          <p:nvPr/>
        </p:nvGrpSpPr>
        <p:grpSpPr>
          <a:xfrm>
            <a:off x="3440430" y="2283718"/>
            <a:ext cx="2263140" cy="2528478"/>
            <a:chOff x="3440430" y="2100672"/>
            <a:chExt cx="2263140" cy="2528478"/>
          </a:xfrm>
        </p:grpSpPr>
        <p:graphicFrame>
          <p:nvGraphicFramePr>
            <p:cNvPr id="8" name="Chart 7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736933400"/>
                </p:ext>
              </p:extLst>
            </p:nvPr>
          </p:nvGraphicFramePr>
          <p:xfrm>
            <a:off x="3440430" y="2571750"/>
            <a:ext cx="2263140" cy="2057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3546935" y="2100672"/>
              <a:ext cx="2156635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Nearly all </a:t>
              </a:r>
              <a:r>
                <a:rPr lang="en-US" sz="1350" b="1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parameters</a:t>
              </a:r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 are in the fully-connected layers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2B0B695-8B0E-6B4E-BA74-EDD5854C868D}"/>
              </a:ext>
            </a:extLst>
          </p:cNvPr>
          <p:cNvGrpSpPr/>
          <p:nvPr/>
        </p:nvGrpSpPr>
        <p:grpSpPr>
          <a:xfrm>
            <a:off x="5703570" y="2285768"/>
            <a:ext cx="2631626" cy="2526428"/>
            <a:chOff x="5703570" y="2102722"/>
            <a:chExt cx="2631626" cy="2526428"/>
          </a:xfrm>
        </p:grpSpPr>
        <p:graphicFrame>
          <p:nvGraphicFramePr>
            <p:cNvPr id="9" name="Chart 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718104406"/>
                </p:ext>
              </p:extLst>
            </p:nvPr>
          </p:nvGraphicFramePr>
          <p:xfrm>
            <a:off x="5703570" y="2571750"/>
            <a:ext cx="2263140" cy="2057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2" name="TextBox 11"/>
            <p:cNvSpPr txBox="1"/>
            <p:nvPr/>
          </p:nvSpPr>
          <p:spPr>
            <a:xfrm>
              <a:off x="5886451" y="2102722"/>
              <a:ext cx="2448745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Most </a:t>
              </a:r>
              <a:r>
                <a:rPr lang="en-US" sz="1350" b="1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floating-point ops</a:t>
              </a:r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 occur in the convolution layers</a:t>
              </a:r>
            </a:p>
          </p:txBody>
        </p:sp>
      </p:grpSp>
      <p:pic>
        <p:nvPicPr>
          <p:cNvPr id="13" name="Google Shape;489;p35">
            <a:extLst>
              <a:ext uri="{FF2B5EF4-FFF2-40B4-BE49-F238E27FC236}">
                <a16:creationId xmlns:a16="http://schemas.microsoft.com/office/drawing/2014/main" id="{0CCC937B-6692-E948-897D-7012454E0B0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9321"/>
          <a:stretch/>
        </p:blipFill>
        <p:spPr>
          <a:xfrm>
            <a:off x="3799627" y="1"/>
            <a:ext cx="4201373" cy="12743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E8CF0-5179-A442-8572-5700E703E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7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2E4F83-873F-7B46-9224-01B385BC7B31}"/>
              </a:ext>
            </a:extLst>
          </p:cNvPr>
          <p:cNvSpPr txBox="1"/>
          <p:nvPr/>
        </p:nvSpPr>
        <p:spPr>
          <a:xfrm>
            <a:off x="179512" y="113349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Q: Which part of the network incurs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87CDB0-7B01-2042-B3FE-1EB00A43F491}"/>
              </a:ext>
            </a:extLst>
          </p:cNvPr>
          <p:cNvSpPr txBox="1"/>
          <p:nvPr/>
        </p:nvSpPr>
        <p:spPr>
          <a:xfrm>
            <a:off x="1177290" y="1537875"/>
            <a:ext cx="21705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high memory usage?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986735-39F4-EA40-BC23-276D18B876E7}"/>
              </a:ext>
            </a:extLst>
          </p:cNvPr>
          <p:cNvSpPr txBox="1"/>
          <p:nvPr/>
        </p:nvSpPr>
        <p:spPr>
          <a:xfrm>
            <a:off x="3454369" y="1508684"/>
            <a:ext cx="21705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Large # of parameters?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4D2450-640E-2343-950D-A881180E624A}"/>
              </a:ext>
            </a:extLst>
          </p:cNvPr>
          <p:cNvSpPr txBox="1"/>
          <p:nvPr/>
        </p:nvSpPr>
        <p:spPr>
          <a:xfrm>
            <a:off x="5731448" y="1662572"/>
            <a:ext cx="2170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high FLOPs?</a:t>
            </a:r>
          </a:p>
        </p:txBody>
      </p:sp>
    </p:spTree>
    <p:extLst>
      <p:ext uri="{BB962C8B-B14F-4D97-AF65-F5344CB8AC3E}">
        <p14:creationId xmlns:p14="http://schemas.microsoft.com/office/powerpoint/2010/main" val="249046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Mask R-CNN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43050" y="685800"/>
            <a:ext cx="6115050" cy="394335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/>
              <a:t>From </a:t>
            </a:r>
            <a:r>
              <a:rPr lang="en-US" dirty="0" err="1"/>
              <a:t>RoIAlign</a:t>
            </a:r>
            <a:r>
              <a:rPr lang="en-US" dirty="0"/>
              <a:t> features, predict class label, bounding box, and segmentation mask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14450" y="4601602"/>
            <a:ext cx="65151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hangingPunct="0"/>
            <a:r>
              <a:rPr lang="en-US" sz="1350" dirty="0">
                <a:solidFill>
                  <a:srgbClr val="000000"/>
                </a:solidFill>
                <a:ea typeface="+mn-ea"/>
                <a:cs typeface="Arial" charset="0"/>
              </a:rPr>
              <a:t>K. He, G. </a:t>
            </a:r>
            <a:r>
              <a:rPr lang="en-US" sz="1350" dirty="0" err="1">
                <a:solidFill>
                  <a:srgbClr val="000000"/>
                </a:solidFill>
                <a:ea typeface="+mn-ea"/>
                <a:cs typeface="Arial" charset="0"/>
              </a:rPr>
              <a:t>Gkioxari</a:t>
            </a:r>
            <a:r>
              <a:rPr lang="en-US" sz="1350" dirty="0">
                <a:solidFill>
                  <a:srgbClr val="000000"/>
                </a:solidFill>
                <a:ea typeface="+mn-ea"/>
                <a:cs typeface="Arial" charset="0"/>
              </a:rPr>
              <a:t>, P. Dollar, and R. </a:t>
            </a:r>
            <a:r>
              <a:rPr lang="en-US" sz="1350" dirty="0" err="1">
                <a:solidFill>
                  <a:srgbClr val="000000"/>
                </a:solidFill>
                <a:ea typeface="+mn-ea"/>
                <a:cs typeface="Arial" charset="0"/>
              </a:rPr>
              <a:t>Girshick</a:t>
            </a:r>
            <a:r>
              <a:rPr lang="en-US" sz="1350" dirty="0">
                <a:solidFill>
                  <a:srgbClr val="000000"/>
                </a:solidFill>
                <a:ea typeface="+mn-ea"/>
                <a:cs typeface="Arial" charset="0"/>
              </a:rPr>
              <a:t>, </a:t>
            </a:r>
            <a:r>
              <a:rPr lang="en-US" sz="1350" dirty="0">
                <a:solidFill>
                  <a:srgbClr val="000000"/>
                </a:solidFill>
                <a:ea typeface="+mn-ea"/>
                <a:cs typeface="Arial" charset="0"/>
                <a:hlinkClick r:id="rId2"/>
              </a:rPr>
              <a:t>Mask R-CNN</a:t>
            </a:r>
            <a:r>
              <a:rPr lang="en-US" sz="1350" dirty="0">
                <a:solidFill>
                  <a:srgbClr val="000000"/>
                </a:solidFill>
                <a:ea typeface="+mn-ea"/>
                <a:cs typeface="Arial" charset="0"/>
              </a:rPr>
              <a:t>, </a:t>
            </a:r>
            <a:br>
              <a:rPr lang="en-US" sz="1350" dirty="0">
                <a:solidFill>
                  <a:srgbClr val="000000"/>
                </a:solidFill>
                <a:ea typeface="+mn-ea"/>
                <a:cs typeface="Arial" charset="0"/>
              </a:rPr>
            </a:br>
            <a:r>
              <a:rPr lang="en-US" sz="1350" dirty="0">
                <a:solidFill>
                  <a:srgbClr val="000000"/>
                </a:solidFill>
                <a:ea typeface="+mn-ea"/>
                <a:cs typeface="Arial" charset="0"/>
              </a:rPr>
              <a:t>ICCV 2017 (Best Paper Award)</a:t>
            </a:r>
          </a:p>
        </p:txBody>
      </p:sp>
      <p:pic>
        <p:nvPicPr>
          <p:cNvPr id="4" name="Picture 3" descr="Screen Shot 2018-04-26 at 9.57.4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271" y="1428750"/>
            <a:ext cx="4623729" cy="3094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F0B7BC-4157-B244-9572-B6E78329BF30}"/>
              </a:ext>
            </a:extLst>
          </p:cNvPr>
          <p:cNvSpPr txBox="1"/>
          <p:nvPr/>
        </p:nvSpPr>
        <p:spPr>
          <a:xfrm>
            <a:off x="4572000" y="1543050"/>
            <a:ext cx="217170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685800" eaLnBrk="0" hangingPunct="0"/>
            <a:r>
              <a:rPr lang="en-US" sz="1200" b="1" dirty="0">
                <a:solidFill>
                  <a:srgbClr val="000000"/>
                </a:solidFill>
                <a:ea typeface="+mn-ea"/>
                <a:cs typeface="Arial" charset="0"/>
              </a:rPr>
              <a:t>Feature Pyramid Networks (FPN) architecture</a:t>
            </a:r>
          </a:p>
        </p:txBody>
      </p:sp>
    </p:spTree>
    <p:extLst>
      <p:ext uri="{BB962C8B-B14F-4D97-AF65-F5344CB8AC3E}">
        <p14:creationId xmlns:p14="http://schemas.microsoft.com/office/powerpoint/2010/main" val="118246867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Mask R-CNN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14450" y="4601602"/>
            <a:ext cx="65151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hangingPunct="0"/>
            <a:r>
              <a:rPr lang="en-US" sz="1350" dirty="0">
                <a:solidFill>
                  <a:srgbClr val="000000"/>
                </a:solidFill>
                <a:ea typeface="+mn-ea"/>
                <a:cs typeface="Arial" charset="0"/>
              </a:rPr>
              <a:t>K. He, G. </a:t>
            </a:r>
            <a:r>
              <a:rPr lang="en-US" sz="1350" dirty="0" err="1">
                <a:solidFill>
                  <a:srgbClr val="000000"/>
                </a:solidFill>
                <a:ea typeface="+mn-ea"/>
                <a:cs typeface="Arial" charset="0"/>
              </a:rPr>
              <a:t>Gkioxari</a:t>
            </a:r>
            <a:r>
              <a:rPr lang="en-US" sz="1350" dirty="0">
                <a:solidFill>
                  <a:srgbClr val="000000"/>
                </a:solidFill>
                <a:ea typeface="+mn-ea"/>
                <a:cs typeface="Arial" charset="0"/>
              </a:rPr>
              <a:t>, P. Dollar, and R. </a:t>
            </a:r>
            <a:r>
              <a:rPr lang="en-US" sz="1350" dirty="0" err="1">
                <a:solidFill>
                  <a:srgbClr val="000000"/>
                </a:solidFill>
                <a:ea typeface="+mn-ea"/>
                <a:cs typeface="Arial" charset="0"/>
              </a:rPr>
              <a:t>Girshick</a:t>
            </a:r>
            <a:r>
              <a:rPr lang="en-US" sz="1350" dirty="0">
                <a:solidFill>
                  <a:srgbClr val="000000"/>
                </a:solidFill>
                <a:ea typeface="+mn-ea"/>
                <a:cs typeface="Arial" charset="0"/>
              </a:rPr>
              <a:t>, </a:t>
            </a:r>
            <a:r>
              <a:rPr lang="en-US" sz="1350" dirty="0">
                <a:solidFill>
                  <a:srgbClr val="000000"/>
                </a:solidFill>
                <a:ea typeface="+mn-ea"/>
                <a:cs typeface="Arial" charset="0"/>
                <a:hlinkClick r:id="rId2"/>
              </a:rPr>
              <a:t>Mask R-CNN</a:t>
            </a:r>
            <a:r>
              <a:rPr lang="en-US" sz="1350" dirty="0">
                <a:solidFill>
                  <a:srgbClr val="000000"/>
                </a:solidFill>
                <a:ea typeface="+mn-ea"/>
                <a:cs typeface="Arial" charset="0"/>
              </a:rPr>
              <a:t>, </a:t>
            </a:r>
            <a:br>
              <a:rPr lang="en-US" sz="1350" dirty="0">
                <a:solidFill>
                  <a:srgbClr val="000000"/>
                </a:solidFill>
                <a:ea typeface="+mn-ea"/>
                <a:cs typeface="Arial" charset="0"/>
              </a:rPr>
            </a:br>
            <a:r>
              <a:rPr lang="en-US" sz="1350" dirty="0">
                <a:solidFill>
                  <a:srgbClr val="000000"/>
                </a:solidFill>
                <a:ea typeface="+mn-ea"/>
                <a:cs typeface="Arial" charset="0"/>
              </a:rPr>
              <a:t>ICCV 2017 (Best Paper Award)</a:t>
            </a:r>
          </a:p>
        </p:txBody>
      </p:sp>
      <p:pic>
        <p:nvPicPr>
          <p:cNvPr id="7" name="Picture 6" descr="Screen Shot 2018-04-23 at 1.25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39839"/>
            <a:ext cx="6858000" cy="3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7742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 results</a:t>
            </a:r>
          </a:p>
        </p:txBody>
      </p:sp>
      <p:pic>
        <p:nvPicPr>
          <p:cNvPr id="8" name="Picture 7" descr="Screen Shot 2018-04-23 at 1.34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742950"/>
            <a:ext cx="6172200" cy="438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43749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results</a:t>
            </a:r>
          </a:p>
        </p:txBody>
      </p:sp>
      <p:pic>
        <p:nvPicPr>
          <p:cNvPr id="4" name="Picture 3" descr="Screen Shot 2018-04-23 at 1.35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685800"/>
            <a:ext cx="6229350" cy="446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99649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18020-5578-8548-93F2-A80B0F62C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dense prediction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A6F04-0E6F-194A-9BB0-6A3CEC841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Depth estimation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Surface normal estimation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Colorization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Image synthesis (next week)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117378311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7350" y="57150"/>
            <a:ext cx="6000750" cy="628650"/>
          </a:xfrm>
        </p:spPr>
        <p:txBody>
          <a:bodyPr/>
          <a:lstStyle/>
          <a:p>
            <a:r>
              <a:rPr lang="en-US" dirty="0"/>
              <a:t>Depth and normal estimation</a:t>
            </a:r>
          </a:p>
        </p:txBody>
      </p:sp>
      <p:pic>
        <p:nvPicPr>
          <p:cNvPr id="4" name="Picture 3" descr="Screen Shot 2018-04-25 at 10.59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611" y="971550"/>
            <a:ext cx="3131789" cy="3486150"/>
          </a:xfrm>
          <a:prstGeom prst="rect">
            <a:avLst/>
          </a:prstGeom>
        </p:spPr>
      </p:pic>
      <p:pic>
        <p:nvPicPr>
          <p:cNvPr id="5" name="Picture 4" descr="Screen Shot 2018-04-25 at 11.00.49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5364"/>
          <a:stretch/>
        </p:blipFill>
        <p:spPr>
          <a:xfrm>
            <a:off x="4400550" y="1042758"/>
            <a:ext cx="1076706" cy="3357792"/>
          </a:xfrm>
          <a:prstGeom prst="rect">
            <a:avLst/>
          </a:prstGeom>
        </p:spPr>
      </p:pic>
      <p:pic>
        <p:nvPicPr>
          <p:cNvPr id="6" name="Picture 5" descr="Screen Shot 2018-04-25 at 11.00.49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5" r="96"/>
          <a:stretch/>
        </p:blipFill>
        <p:spPr>
          <a:xfrm>
            <a:off x="5543550" y="1042758"/>
            <a:ext cx="2173986" cy="3357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86400" y="774785"/>
            <a:ext cx="1314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hangingPunct="0"/>
            <a:r>
              <a:rPr lang="en-US" sz="1200" dirty="0">
                <a:solidFill>
                  <a:srgbClr val="000000"/>
                </a:solidFill>
                <a:ea typeface="+mn-ea"/>
                <a:cs typeface="Arial" charset="0"/>
              </a:rPr>
              <a:t>Predicted depth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43700" y="774785"/>
            <a:ext cx="1200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hangingPunct="0"/>
            <a:r>
              <a:rPr lang="en-US" sz="1200" dirty="0">
                <a:solidFill>
                  <a:srgbClr val="000000"/>
                </a:solidFill>
                <a:ea typeface="+mn-ea"/>
                <a:cs typeface="Arial" charset="0"/>
              </a:rPr>
              <a:t>Ground truth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14450" y="4371950"/>
            <a:ext cx="65151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hangingPunct="0"/>
            <a:r>
              <a:rPr lang="en-US" sz="1350" dirty="0">
                <a:solidFill>
                  <a:srgbClr val="000000"/>
                </a:solidFill>
                <a:ea typeface="+mn-ea"/>
                <a:cs typeface="Arial" charset="0"/>
              </a:rPr>
              <a:t>D. Eigen and R. Fergus, </a:t>
            </a:r>
            <a:r>
              <a:rPr lang="en-US" sz="1350" dirty="0">
                <a:solidFill>
                  <a:srgbClr val="000000"/>
                </a:solidFill>
                <a:ea typeface="+mn-ea"/>
                <a:cs typeface="Arial" charset="0"/>
                <a:hlinkClick r:id="rId4"/>
              </a:rPr>
              <a:t>Predicting Depth, Surface Normals and Semantic Labels with a Common Multi-Scale Convolutional Architecture</a:t>
            </a:r>
            <a:r>
              <a:rPr lang="en-US" sz="1350" dirty="0">
                <a:solidFill>
                  <a:srgbClr val="000000"/>
                </a:solidFill>
                <a:ea typeface="+mn-ea"/>
                <a:cs typeface="Arial" charset="0"/>
              </a:rPr>
              <a:t>, ICCV 2015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449261-5036-5247-B45D-722A56F4B94B}"/>
              </a:ext>
            </a:extLst>
          </p:cNvPr>
          <p:cNvSpPr txBox="1"/>
          <p:nvPr/>
        </p:nvSpPr>
        <p:spPr>
          <a:xfrm>
            <a:off x="-36512" y="4866714"/>
            <a:ext cx="3491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courtesy of Lana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Lezebnik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97081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7350" y="57150"/>
            <a:ext cx="6000750" cy="628650"/>
          </a:xfrm>
        </p:spPr>
        <p:txBody>
          <a:bodyPr/>
          <a:lstStyle/>
          <a:p>
            <a:r>
              <a:rPr lang="en-US" dirty="0"/>
              <a:t>Depth and normal estimation</a:t>
            </a:r>
          </a:p>
        </p:txBody>
      </p:sp>
      <p:pic>
        <p:nvPicPr>
          <p:cNvPr id="4" name="Picture 3" descr="Screen Shot 2018-04-25 at 10.59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611" y="971550"/>
            <a:ext cx="3131789" cy="34861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29250" y="774785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hangingPunct="0"/>
            <a:r>
              <a:rPr lang="en-US" sz="1200" dirty="0">
                <a:solidFill>
                  <a:srgbClr val="000000"/>
                </a:solidFill>
                <a:ea typeface="+mn-ea"/>
                <a:cs typeface="Arial" charset="0"/>
              </a:rPr>
              <a:t>Predicted </a:t>
            </a:r>
            <a:r>
              <a:rPr lang="en-US" sz="1200" dirty="0" err="1">
                <a:solidFill>
                  <a:srgbClr val="000000"/>
                </a:solidFill>
                <a:ea typeface="+mn-ea"/>
                <a:cs typeface="Arial" charset="0"/>
              </a:rPr>
              <a:t>normals</a:t>
            </a:r>
            <a:endParaRPr lang="en-US" sz="1200" dirty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43700" y="774785"/>
            <a:ext cx="1200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hangingPunct="0"/>
            <a:r>
              <a:rPr lang="en-US" sz="1200" dirty="0">
                <a:solidFill>
                  <a:srgbClr val="000000"/>
                </a:solidFill>
                <a:ea typeface="+mn-ea"/>
                <a:cs typeface="Arial" charset="0"/>
              </a:rPr>
              <a:t>Ground truth</a:t>
            </a:r>
          </a:p>
        </p:txBody>
      </p:sp>
      <p:pic>
        <p:nvPicPr>
          <p:cNvPr id="3" name="Picture 2" descr="Screen Shot 2018-04-25 at 11.06.44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3076"/>
          <a:stretch/>
        </p:blipFill>
        <p:spPr>
          <a:xfrm>
            <a:off x="4343400" y="1028701"/>
            <a:ext cx="1131570" cy="3346049"/>
          </a:xfrm>
          <a:prstGeom prst="rect">
            <a:avLst/>
          </a:prstGeom>
        </p:spPr>
      </p:pic>
      <p:pic>
        <p:nvPicPr>
          <p:cNvPr id="10" name="Picture 9" descr="Screen Shot 2018-04-25 at 11.06.44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1" r="1066"/>
          <a:stretch/>
        </p:blipFill>
        <p:spPr>
          <a:xfrm>
            <a:off x="5543550" y="1028701"/>
            <a:ext cx="2160270" cy="33460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257EB7-D2F0-6747-A7B5-D9C169F4E7E6}"/>
              </a:ext>
            </a:extLst>
          </p:cNvPr>
          <p:cNvSpPr txBox="1"/>
          <p:nvPr/>
        </p:nvSpPr>
        <p:spPr>
          <a:xfrm>
            <a:off x="1314450" y="4371950"/>
            <a:ext cx="65151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hangingPunct="0"/>
            <a:r>
              <a:rPr lang="en-US" sz="1350" dirty="0">
                <a:solidFill>
                  <a:srgbClr val="000000"/>
                </a:solidFill>
                <a:ea typeface="+mn-ea"/>
                <a:cs typeface="Arial" charset="0"/>
              </a:rPr>
              <a:t>D. Eigen and R. Fergus, </a:t>
            </a:r>
            <a:r>
              <a:rPr lang="en-US" sz="1350" dirty="0">
                <a:solidFill>
                  <a:srgbClr val="000000"/>
                </a:solidFill>
                <a:ea typeface="+mn-ea"/>
                <a:cs typeface="Arial" charset="0"/>
                <a:hlinkClick r:id="rId4"/>
              </a:rPr>
              <a:t>Predicting Depth, Surface Normals and Semantic Labels with a Common Multi-Scale Convolutional Architecture</a:t>
            </a:r>
            <a:r>
              <a:rPr lang="en-US" sz="1350" dirty="0">
                <a:solidFill>
                  <a:srgbClr val="000000"/>
                </a:solidFill>
                <a:ea typeface="+mn-ea"/>
                <a:cs typeface="Arial" charset="0"/>
              </a:rPr>
              <a:t>, ICCV 2015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D597B3-5077-BF44-8C45-D3CB60CEA18F}"/>
              </a:ext>
            </a:extLst>
          </p:cNvPr>
          <p:cNvSpPr txBox="1"/>
          <p:nvPr/>
        </p:nvSpPr>
        <p:spPr>
          <a:xfrm>
            <a:off x="-36512" y="4876006"/>
            <a:ext cx="3491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Slide courtesy of Lana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Lezebnik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30962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736D4-3365-1C49-9814-E48E6D6A0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Latest: Midas, DPT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3E1531-2C25-434A-9AFF-D124F7DC293C}"/>
              </a:ext>
            </a:extLst>
          </p:cNvPr>
          <p:cNvSpPr/>
          <p:nvPr/>
        </p:nvSpPr>
        <p:spPr>
          <a:xfrm>
            <a:off x="251520" y="3545658"/>
            <a:ext cx="31318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-apple-system"/>
              </a:rPr>
              <a:t>Towards Robust Monocular Depth Estimation: Mixing Datasets for Zero-shot Cross-dataset Transfer</a:t>
            </a:r>
            <a:br>
              <a:rPr lang="en-US" sz="1600" dirty="0"/>
            </a:br>
            <a:r>
              <a:rPr lang="en-US" sz="1600" dirty="0">
                <a:latin typeface="-apple-system"/>
              </a:rPr>
              <a:t>René </a:t>
            </a:r>
            <a:r>
              <a:rPr lang="en-US" sz="1600" dirty="0" err="1">
                <a:latin typeface="-apple-system"/>
              </a:rPr>
              <a:t>Ranftl</a:t>
            </a:r>
            <a:r>
              <a:rPr lang="en-US" sz="1600" dirty="0">
                <a:latin typeface="-apple-system"/>
              </a:rPr>
              <a:t>, Katrin </a:t>
            </a:r>
            <a:r>
              <a:rPr lang="en-US" sz="1600" dirty="0" err="1">
                <a:latin typeface="-apple-system"/>
              </a:rPr>
              <a:t>Lasinger</a:t>
            </a:r>
            <a:r>
              <a:rPr lang="en-US" sz="1600" dirty="0">
                <a:latin typeface="-apple-system"/>
              </a:rPr>
              <a:t>, David Hafner, Konrad Schindler, </a:t>
            </a:r>
            <a:r>
              <a:rPr lang="en-US" sz="1600" dirty="0" err="1">
                <a:latin typeface="-apple-system"/>
              </a:rPr>
              <a:t>Vladlen</a:t>
            </a:r>
            <a:r>
              <a:rPr lang="en-US" sz="1600" dirty="0">
                <a:latin typeface="-apple-system"/>
              </a:rPr>
              <a:t> </a:t>
            </a:r>
            <a:r>
              <a:rPr lang="en-US" sz="1600" dirty="0" err="1">
                <a:latin typeface="-apple-system"/>
              </a:rPr>
              <a:t>Koltun</a:t>
            </a:r>
            <a:r>
              <a:rPr lang="en-US" sz="1600" dirty="0">
                <a:latin typeface="-apple-system"/>
              </a:rPr>
              <a:t>, PAMI 2020</a:t>
            </a:r>
            <a:endParaRPr lang="en-US" sz="1600" dirty="0"/>
          </a:p>
        </p:txBody>
      </p:sp>
      <p:pic>
        <p:nvPicPr>
          <p:cNvPr id="27650" name="Picture 2" descr="MiDaS | PyTorch">
            <a:extLst>
              <a:ext uri="{FF2B5EF4-FFF2-40B4-BE49-F238E27FC236}">
                <a16:creationId xmlns:a16="http://schemas.microsoft.com/office/drawing/2014/main" id="{0E75BB07-E170-644C-AA22-34E28DF52A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797" y="-5837"/>
            <a:ext cx="4991350" cy="616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1A9411-F724-2440-A5B9-0E31D4ED2C24}"/>
              </a:ext>
            </a:extLst>
          </p:cNvPr>
          <p:cNvSpPr txBox="1"/>
          <p:nvPr/>
        </p:nvSpPr>
        <p:spPr>
          <a:xfrm>
            <a:off x="685800" y="1275606"/>
            <a:ext cx="29500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Great tool for final project!</a:t>
            </a:r>
          </a:p>
        </p:txBody>
      </p:sp>
    </p:spTree>
    <p:extLst>
      <p:ext uri="{BB962C8B-B14F-4D97-AF65-F5344CB8AC3E}">
        <p14:creationId xmlns:p14="http://schemas.microsoft.com/office/powerpoint/2010/main" val="391865532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C82F91-30D4-1147-96D7-B3E69304D0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37" r="712"/>
          <a:stretch/>
        </p:blipFill>
        <p:spPr>
          <a:xfrm>
            <a:off x="355600" y="627534"/>
            <a:ext cx="8372764" cy="453905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F8333BE-80D1-6E46-8708-68F4AC0F0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Colorization (self-supervised learning)</a:t>
            </a:r>
          </a:p>
        </p:txBody>
      </p:sp>
    </p:spTree>
    <p:extLst>
      <p:ext uri="{BB962C8B-B14F-4D97-AF65-F5344CB8AC3E}">
        <p14:creationId xmlns:p14="http://schemas.microsoft.com/office/powerpoint/2010/main" val="1323260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E9D33-09F5-284C-905B-898B45805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pytorch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8E695D-4890-3645-8E9A-80522BD28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0"/>
            <a:ext cx="5667295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6E4914-261F-D14E-9C5B-EF7B21E593DD}"/>
              </a:ext>
            </a:extLst>
          </p:cNvPr>
          <p:cNvSpPr txBox="1"/>
          <p:nvPr/>
        </p:nvSpPr>
        <p:spPr>
          <a:xfrm>
            <a:off x="457200" y="1571848"/>
            <a:ext cx="2987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hlinkClick r:id="rId3"/>
              </a:rPr>
              <a:t>https://</a:t>
            </a:r>
            <a:r>
              <a:rPr lang="en-US" sz="1800" dirty="0" err="1">
                <a:hlinkClick r:id="rId3"/>
              </a:rPr>
              <a:t>github.com</a:t>
            </a:r>
            <a:r>
              <a:rPr lang="en-US" sz="1800" dirty="0">
                <a:hlinkClick r:id="rId3"/>
              </a:rPr>
              <a:t>/</a:t>
            </a:r>
            <a:r>
              <a:rPr lang="en-US" sz="1800" dirty="0" err="1">
                <a:hlinkClick r:id="rId3"/>
              </a:rPr>
              <a:t>pytorch</a:t>
            </a:r>
            <a:r>
              <a:rPr lang="en-US" sz="1800" dirty="0">
                <a:hlinkClick r:id="rId3"/>
              </a:rPr>
              <a:t>/vision/blob/main/</a:t>
            </a:r>
            <a:r>
              <a:rPr lang="en-US" sz="1800" dirty="0" err="1">
                <a:hlinkClick r:id="rId3"/>
              </a:rPr>
              <a:t>torchvision</a:t>
            </a:r>
            <a:r>
              <a:rPr lang="en-US" sz="1800" dirty="0">
                <a:hlinkClick r:id="rId3"/>
              </a:rPr>
              <a:t>/models/alexnet.py#L18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89156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1692B-D209-7B4D-B44D-9EE3007D9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470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VGGNet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Simonyan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Zisserman 2015]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D1766E-DEC0-ED43-BE52-D7E29B950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019" y="784772"/>
            <a:ext cx="4785269" cy="4358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C0065D-AC11-7E46-BB63-15A2C6574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255345"/>
            <a:ext cx="4785269" cy="813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EB166A-2FC1-5147-8CCE-8336C32E5417}"/>
              </a:ext>
            </a:extLst>
          </p:cNvPr>
          <p:cNvSpPr txBox="1"/>
          <p:nvPr/>
        </p:nvSpPr>
        <p:spPr>
          <a:xfrm>
            <a:off x="586389" y="1347614"/>
            <a:ext cx="43783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Input: 224x224x3</a:t>
            </a:r>
          </a:p>
          <a:p>
            <a:endParaRPr lang="en-US" sz="1800" dirty="0"/>
          </a:p>
          <a:p>
            <a:r>
              <a:rPr lang="en-US" sz="1800" dirty="0"/>
              <a:t>Simplified design rules: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All kernel size 3x3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Always </a:t>
            </a:r>
            <a:r>
              <a:rPr lang="en-US" sz="1800" dirty="0" err="1"/>
              <a:t>ReLu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All max pool are 2x2, stride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After pool, double the # of channels</a:t>
            </a:r>
          </a:p>
        </p:txBody>
      </p:sp>
    </p:spTree>
    <p:extLst>
      <p:ext uri="{BB962C8B-B14F-4D97-AF65-F5344CB8AC3E}">
        <p14:creationId xmlns:p14="http://schemas.microsoft.com/office/powerpoint/2010/main" val="2366587498"/>
      </p:ext>
    </p:extLst>
  </p:cSld>
  <p:clrMapOvr>
    <a:masterClrMapping/>
  </p:clrMapOvr>
</p:sld>
</file>

<file path=ppt/theme/theme1.xml><?xml version="1.0" encoding="utf-8"?>
<a:theme xmlns:a="http://schemas.openxmlformats.org/drawingml/2006/main" name="2_Lectur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00FF00"/>
      </a:accent2>
      <a:accent3>
        <a:srgbClr val="00FFFF"/>
      </a:accent3>
      <a:accent4>
        <a:srgbClr val="FF0000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My New Default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New Default Theme" id="{202CE20D-6297-4FC9-AF1B-03C97A535413}" vid="{ED504D84-C906-4636-8A7F-7D02A1BFF134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Lectur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00FF00"/>
      </a:accent2>
      <a:accent3>
        <a:srgbClr val="00FFFF"/>
      </a:accent3>
      <a:accent4>
        <a:srgbClr val="FF0000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26397</TotalTime>
  <Words>3449</Words>
  <Application>Microsoft Macintosh PowerPoint</Application>
  <PresentationFormat>On-screen Show (16:9)</PresentationFormat>
  <Paragraphs>634</Paragraphs>
  <Slides>78</Slides>
  <Notes>30</Notes>
  <HiddenSlides>7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78</vt:i4>
      </vt:variant>
    </vt:vector>
  </HeadingPairs>
  <TitlesOfParts>
    <vt:vector size="101" baseType="lpstr">
      <vt:lpstr>-apple-system</vt:lpstr>
      <vt:lpstr>StarSymbol</vt:lpstr>
      <vt:lpstr>Arial</vt:lpstr>
      <vt:lpstr>Calibri</vt:lpstr>
      <vt:lpstr>Calibri Light</vt:lpstr>
      <vt:lpstr>Cambria Math</vt:lpstr>
      <vt:lpstr>Courier</vt:lpstr>
      <vt:lpstr>Courier New</vt:lpstr>
      <vt:lpstr>Helvetica</vt:lpstr>
      <vt:lpstr>Helvetica Light</vt:lpstr>
      <vt:lpstr>Impact</vt:lpstr>
      <vt:lpstr>Times New Roman</vt:lpstr>
      <vt:lpstr>2_Lecture</vt:lpstr>
      <vt:lpstr>1_Lecture</vt:lpstr>
      <vt:lpstr>6_Lecture</vt:lpstr>
      <vt:lpstr>8_Default Design</vt:lpstr>
      <vt:lpstr>Default</vt:lpstr>
      <vt:lpstr>1_Office Theme</vt:lpstr>
      <vt:lpstr>Office Theme</vt:lpstr>
      <vt:lpstr>Blank Presentation</vt:lpstr>
      <vt:lpstr>1_Blank Presentation</vt:lpstr>
      <vt:lpstr>2_Office Theme</vt:lpstr>
      <vt:lpstr>My New Default Theme</vt:lpstr>
      <vt:lpstr>Convolutional Neural Networks II</vt:lpstr>
      <vt:lpstr>Case Study: Lenet-5</vt:lpstr>
      <vt:lpstr>LeNet5 demo</vt:lpstr>
      <vt:lpstr>Case Study: AlexNet</vt:lpstr>
      <vt:lpstr>Case Study: AlexNet</vt:lpstr>
      <vt:lpstr>Case Study: AlexNet</vt:lpstr>
      <vt:lpstr>AlexNet</vt:lpstr>
      <vt:lpstr>In pytorch</vt:lpstr>
      <vt:lpstr>VGGNet [Simonyan and Zisserman 2015] </vt:lpstr>
      <vt:lpstr>VGGNet [Simonyan and Zisserman 2015] </vt:lpstr>
      <vt:lpstr>Measuring performance over train/val sets</vt:lpstr>
      <vt:lpstr>Measuring performance over train/val sets</vt:lpstr>
      <vt:lpstr>Naively adding more layers  != better performance </vt:lpstr>
      <vt:lpstr>Naively adding more layers  != better performance </vt:lpstr>
      <vt:lpstr>ResNet [He et al. CVPR 2016]</vt:lpstr>
      <vt:lpstr>ResNet [He et al. CVPR 2016]</vt:lpstr>
      <vt:lpstr>ImageNet Classification Challenge top-5 error</vt:lpstr>
      <vt:lpstr>How to train your network</vt:lpstr>
      <vt:lpstr>Training diagnosis</vt:lpstr>
      <vt:lpstr>What if your data is not big enough?</vt:lpstr>
      <vt:lpstr>Data Augmentation</vt:lpstr>
      <vt:lpstr>Sometimes labels need to be transformed too</vt:lpstr>
      <vt:lpstr>PowerPoint Presentation</vt:lpstr>
      <vt:lpstr>Very common bug</vt:lpstr>
      <vt:lpstr>Very common bug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5 starting point (default)</vt:lpstr>
      <vt:lpstr>Regression Objective</vt:lpstr>
      <vt:lpstr>Downsides of regression objective</vt:lpstr>
      <vt:lpstr>Belief/Confidence map formulation</vt:lpstr>
      <vt:lpstr>Problem</vt:lpstr>
      <vt:lpstr>Dense Prediction</vt:lpstr>
      <vt:lpstr>Idea 1: Dense prediction by Sliding Window</vt:lpstr>
      <vt:lpstr>Instead, make the whole network convolutional!</vt:lpstr>
      <vt:lpstr>Fully convolutional networks</vt:lpstr>
      <vt:lpstr>Fully convolutional networks</vt:lpstr>
      <vt:lpstr>Fully convolutional networks</vt:lpstr>
      <vt:lpstr>How to upsample with convnets?</vt:lpstr>
      <vt:lpstr>There are a few ways</vt:lpstr>
      <vt:lpstr>Upsampling in a deep network</vt:lpstr>
      <vt:lpstr>Upsampling in a deep network</vt:lpstr>
      <vt:lpstr>Upsampling in a deep network</vt:lpstr>
      <vt:lpstr>Upsampling in a deep network</vt:lpstr>
      <vt:lpstr>Upsampling in a deep network</vt:lpstr>
      <vt:lpstr>Upsampling in a deep network</vt:lpstr>
      <vt:lpstr>But this is generates checkerboard like artifacts!</vt:lpstr>
      <vt:lpstr>Simpler, effective solution  (often used in practice)</vt:lpstr>
      <vt:lpstr>How to Upsample</vt:lpstr>
      <vt:lpstr>Recall from Morphing Lecture: Inverse warping</vt:lpstr>
      <vt:lpstr>Recall: Bilinear Interpolation</vt:lpstr>
      <vt:lpstr>Fully Convolutional Network</vt:lpstr>
      <vt:lpstr>Application to pose detection:  Predict heat maps</vt:lpstr>
      <vt:lpstr>Training Loss</vt:lpstr>
      <vt:lpstr>Convolutional Pose Machines</vt:lpstr>
      <vt:lpstr>Convolutional Pose Machines</vt:lpstr>
      <vt:lpstr>Convolutional Pose Machines</vt:lpstr>
      <vt:lpstr>Results</vt:lpstr>
      <vt:lpstr>OpenPose</vt:lpstr>
      <vt:lpstr>Examples for segmentation: SegNet</vt:lpstr>
      <vt:lpstr>Other upsampling networks: U-Net</vt:lpstr>
      <vt:lpstr>Summary of upsampling architectures</vt:lpstr>
      <vt:lpstr>Mask R-CNN</vt:lpstr>
      <vt:lpstr>RoIAlign vs. RoIPool</vt:lpstr>
      <vt:lpstr>RoIAlign vs. RoIPool</vt:lpstr>
      <vt:lpstr>Mask R-CNN</vt:lpstr>
      <vt:lpstr>Mask R-CNN</vt:lpstr>
      <vt:lpstr>Example results</vt:lpstr>
      <vt:lpstr>Example results</vt:lpstr>
      <vt:lpstr>Other dense prediction tasks</vt:lpstr>
      <vt:lpstr>Depth and normal estimation</vt:lpstr>
      <vt:lpstr>Depth and normal estimation</vt:lpstr>
      <vt:lpstr>Latest: Midas, DPT </vt:lpstr>
      <vt:lpstr>Colorization (self-supervised learning)</vt:lpstr>
    </vt:vector>
  </TitlesOfParts>
  <Company>university of toronto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Energy-Based Models of High-Dimensional Data</dc:title>
  <dc:creator>hinton</dc:creator>
  <cp:lastModifiedBy>Angjoo Kanazawa</cp:lastModifiedBy>
  <cp:revision>643</cp:revision>
  <cp:lastPrinted>2021-10-27T23:46:00Z</cp:lastPrinted>
  <dcterms:created xsi:type="dcterms:W3CDTF">2002-09-28T03:36:33Z</dcterms:created>
  <dcterms:modified xsi:type="dcterms:W3CDTF">2021-11-01T23:49:14Z</dcterms:modified>
</cp:coreProperties>
</file>