
<file path=[Content_Types].xml><?xml version="1.0" encoding="utf-8"?>
<Types xmlns="http://schemas.openxmlformats.org/package/2006/content-types">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87" r:id="rId2"/>
    <p:sldMasterId id="2147483799" r:id="rId3"/>
    <p:sldMasterId id="2147483812" r:id="rId4"/>
    <p:sldMasterId id="2147483825" r:id="rId5"/>
    <p:sldMasterId id="2147483837" r:id="rId6"/>
    <p:sldMasterId id="2147483849" r:id="rId7"/>
    <p:sldMasterId id="2147483861" r:id="rId8"/>
    <p:sldMasterId id="2147483873" r:id="rId9"/>
  </p:sldMasterIdLst>
  <p:notesMasterIdLst>
    <p:notesMasterId r:id="rId62"/>
  </p:notesMasterIdLst>
  <p:handoutMasterIdLst>
    <p:handoutMasterId r:id="rId63"/>
  </p:handoutMasterIdLst>
  <p:sldIdLst>
    <p:sldId id="1589" r:id="rId10"/>
    <p:sldId id="1664" r:id="rId11"/>
    <p:sldId id="1665" r:id="rId12"/>
    <p:sldId id="1662" r:id="rId13"/>
    <p:sldId id="1663" r:id="rId14"/>
    <p:sldId id="1666" r:id="rId15"/>
    <p:sldId id="1815" r:id="rId16"/>
    <p:sldId id="1721" r:id="rId17"/>
    <p:sldId id="1667" r:id="rId18"/>
    <p:sldId id="1668" r:id="rId19"/>
    <p:sldId id="1669" r:id="rId20"/>
    <p:sldId id="1670" r:id="rId21"/>
    <p:sldId id="1671" r:id="rId22"/>
    <p:sldId id="1672" r:id="rId23"/>
    <p:sldId id="1673" r:id="rId24"/>
    <p:sldId id="1674" r:id="rId25"/>
    <p:sldId id="1675" r:id="rId26"/>
    <p:sldId id="1676" r:id="rId27"/>
    <p:sldId id="1677" r:id="rId28"/>
    <p:sldId id="1678" r:id="rId29"/>
    <p:sldId id="1679" r:id="rId30"/>
    <p:sldId id="1680" r:id="rId31"/>
    <p:sldId id="1681" r:id="rId32"/>
    <p:sldId id="1682" r:id="rId33"/>
    <p:sldId id="1683" r:id="rId34"/>
    <p:sldId id="1684" r:id="rId35"/>
    <p:sldId id="1685" r:id="rId36"/>
    <p:sldId id="1686" r:id="rId37"/>
    <p:sldId id="1687" r:id="rId38"/>
    <p:sldId id="1723" r:id="rId39"/>
    <p:sldId id="1724" r:id="rId40"/>
    <p:sldId id="1717" r:id="rId41"/>
    <p:sldId id="1070" r:id="rId42"/>
    <p:sldId id="1077" r:id="rId43"/>
    <p:sldId id="1078" r:id="rId44"/>
    <p:sldId id="1067" r:id="rId45"/>
    <p:sldId id="1814" r:id="rId46"/>
    <p:sldId id="1132" r:id="rId47"/>
    <p:sldId id="1587" r:id="rId48"/>
    <p:sldId id="1133" r:id="rId49"/>
    <p:sldId id="1134" r:id="rId50"/>
    <p:sldId id="1135" r:id="rId51"/>
    <p:sldId id="1154" r:id="rId52"/>
    <p:sldId id="1141" r:id="rId53"/>
    <p:sldId id="1107" r:id="rId54"/>
    <p:sldId id="1108" r:id="rId55"/>
    <p:sldId id="1109" r:id="rId56"/>
    <p:sldId id="478" r:id="rId57"/>
    <p:sldId id="451" r:id="rId58"/>
    <p:sldId id="452" r:id="rId59"/>
    <p:sldId id="453" r:id="rId60"/>
    <p:sldId id="1722" r:id="rId6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B6A4056-97B5-0E49-8F39-9ABEACEC6D90}">
          <p14:sldIdLst>
            <p14:sldId id="1589"/>
            <p14:sldId id="1664"/>
            <p14:sldId id="1665"/>
          </p14:sldIdLst>
        </p14:section>
        <p14:section name="mVS" id="{4F953D25-0F9E-0A47-9B47-F11A8E29E79D}">
          <p14:sldIdLst>
            <p14:sldId id="1662"/>
            <p14:sldId id="1663"/>
            <p14:sldId id="1666"/>
            <p14:sldId id="1815"/>
            <p14:sldId id="1721"/>
            <p14:sldId id="1667"/>
            <p14:sldId id="1668"/>
            <p14:sldId id="1669"/>
            <p14:sldId id="1670"/>
            <p14:sldId id="1671"/>
            <p14:sldId id="1672"/>
            <p14:sldId id="1673"/>
            <p14:sldId id="1674"/>
            <p14:sldId id="1675"/>
            <p14:sldId id="1676"/>
            <p14:sldId id="1677"/>
            <p14:sldId id="1678"/>
            <p14:sldId id="1679"/>
            <p14:sldId id="1680"/>
            <p14:sldId id="1681"/>
            <p14:sldId id="1682"/>
            <p14:sldId id="1683"/>
            <p14:sldId id="1684"/>
            <p14:sldId id="1685"/>
            <p14:sldId id="1686"/>
            <p14:sldId id="1687"/>
            <p14:sldId id="1723"/>
            <p14:sldId id="1724"/>
            <p14:sldId id="1717"/>
            <p14:sldId id="1070"/>
            <p14:sldId id="1077"/>
            <p14:sldId id="1078"/>
            <p14:sldId id="1067"/>
            <p14:sldId id="1814"/>
            <p14:sldId id="1132"/>
            <p14:sldId id="1587"/>
            <p14:sldId id="1133"/>
            <p14:sldId id="1134"/>
            <p14:sldId id="1135"/>
            <p14:sldId id="1154"/>
            <p14:sldId id="1141"/>
            <p14:sldId id="1107"/>
            <p14:sldId id="1108"/>
            <p14:sldId id="1109"/>
            <p14:sldId id="478"/>
            <p14:sldId id="451"/>
            <p14:sldId id="452"/>
            <p14:sldId id="453"/>
            <p14:sldId id="1722"/>
          </p14:sldIdLst>
        </p14:section>
        <p14:section name="sfm" id="{24475C9D-D7B9-BC4D-BD37-7B739D423B1B}">
          <p14:sldIdLst/>
        </p14:section>
      </p14:sectionLst>
    </p:ext>
    <p:ext uri="{EFAFB233-063F-42B5-8137-9DF3F51BA10A}">
      <p15:sldGuideLst xmlns:p15="http://schemas.microsoft.com/office/powerpoint/2012/main">
        <p15:guide id="1" orient="horz" pos="39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BB4E4B"/>
    <a:srgbClr val="282828"/>
    <a:srgbClr val="000000"/>
    <a:srgbClr val="FF8AD8"/>
    <a:srgbClr val="FF0000"/>
    <a:srgbClr val="FC695A"/>
    <a:srgbClr val="59FD6D"/>
    <a:srgbClr val="FB1C0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85681" autoAdjust="0"/>
  </p:normalViewPr>
  <p:slideViewPr>
    <p:cSldViewPr>
      <p:cViewPr varScale="1">
        <p:scale>
          <a:sx n="57" d="100"/>
          <a:sy n="57" d="100"/>
        </p:scale>
        <p:origin x="1472" y="44"/>
      </p:cViewPr>
      <p:guideLst>
        <p:guide orient="horz" pos="3984"/>
        <p:guide pos="2880"/>
      </p:guideLst>
    </p:cSldViewPr>
  </p:slideViewPr>
  <p:notesTextViewPr>
    <p:cViewPr>
      <p:scale>
        <a:sx n="110" d="100"/>
        <a:sy n="110" d="100"/>
      </p:scale>
      <p:origin x="0" y="0"/>
    </p:cViewPr>
  </p:notesTextViewPr>
  <p:sorterViewPr>
    <p:cViewPr>
      <p:scale>
        <a:sx n="50" d="100"/>
        <a:sy n="50" d="100"/>
      </p:scale>
      <p:origin x="0" y="386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D96EC6D-620A-4417-B6E7-B9BD187DD6EA}" type="datetimeFigureOut">
              <a:rPr lang="en-US" smtClean="0"/>
              <a:pPr/>
              <a:t>11/21/2021</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0C0194C-1C73-4D1B-8127-FF2CA75FF72F}" type="slidenum">
              <a:rPr lang="en-US" smtClean="0"/>
              <a:pPr/>
              <a:t>‹#›</a:t>
            </a:fld>
            <a:endParaRPr lang="en-US"/>
          </a:p>
        </p:txBody>
      </p:sp>
    </p:spTree>
    <p:extLst>
      <p:ext uri="{BB962C8B-B14F-4D97-AF65-F5344CB8AC3E}">
        <p14:creationId xmlns:p14="http://schemas.microsoft.com/office/powerpoint/2010/main" val="1755577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D41D9AC-C4DC-4626-BD9E-860ADBEBE25E}" type="datetimeFigureOut">
              <a:rPr lang="en-US" smtClean="0"/>
              <a:pPr/>
              <a:t>11/21/2021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E6B2A92-AD47-4AF8-BBA5-94641E99511A}" type="slidenum">
              <a:rPr lang="en-US" smtClean="0"/>
              <a:pPr/>
              <a:t>‹#›</a:t>
            </a:fld>
            <a:endParaRPr lang="en-US"/>
          </a:p>
        </p:txBody>
      </p:sp>
    </p:spTree>
    <p:extLst>
      <p:ext uri="{BB962C8B-B14F-4D97-AF65-F5344CB8AC3E}">
        <p14:creationId xmlns:p14="http://schemas.microsoft.com/office/powerpoint/2010/main" val="119933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C63B0-0FA4-4137-BD4A-0FAF93896D44}" type="slidenum">
              <a:rPr lang="en-US"/>
              <a:pPr/>
              <a:t>1</a:t>
            </a:fld>
            <a:endParaRPr lang="en-US"/>
          </a:p>
        </p:txBody>
      </p:sp>
      <p:sp>
        <p:nvSpPr>
          <p:cNvPr id="1696770" name="Rectangle 2"/>
          <p:cNvSpPr>
            <a:spLocks noGrp="1" noRot="1" noChangeAspect="1" noChangeArrowheads="1" noTextEdit="1"/>
          </p:cNvSpPr>
          <p:nvPr>
            <p:ph type="sldImg"/>
          </p:nvPr>
        </p:nvSpPr>
        <p:spPr>
          <a:xfrm>
            <a:off x="1252538" y="717550"/>
            <a:ext cx="4779962" cy="3584575"/>
          </a:xfrm>
          <a:ln/>
        </p:spPr>
      </p:sp>
      <p:sp>
        <p:nvSpPr>
          <p:cNvPr id="1696771" name="Rectangle 3"/>
          <p:cNvSpPr>
            <a:spLocks noGrp="1" noChangeArrowheads="1"/>
          </p:cNvSpPr>
          <p:nvPr>
            <p:ph type="body" idx="1"/>
          </p:nvPr>
        </p:nvSpPr>
        <p:spPr>
          <a:xfrm>
            <a:off x="949325" y="4540250"/>
            <a:ext cx="5384800" cy="4379913"/>
          </a:xfrm>
        </p:spPr>
        <p:txBody>
          <a:bodyPr/>
          <a:lstStyle/>
          <a:p>
            <a:endParaRPr lang="en-US"/>
          </a:p>
        </p:txBody>
      </p:sp>
    </p:spTree>
    <p:extLst>
      <p:ext uri="{BB962C8B-B14F-4D97-AF65-F5344CB8AC3E}">
        <p14:creationId xmlns:p14="http://schemas.microsoft.com/office/powerpoint/2010/main" val="193249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1257300" y="720725"/>
            <a:ext cx="4800600" cy="3600450"/>
          </a:xfrm>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6788" name="Slide Number Placeholder 3"/>
          <p:cNvSpPr>
            <a:spLocks noGrp="1"/>
          </p:cNvSpPr>
          <p:nvPr>
            <p:ph type="sldNum" sz="quarter" idx="5"/>
          </p:nvPr>
        </p:nvSpPr>
        <p:spPr>
          <a:noFill/>
        </p:spPr>
        <p:txBody>
          <a:bodyPr/>
          <a:lstStyle>
            <a:lvl1pPr defTabSz="954088">
              <a:defRPr sz="2400" b="1">
                <a:solidFill>
                  <a:schemeClr val="tx1"/>
                </a:solidFill>
                <a:latin typeface="Times New Roman" panose="02020603050405020304" pitchFamily="18" charset="0"/>
              </a:defRPr>
            </a:lvl1pPr>
            <a:lvl2pPr marL="742950" indent="-285750" defTabSz="954088">
              <a:defRPr sz="2400" b="1">
                <a:solidFill>
                  <a:schemeClr val="tx1"/>
                </a:solidFill>
                <a:latin typeface="Times New Roman" panose="02020603050405020304" pitchFamily="18" charset="0"/>
              </a:defRPr>
            </a:lvl2pPr>
            <a:lvl3pPr marL="1143000" indent="-228600" defTabSz="954088">
              <a:defRPr sz="2400" b="1">
                <a:solidFill>
                  <a:schemeClr val="tx1"/>
                </a:solidFill>
                <a:latin typeface="Times New Roman" panose="02020603050405020304" pitchFamily="18" charset="0"/>
              </a:defRPr>
            </a:lvl3pPr>
            <a:lvl4pPr marL="1600200" indent="-228600" defTabSz="954088">
              <a:defRPr sz="2400" b="1">
                <a:solidFill>
                  <a:schemeClr val="tx1"/>
                </a:solidFill>
                <a:latin typeface="Times New Roman" panose="02020603050405020304" pitchFamily="18" charset="0"/>
              </a:defRPr>
            </a:lvl4pPr>
            <a:lvl5pPr marL="2057400" indent="-228600" defTabSz="954088">
              <a:defRPr sz="2400" b="1">
                <a:solidFill>
                  <a:schemeClr val="tx1"/>
                </a:solidFill>
                <a:latin typeface="Times New Roman" panose="02020603050405020304" pitchFamily="18" charset="0"/>
              </a:defRPr>
            </a:lvl5pPr>
            <a:lvl6pPr marL="2514600" indent="-228600" defTabSz="9540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540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540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54088"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FE913943-6D55-4432-B760-471A14AF5B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18283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emphasis on the camera (localization) over structure, but you need the structure to localize yourself. Often in robots, does not have to use vision only.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E17A6C-16A4-A846-A6E5-01317C4E1C7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48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insert 3D objects, need to know what the virtual camera for each frame is! </a:t>
            </a:r>
            <a:r>
              <a:rPr lang="en-US" dirty="0" err="1"/>
              <a:t>AfterEffects</a:t>
            </a:r>
            <a:endParaRPr lang="en-US" dirty="0"/>
          </a:p>
          <a:p>
            <a:r>
              <a:rPr lang="en-US" dirty="0"/>
              <a:t>VFX = Visual effects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920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Google maps and google earth make heavy use of this to reconstruct cities,</a:t>
            </a:r>
          </a:p>
          <a:p>
            <a:endParaRPr lang="en-US" dirty="0"/>
          </a:p>
        </p:txBody>
      </p:sp>
      <p:sp>
        <p:nvSpPr>
          <p:cNvPr id="4" name="Slide Number Placeholder 3"/>
          <p:cNvSpPr>
            <a:spLocks noGrp="1"/>
          </p:cNvSpPr>
          <p:nvPr>
            <p:ph type="sldNum" sz="quarter" idx="5"/>
          </p:nvPr>
        </p:nvSpPr>
        <p:spPr/>
        <p:txBody>
          <a:bodyPr/>
          <a:lstStyle/>
          <a:p>
            <a:fld id="{2CE17A6C-16A4-A846-A6E5-01317C4E1C70}" type="slidenum">
              <a:rPr lang="en-US" smtClean="0"/>
              <a:t>32</a:t>
            </a:fld>
            <a:endParaRPr lang="en-US"/>
          </a:p>
        </p:txBody>
      </p:sp>
    </p:spTree>
    <p:extLst>
      <p:ext uri="{BB962C8B-B14F-4D97-AF65-F5344CB8AC3E}">
        <p14:creationId xmlns:p14="http://schemas.microsoft.com/office/powerpoint/2010/main" val="24337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B902A3F-E80C-4E0F-97E9-7F1B551B86B8}" type="slidenum">
              <a:rPr lang="en-US">
                <a:solidFill>
                  <a:prstClr val="black"/>
                </a:solidFill>
              </a:rPr>
              <a:pPr/>
              <a:t>33</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w="9525"/>
        </p:spPr>
        <p:txBody>
          <a:bodyPr/>
          <a:lstStyle/>
          <a:p>
            <a:r>
              <a:rPr lang="en-US" dirty="0">
                <a:latin typeface="Times New Roman" pitchFamily="18" charset="0"/>
              </a:rPr>
              <a:t>In general MVS gives you more dense points</a:t>
            </a:r>
          </a:p>
          <a:p>
            <a:r>
              <a:rPr lang="en-US" dirty="0">
                <a:latin typeface="Times New Roman" pitchFamily="18" charset="0"/>
              </a:rPr>
              <a:t>It’s common to derive something like a triangle mesh from such point clouds or depth maps, but that is more of a topic for computational geometry.</a:t>
            </a:r>
          </a:p>
        </p:txBody>
      </p:sp>
    </p:spTree>
    <p:extLst>
      <p:ext uri="{BB962C8B-B14F-4D97-AF65-F5344CB8AC3E}">
        <p14:creationId xmlns:p14="http://schemas.microsoft.com/office/powerpoint/2010/main" val="1762532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used in indoor settings for robotics applications, virtual real estate, and people are trying out new applications in this space all the time</a:t>
            </a:r>
          </a:p>
        </p:txBody>
      </p:sp>
      <p:sp>
        <p:nvSpPr>
          <p:cNvPr id="4" name="Slide Number Placeholder 3"/>
          <p:cNvSpPr>
            <a:spLocks noGrp="1"/>
          </p:cNvSpPr>
          <p:nvPr>
            <p:ph type="sldNum" sz="quarter" idx="5"/>
          </p:nvPr>
        </p:nvSpPr>
        <p:spPr/>
        <p:txBody>
          <a:bodyPr/>
          <a:lstStyle/>
          <a:p>
            <a:fld id="{555CA6A4-D76F-804D-9E0A-7D6B0F4A594E}" type="slidenum">
              <a:rPr lang="en-US" smtClean="0"/>
              <a:t>34</a:t>
            </a:fld>
            <a:endParaRPr lang="en-US"/>
          </a:p>
        </p:txBody>
      </p:sp>
    </p:spTree>
    <p:extLst>
      <p:ext uri="{BB962C8B-B14F-4D97-AF65-F5344CB8AC3E}">
        <p14:creationId xmlns:p14="http://schemas.microsoft.com/office/powerpoint/2010/main" val="1913972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also started to use it for making a record of important cultural artifacts, both for preservation and for virtual museum applications</a:t>
            </a:r>
          </a:p>
        </p:txBody>
      </p:sp>
      <p:sp>
        <p:nvSpPr>
          <p:cNvPr id="4" name="Slide Number Placeholder 3"/>
          <p:cNvSpPr>
            <a:spLocks noGrp="1"/>
          </p:cNvSpPr>
          <p:nvPr>
            <p:ph type="sldNum" sz="quarter" idx="5"/>
          </p:nvPr>
        </p:nvSpPr>
        <p:spPr/>
        <p:txBody>
          <a:bodyPr/>
          <a:lstStyle/>
          <a:p>
            <a:fld id="{555CA6A4-D76F-804D-9E0A-7D6B0F4A594E}" type="slidenum">
              <a:rPr lang="en-US" smtClean="0"/>
              <a:t>35</a:t>
            </a:fld>
            <a:endParaRPr lang="en-US"/>
          </a:p>
        </p:txBody>
      </p:sp>
    </p:spTree>
    <p:extLst>
      <p:ext uri="{BB962C8B-B14F-4D97-AF65-F5344CB8AC3E}">
        <p14:creationId xmlns:p14="http://schemas.microsoft.com/office/powerpoint/2010/main" val="1625648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basic idea of Multiview stereo starts with </a:t>
            </a:r>
          </a:p>
          <a:p>
            <a:r>
              <a:rPr lang="en-US" dirty="0"/>
              <a:t>*a single reference view of the scene</a:t>
            </a:r>
          </a:p>
          <a:p>
            <a:r>
              <a:rPr lang="en-US" dirty="0"/>
              <a:t>*And some number of neighboring views</a:t>
            </a:r>
          </a:p>
          <a:p>
            <a:endParaRPr lang="en-US" dirty="0"/>
          </a:p>
          <a:p>
            <a:r>
              <a:rPr lang="en-US" dirty="0"/>
              <a:t>*Now, much like with regular stereo, we’re going to tackle the problem by trying to figure out the depth of each pixel in our reference image</a:t>
            </a:r>
          </a:p>
          <a:p>
            <a:r>
              <a:rPr lang="en-US" dirty="0"/>
              <a:t>*which we can do by sampling depths along the ray corresponding to each reference PIXEL</a:t>
            </a:r>
          </a:p>
          <a:p>
            <a:r>
              <a:rPr lang="en-US" dirty="0"/>
              <a:t>*So for each depth we sample, we can project the corresponding point into the other images and if the corresponding patches look like they image the same part of the scene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38</a:t>
            </a:fld>
            <a:endParaRPr lang="en-US"/>
          </a:p>
        </p:txBody>
      </p:sp>
    </p:spTree>
    <p:extLst>
      <p:ext uri="{BB962C8B-B14F-4D97-AF65-F5344CB8AC3E}">
        <p14:creationId xmlns:p14="http://schemas.microsoft.com/office/powerpoint/2010/main" val="1740491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again, we’re evaluating the likelihood of a particular depth based on this idea that </a:t>
            </a:r>
          </a:p>
          <a:p>
            <a:r>
              <a:rPr lang="en-US" dirty="0"/>
              <a:t>IF THERE REALLY IS visible surface geometry at that depth, then these patches should look like the corresponding one in our reference view</a:t>
            </a:r>
          </a:p>
          <a:p>
            <a:r>
              <a:rPr lang="en-US" dirty="0"/>
              <a:t>And we can use something like sum of squared differences to measure error according to that similarity</a:t>
            </a:r>
          </a:p>
        </p:txBody>
      </p:sp>
      <p:sp>
        <p:nvSpPr>
          <p:cNvPr id="4" name="Slide Number Placeholder 3"/>
          <p:cNvSpPr>
            <a:spLocks noGrp="1"/>
          </p:cNvSpPr>
          <p:nvPr>
            <p:ph type="sldNum" sz="quarter" idx="5"/>
          </p:nvPr>
        </p:nvSpPr>
        <p:spPr/>
        <p:txBody>
          <a:bodyPr/>
          <a:lstStyle/>
          <a:p>
            <a:fld id="{555CA6A4-D76F-804D-9E0A-7D6B0F4A594E}" type="slidenum">
              <a:rPr lang="en-US" smtClean="0"/>
              <a:t>39</a:t>
            </a:fld>
            <a:endParaRPr lang="en-US"/>
          </a:p>
        </p:txBody>
      </p:sp>
    </p:spTree>
    <p:extLst>
      <p:ext uri="{BB962C8B-B14F-4D97-AF65-F5344CB8AC3E}">
        <p14:creationId xmlns:p14="http://schemas.microsoft.com/office/powerpoint/2010/main" val="1465411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for each reference pixel we have different error values across different guesses for the corresponding depth</a:t>
            </a:r>
          </a:p>
        </p:txBody>
      </p:sp>
      <p:sp>
        <p:nvSpPr>
          <p:cNvPr id="4" name="Slide Number Placeholder 3"/>
          <p:cNvSpPr>
            <a:spLocks noGrp="1"/>
          </p:cNvSpPr>
          <p:nvPr>
            <p:ph type="sldNum" sz="quarter" idx="5"/>
          </p:nvPr>
        </p:nvSpPr>
        <p:spPr/>
        <p:txBody>
          <a:bodyPr/>
          <a:lstStyle/>
          <a:p>
            <a:fld id="{555CA6A4-D76F-804D-9E0A-7D6B0F4A594E}" type="slidenum">
              <a:rPr lang="en-US" smtClean="0"/>
              <a:t>40</a:t>
            </a:fld>
            <a:endParaRPr lang="en-US"/>
          </a:p>
        </p:txBody>
      </p:sp>
    </p:spTree>
    <p:extLst>
      <p:ext uri="{BB962C8B-B14F-4D97-AF65-F5344CB8AC3E}">
        <p14:creationId xmlns:p14="http://schemas.microsoft.com/office/powerpoint/2010/main" val="335438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TextEdit="1"/>
          </p:cNvSpPr>
          <p:nvPr>
            <p:ph type="sldImg"/>
          </p:nvPr>
        </p:nvSpPr>
        <p:spPr>
          <a:xfrm>
            <a:off x="1257300" y="720725"/>
            <a:ext cx="4800600" cy="3600450"/>
          </a:xfrm>
          <a:ln/>
        </p:spPr>
      </p:sp>
      <p:sp>
        <p:nvSpPr>
          <p:cNvPr id="239619" name="Rectangle 3"/>
          <p:cNvSpPr>
            <a:spLocks noGrp="1" noChangeArrowheads="1"/>
          </p:cNvSpPr>
          <p:nvPr>
            <p:ph type="body" idx="1"/>
          </p:nvPr>
        </p:nvSpPr>
        <p:spPr>
          <a:noFill/>
        </p:spPr>
        <p:txBody>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extLst>
      <p:ext uri="{BB962C8B-B14F-4D97-AF65-F5344CB8AC3E}">
        <p14:creationId xmlns:p14="http://schemas.microsoft.com/office/powerpoint/2010/main" val="93613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search along</a:t>
            </a:r>
          </a:p>
        </p:txBody>
      </p:sp>
      <p:sp>
        <p:nvSpPr>
          <p:cNvPr id="4" name="Slide Number Placeholder 3"/>
          <p:cNvSpPr>
            <a:spLocks noGrp="1"/>
          </p:cNvSpPr>
          <p:nvPr>
            <p:ph type="sldNum" sz="quarter" idx="5"/>
          </p:nvPr>
        </p:nvSpPr>
        <p:spPr/>
        <p:txBody>
          <a:bodyPr/>
          <a:lstStyle/>
          <a:p>
            <a:fld id="{555CA6A4-D76F-804D-9E0A-7D6B0F4A594E}" type="slidenum">
              <a:rPr lang="en-US" smtClean="0"/>
              <a:t>41</a:t>
            </a:fld>
            <a:endParaRPr lang="en-US"/>
          </a:p>
        </p:txBody>
      </p:sp>
    </p:spTree>
    <p:extLst>
      <p:ext uri="{BB962C8B-B14F-4D97-AF65-F5344CB8AC3E}">
        <p14:creationId xmlns:p14="http://schemas.microsoft.com/office/powerpoint/2010/main" val="78392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we find some convincing minimum for this error</a:t>
            </a:r>
          </a:p>
          <a:p>
            <a:r>
              <a:rPr lang="en-US" dirty="0"/>
              <a:t>*and if we do this for every pixel in the reference image then we get a depth map</a:t>
            </a:r>
          </a:p>
        </p:txBody>
      </p:sp>
      <p:sp>
        <p:nvSpPr>
          <p:cNvPr id="4" name="Slide Number Placeholder 3"/>
          <p:cNvSpPr>
            <a:spLocks noGrp="1"/>
          </p:cNvSpPr>
          <p:nvPr>
            <p:ph type="sldNum" sz="quarter" idx="5"/>
          </p:nvPr>
        </p:nvSpPr>
        <p:spPr/>
        <p:txBody>
          <a:bodyPr/>
          <a:lstStyle/>
          <a:p>
            <a:fld id="{555CA6A4-D76F-804D-9E0A-7D6B0F4A594E}" type="slidenum">
              <a:rPr lang="en-US" smtClean="0"/>
              <a:t>42</a:t>
            </a:fld>
            <a:endParaRPr lang="en-US"/>
          </a:p>
        </p:txBody>
      </p:sp>
    </p:spTree>
    <p:extLst>
      <p:ext uri="{BB962C8B-B14F-4D97-AF65-F5344CB8AC3E}">
        <p14:creationId xmlns:p14="http://schemas.microsoft.com/office/powerpoint/2010/main" val="1272619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Multiview stereo better than regular 2-image stereo?</a:t>
            </a:r>
          </a:p>
          <a:p>
            <a:r>
              <a:rPr lang="en-US" dirty="0"/>
              <a:t>*well, you have multiple neighbors with which to compare, which tends to make results more robust to things like noise or occlusion</a:t>
            </a:r>
          </a:p>
          <a:p>
            <a:r>
              <a:rPr lang="en-US" dirty="0"/>
              <a:t>*and if you have lots of neighbors, some may be more useful than others, but you at least have the ability to choose some best subset to use.</a:t>
            </a:r>
          </a:p>
          <a:p>
            <a:r>
              <a:rPr lang="en-US" dirty="0"/>
              <a:t>*and each image can be a reference frame, which you can combine later to get a more complete 3D model</a:t>
            </a:r>
          </a:p>
        </p:txBody>
      </p:sp>
      <p:sp>
        <p:nvSpPr>
          <p:cNvPr id="4" name="Slide Number Placeholder 3"/>
          <p:cNvSpPr>
            <a:spLocks noGrp="1"/>
          </p:cNvSpPr>
          <p:nvPr>
            <p:ph type="sldNum" sz="quarter" idx="5"/>
          </p:nvPr>
        </p:nvSpPr>
        <p:spPr/>
        <p:txBody>
          <a:bodyPr/>
          <a:lstStyle/>
          <a:p>
            <a:fld id="{555CA6A4-D76F-804D-9E0A-7D6B0F4A594E}" type="slidenum">
              <a:rPr lang="en-US" smtClean="0"/>
              <a:t>43</a:t>
            </a:fld>
            <a:endParaRPr lang="en-US"/>
          </a:p>
        </p:txBody>
      </p:sp>
    </p:spTree>
    <p:extLst>
      <p:ext uri="{BB962C8B-B14F-4D97-AF65-F5344CB8AC3E}">
        <p14:creationId xmlns:p14="http://schemas.microsoft.com/office/powerpoint/2010/main" val="3742940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p:spPr>
        <p:txBody>
          <a:bodyPr/>
          <a:lstStyle/>
          <a:p>
            <a:r>
              <a:rPr lang="en-US" dirty="0">
                <a:latin typeface="Times New Roman" pitchFamily="18" charset="0"/>
              </a:rPr>
              <a:t>Now one thing that has a pretty big effect on your results is the size of the baseline between your cameras.</a:t>
            </a:r>
          </a:p>
          <a:p>
            <a:r>
              <a:rPr lang="en-US" dirty="0">
                <a:latin typeface="Times New Roman" pitchFamily="18" charset="0"/>
              </a:rPr>
              <a:t>*if it’s too small, then you end up with poor depth resolution. Intuitively, you can think of the limit of this being no baseline at all, which means you have just one image, and each pixel could be at any depth.</a:t>
            </a:r>
          </a:p>
          <a:p>
            <a:r>
              <a:rPr lang="en-US" dirty="0">
                <a:latin typeface="Times New Roman" pitchFamily="18" charset="0"/>
              </a:rPr>
              <a:t>*and if the baseline is too large then it means that a point in one image could appear in a lot of different places in the other image, which can turn into a hard search problem</a:t>
            </a:r>
          </a:p>
        </p:txBody>
      </p:sp>
    </p:spTree>
    <p:extLst>
      <p:ext uri="{BB962C8B-B14F-4D97-AF65-F5344CB8AC3E}">
        <p14:creationId xmlns:p14="http://schemas.microsoft.com/office/powerpoint/2010/main" val="3559152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12774353-C2BD-4067-A260-A74B9792FE2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4F8EE493-F194-47CE-BFEA-76433316F3C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D5328FB3-5AFD-4850-A9C2-D515CF4756B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587" name="Rectangle 2"/>
          <p:cNvSpPr>
            <a:spLocks noGrp="1" noRot="1" noChangeAspect="1" noChangeArrowheads="1" noTextEdit="1"/>
          </p:cNvSpPr>
          <p:nvPr>
            <p:ph type="sldImg"/>
          </p:nvPr>
        </p:nvSpPr>
        <p:spPr>
          <a:xfrm>
            <a:off x="1257300" y="720725"/>
            <a:ext cx="4800600" cy="3600450"/>
          </a:xfrm>
          <a:ln/>
        </p:spPr>
      </p:sp>
      <p:sp>
        <p:nvSpPr>
          <p:cNvPr id="67588"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77ECCD0B-304E-4D71-B73C-EE265D8BB34F}"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8611" name="Rectangle 2"/>
          <p:cNvSpPr>
            <a:spLocks noGrp="1" noRot="1" noChangeAspect="1" noChangeArrowheads="1" noTextEdit="1"/>
          </p:cNvSpPr>
          <p:nvPr>
            <p:ph type="sldImg"/>
          </p:nvPr>
        </p:nvSpPr>
        <p:spPr>
          <a:xfrm>
            <a:off x="1257300" y="720725"/>
            <a:ext cx="4800600" cy="3600450"/>
          </a:xfrm>
          <a:ln/>
        </p:spPr>
      </p:sp>
      <p:sp>
        <p:nvSpPr>
          <p:cNvPr id="68612"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TextEdit="1"/>
          </p:cNvSpPr>
          <p:nvPr>
            <p:ph type="sldImg"/>
          </p:nvPr>
        </p:nvSpPr>
        <p:spPr>
          <a:xfrm>
            <a:off x="1257300" y="720725"/>
            <a:ext cx="4800600" cy="3600450"/>
          </a:xfrm>
          <a:ln/>
        </p:spPr>
      </p:sp>
      <p:sp>
        <p:nvSpPr>
          <p:cNvPr id="240643" name="Rectangle 3"/>
          <p:cNvSpPr>
            <a:spLocks noGrp="1" noChangeArrowheads="1"/>
          </p:cNvSpPr>
          <p:nvPr>
            <p:ph type="body" idx="1"/>
          </p:nvPr>
        </p:nvSpPr>
        <p:spPr>
          <a:noFill/>
        </p:spPr>
        <p:txBody>
          <a:bodyPr/>
          <a:lstStyle/>
          <a:p>
            <a:pPr>
              <a:spcBef>
                <a:spcPct val="0"/>
              </a:spcBef>
            </a:pPr>
            <a:endParaRPr lang="en-US" altLang="en-US"/>
          </a:p>
        </p:txBody>
      </p:sp>
    </p:spTree>
    <p:extLst>
      <p:ext uri="{BB962C8B-B14F-4D97-AF65-F5344CB8AC3E}">
        <p14:creationId xmlns:p14="http://schemas.microsoft.com/office/powerpoint/2010/main" val="342930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a:xfrm>
            <a:off x="1257300" y="720725"/>
            <a:ext cx="4800600" cy="3600450"/>
          </a:xfrm>
          <a:ln/>
        </p:spPr>
      </p:sp>
      <p:sp>
        <p:nvSpPr>
          <p:cNvPr id="241667" name="Rectangle 3"/>
          <p:cNvSpPr>
            <a:spLocks noGrp="1" noChangeArrowheads="1"/>
          </p:cNvSpPr>
          <p:nvPr>
            <p:ph type="body" idx="1"/>
          </p:nvPr>
        </p:nvSpPr>
        <p:spPr>
          <a:noFill/>
        </p:spPr>
        <p:txBody>
          <a:bodyPr/>
          <a:lstStyle/>
          <a:p>
            <a:pPr>
              <a:spcBef>
                <a:spcPct val="0"/>
              </a:spcBef>
            </a:pPr>
            <a:r>
              <a:rPr lang="en-US" altLang="en-US"/>
              <a:t>Next, we match features across each pair of photos using approximate nearest neighbor matching.</a:t>
            </a:r>
          </a:p>
        </p:txBody>
      </p:sp>
    </p:spTree>
    <p:extLst>
      <p:ext uri="{BB962C8B-B14F-4D97-AF65-F5344CB8AC3E}">
        <p14:creationId xmlns:p14="http://schemas.microsoft.com/office/powerpoint/2010/main" val="2239072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a:xfrm>
            <a:off x="1257300" y="720725"/>
            <a:ext cx="4800600" cy="3600450"/>
          </a:xfrm>
          <a:ln/>
        </p:spPr>
      </p:sp>
      <p:sp>
        <p:nvSpPr>
          <p:cNvPr id="242691" name="Rectangle 3"/>
          <p:cNvSpPr>
            <a:spLocks noGrp="1" noChangeArrowheads="1"/>
          </p:cNvSpPr>
          <p:nvPr>
            <p:ph type="body" idx="1"/>
          </p:nvPr>
        </p:nvSpPr>
        <p:spPr>
          <a:noFill/>
        </p:spPr>
        <p:txBody>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extLst>
      <p:ext uri="{BB962C8B-B14F-4D97-AF65-F5344CB8AC3E}">
        <p14:creationId xmlns:p14="http://schemas.microsoft.com/office/powerpoint/2010/main" val="370635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TextEdit="1"/>
          </p:cNvSpPr>
          <p:nvPr>
            <p:ph type="sldImg"/>
          </p:nvPr>
        </p:nvSpPr>
        <p:spPr>
          <a:xfrm>
            <a:off x="1257300" y="720725"/>
            <a:ext cx="4800600" cy="3600450"/>
          </a:xfrm>
          <a:ln/>
        </p:spPr>
      </p:sp>
      <p:sp>
        <p:nvSpPr>
          <p:cNvPr id="243715" name="Rectangle 3"/>
          <p:cNvSpPr>
            <a:spLocks noGrp="1" noChangeArrowheads="1"/>
          </p:cNvSpPr>
          <p:nvPr>
            <p:ph type="body" idx="1"/>
          </p:nvPr>
        </p:nvSpPr>
        <p:spPr>
          <a:noFill/>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33828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TextEdit="1"/>
          </p:cNvSpPr>
          <p:nvPr>
            <p:ph type="sldImg"/>
          </p:nvPr>
        </p:nvSpPr>
        <p:spPr>
          <a:xfrm>
            <a:off x="1257300" y="720725"/>
            <a:ext cx="4800600" cy="3600450"/>
          </a:xfrm>
          <a:ln/>
        </p:spPr>
      </p:sp>
      <p:sp>
        <p:nvSpPr>
          <p:cNvPr id="244739" name="Rectangle 3"/>
          <p:cNvSpPr>
            <a:spLocks noGrp="1" noChangeArrowheads="1"/>
          </p:cNvSpPr>
          <p:nvPr>
            <p:ph type="body" idx="1"/>
          </p:nvPr>
        </p:nvSpPr>
        <p:spPr>
          <a:noFill/>
        </p:spPr>
        <p:txBody>
          <a:bodyPr/>
          <a:lstStyle/>
          <a:p>
            <a:pPr>
              <a:spcBef>
                <a:spcPct val="0"/>
              </a:spcBef>
            </a:pPr>
            <a:r>
              <a:rPr lang="en-US" altLang="en-US"/>
              <a:t>Structure from motion solves the following problem:</a:t>
            </a:r>
          </a:p>
          <a:p>
            <a:pPr>
              <a:spcBef>
                <a:spcPct val="0"/>
              </a:spcBef>
            </a:pPr>
            <a:endParaRPr lang="en-US" altLang="en-US"/>
          </a:p>
          <a:p>
            <a:pPr>
              <a:spcBef>
                <a:spcPct val="0"/>
              </a:spcBef>
            </a:pPr>
            <a:r>
              <a:rPr lang="en-US" altLang="en-US"/>
              <a:t>Given a set of images of a static scene with 2D points in correspondence, shown here as color-coded points, find…</a:t>
            </a:r>
          </a:p>
          <a:p>
            <a:pPr>
              <a:spcBef>
                <a:spcPct val="0"/>
              </a:spcBef>
            </a:pPr>
            <a:endParaRPr lang="en-US" altLang="en-US"/>
          </a:p>
          <a:p>
            <a:pPr>
              <a:spcBef>
                <a:spcPct val="0"/>
              </a:spcBef>
            </a:pPr>
            <a:r>
              <a:rPr lang="en-US" altLang="en-US"/>
              <a:t>a set of 3D points P and </a:t>
            </a:r>
          </a:p>
          <a:p>
            <a:pPr>
              <a:spcBef>
                <a:spcPct val="0"/>
              </a:spcBef>
            </a:pPr>
            <a:r>
              <a:rPr lang="en-US" alt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lt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176419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optimization </a:t>
            </a:r>
            <a:r>
              <a:rPr lang="en-US" dirty="0" err="1"/>
              <a:t>afterall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69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a:xfrm>
            <a:off x="1257300" y="720725"/>
            <a:ext cx="4800600" cy="3600450"/>
          </a:xfrm>
          <a:ln/>
        </p:spPr>
      </p:sp>
      <p:sp>
        <p:nvSpPr>
          <p:cNvPr id="245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To help get good initializations for all of the parameters of the system, we reconstruct the scene incrementally, starting from two photographs and the points they observe.  </a:t>
            </a:r>
          </a:p>
        </p:txBody>
      </p:sp>
    </p:spTree>
    <p:extLst>
      <p:ext uri="{BB962C8B-B14F-4D97-AF65-F5344CB8AC3E}">
        <p14:creationId xmlns:p14="http://schemas.microsoft.com/office/powerpoint/2010/main" val="390011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7EB8F4B-B2CE-4E1A-A94C-A3C341E3CD3B}"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5459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CC33A92-4343-440D-AFE4-836D9CC637AC}"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856626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6DD759D7-B0C8-497D-A265-1173A442F390}" type="datetimeFigureOut">
              <a:rPr lang="en-US" smtClean="0"/>
              <a:pPr>
                <a:defRPr/>
              </a:pPr>
              <a:t>11/21/2021</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EFF967B3-7F81-4BB5-875A-C9BCD2D5D4F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76011506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24E44306-0720-4F8C-8CCF-13EACEE0C3A7}" type="datetimeFigureOut">
              <a:rPr lang="en-US" smtClean="0"/>
              <a:pPr>
                <a:defRPr/>
              </a:pPr>
              <a:t>11/21/2021</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ACB7701-BEEB-49CA-8254-339D78D3FCB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5887116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03F85E50-6174-4C0D-AC8F-47241F768050}"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6D8AEFE-560F-4DF4-A7E2-801EF89CE7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7779395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52DF66E7-B1F5-452A-81A6-42291182AB70}"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CA0F5FB2-8278-4F6A-A332-51E3E4D81D4D}"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817061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732FF3B-0566-4553-AE69-8481917B69D9}"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7636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838200"/>
          </a:xfrm>
        </p:spPr>
        <p:txBody>
          <a:bodyPr/>
          <a:lstStyle/>
          <a:p>
            <a:r>
              <a:rPr lang="en-US"/>
              <a:t>Click to edit Master title style</a:t>
            </a:r>
          </a:p>
        </p:txBody>
      </p:sp>
      <p:sp>
        <p:nvSpPr>
          <p:cNvPr id="3" name="Content Placeholder 2"/>
          <p:cNvSpPr>
            <a:spLocks noGrp="1"/>
          </p:cNvSpPr>
          <p:nvPr>
            <p:ph sz="quarter" idx="1"/>
          </p:nvPr>
        </p:nvSpPr>
        <p:spPr>
          <a:xfrm>
            <a:off x="6858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4EE01E6-B8D6-4CCA-9D7D-D8F346D523A8}"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36796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690E6C4-192E-40C0-AC62-58C9B08C6C0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52491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66634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758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4110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44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346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38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1DA68D2-2E3B-4EB5-9074-3DF0E1080B58}"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28417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26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8546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1785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598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873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65797519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36041675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66889071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79522651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04862107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AD94A83-8AC2-469A-B472-1F126DA45D53}"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49876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05906881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03186221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85221624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18997638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04114390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6263681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833389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40DECC-C209-4800-AB0C-DB2A878117E2}" type="slidenum">
              <a:rPr lang="en-US"/>
              <a:pPr>
                <a:defRPr/>
              </a:pPr>
              <a:t>‹#›</a:t>
            </a:fld>
            <a:endParaRPr lang="en-US"/>
          </a:p>
        </p:txBody>
      </p:sp>
    </p:spTree>
    <p:extLst>
      <p:ext uri="{BB962C8B-B14F-4D97-AF65-F5344CB8AC3E}">
        <p14:creationId xmlns:p14="http://schemas.microsoft.com/office/powerpoint/2010/main" val="61192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35E129A-E41D-479C-9971-1A57C1F71E37}" type="slidenum">
              <a:rPr lang="en-US"/>
              <a:pPr>
                <a:defRPr/>
              </a:pPr>
              <a:t>‹#›</a:t>
            </a:fld>
            <a:endParaRPr lang="en-US"/>
          </a:p>
        </p:txBody>
      </p:sp>
    </p:spTree>
    <p:extLst>
      <p:ext uri="{BB962C8B-B14F-4D97-AF65-F5344CB8AC3E}">
        <p14:creationId xmlns:p14="http://schemas.microsoft.com/office/powerpoint/2010/main" val="2023624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FF5919-B9DF-40AE-B055-444C1C5F3D85}" type="slidenum">
              <a:rPr lang="en-US"/>
              <a:pPr>
                <a:defRPr/>
              </a:pPr>
              <a:t>‹#›</a:t>
            </a:fld>
            <a:endParaRPr lang="en-US"/>
          </a:p>
        </p:txBody>
      </p:sp>
    </p:spTree>
    <p:extLst>
      <p:ext uri="{BB962C8B-B14F-4D97-AF65-F5344CB8AC3E}">
        <p14:creationId xmlns:p14="http://schemas.microsoft.com/office/powerpoint/2010/main" val="507266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D60802F0-A34E-4355-8FCD-F111475028E4}"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50547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A2D9DB3-E0F0-4037-8604-C20FF9505BB9}" type="slidenum">
              <a:rPr lang="en-US"/>
              <a:pPr>
                <a:defRPr/>
              </a:pPr>
              <a:t>‹#›</a:t>
            </a:fld>
            <a:endParaRPr lang="en-US"/>
          </a:p>
        </p:txBody>
      </p:sp>
    </p:spTree>
    <p:extLst>
      <p:ext uri="{BB962C8B-B14F-4D97-AF65-F5344CB8AC3E}">
        <p14:creationId xmlns:p14="http://schemas.microsoft.com/office/powerpoint/2010/main" val="2052004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2077C44-AEFC-4963-95A5-398EBC0681A3}" type="slidenum">
              <a:rPr lang="en-US"/>
              <a:pPr>
                <a:defRPr/>
              </a:pPr>
              <a:t>‹#›</a:t>
            </a:fld>
            <a:endParaRPr lang="en-US"/>
          </a:p>
        </p:txBody>
      </p:sp>
    </p:spTree>
    <p:extLst>
      <p:ext uri="{BB962C8B-B14F-4D97-AF65-F5344CB8AC3E}">
        <p14:creationId xmlns:p14="http://schemas.microsoft.com/office/powerpoint/2010/main" val="2294925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F9E8EE9-95E5-448C-B6E5-10BB53234128}" type="slidenum">
              <a:rPr lang="en-US"/>
              <a:pPr>
                <a:defRPr/>
              </a:pPr>
              <a:t>‹#›</a:t>
            </a:fld>
            <a:endParaRPr lang="en-US"/>
          </a:p>
        </p:txBody>
      </p:sp>
    </p:spTree>
    <p:extLst>
      <p:ext uri="{BB962C8B-B14F-4D97-AF65-F5344CB8AC3E}">
        <p14:creationId xmlns:p14="http://schemas.microsoft.com/office/powerpoint/2010/main" val="962063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BE068DC-28F9-4734-A638-4F85B8F3C987}" type="slidenum">
              <a:rPr lang="en-US"/>
              <a:pPr>
                <a:defRPr/>
              </a:pPr>
              <a:t>‹#›</a:t>
            </a:fld>
            <a:endParaRPr lang="en-US"/>
          </a:p>
        </p:txBody>
      </p:sp>
    </p:spTree>
    <p:extLst>
      <p:ext uri="{BB962C8B-B14F-4D97-AF65-F5344CB8AC3E}">
        <p14:creationId xmlns:p14="http://schemas.microsoft.com/office/powerpoint/2010/main" val="451932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AC4320C-3B60-48EB-BDA7-30651CD1529E}" type="slidenum">
              <a:rPr lang="en-US"/>
              <a:pPr>
                <a:defRPr/>
              </a:pPr>
              <a:t>‹#›</a:t>
            </a:fld>
            <a:endParaRPr lang="en-US"/>
          </a:p>
        </p:txBody>
      </p:sp>
    </p:spTree>
    <p:extLst>
      <p:ext uri="{BB962C8B-B14F-4D97-AF65-F5344CB8AC3E}">
        <p14:creationId xmlns:p14="http://schemas.microsoft.com/office/powerpoint/2010/main" val="585324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BDFDB7C-5A7F-491A-879B-F3A3C04F8977}" type="slidenum">
              <a:rPr lang="en-US"/>
              <a:pPr>
                <a:defRPr/>
              </a:pPr>
              <a:t>‹#›</a:t>
            </a:fld>
            <a:endParaRPr lang="en-US"/>
          </a:p>
        </p:txBody>
      </p:sp>
    </p:spTree>
    <p:extLst>
      <p:ext uri="{BB962C8B-B14F-4D97-AF65-F5344CB8AC3E}">
        <p14:creationId xmlns:p14="http://schemas.microsoft.com/office/powerpoint/2010/main" val="650975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46551-3C9D-4EA0-A580-2D0EB1A41F07}" type="slidenum">
              <a:rPr lang="en-US"/>
              <a:pPr>
                <a:defRPr/>
              </a:pPr>
              <a:t>‹#›</a:t>
            </a:fld>
            <a:endParaRPr lang="en-US"/>
          </a:p>
        </p:txBody>
      </p:sp>
    </p:spTree>
    <p:extLst>
      <p:ext uri="{BB962C8B-B14F-4D97-AF65-F5344CB8AC3E}">
        <p14:creationId xmlns:p14="http://schemas.microsoft.com/office/powerpoint/2010/main" val="2569236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982681E-646E-4E12-AB2E-69BC5DB9F7ED}" type="slidenum">
              <a:rPr lang="en-US"/>
              <a:pPr>
                <a:defRPr/>
              </a:pPr>
              <a:t>‹#›</a:t>
            </a:fld>
            <a:endParaRPr lang="en-US"/>
          </a:p>
        </p:txBody>
      </p:sp>
    </p:spTree>
    <p:extLst>
      <p:ext uri="{BB962C8B-B14F-4D97-AF65-F5344CB8AC3E}">
        <p14:creationId xmlns:p14="http://schemas.microsoft.com/office/powerpoint/2010/main" val="4268553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631409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60834"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60835" name="Rectangle 3"/>
          <p:cNvSpPr>
            <a:spLocks noGrp="1" noChangeArrowheads="1"/>
          </p:cNvSpPr>
          <p:nvPr>
            <p:ph type="subTitle" idx="1"/>
          </p:nvPr>
        </p:nvSpPr>
        <p:spPr>
          <a:xfrm>
            <a:off x="1371600" y="3581400"/>
            <a:ext cx="6400800" cy="1752600"/>
          </a:xfrm>
        </p:spPr>
        <p:txBody>
          <a:bodyPr/>
          <a:lstStyle>
            <a:lvl1pPr algn="ctr">
              <a:defRPr/>
            </a:lvl1pPr>
          </a:lstStyle>
          <a:p>
            <a:r>
              <a:rPr lang="en-US"/>
              <a:t>Click to edit Master subtitle style</a:t>
            </a:r>
          </a:p>
        </p:txBody>
      </p:sp>
      <p:sp>
        <p:nvSpPr>
          <p:cNvPr id="4" name="Rectangle 4"/>
          <p:cNvSpPr>
            <a:spLocks noGrp="1" noChangeArrowheads="1"/>
          </p:cNvSpPr>
          <p:nvPr>
            <p:ph type="ftr" sz="quarter" idx="10"/>
          </p:nvPr>
        </p:nvSpPr>
        <p:spPr>
          <a:xfrm>
            <a:off x="685800" y="6248400"/>
            <a:ext cx="2895600" cy="457200"/>
          </a:xfrm>
        </p:spPr>
        <p:txBody>
          <a:bodyPr/>
          <a:lstStyle>
            <a:lvl1pPr>
              <a:defRPr/>
            </a:lvl1pPr>
          </a:lstStyle>
          <a:p>
            <a:pPr>
              <a:defRPr/>
            </a:pPr>
            <a:endParaRPr lang="en-US"/>
          </a:p>
        </p:txBody>
      </p:sp>
      <p:sp>
        <p:nvSpPr>
          <p:cNvPr id="5" name="Rectangle 5"/>
          <p:cNvSpPr>
            <a:spLocks noGrp="1" noChangeArrowheads="1"/>
          </p:cNvSpPr>
          <p:nvPr>
            <p:ph type="sldNum" sz="quarter" idx="11"/>
          </p:nvPr>
        </p:nvSpPr>
        <p:spPr>
          <a:xfrm>
            <a:off x="6553200" y="6248400"/>
            <a:ext cx="1905000" cy="457200"/>
          </a:xfrm>
        </p:spPr>
        <p:txBody>
          <a:bodyPr/>
          <a:lstStyle>
            <a:lvl1pPr>
              <a:defRPr/>
            </a:lvl1pPr>
          </a:lstStyle>
          <a:p>
            <a:pPr>
              <a:defRPr/>
            </a:pPr>
            <a:fld id="{7C9E22E8-AA97-45BE-AEA4-5BE2991FE804}" type="slidenum">
              <a:rPr lang="en-US"/>
              <a:pPr>
                <a:defRPr/>
              </a:pPr>
              <a:t>‹#›</a:t>
            </a:fld>
            <a:endParaRPr lang="en-US"/>
          </a:p>
        </p:txBody>
      </p:sp>
    </p:spTree>
    <p:extLst>
      <p:ext uri="{BB962C8B-B14F-4D97-AF65-F5344CB8AC3E}">
        <p14:creationId xmlns:p14="http://schemas.microsoft.com/office/powerpoint/2010/main" val="4555896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E8C6FF6-F6F8-49D3-AABA-2BE3B8D51CC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587937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F39528B6-1EF9-4723-8024-127F86C65058}" type="slidenum">
              <a:rPr lang="en-US"/>
              <a:pPr>
                <a:defRPr/>
              </a:pPr>
              <a:t>‹#›</a:t>
            </a:fld>
            <a:endParaRPr lang="en-US"/>
          </a:p>
        </p:txBody>
      </p:sp>
    </p:spTree>
    <p:extLst>
      <p:ext uri="{BB962C8B-B14F-4D97-AF65-F5344CB8AC3E}">
        <p14:creationId xmlns:p14="http://schemas.microsoft.com/office/powerpoint/2010/main" val="23579072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7512165-2853-448C-923F-2AD7662E6B2F}" type="slidenum">
              <a:rPr lang="en-US"/>
              <a:pPr>
                <a:defRPr/>
              </a:pPr>
              <a:t>‹#›</a:t>
            </a:fld>
            <a:endParaRPr lang="en-US"/>
          </a:p>
        </p:txBody>
      </p:sp>
    </p:spTree>
    <p:extLst>
      <p:ext uri="{BB962C8B-B14F-4D97-AF65-F5344CB8AC3E}">
        <p14:creationId xmlns:p14="http://schemas.microsoft.com/office/powerpoint/2010/main" val="399041282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171E29F-2755-4AC4-BF8F-344E7934FAFA}" type="slidenum">
              <a:rPr lang="en-US"/>
              <a:pPr>
                <a:defRPr/>
              </a:pPr>
              <a:t>‹#›</a:t>
            </a:fld>
            <a:endParaRPr lang="en-US"/>
          </a:p>
        </p:txBody>
      </p:sp>
    </p:spTree>
    <p:extLst>
      <p:ext uri="{BB962C8B-B14F-4D97-AF65-F5344CB8AC3E}">
        <p14:creationId xmlns:p14="http://schemas.microsoft.com/office/powerpoint/2010/main" val="123306093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695AE68E-E460-4C35-B7E2-12D3283E2914}" type="slidenum">
              <a:rPr lang="en-US"/>
              <a:pPr>
                <a:defRPr/>
              </a:pPr>
              <a:t>‹#›</a:t>
            </a:fld>
            <a:endParaRPr lang="en-US"/>
          </a:p>
        </p:txBody>
      </p:sp>
    </p:spTree>
    <p:extLst>
      <p:ext uri="{BB962C8B-B14F-4D97-AF65-F5344CB8AC3E}">
        <p14:creationId xmlns:p14="http://schemas.microsoft.com/office/powerpoint/2010/main" val="359736925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13721FA8-52E6-4D94-9B1C-C90744C39EEF}" type="slidenum">
              <a:rPr lang="en-US"/>
              <a:pPr>
                <a:defRPr/>
              </a:pPr>
              <a:t>‹#›</a:t>
            </a:fld>
            <a:endParaRPr lang="en-US"/>
          </a:p>
        </p:txBody>
      </p:sp>
    </p:spTree>
    <p:extLst>
      <p:ext uri="{BB962C8B-B14F-4D97-AF65-F5344CB8AC3E}">
        <p14:creationId xmlns:p14="http://schemas.microsoft.com/office/powerpoint/2010/main" val="330641828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B74D1758-38F3-49BF-9CFC-777DD9A55473}" type="slidenum">
              <a:rPr lang="en-US"/>
              <a:pPr>
                <a:defRPr/>
              </a:pPr>
              <a:t>‹#›</a:t>
            </a:fld>
            <a:endParaRPr lang="en-US"/>
          </a:p>
        </p:txBody>
      </p:sp>
    </p:spTree>
    <p:extLst>
      <p:ext uri="{BB962C8B-B14F-4D97-AF65-F5344CB8AC3E}">
        <p14:creationId xmlns:p14="http://schemas.microsoft.com/office/powerpoint/2010/main" val="48015571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623AA3C-A4BB-42D5-B90D-584017FFE624}" type="slidenum">
              <a:rPr lang="en-US"/>
              <a:pPr>
                <a:defRPr/>
              </a:pPr>
              <a:t>‹#›</a:t>
            </a:fld>
            <a:endParaRPr lang="en-US"/>
          </a:p>
        </p:txBody>
      </p:sp>
    </p:spTree>
    <p:extLst>
      <p:ext uri="{BB962C8B-B14F-4D97-AF65-F5344CB8AC3E}">
        <p14:creationId xmlns:p14="http://schemas.microsoft.com/office/powerpoint/2010/main" val="86544035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CA5D77F-BB28-41C3-94D6-2B246E08991C}" type="slidenum">
              <a:rPr lang="en-US"/>
              <a:pPr>
                <a:defRPr/>
              </a:pPr>
              <a:t>‹#›</a:t>
            </a:fld>
            <a:endParaRPr lang="en-US"/>
          </a:p>
        </p:txBody>
      </p:sp>
    </p:spTree>
    <p:extLst>
      <p:ext uri="{BB962C8B-B14F-4D97-AF65-F5344CB8AC3E}">
        <p14:creationId xmlns:p14="http://schemas.microsoft.com/office/powerpoint/2010/main" val="339855509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DF9A47E-62D4-4714-AE69-E147D340BE30}" type="slidenum">
              <a:rPr lang="en-US"/>
              <a:pPr>
                <a:defRPr/>
              </a:pPr>
              <a:t>‹#›</a:t>
            </a:fld>
            <a:endParaRPr lang="en-US"/>
          </a:p>
        </p:txBody>
      </p:sp>
    </p:spTree>
    <p:extLst>
      <p:ext uri="{BB962C8B-B14F-4D97-AF65-F5344CB8AC3E}">
        <p14:creationId xmlns:p14="http://schemas.microsoft.com/office/powerpoint/2010/main" val="60433965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D2A51AC-AC57-4130-94D2-B1A5EC89D030}" type="slidenum">
              <a:rPr lang="en-US"/>
              <a:pPr>
                <a:defRPr/>
              </a:pPr>
              <a:t>‹#›</a:t>
            </a:fld>
            <a:endParaRPr lang="en-US"/>
          </a:p>
        </p:txBody>
      </p:sp>
    </p:spTree>
    <p:extLst>
      <p:ext uri="{BB962C8B-B14F-4D97-AF65-F5344CB8AC3E}">
        <p14:creationId xmlns:p14="http://schemas.microsoft.com/office/powerpoint/2010/main" val="3975917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DAE0CF5-AA2C-42FE-9B96-32FBC6F17235}"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74472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D53A4DC-FC55-4460-9892-4505C1E1DD02}"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5B43281C-7046-4539-9E4B-D95D5C18ECC2}"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3780917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68C4EE6-7691-43BB-99B4-B492FAFBD039}"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9A7EC27B-A801-4BD9-8708-00A94A3F644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024075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8A977F2-DFF5-4D08-AC33-59D29151BB8A}"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EC9B1D4D-99F6-449E-BD6E-813B5A9A734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185400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53FCFE3F-71CA-4668-9BC7-D715F90291B3}" type="datetimeFigureOut">
              <a:rPr lang="en-US" smtClean="0"/>
              <a:pPr>
                <a:defRPr/>
              </a:pPr>
              <a:t>11/21/2021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19D6BDB5-F021-4527-A1D9-43230E5FB3C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5637378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515030D-581B-4853-A9B2-B950D1C56666}" type="datetimeFigureOut">
              <a:rPr lang="en-US" smtClean="0"/>
              <a:pPr>
                <a:defRPr/>
              </a:pPr>
              <a:t>11/21/2021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3F04A67-1C0F-4E2E-A50F-E63788C62EA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685460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47C630B2-2693-4FEB-A073-61D8424E5C7F}" type="datetimeFigureOut">
              <a:rPr lang="en-US" smtClean="0"/>
              <a:pPr>
                <a:defRPr/>
              </a:pPr>
              <a:t>11/21/2021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978A2696-A834-4372-B1E4-AAE1391A44F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7615256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4C759EED-75CA-4808-9C71-2F35B22D5DE4}" type="datetimeFigureOut">
              <a:rPr lang="en-US" smtClean="0"/>
              <a:pPr>
                <a:defRPr/>
              </a:pPr>
              <a:t>11/21/2021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2D41E4B6-0AD0-431D-BCAD-1A85EB76E93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5699343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C1E81B50-6095-49E4-90CA-B46BA90B0CBB}" type="datetimeFigureOut">
              <a:rPr lang="en-US" smtClean="0"/>
              <a:pPr>
                <a:defRPr/>
              </a:pPr>
              <a:t>11/21/2021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1B143AAC-5FEB-40AD-AD97-D65A1D10D57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11926887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E31FF95-263E-45C9-8DF4-5E7168E3BD67}" type="datetimeFigureOut">
              <a:rPr lang="en-US" smtClean="0"/>
              <a:pPr>
                <a:defRPr/>
              </a:pPr>
              <a:t>11/21/2021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C7F163BC-DF5A-4720-8289-129C3C14FE2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4224787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CC90076B-DB52-4007-BC1C-E84CBCED1E43}"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C7EBB82-2513-4AFA-B3C5-74611124CB7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5010729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8BEBE57-7781-448F-82FE-9B8602C8A26F}"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44439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95D08F94-5CF5-4D7A-B42F-9546EDAB29B2}"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7B75276-056F-4B60-834D-85915CE8045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2656799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9E7A86D-CA1A-4C75-A737-BF82BB63AA7B}"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F05592D0-C80A-4894-9B2F-932EC07ABE12}"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3535399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8DC4FEA0-D9FB-4D52-AF86-F33E652FBD35}"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0049927A-D3DD-4AAE-8128-8C82FDB85A4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22044074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918BDE8-D4E1-40BC-A946-A8618E28565D}"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CD84A6C1-C83E-455C-ADF0-9FD6B701443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85217411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2AF8DC11-4B00-49BD-B10B-B795E9F1B0A5}" type="datetimeFigureOut">
              <a:rPr lang="en-US" smtClean="0"/>
              <a:pPr>
                <a:defRPr/>
              </a:pPr>
              <a:t>11/21/2021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3713068-5CAD-4225-8571-4301CDC99C3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1640701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A053266A-5821-471F-8D0E-2F710635C1B8}" type="datetimeFigureOut">
              <a:rPr lang="en-US" smtClean="0"/>
              <a:pPr>
                <a:defRPr/>
              </a:pPr>
              <a:t>11/21/2021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3E79E97A-0F03-4A33-96BA-E8D84C136CE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8302701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766157CA-94E9-48FA-B9B7-2CE4DA5F12A3}" type="datetimeFigureOut">
              <a:rPr lang="en-US" smtClean="0"/>
              <a:pPr>
                <a:defRPr/>
              </a:pPr>
              <a:t>11/21/2021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5516543D-6D09-4FC8-831D-8D19A3CC769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14062540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326FCF8A-AB48-4871-86E6-CBE5745F66DF}" type="datetimeFigureOut">
              <a:rPr lang="en-US" smtClean="0"/>
              <a:pPr>
                <a:defRPr/>
              </a:pPr>
              <a:t>11/21/2021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FEE11D3D-4A81-43AB-9A33-E5C97136468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1485580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7B7453B-E7DE-47B1-9F76-BF735C548915}" type="datetimeFigureOut">
              <a:rPr lang="en-US" smtClean="0"/>
              <a:pPr>
                <a:defRPr/>
              </a:pPr>
              <a:t>11/21/2021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11F92D3-7848-478B-A0E3-F3738EB9BA4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7350577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78C33890-197A-4045-8B45-0B1C34853875}" type="datetimeFigureOut">
              <a:rPr lang="en-US" smtClean="0"/>
              <a:pPr>
                <a:defRPr/>
              </a:pPr>
              <a:t>11/21/2021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2AB91CC9-2CC1-4051-9AAB-2CF166DC946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2259336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DEBACBC9-385B-42B4-AD66-C00455F8F678}"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21844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8150350-6377-4988-8B3A-D15C9E3326DB}"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F495A7E-8AF7-4767-8E8A-DC2AE69F5B9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80742400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EA848BB6-E0D0-43D0-82F5-587515F0B674}" type="datetimeFigureOut">
              <a:rPr lang="en-US" smtClean="0"/>
              <a:pPr>
                <a:defRPr/>
              </a:pPr>
              <a:t>11/21/2021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7F4071F2-DA3F-4DCD-AACF-C627FAEDDE1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91368241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vl1pPr>
          </a:lstStyle>
          <a:p>
            <a:pPr>
              <a:defRPr/>
            </a:pPr>
            <a:fld id="{7D4DACE5-842F-4A05-884D-714274C6A51A}"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AB3E6DA1-2D8F-4F59-8A22-25F1120BC34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823243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54ED49E4-5405-47DB-98C7-2DA43A21BF5A}"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6745C59E-2B05-4979-937A-A809996A07E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7543055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a:defRPr/>
            </a:pPr>
            <a:fld id="{E5BA9574-95C6-4019-BD60-36D9BEAED679}"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1097478C-E451-418D-B4FC-71A85CDE87D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99738999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a:lvl1pPr>
          </a:lstStyle>
          <a:p>
            <a:pPr>
              <a:defRPr/>
            </a:pPr>
            <a:fld id="{20BD6F8E-2415-4E14-ACB9-FE37655B6E03}" type="datetimeFigureOut">
              <a:rPr lang="en-US" smtClean="0"/>
              <a:pPr>
                <a:defRPr/>
              </a:pPr>
              <a:t>11/21/2021</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A748BB18-253A-4F34-AA73-CD70BC06A36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51573686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a:lvl1pPr>
          </a:lstStyle>
          <a:p>
            <a:pPr>
              <a:defRPr/>
            </a:pPr>
            <a:fld id="{3D017DD9-7F0B-4BE3-A4D6-29E9AFD82B52}" type="datetimeFigureOut">
              <a:rPr lang="en-US" smtClean="0"/>
              <a:pPr>
                <a:defRPr/>
              </a:pPr>
              <a:t>11/21/2021</a:t>
            </a:fld>
            <a:endParaRPr lang="en-US" dirty="0"/>
          </a:p>
        </p:txBody>
      </p:sp>
      <p:sp>
        <p:nvSpPr>
          <p:cNvPr id="8"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553BB792-0566-44B0-94EE-0FE7248C799D}"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2583945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a:lvl1pPr>
          </a:lstStyle>
          <a:p>
            <a:pPr>
              <a:defRPr/>
            </a:pPr>
            <a:fld id="{F772A740-D9B5-402D-BD51-7072786C95DE}" type="datetimeFigureOut">
              <a:rPr lang="en-US" smtClean="0"/>
              <a:pPr>
                <a:defRPr/>
              </a:pPr>
              <a:t>11/21/2021</a:t>
            </a:fld>
            <a:endParaRPr lang="en-US" dirty="0"/>
          </a:p>
        </p:txBody>
      </p:sp>
      <p:sp>
        <p:nvSpPr>
          <p:cNvPr id="4"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5820B55-9123-4027-951C-A255C54901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8320718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a:defRPr/>
            </a:pPr>
            <a:fld id="{00212822-B021-4071-84A0-3EE46569024A}" type="datetimeFigureOut">
              <a:rPr lang="en-US" smtClean="0"/>
              <a:pPr>
                <a:defRPr/>
              </a:pPr>
              <a:t>11/21/2021</a:t>
            </a:fld>
            <a:endParaRPr lang="en-US" dirty="0"/>
          </a:p>
        </p:txBody>
      </p:sp>
      <p:sp>
        <p:nvSpPr>
          <p:cNvPr id="3"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81B8AEEB-DFBF-4A93-A4CE-6BCF6307673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1157773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A1110D4C-1898-4821-8B09-4E0D0BDB3D25}" type="datetimeFigureOut">
              <a:rPr lang="en-US" smtClean="0"/>
              <a:pPr>
                <a:defRPr/>
              </a:pPr>
              <a:t>11/21/2021</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F9BCDB47-BE2B-45B7-9A9B-90A05A71A22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8281479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3F9CC2B-E015-46B4-BB3D-3F635CBF48E0}"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236406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161EB0C1-3DC8-4E57-8C7A-83DC4F4C1A8D}" type="datetimeFigureOut">
              <a:rPr lang="en-US" smtClean="0"/>
              <a:pPr>
                <a:defRPr/>
              </a:pPr>
              <a:t>11/21/2021</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D08FA1C2-6129-4A75-8953-A9A926BBACE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75430441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72D7E9D2-9CE0-4064-B3D5-DF6EC333326D}"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F1DB6B0-C27D-4A28-B67E-1DEA267B6F9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15220978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B27EDCAF-4358-4A78-9966-76F1CF95CA4C}"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F4C924A4-5CC7-4889-B046-15EED953B50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0604577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vl1pPr>
          </a:lstStyle>
          <a:p>
            <a:pPr>
              <a:defRPr/>
            </a:pPr>
            <a:fld id="{C08733C8-8374-4930-BCB6-01FEBC8DA68B}"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7E884B7B-93EC-436A-856E-DDE01BE7E43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1103964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D1BD0C4E-BE39-4CF3-B4F7-4A16F94A552C}"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53E1843-EF6B-489D-B91D-C914D48812F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88861607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a:defRPr/>
            </a:pPr>
            <a:fld id="{692756C8-158A-4F0E-9ABF-82C5D0DA429D}" type="datetimeFigureOut">
              <a:rPr lang="en-US" smtClean="0"/>
              <a:pPr>
                <a:defRPr/>
              </a:pPr>
              <a:t>11/21/2021</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4B086816-3840-4CCF-A786-83C7CC74EB1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0151526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a:lvl1pPr>
          </a:lstStyle>
          <a:p>
            <a:pPr>
              <a:defRPr/>
            </a:pPr>
            <a:fld id="{CDF9151E-20A6-4E08-A44D-7BB78135F998}" type="datetimeFigureOut">
              <a:rPr lang="en-US" smtClean="0"/>
              <a:pPr>
                <a:defRPr/>
              </a:pPr>
              <a:t>11/21/2021</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50626DB1-618E-4C4F-B98E-A02AEE31DA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5257071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a:lvl1pPr>
          </a:lstStyle>
          <a:p>
            <a:pPr>
              <a:defRPr/>
            </a:pPr>
            <a:fld id="{96A48BC1-AACA-4E4C-96D9-0C6F25422A2B}" type="datetimeFigureOut">
              <a:rPr lang="en-US" smtClean="0"/>
              <a:pPr>
                <a:defRPr/>
              </a:pPr>
              <a:t>11/21/2021</a:t>
            </a:fld>
            <a:endParaRPr lang="en-US" dirty="0"/>
          </a:p>
        </p:txBody>
      </p:sp>
      <p:sp>
        <p:nvSpPr>
          <p:cNvPr id="8"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BCABCA74-D286-4E27-BCC9-BE3FDE7EB3D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1627099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a:lvl1pPr>
          </a:lstStyle>
          <a:p>
            <a:pPr>
              <a:defRPr/>
            </a:pPr>
            <a:fld id="{8F2F93B6-871F-41E3-9055-9A33DAECD664}" type="datetimeFigureOut">
              <a:rPr lang="en-US" smtClean="0"/>
              <a:pPr>
                <a:defRPr/>
              </a:pPr>
              <a:t>11/21/2021</a:t>
            </a:fld>
            <a:endParaRPr lang="en-US" dirty="0"/>
          </a:p>
        </p:txBody>
      </p:sp>
      <p:sp>
        <p:nvSpPr>
          <p:cNvPr id="4"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A71C698-200A-4EAD-962A-4C1B6B6F38F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7155470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a:defRPr/>
            </a:pPr>
            <a:fld id="{CD799F70-07FF-40BF-9E93-7D0A2BCA2457}" type="datetimeFigureOut">
              <a:rPr lang="en-US" smtClean="0"/>
              <a:pPr>
                <a:defRPr/>
              </a:pPr>
              <a:t>11/21/2021</a:t>
            </a:fld>
            <a:endParaRPr lang="en-US" dirty="0"/>
          </a:p>
        </p:txBody>
      </p:sp>
      <p:sp>
        <p:nvSpPr>
          <p:cNvPr id="3"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65C1DA4A-66A2-47B0-9A59-31593087675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213046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Arial" charset="0"/>
              </a:defRPr>
            </a:lvl1pPr>
          </a:lstStyle>
          <a:p>
            <a:pPr eaLnBrk="0" fontAlgn="base" hangingPunct="0">
              <a:spcBef>
                <a:spcPct val="0"/>
              </a:spcBef>
              <a:spcAft>
                <a:spcPct val="0"/>
              </a:spcAft>
              <a:defRPr/>
            </a:pPr>
            <a:endParaRPr lang="en-US">
              <a:solidFill>
                <a:srgbClr val="000000"/>
              </a:solidFill>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Arial" charset="0"/>
              </a:defRPr>
            </a:lvl1pPr>
          </a:lstStyle>
          <a:p>
            <a:pPr eaLnBrk="0" fontAlgn="base" hangingPunct="0">
              <a:spcBef>
                <a:spcPct val="0"/>
              </a:spcBef>
              <a:spcAft>
                <a:spcPct val="0"/>
              </a:spcAft>
              <a:defRPr/>
            </a:pPr>
            <a:endParaRPr lang="en-US">
              <a:solidFill>
                <a:srgbClr val="000000"/>
              </a:solidFill>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Arial" charset="0"/>
              </a:defRPr>
            </a:lvl1pPr>
          </a:lstStyle>
          <a:p>
            <a:pPr eaLnBrk="0" fontAlgn="base" hangingPunct="0">
              <a:spcBef>
                <a:spcPct val="0"/>
              </a:spcBef>
              <a:spcAft>
                <a:spcPct val="0"/>
              </a:spcAft>
              <a:defRPr/>
            </a:pPr>
            <a:fld id="{FD8A55CD-9EF6-43E1-9EDE-3BE28221783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0942910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49066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535FC9-4C7C-4839-AD87-B5CD13220982}" type="datetimeFigureOut">
              <a:rPr lang="en-US" smtClean="0"/>
              <a:pPr/>
              <a:t>11/21/2021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41B2BE-37E8-49C8-A941-FB00A9E058CF}" type="slidenum">
              <a:rPr lang="en-US" smtClean="0"/>
              <a:pPr/>
              <a:t>‹#›</a:t>
            </a:fld>
            <a:endParaRPr lang="en-US"/>
          </a:p>
        </p:txBody>
      </p:sp>
    </p:spTree>
    <p:extLst>
      <p:ext uri="{BB962C8B-B14F-4D97-AF65-F5344CB8AC3E}">
        <p14:creationId xmlns:p14="http://schemas.microsoft.com/office/powerpoint/2010/main" val="2579353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mc:AlternateContent xmlns:mc="http://schemas.openxmlformats.org/markup-compatibility/2006" xmlns:p14="http://schemas.microsoft.com/office/powerpoint/2010/main">
    <mc:Choice Requires="p14">
      <p:transition p14:dur="0" advTm="101360"/>
    </mc:Choice>
    <mc:Fallback xmlns="">
      <p:transition advTm="101360"/>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81CBE74-0004-4816-9D43-28829813589B}" type="slidenum">
              <a:rPr lang="en-US"/>
              <a:pPr>
                <a:defRPr/>
              </a:pPr>
              <a:t>‹#›</a:t>
            </a:fld>
            <a:endParaRPr lang="en-US"/>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extLst>
      <p:ext uri="{BB962C8B-B14F-4D97-AF65-F5344CB8AC3E}">
        <p14:creationId xmlns:p14="http://schemas.microsoft.com/office/powerpoint/2010/main" val="222636662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152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1430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812" name="Rectangle 4"/>
          <p:cNvSpPr>
            <a:spLocks noGrp="1" noChangeArrowheads="1"/>
          </p:cNvSpPr>
          <p:nvPr>
            <p:ph type="ftr" sz="quarter" idx="3"/>
          </p:nvPr>
        </p:nvSpPr>
        <p:spPr bwMode="auto">
          <a:xfrm>
            <a:off x="457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759813"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0755782-99A4-4C75-A93F-3FFC3A3A3CA2}" type="slidenum">
              <a:rPr lang="en-US"/>
              <a:pPr>
                <a:defRPr/>
              </a:pPr>
              <a:t>‹#›</a:t>
            </a:fld>
            <a:endParaRPr lang="en-US"/>
          </a:p>
        </p:txBody>
      </p:sp>
      <p:sp>
        <p:nvSpPr>
          <p:cNvPr id="759814" name="Line 6"/>
          <p:cNvSpPr>
            <a:spLocks noChangeShapeType="1"/>
          </p:cNvSpPr>
          <p:nvPr/>
        </p:nvSpPr>
        <p:spPr bwMode="auto">
          <a:xfrm>
            <a:off x="457200" y="990600"/>
            <a:ext cx="8229600" cy="0"/>
          </a:xfrm>
          <a:prstGeom prst="line">
            <a:avLst/>
          </a:prstGeom>
          <a:noFill/>
          <a:ln w="22225">
            <a:solidFill>
              <a:schemeClr val="bg2"/>
            </a:solidFill>
            <a:round/>
            <a:headEnd/>
            <a:tailEnd/>
          </a:ln>
          <a:effectLst/>
        </p:spPr>
        <p:txBody>
          <a:bodyPr wrap="none" anchor="ctr"/>
          <a:lstStyle/>
          <a:p>
            <a:pPr>
              <a:defRPr/>
            </a:pPr>
            <a:endParaRPr lang="en-US"/>
          </a:p>
        </p:txBody>
      </p:sp>
    </p:spTree>
    <p:extLst>
      <p:ext uri="{BB962C8B-B14F-4D97-AF65-F5344CB8AC3E}">
        <p14:creationId xmlns:p14="http://schemas.microsoft.com/office/powerpoint/2010/main" val="1576296738"/>
      </p:ext>
    </p:extLst>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p:txStyles>
    <p:title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charset="0"/>
        </a:defRPr>
      </a:lvl2pPr>
      <a:lvl3pPr algn="l" rtl="0" eaLnBrk="0" fontAlgn="base" hangingPunct="0">
        <a:spcBef>
          <a:spcPct val="0"/>
        </a:spcBef>
        <a:spcAft>
          <a:spcPct val="0"/>
        </a:spcAft>
        <a:defRPr sz="3200">
          <a:solidFill>
            <a:schemeClr val="bg2"/>
          </a:solidFill>
          <a:latin typeface="Arial" charset="0"/>
        </a:defRPr>
      </a:lvl3pPr>
      <a:lvl4pPr algn="l" rtl="0" eaLnBrk="0" fontAlgn="base" hangingPunct="0">
        <a:spcBef>
          <a:spcPct val="0"/>
        </a:spcBef>
        <a:spcAft>
          <a:spcPct val="0"/>
        </a:spcAft>
        <a:defRPr sz="3200">
          <a:solidFill>
            <a:schemeClr val="bg2"/>
          </a:solidFill>
          <a:latin typeface="Arial" charset="0"/>
        </a:defRPr>
      </a:lvl4pPr>
      <a:lvl5pPr algn="l" rtl="0" eaLnBrk="0" fontAlgn="base" hangingPunct="0">
        <a:spcBef>
          <a:spcPct val="0"/>
        </a:spcBef>
        <a:spcAft>
          <a:spcPct val="0"/>
        </a:spcAft>
        <a:defRPr sz="3200">
          <a:solidFill>
            <a:schemeClr val="bg2"/>
          </a:solidFill>
          <a:latin typeface="Arial" charset="0"/>
        </a:defRPr>
      </a:lvl5pPr>
      <a:lvl6pPr marL="457200" algn="l" rtl="0" eaLnBrk="0" fontAlgn="base" hangingPunct="0">
        <a:spcBef>
          <a:spcPct val="0"/>
        </a:spcBef>
        <a:spcAft>
          <a:spcPct val="0"/>
        </a:spcAft>
        <a:defRPr sz="3200">
          <a:solidFill>
            <a:schemeClr val="bg2"/>
          </a:solidFill>
          <a:latin typeface="Arial" charset="0"/>
        </a:defRPr>
      </a:lvl6pPr>
      <a:lvl7pPr marL="914400" algn="l" rtl="0" eaLnBrk="0" fontAlgn="base" hangingPunct="0">
        <a:spcBef>
          <a:spcPct val="0"/>
        </a:spcBef>
        <a:spcAft>
          <a:spcPct val="0"/>
        </a:spcAft>
        <a:defRPr sz="3200">
          <a:solidFill>
            <a:schemeClr val="bg2"/>
          </a:solidFill>
          <a:latin typeface="Arial" charset="0"/>
        </a:defRPr>
      </a:lvl7pPr>
      <a:lvl8pPr marL="1371600" algn="l" rtl="0" eaLnBrk="0" fontAlgn="base" hangingPunct="0">
        <a:spcBef>
          <a:spcPct val="0"/>
        </a:spcBef>
        <a:spcAft>
          <a:spcPct val="0"/>
        </a:spcAft>
        <a:defRPr sz="3200">
          <a:solidFill>
            <a:schemeClr val="bg2"/>
          </a:solidFill>
          <a:latin typeface="Arial" charset="0"/>
        </a:defRPr>
      </a:lvl8pPr>
      <a:lvl9pPr marL="1828800" algn="l" rtl="0" eaLnBrk="0" fontAlgn="base" hangingPunct="0">
        <a:spcBef>
          <a:spcPct val="0"/>
        </a:spcBef>
        <a:spcAft>
          <a:spcPct val="0"/>
        </a:spcAft>
        <a:defRPr sz="3200">
          <a:solidFill>
            <a:schemeClr val="bg2"/>
          </a:solidFill>
          <a:latin typeface="Arial" charset="0"/>
        </a:defRPr>
      </a:lvl9pPr>
    </p:titleStyle>
    <p:bodyStyle>
      <a:lvl1pPr marL="342900" indent="-342900" algn="l"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0B5B4903-C2A1-4AE5-8268-B709AD786CA6}" type="datetimeFigureOut">
              <a:rPr lang="en-US" smtClean="0"/>
              <a:pPr>
                <a:defRPr/>
              </a:pPr>
              <a:t>11/21/2021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1C293989-6FE2-431B-B857-BAD5878E3CC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9955586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a:defRPr>
            </a:lvl1pPr>
          </a:lstStyle>
          <a:p>
            <a:pPr>
              <a:defRPr/>
            </a:pPr>
            <a:fld id="{B7BC706A-E828-4C00-84D8-8BA9A211CD31}" type="datetimeFigureOut">
              <a:rPr lang="en-US" smtClean="0"/>
              <a:pPr>
                <a:defRPr/>
              </a:pPr>
              <a:t>11/21/2021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4FC03A75-382B-468E-B0CC-B769799FA09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30050489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068040F9-C8E0-4168-A1A2-10B0E46EE05A}" type="datetimeFigureOut">
              <a:rPr lang="en-US" smtClean="0"/>
              <a:pPr>
                <a:defRPr/>
              </a:pPr>
              <a:t>11/21/2021</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C8A151CA-2D8D-479B-A842-DC0C93F2E12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2456244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7B689DDC-50A5-4E00-92BE-46D04BCEF764}" type="datetimeFigureOut">
              <a:rPr lang="en-US" smtClean="0"/>
              <a:pPr>
                <a:defRPr/>
              </a:pPr>
              <a:t>11/21/2021</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7D60DB1B-AE87-4BA3-8A0F-623D9EF829F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3585857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6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1.jpeg"/><Relationship Id="rId18" Type="http://schemas.openxmlformats.org/officeDocument/2006/relationships/image" Target="../media/image37.png"/><Relationship Id="rId3" Type="http://schemas.openxmlformats.org/officeDocument/2006/relationships/image" Target="../media/image38.jpeg"/><Relationship Id="rId7" Type="http://schemas.openxmlformats.org/officeDocument/2006/relationships/image" Target="../media/image39.png"/><Relationship Id="rId12" Type="http://schemas.openxmlformats.org/officeDocument/2006/relationships/image" Target="../media/image40.pn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35.png"/><Relationship Id="rId1" Type="http://schemas.openxmlformats.org/officeDocument/2006/relationships/slideLayout" Target="../slideLayouts/slideLayout6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1.jpeg"/><Relationship Id="rId18" Type="http://schemas.openxmlformats.org/officeDocument/2006/relationships/image" Target="../media/image45.jpeg"/><Relationship Id="rId26"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6.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42.png"/><Relationship Id="rId25"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40.png"/><Relationship Id="rId1" Type="http://schemas.openxmlformats.org/officeDocument/2006/relationships/slideLayout" Target="../slideLayouts/slideLayout61.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7.jpeg"/><Relationship Id="rId5" Type="http://schemas.openxmlformats.org/officeDocument/2006/relationships/image" Target="../media/image24.png"/><Relationship Id="rId15" Type="http://schemas.openxmlformats.org/officeDocument/2006/relationships/image" Target="../media/image44.jpeg"/><Relationship Id="rId23" Type="http://schemas.openxmlformats.org/officeDocument/2006/relationships/image" Target="../media/image39.png"/><Relationship Id="rId10" Type="http://schemas.openxmlformats.org/officeDocument/2006/relationships/image" Target="../media/image29.png"/><Relationship Id="rId19"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43.jpeg"/><Relationship Id="rId14" Type="http://schemas.openxmlformats.org/officeDocument/2006/relationships/image" Target="../media/image33.png"/><Relationship Id="rId22"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30.png"/><Relationship Id="rId7" Type="http://schemas.openxmlformats.org/officeDocument/2006/relationships/image" Target="../media/image39.png"/><Relationship Id="rId12" Type="http://schemas.openxmlformats.org/officeDocument/2006/relationships/image" Target="../media/image40.png"/><Relationship Id="rId17" Type="http://schemas.openxmlformats.org/officeDocument/2006/relationships/image" Target="../media/image42.png"/><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29.png"/><Relationship Id="rId1" Type="http://schemas.openxmlformats.org/officeDocument/2006/relationships/slideLayout" Target="../slideLayouts/slideLayout61.xml"/><Relationship Id="rId6" Type="http://schemas.openxmlformats.org/officeDocument/2006/relationships/image" Target="../media/image25.png"/><Relationship Id="rId11" Type="http://schemas.openxmlformats.org/officeDocument/2006/relationships/image" Target="../media/image49.jpe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48.jpeg"/><Relationship Id="rId19" Type="http://schemas.openxmlformats.org/officeDocument/2006/relationships/image" Target="../media/image50.jpe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6.png"/><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94.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6.png"/><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2.jpeg"/><Relationship Id="rId18" Type="http://schemas.openxmlformats.org/officeDocument/2006/relationships/image" Target="../media/image33.png"/><Relationship Id="rId3" Type="http://schemas.openxmlformats.org/officeDocument/2006/relationships/image" Target="../media/image67.png"/><Relationship Id="rId7" Type="http://schemas.openxmlformats.org/officeDocument/2006/relationships/image" Target="../media/image26.jpeg"/><Relationship Id="rId12" Type="http://schemas.openxmlformats.org/officeDocument/2006/relationships/image" Target="../media/image40.png"/><Relationship Id="rId17" Type="http://schemas.openxmlformats.org/officeDocument/2006/relationships/image" Target="../media/image75.jpeg"/><Relationship Id="rId2" Type="http://schemas.openxmlformats.org/officeDocument/2006/relationships/notesSlide" Target="../notesSlides/notesSlide9.xml"/><Relationship Id="rId16" Type="http://schemas.openxmlformats.org/officeDocument/2006/relationships/image" Target="../media/image74.jpeg"/><Relationship Id="rId1" Type="http://schemas.openxmlformats.org/officeDocument/2006/relationships/slideLayout" Target="../slideLayouts/slideLayout94.xml"/><Relationship Id="rId6" Type="http://schemas.openxmlformats.org/officeDocument/2006/relationships/image" Target="../media/image25.png"/><Relationship Id="rId11" Type="http://schemas.openxmlformats.org/officeDocument/2006/relationships/image" Target="../media/image71.png"/><Relationship Id="rId5" Type="http://schemas.openxmlformats.org/officeDocument/2006/relationships/image" Target="../media/image69.jpeg"/><Relationship Id="rId15" Type="http://schemas.openxmlformats.org/officeDocument/2006/relationships/image" Target="../media/image36.jpeg"/><Relationship Id="rId10" Type="http://schemas.openxmlformats.org/officeDocument/2006/relationships/image" Target="../media/image29.png"/><Relationship Id="rId4" Type="http://schemas.openxmlformats.org/officeDocument/2006/relationships/image" Target="../media/image68.jpeg"/><Relationship Id="rId9" Type="http://schemas.openxmlformats.org/officeDocument/2006/relationships/image" Target="../media/image70.jpeg"/><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94.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5.png"/><Relationship Id="rId4"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openxmlformats.org/officeDocument/2006/relationships/image" Target="../media/image88.gif"/><Relationship Id="rId4" Type="http://schemas.openxmlformats.org/officeDocument/2006/relationships/image" Target="../media/image87.gi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9.png"/><Relationship Id="rId4"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3.xml"/><Relationship Id="rId7"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2.png"/><Relationship Id="rId5" Type="http://schemas.openxmlformats.org/officeDocument/2006/relationships/tags" Target="../tags/tag5.xml"/><Relationship Id="rId10" Type="http://schemas.openxmlformats.org/officeDocument/2006/relationships/image" Target="../media/image91.png"/><Relationship Id="rId4" Type="http://schemas.openxmlformats.org/officeDocument/2006/relationships/tags" Target="../tags/tag4.xml"/><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3.pn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4.png"/><Relationship Id="rId4"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6.jpeg"/><Relationship Id="rId7" Type="http://schemas.openxmlformats.org/officeDocument/2006/relationships/image" Target="../media/image8.png"/><Relationship Id="rId2" Type="http://schemas.openxmlformats.org/officeDocument/2006/relationships/image" Target="../media/image95.jpeg"/><Relationship Id="rId1" Type="http://schemas.openxmlformats.org/officeDocument/2006/relationships/slideLayout" Target="../slideLayouts/slideLayout26.xml"/><Relationship Id="rId6" Type="http://schemas.openxmlformats.org/officeDocument/2006/relationships/image" Target="../media/image7.png"/><Relationship Id="rId11" Type="http://schemas.openxmlformats.org/officeDocument/2006/relationships/image" Target="../media/image98.gif"/><Relationship Id="rId5" Type="http://schemas.openxmlformats.org/officeDocument/2006/relationships/image" Target="../media/image6.png"/><Relationship Id="rId10" Type="http://schemas.openxmlformats.org/officeDocument/2006/relationships/image" Target="../media/image97.jpeg"/><Relationship Id="rId4" Type="http://schemas.openxmlformats.org/officeDocument/2006/relationships/image" Target="../media/image4.png"/><Relationship Id="rId9"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image" Target="../media/image102.jpg"/><Relationship Id="rId9" Type="http://schemas.openxmlformats.org/officeDocument/2006/relationships/image" Target="../media/image107.svg"/></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5.jpg"/><Relationship Id="rId7"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 Id="rId9" Type="http://schemas.openxmlformats.org/officeDocument/2006/relationships/image" Target="../media/image107.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1.jpg"/><Relationship Id="rId7"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5.jpg"/><Relationship Id="rId5" Type="http://schemas.openxmlformats.org/officeDocument/2006/relationships/image" Target="../media/image103.jpg"/><Relationship Id="rId10" Type="http://schemas.openxmlformats.org/officeDocument/2006/relationships/image" Target="../media/image107.svg"/><Relationship Id="rId4" Type="http://schemas.openxmlformats.org/officeDocument/2006/relationships/image" Target="../media/image102.jpg"/><Relationship Id="rId9"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1.jpg"/><Relationship Id="rId7"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05.jpg"/><Relationship Id="rId5" Type="http://schemas.openxmlformats.org/officeDocument/2006/relationships/image" Target="../media/image103.jpg"/><Relationship Id="rId10" Type="http://schemas.openxmlformats.org/officeDocument/2006/relationships/image" Target="../media/image107.svg"/><Relationship Id="rId4" Type="http://schemas.openxmlformats.org/officeDocument/2006/relationships/image" Target="../media/image102.jpg"/><Relationship Id="rId9" Type="http://schemas.openxmlformats.org/officeDocument/2006/relationships/image" Target="../media/image106.png"/></Relationships>
</file>

<file path=ppt/slides/_rels/slide42.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06.png"/><Relationship Id="rId7" Type="http://schemas.openxmlformats.org/officeDocument/2006/relationships/image" Target="../media/image103.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02.jpg"/><Relationship Id="rId5" Type="http://schemas.openxmlformats.org/officeDocument/2006/relationships/image" Target="../media/image101.jpg"/><Relationship Id="rId10" Type="http://schemas.openxmlformats.org/officeDocument/2006/relationships/image" Target="../media/image108.png"/><Relationship Id="rId4" Type="http://schemas.openxmlformats.org/officeDocument/2006/relationships/image" Target="../media/image107.svg"/><Relationship Id="rId9" Type="http://schemas.openxmlformats.org/officeDocument/2006/relationships/image" Target="../media/image10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tags" Target="../tags/tag32.xml"/><Relationship Id="rId3" Type="http://schemas.openxmlformats.org/officeDocument/2006/relationships/tags" Target="../tags/tag9.xml"/><Relationship Id="rId21" Type="http://schemas.openxmlformats.org/officeDocument/2006/relationships/tags" Target="../tags/tag27.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29" Type="http://schemas.openxmlformats.org/officeDocument/2006/relationships/notesSlide" Target="../notesSlides/notesSlide23.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tags" Target="../tags/tag30.xml"/><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slideLayout" Target="../slideLayouts/slideLayout2.xml"/><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tags" Target="../tags/tag33.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tif"/><Relationship Id="rId1" Type="http://schemas.openxmlformats.org/officeDocument/2006/relationships/slideLayout" Target="../slideLayouts/slideLayout48.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tif"/><Relationship Id="rId1" Type="http://schemas.openxmlformats.org/officeDocument/2006/relationships/slideLayout" Target="../slideLayouts/slideLayout48.xml"/><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8" Type="http://schemas.openxmlformats.org/officeDocument/2006/relationships/image" Target="../media/image117.tif"/><Relationship Id="rId3" Type="http://schemas.openxmlformats.org/officeDocument/2006/relationships/image" Target="../media/image112.png"/><Relationship Id="rId7" Type="http://schemas.openxmlformats.org/officeDocument/2006/relationships/image" Target="../media/image116.tif"/><Relationship Id="rId2" Type="http://schemas.openxmlformats.org/officeDocument/2006/relationships/image" Target="../media/image111.png"/><Relationship Id="rId1" Type="http://schemas.openxmlformats.org/officeDocument/2006/relationships/slideLayout" Target="../slideLayouts/slideLayout48.xml"/><Relationship Id="rId6" Type="http://schemas.openxmlformats.org/officeDocument/2006/relationships/image" Target="../media/image115.png"/><Relationship Id="rId11" Type="http://schemas.openxmlformats.org/officeDocument/2006/relationships/image" Target="../media/image110.png"/><Relationship Id="rId5" Type="http://schemas.openxmlformats.org/officeDocument/2006/relationships/image" Target="../media/image114.png"/><Relationship Id="rId10" Type="http://schemas.openxmlformats.org/officeDocument/2006/relationships/image" Target="../media/image119.tif"/><Relationship Id="rId4" Type="http://schemas.openxmlformats.org/officeDocument/2006/relationships/image" Target="../media/image113.png"/><Relationship Id="rId9" Type="http://schemas.openxmlformats.org/officeDocument/2006/relationships/image" Target="../media/image118.t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hyperlink" Target="http://www.cs.washington.edu/homes/seitz/papers/kutu-ijcv00.pdf" TargetMode="External"/><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3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38.xml"/><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2" Type="http://schemas.openxmlformats.org/officeDocument/2006/relationships/hyperlink" Target="https://github.com/colmap/colmap" TargetMode="Externa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hyperlink" Target="http://phototour.cs.washington.edu/Photo_Tourism.pdf" TargetMode="External"/><Relationship Id="rId2" Type="http://schemas.openxmlformats.org/officeDocument/2006/relationships/image" Target="../media/image11.png"/><Relationship Id="rId1" Type="http://schemas.openxmlformats.org/officeDocument/2006/relationships/slideLayout" Target="../slideLayouts/slideLayout66.xml"/><Relationship Id="rId4" Type="http://schemas.openxmlformats.org/officeDocument/2006/relationships/hyperlink" Target="https://youtu.be/mTBPGuPLI5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1.xml"/><Relationship Id="rId1" Type="http://schemas.openxmlformats.org/officeDocument/2006/relationships/video" Target="https://www.youtube.com/embed/mTBPGuPLI5Y"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457199" y="-76200"/>
            <a:ext cx="8648897" cy="1447800"/>
          </a:xfrm>
        </p:spPr>
        <p:txBody>
          <a:bodyPr>
            <a:noAutofit/>
          </a:bodyPr>
          <a:lstStyle/>
          <a:p>
            <a:r>
              <a:rPr lang="en-US" sz="3600" dirty="0"/>
              <a:t>Structure-from-Motion (</a:t>
            </a:r>
            <a:r>
              <a:rPr lang="en-US" sz="3600" dirty="0" err="1"/>
              <a:t>SfM</a:t>
            </a:r>
            <a:r>
              <a:rPr lang="en-US" sz="3600" dirty="0"/>
              <a:t>) </a:t>
            </a:r>
            <a:br>
              <a:rPr lang="en-US" sz="3600" dirty="0"/>
            </a:br>
            <a:r>
              <a:rPr lang="en-US" sz="3600" dirty="0"/>
              <a:t>and Multi-View Stereo (MVS)</a:t>
            </a:r>
          </a:p>
        </p:txBody>
      </p:sp>
      <p:sp>
        <p:nvSpPr>
          <p:cNvPr id="4" name="Text Box 4"/>
          <p:cNvSpPr txBox="1">
            <a:spLocks noChangeArrowheads="1"/>
          </p:cNvSpPr>
          <p:nvPr/>
        </p:nvSpPr>
        <p:spPr bwMode="auto">
          <a:xfrm>
            <a:off x="2051163" y="6024374"/>
            <a:ext cx="70928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CS194: Intro to Computer Vision and Comp. Photo</a:t>
            </a:r>
          </a:p>
          <a:p>
            <a:pPr algn="r" eaLnBrk="1" hangingPunct="1">
              <a:spcBef>
                <a:spcPct val="0"/>
              </a:spcBef>
            </a:pPr>
            <a:r>
              <a:rPr lang="en-US" altLang="en-US" dirty="0"/>
              <a:t>Kanazawa and Efros, UC Berkeley, Fall 2021</a:t>
            </a:r>
          </a:p>
        </p:txBody>
      </p:sp>
      <p:sp>
        <p:nvSpPr>
          <p:cNvPr id="2" name="TextBox 1">
            <a:extLst>
              <a:ext uri="{FF2B5EF4-FFF2-40B4-BE49-F238E27FC236}">
                <a16:creationId xmlns:a16="http://schemas.microsoft.com/office/drawing/2014/main" id="{279F4997-06D4-C946-8DCE-D9A36B987DE7}"/>
              </a:ext>
            </a:extLst>
          </p:cNvPr>
          <p:cNvSpPr txBox="1"/>
          <p:nvPr/>
        </p:nvSpPr>
        <p:spPr>
          <a:xfrm>
            <a:off x="68702" y="4800600"/>
            <a:ext cx="1988698" cy="2031325"/>
          </a:xfrm>
          <a:prstGeom prst="rect">
            <a:avLst/>
          </a:prstGeom>
          <a:noFill/>
        </p:spPr>
        <p:txBody>
          <a:bodyPr wrap="square" rtlCol="0">
            <a:spAutoFit/>
          </a:bodyPr>
          <a:lstStyle/>
          <a:p>
            <a:r>
              <a:rPr lang="en-US" dirty="0"/>
              <a:t>A lot of slides borrowed from Noah Snavely + </a:t>
            </a:r>
            <a:br>
              <a:rPr lang="en-US" dirty="0"/>
            </a:br>
            <a:r>
              <a:rPr lang="en-US" dirty="0"/>
              <a:t>Shree </a:t>
            </a:r>
            <a:r>
              <a:rPr lang="en-US" dirty="0" err="1"/>
              <a:t>Nayar’s</a:t>
            </a:r>
            <a:r>
              <a:rPr lang="en-US" dirty="0"/>
              <a:t> YT series: First principals of Computer Vision</a:t>
            </a:r>
          </a:p>
        </p:txBody>
      </p:sp>
      <p:pic>
        <p:nvPicPr>
          <p:cNvPr id="6" name="Picture 5">
            <a:extLst>
              <a:ext uri="{FF2B5EF4-FFF2-40B4-BE49-F238E27FC236}">
                <a16:creationId xmlns:a16="http://schemas.microsoft.com/office/drawing/2014/main" id="{F36810FE-5A6B-884F-8B56-C5B38CBEB467}"/>
              </a:ext>
            </a:extLst>
          </p:cNvPr>
          <p:cNvPicPr>
            <a:picLocks noChangeAspect="1"/>
          </p:cNvPicPr>
          <p:nvPr/>
        </p:nvPicPr>
        <p:blipFill>
          <a:blip r:embed="rId3"/>
          <a:stretch>
            <a:fillRect/>
          </a:stretch>
        </p:blipFill>
        <p:spPr>
          <a:xfrm>
            <a:off x="68702" y="1828800"/>
            <a:ext cx="9037395" cy="2714581"/>
          </a:xfrm>
          <a:prstGeom prst="rect">
            <a:avLst/>
          </a:prstGeom>
        </p:spPr>
      </p:pic>
    </p:spTree>
    <p:extLst>
      <p:ext uri="{BB962C8B-B14F-4D97-AF65-F5344CB8AC3E}">
        <p14:creationId xmlns:p14="http://schemas.microsoft.com/office/powerpoint/2010/main" val="4237661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First step: Correspondence</a:t>
            </a:r>
          </a:p>
        </p:txBody>
      </p:sp>
      <p:sp>
        <p:nvSpPr>
          <p:cNvPr id="190467" name="Content Placeholder 2"/>
          <p:cNvSpPr>
            <a:spLocks noGrp="1"/>
          </p:cNvSpPr>
          <p:nvPr>
            <p:ph idx="1"/>
          </p:nvPr>
        </p:nvSpPr>
        <p:spPr>
          <a:xfrm>
            <a:off x="457200" y="1600200"/>
            <a:ext cx="8229600" cy="762000"/>
          </a:xfrm>
        </p:spPr>
        <p:txBody>
          <a:bodyPr/>
          <a:lstStyle/>
          <a:p>
            <a:pPr eaLnBrk="1" hangingPunct="1"/>
            <a:r>
              <a:rPr lang="en-US" altLang="en-US"/>
              <a:t>Feature detection and matching</a:t>
            </a:r>
          </a:p>
        </p:txBody>
      </p:sp>
    </p:spTree>
    <p:extLst>
      <p:ext uri="{BB962C8B-B14F-4D97-AF65-F5344CB8AC3E}">
        <p14:creationId xmlns:p14="http://schemas.microsoft.com/office/powerpoint/2010/main" val="62106715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altLang="en-US"/>
              <a:t>Feature detection</a:t>
            </a:r>
          </a:p>
        </p:txBody>
      </p:sp>
      <p:grpSp>
        <p:nvGrpSpPr>
          <p:cNvPr id="191491" name="Group 37"/>
          <p:cNvGrpSpPr>
            <a:grpSpLocks/>
          </p:cNvGrpSpPr>
          <p:nvPr/>
        </p:nvGrpSpPr>
        <p:grpSpPr bwMode="auto">
          <a:xfrm>
            <a:off x="2413002" y="2392365"/>
            <a:ext cx="4232275" cy="3711575"/>
            <a:chOff x="1300" y="1670"/>
            <a:chExt cx="2049" cy="1800"/>
          </a:xfrm>
        </p:grpSpPr>
        <p:pic>
          <p:nvPicPr>
            <p:cNvPr id="191493"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1497"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9"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0" name="Picture 2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1"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2"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3" name="Picture 2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4"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5"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6" name="Picture 3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7"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8" name="Picture 3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492" name="Rectangle 39"/>
          <p:cNvSpPr>
            <a:spLocks noChangeArrowheads="1"/>
          </p:cNvSpPr>
          <p:nvPr/>
        </p:nvSpPr>
        <p:spPr bwMode="auto">
          <a:xfrm>
            <a:off x="1384300" y="1355727"/>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0" fontAlgn="base" latinLnBrk="0" hangingPunct="1">
              <a:lnSpc>
                <a:spcPct val="110000"/>
              </a:lnSpc>
              <a:spcBef>
                <a:spcPts val="600"/>
              </a:spcBef>
              <a:spcAft>
                <a:spcPts val="600"/>
              </a:spcAft>
              <a:buClr>
                <a:srgbClr val="C0504D"/>
              </a:buClr>
              <a:buSzPct val="110000"/>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Detect features using SIFT [Lowe, IJCV 2004]</a:t>
            </a:r>
          </a:p>
        </p:txBody>
      </p:sp>
    </p:spTree>
    <p:extLst>
      <p:ext uri="{BB962C8B-B14F-4D97-AF65-F5344CB8AC3E}">
        <p14:creationId xmlns:p14="http://schemas.microsoft.com/office/powerpoint/2010/main" val="32109923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altLang="en-US"/>
              <a:t>Feature detection</a:t>
            </a:r>
          </a:p>
        </p:txBody>
      </p:sp>
      <p:sp>
        <p:nvSpPr>
          <p:cNvPr id="192515" name="Rectangle 3"/>
          <p:cNvSpPr>
            <a:spLocks noGrp="1" noChangeArrowheads="1"/>
          </p:cNvSpPr>
          <p:nvPr>
            <p:ph type="body" idx="1"/>
          </p:nvPr>
        </p:nvSpPr>
        <p:spPr>
          <a:xfrm>
            <a:off x="1384300" y="1355727"/>
            <a:ext cx="6529388" cy="550863"/>
          </a:xfrm>
        </p:spPr>
        <p:txBody>
          <a:bodyPr/>
          <a:lstStyle/>
          <a:p>
            <a:pPr eaLnBrk="1" hangingPunct="1">
              <a:buFontTx/>
              <a:buNone/>
            </a:pPr>
            <a:r>
              <a:rPr lang="en-US" altLang="en-US" sz="2400"/>
              <a:t>Detect features using SIFT [Lowe, IJCV 2004]</a:t>
            </a:r>
          </a:p>
        </p:txBody>
      </p:sp>
      <p:grpSp>
        <p:nvGrpSpPr>
          <p:cNvPr id="192516" name="Group 251"/>
          <p:cNvGrpSpPr>
            <a:grpSpLocks/>
          </p:cNvGrpSpPr>
          <p:nvPr/>
        </p:nvGrpSpPr>
        <p:grpSpPr bwMode="auto">
          <a:xfrm>
            <a:off x="2413002" y="2392365"/>
            <a:ext cx="4232275" cy="3711575"/>
            <a:chOff x="1300" y="1670"/>
            <a:chExt cx="2049" cy="1800"/>
          </a:xfrm>
        </p:grpSpPr>
        <p:pic>
          <p:nvPicPr>
            <p:cNvPr id="192517"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0"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21"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2"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24"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5"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6"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7"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8"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9"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0" name="Picture 34"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1"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2" name="Picture 36"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33"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4"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5"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6"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7"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8"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9"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0"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1"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2"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3"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4"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5"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6"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7"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8"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9"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0"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1"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2"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3"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4"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5"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6"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7"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8"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9"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0"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1"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2"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3"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4"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5"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6"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7"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8"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9"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0"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1"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2"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3"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4"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5"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6"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7"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8"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9"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0"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1"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2"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3"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4"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5"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6"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7"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8"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9"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0"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1"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2"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3"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4"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5"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6"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7"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8"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9"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0"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1"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2"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3"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4"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5"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6"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7"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8"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9"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0"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1"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2"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3"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4"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5"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6"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7"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8"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9"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0"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1"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2"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3"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4"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5"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6"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7"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8"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9"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0"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1"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2"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3"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4"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5"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6"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7"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8"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9"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40"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41"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118745922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2"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539" name="Rectangle 2"/>
          <p:cNvSpPr>
            <a:spLocks noGrp="1" noChangeArrowheads="1"/>
          </p:cNvSpPr>
          <p:nvPr>
            <p:ph type="title"/>
          </p:nvPr>
        </p:nvSpPr>
        <p:spPr/>
        <p:txBody>
          <a:bodyPr/>
          <a:lstStyle/>
          <a:p>
            <a:pPr eaLnBrk="1" hangingPunct="1"/>
            <a:r>
              <a:rPr lang="en-US" altLang="en-US"/>
              <a:t>Feature matching</a:t>
            </a:r>
          </a:p>
        </p:txBody>
      </p:sp>
      <p:sp>
        <p:nvSpPr>
          <p:cNvPr id="193540" name="Rectangle 3"/>
          <p:cNvSpPr>
            <a:spLocks noGrp="1" noChangeArrowheads="1"/>
          </p:cNvSpPr>
          <p:nvPr>
            <p:ph type="body" idx="1"/>
          </p:nvPr>
        </p:nvSpPr>
        <p:spPr>
          <a:xfrm>
            <a:off x="1500188" y="1355727"/>
            <a:ext cx="6297612" cy="588963"/>
          </a:xfrm>
        </p:spPr>
        <p:txBody>
          <a:bodyPr/>
          <a:lstStyle/>
          <a:p>
            <a:pPr eaLnBrk="1" hangingPunct="1">
              <a:buFontTx/>
              <a:buNone/>
            </a:pPr>
            <a:r>
              <a:rPr lang="en-US" altLang="en-US" sz="2400"/>
              <a:t>Match features between each pair of images</a:t>
            </a:r>
          </a:p>
        </p:txBody>
      </p:sp>
      <p:grpSp>
        <p:nvGrpSpPr>
          <p:cNvPr id="2" name="Group 548"/>
          <p:cNvGrpSpPr>
            <a:grpSpLocks/>
          </p:cNvGrpSpPr>
          <p:nvPr/>
        </p:nvGrpSpPr>
        <p:grpSpPr bwMode="auto">
          <a:xfrm>
            <a:off x="2413002" y="2395540"/>
            <a:ext cx="4232275" cy="3711575"/>
            <a:chOff x="1300" y="1670"/>
            <a:chExt cx="2049" cy="1800"/>
          </a:xfrm>
        </p:grpSpPr>
        <p:sp>
          <p:nvSpPr>
            <p:cNvPr id="193668"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69"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0"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1"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7"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8"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9"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0"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1"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2"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3"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4"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3685"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6"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7"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8"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689"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0"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1"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2" name="Picture 6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3"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4"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5"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6"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7"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8" name="Picture 7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9"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0" name="Picture 7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1"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2"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3" name="Picture 81" descr="mscolly_851276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704"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5"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6"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7"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8"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9"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0"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1"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2"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3"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4"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5"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6"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7"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8"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9"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0"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1"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2"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3"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4"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5"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6"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7"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8"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9"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0"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1"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2"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3"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4"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5"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6"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7"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8"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9"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0"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1"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2"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3"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4"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5"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6"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7"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8"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9"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0"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1"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2"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3"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4"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5"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6"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7"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8"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9"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0"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1"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2"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3"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4"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5"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6"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7"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8"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9"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0"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1"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2"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3"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4"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5"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6"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7"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8"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9"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0"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1"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2"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3"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4"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5"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6"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7"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8"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9"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0"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1"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2"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3"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4"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5"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6"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7"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8"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9"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0"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1"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2"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3"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4"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5"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6"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7"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8"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9"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0"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1"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2"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193542" name="Group 549"/>
          <p:cNvGrpSpPr>
            <a:grpSpLocks/>
          </p:cNvGrpSpPr>
          <p:nvPr/>
        </p:nvGrpSpPr>
        <p:grpSpPr bwMode="auto">
          <a:xfrm>
            <a:off x="2413002" y="2392365"/>
            <a:ext cx="4232275" cy="3711575"/>
            <a:chOff x="1300" y="1670"/>
            <a:chExt cx="2049" cy="1800"/>
          </a:xfrm>
        </p:grpSpPr>
        <p:pic>
          <p:nvPicPr>
            <p:cNvPr id="193543"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547"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8"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9"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0" name="Picture 557" descr="ekenzie_1894713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1"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2"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3"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4"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5" name="Picture 562" descr="kurtnaks_3126825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6" name="Picture 56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7"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8" name="Picture 565" descr="mscolly_851276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9"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0"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1"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2"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3"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4"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5"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6"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7"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8"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9"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0"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1"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2"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3"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4"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5"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6"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7"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8"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9"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0"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1"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2"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3"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4"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5"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6"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7"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8"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9"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0"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1"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2"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3"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4"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5"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6"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7"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8"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9"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0"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1"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2"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3"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4"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5"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6"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7"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8"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9"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0"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1"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2"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3"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4"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5"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6"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7"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8"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9"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0"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1"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2"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3"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4"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5"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6"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7"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8"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9"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0"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1"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2"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3"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4"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5"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6"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7"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8"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9"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0"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1"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2"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3"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4"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5"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6"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7"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8"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9"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0"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1"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2"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3"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4"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5"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6"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7"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8"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9"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0"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1"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2"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3"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4"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5"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6"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7"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8312355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Line 734"/>
          <p:cNvSpPr>
            <a:spLocks noChangeShapeType="1"/>
          </p:cNvSpPr>
          <p:nvPr/>
        </p:nvSpPr>
        <p:spPr bwMode="auto">
          <a:xfrm flipH="1" flipV="1">
            <a:off x="3035302"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3" name="Rectangle 2"/>
          <p:cNvSpPr>
            <a:spLocks noGrp="1" noChangeArrowheads="1"/>
          </p:cNvSpPr>
          <p:nvPr>
            <p:ph type="title"/>
          </p:nvPr>
        </p:nvSpPr>
        <p:spPr/>
        <p:txBody>
          <a:bodyPr/>
          <a:lstStyle/>
          <a:p>
            <a:pPr eaLnBrk="1" hangingPunct="1"/>
            <a:r>
              <a:rPr lang="en-US" altLang="en-US"/>
              <a:t>Feature matching</a:t>
            </a:r>
          </a:p>
        </p:txBody>
      </p:sp>
      <p:grpSp>
        <p:nvGrpSpPr>
          <p:cNvPr id="194564" name="Group 585"/>
          <p:cNvGrpSpPr>
            <a:grpSpLocks/>
          </p:cNvGrpSpPr>
          <p:nvPr/>
        </p:nvGrpSpPr>
        <p:grpSpPr bwMode="auto">
          <a:xfrm>
            <a:off x="2413002" y="2395540"/>
            <a:ext cx="4232275" cy="3711575"/>
            <a:chOff x="1300" y="1670"/>
            <a:chExt cx="2049" cy="1800"/>
          </a:xfrm>
        </p:grpSpPr>
        <p:sp>
          <p:nvSpPr>
            <p:cNvPr id="194712"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3"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4"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5"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6"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7"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8"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9"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0"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1"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2"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3"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4"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5"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4726"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7"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8"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9"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730"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1"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2"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3" name="Picture 55"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4"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5"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6" name="Picture 58"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7"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8"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9" name="Picture 65"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0"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1" name="Picture 67"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2"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3"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4" name="Picture 73" descr="mscolly_851276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5"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6"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7"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8"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9"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0"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1"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2"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3"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4"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5"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6"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7"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8"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9"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0"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1"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2"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3"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4"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5"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6"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7"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8"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9"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0"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1"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2"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3"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4"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5"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6"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7"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8"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9"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0"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1"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2"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3"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4"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5"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6"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7"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8"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9"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0"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1"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2"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3"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4"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5"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6"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7"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8"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9"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0"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1"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2"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3"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4"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5"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6"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7"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8"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9"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0"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1"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2"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3"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4"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5"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6"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7"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8"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9"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0"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1"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2"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3"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4"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5"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6"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7"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8"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9"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0"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1"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2"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3"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4"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5"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6"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7"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8"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9"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0"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1"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2"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3"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4"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5"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6"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7"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8"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9"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0"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1"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2"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3"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
        <p:nvSpPr>
          <p:cNvPr id="194565" name="Rectangle 587"/>
          <p:cNvSpPr>
            <a:spLocks noChangeArrowheads="1"/>
          </p:cNvSpPr>
          <p:nvPr/>
        </p:nvSpPr>
        <p:spPr bwMode="auto">
          <a:xfrm>
            <a:off x="808038" y="1277938"/>
            <a:ext cx="79105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1">
              <a:lnSpc>
                <a:spcPct val="110000"/>
              </a:lnSpc>
              <a:spcBef>
                <a:spcPts val="600"/>
              </a:spcBef>
              <a:spcAft>
                <a:spcPts val="600"/>
              </a:spcAft>
              <a:buClr>
                <a:srgbClr val="C0504D"/>
              </a:buClr>
              <a:buSzPct val="110000"/>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Refine matching using RANSAC to estimate fundamental matrix between each pair</a:t>
            </a:r>
          </a:p>
        </p:txBody>
      </p:sp>
      <p:grpSp>
        <p:nvGrpSpPr>
          <p:cNvPr id="3" name="Group 588"/>
          <p:cNvGrpSpPr>
            <a:grpSpLocks/>
          </p:cNvGrpSpPr>
          <p:nvPr/>
        </p:nvGrpSpPr>
        <p:grpSpPr bwMode="auto">
          <a:xfrm>
            <a:off x="2413002" y="2392365"/>
            <a:ext cx="4232275" cy="3711575"/>
            <a:chOff x="1300" y="1670"/>
            <a:chExt cx="2049" cy="1800"/>
          </a:xfrm>
        </p:grpSpPr>
        <p:sp>
          <p:nvSpPr>
            <p:cNvPr id="194567"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8"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9"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0"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1"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2"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3"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4"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5"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6"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7"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8"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9"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0"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1"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2"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3"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4584"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5"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6"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7"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588"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9"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0"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1" name="Picture 613" descr="ekenzie_1894713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2" name="Picture 614" descr="ewanmcdowall_6082158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3"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4" name="Picture 616" descr="kurtnaks_3126328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5"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6"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7" name="Picture 619"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8"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9" name="Picture 62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0"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1"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2" name="Picture 624"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3"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4"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5"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6"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7"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8"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9"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0"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1"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2"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3"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4"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5"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6"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7"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8"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9"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0"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1"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2"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3"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4"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5"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6"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7"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8"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9"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0"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1"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2"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3"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4"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5"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6"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7"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8"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9"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0"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1"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2"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3"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4"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5"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6"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7"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8"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9"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0"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1"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2"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3"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4"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5"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6"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7"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8"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9"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0"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1"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2"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3"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4"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5"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6"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7"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8"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9"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0"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1"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2"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3"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4"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5"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6"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7"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8"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9"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0"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1"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2"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3"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4"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5"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6"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7"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8"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9"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0"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1"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2"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3"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4"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5"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6"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7"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8"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9"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0"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1"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2"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3"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4"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5"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6"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7"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8"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9"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10"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11"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21253183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ltLang="en-US"/>
              <a:t>Correspondence estimation</a:t>
            </a:r>
          </a:p>
        </p:txBody>
      </p:sp>
      <p:sp>
        <p:nvSpPr>
          <p:cNvPr id="34819" name="Rectangle 3"/>
          <p:cNvSpPr>
            <a:spLocks noGrp="1" noChangeArrowheads="1"/>
          </p:cNvSpPr>
          <p:nvPr>
            <p:ph type="body" idx="1"/>
          </p:nvPr>
        </p:nvSpPr>
        <p:spPr/>
        <p:txBody>
          <a:bodyPr/>
          <a:lstStyle/>
          <a:p>
            <a:pPr eaLnBrk="1" hangingPunct="1"/>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6858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1</a:t>
            </a:r>
          </a:p>
        </p:txBody>
      </p:sp>
      <p:sp>
        <p:nvSpPr>
          <p:cNvPr id="34825" name="Text Box 9"/>
          <p:cNvSpPr txBox="1">
            <a:spLocks noChangeArrowheads="1"/>
          </p:cNvSpPr>
          <p:nvPr/>
        </p:nvSpPr>
        <p:spPr bwMode="auto">
          <a:xfrm>
            <a:off x="28956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2</a:t>
            </a:r>
          </a:p>
        </p:txBody>
      </p:sp>
      <p:sp>
        <p:nvSpPr>
          <p:cNvPr id="34826" name="Text Box 10"/>
          <p:cNvSpPr txBox="1">
            <a:spLocks noChangeArrowheads="1"/>
          </p:cNvSpPr>
          <p:nvPr/>
        </p:nvSpPr>
        <p:spPr bwMode="auto">
          <a:xfrm>
            <a:off x="51054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3</a:t>
            </a:r>
          </a:p>
        </p:txBody>
      </p:sp>
      <p:sp>
        <p:nvSpPr>
          <p:cNvPr id="34827" name="Text Box 11"/>
          <p:cNvSpPr txBox="1">
            <a:spLocks noChangeArrowheads="1"/>
          </p:cNvSpPr>
          <p:nvPr/>
        </p:nvSpPr>
        <p:spPr bwMode="auto">
          <a:xfrm>
            <a:off x="7386638"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2968627"/>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735538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57200" y="-79375"/>
            <a:ext cx="8229600" cy="1143000"/>
          </a:xfrm>
        </p:spPr>
        <p:txBody>
          <a:bodyPr/>
          <a:lstStyle/>
          <a:p>
            <a:pPr eaLnBrk="1" hangingPunct="1"/>
            <a:r>
              <a:rPr lang="en-US" altLang="en-US"/>
              <a:t>The story so far…</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5" y="5202238"/>
            <a:ext cx="499427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2" y="1484315"/>
            <a:ext cx="48863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030415" y="3352802"/>
            <a:ext cx="4873625" cy="1128713"/>
            <a:chOff x="3277147" y="1466148"/>
            <a:chExt cx="2650982" cy="614197"/>
          </a:xfrm>
        </p:grpSpPr>
        <p:pic>
          <p:nvPicPr>
            <p:cNvPr id="1966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147" y="1466148"/>
              <a:ext cx="2650982" cy="61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621" name="Group 6"/>
            <p:cNvGrpSpPr>
              <a:grpSpLocks/>
            </p:cNvGrpSpPr>
            <p:nvPr/>
          </p:nvGrpSpPr>
          <p:grpSpPr bwMode="auto">
            <a:xfrm>
              <a:off x="3489126" y="1559989"/>
              <a:ext cx="2210304" cy="402080"/>
              <a:chOff x="2389632" y="2168652"/>
              <a:chExt cx="4415028" cy="803148"/>
            </a:xfrm>
          </p:grpSpPr>
          <p:sp>
            <p:nvSpPr>
              <p:cNvPr id="9" name="Oval 8"/>
              <p:cNvSpPr/>
              <p:nvPr/>
            </p:nvSpPr>
            <p:spPr>
              <a:xfrm>
                <a:off x="2388795" y="236254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2392245" y="278875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2913148" y="281981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p:cNvSpPr/>
              <p:nvPr/>
            </p:nvSpPr>
            <p:spPr>
              <a:xfrm>
                <a:off x="2907974" y="2376352"/>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2590603" y="221070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3114955" y="2224506"/>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3123579" y="266796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4236104" y="2317684"/>
                <a:ext cx="75893" cy="77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4230929" y="2757692"/>
                <a:ext cx="77619"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4620743" y="289055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4620743" y="244364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4989860" y="232286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4996759" y="276632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4620743" y="219689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6028216" y="227282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6285218" y="2447098"/>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6285218" y="289573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6014417" y="27162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728503" y="27973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6723329" y="2357371"/>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6471502" y="2169289"/>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0" name="Down Arrow 29"/>
          <p:cNvSpPr/>
          <p:nvPr/>
        </p:nvSpPr>
        <p:spPr>
          <a:xfrm>
            <a:off x="4114802" y="2720975"/>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Down Arrow 30"/>
          <p:cNvSpPr/>
          <p:nvPr/>
        </p:nvSpPr>
        <p:spPr>
          <a:xfrm>
            <a:off x="4152902" y="4598988"/>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a:spLocks noChangeArrowheads="1"/>
          </p:cNvSpPr>
          <p:nvPr/>
        </p:nvSpPr>
        <p:spPr bwMode="auto">
          <a:xfrm>
            <a:off x="4903790" y="2789238"/>
            <a:ext cx="203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Feature detection</a:t>
            </a:r>
          </a:p>
        </p:txBody>
      </p:sp>
      <p:sp>
        <p:nvSpPr>
          <p:cNvPr id="33" name="TextBox 32"/>
          <p:cNvSpPr txBox="1">
            <a:spLocks noChangeArrowheads="1"/>
          </p:cNvSpPr>
          <p:nvPr/>
        </p:nvSpPr>
        <p:spPr bwMode="auto">
          <a:xfrm>
            <a:off x="4906965" y="4656138"/>
            <a:ext cx="311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Matching + track generation</a:t>
            </a:r>
          </a:p>
        </p:txBody>
      </p:sp>
      <p:sp>
        <p:nvSpPr>
          <p:cNvPr id="196618" name="TextBox 33"/>
          <p:cNvSpPr txBox="1">
            <a:spLocks noChangeArrowheads="1"/>
          </p:cNvSpPr>
          <p:nvPr/>
        </p:nvSpPr>
        <p:spPr bwMode="auto">
          <a:xfrm>
            <a:off x="3578225" y="1028702"/>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 images</a:t>
            </a:r>
          </a:p>
        </p:txBody>
      </p:sp>
      <p:sp>
        <p:nvSpPr>
          <p:cNvPr id="35" name="TextBox 34"/>
          <p:cNvSpPr txBox="1">
            <a:spLocks noChangeArrowheads="1"/>
          </p:cNvSpPr>
          <p:nvPr/>
        </p:nvSpPr>
        <p:spPr bwMode="auto">
          <a:xfrm>
            <a:off x="2084390" y="6350002"/>
            <a:ext cx="475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Images with feature correspondence</a:t>
            </a:r>
          </a:p>
        </p:txBody>
      </p:sp>
    </p:spTree>
    <p:extLst>
      <p:ext uri="{BB962C8B-B14F-4D97-AF65-F5344CB8AC3E}">
        <p14:creationId xmlns:p14="http://schemas.microsoft.com/office/powerpoint/2010/main" val="26802991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388" y="2035175"/>
            <a:ext cx="30591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Content Placeholder 5"/>
          <p:cNvSpPr>
            <a:spLocks noGrp="1"/>
          </p:cNvSpPr>
          <p:nvPr>
            <p:ph idx="1"/>
          </p:nvPr>
        </p:nvSpPr>
        <p:spPr>
          <a:xfrm>
            <a:off x="3817938" y="1793877"/>
            <a:ext cx="4868862" cy="4595813"/>
          </a:xfrm>
        </p:spPr>
        <p:txBody>
          <a:bodyPr/>
          <a:lstStyle/>
          <a:p>
            <a:pPr eaLnBrk="1" hangingPunct="1"/>
            <a:r>
              <a:rPr lang="en-US" altLang="en-US"/>
              <a:t>Next step:</a:t>
            </a:r>
          </a:p>
          <a:p>
            <a:pPr lvl="1" eaLnBrk="1" hangingPunct="1"/>
            <a:r>
              <a:rPr lang="en-US" altLang="en-US"/>
              <a:t>Use structure from motion to solve for geometry (cameras and points)</a:t>
            </a:r>
          </a:p>
          <a:p>
            <a:pPr lvl="1" eaLnBrk="1" hangingPunct="1"/>
            <a:endParaRPr lang="en-US" altLang="en-US"/>
          </a:p>
          <a:p>
            <a:pPr eaLnBrk="1" hangingPunct="1"/>
            <a:r>
              <a:rPr lang="en-US" altLang="en-US"/>
              <a:t>First: what are cameras and points?</a:t>
            </a:r>
          </a:p>
        </p:txBody>
      </p:sp>
      <p:sp>
        <p:nvSpPr>
          <p:cNvPr id="197636" name="Title 1"/>
          <p:cNvSpPr txBox="1">
            <a:spLocks/>
          </p:cNvSpPr>
          <p:nvPr/>
        </p:nvSpPr>
        <p:spPr bwMode="auto">
          <a:xfrm>
            <a:off x="457200" y="-79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a:ln>
                  <a:noFill/>
                </a:ln>
                <a:solidFill>
                  <a:srgbClr val="3333FF"/>
                </a:solidFill>
                <a:effectLst/>
                <a:uLnTx/>
                <a:uFillTx/>
                <a:latin typeface="Calibri" panose="020F0502020204030204" pitchFamily="34" charset="0"/>
                <a:ea typeface="+mn-ea"/>
                <a:cs typeface="Arial" panose="020B0604020202020204" pitchFamily="34" charset="0"/>
              </a:rPr>
              <a:t>The story so far…</a:t>
            </a:r>
          </a:p>
        </p:txBody>
      </p:sp>
    </p:spTree>
    <p:extLst>
      <p:ext uri="{BB962C8B-B14F-4D97-AF65-F5344CB8AC3E}">
        <p14:creationId xmlns:p14="http://schemas.microsoft.com/office/powerpoint/2010/main" val="10018193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3211513"/>
            <a:ext cx="319088"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477" y="3635377"/>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2" y="4364038"/>
            <a:ext cx="3794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itle 1"/>
          <p:cNvSpPr>
            <a:spLocks noGrp="1"/>
          </p:cNvSpPr>
          <p:nvPr>
            <p:ph type="title"/>
          </p:nvPr>
        </p:nvSpPr>
        <p:spPr/>
        <p:txBody>
          <a:bodyPr/>
          <a:lstStyle/>
          <a:p>
            <a:pPr eaLnBrk="1" hangingPunct="1"/>
            <a:r>
              <a:rPr lang="en-US" altLang="en-US" dirty="0"/>
              <a:t>Review: Points and cameras</a:t>
            </a:r>
          </a:p>
        </p:txBody>
      </p:sp>
      <p:sp>
        <p:nvSpPr>
          <p:cNvPr id="3" name="Content Placeholder 2"/>
          <p:cNvSpPr>
            <a:spLocks noGrp="1"/>
          </p:cNvSpPr>
          <p:nvPr>
            <p:ph idx="1"/>
          </p:nvPr>
        </p:nvSpPr>
        <p:spPr>
          <a:xfrm>
            <a:off x="217488" y="1600202"/>
            <a:ext cx="8469312" cy="4525963"/>
          </a:xfrm>
        </p:spPr>
        <p:txBody>
          <a:bodyPr rtlCol="0">
            <a:normAutofit/>
          </a:bodyPr>
          <a:lstStyle/>
          <a:p>
            <a:pPr eaLnBrk="1" fontAlgn="auto" hangingPunct="1">
              <a:spcAft>
                <a:spcPts val="0"/>
              </a:spcAft>
              <a:defRPr/>
            </a:pPr>
            <a:r>
              <a:rPr lang="en-US" dirty="0"/>
              <a:t>Point: 3D position in space (      )</a:t>
            </a:r>
          </a:p>
          <a:p>
            <a:pPr eaLnBrk="1" fontAlgn="auto" hangingPunct="1">
              <a:spcAft>
                <a:spcPts val="0"/>
              </a:spcAft>
              <a:defRPr/>
            </a:pPr>
            <a:endParaRPr lang="en-US" dirty="0"/>
          </a:p>
          <a:p>
            <a:pPr eaLnBrk="1" fontAlgn="auto" hangingPunct="1">
              <a:spcAft>
                <a:spcPts val="0"/>
              </a:spcAft>
              <a:defRPr/>
            </a:pPr>
            <a:r>
              <a:rPr lang="en-US" dirty="0"/>
              <a:t>Camera (     ): </a:t>
            </a:r>
          </a:p>
          <a:p>
            <a:pPr lvl="1" eaLnBrk="1" fontAlgn="auto" hangingPunct="1">
              <a:spcAft>
                <a:spcPts val="0"/>
              </a:spcAft>
              <a:defRPr/>
            </a:pPr>
            <a:r>
              <a:rPr lang="en-US" dirty="0"/>
              <a:t>A 3D position (     )</a:t>
            </a:r>
          </a:p>
          <a:p>
            <a:pPr lvl="1" eaLnBrk="1" fontAlgn="auto" hangingPunct="1">
              <a:spcAft>
                <a:spcPts val="0"/>
              </a:spcAft>
              <a:defRPr/>
            </a:pPr>
            <a:r>
              <a:rPr lang="en-US" dirty="0"/>
              <a:t>A 3D orientation (      )</a:t>
            </a:r>
          </a:p>
          <a:p>
            <a:pPr lvl="1" eaLnBrk="1" fontAlgn="auto" hangingPunct="1">
              <a:spcAft>
                <a:spcPts val="0"/>
              </a:spcAft>
              <a:defRPr/>
            </a:pPr>
            <a:r>
              <a:rPr lang="en-US" dirty="0"/>
              <a:t>Intrinsic parameters                                                 (</a:t>
            </a:r>
            <a:r>
              <a:rPr lang="en-US" b="1" dirty="0"/>
              <a:t>focal length</a:t>
            </a:r>
            <a:r>
              <a:rPr lang="en-US" dirty="0"/>
              <a:t>, aspect ratio, …)</a:t>
            </a:r>
          </a:p>
          <a:p>
            <a:pPr lvl="1" eaLnBrk="1" fontAlgn="auto" hangingPunct="1">
              <a:spcAft>
                <a:spcPts val="0"/>
              </a:spcAft>
              <a:defRPr/>
            </a:pPr>
            <a:r>
              <a:rPr lang="en-US" dirty="0"/>
              <a:t>7 parameters (3+3+1) in total</a:t>
            </a:r>
          </a:p>
          <a:p>
            <a:pPr marL="971550" lvl="1" indent="-514350" eaLnBrk="1" fontAlgn="auto" hangingPunct="1">
              <a:spcAft>
                <a:spcPts val="0"/>
              </a:spcAft>
              <a:buNone/>
              <a:defRPr/>
            </a:pPr>
            <a:endParaRPr lang="en-US" dirty="0"/>
          </a:p>
        </p:txBody>
      </p:sp>
      <p:pic>
        <p:nvPicPr>
          <p:cNvPr id="1986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3" y="1668463"/>
            <a:ext cx="5524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rot="5400000">
            <a:off x="6503194" y="24518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 name="Rectangle 5"/>
          <p:cNvSpPr>
            <a:spLocks noChangeArrowheads="1"/>
          </p:cNvSpPr>
          <p:nvPr/>
        </p:nvSpPr>
        <p:spPr bwMode="auto">
          <a:xfrm>
            <a:off x="7653340" y="3027365"/>
            <a:ext cx="574675" cy="574675"/>
          </a:xfrm>
          <a:prstGeom prst="rect">
            <a:avLst/>
          </a:prstGeom>
          <a:solidFill>
            <a:srgbClr val="DDEEFF"/>
          </a:solidFill>
          <a:ln w="9525">
            <a:miter lim="800000"/>
            <a:headEnd/>
            <a:tailEnd/>
          </a:ln>
          <a:scene3d>
            <a:camera prst="legacyObliqueTopRight">
              <a:rot lat="0" lon="16499989"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Line 10"/>
          <p:cNvSpPr>
            <a:spLocks noChangeShapeType="1"/>
          </p:cNvSpPr>
          <p:nvPr/>
        </p:nvSpPr>
        <p:spPr bwMode="auto">
          <a:xfrm flipH="1">
            <a:off x="6097588" y="23241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 name="Line 11"/>
          <p:cNvSpPr>
            <a:spLocks noChangeShapeType="1"/>
          </p:cNvSpPr>
          <p:nvPr/>
        </p:nvSpPr>
        <p:spPr bwMode="auto">
          <a:xfrm flipH="1">
            <a:off x="6097588" y="37719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 name="Line 12"/>
          <p:cNvSpPr>
            <a:spLocks noChangeShapeType="1"/>
          </p:cNvSpPr>
          <p:nvPr/>
        </p:nvSpPr>
        <p:spPr bwMode="auto">
          <a:xfrm flipH="1">
            <a:off x="6097590" y="2824165"/>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 name="Line 13"/>
          <p:cNvSpPr>
            <a:spLocks noChangeShapeType="1"/>
          </p:cNvSpPr>
          <p:nvPr/>
        </p:nvSpPr>
        <p:spPr bwMode="auto">
          <a:xfrm flipH="1">
            <a:off x="6097588" y="43053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2" name="Group 25"/>
          <p:cNvGrpSpPr>
            <a:grpSpLocks/>
          </p:cNvGrpSpPr>
          <p:nvPr/>
        </p:nvGrpSpPr>
        <p:grpSpPr bwMode="auto">
          <a:xfrm>
            <a:off x="7061202" y="2862265"/>
            <a:ext cx="1076325" cy="860425"/>
            <a:chOff x="831" y="2079"/>
            <a:chExt cx="822" cy="657"/>
          </a:xfrm>
        </p:grpSpPr>
        <p:sp>
          <p:nvSpPr>
            <p:cNvPr id="198680" name="Oval 26"/>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1" name="Oval 27"/>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2" name="Oval 28"/>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3" name="Oval 29"/>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4" name="Oval 30"/>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5" name="Oval 31"/>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6" name="Oval 32"/>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4" name="Group 30"/>
          <p:cNvGrpSpPr>
            <a:grpSpLocks/>
          </p:cNvGrpSpPr>
          <p:nvPr/>
        </p:nvGrpSpPr>
        <p:grpSpPr bwMode="auto">
          <a:xfrm>
            <a:off x="6057902" y="3578227"/>
            <a:ext cx="822325" cy="993775"/>
            <a:chOff x="2137410" y="4800600"/>
            <a:chExt cx="822960" cy="994410"/>
          </a:xfrm>
        </p:grpSpPr>
        <p:cxnSp>
          <p:nvCxnSpPr>
            <p:cNvPr id="21" name="Straight Arrow Connector 20"/>
            <p:cNvCxnSpPr/>
            <p:nvPr/>
          </p:nvCxnSpPr>
          <p:spPr>
            <a:xfrm flipV="1">
              <a:off x="2159652" y="5154839"/>
              <a:ext cx="595773" cy="4463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1748226" y="5200906"/>
              <a:ext cx="80061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137410" y="5601211"/>
              <a:ext cx="822960" cy="1937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6022977" y="4297363"/>
            <a:ext cx="138113" cy="1381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8838" y="2862263"/>
            <a:ext cx="4508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763" y="3441702"/>
            <a:ext cx="379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7" y="3890965"/>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flipV="1">
            <a:off x="6069013" y="3349625"/>
            <a:ext cx="1338262" cy="1016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9546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fade">
                                      <p:cBhvr>
                                        <p:cTn id="10" dur="500"/>
                                        <p:tgtEl>
                                          <p:spTgt spid="102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10243"/>
                                        </p:tgtEl>
                                        <p:attrNameLst>
                                          <p:attrName>style.visibility</p:attrName>
                                        </p:attrNameLst>
                                      </p:cBhvr>
                                      <p:to>
                                        <p:strVal val="visible"/>
                                      </p:to>
                                    </p:set>
                                    <p:animEffect transition="in" filter="fade">
                                      <p:cBhvr>
                                        <p:cTn id="44" dur="500"/>
                                        <p:tgtEl>
                                          <p:spTgt spid="10243"/>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10244"/>
                                        </p:tgtEl>
                                        <p:attrNameLst>
                                          <p:attrName>style.visibility</p:attrName>
                                        </p:attrNameLst>
                                      </p:cBhvr>
                                      <p:to>
                                        <p:strVal val="visible"/>
                                      </p:to>
                                    </p:set>
                                    <p:animEffect transition="in" filter="fade">
                                      <p:cBhvr>
                                        <p:cTn id="55" dur="500"/>
                                        <p:tgtEl>
                                          <p:spTgt spid="10244"/>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fade">
                                      <p:cBhvr>
                                        <p:cTn id="61" dur="500"/>
                                        <p:tgtEl>
                                          <p:spTgt spid="3">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500"/>
                                        <p:tgtEl>
                                          <p:spTgt spid="3">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10246"/>
                                        </p:tgtEl>
                                        <p:attrNameLst>
                                          <p:attrName>style.visibility</p:attrName>
                                        </p:attrNameLst>
                                      </p:cBhvr>
                                      <p:to>
                                        <p:strVal val="visible"/>
                                      </p:to>
                                    </p:set>
                                    <p:animEffect transition="in" filter="fade">
                                      <p:cBhvr>
                                        <p:cTn id="71" dur="500"/>
                                        <p:tgtEl>
                                          <p:spTgt spid="10246"/>
                                        </p:tgtEl>
                                      </p:cBhvr>
                                    </p:animEffect>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fade">
                                      <p:cBhvr>
                                        <p:cTn id="7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a:t>Structure from motion</a:t>
            </a:r>
          </a:p>
        </p:txBody>
      </p:sp>
      <p:sp>
        <p:nvSpPr>
          <p:cNvPr id="199683"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0" name="Rectangle 6"/>
          <p:cNvSpPr>
            <a:spLocks noChangeArrowheads="1"/>
          </p:cNvSpPr>
          <p:nvPr/>
        </p:nvSpPr>
        <p:spPr bwMode="auto">
          <a:xfrm>
            <a:off x="2017715" y="4284665"/>
            <a:ext cx="574675" cy="574675"/>
          </a:xfrm>
          <a:prstGeom prst="rect">
            <a:avLst/>
          </a:prstGeom>
          <a:solidFill>
            <a:srgbClr val="DDEEFF"/>
          </a:solidFill>
          <a:ln w="9525">
            <a:miter lim="800000"/>
            <a:headEnd/>
            <a:tailEnd/>
          </a:ln>
          <a:scene3d>
            <a:camera prst="legacyObliqueTopRight">
              <a:rot lat="0" lon="16499993"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09" name="AutoShape 5"/>
          <p:cNvSpPr>
            <a:spLocks noChangeArrowheads="1"/>
          </p:cNvSpPr>
          <p:nvPr/>
        </p:nvSpPr>
        <p:spPr bwMode="auto">
          <a:xfrm rot="16200000" flipH="1">
            <a:off x="6050757" y="3901283"/>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1" name="Rectangle 7"/>
          <p:cNvSpPr>
            <a:spLocks noChangeArrowheads="1"/>
          </p:cNvSpPr>
          <p:nvPr/>
        </p:nvSpPr>
        <p:spPr bwMode="auto">
          <a:xfrm>
            <a:off x="6881815" y="4540252"/>
            <a:ext cx="574675" cy="574675"/>
          </a:xfrm>
          <a:prstGeom prst="rect">
            <a:avLst/>
          </a:prstGeom>
          <a:solidFill>
            <a:srgbClr val="DDEEFF"/>
          </a:solidFill>
          <a:ln w="9525">
            <a:miter lim="800000"/>
            <a:headEnd/>
            <a:tailEnd/>
          </a:ln>
          <a:scene3d>
            <a:camera prst="legacyObliqueTopRight">
              <a:rot lat="0" lon="19199995"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5" name="Rectangle 11"/>
          <p:cNvSpPr>
            <a:spLocks noChangeArrowheads="1"/>
          </p:cNvSpPr>
          <p:nvPr/>
        </p:nvSpPr>
        <p:spPr bwMode="auto">
          <a:xfrm>
            <a:off x="3563938" y="4343402"/>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7" name="Rectangle 13"/>
          <p:cNvSpPr>
            <a:spLocks noChangeArrowheads="1"/>
          </p:cNvSpPr>
          <p:nvPr/>
        </p:nvSpPr>
        <p:spPr bwMode="auto">
          <a:xfrm>
            <a:off x="4459290" y="4854577"/>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39" name="Line 35"/>
          <p:cNvSpPr>
            <a:spLocks noChangeShapeType="1"/>
          </p:cNvSpPr>
          <p:nvPr/>
        </p:nvSpPr>
        <p:spPr bwMode="auto">
          <a:xfrm flipH="1">
            <a:off x="461965" y="4081465"/>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2" name="Line 38"/>
          <p:cNvSpPr>
            <a:spLocks noChangeShapeType="1"/>
          </p:cNvSpPr>
          <p:nvPr/>
        </p:nvSpPr>
        <p:spPr bwMode="auto">
          <a:xfrm>
            <a:off x="3551238" y="4346577"/>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4" name="Line 40"/>
          <p:cNvSpPr>
            <a:spLocks noChangeShapeType="1"/>
          </p:cNvSpPr>
          <p:nvPr/>
        </p:nvSpPr>
        <p:spPr bwMode="auto">
          <a:xfrm flipH="1">
            <a:off x="4541838" y="4365627"/>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5" name="Line 41"/>
          <p:cNvSpPr>
            <a:spLocks noChangeShapeType="1"/>
          </p:cNvSpPr>
          <p:nvPr/>
        </p:nvSpPr>
        <p:spPr bwMode="auto">
          <a:xfrm>
            <a:off x="3551238" y="5813427"/>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7" name="Line 43"/>
          <p:cNvSpPr>
            <a:spLocks noChangeShapeType="1"/>
          </p:cNvSpPr>
          <p:nvPr/>
        </p:nvSpPr>
        <p:spPr bwMode="auto">
          <a:xfrm flipH="1">
            <a:off x="4541838" y="5813427"/>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5" name="Text Box 51"/>
          <p:cNvSpPr txBox="1">
            <a:spLocks noChangeArrowheads="1"/>
          </p:cNvSpPr>
          <p:nvPr/>
        </p:nvSpPr>
        <p:spPr bwMode="auto">
          <a:xfrm>
            <a:off x="695327" y="5618163"/>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1</a:t>
            </a:r>
          </a:p>
        </p:txBody>
      </p:sp>
      <p:sp>
        <p:nvSpPr>
          <p:cNvPr id="123956" name="Text Box 52"/>
          <p:cNvSpPr txBox="1">
            <a:spLocks noChangeArrowheads="1"/>
          </p:cNvSpPr>
          <p:nvPr/>
        </p:nvSpPr>
        <p:spPr bwMode="auto">
          <a:xfrm>
            <a:off x="2847977" y="6040438"/>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2</a:t>
            </a:r>
          </a:p>
        </p:txBody>
      </p:sp>
      <p:sp>
        <p:nvSpPr>
          <p:cNvPr id="123957" name="Text Box 53"/>
          <p:cNvSpPr txBox="1">
            <a:spLocks noChangeArrowheads="1"/>
          </p:cNvSpPr>
          <p:nvPr/>
        </p:nvSpPr>
        <p:spPr bwMode="auto">
          <a:xfrm>
            <a:off x="7281865" y="5618163"/>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3</a:t>
            </a:r>
          </a:p>
        </p:txBody>
      </p:sp>
      <p:grpSp>
        <p:nvGrpSpPr>
          <p:cNvPr id="2" name="Group 54"/>
          <p:cNvGrpSpPr>
            <a:grpSpLocks/>
          </p:cNvGrpSpPr>
          <p:nvPr/>
        </p:nvGrpSpPr>
        <p:grpSpPr bwMode="auto">
          <a:xfrm>
            <a:off x="1425577" y="4119565"/>
            <a:ext cx="1076325" cy="860425"/>
            <a:chOff x="831" y="2079"/>
            <a:chExt cx="822" cy="657"/>
          </a:xfrm>
        </p:grpSpPr>
        <p:sp>
          <p:nvSpPr>
            <p:cNvPr id="199752"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3"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4"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5"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6"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7"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8"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3" name="Group 62"/>
          <p:cNvGrpSpPr>
            <a:grpSpLocks/>
          </p:cNvGrpSpPr>
          <p:nvPr/>
        </p:nvGrpSpPr>
        <p:grpSpPr bwMode="auto">
          <a:xfrm>
            <a:off x="3968750" y="4591052"/>
            <a:ext cx="1073150" cy="950913"/>
            <a:chOff x="2412" y="2031"/>
            <a:chExt cx="837" cy="741"/>
          </a:xfrm>
        </p:grpSpPr>
        <p:sp>
          <p:nvSpPr>
            <p:cNvPr id="199745"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6"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7"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8"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9"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0"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1"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4" name="Group 70"/>
          <p:cNvGrpSpPr>
            <a:grpSpLocks/>
          </p:cNvGrpSpPr>
          <p:nvPr/>
        </p:nvGrpSpPr>
        <p:grpSpPr bwMode="auto">
          <a:xfrm>
            <a:off x="6510338" y="4197350"/>
            <a:ext cx="1003300" cy="1016000"/>
            <a:chOff x="4188" y="2004"/>
            <a:chExt cx="756" cy="765"/>
          </a:xfrm>
        </p:grpSpPr>
        <p:sp>
          <p:nvSpPr>
            <p:cNvPr id="199738"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39"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0"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1"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2"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3"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4"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
        <p:nvSpPr>
          <p:cNvPr id="123990" name="Text Box 86"/>
          <p:cNvSpPr txBox="1">
            <a:spLocks noChangeArrowheads="1"/>
          </p:cNvSpPr>
          <p:nvPr/>
        </p:nvSpPr>
        <p:spPr bwMode="auto">
          <a:xfrm>
            <a:off x="792165" y="5829302"/>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p>
        </p:txBody>
      </p:sp>
      <p:sp>
        <p:nvSpPr>
          <p:cNvPr id="123991" name="Text Box 87"/>
          <p:cNvSpPr txBox="1">
            <a:spLocks noChangeArrowheads="1"/>
          </p:cNvSpPr>
          <p:nvPr/>
        </p:nvSpPr>
        <p:spPr bwMode="auto">
          <a:xfrm>
            <a:off x="2986090" y="6251577"/>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p>
        </p:txBody>
      </p:sp>
      <p:sp>
        <p:nvSpPr>
          <p:cNvPr id="123992" name="Text Box 88"/>
          <p:cNvSpPr txBox="1">
            <a:spLocks noChangeArrowheads="1"/>
          </p:cNvSpPr>
          <p:nvPr/>
        </p:nvSpPr>
        <p:spPr bwMode="auto">
          <a:xfrm>
            <a:off x="7504115" y="5829302"/>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p>
        </p:txBody>
      </p:sp>
      <p:grpSp>
        <p:nvGrpSpPr>
          <p:cNvPr id="5" name="Group 97"/>
          <p:cNvGrpSpPr>
            <a:grpSpLocks/>
          </p:cNvGrpSpPr>
          <p:nvPr/>
        </p:nvGrpSpPr>
        <p:grpSpPr bwMode="auto">
          <a:xfrm>
            <a:off x="2805113" y="1355727"/>
            <a:ext cx="3338512" cy="2689225"/>
            <a:chOff x="1986" y="854"/>
            <a:chExt cx="2103" cy="1694"/>
          </a:xfrm>
        </p:grpSpPr>
        <p:sp>
          <p:nvSpPr>
            <p:cNvPr id="199731" name="Text Box 90"/>
            <p:cNvSpPr txBox="1">
              <a:spLocks noChangeArrowheads="1"/>
            </p:cNvSpPr>
            <p:nvPr/>
          </p:nvSpPr>
          <p:spPr bwMode="auto">
            <a:xfrm>
              <a:off x="2009" y="1170"/>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p>
          </p:txBody>
        </p:sp>
        <p:sp>
          <p:nvSpPr>
            <p:cNvPr id="199732" name="Text Box 91"/>
            <p:cNvSpPr txBox="1">
              <a:spLocks noChangeArrowheads="1"/>
            </p:cNvSpPr>
            <p:nvPr/>
          </p:nvSpPr>
          <p:spPr bwMode="auto">
            <a:xfrm>
              <a:off x="2686" y="854"/>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4</a:t>
              </a:r>
            </a:p>
          </p:txBody>
        </p:sp>
        <p:sp>
          <p:nvSpPr>
            <p:cNvPr id="199733" name="Text Box 92"/>
            <p:cNvSpPr txBox="1">
              <a:spLocks noChangeArrowheads="1"/>
            </p:cNvSpPr>
            <p:nvPr/>
          </p:nvSpPr>
          <p:spPr bwMode="auto">
            <a:xfrm>
              <a:off x="3703" y="1192"/>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p>
          </p:txBody>
        </p:sp>
        <p:sp>
          <p:nvSpPr>
            <p:cNvPr id="199734" name="Text Box 93"/>
            <p:cNvSpPr txBox="1">
              <a:spLocks noChangeArrowheads="1"/>
            </p:cNvSpPr>
            <p:nvPr/>
          </p:nvSpPr>
          <p:spPr bwMode="auto">
            <a:xfrm>
              <a:off x="3049" y="150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p>
          </p:txBody>
        </p:sp>
        <p:sp>
          <p:nvSpPr>
            <p:cNvPr id="199735" name="Text Box 94"/>
            <p:cNvSpPr txBox="1">
              <a:spLocks noChangeArrowheads="1"/>
            </p:cNvSpPr>
            <p:nvPr/>
          </p:nvSpPr>
          <p:spPr bwMode="auto">
            <a:xfrm>
              <a:off x="1986" y="1945"/>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5</a:t>
              </a:r>
            </a:p>
          </p:txBody>
        </p:sp>
        <p:sp>
          <p:nvSpPr>
            <p:cNvPr id="199736" name="Text Box 95"/>
            <p:cNvSpPr txBox="1">
              <a:spLocks noChangeArrowheads="1"/>
            </p:cNvSpPr>
            <p:nvPr/>
          </p:nvSpPr>
          <p:spPr bwMode="auto">
            <a:xfrm>
              <a:off x="2663" y="2257"/>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6</a:t>
              </a:r>
            </a:p>
          </p:txBody>
        </p:sp>
        <p:sp>
          <p:nvSpPr>
            <p:cNvPr id="199737" name="Text Box 96"/>
            <p:cNvSpPr txBox="1">
              <a:spLocks noChangeArrowheads="1"/>
            </p:cNvSpPr>
            <p:nvPr/>
          </p:nvSpPr>
          <p:spPr bwMode="auto">
            <a:xfrm>
              <a:off x="3751" y="196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7</a:t>
              </a:r>
            </a:p>
          </p:txBody>
        </p:sp>
      </p:grpSp>
      <p:sp>
        <p:nvSpPr>
          <p:cNvPr id="124003" name="Line 99"/>
          <p:cNvSpPr>
            <a:spLocks noChangeShapeType="1"/>
          </p:cNvSpPr>
          <p:nvPr/>
        </p:nvSpPr>
        <p:spPr bwMode="auto">
          <a:xfrm flipH="1">
            <a:off x="466727" y="2162175"/>
            <a:ext cx="2881313" cy="34559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4004" name="Line 100"/>
          <p:cNvSpPr>
            <a:spLocks noChangeShapeType="1"/>
          </p:cNvSpPr>
          <p:nvPr/>
        </p:nvSpPr>
        <p:spPr bwMode="auto">
          <a:xfrm>
            <a:off x="3348040" y="2200275"/>
            <a:ext cx="1150937" cy="426243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4005" name="Line 101"/>
          <p:cNvSpPr>
            <a:spLocks noChangeShapeType="1"/>
          </p:cNvSpPr>
          <p:nvPr/>
        </p:nvSpPr>
        <p:spPr bwMode="auto">
          <a:xfrm>
            <a:off x="3348040" y="2200275"/>
            <a:ext cx="4992687" cy="33797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6" name="Group 22"/>
          <p:cNvGrpSpPr>
            <a:grpSpLocks/>
          </p:cNvGrpSpPr>
          <p:nvPr/>
        </p:nvGrpSpPr>
        <p:grpSpPr bwMode="auto">
          <a:xfrm>
            <a:off x="3208338" y="1733550"/>
            <a:ext cx="2362200" cy="2090738"/>
            <a:chOff x="2412" y="2031"/>
            <a:chExt cx="837" cy="741"/>
          </a:xfrm>
        </p:grpSpPr>
        <p:sp>
          <p:nvSpPr>
            <p:cNvPr id="199724"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5"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6"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7"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8"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9"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30"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7" name="Group 105"/>
          <p:cNvGrpSpPr>
            <a:grpSpLocks/>
          </p:cNvGrpSpPr>
          <p:nvPr/>
        </p:nvGrpSpPr>
        <p:grpSpPr bwMode="auto">
          <a:xfrm>
            <a:off x="6300788" y="1930402"/>
            <a:ext cx="2443162" cy="1192213"/>
            <a:chOff x="3969" y="1047"/>
            <a:chExt cx="1539" cy="751"/>
          </a:xfrm>
        </p:grpSpPr>
        <p:sp>
          <p:nvSpPr>
            <p:cNvPr id="199722" name="Text Box 102"/>
            <p:cNvSpPr txBox="1">
              <a:spLocks noChangeArrowheads="1"/>
            </p:cNvSpPr>
            <p:nvPr/>
          </p:nvSpPr>
          <p:spPr bwMode="auto">
            <a:xfrm>
              <a:off x="4186" y="1047"/>
              <a:ext cx="10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minimize</a:t>
              </a:r>
            </a:p>
          </p:txBody>
        </p:sp>
        <p:sp>
          <p:nvSpPr>
            <p:cNvPr id="199723" name="Text Box 103"/>
            <p:cNvSpPr txBox="1">
              <a:spLocks noChangeArrowheads="1"/>
            </p:cNvSpPr>
            <p:nvPr/>
          </p:nvSpPr>
          <p:spPr bwMode="auto">
            <a:xfrm>
              <a:off x="3969" y="1313"/>
              <a:ext cx="1539"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grpSp>
      <p:sp>
        <p:nvSpPr>
          <p:cNvPr id="74" name="Rectangle 85"/>
          <p:cNvSpPr>
            <a:spLocks noChangeArrowheads="1"/>
          </p:cNvSpPr>
          <p:nvPr/>
        </p:nvSpPr>
        <p:spPr bwMode="auto">
          <a:xfrm>
            <a:off x="1028702" y="4038600"/>
            <a:ext cx="49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1,1</a:t>
            </a:r>
          </a:p>
        </p:txBody>
      </p:sp>
      <p:sp>
        <p:nvSpPr>
          <p:cNvPr id="75" name="Rectangle 86"/>
          <p:cNvSpPr>
            <a:spLocks noChangeArrowheads="1"/>
          </p:cNvSpPr>
          <p:nvPr/>
        </p:nvSpPr>
        <p:spPr bwMode="auto">
          <a:xfrm>
            <a:off x="3686177" y="4406900"/>
            <a:ext cx="49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1,2</a:t>
            </a:r>
          </a:p>
        </p:txBody>
      </p:sp>
      <p:sp>
        <p:nvSpPr>
          <p:cNvPr id="76" name="Rectangle 87"/>
          <p:cNvSpPr>
            <a:spLocks noChangeArrowheads="1"/>
          </p:cNvSpPr>
          <p:nvPr/>
        </p:nvSpPr>
        <p:spPr bwMode="auto">
          <a:xfrm>
            <a:off x="6554790" y="4125915"/>
            <a:ext cx="49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1,3</a:t>
            </a:r>
          </a:p>
        </p:txBody>
      </p:sp>
      <p:pic>
        <p:nvPicPr>
          <p:cNvPr id="41986" name="Picture 2"/>
          <p:cNvPicPr>
            <a:picLocks noChangeAspect="1" noChangeArrowheads="1"/>
          </p:cNvPicPr>
          <p:nvPr/>
        </p:nvPicPr>
        <p:blipFill>
          <a:blip r:embed="rId3" cstate="print"/>
          <a:srcRect/>
          <a:stretch>
            <a:fillRect/>
          </a:stretch>
        </p:blipFill>
        <p:spPr bwMode="auto">
          <a:xfrm>
            <a:off x="304802"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a:spLocks noChangeArrowheads="1"/>
          </p:cNvSpPr>
          <p:nvPr/>
        </p:nvSpPr>
        <p:spPr bwMode="auto">
          <a:xfrm>
            <a:off x="6324600" y="2982915"/>
            <a:ext cx="241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non-linear least squares</a:t>
            </a:r>
          </a:p>
        </p:txBody>
      </p:sp>
    </p:spTree>
    <p:extLst>
      <p:ext uri="{BB962C8B-B14F-4D97-AF65-F5344CB8AC3E}">
        <p14:creationId xmlns:p14="http://schemas.microsoft.com/office/powerpoint/2010/main" val="26821300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nodeType="afterGroup">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nodeType="afterGroup">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nodeType="afterGroup">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nodeType="afterGroup">
                            <p:stCondLst>
                              <p:cond delay="1000"/>
                            </p:stCondLst>
                            <p:childTnLst>
                              <p:par>
                                <p:cTn id="119" presetID="22" presetClass="entr" presetSubtype="1" fill="hold"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nodeType="afterGroup">
                            <p:stCondLst>
                              <p:cond delay="3500"/>
                            </p:stCondLst>
                            <p:childTnLst>
                              <p:par>
                                <p:cTn id="123" presetID="22" presetClass="entr" presetSubtype="1" fill="hold"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animEffect transition="in" filter="fade">
                                      <p:cBhvr>
                                        <p:cTn id="130" dur="500"/>
                                        <p:tgtEl>
                                          <p:spTgt spid="41986"/>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ntr" presetSubtype="0"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8"/>
                                        </p:tgtEl>
                                        <p:attrNameLst>
                                          <p:attrName>style.visibility</p:attrName>
                                        </p:attrNameLst>
                                      </p:cBhvr>
                                      <p:to>
                                        <p:strVal val="visible"/>
                                      </p:to>
                                    </p:set>
                                    <p:animEffect transition="in" filter="fade">
                                      <p:cBhvr>
                                        <p:cTn id="14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55" grpId="0"/>
      <p:bldP spid="123956" grpId="0"/>
      <p:bldP spid="123957" grpId="0"/>
      <p:bldP spid="123990" grpId="0"/>
      <p:bldP spid="123991" grpId="0"/>
      <p:bldP spid="123992" grpId="0"/>
      <p:bldP spid="74" grpId="0"/>
      <p:bldP spid="75" grpId="0"/>
      <p:bldP spid="76" grpId="0"/>
      <p:bldP spid="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altLang="en-US" sz="3600" dirty="0"/>
              <a:t>Recall: Camera calibration &amp; triangulation</a:t>
            </a:r>
          </a:p>
        </p:txBody>
      </p:sp>
      <p:sp>
        <p:nvSpPr>
          <p:cNvPr id="3" name="Content Placeholder 2"/>
          <p:cNvSpPr>
            <a:spLocks noGrp="1"/>
          </p:cNvSpPr>
          <p:nvPr>
            <p:ph idx="1"/>
          </p:nvPr>
        </p:nvSpPr>
        <p:spPr>
          <a:xfrm>
            <a:off x="152400" y="1600202"/>
            <a:ext cx="8839200" cy="4525963"/>
          </a:xfrm>
        </p:spPr>
        <p:txBody>
          <a:bodyPr/>
          <a:lstStyle/>
          <a:p>
            <a:pPr eaLnBrk="1" hangingPunct="1"/>
            <a:r>
              <a:rPr lang="en-US" altLang="en-US" dirty="0"/>
              <a:t>Suppose we know </a:t>
            </a:r>
            <a:r>
              <a:rPr lang="en-US" altLang="en-US" b="1" dirty="0"/>
              <a:t>3D points </a:t>
            </a:r>
            <a:r>
              <a:rPr lang="en-US" altLang="en-US" dirty="0"/>
              <a:t>and their </a:t>
            </a:r>
            <a:r>
              <a:rPr lang="en-US" altLang="en-US" b="1" dirty="0"/>
              <a:t>matches</a:t>
            </a:r>
            <a:r>
              <a:rPr lang="en-US" altLang="en-US" dirty="0"/>
              <a:t> in an image</a:t>
            </a:r>
          </a:p>
          <a:p>
            <a:pPr lvl="1" eaLnBrk="1" hangingPunct="1"/>
            <a:r>
              <a:rPr lang="en-US" altLang="en-US" dirty="0"/>
              <a:t>How can we compute the </a:t>
            </a:r>
            <a:r>
              <a:rPr lang="en-US" altLang="en-US" b="1" dirty="0"/>
              <a:t>camera parameters</a:t>
            </a:r>
            <a:r>
              <a:rPr lang="en-US" altLang="en-US" dirty="0"/>
              <a:t>?</a:t>
            </a:r>
          </a:p>
          <a:p>
            <a:pPr lvl="1" eaLnBrk="1" hangingPunct="1"/>
            <a:endParaRPr lang="en-US" altLang="en-US" dirty="0"/>
          </a:p>
          <a:p>
            <a:pPr eaLnBrk="1" hangingPunct="1"/>
            <a:r>
              <a:rPr lang="en-US" altLang="en-US" dirty="0"/>
              <a:t>Suppose we know </a:t>
            </a:r>
            <a:r>
              <a:rPr lang="en-US" altLang="en-US" b="1" dirty="0"/>
              <a:t>camera parameters</a:t>
            </a:r>
            <a:r>
              <a:rPr lang="en-US" altLang="en-US" dirty="0"/>
              <a:t> for multiple cameras, each observing a point</a:t>
            </a:r>
          </a:p>
          <a:p>
            <a:pPr lvl="1" eaLnBrk="1" hangingPunct="1"/>
            <a:r>
              <a:rPr lang="en-US" altLang="en-US" dirty="0"/>
              <a:t>How can we compute the </a:t>
            </a:r>
            <a:r>
              <a:rPr lang="en-US" altLang="en-US" b="1" dirty="0"/>
              <a:t>3D location</a:t>
            </a:r>
            <a:r>
              <a:rPr lang="en-US" altLang="en-US" dirty="0"/>
              <a:t> of that point?</a:t>
            </a:r>
          </a:p>
        </p:txBody>
      </p:sp>
    </p:spTree>
    <p:extLst>
      <p:ext uri="{BB962C8B-B14F-4D97-AF65-F5344CB8AC3E}">
        <p14:creationId xmlns:p14="http://schemas.microsoft.com/office/powerpoint/2010/main" val="304031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pPr eaLnBrk="1" hangingPunct="1"/>
            <a:r>
              <a:rPr lang="en-US" altLang="en-US"/>
              <a:t>Structure from motion</a:t>
            </a:r>
          </a:p>
        </p:txBody>
      </p:sp>
      <p:sp>
        <p:nvSpPr>
          <p:cNvPr id="3" name="Content Placeholder 2"/>
          <p:cNvSpPr>
            <a:spLocks noGrp="1"/>
          </p:cNvSpPr>
          <p:nvPr>
            <p:ph idx="1"/>
          </p:nvPr>
        </p:nvSpPr>
        <p:spPr>
          <a:xfrm>
            <a:off x="457200" y="1600200"/>
            <a:ext cx="8229600" cy="5029200"/>
          </a:xfrm>
        </p:spPr>
        <p:txBody>
          <a:bodyPr rtlCol="0">
            <a:normAutofit fontScale="92500" lnSpcReduction="10000"/>
          </a:bodyPr>
          <a:lstStyle/>
          <a:p>
            <a:pPr eaLnBrk="1" fontAlgn="auto" hangingPunct="1">
              <a:spcAft>
                <a:spcPts val="0"/>
              </a:spcAft>
              <a:defRPr/>
            </a:pPr>
            <a:r>
              <a:rPr lang="en-US" dirty="0"/>
              <a:t>Minimize sum of squared </a:t>
            </a:r>
            <a:r>
              <a:rPr lang="en-US" dirty="0" err="1"/>
              <a:t>reprojection</a:t>
            </a:r>
            <a:r>
              <a:rPr lang="en-US" dirty="0"/>
              <a:t> errors:</a:t>
            </a:r>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r>
              <a:rPr lang="en-US" dirty="0"/>
              <a:t>Minimizing this function is called </a:t>
            </a:r>
            <a:r>
              <a:rPr lang="en-US" i="1" dirty="0"/>
              <a:t>bundle adjustment</a:t>
            </a:r>
          </a:p>
          <a:p>
            <a:pPr lvl="1" eaLnBrk="1" fontAlgn="auto" hangingPunct="1">
              <a:spcAft>
                <a:spcPts val="0"/>
              </a:spcAft>
              <a:defRPr/>
            </a:pPr>
            <a:r>
              <a:rPr lang="en-US" dirty="0"/>
              <a:t>Optimized using non-linear least squares, 			e.g. </a:t>
            </a:r>
            <a:r>
              <a:rPr lang="en-US" dirty="0" err="1"/>
              <a:t>Levenberg</a:t>
            </a:r>
            <a:r>
              <a:rPr lang="en-US" dirty="0"/>
              <a:t>-Marquardt</a:t>
            </a:r>
          </a:p>
        </p:txBody>
      </p:sp>
      <p:pic>
        <p:nvPicPr>
          <p:cNvPr id="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209709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Brace 4"/>
          <p:cNvSpPr/>
          <p:nvPr/>
        </p:nvSpPr>
        <p:spPr>
          <a:xfrm rot="5400000">
            <a:off x="5576888" y="2354263"/>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a:spLocks noChangeArrowheads="1"/>
          </p:cNvSpPr>
          <p:nvPr/>
        </p:nvSpPr>
        <p:spPr bwMode="auto">
          <a:xfrm>
            <a:off x="4930777"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predicted</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location</a:t>
            </a:r>
          </a:p>
        </p:txBody>
      </p:sp>
      <p:sp>
        <p:nvSpPr>
          <p:cNvPr id="7" name="TextBox 6"/>
          <p:cNvSpPr txBox="1">
            <a:spLocks noChangeArrowheads="1"/>
          </p:cNvSpPr>
          <p:nvPr/>
        </p:nvSpPr>
        <p:spPr bwMode="auto">
          <a:xfrm>
            <a:off x="6683377"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observed</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location</a:t>
            </a:r>
          </a:p>
        </p:txBody>
      </p:sp>
      <p:sp>
        <p:nvSpPr>
          <p:cNvPr id="8" name="Right Brace 7"/>
          <p:cNvSpPr/>
          <p:nvPr/>
        </p:nvSpPr>
        <p:spPr>
          <a:xfrm rot="5400000">
            <a:off x="7306469" y="2788444"/>
            <a:ext cx="228600" cy="884238"/>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0713" name="Picture 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492375"/>
            <a:ext cx="20589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Brace 12"/>
          <p:cNvSpPr/>
          <p:nvPr/>
        </p:nvSpPr>
        <p:spPr>
          <a:xfrm rot="5400000">
            <a:off x="3940175" y="3011488"/>
            <a:ext cx="228600"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a:spLocks noChangeArrowheads="1"/>
          </p:cNvSpPr>
          <p:nvPr/>
        </p:nvSpPr>
        <p:spPr bwMode="auto">
          <a:xfrm>
            <a:off x="2762252" y="3903663"/>
            <a:ext cx="2741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indicator variable</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is point </a:t>
            </a: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i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visible in image </a:t>
            </a: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j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cxnSp>
        <p:nvCxnSpPr>
          <p:cNvPr id="16" name="Straight Arrow Connector 15"/>
          <p:cNvCxnSpPr/>
          <p:nvPr/>
        </p:nvCxnSpPr>
        <p:spPr>
          <a:xfrm rot="16200000" flipH="1">
            <a:off x="3856038" y="3749675"/>
            <a:ext cx="417512"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7745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sp>
        <p:nvSpPr>
          <p:cNvPr id="6" name="Content Placeholder 5"/>
          <p:cNvSpPr>
            <a:spLocks noGrp="1"/>
          </p:cNvSpPr>
          <p:nvPr>
            <p:ph idx="1"/>
          </p:nvPr>
        </p:nvSpPr>
        <p:spPr>
          <a:xfrm>
            <a:off x="549277" y="3863977"/>
            <a:ext cx="8183563" cy="2811463"/>
          </a:xfrm>
        </p:spPr>
        <p:txBody>
          <a:bodyPr/>
          <a:lstStyle/>
          <a:p>
            <a:pPr eaLnBrk="1" hangingPunct="1"/>
            <a:r>
              <a:rPr lang="en-US" altLang="en-US" dirty="0"/>
              <a:t>Challenges:</a:t>
            </a:r>
          </a:p>
          <a:p>
            <a:pPr lvl="1" eaLnBrk="1" hangingPunct="1"/>
            <a:r>
              <a:rPr lang="en-US" altLang="en-US" dirty="0"/>
              <a:t>Large number of parameters (1000’s of cameras, millions of points)</a:t>
            </a:r>
          </a:p>
          <a:p>
            <a:pPr lvl="1" eaLnBrk="1" hangingPunct="1"/>
            <a:r>
              <a:rPr lang="en-US" altLang="en-US" dirty="0"/>
              <a:t>Very non-linear objective function</a:t>
            </a:r>
          </a:p>
        </p:txBody>
      </p:sp>
      <p:pic>
        <p:nvPicPr>
          <p:cNvPr id="1026"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Rectangle 8"/>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10" name="Rectangle 9"/>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8" name="Right Arrow 7"/>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58938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pic>
        <p:nvPicPr>
          <p:cNvPr id="202755" name="Picture 2" descr="C:\snavely\work\talks\2009\CVPR_short_course\sfm_fig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2758" name="Rectangle 8"/>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549277" y="3863977"/>
            <a:ext cx="8183563" cy="2811463"/>
          </a:xfrm>
        </p:spPr>
        <p:txBody>
          <a:bodyPr rtlCol="0">
            <a:normAutofit fontScale="92500" lnSpcReduction="10000"/>
          </a:bodyPr>
          <a:lstStyle/>
          <a:p>
            <a:pPr eaLnBrk="1" fontAlgn="auto" hangingPunct="1">
              <a:spcAft>
                <a:spcPts val="0"/>
              </a:spcAft>
              <a:defRPr/>
            </a:pPr>
            <a:r>
              <a:rPr lang="en-US" sz="2800" dirty="0"/>
              <a:t>Important tool: Bundle Adjustment [</a:t>
            </a:r>
            <a:r>
              <a:rPr lang="en-US" sz="2800" dirty="0" err="1"/>
              <a:t>Triggs</a:t>
            </a:r>
            <a:r>
              <a:rPr lang="en-US" sz="2800" dirty="0"/>
              <a:t> </a:t>
            </a:r>
            <a:r>
              <a:rPr lang="en-US" sz="2800" i="1" dirty="0"/>
              <a:t>et al.</a:t>
            </a:r>
            <a:r>
              <a:rPr lang="en-US" sz="2800" dirty="0"/>
              <a:t> ’00]</a:t>
            </a:r>
          </a:p>
          <a:p>
            <a:pPr lvl="1" eaLnBrk="1" fontAlgn="auto" hangingPunct="1">
              <a:spcAft>
                <a:spcPts val="0"/>
              </a:spcAft>
              <a:defRPr/>
            </a:pPr>
            <a:r>
              <a:rPr lang="en-US" sz="2400" dirty="0"/>
              <a:t>Joint non-linear optimization of both cameras and points</a:t>
            </a:r>
          </a:p>
          <a:p>
            <a:pPr lvl="1" eaLnBrk="1" fontAlgn="auto" hangingPunct="1">
              <a:spcAft>
                <a:spcPts val="0"/>
              </a:spcAft>
              <a:defRPr/>
            </a:pPr>
            <a:r>
              <a:rPr lang="en-US" sz="2400" dirty="0"/>
              <a:t>Very powerful, elegant tool</a:t>
            </a:r>
          </a:p>
          <a:p>
            <a:pPr eaLnBrk="1" fontAlgn="auto" hangingPunct="1">
              <a:spcAft>
                <a:spcPts val="0"/>
              </a:spcAft>
              <a:defRPr/>
            </a:pPr>
            <a:r>
              <a:rPr lang="en-US" sz="2800" dirty="0"/>
              <a:t>The bad news:</a:t>
            </a:r>
          </a:p>
          <a:p>
            <a:pPr lvl="1" eaLnBrk="1" fontAlgn="auto" hangingPunct="1">
              <a:spcAft>
                <a:spcPts val="0"/>
              </a:spcAft>
              <a:defRPr/>
            </a:pPr>
            <a:r>
              <a:rPr lang="en-US" sz="2400" dirty="0"/>
              <a:t>Starting from a random initialization is very likely to give the wrong answer</a:t>
            </a:r>
          </a:p>
          <a:p>
            <a:pPr lvl="1" eaLnBrk="1" fontAlgn="auto" hangingPunct="1">
              <a:spcAft>
                <a:spcPts val="0"/>
              </a:spcAft>
              <a:defRPr/>
            </a:pPr>
            <a:r>
              <a:rPr lang="en-US" sz="2400" dirty="0"/>
              <a:t>Difficult to initialize all the cameras at once</a:t>
            </a:r>
          </a:p>
        </p:txBody>
      </p:sp>
      <p:sp>
        <p:nvSpPr>
          <p:cNvPr id="11" name="Right Arrow 10"/>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29799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pic>
        <p:nvPicPr>
          <p:cNvPr id="203779"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3782" name="Rectangle 8"/>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434977" y="3978277"/>
            <a:ext cx="8412163" cy="2879725"/>
          </a:xfrm>
        </p:spPr>
        <p:txBody>
          <a:bodyPr/>
          <a:lstStyle/>
          <a:p>
            <a:pPr eaLnBrk="1" hangingPunct="1"/>
            <a:r>
              <a:rPr lang="en-US" altLang="en-US" sz="2800"/>
              <a:t>The good news:</a:t>
            </a:r>
          </a:p>
          <a:p>
            <a:pPr lvl="1" eaLnBrk="1" hangingPunct="1"/>
            <a:r>
              <a:rPr lang="en-US" altLang="en-US" sz="2400"/>
              <a:t>Structure from motion with two cameras is (relatively) easy</a:t>
            </a:r>
          </a:p>
          <a:p>
            <a:pPr lvl="1" eaLnBrk="1" hangingPunct="1"/>
            <a:r>
              <a:rPr lang="en-US" altLang="en-US" sz="2400"/>
              <a:t>Once we have an initial model, it’s easy to add new cameras</a:t>
            </a:r>
          </a:p>
          <a:p>
            <a:pPr eaLnBrk="1" hangingPunct="1"/>
            <a:r>
              <a:rPr lang="en-US" altLang="en-US" sz="2800"/>
              <a:t>Idea:</a:t>
            </a:r>
          </a:p>
          <a:p>
            <a:pPr lvl="1" eaLnBrk="1" hangingPunct="1"/>
            <a:r>
              <a:rPr lang="en-US" altLang="en-US" sz="2400"/>
              <a:t>Start with a small seed reconstruction, and grow</a:t>
            </a:r>
            <a:endParaRPr lang="en-US" altLang="en-US"/>
          </a:p>
          <a:p>
            <a:pPr eaLnBrk="1" hangingPunct="1"/>
            <a:endParaRPr lang="en-US" altLang="en-US" sz="2800"/>
          </a:p>
        </p:txBody>
      </p:sp>
      <p:sp>
        <p:nvSpPr>
          <p:cNvPr id="11" name="Right Arrow 10"/>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23379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Line 2"/>
          <p:cNvSpPr>
            <a:spLocks noChangeShapeType="1"/>
          </p:cNvSpPr>
          <p:nvPr/>
        </p:nvSpPr>
        <p:spPr bwMode="auto">
          <a:xfrm flipH="1" flipV="1">
            <a:off x="2959100" y="3967165"/>
            <a:ext cx="3455988" cy="13430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03" name="Rectangle 3"/>
          <p:cNvSpPr>
            <a:spLocks noGrp="1" noChangeArrowheads="1"/>
          </p:cNvSpPr>
          <p:nvPr>
            <p:ph type="title"/>
          </p:nvPr>
        </p:nvSpPr>
        <p:spPr/>
        <p:txBody>
          <a:bodyPr/>
          <a:lstStyle/>
          <a:p>
            <a:pPr eaLnBrk="1" hangingPunct="1"/>
            <a:r>
              <a:rPr lang="en-US" altLang="en-US"/>
              <a:t>Incremental SfM</a:t>
            </a:r>
          </a:p>
        </p:txBody>
      </p:sp>
      <p:grpSp>
        <p:nvGrpSpPr>
          <p:cNvPr id="204804" name="Group 4"/>
          <p:cNvGrpSpPr>
            <a:grpSpLocks/>
          </p:cNvGrpSpPr>
          <p:nvPr/>
        </p:nvGrpSpPr>
        <p:grpSpPr bwMode="auto">
          <a:xfrm>
            <a:off x="2413000" y="1944690"/>
            <a:ext cx="4192588" cy="3711575"/>
            <a:chOff x="1520" y="1225"/>
            <a:chExt cx="2641" cy="2338"/>
          </a:xfrm>
        </p:grpSpPr>
        <p:sp>
          <p:nvSpPr>
            <p:cNvPr id="204824" name="Line 5"/>
            <p:cNvSpPr>
              <a:spLocks noChangeShapeType="1"/>
            </p:cNvSpPr>
            <p:nvPr/>
          </p:nvSpPr>
          <p:spPr bwMode="auto">
            <a:xfrm flipH="1">
              <a:off x="3859" y="2113"/>
              <a:ext cx="32" cy="56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5" name="Line 6"/>
            <p:cNvSpPr>
              <a:spLocks noChangeShapeType="1"/>
            </p:cNvSpPr>
            <p:nvPr/>
          </p:nvSpPr>
          <p:spPr bwMode="auto">
            <a:xfrm>
              <a:off x="3828" y="2710"/>
              <a:ext cx="156" cy="56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6" name="Line 7"/>
            <p:cNvSpPr>
              <a:spLocks noChangeShapeType="1"/>
            </p:cNvSpPr>
            <p:nvPr/>
          </p:nvSpPr>
          <p:spPr bwMode="auto">
            <a:xfrm flipV="1">
              <a:off x="2505" y="2008"/>
              <a:ext cx="755" cy="60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7" name="Line 8"/>
            <p:cNvSpPr>
              <a:spLocks noChangeShapeType="1"/>
            </p:cNvSpPr>
            <p:nvPr/>
          </p:nvSpPr>
          <p:spPr bwMode="auto">
            <a:xfrm>
              <a:off x="3261" y="2019"/>
              <a:ext cx="628" cy="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8" name="Line 9"/>
            <p:cNvSpPr>
              <a:spLocks noChangeShapeType="1"/>
            </p:cNvSpPr>
            <p:nvPr/>
          </p:nvSpPr>
          <p:spPr bwMode="auto">
            <a:xfrm>
              <a:off x="2316" y="1406"/>
              <a:ext cx="216" cy="61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9" name="Line 10"/>
            <p:cNvSpPr>
              <a:spLocks noChangeShapeType="1"/>
            </p:cNvSpPr>
            <p:nvPr/>
          </p:nvSpPr>
          <p:spPr bwMode="auto">
            <a:xfrm>
              <a:off x="2316" y="1406"/>
              <a:ext cx="181" cy="126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0" name="Line 11"/>
            <p:cNvSpPr>
              <a:spLocks noChangeShapeType="1"/>
            </p:cNvSpPr>
            <p:nvPr/>
          </p:nvSpPr>
          <p:spPr bwMode="auto">
            <a:xfrm flipH="1">
              <a:off x="2497" y="2020"/>
              <a:ext cx="35" cy="649"/>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1" name="Line 12"/>
            <p:cNvSpPr>
              <a:spLocks noChangeShapeType="1"/>
            </p:cNvSpPr>
            <p:nvPr/>
          </p:nvSpPr>
          <p:spPr bwMode="auto">
            <a:xfrm>
              <a:off x="1809" y="2452"/>
              <a:ext cx="688" cy="21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2" name="Line 13"/>
            <p:cNvSpPr>
              <a:spLocks noChangeShapeType="1"/>
            </p:cNvSpPr>
            <p:nvPr/>
          </p:nvSpPr>
          <p:spPr bwMode="auto">
            <a:xfrm>
              <a:off x="1809" y="3140"/>
              <a:ext cx="615" cy="2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3" name="Line 14"/>
            <p:cNvSpPr>
              <a:spLocks noChangeShapeType="1"/>
            </p:cNvSpPr>
            <p:nvPr/>
          </p:nvSpPr>
          <p:spPr bwMode="auto">
            <a:xfrm flipH="1">
              <a:off x="1918" y="1513"/>
              <a:ext cx="1339" cy="97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4" name="Line 15"/>
            <p:cNvSpPr>
              <a:spLocks noChangeShapeType="1"/>
            </p:cNvSpPr>
            <p:nvPr/>
          </p:nvSpPr>
          <p:spPr bwMode="auto">
            <a:xfrm>
              <a:off x="3003" y="3247"/>
              <a:ext cx="616" cy="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5" name="Line 16"/>
            <p:cNvSpPr>
              <a:spLocks noChangeShapeType="1"/>
            </p:cNvSpPr>
            <p:nvPr/>
          </p:nvSpPr>
          <p:spPr bwMode="auto">
            <a:xfrm>
              <a:off x="1845" y="2562"/>
              <a:ext cx="1774" cy="75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6" name="Line 17"/>
            <p:cNvSpPr>
              <a:spLocks noChangeShapeType="1"/>
            </p:cNvSpPr>
            <p:nvPr/>
          </p:nvSpPr>
          <p:spPr bwMode="auto">
            <a:xfrm flipV="1">
              <a:off x="1737" y="2669"/>
              <a:ext cx="724" cy="39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7" name="Line 18"/>
            <p:cNvSpPr>
              <a:spLocks noChangeShapeType="1"/>
            </p:cNvSpPr>
            <p:nvPr/>
          </p:nvSpPr>
          <p:spPr bwMode="auto">
            <a:xfrm flipV="1">
              <a:off x="3003" y="2669"/>
              <a:ext cx="833" cy="57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8" name="Line 19"/>
            <p:cNvSpPr>
              <a:spLocks noChangeShapeType="1"/>
            </p:cNvSpPr>
            <p:nvPr/>
          </p:nvSpPr>
          <p:spPr bwMode="auto">
            <a:xfrm flipV="1">
              <a:off x="3184" y="1659"/>
              <a:ext cx="579" cy="3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9" name="Line 20"/>
            <p:cNvSpPr>
              <a:spLocks noChangeShapeType="1"/>
            </p:cNvSpPr>
            <p:nvPr/>
          </p:nvSpPr>
          <p:spPr bwMode="auto">
            <a:xfrm flipH="1" flipV="1">
              <a:off x="2532" y="2598"/>
              <a:ext cx="689" cy="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40" name="Line 21"/>
            <p:cNvSpPr>
              <a:spLocks noChangeShapeType="1"/>
            </p:cNvSpPr>
            <p:nvPr/>
          </p:nvSpPr>
          <p:spPr bwMode="auto">
            <a:xfrm flipH="1">
              <a:off x="2388" y="2128"/>
              <a:ext cx="1483" cy="126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204841" name="Picture 22"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2" name="Picture 23"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3" name="Picture 24"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4" name="Picture 25"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04845" name="Picture 26"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6" name="Picture 27"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7" name="Picture 28"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8" name="Picture 29"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9" name="Picture 30"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0" name="Picture 3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1" name="Picture 32" descr="kurtnaks_31268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2" name="Picture 33" descr="mrjennings_232990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3" name="Picture 34" descr="mrjennings_626244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4" name="Picture 35"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5" name="Picture 3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6" name="Picture 3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7" name="Picture 38"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8" name="Oval 39"/>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59" name="Oval 40"/>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0" name="Oval 41"/>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1" name="Oval 42"/>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2" name="Oval 43"/>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3" name="Oval 44"/>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4" name="Oval 45"/>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5" name="Oval 46"/>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6" name="Oval 47"/>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7" name="Oval 48"/>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8" name="Oval 49"/>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9" name="Oval 50"/>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0" name="Oval 51"/>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1" name="Oval 52"/>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2" name="Oval 53"/>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3" name="Oval 54"/>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4" name="Oval 55"/>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5" name="Oval 56"/>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6" name="Oval 57"/>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7" name="Oval 58"/>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8" name="Oval 59"/>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9" name="Oval 60"/>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0" name="Oval 61"/>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1" name="Oval 62"/>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2" name="Oval 63"/>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3" name="Oval 64"/>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4" name="Oval 65"/>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5" name="Oval 66"/>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6" name="Oval 67"/>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7" name="Oval 68"/>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8" name="Oval 69"/>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9" name="Oval 70"/>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0" name="Oval 71"/>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1" name="Oval 72"/>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2" name="Oval 73"/>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3" name="Oval 74"/>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4" name="Oval 75"/>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5" name="Oval 76"/>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6" name="Oval 77"/>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7" name="Oval 78"/>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8" name="Oval 79"/>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9" name="Oval 80"/>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0" name="Oval 81"/>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1" name="Oval 82"/>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2" name="Oval 83"/>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3" name="Oval 84"/>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4" name="Oval 85"/>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5" name="Oval 86"/>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6" name="Oval 87"/>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7" name="Oval 88"/>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8" name="Oval 89"/>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9" name="Oval 90"/>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0" name="Oval 91"/>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1" name="Oval 92"/>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2" name="Oval 93"/>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3" name="Oval 94"/>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4" name="Oval 95"/>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5" name="Oval 96"/>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6" name="Oval 97"/>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7" name="Oval 98"/>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8" name="Oval 99"/>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9" name="Oval 100"/>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0" name="Oval 101"/>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1" name="Oval 102"/>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2" name="Oval 103"/>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3" name="Oval 104"/>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4" name="Oval 105"/>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5" name="Oval 106"/>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6" name="Oval 107"/>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7" name="Oval 108"/>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8" name="Oval 109"/>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9" name="Oval 110"/>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0" name="Oval 111"/>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1" name="Oval 112"/>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2" name="Oval 113"/>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3" name="Oval 114"/>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4" name="Oval 115"/>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5" name="Oval 116"/>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6" name="Oval 117"/>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7" name="Oval 118"/>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8" name="Oval 119"/>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9" name="Oval 120"/>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0" name="Oval 121"/>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1" name="Oval 122"/>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2" name="Oval 123"/>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3" name="Oval 124"/>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4" name="Oval 125"/>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5" name="Oval 126"/>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6" name="Oval 127"/>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7" name="Oval 128"/>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8" name="Oval 129"/>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9" name="Oval 130"/>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0" name="Oval 131"/>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1" name="Oval 132"/>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2" name="Oval 133"/>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3" name="Oval 134"/>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4" name="Oval 135"/>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5" name="Oval 136"/>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57" name="Rectangle 137"/>
          <p:cNvSpPr>
            <a:spLocks noChangeArrowheads="1"/>
          </p:cNvSpPr>
          <p:nvPr/>
        </p:nvSpPr>
        <p:spPr bwMode="auto">
          <a:xfrm>
            <a:off x="1844675" y="1585913"/>
            <a:ext cx="5799138" cy="4722812"/>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6" name="Group 138"/>
          <p:cNvGrpSpPr>
            <a:grpSpLocks/>
          </p:cNvGrpSpPr>
          <p:nvPr/>
        </p:nvGrpSpPr>
        <p:grpSpPr bwMode="auto">
          <a:xfrm>
            <a:off x="2700340" y="3606802"/>
            <a:ext cx="496887" cy="746125"/>
            <a:chOff x="1701" y="2272"/>
            <a:chExt cx="313" cy="470"/>
          </a:xfrm>
        </p:grpSpPr>
        <p:pic>
          <p:nvPicPr>
            <p:cNvPr id="204816" name="Picture 139" descr="kurtnaks_312632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7" name="Oval 140"/>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8" name="Oval 141"/>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9" name="Oval 142"/>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0" name="Oval 143"/>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1" name="Oval 144"/>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2" name="Oval 145"/>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3" name="Oval 146"/>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67" name="Rectangle 147"/>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8" name="Group 148"/>
          <p:cNvGrpSpPr>
            <a:grpSpLocks/>
          </p:cNvGrpSpPr>
          <p:nvPr/>
        </p:nvGrpSpPr>
        <p:grpSpPr bwMode="auto">
          <a:xfrm>
            <a:off x="6145213" y="4868865"/>
            <a:ext cx="500062" cy="746125"/>
            <a:chOff x="3871" y="3067"/>
            <a:chExt cx="315" cy="470"/>
          </a:xfrm>
        </p:grpSpPr>
        <p:pic>
          <p:nvPicPr>
            <p:cNvPr id="204811" name="Picture 149" descr="kurtnaks_3126473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2" name="Oval 150"/>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3" name="Oval 151"/>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4" name="Oval 152"/>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5" name="Oval 153"/>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74" name="Rectangle 154"/>
          <p:cNvSpPr>
            <a:spLocks noChangeArrowheads="1"/>
          </p:cNvSpPr>
          <p:nvPr/>
        </p:nvSpPr>
        <p:spPr bwMode="auto">
          <a:xfrm>
            <a:off x="5992813" y="4773615"/>
            <a:ext cx="806450" cy="960437"/>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45275" name="Rectangle 155"/>
          <p:cNvSpPr>
            <a:spLocks noChangeArrowheads="1"/>
          </p:cNvSpPr>
          <p:nvPr/>
        </p:nvSpPr>
        <p:spPr bwMode="auto">
          <a:xfrm>
            <a:off x="347665" y="5848352"/>
            <a:ext cx="84153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110000"/>
              </a:lnSpc>
              <a:spcBef>
                <a:spcPts val="600"/>
              </a:spcBef>
              <a:spcAft>
                <a:spcPts val="600"/>
              </a:spcAft>
              <a:buClr>
                <a:srgbClr val="C0504D"/>
              </a:buClr>
              <a:buSzPct val="110000"/>
              <a:buFontTx/>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Automatically select an initial pair of images</a:t>
            </a:r>
          </a:p>
        </p:txBody>
      </p:sp>
    </p:spTree>
    <p:extLst>
      <p:ext uri="{BB962C8B-B14F-4D97-AF65-F5344CB8AC3E}">
        <p14:creationId xmlns:p14="http://schemas.microsoft.com/office/powerpoint/2010/main" val="306754490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267"/>
                                        </p:tgtEl>
                                        <p:attrNameLst>
                                          <p:attrName>style.visibility</p:attrName>
                                        </p:attrNameLst>
                                      </p:cBhvr>
                                      <p:to>
                                        <p:strVal val="visible"/>
                                      </p:to>
                                    </p:set>
                                    <p:animEffect transition="in" filter="fade">
                                      <p:cBhvr>
                                        <p:cTn id="7" dur="500"/>
                                        <p:tgtEl>
                                          <p:spTgt spid="6452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5274"/>
                                        </p:tgtEl>
                                        <p:attrNameLst>
                                          <p:attrName>style.visibility</p:attrName>
                                        </p:attrNameLst>
                                      </p:cBhvr>
                                      <p:to>
                                        <p:strVal val="visible"/>
                                      </p:to>
                                    </p:set>
                                    <p:animEffect transition="in" filter="fade">
                                      <p:cBhvr>
                                        <p:cTn id="10" dur="500"/>
                                        <p:tgtEl>
                                          <p:spTgt spid="645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5257"/>
                                        </p:tgtEl>
                                        <p:attrNameLst>
                                          <p:attrName>style.visibility</p:attrName>
                                        </p:attrNameLst>
                                      </p:cBhvr>
                                      <p:to>
                                        <p:strVal val="visible"/>
                                      </p:to>
                                    </p:set>
                                    <p:animEffect transition="in" filter="fade">
                                      <p:cBhvr>
                                        <p:cTn id="13" dur="500"/>
                                        <p:tgtEl>
                                          <p:spTgt spid="6452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5275">
                                            <p:txEl>
                                              <p:pRg st="0" end="0"/>
                                            </p:txEl>
                                          </p:spTgt>
                                        </p:tgtEl>
                                        <p:attrNameLst>
                                          <p:attrName>style.visibility</p:attrName>
                                        </p:attrNameLst>
                                      </p:cBhvr>
                                      <p:to>
                                        <p:strVal val="visible"/>
                                      </p:to>
                                    </p:set>
                                    <p:animEffect transition="in" filter="fade">
                                      <p:cBhvr>
                                        <p:cTn id="16" dur="500"/>
                                        <p:tgtEl>
                                          <p:spTgt spid="645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7" grpId="0" animBg="1"/>
      <p:bldP spid="645267" grpId="0" animBg="1"/>
      <p:bldP spid="645274" grpId="0" animBg="1"/>
      <p:bldP spid="64527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457200" y="0"/>
            <a:ext cx="8229600" cy="1143000"/>
          </a:xfrm>
        </p:spPr>
        <p:txBody>
          <a:bodyPr/>
          <a:lstStyle/>
          <a:p>
            <a:pPr eaLnBrk="1" hangingPunct="1"/>
            <a:r>
              <a:rPr lang="en-US" altLang="en-US"/>
              <a:t>1. Picking the initial pair</a:t>
            </a:r>
          </a:p>
        </p:txBody>
      </p:sp>
      <p:sp>
        <p:nvSpPr>
          <p:cNvPr id="205827" name="Content Placeholder 2"/>
          <p:cNvSpPr>
            <a:spLocks noGrp="1"/>
          </p:cNvSpPr>
          <p:nvPr>
            <p:ph idx="1"/>
          </p:nvPr>
        </p:nvSpPr>
        <p:spPr>
          <a:xfrm>
            <a:off x="457200" y="1017588"/>
            <a:ext cx="8229600" cy="1211262"/>
          </a:xfrm>
        </p:spPr>
        <p:txBody>
          <a:bodyPr/>
          <a:lstStyle/>
          <a:p>
            <a:pPr eaLnBrk="1" hangingPunct="1"/>
            <a:r>
              <a:rPr lang="en-US" altLang="en-US"/>
              <a:t>We want a pair with many matches, but which has as large a baseline as possible</a:t>
            </a:r>
            <a:endParaRPr lang="en-US" altLang="en-US" i="1"/>
          </a:p>
        </p:txBody>
      </p:sp>
      <p:pic>
        <p:nvPicPr>
          <p:cNvPr id="2051" name="Picture 3" descr="C:\snavely\demos\PhotoTourism\data\Trevi\images\kurtnaks_31263284.thumb.flo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5" y="2835277"/>
            <a:ext cx="11874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snavely\demos\PhotoTourism\data\Trevi\images\kurtnaks_31263006.thumb.flo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835277"/>
            <a:ext cx="11890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96963" y="4606925"/>
            <a:ext cx="1674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8" name="TextBox 7"/>
          <p:cNvSpPr txBox="1">
            <a:spLocks noChangeArrowheads="1"/>
          </p:cNvSpPr>
          <p:nvPr/>
        </p:nvSpPr>
        <p:spPr bwMode="auto">
          <a:xfrm>
            <a:off x="1101727" y="4873625"/>
            <a:ext cx="150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small baseline</a:t>
            </a:r>
          </a:p>
        </p:txBody>
      </p:sp>
      <p:pic>
        <p:nvPicPr>
          <p:cNvPr id="2056" name="Picture 8" descr="C:\snavely\demos\PhotoTourism\data\Trevi\images\leemarie_1748038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5325" y="2278065"/>
            <a:ext cx="17399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snavely\demos\PhotoTourism\data\Trevi\images\manarh_41867580.thumb.flo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27" y="2271715"/>
            <a:ext cx="17303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4598988" y="3832225"/>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very few matches</a:t>
            </a:r>
          </a:p>
        </p:txBody>
      </p:sp>
      <p:sp>
        <p:nvSpPr>
          <p:cNvPr id="15" name="TextBox 14"/>
          <p:cNvSpPr txBox="1">
            <a:spLocks noChangeArrowheads="1"/>
          </p:cNvSpPr>
          <p:nvPr/>
        </p:nvSpPr>
        <p:spPr bwMode="auto">
          <a:xfrm>
            <a:off x="4602165" y="3562350"/>
            <a:ext cx="1481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58" name="Picture 10" descr="C:\snavely\demos\PhotoTourism\data\Trevi\images\19654387@N00_12629437.thumb.flo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4275140"/>
            <a:ext cx="137795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C:\snavely\demos\PhotoTourism\data\Trevi\images\74235601@N00_42687237.thumb.floa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025" y="4497388"/>
            <a:ext cx="17589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5037140" y="6248400"/>
            <a:ext cx="161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19" name="TextBox 18"/>
          <p:cNvSpPr txBox="1">
            <a:spLocks noChangeArrowheads="1"/>
          </p:cNvSpPr>
          <p:nvPr/>
        </p:nvSpPr>
        <p:spPr bwMode="auto">
          <a:xfrm>
            <a:off x="5040315" y="5978525"/>
            <a:ext cx="1481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60"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475" y="464026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1500" y="362743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9650" y="60198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1713" y="6319840"/>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000" y="4949825"/>
            <a:ext cx="255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2138" y="3925888"/>
            <a:ext cx="25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3580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2060"/>
                                        </p:tgtEl>
                                        <p:attrNameLst>
                                          <p:attrName>style.visibility</p:attrName>
                                        </p:attrNameLst>
                                      </p:cBhvr>
                                      <p:to>
                                        <p:strVal val="visible"/>
                                      </p:to>
                                    </p:set>
                                    <p:animEffect transition="in" filter="fade">
                                      <p:cBhvr>
                                        <p:cTn id="19" dur="500"/>
                                        <p:tgtEl>
                                          <p:spTgt spid="2060"/>
                                        </p:tgtEl>
                                      </p:cBhvr>
                                    </p:animEffect>
                                  </p:childTnLst>
                                </p:cTn>
                              </p:par>
                              <p:par>
                                <p:cTn id="20" presetID="10" presetClass="entr" presetSubtype="0" fill="hold" nodeType="withEffect">
                                  <p:stCondLst>
                                    <p:cond delay="0"/>
                                  </p:stCondLst>
                                  <p:childTnLst>
                                    <p:set>
                                      <p:cBhvr>
                                        <p:cTn id="21" dur="1" fill="hold">
                                          <p:stCondLst>
                                            <p:cond delay="0"/>
                                          </p:stCondLst>
                                        </p:cTn>
                                        <p:tgtEl>
                                          <p:spTgt spid="2061"/>
                                        </p:tgtEl>
                                        <p:attrNameLst>
                                          <p:attrName>style.visibility</p:attrName>
                                        </p:attrNameLst>
                                      </p:cBhvr>
                                      <p:to>
                                        <p:strVal val="visible"/>
                                      </p:to>
                                    </p:set>
                                    <p:animEffect transition="in" filter="fade">
                                      <p:cBhvr>
                                        <p:cTn id="22" dur="500"/>
                                        <p:tgtEl>
                                          <p:spTgt spid="20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500"/>
                                        <p:tgtEl>
                                          <p:spTgt spid="2056"/>
                                        </p:tgtEl>
                                      </p:cBhvr>
                                    </p:animEffect>
                                  </p:childTnLst>
                                </p:cTn>
                              </p:par>
                              <p:par>
                                <p:cTn id="28" presetID="10" presetClass="entr" presetSubtype="0" fill="hold" nodeType="withEffect">
                                  <p:stCondLst>
                                    <p:cond delay="0"/>
                                  </p:stCondLst>
                                  <p:childTnLst>
                                    <p:set>
                                      <p:cBhvr>
                                        <p:cTn id="29" dur="1" fill="hold">
                                          <p:stCondLst>
                                            <p:cond delay="0"/>
                                          </p:stCondLst>
                                        </p:cTn>
                                        <p:tgtEl>
                                          <p:spTgt spid="2057"/>
                                        </p:tgtEl>
                                        <p:attrNameLst>
                                          <p:attrName>style.visibility</p:attrName>
                                        </p:attrNameLst>
                                      </p:cBhvr>
                                      <p:to>
                                        <p:strVal val="visible"/>
                                      </p:to>
                                    </p:set>
                                    <p:animEffect transition="in" filter="fade">
                                      <p:cBhvr>
                                        <p:cTn id="30" dur="500"/>
                                        <p:tgtEl>
                                          <p:spTgt spid="205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500"/>
                                        <p:tgtEl>
                                          <p:spTgt spid="2058"/>
                                        </p:tgtEl>
                                      </p:cBhvr>
                                    </p:animEffect>
                                  </p:childTnLst>
                                </p:cTn>
                              </p:par>
                              <p:par>
                                <p:cTn id="48" presetID="10" presetClass="entr" presetSubtype="0" fill="hold" nodeType="withEffect">
                                  <p:stCondLst>
                                    <p:cond delay="0"/>
                                  </p:stCondLst>
                                  <p:childTnLst>
                                    <p:set>
                                      <p:cBhvr>
                                        <p:cTn id="49" dur="1" fill="hold">
                                          <p:stCondLst>
                                            <p:cond delay="0"/>
                                          </p:stCondLst>
                                        </p:cTn>
                                        <p:tgtEl>
                                          <p:spTgt spid="2059"/>
                                        </p:tgtEl>
                                        <p:attrNameLst>
                                          <p:attrName>style.visibility</p:attrName>
                                        </p:attrNameLst>
                                      </p:cBhvr>
                                      <p:to>
                                        <p:strVal val="visible"/>
                                      </p:to>
                                    </p:set>
                                    <p:animEffect transition="in" filter="fade">
                                      <p:cBhvr>
                                        <p:cTn id="50" dur="500"/>
                                        <p:tgtEl>
                                          <p:spTgt spid="20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822825"/>
          </a:xfrm>
        </p:spPr>
        <p:txBody>
          <a:bodyPr rtlCol="0">
            <a:normAutofit lnSpcReduction="10000"/>
          </a:bodyPr>
          <a:lstStyle/>
          <a:p>
            <a:pPr eaLnBrk="1" fontAlgn="auto" hangingPunct="1">
              <a:spcAft>
                <a:spcPts val="0"/>
              </a:spcAft>
              <a:defRPr/>
            </a:pPr>
            <a:r>
              <a:rPr lang="en-US" dirty="0"/>
              <a:t>Many possible heuristics</a:t>
            </a:r>
          </a:p>
          <a:p>
            <a:pPr eaLnBrk="1" fontAlgn="auto" hangingPunct="1">
              <a:spcAft>
                <a:spcPts val="0"/>
              </a:spcAft>
              <a:defRPr/>
            </a:pPr>
            <a:r>
              <a:rPr lang="en-US" dirty="0"/>
              <a:t>E.g.</a:t>
            </a:r>
          </a:p>
          <a:p>
            <a:pPr lvl="1" eaLnBrk="1" fontAlgn="auto" hangingPunct="1">
              <a:spcAft>
                <a:spcPts val="0"/>
              </a:spcAft>
              <a:defRPr/>
            </a:pPr>
            <a:r>
              <a:rPr lang="en-US" dirty="0"/>
              <a:t>Choose the pair with at least 100 matches, such that the ratio</a:t>
            </a:r>
          </a:p>
          <a:p>
            <a:pPr lvl="1" eaLnBrk="1" fontAlgn="auto" hangingPunct="1">
              <a:spcAft>
                <a:spcPts val="0"/>
              </a:spcAft>
              <a:defRPr/>
            </a:pPr>
            <a:endParaRPr lang="en-US" dirty="0"/>
          </a:p>
          <a:p>
            <a:pPr lvl="1" eaLnBrk="1" fontAlgn="auto" hangingPunct="1">
              <a:spcAft>
                <a:spcPts val="0"/>
              </a:spcAft>
              <a:buNone/>
              <a:defRPr/>
            </a:pPr>
            <a:endParaRPr lang="en-US" dirty="0"/>
          </a:p>
          <a:p>
            <a:pPr lvl="1" eaLnBrk="1" fontAlgn="auto" hangingPunct="1">
              <a:spcAft>
                <a:spcPts val="0"/>
              </a:spcAft>
              <a:buNone/>
              <a:defRPr/>
            </a:pPr>
            <a:r>
              <a:rPr lang="en-US" dirty="0"/>
              <a:t>	is as small as possible</a:t>
            </a:r>
          </a:p>
          <a:p>
            <a:pPr lvl="1" eaLnBrk="1" fontAlgn="auto" hangingPunct="1">
              <a:spcAft>
                <a:spcPts val="0"/>
              </a:spcAft>
              <a:defRPr/>
            </a:pPr>
            <a:endParaRPr lang="en-US" dirty="0"/>
          </a:p>
          <a:p>
            <a:pPr lvl="1" eaLnBrk="1" fontAlgn="auto" hangingPunct="1">
              <a:spcAft>
                <a:spcPts val="0"/>
              </a:spcAft>
              <a:defRPr/>
            </a:pPr>
            <a:r>
              <a:rPr lang="en-US" dirty="0"/>
              <a:t>A </a:t>
            </a:r>
            <a:r>
              <a:rPr lang="en-US" dirty="0" err="1"/>
              <a:t>homography</a:t>
            </a:r>
            <a:r>
              <a:rPr lang="en-US" dirty="0"/>
              <a:t> will be a bad fit if there is sufficient parallax (and the scene is not planar)</a:t>
            </a:r>
          </a:p>
        </p:txBody>
      </p:sp>
      <p:sp>
        <p:nvSpPr>
          <p:cNvPr id="206851" name="Title 3"/>
          <p:cNvSpPr>
            <a:spLocks noGrp="1"/>
          </p:cNvSpPr>
          <p:nvPr>
            <p:ph type="title"/>
          </p:nvPr>
        </p:nvSpPr>
        <p:spPr/>
        <p:txBody>
          <a:bodyPr/>
          <a:lstStyle/>
          <a:p>
            <a:pPr eaLnBrk="1" hangingPunct="1"/>
            <a:r>
              <a:rPr lang="en-US" altLang="en-US"/>
              <a:t>1. Picking the initial pair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990" y="3600452"/>
            <a:ext cx="32464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2668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eaLnBrk="1" hangingPunct="1"/>
            <a:r>
              <a:rPr lang="en-US" altLang="en-US"/>
              <a:t>2. Two-frame reconstruction</a:t>
            </a:r>
          </a:p>
        </p:txBody>
      </p:sp>
      <p:sp>
        <p:nvSpPr>
          <p:cNvPr id="3" name="Content Placeholder 2"/>
          <p:cNvSpPr>
            <a:spLocks noGrp="1"/>
          </p:cNvSpPr>
          <p:nvPr>
            <p:ph idx="1"/>
          </p:nvPr>
        </p:nvSpPr>
        <p:spPr>
          <a:xfrm>
            <a:off x="457200" y="1474790"/>
            <a:ext cx="8229600" cy="4776787"/>
          </a:xfrm>
        </p:spPr>
        <p:txBody>
          <a:bodyPr/>
          <a:lstStyle/>
          <a:p>
            <a:pPr eaLnBrk="1" hangingPunct="1"/>
            <a:r>
              <a:rPr lang="en-US" altLang="en-US"/>
              <a:t>Input: two images with correspondence</a:t>
            </a:r>
          </a:p>
          <a:p>
            <a:pPr eaLnBrk="1" hangingPunct="1"/>
            <a:r>
              <a:rPr lang="en-US" altLang="en-US"/>
              <a:t>Output: camera parameters, 3D points</a:t>
            </a:r>
          </a:p>
          <a:p>
            <a:pPr eaLnBrk="1" hangingPunct="1"/>
            <a:endParaRPr lang="en-US" altLang="en-US"/>
          </a:p>
          <a:p>
            <a:pPr eaLnBrk="1" hangingPunct="1"/>
            <a:r>
              <a:rPr lang="en-US" altLang="en-US"/>
              <a:t>In general, there can be ambiguities if the cameras are uncalibrated (camera intrinsics are unknown)</a:t>
            </a:r>
          </a:p>
          <a:p>
            <a:pPr eaLnBrk="1" hangingPunct="1"/>
            <a:r>
              <a:rPr lang="en-US" altLang="en-US"/>
              <a:t>Usually assume that the only intrinsic parameter is an unknown focal length</a:t>
            </a:r>
          </a:p>
        </p:txBody>
      </p:sp>
    </p:spTree>
    <p:extLst>
      <p:ext uri="{BB962C8B-B14F-4D97-AF65-F5344CB8AC3E}">
        <p14:creationId xmlns:p14="http://schemas.microsoft.com/office/powerpoint/2010/main" val="22483617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altLang="en-US"/>
              <a:t>2. Two-view reconstruction</a:t>
            </a:r>
          </a:p>
        </p:txBody>
      </p:sp>
      <p:sp>
        <p:nvSpPr>
          <p:cNvPr id="3" name="Content Placeholder 2"/>
          <p:cNvSpPr>
            <a:spLocks noGrp="1"/>
          </p:cNvSpPr>
          <p:nvPr>
            <p:ph idx="1"/>
          </p:nvPr>
        </p:nvSpPr>
        <p:spPr>
          <a:xfrm>
            <a:off x="457200" y="1714502"/>
            <a:ext cx="8229600" cy="4594225"/>
          </a:xfrm>
        </p:spPr>
        <p:txBody>
          <a:bodyPr/>
          <a:lstStyle/>
          <a:p>
            <a:pPr eaLnBrk="1" hangingPunct="1"/>
            <a:r>
              <a:rPr lang="en-US" altLang="en-US"/>
              <a:t>Two-view SfM: Given two calibrated images with corresponding points, compute the camera and point positions</a:t>
            </a:r>
          </a:p>
          <a:p>
            <a:pPr eaLnBrk="1" hangingPunct="1"/>
            <a:r>
              <a:rPr lang="en-US" altLang="en-US"/>
              <a:t>Solved by finding the essential matrix between the images</a:t>
            </a:r>
          </a:p>
          <a:p>
            <a:pPr eaLnBrk="1" hangingPunct="1"/>
            <a:endParaRPr lang="en-US" altLang="en-US"/>
          </a:p>
        </p:txBody>
      </p:sp>
    </p:spTree>
    <p:extLst>
      <p:ext uri="{BB962C8B-B14F-4D97-AF65-F5344CB8AC3E}">
        <p14:creationId xmlns:p14="http://schemas.microsoft.com/office/powerpoint/2010/main" val="8926214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altLang="en-US"/>
              <a:t>Incremental SfM: Algorithm </a:t>
            </a:r>
          </a:p>
        </p:txBody>
      </p:sp>
      <p:sp>
        <p:nvSpPr>
          <p:cNvPr id="3" name="Content Placeholder 2"/>
          <p:cNvSpPr>
            <a:spLocks noGrp="1"/>
          </p:cNvSpPr>
          <p:nvPr>
            <p:ph idx="1"/>
          </p:nvPr>
        </p:nvSpPr>
        <p:spPr>
          <a:xfrm>
            <a:off x="457200" y="1760538"/>
            <a:ext cx="8229600" cy="4525962"/>
          </a:xfrm>
        </p:spPr>
        <p:txBody>
          <a:bodyPr/>
          <a:lstStyle/>
          <a:p>
            <a:pPr marL="971550" lvl="1" indent="-514350" eaLnBrk="1" hangingPunct="1">
              <a:buFont typeface="Arial" panose="020B0604020202020204" pitchFamily="34" charset="0"/>
              <a:buAutoNum type="arabicPeriod"/>
            </a:pPr>
            <a:r>
              <a:rPr lang="en-US" altLang="en-US"/>
              <a:t>Pick a strong initial pair of images</a:t>
            </a:r>
          </a:p>
          <a:p>
            <a:pPr marL="971550" lvl="1" indent="-514350" eaLnBrk="1" hangingPunct="1">
              <a:buFont typeface="Arial" panose="020B0604020202020204" pitchFamily="34" charset="0"/>
              <a:buAutoNum type="arabicPeriod"/>
            </a:pPr>
            <a:r>
              <a:rPr lang="en-US" altLang="en-US"/>
              <a:t>Initialize the model using two-frame SfM</a:t>
            </a:r>
          </a:p>
          <a:p>
            <a:pPr marL="971550" lvl="1" indent="-514350" eaLnBrk="1" hangingPunct="1">
              <a:buFont typeface="Arial" panose="020B0604020202020204" pitchFamily="34" charset="0"/>
              <a:buAutoNum type="arabicPeriod"/>
            </a:pPr>
            <a:r>
              <a:rPr lang="en-US" altLang="en-US"/>
              <a:t>While there are connected images remaining:</a:t>
            </a:r>
          </a:p>
          <a:p>
            <a:pPr marL="1371600" lvl="2" indent="-514350" eaLnBrk="1" hangingPunct="1">
              <a:buFont typeface="Arial" panose="020B0604020202020204" pitchFamily="34" charset="0"/>
              <a:buAutoNum type="alphaLcPeriod"/>
            </a:pPr>
            <a:r>
              <a:rPr lang="en-US" altLang="en-US"/>
              <a:t>Pick the image which sees the most existing 3D points</a:t>
            </a:r>
          </a:p>
          <a:p>
            <a:pPr marL="1371600" lvl="2" indent="-514350" eaLnBrk="1" hangingPunct="1">
              <a:buFont typeface="Arial" panose="020B0604020202020204" pitchFamily="34" charset="0"/>
              <a:buAutoNum type="alphaLcPeriod"/>
            </a:pPr>
            <a:r>
              <a:rPr lang="en-US" altLang="en-US"/>
              <a:t>Estimate the pose of that camera</a:t>
            </a:r>
          </a:p>
          <a:p>
            <a:pPr marL="1371600" lvl="2" indent="-514350" eaLnBrk="1" hangingPunct="1">
              <a:buFont typeface="Arial" panose="020B0604020202020204" pitchFamily="34" charset="0"/>
              <a:buAutoNum type="alphaLcPeriod"/>
            </a:pPr>
            <a:r>
              <a:rPr lang="en-US" altLang="en-US"/>
              <a:t>Triangulate any new points</a:t>
            </a:r>
          </a:p>
          <a:p>
            <a:pPr marL="1371600" lvl="2" indent="-514350" eaLnBrk="1" hangingPunct="1">
              <a:buFont typeface="Arial" panose="020B0604020202020204" pitchFamily="34" charset="0"/>
              <a:buAutoNum type="alphaLcPeriod"/>
            </a:pPr>
            <a:r>
              <a:rPr lang="en-US" altLang="en-US"/>
              <a:t>Run bundle adjustment</a:t>
            </a:r>
          </a:p>
        </p:txBody>
      </p:sp>
    </p:spTree>
    <p:extLst>
      <p:ext uri="{BB962C8B-B14F-4D97-AF65-F5344CB8AC3E}">
        <p14:creationId xmlns:p14="http://schemas.microsoft.com/office/powerpoint/2010/main" val="26098510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altLang="en-US"/>
              <a:t>Structure from motion</a:t>
            </a:r>
          </a:p>
        </p:txBody>
      </p:sp>
      <p:sp>
        <p:nvSpPr>
          <p:cNvPr id="187395" name="Content Placeholder 2"/>
          <p:cNvSpPr>
            <a:spLocks noGrp="1"/>
          </p:cNvSpPr>
          <p:nvPr>
            <p:ph idx="1"/>
          </p:nvPr>
        </p:nvSpPr>
        <p:spPr/>
        <p:txBody>
          <a:bodyPr/>
          <a:lstStyle/>
          <a:p>
            <a:pPr eaLnBrk="1" hangingPunct="1"/>
            <a:endParaRPr lang="en-US" altLang="en-US"/>
          </a:p>
          <a:p>
            <a:pPr eaLnBrk="1" hangingPunct="1"/>
            <a:endParaRPr lang="en-US" altLang="en-US"/>
          </a:p>
          <a:p>
            <a:pPr eaLnBrk="1" hangingPunct="1"/>
            <a:r>
              <a:rPr lang="en-US" altLang="en-US"/>
              <a:t>SfM solves both of these problems </a:t>
            </a:r>
            <a:r>
              <a:rPr lang="en-US" altLang="en-US" i="1"/>
              <a:t>at once</a:t>
            </a:r>
          </a:p>
          <a:p>
            <a:pPr eaLnBrk="1" hangingPunct="1"/>
            <a:r>
              <a:rPr lang="en-US" altLang="en-US"/>
              <a:t>A kind of chicken-and-egg problem</a:t>
            </a:r>
          </a:p>
          <a:p>
            <a:pPr lvl="1" eaLnBrk="1" hangingPunct="1"/>
            <a:r>
              <a:rPr lang="en-US" altLang="en-US"/>
              <a:t>(but solvable)</a:t>
            </a:r>
          </a:p>
        </p:txBody>
      </p:sp>
    </p:spTree>
    <p:extLst>
      <p:ext uri="{BB962C8B-B14F-4D97-AF65-F5344CB8AC3E}">
        <p14:creationId xmlns:p14="http://schemas.microsoft.com/office/powerpoint/2010/main" val="1866004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C0B3-C84D-BD4A-8E94-BFB16D06FBF4}"/>
              </a:ext>
            </a:extLst>
          </p:cNvPr>
          <p:cNvSpPr>
            <a:spLocks noGrp="1"/>
          </p:cNvSpPr>
          <p:nvPr>
            <p:ph type="title"/>
          </p:nvPr>
        </p:nvSpPr>
        <p:spPr/>
        <p:txBody>
          <a:bodyPr>
            <a:normAutofit fontScale="90000"/>
          </a:bodyPr>
          <a:lstStyle/>
          <a:p>
            <a:r>
              <a:rPr lang="en-US" dirty="0"/>
              <a:t>Visual Simultaneous Localization and Mapping (V-SLAM)</a:t>
            </a:r>
          </a:p>
        </p:txBody>
      </p:sp>
      <p:sp>
        <p:nvSpPr>
          <p:cNvPr id="3" name="Content Placeholder 2">
            <a:extLst>
              <a:ext uri="{FF2B5EF4-FFF2-40B4-BE49-F238E27FC236}">
                <a16:creationId xmlns:a16="http://schemas.microsoft.com/office/drawing/2014/main" id="{579F3FF6-B998-A741-99F7-079002A8A054}"/>
              </a:ext>
            </a:extLst>
          </p:cNvPr>
          <p:cNvSpPr>
            <a:spLocks noGrp="1"/>
          </p:cNvSpPr>
          <p:nvPr>
            <p:ph idx="1"/>
          </p:nvPr>
        </p:nvSpPr>
        <p:spPr/>
        <p:txBody>
          <a:bodyPr/>
          <a:lstStyle/>
          <a:p>
            <a:r>
              <a:rPr lang="en-US" sz="2800" dirty="0"/>
              <a:t>Main differences with </a:t>
            </a:r>
            <a:r>
              <a:rPr lang="en-US" sz="2800" dirty="0" err="1"/>
              <a:t>SfM</a:t>
            </a:r>
            <a:r>
              <a:rPr lang="en-US" sz="2800" dirty="0"/>
              <a:t>:</a:t>
            </a:r>
          </a:p>
          <a:p>
            <a:pPr lvl="1"/>
            <a:r>
              <a:rPr lang="en-US" sz="2400" dirty="0"/>
              <a:t>Continuous visual input from sensor(s) over time</a:t>
            </a:r>
          </a:p>
          <a:p>
            <a:pPr lvl="1"/>
            <a:r>
              <a:rPr lang="en-US" sz="2400" dirty="0"/>
              <a:t>Gives rise to problems such as loop closure</a:t>
            </a:r>
          </a:p>
          <a:p>
            <a:pPr lvl="1"/>
            <a:r>
              <a:rPr lang="en-US" sz="2400" dirty="0"/>
              <a:t>Often the goal is to be online / real-time</a:t>
            </a:r>
          </a:p>
        </p:txBody>
      </p:sp>
      <p:sp>
        <p:nvSpPr>
          <p:cNvPr id="4" name="TextBox 3">
            <a:extLst>
              <a:ext uri="{FF2B5EF4-FFF2-40B4-BE49-F238E27FC236}">
                <a16:creationId xmlns:a16="http://schemas.microsoft.com/office/drawing/2014/main" id="{9BAFB841-8018-824C-A04E-8A043EB3CACE}"/>
              </a:ext>
            </a:extLst>
          </p:cNvPr>
          <p:cNvSpPr txBox="1"/>
          <p:nvPr/>
        </p:nvSpPr>
        <p:spPr>
          <a:xfrm>
            <a:off x="4953000" y="6477000"/>
            <a:ext cx="41910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Video from Daniel Cremer’s Lab</a:t>
            </a:r>
          </a:p>
        </p:txBody>
      </p:sp>
      <p:pic>
        <p:nvPicPr>
          <p:cNvPr id="5" name="demo_slam_h264" descr="demo_slam_h264">
            <a:hlinkClick r:id="" action="ppaction://media"/>
            <a:extLst>
              <a:ext uri="{FF2B5EF4-FFF2-40B4-BE49-F238E27FC236}">
                <a16:creationId xmlns:a16="http://schemas.microsoft.com/office/drawing/2014/main" id="{1666235B-F125-154D-BF2B-1E7D01D05D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3581400"/>
            <a:ext cx="5655452" cy="3181192"/>
          </a:xfrm>
          <a:prstGeom prst="rect">
            <a:avLst/>
          </a:prstGeom>
        </p:spPr>
      </p:pic>
    </p:spTree>
    <p:extLst>
      <p:ext uri="{BB962C8B-B14F-4D97-AF65-F5344CB8AC3E}">
        <p14:creationId xmlns:p14="http://schemas.microsoft.com/office/powerpoint/2010/main" val="355710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96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2120-DA9B-2240-8B12-A8009099137B}"/>
              </a:ext>
            </a:extLst>
          </p:cNvPr>
          <p:cNvSpPr>
            <a:spLocks noGrp="1"/>
          </p:cNvSpPr>
          <p:nvPr>
            <p:ph type="title"/>
          </p:nvPr>
        </p:nvSpPr>
        <p:spPr>
          <a:xfrm>
            <a:off x="481781" y="-6747"/>
            <a:ext cx="8229600" cy="1143000"/>
          </a:xfrm>
        </p:spPr>
        <p:txBody>
          <a:bodyPr/>
          <a:lstStyle/>
          <a:p>
            <a:r>
              <a:rPr lang="en-US" dirty="0"/>
              <a:t>Applications: Match Moving</a:t>
            </a:r>
          </a:p>
        </p:txBody>
      </p:sp>
      <p:sp>
        <p:nvSpPr>
          <p:cNvPr id="3" name="Content Placeholder 2">
            <a:extLst>
              <a:ext uri="{FF2B5EF4-FFF2-40B4-BE49-F238E27FC236}">
                <a16:creationId xmlns:a16="http://schemas.microsoft.com/office/drawing/2014/main" id="{29FC3B07-AC8F-6A49-A371-CEEFA8A67398}"/>
              </a:ext>
            </a:extLst>
          </p:cNvPr>
          <p:cNvSpPr>
            <a:spLocks noGrp="1"/>
          </p:cNvSpPr>
          <p:nvPr>
            <p:ph idx="1"/>
          </p:nvPr>
        </p:nvSpPr>
        <p:spPr>
          <a:xfrm>
            <a:off x="457200" y="838200"/>
            <a:ext cx="8686800" cy="4525963"/>
          </a:xfrm>
        </p:spPr>
        <p:txBody>
          <a:bodyPr/>
          <a:lstStyle/>
          <a:p>
            <a:pPr marL="0" indent="0">
              <a:buNone/>
            </a:pPr>
            <a:r>
              <a:rPr lang="en-US" dirty="0"/>
              <a:t>Or Motion tracking, solving for camera trajectory</a:t>
            </a:r>
          </a:p>
          <a:p>
            <a:pPr marL="0" indent="0">
              <a:buNone/>
            </a:pPr>
            <a:r>
              <a:rPr lang="en-US" dirty="0"/>
              <a:t>Integral for visual effects (VFX)</a:t>
            </a:r>
          </a:p>
          <a:p>
            <a:pPr marL="0" indent="0">
              <a:buNone/>
            </a:pPr>
            <a:r>
              <a:rPr lang="en-US" dirty="0"/>
              <a:t>Why?</a:t>
            </a:r>
          </a:p>
          <a:p>
            <a:pPr marL="0" indent="0">
              <a:buNone/>
            </a:pPr>
            <a:endParaRPr lang="en-US" dirty="0"/>
          </a:p>
        </p:txBody>
      </p:sp>
      <p:pic>
        <p:nvPicPr>
          <p:cNvPr id="2325506" name="Picture 2" descr="Best Motion Matching GIFs | Gfycat">
            <a:extLst>
              <a:ext uri="{FF2B5EF4-FFF2-40B4-BE49-F238E27FC236}">
                <a16:creationId xmlns:a16="http://schemas.microsoft.com/office/drawing/2014/main" id="{40619E26-5D4B-7F42-8F60-2DC138DBA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2810933" cy="2158395"/>
          </a:xfrm>
          <a:prstGeom prst="rect">
            <a:avLst/>
          </a:prstGeom>
          <a:noFill/>
          <a:extLst>
            <a:ext uri="{909E8E84-426E-40DD-AFC4-6F175D3DCCD1}">
              <a14:hiddenFill xmlns:a14="http://schemas.microsoft.com/office/drawing/2010/main">
                <a:solidFill>
                  <a:srgbClr val="FFFFFF"/>
                </a:solidFill>
              </a14:hiddenFill>
            </a:ext>
          </a:extLst>
        </p:spPr>
      </p:pic>
      <p:pic>
        <p:nvPicPr>
          <p:cNvPr id="2325508" name="Picture 4" descr="Body Hole VFX by GAL0PERID0L on Dribbble">
            <a:extLst>
              <a:ext uri="{FF2B5EF4-FFF2-40B4-BE49-F238E27FC236}">
                <a16:creationId xmlns:a16="http://schemas.microsoft.com/office/drawing/2014/main" id="{EDD74204-81A3-7240-939D-8765F67796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057400"/>
            <a:ext cx="2877312" cy="2157984"/>
          </a:xfrm>
          <a:prstGeom prst="rect">
            <a:avLst/>
          </a:prstGeom>
          <a:noFill/>
          <a:extLst>
            <a:ext uri="{909E8E84-426E-40DD-AFC4-6F175D3DCCD1}">
              <a14:hiddenFill xmlns:a14="http://schemas.microsoft.com/office/drawing/2010/main">
                <a:solidFill>
                  <a:srgbClr val="FFFFFF"/>
                </a:solidFill>
              </a14:hiddenFill>
            </a:ext>
          </a:extLst>
        </p:spPr>
      </p:pic>
      <p:pic>
        <p:nvPicPr>
          <p:cNvPr id="2325510" name="Picture 6" descr="Can You Name the Famous Alien Species? | Transformers, Transformers optimus  prime, Transformers optimus">
            <a:extLst>
              <a:ext uri="{FF2B5EF4-FFF2-40B4-BE49-F238E27FC236}">
                <a16:creationId xmlns:a16="http://schemas.microsoft.com/office/drawing/2014/main" id="{4D867E00-1DC3-DD48-AED5-B8D5B406D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267200"/>
            <a:ext cx="6096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9631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A16B-D959-BE48-9094-AD79CC915D5A}"/>
              </a:ext>
            </a:extLst>
          </p:cNvPr>
          <p:cNvSpPr>
            <a:spLocks noGrp="1"/>
          </p:cNvSpPr>
          <p:nvPr>
            <p:ph type="title"/>
          </p:nvPr>
        </p:nvSpPr>
        <p:spPr/>
        <p:txBody>
          <a:bodyPr/>
          <a:lstStyle/>
          <a:p>
            <a:r>
              <a:rPr lang="en-US" dirty="0"/>
              <a:t>What if we want solid models?</a:t>
            </a:r>
          </a:p>
        </p:txBody>
      </p:sp>
      <p:sp>
        <p:nvSpPr>
          <p:cNvPr id="3" name="Content Placeholder 2">
            <a:extLst>
              <a:ext uri="{FF2B5EF4-FFF2-40B4-BE49-F238E27FC236}">
                <a16:creationId xmlns:a16="http://schemas.microsoft.com/office/drawing/2014/main" id="{4AACD304-6395-3B4D-85CF-7A42AC0EE638}"/>
              </a:ext>
            </a:extLst>
          </p:cNvPr>
          <p:cNvSpPr>
            <a:spLocks noGrp="1"/>
          </p:cNvSpPr>
          <p:nvPr>
            <p:ph idx="1"/>
          </p:nvPr>
        </p:nvSpPr>
        <p:spPr/>
        <p:txBody>
          <a:bodyPr/>
          <a:lstStyle/>
          <a:p>
            <a:endParaRPr lang="en-US"/>
          </a:p>
        </p:txBody>
      </p:sp>
      <p:pic>
        <p:nvPicPr>
          <p:cNvPr id="4" name="New 3D imagery for Google Earth.mp4">
            <a:extLst>
              <a:ext uri="{FF2B5EF4-FFF2-40B4-BE49-F238E27FC236}">
                <a16:creationId xmlns:a16="http://schemas.microsoft.com/office/drawing/2014/main" id="{2C1FAFAB-854E-014A-8DFD-BBA08F025DF3}"/>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1" y="1500188"/>
            <a:ext cx="6858001" cy="3857625"/>
          </a:xfrm>
          <a:prstGeom prst="rect">
            <a:avLst/>
          </a:prstGeom>
          <a:ln w="12700">
            <a:miter lim="400000"/>
          </a:ln>
        </p:spPr>
      </p:pic>
      <p:sp>
        <p:nvSpPr>
          <p:cNvPr id="5" name="TextBox 4">
            <a:extLst>
              <a:ext uri="{FF2B5EF4-FFF2-40B4-BE49-F238E27FC236}">
                <a16:creationId xmlns:a16="http://schemas.microsoft.com/office/drawing/2014/main" id="{C177244E-B0F1-114E-B966-FA3061C2C088}"/>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276892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58" mute="1">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7"/>
          <p:cNvPicPr>
            <a:picLocks noChangeAspect="1" noChangeArrowheads="1"/>
          </p:cNvPicPr>
          <p:nvPr>
            <p:custDataLst>
              <p:tags r:id="rId1"/>
            </p:custDataLst>
          </p:nvPr>
        </p:nvPicPr>
        <p:blipFill>
          <a:blip r:embed="rId9" cstate="print"/>
          <a:srcRect/>
          <a:stretch>
            <a:fillRect/>
          </a:stretch>
        </p:blipFill>
        <p:spPr bwMode="auto">
          <a:xfrm>
            <a:off x="3047832" y="3105511"/>
            <a:ext cx="3064669" cy="2214563"/>
          </a:xfrm>
          <a:prstGeom prst="rect">
            <a:avLst/>
          </a:prstGeom>
          <a:noFill/>
          <a:ln w="12700">
            <a:noFill/>
            <a:miter lim="800000"/>
            <a:headEnd/>
            <a:tailEnd/>
          </a:ln>
        </p:spPr>
      </p:pic>
      <p:pic>
        <p:nvPicPr>
          <p:cNvPr id="150536" name="Picture 8"/>
          <p:cNvPicPr>
            <a:picLocks noChangeAspect="1" noChangeArrowheads="1"/>
          </p:cNvPicPr>
          <p:nvPr>
            <p:custDataLst>
              <p:tags r:id="rId2"/>
            </p:custDataLst>
          </p:nvPr>
        </p:nvPicPr>
        <p:blipFill>
          <a:blip r:embed="rId10" cstate="print"/>
          <a:srcRect/>
          <a:stretch>
            <a:fillRect/>
          </a:stretch>
        </p:blipFill>
        <p:spPr bwMode="auto">
          <a:xfrm>
            <a:off x="3047832" y="3105511"/>
            <a:ext cx="3064669" cy="2214563"/>
          </a:xfrm>
          <a:prstGeom prst="rect">
            <a:avLst/>
          </a:prstGeom>
          <a:noFill/>
          <a:ln w="12700">
            <a:noFill/>
            <a:miter lim="800000"/>
            <a:headEnd/>
            <a:tailEnd/>
          </a:ln>
        </p:spPr>
      </p:pic>
      <p:pic>
        <p:nvPicPr>
          <p:cNvPr id="150537" name="Picture 9"/>
          <p:cNvPicPr>
            <a:picLocks noChangeAspect="1" noChangeArrowheads="1"/>
          </p:cNvPicPr>
          <p:nvPr>
            <p:custDataLst>
              <p:tags r:id="rId3"/>
            </p:custDataLst>
          </p:nvPr>
        </p:nvPicPr>
        <p:blipFill>
          <a:blip r:embed="rId11" cstate="print"/>
          <a:srcRect/>
          <a:stretch>
            <a:fillRect/>
          </a:stretch>
        </p:blipFill>
        <p:spPr bwMode="auto">
          <a:xfrm>
            <a:off x="3047832" y="3105511"/>
            <a:ext cx="3064669" cy="2214563"/>
          </a:xfrm>
          <a:prstGeom prst="rect">
            <a:avLst/>
          </a:prstGeom>
          <a:noFill/>
          <a:ln w="12700">
            <a:noFill/>
            <a:miter lim="800000"/>
            <a:headEnd/>
            <a:tailEnd/>
          </a:ln>
        </p:spPr>
      </p:pic>
      <p:sp>
        <p:nvSpPr>
          <p:cNvPr id="80901" name="Rectangle 2"/>
          <p:cNvSpPr>
            <a:spLocks noGrp="1" noChangeArrowheads="1"/>
          </p:cNvSpPr>
          <p:nvPr>
            <p:ph type="title"/>
            <p:custDataLst>
              <p:tags r:id="rId4"/>
            </p:custDataLst>
          </p:nvPr>
        </p:nvSpPr>
        <p:spPr>
          <a:xfrm>
            <a:off x="685800" y="76200"/>
            <a:ext cx="7772400" cy="838200"/>
          </a:xfrm>
        </p:spPr>
        <p:txBody>
          <a:bodyPr/>
          <a:lstStyle/>
          <a:p>
            <a:r>
              <a:rPr lang="en-US" dirty="0"/>
              <a:t>Multi-view Stereo </a:t>
            </a:r>
            <a:r>
              <a:rPr lang="en-US" sz="2400" dirty="0"/>
              <a:t>(Lots of calibrated images)</a:t>
            </a:r>
            <a:endParaRPr lang="en-US" dirty="0"/>
          </a:p>
        </p:txBody>
      </p:sp>
      <p:sp>
        <p:nvSpPr>
          <p:cNvPr id="80903" name="Rectangle 12"/>
          <p:cNvSpPr>
            <a:spLocks noGrp="1" noChangeArrowheads="1"/>
          </p:cNvSpPr>
          <p:nvPr>
            <p:ph idx="1"/>
            <p:custDataLst>
              <p:tags r:id="rId5"/>
            </p:custDataLst>
          </p:nvPr>
        </p:nvSpPr>
        <p:spPr>
          <a:xfrm>
            <a:off x="685800" y="914400"/>
            <a:ext cx="7772400" cy="5257800"/>
          </a:xfrm>
          <a:noFill/>
        </p:spPr>
        <p:txBody>
          <a:bodyPr>
            <a:normAutofit/>
          </a:bodyPr>
          <a:lstStyle/>
          <a:p>
            <a:r>
              <a:rPr lang="en-US" dirty="0"/>
              <a:t>Input: calibrated images from several viewpoints (known camera: </a:t>
            </a:r>
            <a:r>
              <a:rPr lang="en-US" dirty="0" err="1"/>
              <a:t>intrinsics</a:t>
            </a:r>
            <a:r>
              <a:rPr lang="en-US" dirty="0"/>
              <a:t> and </a:t>
            </a:r>
            <a:r>
              <a:rPr lang="en-US" dirty="0" err="1"/>
              <a:t>extrinsics</a:t>
            </a:r>
            <a:r>
              <a:rPr lang="en-US" dirty="0"/>
              <a:t>)</a:t>
            </a:r>
          </a:p>
          <a:p>
            <a:r>
              <a:rPr lang="en-US" dirty="0"/>
              <a:t>Output: 3D Model</a:t>
            </a:r>
          </a:p>
        </p:txBody>
      </p:sp>
      <p:sp>
        <p:nvSpPr>
          <p:cNvPr id="80902" name="Rectangle 11"/>
          <p:cNvSpPr>
            <a:spLocks noChangeArrowheads="1"/>
          </p:cNvSpPr>
          <p:nvPr>
            <p:custDataLst>
              <p:tags r:id="rId6"/>
            </p:custDataLst>
          </p:nvPr>
        </p:nvSpPr>
        <p:spPr bwMode="auto">
          <a:xfrm>
            <a:off x="3265715" y="5445590"/>
            <a:ext cx="2686050" cy="253916"/>
          </a:xfrm>
          <a:prstGeom prst="rect">
            <a:avLst/>
          </a:prstGeom>
          <a:noFill/>
          <a:ln w="9525">
            <a:noFill/>
            <a:miter lim="800000"/>
            <a:headEnd/>
            <a:tailEnd/>
          </a:ln>
        </p:spPr>
        <p:txBody>
          <a:bodyPr>
            <a:spAutoFit/>
          </a:bodyPr>
          <a:lstStyle/>
          <a:p>
            <a:pPr algn="ctr"/>
            <a:r>
              <a:rPr lang="en-US" sz="1050">
                <a:solidFill>
                  <a:srgbClr val="000000"/>
                </a:solidFill>
                <a:latin typeface="Arial" pitchFamily="34" charset="0"/>
              </a:rPr>
              <a:t>Figures by Carlos Hernandez</a:t>
            </a:r>
          </a:p>
        </p:txBody>
      </p:sp>
      <p:sp>
        <p:nvSpPr>
          <p:cNvPr id="9" name="TextBox 8">
            <a:extLst>
              <a:ext uri="{FF2B5EF4-FFF2-40B4-BE49-F238E27FC236}">
                <a16:creationId xmlns:a16="http://schemas.microsoft.com/office/drawing/2014/main" id="{E38FC9A3-8952-E04D-BA50-26134DA2373B}"/>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
        <p:nvSpPr>
          <p:cNvPr id="4" name="TextBox 3">
            <a:extLst>
              <a:ext uri="{FF2B5EF4-FFF2-40B4-BE49-F238E27FC236}">
                <a16:creationId xmlns:a16="http://schemas.microsoft.com/office/drawing/2014/main" id="{106609EB-A961-554B-A5AA-21837EB755FE}"/>
              </a:ext>
            </a:extLst>
          </p:cNvPr>
          <p:cNvSpPr txBox="1"/>
          <p:nvPr/>
        </p:nvSpPr>
        <p:spPr>
          <a:xfrm>
            <a:off x="379640" y="6003906"/>
            <a:ext cx="8458200" cy="707886"/>
          </a:xfrm>
          <a:prstGeom prst="rect">
            <a:avLst/>
          </a:prstGeom>
          <a:noFill/>
          <a:ln w="19050">
            <a:solidFill>
              <a:schemeClr val="tx1"/>
            </a:solidFill>
          </a:ln>
        </p:spPr>
        <p:txBody>
          <a:bodyPr wrap="square" rtlCol="0">
            <a:spAutoFit/>
          </a:bodyPr>
          <a:lstStyle/>
          <a:p>
            <a:pPr algn="ctr"/>
            <a:r>
              <a:rPr lang="en-US" sz="2000" dirty="0"/>
              <a:t>In general, conducted in a controlled environment with multi-camera setup that are all calibrated</a:t>
            </a:r>
          </a:p>
        </p:txBody>
      </p:sp>
    </p:spTree>
    <p:extLst>
      <p:ext uri="{BB962C8B-B14F-4D97-AF65-F5344CB8AC3E}">
        <p14:creationId xmlns:p14="http://schemas.microsoft.com/office/powerpoint/2010/main" val="297121561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0537"/>
                                        </p:tgtEl>
                                      </p:cBhvr>
                                    </p:animEffect>
                                    <p:set>
                                      <p:cBhvr>
                                        <p:cTn id="7" dur="1" fill="hold">
                                          <p:stCondLst>
                                            <p:cond delay="499"/>
                                          </p:stCondLst>
                                        </p:cTn>
                                        <p:tgtEl>
                                          <p:spTgt spid="1505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0536"/>
                                        </p:tgtEl>
                                      </p:cBhvr>
                                    </p:animEffect>
                                    <p:set>
                                      <p:cBhvr>
                                        <p:cTn id="12" dur="1" fill="hold">
                                          <p:stCondLst>
                                            <p:cond delay="499"/>
                                          </p:stCondLst>
                                        </p:cTn>
                                        <p:tgtEl>
                                          <p:spTgt spid="1505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matterport.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1" y="1270000"/>
            <a:ext cx="6858001" cy="4318001"/>
          </a:xfrm>
          <a:prstGeom prst="rect">
            <a:avLst/>
          </a:prstGeom>
          <a:ln w="12700">
            <a:miter lim="400000"/>
          </a:ln>
        </p:spPr>
      </p:pic>
    </p:spTree>
    <p:extLst>
      <p:ext uri="{BB962C8B-B14F-4D97-AF65-F5344CB8AC3E}">
        <p14:creationId xmlns:p14="http://schemas.microsoft.com/office/powerpoint/2010/main" val="421401714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6" fill="hold"/>
                                        <p:tgtEl>
                                          <p:spTgt spid="2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27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sculpture.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1" y="1544054"/>
            <a:ext cx="6858001" cy="3769895"/>
          </a:xfrm>
          <a:prstGeom prst="rect">
            <a:avLst/>
          </a:prstGeom>
          <a:ln w="12700">
            <a:miter lim="400000"/>
          </a:ln>
        </p:spPr>
      </p:pic>
      <p:sp>
        <p:nvSpPr>
          <p:cNvPr id="3" name="TextBox 2">
            <a:extLst>
              <a:ext uri="{FF2B5EF4-FFF2-40B4-BE49-F238E27FC236}">
                <a16:creationId xmlns:a16="http://schemas.microsoft.com/office/drawing/2014/main" id="{F077D140-AA4F-C840-88B3-E5FED0089640}"/>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404422553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6" fill="hold"/>
                                        <p:tgtEl>
                                          <p:spTgt spid="2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9"/>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a:t>
            </a:r>
          </a:p>
        </p:txBody>
      </p:sp>
      <p:grpSp>
        <p:nvGrpSpPr>
          <p:cNvPr id="3" name="Group 2">
            <a:extLst>
              <a:ext uri="{FF2B5EF4-FFF2-40B4-BE49-F238E27FC236}">
                <a16:creationId xmlns:a16="http://schemas.microsoft.com/office/drawing/2014/main" id="{C4B9AF55-D6F3-403E-AA30-C3233ACF771F}"/>
              </a:ext>
            </a:extLst>
          </p:cNvPr>
          <p:cNvGrpSpPr/>
          <p:nvPr/>
        </p:nvGrpSpPr>
        <p:grpSpPr>
          <a:xfrm>
            <a:off x="400050" y="3714750"/>
            <a:ext cx="3259226" cy="1732762"/>
            <a:chOff x="1002662" y="3982303"/>
            <a:chExt cx="4345634" cy="2310349"/>
          </a:xfrm>
        </p:grpSpPr>
        <p:pic>
          <p:nvPicPr>
            <p:cNvPr id="247810" name="Picture 2" descr="C:\snavely\work\teaching\09Fa-CS6610\lectures\lec12\demos\fmatrix\im6.jpg"/>
            <p:cNvPicPr>
              <a:picLocks noChangeAspect="1" noChangeArrowheads="1"/>
            </p:cNvPicPr>
            <p:nvPr/>
          </p:nvPicPr>
          <p:blipFill>
            <a:blip r:embed="rId2" cstate="print"/>
            <a:srcRect/>
            <a:stretch>
              <a:fillRect/>
            </a:stretch>
          </p:blipFill>
          <p:spPr bwMode="auto">
            <a:xfrm>
              <a:off x="1002662" y="3982303"/>
              <a:ext cx="2168434" cy="1807028"/>
            </a:xfrm>
            <a:prstGeom prst="rect">
              <a:avLst/>
            </a:prstGeom>
            <a:noFill/>
            <a:ln w="19050">
              <a:solidFill>
                <a:schemeClr val="tx1"/>
              </a:solidFill>
            </a:ln>
          </p:spPr>
        </p:pic>
        <p:pic>
          <p:nvPicPr>
            <p:cNvPr id="247811" name="Picture 3" descr="C:\snavely\work\teaching\09Fa-CS6610\lectures\lec12\demos\fmatrix\im2.jpg"/>
            <p:cNvPicPr>
              <a:picLocks noChangeAspect="1" noChangeArrowheads="1"/>
            </p:cNvPicPr>
            <p:nvPr/>
          </p:nvPicPr>
          <p:blipFill>
            <a:blip r:embed="rId3" cstate="print"/>
            <a:srcRect/>
            <a:stretch>
              <a:fillRect/>
            </a:stretch>
          </p:blipFill>
          <p:spPr bwMode="auto">
            <a:xfrm>
              <a:off x="3179862" y="3982303"/>
              <a:ext cx="2168434" cy="1807028"/>
            </a:xfrm>
            <a:prstGeom prst="rect">
              <a:avLst/>
            </a:prstGeom>
            <a:noFill/>
            <a:ln w="19050">
              <a:solidFill>
                <a:schemeClr val="tx1"/>
              </a:solidFill>
            </a:ln>
          </p:spPr>
        </p:pic>
        <p:sp>
          <p:nvSpPr>
            <p:cNvPr id="6" name="TextBox 5"/>
            <p:cNvSpPr txBox="1"/>
            <p:nvPr/>
          </p:nvSpPr>
          <p:spPr>
            <a:xfrm>
              <a:off x="1935805" y="5800209"/>
              <a:ext cx="2454090" cy="492443"/>
            </a:xfrm>
            <a:prstGeom prst="rect">
              <a:avLst/>
            </a:prstGeom>
            <a:noFill/>
          </p:spPr>
          <p:txBody>
            <a:bodyPr wrap="none" rtlCol="0">
              <a:spAutoFit/>
            </a:bodyPr>
            <a:lstStyle/>
            <a:p>
              <a:pPr algn="ctr" defTabSz="685800"/>
              <a:r>
                <a:rPr lang="en-US" dirty="0">
                  <a:solidFill>
                    <a:prstClr val="black"/>
                  </a:solidFill>
                  <a:latin typeface="Myriad Pro"/>
                </a:rPr>
                <a:t>Binocular Stereo</a:t>
              </a:r>
            </a:p>
          </p:txBody>
        </p:sp>
      </p:grpSp>
      <p:sp>
        <p:nvSpPr>
          <p:cNvPr id="8" name="TextBox 7"/>
          <p:cNvSpPr txBox="1"/>
          <p:nvPr/>
        </p:nvSpPr>
        <p:spPr>
          <a:xfrm>
            <a:off x="5177036" y="5038298"/>
            <a:ext cx="1947970" cy="369332"/>
          </a:xfrm>
          <a:prstGeom prst="rect">
            <a:avLst/>
          </a:prstGeom>
          <a:noFill/>
        </p:spPr>
        <p:txBody>
          <a:bodyPr wrap="none" rtlCol="0">
            <a:spAutoFit/>
          </a:bodyPr>
          <a:lstStyle/>
          <a:p>
            <a:pPr algn="ctr" defTabSz="685800"/>
            <a:r>
              <a:rPr lang="en-US" dirty="0">
                <a:solidFill>
                  <a:prstClr val="black"/>
                </a:solidFill>
                <a:latin typeface="Myriad Pro"/>
              </a:rPr>
              <a:t>Multi-view stereo</a:t>
            </a:r>
          </a:p>
        </p:txBody>
      </p:sp>
      <p:sp>
        <p:nvSpPr>
          <p:cNvPr id="4" name="矩形 3"/>
          <p:cNvSpPr/>
          <p:nvPr/>
        </p:nvSpPr>
        <p:spPr>
          <a:xfrm>
            <a:off x="866370" y="2163038"/>
            <a:ext cx="7420380" cy="1200329"/>
          </a:xfrm>
          <a:prstGeom prst="rect">
            <a:avLst/>
          </a:prstGeom>
        </p:spPr>
        <p:txBody>
          <a:bodyPr wrap="square">
            <a:spAutoFit/>
          </a:bodyPr>
          <a:lstStyle/>
          <a:p>
            <a:pPr defTabSz="685800"/>
            <a:r>
              <a:rPr lang="en-US" sz="2400" b="1" dirty="0">
                <a:solidFill>
                  <a:prstClr val="black"/>
                </a:solidFill>
                <a:latin typeface="Myriad Pro"/>
              </a:rPr>
              <a:t>Problem formulation: </a:t>
            </a:r>
            <a:r>
              <a:rPr lang="en-US" sz="2400" dirty="0">
                <a:solidFill>
                  <a:prstClr val="black"/>
                </a:solidFill>
                <a:latin typeface="Myriad Pro"/>
              </a:rPr>
              <a:t>given several images of the same object or scene, compute a representation of its 3D shape</a:t>
            </a:r>
          </a:p>
        </p:txBody>
      </p:sp>
      <p:pic>
        <p:nvPicPr>
          <p:cNvPr id="9" name="Picture 1" descr="C:\snavely\demos\PhotoTourism\data\Temple\Temple1.png">
            <a:extLst>
              <a:ext uri="{FF2B5EF4-FFF2-40B4-BE49-F238E27FC236}">
                <a16:creationId xmlns:a16="http://schemas.microsoft.com/office/drawing/2014/main" id="{DFB7F7F6-4F3C-403B-B4A6-74B59BF545EB}"/>
              </a:ext>
            </a:extLst>
          </p:cNvPr>
          <p:cNvPicPr>
            <a:picLocks noChangeAspect="1" noChangeArrowheads="1"/>
          </p:cNvPicPr>
          <p:nvPr/>
        </p:nvPicPr>
        <p:blipFill>
          <a:blip r:embed="rId4" cstate="print"/>
          <a:srcRect l="7080" r="7080" b="24907"/>
          <a:stretch>
            <a:fillRect/>
          </a:stretch>
        </p:blipFill>
        <p:spPr bwMode="auto">
          <a:xfrm>
            <a:off x="5351446" y="3746471"/>
            <a:ext cx="2078831" cy="1291828"/>
          </a:xfrm>
          <a:prstGeom prst="rect">
            <a:avLst/>
          </a:prstGeom>
          <a:noFill/>
          <a:ln w="9525">
            <a:noFill/>
            <a:miter lim="800000"/>
            <a:headEnd/>
            <a:tailEnd/>
          </a:ln>
        </p:spPr>
      </p:pic>
      <p:grpSp>
        <p:nvGrpSpPr>
          <p:cNvPr id="10" name="Group 13">
            <a:extLst>
              <a:ext uri="{FF2B5EF4-FFF2-40B4-BE49-F238E27FC236}">
                <a16:creationId xmlns:a16="http://schemas.microsoft.com/office/drawing/2014/main" id="{2481ECEB-D485-483F-A66A-2C3265491A6C}"/>
              </a:ext>
            </a:extLst>
          </p:cNvPr>
          <p:cNvGrpSpPr/>
          <p:nvPr/>
        </p:nvGrpSpPr>
        <p:grpSpPr>
          <a:xfrm>
            <a:off x="4078084" y="3606381"/>
            <a:ext cx="1196708" cy="1361935"/>
            <a:chOff x="1071390" y="1631272"/>
            <a:chExt cx="3119610" cy="3550328"/>
          </a:xfrm>
        </p:grpSpPr>
        <p:pic>
          <p:nvPicPr>
            <p:cNvPr id="11" name="Picture 2" descr="C:\snavely\work\teaching\09Fa-CS6610\lectures\lec11\templeSparseRing\templeSR0001.png">
              <a:extLst>
                <a:ext uri="{FF2B5EF4-FFF2-40B4-BE49-F238E27FC236}">
                  <a16:creationId xmlns:a16="http://schemas.microsoft.com/office/drawing/2014/main" id="{D90715E8-0412-4C31-81D5-672F291D40A5}"/>
                </a:ext>
              </a:extLst>
            </p:cNvPr>
            <p:cNvPicPr>
              <a:picLocks noChangeAspect="1" noChangeArrowheads="1"/>
            </p:cNvPicPr>
            <p:nvPr/>
          </p:nvPicPr>
          <p:blipFill>
            <a:blip r:embed="rId5"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12" name="Picture 3" descr="C:\snavely\work\teaching\09Fa-CS6610\lectures\lec11\templeSparseRing\templeSR0002.png">
              <a:extLst>
                <a:ext uri="{FF2B5EF4-FFF2-40B4-BE49-F238E27FC236}">
                  <a16:creationId xmlns:a16="http://schemas.microsoft.com/office/drawing/2014/main" id="{55516F6F-0F6D-4C4D-B66F-C1D39BE7773A}"/>
                </a:ext>
              </a:extLst>
            </p:cNvPr>
            <p:cNvPicPr>
              <a:picLocks noChangeAspect="1" noChangeArrowheads="1"/>
            </p:cNvPicPr>
            <p:nvPr/>
          </p:nvPicPr>
          <p:blipFill>
            <a:blip r:embed="rId6"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13" name="Picture 4" descr="C:\snavely\work\teaching\09Fa-CS6610\lectures\lec11\templeSparseRing\templeSR0003.png">
              <a:extLst>
                <a:ext uri="{FF2B5EF4-FFF2-40B4-BE49-F238E27FC236}">
                  <a16:creationId xmlns:a16="http://schemas.microsoft.com/office/drawing/2014/main" id="{41BE3BDA-96BD-42B3-BD19-90C0D40E7D43}"/>
                </a:ext>
              </a:extLst>
            </p:cNvPr>
            <p:cNvPicPr>
              <a:picLocks noChangeAspect="1" noChangeArrowheads="1"/>
            </p:cNvPicPr>
            <p:nvPr/>
          </p:nvPicPr>
          <p:blipFill>
            <a:blip r:embed="rId7"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14" name="Picture 5" descr="C:\snavely\work\teaching\09Fa-CS6610\lectures\lec11\templeSparseRing\templeSR0004.png">
              <a:extLst>
                <a:ext uri="{FF2B5EF4-FFF2-40B4-BE49-F238E27FC236}">
                  <a16:creationId xmlns:a16="http://schemas.microsoft.com/office/drawing/2014/main" id="{54466825-48C2-46A1-9A57-7C04EED3941A}"/>
                </a:ext>
              </a:extLst>
            </p:cNvPr>
            <p:cNvPicPr>
              <a:picLocks noChangeAspect="1" noChangeArrowheads="1"/>
            </p:cNvPicPr>
            <p:nvPr/>
          </p:nvPicPr>
          <p:blipFill>
            <a:blip r:embed="rId8"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15" name="Picture 6" descr="C:\snavely\work\teaching\09Fa-CS6610\lectures\lec11\templeSparseRing\templeSR0005.png">
              <a:extLst>
                <a:ext uri="{FF2B5EF4-FFF2-40B4-BE49-F238E27FC236}">
                  <a16:creationId xmlns:a16="http://schemas.microsoft.com/office/drawing/2014/main" id="{3F9487E1-B19F-4DE1-AD3D-D708DFD83AED}"/>
                </a:ext>
              </a:extLst>
            </p:cNvPr>
            <p:cNvPicPr>
              <a:picLocks noChangeAspect="1" noChangeArrowheads="1"/>
            </p:cNvPicPr>
            <p:nvPr/>
          </p:nvPicPr>
          <p:blipFill>
            <a:blip r:embed="rId9"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pic>
        <p:nvPicPr>
          <p:cNvPr id="1026" name="Picture 2" descr="A Comparison and Evaluation of Multi-View Stereo Reconstruction Algorithms">
            <a:extLst>
              <a:ext uri="{FF2B5EF4-FFF2-40B4-BE49-F238E27FC236}">
                <a16:creationId xmlns:a16="http://schemas.microsoft.com/office/drawing/2014/main" id="{2AD9B8F3-7CBA-4F01-BE11-0A4EAA379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2093" y="3589344"/>
            <a:ext cx="1203013" cy="160608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B34264B5-4CB3-4182-B650-89A1CAA201FE}"/>
              </a:ext>
            </a:extLst>
          </p:cNvPr>
          <p:cNvSpPr/>
          <p:nvPr/>
        </p:nvSpPr>
        <p:spPr>
          <a:xfrm>
            <a:off x="7367094" y="4165879"/>
            <a:ext cx="400050" cy="4572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Myriad Pro"/>
            </a:endParaRPr>
          </a:p>
        </p:txBody>
      </p:sp>
      <p:pic>
        <p:nvPicPr>
          <p:cNvPr id="1028" name="Picture 4" descr="Nanna Stereo Camera at Historic Camera">
            <a:extLst>
              <a:ext uri="{FF2B5EF4-FFF2-40B4-BE49-F238E27FC236}">
                <a16:creationId xmlns:a16="http://schemas.microsoft.com/office/drawing/2014/main" id="{92B44C8E-12D1-42C5-9B2F-202F4CBA548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267" y="4307923"/>
            <a:ext cx="1085065" cy="12927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B7F99B-20DE-0449-B843-86102528D510}"/>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2619681385"/>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0D4A-4999-1647-B1F7-55966D37920C}"/>
              </a:ext>
            </a:extLst>
          </p:cNvPr>
          <p:cNvSpPr>
            <a:spLocks noGrp="1"/>
          </p:cNvSpPr>
          <p:nvPr>
            <p:ph type="title"/>
          </p:nvPr>
        </p:nvSpPr>
        <p:spPr>
          <a:xfrm>
            <a:off x="152400" y="-76200"/>
            <a:ext cx="8229600" cy="1143000"/>
          </a:xfrm>
        </p:spPr>
        <p:txBody>
          <a:bodyPr/>
          <a:lstStyle/>
          <a:p>
            <a:r>
              <a:rPr lang="en-US" dirty="0"/>
              <a:t>Examples: Panoptic studio</a:t>
            </a:r>
          </a:p>
        </p:txBody>
      </p:sp>
      <p:sp>
        <p:nvSpPr>
          <p:cNvPr id="3" name="Content Placeholder 2">
            <a:extLst>
              <a:ext uri="{FF2B5EF4-FFF2-40B4-BE49-F238E27FC236}">
                <a16:creationId xmlns:a16="http://schemas.microsoft.com/office/drawing/2014/main" id="{B7EE3C19-5598-774F-867D-0170A210DB95}"/>
              </a:ext>
            </a:extLst>
          </p:cNvPr>
          <p:cNvSpPr>
            <a:spLocks noGrp="1"/>
          </p:cNvSpPr>
          <p:nvPr>
            <p:ph idx="1"/>
          </p:nvPr>
        </p:nvSpPr>
        <p:spPr/>
        <p:txBody>
          <a:bodyPr/>
          <a:lstStyle/>
          <a:p>
            <a:endParaRPr lang="en-US"/>
          </a:p>
        </p:txBody>
      </p:sp>
      <p:pic>
        <p:nvPicPr>
          <p:cNvPr id="2371586" name="Picture 2" descr="Panoptic Studio">
            <a:extLst>
              <a:ext uri="{FF2B5EF4-FFF2-40B4-BE49-F238E27FC236}">
                <a16:creationId xmlns:a16="http://schemas.microsoft.com/office/drawing/2014/main" id="{3704B93F-AF5B-F640-806A-1BEA4DB34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8200"/>
            <a:ext cx="9177867" cy="5162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4D6C5D-12DB-FD47-A6F9-446A6DF5BE70}"/>
              </a:ext>
            </a:extLst>
          </p:cNvPr>
          <p:cNvSpPr/>
          <p:nvPr/>
        </p:nvSpPr>
        <p:spPr>
          <a:xfrm>
            <a:off x="134319" y="6474461"/>
            <a:ext cx="4112216" cy="369332"/>
          </a:xfrm>
          <a:prstGeom prst="rect">
            <a:avLst/>
          </a:prstGeom>
        </p:spPr>
        <p:txBody>
          <a:bodyPr wrap="none">
            <a:spAutoFit/>
          </a:bodyPr>
          <a:lstStyle/>
          <a:p>
            <a:r>
              <a:rPr lang="en-US" dirty="0"/>
              <a:t>http://</a:t>
            </a:r>
            <a:r>
              <a:rPr lang="en-US" dirty="0" err="1"/>
              <a:t>domedb.perception.cs.cmu.edu</a:t>
            </a:r>
            <a:r>
              <a:rPr lang="en-US" dirty="0"/>
              <a:t>/</a:t>
            </a:r>
          </a:p>
        </p:txBody>
      </p:sp>
      <p:pic>
        <p:nvPicPr>
          <p:cNvPr id="2371588" name="Picture 4" descr="Example Results">
            <a:extLst>
              <a:ext uri="{FF2B5EF4-FFF2-40B4-BE49-F238E27FC236}">
                <a16:creationId xmlns:a16="http://schemas.microsoft.com/office/drawing/2014/main" id="{9B3A63D7-3074-0149-9833-DFDC00B9C5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00" t="943"/>
          <a:stretch/>
        </p:blipFill>
        <p:spPr bwMode="auto">
          <a:xfrm>
            <a:off x="152400" y="915873"/>
            <a:ext cx="4730166" cy="350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4636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1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078432" y="3160060"/>
            <a:ext cx="1688523" cy="2185147"/>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4961659" y="2521325"/>
            <a:ext cx="1688523" cy="2185147"/>
          </a:xfrm>
          <a:prstGeom prst="rect">
            <a:avLst/>
          </a:prstGeom>
          <a:blipFill>
            <a:blip r:embed="rId4" cstate="print"/>
            <a:stretch>
              <a:fillRect/>
            </a:stretch>
          </a:blipFill>
        </p:spPr>
        <p:txBody>
          <a:bodyPr wrap="square" lIns="0" tIns="0" rIns="0" bIns="0" rtlCol="0"/>
          <a:lstStyle/>
          <a:p>
            <a:endParaRPr sz="1350"/>
          </a:p>
        </p:txBody>
      </p:sp>
      <p:sp>
        <p:nvSpPr>
          <p:cNvPr id="5" name="object 5"/>
          <p:cNvSpPr/>
          <p:nvPr/>
        </p:nvSpPr>
        <p:spPr>
          <a:xfrm>
            <a:off x="5792932" y="2000251"/>
            <a:ext cx="1688523" cy="2185147"/>
          </a:xfrm>
          <a:prstGeom prst="rect">
            <a:avLst/>
          </a:prstGeom>
          <a:blipFill>
            <a:blip r:embed="rId5" cstate="print"/>
            <a:stretch>
              <a:fillRect/>
            </a:stretch>
          </a:blipFill>
        </p:spPr>
        <p:txBody>
          <a:bodyPr wrap="square" lIns="0" tIns="0" rIns="0" bIns="0" rtlCol="0"/>
          <a:lstStyle/>
          <a:p>
            <a:endParaRPr sz="1350"/>
          </a:p>
        </p:txBody>
      </p:sp>
      <p:grpSp>
        <p:nvGrpSpPr>
          <p:cNvPr id="25" name="Group 24">
            <a:extLst>
              <a:ext uri="{FF2B5EF4-FFF2-40B4-BE49-F238E27FC236}">
                <a16:creationId xmlns:a16="http://schemas.microsoft.com/office/drawing/2014/main" id="{127EBC6D-6781-4212-B71E-B90E723259D3}"/>
              </a:ext>
            </a:extLst>
          </p:cNvPr>
          <p:cNvGrpSpPr/>
          <p:nvPr/>
        </p:nvGrpSpPr>
        <p:grpSpPr>
          <a:xfrm>
            <a:off x="3184442" y="2672603"/>
            <a:ext cx="3673559" cy="1386728"/>
            <a:chOff x="2721921" y="2420471"/>
            <a:chExt cx="4898079" cy="1848970"/>
          </a:xfrm>
        </p:grpSpPr>
        <p:sp>
          <p:nvSpPr>
            <p:cNvPr id="11" name="object 11"/>
            <p:cNvSpPr/>
            <p:nvPr/>
          </p:nvSpPr>
          <p:spPr>
            <a:xfrm>
              <a:off x="2721921" y="2843572"/>
              <a:ext cx="1850159" cy="1291478"/>
            </a:xfrm>
            <a:custGeom>
              <a:avLst/>
              <a:gdLst/>
              <a:ahLst/>
              <a:cxnLst/>
              <a:rect l="l" t="t" r="r" b="b"/>
              <a:pathLst>
                <a:path w="2035175" h="1463675">
                  <a:moveTo>
                    <a:pt x="0" y="0"/>
                  </a:moveTo>
                  <a:lnTo>
                    <a:pt x="2035078" y="146357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2721921" y="2843572"/>
              <a:ext cx="3166341" cy="646019"/>
            </a:xfrm>
            <a:custGeom>
              <a:avLst/>
              <a:gdLst/>
              <a:ahLst/>
              <a:cxnLst/>
              <a:rect l="l" t="t" r="r" b="b"/>
              <a:pathLst>
                <a:path w="3482975" h="732154">
                  <a:moveTo>
                    <a:pt x="0" y="0"/>
                  </a:moveTo>
                  <a:lnTo>
                    <a:pt x="3482877" y="731790"/>
                  </a:lnTo>
                </a:path>
              </a:pathLst>
            </a:custGeom>
            <a:ln w="38099">
              <a:solidFill>
                <a:srgbClr val="8B8FE5"/>
              </a:solidFill>
            </a:ln>
          </p:spPr>
          <p:txBody>
            <a:bodyPr wrap="square" lIns="0" tIns="0" rIns="0" bIns="0" rtlCol="0"/>
            <a:lstStyle/>
            <a:p>
              <a:endParaRPr sz="1350"/>
            </a:p>
          </p:txBody>
        </p:sp>
        <p:sp>
          <p:nvSpPr>
            <p:cNvPr id="13" name="object 13"/>
            <p:cNvSpPr/>
            <p:nvPr/>
          </p:nvSpPr>
          <p:spPr>
            <a:xfrm>
              <a:off x="2721921" y="2622173"/>
              <a:ext cx="4603750" cy="221876"/>
            </a:xfrm>
            <a:custGeom>
              <a:avLst/>
              <a:gdLst/>
              <a:ahLst/>
              <a:cxnLst/>
              <a:rect l="l" t="t" r="r" b="b"/>
              <a:pathLst>
                <a:path w="5064125" h="251460">
                  <a:moveTo>
                    <a:pt x="0" y="250918"/>
                  </a:moveTo>
                  <a:lnTo>
                    <a:pt x="5064026" y="0"/>
                  </a:lnTo>
                </a:path>
              </a:pathLst>
            </a:custGeom>
            <a:ln w="38099">
              <a:solidFill>
                <a:srgbClr val="8B8FE5"/>
              </a:solidFill>
            </a:ln>
          </p:spPr>
          <p:txBody>
            <a:bodyPr wrap="square" lIns="0" tIns="0" rIns="0" bIns="0" rtlCol="0"/>
            <a:lstStyle/>
            <a:p>
              <a:endParaRPr sz="1350"/>
            </a:p>
          </p:txBody>
        </p:sp>
        <p:sp>
          <p:nvSpPr>
            <p:cNvPr id="15" name="object 15"/>
            <p:cNvSpPr/>
            <p:nvPr/>
          </p:nvSpPr>
          <p:spPr>
            <a:xfrm>
              <a:off x="4394488" y="4024066"/>
              <a:ext cx="147204" cy="142874"/>
            </a:xfrm>
            <a:prstGeom prst="rect">
              <a:avLst/>
            </a:prstGeom>
            <a:blipFill>
              <a:blip r:embed="rId6" cstate="print"/>
              <a:stretch>
                <a:fillRect/>
              </a:stretch>
            </a:blipFill>
          </p:spPr>
          <p:txBody>
            <a:bodyPr wrap="square" lIns="0" tIns="0" rIns="0" bIns="0" rtlCol="0"/>
            <a:lstStyle/>
            <a:p>
              <a:endParaRPr sz="1350"/>
            </a:p>
          </p:txBody>
        </p:sp>
        <p:sp>
          <p:nvSpPr>
            <p:cNvPr id="16" name="object 16"/>
            <p:cNvSpPr/>
            <p:nvPr/>
          </p:nvSpPr>
          <p:spPr>
            <a:xfrm>
              <a:off x="4294909" y="3933265"/>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779943" y="3452566"/>
              <a:ext cx="147205" cy="142874"/>
            </a:xfrm>
            <a:prstGeom prst="rect">
              <a:avLst/>
            </a:prstGeom>
            <a:blipFill>
              <a:blip r:embed="rId6" cstate="print"/>
              <a:stretch>
                <a:fillRect/>
              </a:stretch>
            </a:blipFill>
          </p:spPr>
          <p:txBody>
            <a:bodyPr wrap="square" lIns="0" tIns="0" rIns="0" bIns="0" rtlCol="0"/>
            <a:lstStyle/>
            <a:p>
              <a:endParaRPr sz="1350"/>
            </a:p>
          </p:txBody>
        </p:sp>
        <p:sp>
          <p:nvSpPr>
            <p:cNvPr id="18" name="object 18"/>
            <p:cNvSpPr/>
            <p:nvPr/>
          </p:nvSpPr>
          <p:spPr>
            <a:xfrm>
              <a:off x="5680363" y="3361765"/>
              <a:ext cx="346364" cy="336176"/>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7373215" y="2511272"/>
              <a:ext cx="147204" cy="142874"/>
            </a:xfrm>
            <a:prstGeom prst="rect">
              <a:avLst/>
            </a:prstGeom>
            <a:blipFill>
              <a:blip r:embed="rId6" cstate="print"/>
              <a:stretch>
                <a:fillRect/>
              </a:stretch>
            </a:blipFill>
          </p:spPr>
          <p:txBody>
            <a:bodyPr wrap="square" lIns="0" tIns="0" rIns="0" bIns="0" rtlCol="0"/>
            <a:lstStyle/>
            <a:p>
              <a:endParaRPr sz="1350"/>
            </a:p>
          </p:txBody>
        </p:sp>
        <p:sp>
          <p:nvSpPr>
            <p:cNvPr id="20" name="object 20"/>
            <p:cNvSpPr/>
            <p:nvPr/>
          </p:nvSpPr>
          <p:spPr>
            <a:xfrm>
              <a:off x="7273636" y="2420471"/>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grpSp>
      <p:grpSp>
        <p:nvGrpSpPr>
          <p:cNvPr id="2" name="Group 1">
            <a:extLst>
              <a:ext uri="{FF2B5EF4-FFF2-40B4-BE49-F238E27FC236}">
                <a16:creationId xmlns:a16="http://schemas.microsoft.com/office/drawing/2014/main" id="{ACCCED34-CA1C-7C4F-A489-2E34FF067ACD}"/>
              </a:ext>
            </a:extLst>
          </p:cNvPr>
          <p:cNvGrpSpPr/>
          <p:nvPr/>
        </p:nvGrpSpPr>
        <p:grpSpPr>
          <a:xfrm>
            <a:off x="1714500" y="3160060"/>
            <a:ext cx="1688523" cy="2512122"/>
            <a:chOff x="2286000" y="3070413"/>
            <a:chExt cx="2251364" cy="3349495"/>
          </a:xfrm>
        </p:grpSpPr>
        <p:sp>
          <p:nvSpPr>
            <p:cNvPr id="6" name="object 6"/>
            <p:cNvSpPr/>
            <p:nvPr/>
          </p:nvSpPr>
          <p:spPr>
            <a:xfrm>
              <a:off x="2286000" y="3070413"/>
              <a:ext cx="2251364" cy="2913529"/>
            </a:xfrm>
            <a:prstGeom prst="rect">
              <a:avLst/>
            </a:prstGeom>
            <a:blipFill>
              <a:blip r:embed="rId7" cstate="print"/>
              <a:stretch>
                <a:fillRect/>
              </a:stretch>
            </a:blipFill>
          </p:spPr>
          <p:txBody>
            <a:bodyPr wrap="square" lIns="0" tIns="0" rIns="0" bIns="0" rtlCol="0"/>
            <a:lstStyle/>
            <a:p>
              <a:endParaRPr sz="1350" dirty="0"/>
            </a:p>
          </p:txBody>
        </p:sp>
        <p:sp>
          <p:nvSpPr>
            <p:cNvPr id="27" name="TextBox 26">
              <a:extLst>
                <a:ext uri="{FF2B5EF4-FFF2-40B4-BE49-F238E27FC236}">
                  <a16:creationId xmlns:a16="http://schemas.microsoft.com/office/drawing/2014/main" id="{879BDFFC-0789-440C-A96D-EFD108C3B0C9}"/>
                </a:ext>
              </a:extLst>
            </p:cNvPr>
            <p:cNvSpPr txBox="1"/>
            <p:nvPr/>
          </p:nvSpPr>
          <p:spPr>
            <a:xfrm>
              <a:off x="2631295" y="6019799"/>
              <a:ext cx="1746632" cy="400109"/>
            </a:xfrm>
            <a:prstGeom prst="rect">
              <a:avLst/>
            </a:prstGeom>
            <a:noFill/>
          </p:spPr>
          <p:txBody>
            <a:bodyPr wrap="none" rtlCol="0">
              <a:spAutoFit/>
            </a:bodyPr>
            <a:lstStyle/>
            <a:p>
              <a:r>
                <a:rPr lang="en-US" sz="1350" dirty="0"/>
                <a:t>reference view</a:t>
              </a:r>
            </a:p>
          </p:txBody>
        </p:sp>
      </p:grpSp>
      <p:sp>
        <p:nvSpPr>
          <p:cNvPr id="28" name="TextBox 27">
            <a:extLst>
              <a:ext uri="{FF2B5EF4-FFF2-40B4-BE49-F238E27FC236}">
                <a16:creationId xmlns:a16="http://schemas.microsoft.com/office/drawing/2014/main" id="{89EE6871-B829-4D31-B0BF-28F13924E64B}"/>
              </a:ext>
            </a:extLst>
          </p:cNvPr>
          <p:cNvSpPr txBox="1"/>
          <p:nvPr/>
        </p:nvSpPr>
        <p:spPr>
          <a:xfrm>
            <a:off x="5164433" y="5372100"/>
            <a:ext cx="1338828" cy="300082"/>
          </a:xfrm>
          <a:prstGeom prst="rect">
            <a:avLst/>
          </a:prstGeom>
          <a:noFill/>
        </p:spPr>
        <p:txBody>
          <a:bodyPr wrap="none" rtlCol="0">
            <a:spAutoFit/>
          </a:bodyPr>
          <a:lstStyle/>
          <a:p>
            <a:r>
              <a:rPr lang="en-US" sz="1350" dirty="0"/>
              <a:t>neighbor views</a:t>
            </a:r>
          </a:p>
        </p:txBody>
      </p:sp>
      <p:sp>
        <p:nvSpPr>
          <p:cNvPr id="30" name="object 21">
            <a:extLst>
              <a:ext uri="{FF2B5EF4-FFF2-40B4-BE49-F238E27FC236}">
                <a16:creationId xmlns:a16="http://schemas.microsoft.com/office/drawing/2014/main" id="{C052158B-3581-47D4-BD7D-597B0B3552D5}"/>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a:latin typeface="Arial"/>
              <a:cs typeface="Arial"/>
            </a:endParaRPr>
          </a:p>
        </p:txBody>
      </p:sp>
      <p:grpSp>
        <p:nvGrpSpPr>
          <p:cNvPr id="22" name="Group 21">
            <a:extLst>
              <a:ext uri="{FF2B5EF4-FFF2-40B4-BE49-F238E27FC236}">
                <a16:creationId xmlns:a16="http://schemas.microsoft.com/office/drawing/2014/main" id="{C3F36C64-5444-1F41-B33A-8BF3FECD594E}"/>
              </a:ext>
            </a:extLst>
          </p:cNvPr>
          <p:cNvGrpSpPr/>
          <p:nvPr/>
        </p:nvGrpSpPr>
        <p:grpSpPr>
          <a:xfrm>
            <a:off x="1454729" y="2470897"/>
            <a:ext cx="2208068" cy="2723030"/>
            <a:chOff x="1939638" y="2151530"/>
            <a:chExt cx="2944091" cy="3630706"/>
          </a:xfrm>
        </p:grpSpPr>
        <p:sp>
          <p:nvSpPr>
            <p:cNvPr id="26" name="object 8">
              <a:extLst>
                <a:ext uri="{FF2B5EF4-FFF2-40B4-BE49-F238E27FC236}">
                  <a16:creationId xmlns:a16="http://schemas.microsoft.com/office/drawing/2014/main" id="{8F8F2D66-DF25-42C3-BA34-6BE5755F32C5}"/>
                </a:ext>
              </a:extLst>
            </p:cNvPr>
            <p:cNvSpPr/>
            <p:nvPr/>
          </p:nvSpPr>
          <p:spPr>
            <a:xfrm>
              <a:off x="3411684" y="2151530"/>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7" name="object 7"/>
            <p:cNvSpPr/>
            <p:nvPr/>
          </p:nvSpPr>
          <p:spPr>
            <a:xfrm>
              <a:off x="1939638" y="3966883"/>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grpSp>
      <p:pic>
        <p:nvPicPr>
          <p:cNvPr id="21" name="Graphic 20">
            <a:extLst>
              <a:ext uri="{FF2B5EF4-FFF2-40B4-BE49-F238E27FC236}">
                <a16:creationId xmlns:a16="http://schemas.microsoft.com/office/drawing/2014/main" id="{6F819B2B-41FB-E642-B853-A965AD97FD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00000">
            <a:off x="1115822" y="5076765"/>
            <a:ext cx="400050" cy="504825"/>
          </a:xfrm>
          <a:prstGeom prst="rect">
            <a:avLst/>
          </a:prstGeom>
        </p:spPr>
      </p:pic>
      <p:sp>
        <p:nvSpPr>
          <p:cNvPr id="9" name="object 9"/>
          <p:cNvSpPr/>
          <p:nvPr/>
        </p:nvSpPr>
        <p:spPr>
          <a:xfrm>
            <a:off x="2503559" y="3774446"/>
            <a:ext cx="110403" cy="107156"/>
          </a:xfrm>
          <a:prstGeom prst="rect">
            <a:avLst/>
          </a:prstGeom>
          <a:blipFill>
            <a:blip r:embed="rId6" cstate="print"/>
            <a:stretch>
              <a:fillRect/>
            </a:stretch>
          </a:blipFill>
        </p:spPr>
        <p:txBody>
          <a:bodyPr wrap="square" lIns="0" tIns="0" rIns="0" bIns="0" rtlCol="0"/>
          <a:lstStyle/>
          <a:p>
            <a:endParaRPr sz="1350"/>
          </a:p>
        </p:txBody>
      </p:sp>
      <p:sp>
        <p:nvSpPr>
          <p:cNvPr id="10" name="object 10"/>
          <p:cNvSpPr/>
          <p:nvPr/>
        </p:nvSpPr>
        <p:spPr>
          <a:xfrm>
            <a:off x="2428875" y="3706346"/>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grpSp>
        <p:nvGrpSpPr>
          <p:cNvPr id="41" name="Group 40">
            <a:extLst>
              <a:ext uri="{FF2B5EF4-FFF2-40B4-BE49-F238E27FC236}">
                <a16:creationId xmlns:a16="http://schemas.microsoft.com/office/drawing/2014/main" id="{99033A62-34EB-2D4C-BFE8-AA3A9FD3324F}"/>
              </a:ext>
            </a:extLst>
          </p:cNvPr>
          <p:cNvGrpSpPr/>
          <p:nvPr/>
        </p:nvGrpSpPr>
        <p:grpSpPr>
          <a:xfrm>
            <a:off x="1668916" y="2255956"/>
            <a:ext cx="1607467" cy="823210"/>
            <a:chOff x="2225221" y="1864941"/>
            <a:chExt cx="2143289" cy="1097613"/>
          </a:xfrm>
        </p:grpSpPr>
        <p:sp>
          <p:nvSpPr>
            <p:cNvPr id="14" name="object 14"/>
            <p:cNvSpPr/>
            <p:nvPr/>
          </p:nvSpPr>
          <p:spPr>
            <a:xfrm>
              <a:off x="4221306" y="2819680"/>
              <a:ext cx="147204" cy="142874"/>
            </a:xfrm>
            <a:prstGeom prst="rect">
              <a:avLst/>
            </a:prstGeom>
            <a:blipFill>
              <a:blip r:embed="rId6" cstate="print"/>
              <a:stretch>
                <a:fillRect/>
              </a:stretch>
            </a:blipFill>
          </p:spPr>
          <p:txBody>
            <a:bodyPr wrap="square" lIns="0" tIns="0" rIns="0" bIns="0" rtlCol="0"/>
            <a:lstStyle/>
            <a:p>
              <a:endParaRPr sz="1350"/>
            </a:p>
          </p:txBody>
        </p:sp>
        <p:grpSp>
          <p:nvGrpSpPr>
            <p:cNvPr id="40" name="Group 39">
              <a:extLst>
                <a:ext uri="{FF2B5EF4-FFF2-40B4-BE49-F238E27FC236}">
                  <a16:creationId xmlns:a16="http://schemas.microsoft.com/office/drawing/2014/main" id="{C1B86B97-8AF6-9B41-AF9E-F39C5A3C9AF1}"/>
                </a:ext>
              </a:extLst>
            </p:cNvPr>
            <p:cNvGrpSpPr/>
            <p:nvPr/>
          </p:nvGrpSpPr>
          <p:grpSpPr>
            <a:xfrm>
              <a:off x="2225221" y="1864941"/>
              <a:ext cx="1922485" cy="954739"/>
              <a:chOff x="2225221" y="1864941"/>
              <a:chExt cx="1922485" cy="954739"/>
            </a:xfrm>
          </p:grpSpPr>
          <p:sp>
            <p:nvSpPr>
              <p:cNvPr id="23" name="TextBox 22">
                <a:extLst>
                  <a:ext uri="{FF2B5EF4-FFF2-40B4-BE49-F238E27FC236}">
                    <a16:creationId xmlns:a16="http://schemas.microsoft.com/office/drawing/2014/main" id="{92FA2CE2-0C6C-3F4B-859C-DE4784D98825}"/>
                  </a:ext>
                </a:extLst>
              </p:cNvPr>
              <p:cNvSpPr txBox="1"/>
              <p:nvPr/>
            </p:nvSpPr>
            <p:spPr>
              <a:xfrm>
                <a:off x="2225221" y="1864941"/>
                <a:ext cx="1472045" cy="954108"/>
              </a:xfrm>
              <a:prstGeom prst="rect">
                <a:avLst/>
              </a:prstGeom>
              <a:noFill/>
            </p:spPr>
            <p:txBody>
              <a:bodyPr wrap="square" rtlCol="0">
                <a:spAutoFit/>
              </a:bodyPr>
              <a:lstStyle/>
              <a:p>
                <a:pPr algn="ctr"/>
                <a:r>
                  <a:rPr lang="en-US" sz="1350" dirty="0"/>
                  <a:t>Is this a surface point?</a:t>
                </a:r>
              </a:p>
            </p:txBody>
          </p:sp>
          <p:cxnSp>
            <p:nvCxnSpPr>
              <p:cNvPr id="29" name="Straight Arrow Connector 28">
                <a:extLst>
                  <a:ext uri="{FF2B5EF4-FFF2-40B4-BE49-F238E27FC236}">
                    <a16:creationId xmlns:a16="http://schemas.microsoft.com/office/drawing/2014/main" id="{E5109BE1-E0E6-3B4E-885A-2AB30308C7E7}"/>
                  </a:ext>
                </a:extLst>
              </p:cNvPr>
              <p:cNvCxnSpPr/>
              <p:nvPr/>
            </p:nvCxnSpPr>
            <p:spPr>
              <a:xfrm>
                <a:off x="3584864" y="2420471"/>
                <a:ext cx="562842" cy="399209"/>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3" name="Title 42">
            <a:extLst>
              <a:ext uri="{FF2B5EF4-FFF2-40B4-BE49-F238E27FC236}">
                <a16:creationId xmlns:a16="http://schemas.microsoft.com/office/drawing/2014/main" id="{715CB5D7-629A-434F-B222-E21816483E28}"/>
              </a:ext>
            </a:extLst>
          </p:cNvPr>
          <p:cNvSpPr>
            <a:spLocks noGrp="1"/>
          </p:cNvSpPr>
          <p:nvPr>
            <p:ph type="title"/>
          </p:nvPr>
        </p:nvSpPr>
        <p:spPr/>
        <p:txBody>
          <a:bodyPr>
            <a:normAutofit/>
          </a:bodyPr>
          <a:lstStyle/>
          <a:p>
            <a:r>
              <a:rPr lang="en-US" spc="-3" dirty="0"/>
              <a:t>Multi-view stereo: </a:t>
            </a:r>
            <a:r>
              <a:rPr lang="en-US" dirty="0"/>
              <a:t>Basic</a:t>
            </a:r>
            <a:r>
              <a:rPr lang="en-US" spc="-17" dirty="0"/>
              <a:t> </a:t>
            </a:r>
            <a:r>
              <a:rPr lang="en-US" dirty="0"/>
              <a:t>idea</a:t>
            </a:r>
          </a:p>
        </p:txBody>
      </p:sp>
    </p:spTree>
    <p:extLst>
      <p:ext uri="{BB962C8B-B14F-4D97-AF65-F5344CB8AC3E}">
        <p14:creationId xmlns:p14="http://schemas.microsoft.com/office/powerpoint/2010/main" val="288353478"/>
      </p:ext>
    </p:extLst>
  </p:cSld>
  <p:clrMapOvr>
    <a:masterClrMapping/>
  </p:clrMapOvr>
  <mc:AlternateContent xmlns:mc="http://schemas.openxmlformats.org/markup-compatibility/2006" xmlns:p14="http://schemas.microsoft.com/office/powerpoint/2010/main">
    <mc:Choice Requires="p14">
      <p:transition spd="med" p14:dur="700" advTm="101360">
        <p:fade/>
      </p:transition>
    </mc:Choice>
    <mc:Fallback xmlns="">
      <p:transition spd="med" advTm="1013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8" grpId="0"/>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21">
            <a:extLst>
              <a:ext uri="{FF2B5EF4-FFF2-40B4-BE49-F238E27FC236}">
                <a16:creationId xmlns:a16="http://schemas.microsoft.com/office/drawing/2014/main" id="{C052158B-3581-47D4-BD7D-597B0B3552D5}"/>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a:latin typeface="Arial"/>
              <a:cs typeface="Arial"/>
            </a:endParaRPr>
          </a:p>
        </p:txBody>
      </p:sp>
      <p:grpSp>
        <p:nvGrpSpPr>
          <p:cNvPr id="8" name="Group 7">
            <a:extLst>
              <a:ext uri="{FF2B5EF4-FFF2-40B4-BE49-F238E27FC236}">
                <a16:creationId xmlns:a16="http://schemas.microsoft.com/office/drawing/2014/main" id="{51A8935D-6DD2-6946-8054-EFEB4300EB01}"/>
              </a:ext>
            </a:extLst>
          </p:cNvPr>
          <p:cNvGrpSpPr/>
          <p:nvPr/>
        </p:nvGrpSpPr>
        <p:grpSpPr>
          <a:xfrm>
            <a:off x="736833" y="3071469"/>
            <a:ext cx="3419154" cy="2032664"/>
            <a:chOff x="1487762" y="1524001"/>
            <a:chExt cx="8872214" cy="5274471"/>
          </a:xfrm>
        </p:grpSpPr>
        <p:sp>
          <p:nvSpPr>
            <p:cNvPr id="6" name="object 6"/>
            <p:cNvSpPr/>
            <p:nvPr/>
          </p:nvSpPr>
          <p:spPr>
            <a:xfrm>
              <a:off x="2286000" y="3070413"/>
              <a:ext cx="2251364" cy="2913529"/>
            </a:xfrm>
            <a:prstGeom prst="rect">
              <a:avLst/>
            </a:prstGeom>
            <a:blipFill>
              <a:blip r:embed="rId3" cstate="print"/>
              <a:stretch>
                <a:fillRect/>
              </a:stretch>
            </a:blipFill>
          </p:spPr>
          <p:txBody>
            <a:bodyPr wrap="square" lIns="0" tIns="0" rIns="0" bIns="0" rtlCol="0"/>
            <a:lstStyle/>
            <a:p>
              <a:endParaRPr sz="1350" dirty="0"/>
            </a:p>
          </p:txBody>
        </p:sp>
        <p:sp>
          <p:nvSpPr>
            <p:cNvPr id="3" name="object 3"/>
            <p:cNvSpPr/>
            <p:nvPr/>
          </p:nvSpPr>
          <p:spPr>
            <a:xfrm>
              <a:off x="5437909" y="3070413"/>
              <a:ext cx="2251364" cy="2913529"/>
            </a:xfrm>
            <a:prstGeom prst="rect">
              <a:avLst/>
            </a:prstGeom>
            <a:blipFill>
              <a:blip r:embed="rId4" cstate="print"/>
              <a:stretch>
                <a:fillRect/>
              </a:stretch>
            </a:blipFill>
          </p:spPr>
          <p:txBody>
            <a:bodyPr wrap="square" lIns="0" tIns="0" rIns="0" bIns="0" rtlCol="0"/>
            <a:lstStyle/>
            <a:p>
              <a:endParaRPr sz="1350"/>
            </a:p>
          </p:txBody>
        </p:sp>
        <p:sp>
          <p:nvSpPr>
            <p:cNvPr id="4" name="object 4"/>
            <p:cNvSpPr/>
            <p:nvPr/>
          </p:nvSpPr>
          <p:spPr>
            <a:xfrm>
              <a:off x="6615545" y="2218766"/>
              <a:ext cx="2251364" cy="2913529"/>
            </a:xfrm>
            <a:prstGeom prst="rect">
              <a:avLst/>
            </a:prstGeom>
            <a:blipFill>
              <a:blip r:embed="rId5" cstate="print"/>
              <a:stretch>
                <a:fillRect/>
              </a:stretch>
            </a:blipFill>
          </p:spPr>
          <p:txBody>
            <a:bodyPr wrap="square" lIns="0" tIns="0" rIns="0" bIns="0" rtlCol="0"/>
            <a:lstStyle/>
            <a:p>
              <a:endParaRPr sz="1350"/>
            </a:p>
          </p:txBody>
        </p:sp>
        <p:sp>
          <p:nvSpPr>
            <p:cNvPr id="5" name="object 5"/>
            <p:cNvSpPr/>
            <p:nvPr/>
          </p:nvSpPr>
          <p:spPr>
            <a:xfrm>
              <a:off x="7723909" y="1524001"/>
              <a:ext cx="2251364" cy="2913529"/>
            </a:xfrm>
            <a:prstGeom prst="rect">
              <a:avLst/>
            </a:prstGeom>
            <a:blipFill>
              <a:blip r:embed="rId6" cstate="print"/>
              <a:stretch>
                <a:fillRect/>
              </a:stretch>
            </a:blipFill>
          </p:spPr>
          <p:txBody>
            <a:bodyPr wrap="square" lIns="0" tIns="0" rIns="0" bIns="0" rtlCol="0"/>
            <a:lstStyle/>
            <a:p>
              <a:endParaRPr sz="1350"/>
            </a:p>
          </p:txBody>
        </p:sp>
        <p:grpSp>
          <p:nvGrpSpPr>
            <p:cNvPr id="25" name="Group 24">
              <a:extLst>
                <a:ext uri="{FF2B5EF4-FFF2-40B4-BE49-F238E27FC236}">
                  <a16:creationId xmlns:a16="http://schemas.microsoft.com/office/drawing/2014/main" id="{127EBC6D-6781-4212-B71E-B90E723259D3}"/>
                </a:ext>
              </a:extLst>
            </p:cNvPr>
            <p:cNvGrpSpPr/>
            <p:nvPr/>
          </p:nvGrpSpPr>
          <p:grpSpPr>
            <a:xfrm>
              <a:off x="4245922" y="2420471"/>
              <a:ext cx="4898079" cy="1848970"/>
              <a:chOff x="2721921" y="2420471"/>
              <a:chExt cx="4898079" cy="1848970"/>
            </a:xfrm>
          </p:grpSpPr>
          <p:sp>
            <p:nvSpPr>
              <p:cNvPr id="11" name="object 11"/>
              <p:cNvSpPr/>
              <p:nvPr/>
            </p:nvSpPr>
            <p:spPr>
              <a:xfrm>
                <a:off x="2721921" y="2843572"/>
                <a:ext cx="1850159" cy="1291478"/>
              </a:xfrm>
              <a:custGeom>
                <a:avLst/>
                <a:gdLst/>
                <a:ahLst/>
                <a:cxnLst/>
                <a:rect l="l" t="t" r="r" b="b"/>
                <a:pathLst>
                  <a:path w="2035175" h="1463675">
                    <a:moveTo>
                      <a:pt x="0" y="0"/>
                    </a:moveTo>
                    <a:lnTo>
                      <a:pt x="2035078" y="146357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2721921" y="2843572"/>
                <a:ext cx="3166341" cy="646019"/>
              </a:xfrm>
              <a:custGeom>
                <a:avLst/>
                <a:gdLst/>
                <a:ahLst/>
                <a:cxnLst/>
                <a:rect l="l" t="t" r="r" b="b"/>
                <a:pathLst>
                  <a:path w="3482975" h="732154">
                    <a:moveTo>
                      <a:pt x="0" y="0"/>
                    </a:moveTo>
                    <a:lnTo>
                      <a:pt x="3482877" y="731790"/>
                    </a:lnTo>
                  </a:path>
                </a:pathLst>
              </a:custGeom>
              <a:ln w="38099">
                <a:solidFill>
                  <a:srgbClr val="8B8FE5"/>
                </a:solidFill>
              </a:ln>
            </p:spPr>
            <p:txBody>
              <a:bodyPr wrap="square" lIns="0" tIns="0" rIns="0" bIns="0" rtlCol="0"/>
              <a:lstStyle/>
              <a:p>
                <a:endParaRPr sz="1350"/>
              </a:p>
            </p:txBody>
          </p:sp>
          <p:sp>
            <p:nvSpPr>
              <p:cNvPr id="13" name="object 13"/>
              <p:cNvSpPr/>
              <p:nvPr/>
            </p:nvSpPr>
            <p:spPr>
              <a:xfrm>
                <a:off x="2721921" y="2622173"/>
                <a:ext cx="4603750" cy="221876"/>
              </a:xfrm>
              <a:custGeom>
                <a:avLst/>
                <a:gdLst/>
                <a:ahLst/>
                <a:cxnLst/>
                <a:rect l="l" t="t" r="r" b="b"/>
                <a:pathLst>
                  <a:path w="5064125" h="251460">
                    <a:moveTo>
                      <a:pt x="0" y="250918"/>
                    </a:moveTo>
                    <a:lnTo>
                      <a:pt x="5064026" y="0"/>
                    </a:lnTo>
                  </a:path>
                </a:pathLst>
              </a:custGeom>
              <a:ln w="38099">
                <a:solidFill>
                  <a:srgbClr val="8B8FE5"/>
                </a:solidFill>
              </a:ln>
            </p:spPr>
            <p:txBody>
              <a:bodyPr wrap="square" lIns="0" tIns="0" rIns="0" bIns="0" rtlCol="0"/>
              <a:lstStyle/>
              <a:p>
                <a:endParaRPr sz="1350"/>
              </a:p>
            </p:txBody>
          </p:sp>
          <p:sp>
            <p:nvSpPr>
              <p:cNvPr id="15" name="object 15"/>
              <p:cNvSpPr/>
              <p:nvPr/>
            </p:nvSpPr>
            <p:spPr>
              <a:xfrm>
                <a:off x="4394488" y="4024066"/>
                <a:ext cx="147204" cy="142874"/>
              </a:xfrm>
              <a:prstGeom prst="rect">
                <a:avLst/>
              </a:prstGeom>
              <a:blipFill>
                <a:blip r:embed="rId7" cstate="print"/>
                <a:stretch>
                  <a:fillRect/>
                </a:stretch>
              </a:blipFill>
            </p:spPr>
            <p:txBody>
              <a:bodyPr wrap="square" lIns="0" tIns="0" rIns="0" bIns="0" rtlCol="0"/>
              <a:lstStyle/>
              <a:p>
                <a:endParaRPr sz="1350"/>
              </a:p>
            </p:txBody>
          </p:sp>
          <p:sp>
            <p:nvSpPr>
              <p:cNvPr id="16" name="object 16"/>
              <p:cNvSpPr/>
              <p:nvPr/>
            </p:nvSpPr>
            <p:spPr>
              <a:xfrm>
                <a:off x="4294909" y="3933265"/>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779943" y="3452566"/>
                <a:ext cx="147205" cy="142874"/>
              </a:xfrm>
              <a:prstGeom prst="rect">
                <a:avLst/>
              </a:prstGeom>
              <a:blipFill>
                <a:blip r:embed="rId7" cstate="print"/>
                <a:stretch>
                  <a:fillRect/>
                </a:stretch>
              </a:blipFill>
            </p:spPr>
            <p:txBody>
              <a:bodyPr wrap="square" lIns="0" tIns="0" rIns="0" bIns="0" rtlCol="0"/>
              <a:lstStyle/>
              <a:p>
                <a:endParaRPr sz="1350"/>
              </a:p>
            </p:txBody>
          </p:sp>
          <p:sp>
            <p:nvSpPr>
              <p:cNvPr id="18" name="object 18"/>
              <p:cNvSpPr/>
              <p:nvPr/>
            </p:nvSpPr>
            <p:spPr>
              <a:xfrm>
                <a:off x="5680363" y="3361765"/>
                <a:ext cx="346364" cy="336176"/>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7373215" y="2511272"/>
                <a:ext cx="147204" cy="142874"/>
              </a:xfrm>
              <a:prstGeom prst="rect">
                <a:avLst/>
              </a:prstGeom>
              <a:blipFill>
                <a:blip r:embed="rId7" cstate="print"/>
                <a:stretch>
                  <a:fillRect/>
                </a:stretch>
              </a:blipFill>
            </p:spPr>
            <p:txBody>
              <a:bodyPr wrap="square" lIns="0" tIns="0" rIns="0" bIns="0" rtlCol="0"/>
              <a:lstStyle/>
              <a:p>
                <a:endParaRPr sz="1350"/>
              </a:p>
            </p:txBody>
          </p:sp>
          <p:sp>
            <p:nvSpPr>
              <p:cNvPr id="20" name="object 20"/>
              <p:cNvSpPr/>
              <p:nvPr/>
            </p:nvSpPr>
            <p:spPr>
              <a:xfrm>
                <a:off x="7273636" y="2420471"/>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grpSp>
        <p:sp>
          <p:nvSpPr>
            <p:cNvPr id="27" name="TextBox 26">
              <a:extLst>
                <a:ext uri="{FF2B5EF4-FFF2-40B4-BE49-F238E27FC236}">
                  <a16:creationId xmlns:a16="http://schemas.microsoft.com/office/drawing/2014/main" id="{879BDFFC-0789-440C-A96D-EFD108C3B0C9}"/>
                </a:ext>
              </a:extLst>
            </p:cNvPr>
            <p:cNvSpPr txBox="1"/>
            <p:nvPr/>
          </p:nvSpPr>
          <p:spPr>
            <a:xfrm>
              <a:off x="2631297" y="6019802"/>
              <a:ext cx="3399195" cy="778670"/>
            </a:xfrm>
            <a:prstGeom prst="rect">
              <a:avLst/>
            </a:prstGeom>
            <a:noFill/>
          </p:spPr>
          <p:txBody>
            <a:bodyPr wrap="none" rtlCol="0">
              <a:spAutoFit/>
            </a:bodyPr>
            <a:lstStyle/>
            <a:p>
              <a:r>
                <a:rPr lang="en-US" sz="1350" dirty="0"/>
                <a:t>reference view</a:t>
              </a:r>
            </a:p>
          </p:txBody>
        </p:sp>
        <p:sp>
          <p:nvSpPr>
            <p:cNvPr id="28" name="TextBox 27">
              <a:extLst>
                <a:ext uri="{FF2B5EF4-FFF2-40B4-BE49-F238E27FC236}">
                  <a16:creationId xmlns:a16="http://schemas.microsoft.com/office/drawing/2014/main" id="{89EE6871-B829-4D31-B0BF-28F13924E64B}"/>
                </a:ext>
              </a:extLst>
            </p:cNvPr>
            <p:cNvSpPr txBox="1"/>
            <p:nvPr/>
          </p:nvSpPr>
          <p:spPr>
            <a:xfrm>
              <a:off x="6885909" y="6019800"/>
              <a:ext cx="3474067" cy="778670"/>
            </a:xfrm>
            <a:prstGeom prst="rect">
              <a:avLst/>
            </a:prstGeom>
            <a:noFill/>
          </p:spPr>
          <p:txBody>
            <a:bodyPr wrap="none" rtlCol="0">
              <a:spAutoFit/>
            </a:bodyPr>
            <a:lstStyle/>
            <a:p>
              <a:r>
                <a:rPr lang="en-US" sz="1350" dirty="0"/>
                <a:t>neighbor views</a:t>
              </a:r>
            </a:p>
          </p:txBody>
        </p:sp>
        <p:grpSp>
          <p:nvGrpSpPr>
            <p:cNvPr id="22" name="Group 21">
              <a:extLst>
                <a:ext uri="{FF2B5EF4-FFF2-40B4-BE49-F238E27FC236}">
                  <a16:creationId xmlns:a16="http://schemas.microsoft.com/office/drawing/2014/main" id="{C3F36C64-5444-1F41-B33A-8BF3FECD594E}"/>
                </a:ext>
              </a:extLst>
            </p:cNvPr>
            <p:cNvGrpSpPr/>
            <p:nvPr/>
          </p:nvGrpSpPr>
          <p:grpSpPr>
            <a:xfrm>
              <a:off x="1939638" y="2151530"/>
              <a:ext cx="2944091" cy="3630706"/>
              <a:chOff x="1939638" y="2151530"/>
              <a:chExt cx="2944091" cy="3630706"/>
            </a:xfrm>
          </p:grpSpPr>
          <p:sp>
            <p:nvSpPr>
              <p:cNvPr id="26" name="object 8">
                <a:extLst>
                  <a:ext uri="{FF2B5EF4-FFF2-40B4-BE49-F238E27FC236}">
                    <a16:creationId xmlns:a16="http://schemas.microsoft.com/office/drawing/2014/main" id="{8F8F2D66-DF25-42C3-BA34-6BE5755F32C5}"/>
                  </a:ext>
                </a:extLst>
              </p:cNvPr>
              <p:cNvSpPr/>
              <p:nvPr/>
            </p:nvSpPr>
            <p:spPr>
              <a:xfrm>
                <a:off x="3411684" y="2151530"/>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7" name="object 7"/>
              <p:cNvSpPr/>
              <p:nvPr/>
            </p:nvSpPr>
            <p:spPr>
              <a:xfrm>
                <a:off x="1939638" y="3966883"/>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grpSp>
        <p:pic>
          <p:nvPicPr>
            <p:cNvPr id="21" name="Graphic 20">
              <a:extLst>
                <a:ext uri="{FF2B5EF4-FFF2-40B4-BE49-F238E27FC236}">
                  <a16:creationId xmlns:a16="http://schemas.microsoft.com/office/drawing/2014/main" id="{6F819B2B-41FB-E642-B853-A965AD97FD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00000">
              <a:off x="1487762" y="5626020"/>
              <a:ext cx="533400" cy="673100"/>
            </a:xfrm>
            <a:prstGeom prst="rect">
              <a:avLst/>
            </a:prstGeom>
          </p:spPr>
        </p:pic>
        <p:sp>
          <p:nvSpPr>
            <p:cNvPr id="9" name="object 9"/>
            <p:cNvSpPr/>
            <p:nvPr/>
          </p:nvSpPr>
          <p:spPr>
            <a:xfrm>
              <a:off x="3338079" y="3889595"/>
              <a:ext cx="147204" cy="142874"/>
            </a:xfrm>
            <a:prstGeom prst="rect">
              <a:avLst/>
            </a:prstGeom>
            <a:blipFill>
              <a:blip r:embed="rId7" cstate="print"/>
              <a:stretch>
                <a:fillRect/>
              </a:stretch>
            </a:blipFill>
          </p:spPr>
          <p:txBody>
            <a:bodyPr wrap="square" lIns="0" tIns="0" rIns="0" bIns="0" rtlCol="0"/>
            <a:lstStyle/>
            <a:p>
              <a:endParaRPr sz="1350"/>
            </a:p>
          </p:txBody>
        </p:sp>
        <p:sp>
          <p:nvSpPr>
            <p:cNvPr id="10" name="object 10"/>
            <p:cNvSpPr/>
            <p:nvPr/>
          </p:nvSpPr>
          <p:spPr>
            <a:xfrm>
              <a:off x="3238500" y="3798794"/>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4" name="object 14"/>
            <p:cNvSpPr/>
            <p:nvPr/>
          </p:nvSpPr>
          <p:spPr>
            <a:xfrm>
              <a:off x="4221306" y="2819680"/>
              <a:ext cx="147204" cy="142874"/>
            </a:xfrm>
            <a:prstGeom prst="rect">
              <a:avLst/>
            </a:prstGeom>
            <a:blipFill>
              <a:blip r:embed="rId7" cstate="print"/>
              <a:stretch>
                <a:fillRect/>
              </a:stretch>
            </a:blipFill>
          </p:spPr>
          <p:txBody>
            <a:bodyPr wrap="square" lIns="0" tIns="0" rIns="0" bIns="0" rtlCol="0"/>
            <a:lstStyle/>
            <a:p>
              <a:endParaRPr sz="1350"/>
            </a:p>
          </p:txBody>
        </p:sp>
      </p:grpSp>
      <p:sp>
        <p:nvSpPr>
          <p:cNvPr id="43" name="Title 42">
            <a:extLst>
              <a:ext uri="{FF2B5EF4-FFF2-40B4-BE49-F238E27FC236}">
                <a16:creationId xmlns:a16="http://schemas.microsoft.com/office/drawing/2014/main" id="{715CB5D7-629A-434F-B222-E21816483E28}"/>
              </a:ext>
            </a:extLst>
          </p:cNvPr>
          <p:cNvSpPr>
            <a:spLocks noGrp="1"/>
          </p:cNvSpPr>
          <p:nvPr>
            <p:ph type="title"/>
          </p:nvPr>
        </p:nvSpPr>
        <p:spPr/>
        <p:txBody>
          <a:bodyPr>
            <a:normAutofit/>
          </a:bodyPr>
          <a:lstStyle/>
          <a:p>
            <a:r>
              <a:rPr lang="en-US" spc="-3" dirty="0"/>
              <a:t>Multi-view stereo: </a:t>
            </a:r>
            <a:r>
              <a:rPr lang="en-US" dirty="0"/>
              <a:t>Basic</a:t>
            </a:r>
            <a:r>
              <a:rPr lang="en-US" spc="-17" dirty="0"/>
              <a:t> </a:t>
            </a:r>
            <a:r>
              <a:rPr lang="en-US" dirty="0"/>
              <a:t>idea</a:t>
            </a:r>
          </a:p>
        </p:txBody>
      </p:sp>
      <p:sp>
        <p:nvSpPr>
          <p:cNvPr id="33" name="object 6">
            <a:extLst>
              <a:ext uri="{FF2B5EF4-FFF2-40B4-BE49-F238E27FC236}">
                <a16:creationId xmlns:a16="http://schemas.microsoft.com/office/drawing/2014/main" id="{EB1CF46C-6126-1A46-B323-6EAC413313CB}"/>
              </a:ext>
            </a:extLst>
          </p:cNvPr>
          <p:cNvSpPr/>
          <p:nvPr/>
        </p:nvSpPr>
        <p:spPr>
          <a:xfrm>
            <a:off x="7031819" y="4415092"/>
            <a:ext cx="634733" cy="616063"/>
          </a:xfrm>
          <a:prstGeom prst="rect">
            <a:avLst/>
          </a:prstGeom>
          <a:blipFill>
            <a:blip r:embed="rId3" cstate="print"/>
            <a:stretch>
              <a:fillRect l="-275000" t="-216674" r="-274998" b="-549992"/>
            </a:stretch>
          </a:blipFill>
        </p:spPr>
        <p:txBody>
          <a:bodyPr wrap="square" lIns="0" tIns="0" rIns="0" bIns="0" rtlCol="0"/>
          <a:lstStyle/>
          <a:p>
            <a:endParaRPr sz="1350" dirty="0"/>
          </a:p>
        </p:txBody>
      </p:sp>
      <p:grpSp>
        <p:nvGrpSpPr>
          <p:cNvPr id="34" name="Group 33">
            <a:extLst>
              <a:ext uri="{FF2B5EF4-FFF2-40B4-BE49-F238E27FC236}">
                <a16:creationId xmlns:a16="http://schemas.microsoft.com/office/drawing/2014/main" id="{A6BE2CC9-7AD3-0F45-886A-B6CF3D17AD04}"/>
              </a:ext>
            </a:extLst>
          </p:cNvPr>
          <p:cNvGrpSpPr/>
          <p:nvPr/>
        </p:nvGrpSpPr>
        <p:grpSpPr>
          <a:xfrm>
            <a:off x="6291203" y="3155201"/>
            <a:ext cx="2115965" cy="616064"/>
            <a:chOff x="5008268" y="2420470"/>
            <a:chExt cx="2821286" cy="821419"/>
          </a:xfrm>
        </p:grpSpPr>
        <p:sp>
          <p:nvSpPr>
            <p:cNvPr id="35" name="object 3">
              <a:extLst>
                <a:ext uri="{FF2B5EF4-FFF2-40B4-BE49-F238E27FC236}">
                  <a16:creationId xmlns:a16="http://schemas.microsoft.com/office/drawing/2014/main" id="{000D0106-F09A-3B47-8FA6-B10B499FAA17}"/>
                </a:ext>
              </a:extLst>
            </p:cNvPr>
            <p:cNvSpPr/>
            <p:nvPr/>
          </p:nvSpPr>
          <p:spPr>
            <a:xfrm>
              <a:off x="5008268" y="2420470"/>
              <a:ext cx="846310" cy="821417"/>
            </a:xfrm>
            <a:prstGeom prst="rect">
              <a:avLst/>
            </a:prstGeom>
            <a:blipFill>
              <a:blip r:embed="rId4" cstate="print"/>
              <a:stretch>
                <a:fillRect l="-110001" t="-256665" r="-439998" b="-510000"/>
              </a:stretch>
            </a:blipFill>
          </p:spPr>
          <p:txBody>
            <a:bodyPr wrap="square" lIns="0" tIns="0" rIns="0" bIns="0" rtlCol="0"/>
            <a:lstStyle/>
            <a:p>
              <a:endParaRPr sz="1350"/>
            </a:p>
          </p:txBody>
        </p:sp>
        <p:sp>
          <p:nvSpPr>
            <p:cNvPr id="36" name="object 4">
              <a:extLst>
                <a:ext uri="{FF2B5EF4-FFF2-40B4-BE49-F238E27FC236}">
                  <a16:creationId xmlns:a16="http://schemas.microsoft.com/office/drawing/2014/main" id="{16E4CF69-6577-1A4C-A99B-998CA0336876}"/>
                </a:ext>
              </a:extLst>
            </p:cNvPr>
            <p:cNvSpPr/>
            <p:nvPr/>
          </p:nvSpPr>
          <p:spPr>
            <a:xfrm>
              <a:off x="5995756" y="2420470"/>
              <a:ext cx="846310" cy="821417"/>
            </a:xfrm>
            <a:prstGeom prst="rect">
              <a:avLst/>
            </a:prstGeom>
            <a:blipFill>
              <a:blip r:embed="rId5" cstate="print"/>
              <a:stretch>
                <a:fillRect l="-170000" t="-340003" r="-379998" b="-426665"/>
              </a:stretch>
            </a:blipFill>
          </p:spPr>
          <p:txBody>
            <a:bodyPr wrap="square" lIns="0" tIns="0" rIns="0" bIns="0" rtlCol="0"/>
            <a:lstStyle/>
            <a:p>
              <a:endParaRPr sz="1350"/>
            </a:p>
          </p:txBody>
        </p:sp>
        <p:sp>
          <p:nvSpPr>
            <p:cNvPr id="37" name="object 5">
              <a:extLst>
                <a:ext uri="{FF2B5EF4-FFF2-40B4-BE49-F238E27FC236}">
                  <a16:creationId xmlns:a16="http://schemas.microsoft.com/office/drawing/2014/main" id="{6C8A286E-40B7-C647-B378-2E7F6B1DC5BD}"/>
                </a:ext>
              </a:extLst>
            </p:cNvPr>
            <p:cNvSpPr/>
            <p:nvPr/>
          </p:nvSpPr>
          <p:spPr>
            <a:xfrm>
              <a:off x="6983244" y="2420470"/>
              <a:ext cx="846310" cy="821419"/>
            </a:xfrm>
            <a:prstGeom prst="rect">
              <a:avLst/>
            </a:prstGeom>
            <a:blipFill>
              <a:blip r:embed="rId6" cstate="print"/>
              <a:stretch>
                <a:fillRect l="-310002" t="-266666" r="-239999" b="-500000"/>
              </a:stretch>
            </a:blipFill>
          </p:spPr>
          <p:txBody>
            <a:bodyPr wrap="square" lIns="0" tIns="0" rIns="0" bIns="0" rtlCol="0"/>
            <a:lstStyle/>
            <a:p>
              <a:endParaRPr sz="1350"/>
            </a:p>
          </p:txBody>
        </p:sp>
      </p:grpSp>
      <p:grpSp>
        <p:nvGrpSpPr>
          <p:cNvPr id="50" name="Group 49">
            <a:extLst>
              <a:ext uri="{FF2B5EF4-FFF2-40B4-BE49-F238E27FC236}">
                <a16:creationId xmlns:a16="http://schemas.microsoft.com/office/drawing/2014/main" id="{5AFD4610-DB7D-1045-AE87-E652D1DAFE1D}"/>
              </a:ext>
            </a:extLst>
          </p:cNvPr>
          <p:cNvGrpSpPr/>
          <p:nvPr/>
        </p:nvGrpSpPr>
        <p:grpSpPr>
          <a:xfrm>
            <a:off x="6608570" y="3798696"/>
            <a:ext cx="1481232" cy="539089"/>
            <a:chOff x="8811426" y="3380372"/>
            <a:chExt cx="1974976" cy="718785"/>
          </a:xfrm>
        </p:grpSpPr>
        <p:cxnSp>
          <p:nvCxnSpPr>
            <p:cNvPr id="31" name="Straight Arrow Connector 30">
              <a:extLst>
                <a:ext uri="{FF2B5EF4-FFF2-40B4-BE49-F238E27FC236}">
                  <a16:creationId xmlns:a16="http://schemas.microsoft.com/office/drawing/2014/main" id="{33E5A287-FD40-4445-9E49-FC551339B96B}"/>
                </a:ext>
              </a:extLst>
            </p:cNvPr>
            <p:cNvCxnSpPr>
              <a:cxnSpLocks/>
            </p:cNvCxnSpPr>
            <p:nvPr/>
          </p:nvCxnSpPr>
          <p:spPr>
            <a:xfrm>
              <a:off x="8811426" y="3380372"/>
              <a:ext cx="762303" cy="6815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4BB6490-6028-FC4C-ACC7-83674635E8EA}"/>
                </a:ext>
              </a:extLst>
            </p:cNvPr>
            <p:cNvCxnSpPr>
              <a:cxnSpLocks/>
            </p:cNvCxnSpPr>
            <p:nvPr/>
          </p:nvCxnSpPr>
          <p:spPr>
            <a:xfrm>
              <a:off x="9798914" y="3380372"/>
              <a:ext cx="0" cy="7187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ABC8AEB-745F-AD41-8D02-06F084A54E24}"/>
                </a:ext>
              </a:extLst>
            </p:cNvPr>
            <p:cNvCxnSpPr>
              <a:cxnSpLocks/>
            </p:cNvCxnSpPr>
            <p:nvPr/>
          </p:nvCxnSpPr>
          <p:spPr>
            <a:xfrm flipH="1">
              <a:off x="10024100" y="3380374"/>
              <a:ext cx="762302" cy="6815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2E09617-A2A0-A348-B027-BC6A69D7CFA9}"/>
              </a:ext>
            </a:extLst>
          </p:cNvPr>
          <p:cNvSpPr txBox="1"/>
          <p:nvPr/>
        </p:nvSpPr>
        <p:spPr>
          <a:xfrm>
            <a:off x="5363309" y="4506542"/>
            <a:ext cx="1528594" cy="507831"/>
          </a:xfrm>
          <a:prstGeom prst="rect">
            <a:avLst/>
          </a:prstGeom>
          <a:noFill/>
        </p:spPr>
        <p:txBody>
          <a:bodyPr wrap="square" rtlCol="0">
            <a:spAutoFit/>
          </a:bodyPr>
          <a:lstStyle/>
          <a:p>
            <a:pPr algn="ctr"/>
            <a:r>
              <a:rPr lang="en-US" sz="1350" dirty="0"/>
              <a:t>Patch from reference View</a:t>
            </a:r>
          </a:p>
        </p:txBody>
      </p:sp>
      <p:sp>
        <p:nvSpPr>
          <p:cNvPr id="52" name="TextBox 51">
            <a:extLst>
              <a:ext uri="{FF2B5EF4-FFF2-40B4-BE49-F238E27FC236}">
                <a16:creationId xmlns:a16="http://schemas.microsoft.com/office/drawing/2014/main" id="{76DA43AC-568A-2745-A37C-57AADFC3CC12}"/>
              </a:ext>
            </a:extLst>
          </p:cNvPr>
          <p:cNvSpPr txBox="1"/>
          <p:nvPr/>
        </p:nvSpPr>
        <p:spPr>
          <a:xfrm>
            <a:off x="4572001" y="3073509"/>
            <a:ext cx="1692389" cy="923330"/>
          </a:xfrm>
          <a:prstGeom prst="rect">
            <a:avLst/>
          </a:prstGeom>
          <a:noFill/>
        </p:spPr>
        <p:txBody>
          <a:bodyPr wrap="square" rtlCol="0">
            <a:spAutoFit/>
          </a:bodyPr>
          <a:lstStyle/>
          <a:p>
            <a:pPr algn="ctr"/>
            <a:r>
              <a:rPr lang="en-US" sz="1350" dirty="0"/>
              <a:t>Corresponding patches at depth guess in other views</a:t>
            </a:r>
          </a:p>
        </p:txBody>
      </p:sp>
      <p:sp>
        <p:nvSpPr>
          <p:cNvPr id="53" name="TextBox 52">
            <a:extLst>
              <a:ext uri="{FF2B5EF4-FFF2-40B4-BE49-F238E27FC236}">
                <a16:creationId xmlns:a16="http://schemas.microsoft.com/office/drawing/2014/main" id="{119789CE-3408-3C46-903C-5380F24E06E6}"/>
              </a:ext>
            </a:extLst>
          </p:cNvPr>
          <p:cNvSpPr txBox="1"/>
          <p:nvPr/>
        </p:nvSpPr>
        <p:spPr>
          <a:xfrm>
            <a:off x="675225" y="1900652"/>
            <a:ext cx="6174146" cy="646331"/>
          </a:xfrm>
          <a:prstGeom prst="rect">
            <a:avLst/>
          </a:prstGeom>
          <a:noFill/>
        </p:spPr>
        <p:txBody>
          <a:bodyPr wrap="square" rtlCol="0">
            <a:spAutoFit/>
          </a:bodyPr>
          <a:lstStyle/>
          <a:p>
            <a:r>
              <a:rPr lang="en-US" b="1" dirty="0">
                <a:latin typeface="+mj-lt"/>
              </a:rPr>
              <a:t>Evaluate the likelihood of geometry at a particular depth for a particular reference patch:</a:t>
            </a:r>
          </a:p>
        </p:txBody>
      </p:sp>
      <p:sp>
        <p:nvSpPr>
          <p:cNvPr id="2" name="TextBox 1">
            <a:extLst>
              <a:ext uri="{FF2B5EF4-FFF2-40B4-BE49-F238E27FC236}">
                <a16:creationId xmlns:a16="http://schemas.microsoft.com/office/drawing/2014/main" id="{8C3E0D00-F808-1741-81DE-101FD38943D0}"/>
              </a:ext>
            </a:extLst>
          </p:cNvPr>
          <p:cNvSpPr txBox="1"/>
          <p:nvPr/>
        </p:nvSpPr>
        <p:spPr>
          <a:xfrm>
            <a:off x="7735897" y="3983116"/>
            <a:ext cx="776613" cy="415498"/>
          </a:xfrm>
          <a:prstGeom prst="rect">
            <a:avLst/>
          </a:prstGeom>
          <a:noFill/>
        </p:spPr>
        <p:txBody>
          <a:bodyPr wrap="square" rtlCol="0">
            <a:spAutoFit/>
          </a:bodyPr>
          <a:lstStyle/>
          <a:p>
            <a:pPr algn="ctr"/>
            <a:r>
              <a:rPr lang="en-US" sz="2100" b="1" dirty="0"/>
              <a:t>?</a:t>
            </a:r>
          </a:p>
        </p:txBody>
      </p:sp>
    </p:spTree>
    <p:extLst>
      <p:ext uri="{BB962C8B-B14F-4D97-AF65-F5344CB8AC3E}">
        <p14:creationId xmlns:p14="http://schemas.microsoft.com/office/powerpoint/2010/main" val="1791234266"/>
      </p:ext>
    </p:extLst>
  </p:cSld>
  <p:clrMapOvr>
    <a:masterClrMapping/>
  </p:clrMapOvr>
  <mc:AlternateContent xmlns:mc="http://schemas.openxmlformats.org/markup-compatibility/2006" xmlns:p14="http://schemas.microsoft.com/office/powerpoint/2010/main">
    <mc:Choice Requires="p14">
      <p:transition spd="med" p14:dur="700" advTm="101360">
        <p:fade/>
      </p:transition>
    </mc:Choice>
    <mc:Fallback xmlns="">
      <p:transition spd="med" advTm="10136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Structure from Motion (</a:t>
            </a:r>
            <a:r>
              <a:rPr lang="en-US" dirty="0" err="1"/>
              <a:t>SfM</a:t>
            </a:r>
            <a:r>
              <a:rPr lang="en-US" dirty="0"/>
              <a:t>)</a:t>
            </a:r>
          </a:p>
        </p:txBody>
      </p:sp>
      <p:sp>
        <p:nvSpPr>
          <p:cNvPr id="3" name="Content Placeholder 2"/>
          <p:cNvSpPr>
            <a:spLocks noGrp="1"/>
          </p:cNvSpPr>
          <p:nvPr>
            <p:ph idx="1"/>
          </p:nvPr>
        </p:nvSpPr>
        <p:spPr>
          <a:xfrm>
            <a:off x="457200" y="1600200"/>
            <a:ext cx="8229600" cy="5029200"/>
          </a:xfrm>
        </p:spPr>
        <p:txBody>
          <a:bodyPr/>
          <a:lstStyle/>
          <a:p>
            <a:pPr eaLnBrk="1" hangingPunct="1"/>
            <a:r>
              <a:rPr lang="en-US" altLang="en-US"/>
              <a:t>Given many images, how can we </a:t>
            </a:r>
          </a:p>
          <a:p>
            <a:pPr lvl="1" eaLnBrk="1" hangingPunct="1">
              <a:buFont typeface="Arial" panose="020B0604020202020204" pitchFamily="34" charset="0"/>
              <a:buNone/>
            </a:pPr>
            <a:r>
              <a:rPr lang="en-US" altLang="en-US"/>
              <a:t>a) figure out where they were all taken from?</a:t>
            </a:r>
          </a:p>
          <a:p>
            <a:pPr lvl="1" eaLnBrk="1" hangingPunct="1">
              <a:buFont typeface="Arial" panose="020B0604020202020204" pitchFamily="34" charset="0"/>
              <a:buNone/>
            </a:pPr>
            <a:r>
              <a:rPr lang="en-US" altLang="en-US"/>
              <a:t>b) build a 3D model of the scene?</a:t>
            </a:r>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r>
              <a:rPr lang="en-US" altLang="en-US"/>
              <a:t>This is (roughly) the </a:t>
            </a:r>
            <a:r>
              <a:rPr lang="en-US" altLang="en-US" b="1"/>
              <a:t>structure from motion </a:t>
            </a:r>
            <a:r>
              <a:rPr lang="en-US" altLang="en-US"/>
              <a:t>problem</a:t>
            </a:r>
          </a:p>
        </p:txBody>
      </p:sp>
      <p:grpSp>
        <p:nvGrpSpPr>
          <p:cNvPr id="7" name="Group 6"/>
          <p:cNvGrpSpPr>
            <a:grpSpLocks/>
          </p:cNvGrpSpPr>
          <p:nvPr/>
        </p:nvGrpSpPr>
        <p:grpSpPr bwMode="auto">
          <a:xfrm>
            <a:off x="1157288" y="3379790"/>
            <a:ext cx="6767512" cy="2338387"/>
            <a:chOff x="40818" y="3352800"/>
            <a:chExt cx="8972550" cy="3101339"/>
          </a:xfrm>
        </p:grpSpPr>
        <p:pic>
          <p:nvPicPr>
            <p:cNvPr id="4" name="Picture 4" descr="C:\snavely\thesis\Colosseum1.png"/>
            <p:cNvPicPr>
              <a:picLocks noChangeAspect="1" noChangeArrowheads="1"/>
            </p:cNvPicPr>
            <p:nvPr/>
          </p:nvPicPr>
          <p:blipFill>
            <a:blip r:embed="rId2"/>
            <a:srcRect l="2835" r="2835"/>
            <a:stretch>
              <a:fillRect/>
            </a:stretch>
          </p:blipFill>
          <p:spPr bwMode="auto">
            <a:xfrm>
              <a:off x="5149046" y="3424386"/>
              <a:ext cx="3864322" cy="2911848"/>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771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8" y="3352800"/>
              <a:ext cx="4236155" cy="310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311356" y="4599231"/>
              <a:ext cx="734559" cy="608477"/>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7886815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078432" y="3160060"/>
            <a:ext cx="1688523" cy="2185147"/>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4961659" y="2521325"/>
            <a:ext cx="1688523" cy="2185147"/>
          </a:xfrm>
          <a:prstGeom prst="rect">
            <a:avLst/>
          </a:prstGeom>
          <a:blipFill>
            <a:blip r:embed="rId4" cstate="print"/>
            <a:stretch>
              <a:fillRect/>
            </a:stretch>
          </a:blipFill>
        </p:spPr>
        <p:txBody>
          <a:bodyPr wrap="square" lIns="0" tIns="0" rIns="0" bIns="0" rtlCol="0"/>
          <a:lstStyle/>
          <a:p>
            <a:endParaRPr sz="1350"/>
          </a:p>
        </p:txBody>
      </p:sp>
      <p:sp>
        <p:nvSpPr>
          <p:cNvPr id="5" name="object 5"/>
          <p:cNvSpPr/>
          <p:nvPr/>
        </p:nvSpPr>
        <p:spPr>
          <a:xfrm>
            <a:off x="5792932" y="2000251"/>
            <a:ext cx="1688523" cy="2185147"/>
          </a:xfrm>
          <a:prstGeom prst="rect">
            <a:avLst/>
          </a:prstGeom>
          <a:blipFill>
            <a:blip r:embed="rId5" cstate="print"/>
            <a:stretch>
              <a:fillRect/>
            </a:stretch>
          </a:blipFill>
        </p:spPr>
        <p:txBody>
          <a:bodyPr wrap="square" lIns="0" tIns="0" rIns="0" bIns="0" rtlCol="0"/>
          <a:lstStyle/>
          <a:p>
            <a:endParaRPr sz="1350"/>
          </a:p>
        </p:txBody>
      </p:sp>
      <p:sp>
        <p:nvSpPr>
          <p:cNvPr id="6" name="object 6"/>
          <p:cNvSpPr/>
          <p:nvPr/>
        </p:nvSpPr>
        <p:spPr>
          <a:xfrm>
            <a:off x="1714500" y="3160060"/>
            <a:ext cx="1688523" cy="2185147"/>
          </a:xfrm>
          <a:prstGeom prst="rect">
            <a:avLst/>
          </a:prstGeom>
          <a:blipFill>
            <a:blip r:embed="rId6" cstate="print"/>
            <a:stretch>
              <a:fillRect/>
            </a:stretch>
          </a:blipFill>
        </p:spPr>
        <p:txBody>
          <a:bodyPr wrap="square" lIns="0" tIns="0" rIns="0" bIns="0" rtlCol="0"/>
          <a:lstStyle/>
          <a:p>
            <a:endParaRPr sz="1350"/>
          </a:p>
        </p:txBody>
      </p:sp>
      <p:sp>
        <p:nvSpPr>
          <p:cNvPr id="7" name="object 7"/>
          <p:cNvSpPr/>
          <p:nvPr/>
        </p:nvSpPr>
        <p:spPr>
          <a:xfrm>
            <a:off x="1454729" y="3832413"/>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8" name="object 8"/>
          <p:cNvSpPr/>
          <p:nvPr/>
        </p:nvSpPr>
        <p:spPr>
          <a:xfrm>
            <a:off x="2558763" y="2470898"/>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9" name="object 9"/>
          <p:cNvSpPr/>
          <p:nvPr/>
        </p:nvSpPr>
        <p:spPr>
          <a:xfrm>
            <a:off x="2503559" y="3774446"/>
            <a:ext cx="110403" cy="107156"/>
          </a:xfrm>
          <a:prstGeom prst="rect">
            <a:avLst/>
          </a:prstGeom>
          <a:blipFill>
            <a:blip r:embed="rId7" cstate="print"/>
            <a:stretch>
              <a:fillRect/>
            </a:stretch>
          </a:blipFill>
        </p:spPr>
        <p:txBody>
          <a:bodyPr wrap="square" lIns="0" tIns="0" rIns="0" bIns="0" rtlCol="0"/>
          <a:lstStyle/>
          <a:p>
            <a:endParaRPr sz="1350"/>
          </a:p>
        </p:txBody>
      </p:sp>
      <p:sp>
        <p:nvSpPr>
          <p:cNvPr id="10" name="object 10"/>
          <p:cNvSpPr/>
          <p:nvPr/>
        </p:nvSpPr>
        <p:spPr>
          <a:xfrm>
            <a:off x="2428875" y="3706346"/>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1" name="object 11"/>
          <p:cNvSpPr/>
          <p:nvPr/>
        </p:nvSpPr>
        <p:spPr>
          <a:xfrm>
            <a:off x="3184442" y="2989929"/>
            <a:ext cx="1387619" cy="968609"/>
          </a:xfrm>
          <a:custGeom>
            <a:avLst/>
            <a:gdLst/>
            <a:ahLst/>
            <a:cxnLst/>
            <a:rect l="l" t="t" r="r" b="b"/>
            <a:pathLst>
              <a:path w="2035175" h="1463675">
                <a:moveTo>
                  <a:pt x="0" y="0"/>
                </a:moveTo>
                <a:lnTo>
                  <a:pt x="2035078" y="146357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3184442" y="2989930"/>
            <a:ext cx="2374756" cy="484514"/>
          </a:xfrm>
          <a:custGeom>
            <a:avLst/>
            <a:gdLst/>
            <a:ahLst/>
            <a:cxnLst/>
            <a:rect l="l" t="t" r="r" b="b"/>
            <a:pathLst>
              <a:path w="3482975" h="732154">
                <a:moveTo>
                  <a:pt x="0" y="0"/>
                </a:moveTo>
                <a:lnTo>
                  <a:pt x="3482877" y="731790"/>
                </a:lnTo>
              </a:path>
            </a:pathLst>
          </a:custGeom>
          <a:ln w="38099">
            <a:solidFill>
              <a:srgbClr val="8B8FE5"/>
            </a:solidFill>
          </a:ln>
        </p:spPr>
        <p:txBody>
          <a:bodyPr wrap="square" lIns="0" tIns="0" rIns="0" bIns="0" rtlCol="0"/>
          <a:lstStyle/>
          <a:p>
            <a:endParaRPr sz="1350"/>
          </a:p>
        </p:txBody>
      </p:sp>
      <p:sp>
        <p:nvSpPr>
          <p:cNvPr id="13" name="object 13"/>
          <p:cNvSpPr/>
          <p:nvPr/>
        </p:nvSpPr>
        <p:spPr>
          <a:xfrm>
            <a:off x="3184441" y="2823880"/>
            <a:ext cx="3452813" cy="166407"/>
          </a:xfrm>
          <a:custGeom>
            <a:avLst/>
            <a:gdLst/>
            <a:ahLst/>
            <a:cxnLst/>
            <a:rect l="l" t="t" r="r" b="b"/>
            <a:pathLst>
              <a:path w="5064125" h="251460">
                <a:moveTo>
                  <a:pt x="0" y="250918"/>
                </a:moveTo>
                <a:lnTo>
                  <a:pt x="5064026" y="0"/>
                </a:lnTo>
              </a:path>
            </a:pathLst>
          </a:custGeom>
          <a:ln w="38099">
            <a:solidFill>
              <a:srgbClr val="8B8FE5"/>
            </a:solidFill>
          </a:ln>
        </p:spPr>
        <p:txBody>
          <a:bodyPr wrap="square" lIns="0" tIns="0" rIns="0" bIns="0" rtlCol="0"/>
          <a:lstStyle/>
          <a:p>
            <a:endParaRPr sz="1350"/>
          </a:p>
        </p:txBody>
      </p:sp>
      <p:sp>
        <p:nvSpPr>
          <p:cNvPr id="14" name="object 14"/>
          <p:cNvSpPr/>
          <p:nvPr/>
        </p:nvSpPr>
        <p:spPr>
          <a:xfrm>
            <a:off x="3165980" y="2972010"/>
            <a:ext cx="110403" cy="107156"/>
          </a:xfrm>
          <a:prstGeom prst="rect">
            <a:avLst/>
          </a:prstGeom>
          <a:blipFill>
            <a:blip r:embed="rId7" cstate="print"/>
            <a:stretch>
              <a:fillRect/>
            </a:stretch>
          </a:blipFill>
        </p:spPr>
        <p:txBody>
          <a:bodyPr wrap="square" lIns="0" tIns="0" rIns="0" bIns="0" rtlCol="0"/>
          <a:lstStyle/>
          <a:p>
            <a:endParaRPr sz="1350"/>
          </a:p>
        </p:txBody>
      </p:sp>
      <p:sp>
        <p:nvSpPr>
          <p:cNvPr id="15" name="object 15"/>
          <p:cNvSpPr/>
          <p:nvPr/>
        </p:nvSpPr>
        <p:spPr>
          <a:xfrm>
            <a:off x="4438866" y="3875299"/>
            <a:ext cx="110403" cy="107156"/>
          </a:xfrm>
          <a:prstGeom prst="rect">
            <a:avLst/>
          </a:prstGeom>
          <a:blipFill>
            <a:blip r:embed="rId7" cstate="print"/>
            <a:stretch>
              <a:fillRect/>
            </a:stretch>
          </a:blipFill>
        </p:spPr>
        <p:txBody>
          <a:bodyPr wrap="square" lIns="0" tIns="0" rIns="0" bIns="0" rtlCol="0"/>
          <a:lstStyle/>
          <a:p>
            <a:endParaRPr sz="1350"/>
          </a:p>
        </p:txBody>
      </p:sp>
      <p:sp>
        <p:nvSpPr>
          <p:cNvPr id="16" name="object 16"/>
          <p:cNvSpPr/>
          <p:nvPr/>
        </p:nvSpPr>
        <p:spPr>
          <a:xfrm>
            <a:off x="4364182" y="3807199"/>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477958" y="3446674"/>
            <a:ext cx="110404" cy="107156"/>
          </a:xfrm>
          <a:prstGeom prst="rect">
            <a:avLst/>
          </a:prstGeom>
          <a:blipFill>
            <a:blip r:embed="rId7" cstate="print"/>
            <a:stretch>
              <a:fillRect/>
            </a:stretch>
          </a:blipFill>
        </p:spPr>
        <p:txBody>
          <a:bodyPr wrap="square" lIns="0" tIns="0" rIns="0" bIns="0" rtlCol="0"/>
          <a:lstStyle/>
          <a:p>
            <a:endParaRPr sz="1350"/>
          </a:p>
        </p:txBody>
      </p:sp>
      <p:sp>
        <p:nvSpPr>
          <p:cNvPr id="18" name="object 18"/>
          <p:cNvSpPr/>
          <p:nvPr/>
        </p:nvSpPr>
        <p:spPr>
          <a:xfrm>
            <a:off x="5403272" y="3378574"/>
            <a:ext cx="259773" cy="252132"/>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6672911" y="2740704"/>
            <a:ext cx="110403" cy="107156"/>
          </a:xfrm>
          <a:prstGeom prst="rect">
            <a:avLst/>
          </a:prstGeom>
          <a:blipFill>
            <a:blip r:embed="rId7" cstate="print"/>
            <a:stretch>
              <a:fillRect/>
            </a:stretch>
          </a:blipFill>
        </p:spPr>
        <p:txBody>
          <a:bodyPr wrap="square" lIns="0" tIns="0" rIns="0" bIns="0" rtlCol="0"/>
          <a:lstStyle/>
          <a:p>
            <a:endParaRPr sz="1350"/>
          </a:p>
        </p:txBody>
      </p:sp>
      <p:sp>
        <p:nvSpPr>
          <p:cNvPr id="20" name="object 20"/>
          <p:cNvSpPr/>
          <p:nvPr/>
        </p:nvSpPr>
        <p:spPr>
          <a:xfrm>
            <a:off x="6598227" y="2672603"/>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21" name="object 21"/>
          <p:cNvSpPr/>
          <p:nvPr/>
        </p:nvSpPr>
        <p:spPr>
          <a:xfrm>
            <a:off x="1525035" y="1761450"/>
            <a:ext cx="2578240" cy="711641"/>
          </a:xfrm>
          <a:prstGeom prst="rect">
            <a:avLst/>
          </a:prstGeom>
          <a:blipFill>
            <a:blip r:embed="rId8" cstate="print"/>
            <a:stretch>
              <a:fillRect/>
            </a:stretch>
          </a:blipFill>
        </p:spPr>
        <p:txBody>
          <a:bodyPr wrap="square" lIns="0" tIns="0" rIns="0" bIns="0" rtlCol="0"/>
          <a:lstStyle/>
          <a:p>
            <a:endParaRPr sz="1350"/>
          </a:p>
        </p:txBody>
      </p:sp>
      <p:sp>
        <p:nvSpPr>
          <p:cNvPr id="23" name="object 23"/>
          <p:cNvSpPr/>
          <p:nvPr/>
        </p:nvSpPr>
        <p:spPr>
          <a:xfrm>
            <a:off x="2230798" y="1946671"/>
            <a:ext cx="110403" cy="107156"/>
          </a:xfrm>
          <a:prstGeom prst="rect">
            <a:avLst/>
          </a:prstGeom>
          <a:blipFill>
            <a:blip r:embed="rId7" cstate="print"/>
            <a:stretch>
              <a:fillRect/>
            </a:stretch>
          </a:blipFill>
        </p:spPr>
        <p:txBody>
          <a:bodyPr wrap="square" lIns="0" tIns="0" rIns="0" bIns="0" rtlCol="0"/>
          <a:lstStyle/>
          <a:p>
            <a:endParaRPr sz="1350"/>
          </a:p>
        </p:txBody>
      </p:sp>
      <p:sp>
        <p:nvSpPr>
          <p:cNvPr id="28" name="TextBox 27">
            <a:extLst>
              <a:ext uri="{FF2B5EF4-FFF2-40B4-BE49-F238E27FC236}">
                <a16:creationId xmlns:a16="http://schemas.microsoft.com/office/drawing/2014/main" id="{FE42ACAB-26CC-4F72-82E0-8B5746A98B60}"/>
              </a:ext>
            </a:extLst>
          </p:cNvPr>
          <p:cNvSpPr txBox="1"/>
          <p:nvPr/>
        </p:nvSpPr>
        <p:spPr>
          <a:xfrm>
            <a:off x="1973471" y="5372100"/>
            <a:ext cx="1309974" cy="300082"/>
          </a:xfrm>
          <a:prstGeom prst="rect">
            <a:avLst/>
          </a:prstGeom>
          <a:noFill/>
        </p:spPr>
        <p:txBody>
          <a:bodyPr wrap="none" rtlCol="0">
            <a:spAutoFit/>
          </a:bodyPr>
          <a:lstStyle/>
          <a:p>
            <a:r>
              <a:rPr lang="en-US" sz="1350" dirty="0"/>
              <a:t>reference view</a:t>
            </a:r>
          </a:p>
        </p:txBody>
      </p:sp>
      <p:sp>
        <p:nvSpPr>
          <p:cNvPr id="29" name="TextBox 28">
            <a:extLst>
              <a:ext uri="{FF2B5EF4-FFF2-40B4-BE49-F238E27FC236}">
                <a16:creationId xmlns:a16="http://schemas.microsoft.com/office/drawing/2014/main" id="{ADDA17D8-FB5C-494F-9C19-68E86ECBB60C}"/>
              </a:ext>
            </a:extLst>
          </p:cNvPr>
          <p:cNvSpPr txBox="1"/>
          <p:nvPr/>
        </p:nvSpPr>
        <p:spPr>
          <a:xfrm>
            <a:off x="5164433" y="5372100"/>
            <a:ext cx="1338828" cy="300082"/>
          </a:xfrm>
          <a:prstGeom prst="rect">
            <a:avLst/>
          </a:prstGeom>
          <a:noFill/>
        </p:spPr>
        <p:txBody>
          <a:bodyPr wrap="none" rtlCol="0">
            <a:spAutoFit/>
          </a:bodyPr>
          <a:lstStyle/>
          <a:p>
            <a:r>
              <a:rPr lang="en-US" sz="1350" dirty="0"/>
              <a:t>neighbor views</a:t>
            </a:r>
          </a:p>
        </p:txBody>
      </p:sp>
      <p:sp>
        <p:nvSpPr>
          <p:cNvPr id="30" name="object 21">
            <a:extLst>
              <a:ext uri="{FF2B5EF4-FFF2-40B4-BE49-F238E27FC236}">
                <a16:creationId xmlns:a16="http://schemas.microsoft.com/office/drawing/2014/main" id="{75B92F9A-CF51-4600-950C-346054877C51}"/>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a:latin typeface="Arial"/>
              <a:cs typeface="Arial"/>
            </a:endParaRPr>
          </a:p>
        </p:txBody>
      </p:sp>
      <p:sp>
        <p:nvSpPr>
          <p:cNvPr id="24" name="Title 23">
            <a:extLst>
              <a:ext uri="{FF2B5EF4-FFF2-40B4-BE49-F238E27FC236}">
                <a16:creationId xmlns:a16="http://schemas.microsoft.com/office/drawing/2014/main" id="{B408CDD5-7A80-8F4E-BCAC-9B82615A13B4}"/>
              </a:ext>
            </a:extLst>
          </p:cNvPr>
          <p:cNvSpPr>
            <a:spLocks noGrp="1"/>
          </p:cNvSpPr>
          <p:nvPr>
            <p:ph type="title"/>
          </p:nvPr>
        </p:nvSpPr>
        <p:spPr/>
        <p:txBody>
          <a:bodyPr/>
          <a:lstStyle/>
          <a:p>
            <a:r>
              <a:rPr lang="en-US" spc="-3" dirty="0"/>
              <a:t>Multi-view stereo: </a:t>
            </a:r>
            <a:r>
              <a:rPr lang="en-US" dirty="0"/>
              <a:t>Basic</a:t>
            </a:r>
            <a:r>
              <a:rPr lang="en-US" spc="-17" dirty="0"/>
              <a:t> </a:t>
            </a:r>
            <a:r>
              <a:rPr lang="en-US" dirty="0"/>
              <a:t>idea</a:t>
            </a:r>
          </a:p>
        </p:txBody>
      </p:sp>
      <p:pic>
        <p:nvPicPr>
          <p:cNvPr id="31" name="Graphic 30">
            <a:extLst>
              <a:ext uri="{FF2B5EF4-FFF2-40B4-BE49-F238E27FC236}">
                <a16:creationId xmlns:a16="http://schemas.microsoft.com/office/drawing/2014/main" id="{22300029-8F88-0244-9B5C-DE577B361D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00000">
            <a:off x="1115822" y="5076765"/>
            <a:ext cx="400050" cy="504825"/>
          </a:xfrm>
          <a:prstGeom prst="rect">
            <a:avLst/>
          </a:prstGeom>
        </p:spPr>
      </p:pic>
      <p:sp>
        <p:nvSpPr>
          <p:cNvPr id="25" name="TextBox 24">
            <a:extLst>
              <a:ext uri="{FF2B5EF4-FFF2-40B4-BE49-F238E27FC236}">
                <a16:creationId xmlns:a16="http://schemas.microsoft.com/office/drawing/2014/main" id="{A22C4C3D-0B2B-9E4E-ACCC-5A4CBF775F28}"/>
              </a:ext>
            </a:extLst>
          </p:cNvPr>
          <p:cNvSpPr txBox="1"/>
          <p:nvPr/>
        </p:nvSpPr>
        <p:spPr>
          <a:xfrm>
            <a:off x="207280" y="1664073"/>
            <a:ext cx="1247449" cy="923330"/>
          </a:xfrm>
          <a:prstGeom prst="rect">
            <a:avLst/>
          </a:prstGeom>
          <a:noFill/>
        </p:spPr>
        <p:txBody>
          <a:bodyPr wrap="square" rtlCol="0">
            <a:spAutoFit/>
          </a:bodyPr>
          <a:lstStyle/>
          <a:p>
            <a:pPr algn="ctr"/>
            <a:r>
              <a:rPr lang="en-US" sz="1350" dirty="0"/>
              <a:t>Photometric error across different depths</a:t>
            </a:r>
          </a:p>
        </p:txBody>
      </p:sp>
    </p:spTree>
    <p:extLst>
      <p:ext uri="{BB962C8B-B14F-4D97-AF65-F5344CB8AC3E}">
        <p14:creationId xmlns:p14="http://schemas.microsoft.com/office/powerpoint/2010/main" val="186072992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078432" y="3160060"/>
            <a:ext cx="1688523" cy="2185147"/>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4961659" y="2521325"/>
            <a:ext cx="1688523" cy="2185147"/>
          </a:xfrm>
          <a:prstGeom prst="rect">
            <a:avLst/>
          </a:prstGeom>
          <a:blipFill>
            <a:blip r:embed="rId4" cstate="print"/>
            <a:stretch>
              <a:fillRect/>
            </a:stretch>
          </a:blipFill>
        </p:spPr>
        <p:txBody>
          <a:bodyPr wrap="square" lIns="0" tIns="0" rIns="0" bIns="0" rtlCol="0"/>
          <a:lstStyle/>
          <a:p>
            <a:endParaRPr sz="1350"/>
          </a:p>
        </p:txBody>
      </p:sp>
      <p:sp>
        <p:nvSpPr>
          <p:cNvPr id="5" name="object 5"/>
          <p:cNvSpPr/>
          <p:nvPr/>
        </p:nvSpPr>
        <p:spPr>
          <a:xfrm>
            <a:off x="5792932" y="2000251"/>
            <a:ext cx="1688523" cy="2185147"/>
          </a:xfrm>
          <a:prstGeom prst="rect">
            <a:avLst/>
          </a:prstGeom>
          <a:blipFill>
            <a:blip r:embed="rId5" cstate="print"/>
            <a:stretch>
              <a:fillRect/>
            </a:stretch>
          </a:blipFill>
        </p:spPr>
        <p:txBody>
          <a:bodyPr wrap="square" lIns="0" tIns="0" rIns="0" bIns="0" rtlCol="0"/>
          <a:lstStyle/>
          <a:p>
            <a:endParaRPr sz="1350"/>
          </a:p>
        </p:txBody>
      </p:sp>
      <p:sp>
        <p:nvSpPr>
          <p:cNvPr id="6" name="object 6"/>
          <p:cNvSpPr/>
          <p:nvPr/>
        </p:nvSpPr>
        <p:spPr>
          <a:xfrm>
            <a:off x="1714500" y="3160060"/>
            <a:ext cx="1688523" cy="2185147"/>
          </a:xfrm>
          <a:prstGeom prst="rect">
            <a:avLst/>
          </a:prstGeom>
          <a:blipFill>
            <a:blip r:embed="rId6" cstate="print"/>
            <a:stretch>
              <a:fillRect/>
            </a:stretch>
          </a:blipFill>
        </p:spPr>
        <p:txBody>
          <a:bodyPr wrap="square" lIns="0" tIns="0" rIns="0" bIns="0" rtlCol="0"/>
          <a:lstStyle/>
          <a:p>
            <a:endParaRPr sz="1350"/>
          </a:p>
        </p:txBody>
      </p:sp>
      <p:sp>
        <p:nvSpPr>
          <p:cNvPr id="7" name="object 7"/>
          <p:cNvSpPr/>
          <p:nvPr/>
        </p:nvSpPr>
        <p:spPr>
          <a:xfrm>
            <a:off x="1454729" y="3832413"/>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8" name="object 8"/>
          <p:cNvSpPr/>
          <p:nvPr/>
        </p:nvSpPr>
        <p:spPr>
          <a:xfrm>
            <a:off x="2558763" y="2470898"/>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9" name="object 9"/>
          <p:cNvSpPr/>
          <p:nvPr/>
        </p:nvSpPr>
        <p:spPr>
          <a:xfrm>
            <a:off x="2503559" y="3774446"/>
            <a:ext cx="110403" cy="107156"/>
          </a:xfrm>
          <a:prstGeom prst="rect">
            <a:avLst/>
          </a:prstGeom>
          <a:blipFill>
            <a:blip r:embed="rId7" cstate="print"/>
            <a:stretch>
              <a:fillRect/>
            </a:stretch>
          </a:blipFill>
        </p:spPr>
        <p:txBody>
          <a:bodyPr wrap="square" lIns="0" tIns="0" rIns="0" bIns="0" rtlCol="0"/>
          <a:lstStyle/>
          <a:p>
            <a:endParaRPr sz="1350"/>
          </a:p>
        </p:txBody>
      </p:sp>
      <p:sp>
        <p:nvSpPr>
          <p:cNvPr id="10" name="object 10"/>
          <p:cNvSpPr/>
          <p:nvPr/>
        </p:nvSpPr>
        <p:spPr>
          <a:xfrm>
            <a:off x="2428875" y="3706346"/>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1" name="object 11"/>
          <p:cNvSpPr/>
          <p:nvPr/>
        </p:nvSpPr>
        <p:spPr>
          <a:xfrm>
            <a:off x="3314327" y="2838651"/>
            <a:ext cx="1335665" cy="1140899"/>
          </a:xfrm>
          <a:custGeom>
            <a:avLst/>
            <a:gdLst/>
            <a:ahLst/>
            <a:cxnLst/>
            <a:rect l="l" t="t" r="r" b="b"/>
            <a:pathLst>
              <a:path w="1958975" h="1724025">
                <a:moveTo>
                  <a:pt x="0" y="0"/>
                </a:moveTo>
                <a:lnTo>
                  <a:pt x="1958878" y="172365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3314329" y="2838649"/>
            <a:ext cx="2255693" cy="596714"/>
          </a:xfrm>
          <a:custGeom>
            <a:avLst/>
            <a:gdLst/>
            <a:ahLst/>
            <a:cxnLst/>
            <a:rect l="l" t="t" r="r" b="b"/>
            <a:pathLst>
              <a:path w="3308350" h="901700">
                <a:moveTo>
                  <a:pt x="0" y="0"/>
                </a:moveTo>
                <a:lnTo>
                  <a:pt x="3308157" y="901237"/>
                </a:lnTo>
              </a:path>
            </a:pathLst>
          </a:custGeom>
          <a:ln w="38099">
            <a:solidFill>
              <a:srgbClr val="8B8FE5"/>
            </a:solidFill>
          </a:ln>
        </p:spPr>
        <p:txBody>
          <a:bodyPr wrap="square" lIns="0" tIns="0" rIns="0" bIns="0" rtlCol="0"/>
          <a:lstStyle/>
          <a:p>
            <a:endParaRPr sz="1350"/>
          </a:p>
        </p:txBody>
      </p:sp>
      <p:sp>
        <p:nvSpPr>
          <p:cNvPr id="13" name="object 13"/>
          <p:cNvSpPr/>
          <p:nvPr/>
        </p:nvSpPr>
        <p:spPr>
          <a:xfrm>
            <a:off x="3314329" y="2758654"/>
            <a:ext cx="3367520" cy="80262"/>
          </a:xfrm>
          <a:custGeom>
            <a:avLst/>
            <a:gdLst/>
            <a:ahLst/>
            <a:cxnLst/>
            <a:rect l="l" t="t" r="r" b="b"/>
            <a:pathLst>
              <a:path w="4939030" h="121285">
                <a:moveTo>
                  <a:pt x="0" y="120881"/>
                </a:moveTo>
                <a:lnTo>
                  <a:pt x="4938706" y="0"/>
                </a:lnTo>
              </a:path>
            </a:pathLst>
          </a:custGeom>
          <a:ln w="38099">
            <a:solidFill>
              <a:srgbClr val="8B8FE5"/>
            </a:solidFill>
          </a:ln>
        </p:spPr>
        <p:txBody>
          <a:bodyPr wrap="square" lIns="0" tIns="0" rIns="0" bIns="0" rtlCol="0"/>
          <a:lstStyle/>
          <a:p>
            <a:endParaRPr sz="1350"/>
          </a:p>
        </p:txBody>
      </p:sp>
      <p:sp>
        <p:nvSpPr>
          <p:cNvPr id="14" name="object 14"/>
          <p:cNvSpPr/>
          <p:nvPr/>
        </p:nvSpPr>
        <p:spPr>
          <a:xfrm>
            <a:off x="3295866" y="2820730"/>
            <a:ext cx="110403" cy="107156"/>
          </a:xfrm>
          <a:prstGeom prst="rect">
            <a:avLst/>
          </a:prstGeom>
          <a:blipFill>
            <a:blip r:embed="rId7" cstate="print"/>
            <a:stretch>
              <a:fillRect/>
            </a:stretch>
          </a:blipFill>
        </p:spPr>
        <p:txBody>
          <a:bodyPr wrap="square" lIns="0" tIns="0" rIns="0" bIns="0" rtlCol="0"/>
          <a:lstStyle/>
          <a:p>
            <a:endParaRPr sz="1350"/>
          </a:p>
        </p:txBody>
      </p:sp>
      <p:sp>
        <p:nvSpPr>
          <p:cNvPr id="15" name="object 15"/>
          <p:cNvSpPr/>
          <p:nvPr/>
        </p:nvSpPr>
        <p:spPr>
          <a:xfrm>
            <a:off x="4594730" y="3875299"/>
            <a:ext cx="110403" cy="107156"/>
          </a:xfrm>
          <a:prstGeom prst="rect">
            <a:avLst/>
          </a:prstGeom>
          <a:blipFill>
            <a:blip r:embed="rId7" cstate="print"/>
            <a:stretch>
              <a:fillRect/>
            </a:stretch>
          </a:blipFill>
        </p:spPr>
        <p:txBody>
          <a:bodyPr wrap="square" lIns="0" tIns="0" rIns="0" bIns="0" rtlCol="0"/>
          <a:lstStyle/>
          <a:p>
            <a:endParaRPr sz="1350"/>
          </a:p>
        </p:txBody>
      </p:sp>
      <p:sp>
        <p:nvSpPr>
          <p:cNvPr id="16" name="object 16"/>
          <p:cNvSpPr/>
          <p:nvPr/>
        </p:nvSpPr>
        <p:spPr>
          <a:xfrm>
            <a:off x="4520045" y="3807199"/>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477958" y="3345821"/>
            <a:ext cx="110404" cy="107156"/>
          </a:xfrm>
          <a:prstGeom prst="rect">
            <a:avLst/>
          </a:prstGeom>
          <a:blipFill>
            <a:blip r:embed="rId7" cstate="print"/>
            <a:stretch>
              <a:fillRect/>
            </a:stretch>
          </a:blipFill>
        </p:spPr>
        <p:txBody>
          <a:bodyPr wrap="square" lIns="0" tIns="0" rIns="0" bIns="0" rtlCol="0"/>
          <a:lstStyle/>
          <a:p>
            <a:endParaRPr sz="1350"/>
          </a:p>
        </p:txBody>
      </p:sp>
      <p:sp>
        <p:nvSpPr>
          <p:cNvPr id="18" name="object 18"/>
          <p:cNvSpPr/>
          <p:nvPr/>
        </p:nvSpPr>
        <p:spPr>
          <a:xfrm>
            <a:off x="5403272" y="3277721"/>
            <a:ext cx="259773" cy="252132"/>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6678385" y="2705077"/>
            <a:ext cx="110404" cy="107156"/>
          </a:xfrm>
          <a:prstGeom prst="rect">
            <a:avLst/>
          </a:prstGeom>
          <a:blipFill>
            <a:blip r:embed="rId7" cstate="print"/>
            <a:stretch>
              <a:fillRect/>
            </a:stretch>
          </a:blipFill>
        </p:spPr>
        <p:txBody>
          <a:bodyPr wrap="square" lIns="0" tIns="0" rIns="0" bIns="0" rtlCol="0"/>
          <a:lstStyle/>
          <a:p>
            <a:endParaRPr sz="1350"/>
          </a:p>
        </p:txBody>
      </p:sp>
      <p:sp>
        <p:nvSpPr>
          <p:cNvPr id="20" name="object 20"/>
          <p:cNvSpPr/>
          <p:nvPr/>
        </p:nvSpPr>
        <p:spPr>
          <a:xfrm>
            <a:off x="6598227" y="2622177"/>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21" name="object 21"/>
          <p:cNvSpPr/>
          <p:nvPr/>
        </p:nvSpPr>
        <p:spPr>
          <a:xfrm>
            <a:off x="1525035" y="1761450"/>
            <a:ext cx="2578240" cy="711641"/>
          </a:xfrm>
          <a:prstGeom prst="rect">
            <a:avLst/>
          </a:prstGeom>
          <a:blipFill>
            <a:blip r:embed="rId8" cstate="print"/>
            <a:stretch>
              <a:fillRect/>
            </a:stretch>
          </a:blipFill>
        </p:spPr>
        <p:txBody>
          <a:bodyPr wrap="square" lIns="0" tIns="0" rIns="0" bIns="0" rtlCol="0"/>
          <a:lstStyle/>
          <a:p>
            <a:endParaRPr sz="1350"/>
          </a:p>
        </p:txBody>
      </p:sp>
      <p:sp>
        <p:nvSpPr>
          <p:cNvPr id="23" name="object 23"/>
          <p:cNvSpPr/>
          <p:nvPr/>
        </p:nvSpPr>
        <p:spPr>
          <a:xfrm>
            <a:off x="2344873" y="2063047"/>
            <a:ext cx="110403" cy="107156"/>
          </a:xfrm>
          <a:prstGeom prst="rect">
            <a:avLst/>
          </a:prstGeom>
          <a:blipFill>
            <a:blip r:embed="rId7" cstate="print"/>
            <a:stretch>
              <a:fillRect/>
            </a:stretch>
          </a:blipFill>
        </p:spPr>
        <p:txBody>
          <a:bodyPr wrap="square" lIns="0" tIns="0" rIns="0" bIns="0" rtlCol="0"/>
          <a:lstStyle/>
          <a:p>
            <a:endParaRPr sz="1350"/>
          </a:p>
        </p:txBody>
      </p:sp>
      <p:sp>
        <p:nvSpPr>
          <p:cNvPr id="27" name="TextBox 26">
            <a:extLst>
              <a:ext uri="{FF2B5EF4-FFF2-40B4-BE49-F238E27FC236}">
                <a16:creationId xmlns:a16="http://schemas.microsoft.com/office/drawing/2014/main" id="{98682012-112A-45E2-A4C6-A682685EAD26}"/>
              </a:ext>
            </a:extLst>
          </p:cNvPr>
          <p:cNvSpPr txBox="1"/>
          <p:nvPr/>
        </p:nvSpPr>
        <p:spPr>
          <a:xfrm>
            <a:off x="1973471" y="5372100"/>
            <a:ext cx="1309974" cy="300082"/>
          </a:xfrm>
          <a:prstGeom prst="rect">
            <a:avLst/>
          </a:prstGeom>
          <a:noFill/>
        </p:spPr>
        <p:txBody>
          <a:bodyPr wrap="none" rtlCol="0">
            <a:spAutoFit/>
          </a:bodyPr>
          <a:lstStyle/>
          <a:p>
            <a:r>
              <a:rPr lang="en-US" sz="1350" dirty="0"/>
              <a:t>reference view</a:t>
            </a:r>
          </a:p>
        </p:txBody>
      </p:sp>
      <p:sp>
        <p:nvSpPr>
          <p:cNvPr id="28" name="TextBox 27">
            <a:extLst>
              <a:ext uri="{FF2B5EF4-FFF2-40B4-BE49-F238E27FC236}">
                <a16:creationId xmlns:a16="http://schemas.microsoft.com/office/drawing/2014/main" id="{71B24E60-37EE-492E-B2DF-55CBD68AB1D6}"/>
              </a:ext>
            </a:extLst>
          </p:cNvPr>
          <p:cNvSpPr txBox="1"/>
          <p:nvPr/>
        </p:nvSpPr>
        <p:spPr>
          <a:xfrm>
            <a:off x="5164433" y="5372100"/>
            <a:ext cx="1338828" cy="300082"/>
          </a:xfrm>
          <a:prstGeom prst="rect">
            <a:avLst/>
          </a:prstGeom>
          <a:noFill/>
        </p:spPr>
        <p:txBody>
          <a:bodyPr wrap="none" rtlCol="0">
            <a:spAutoFit/>
          </a:bodyPr>
          <a:lstStyle/>
          <a:p>
            <a:r>
              <a:rPr lang="en-US" sz="1350" dirty="0"/>
              <a:t>neighbor views</a:t>
            </a:r>
          </a:p>
        </p:txBody>
      </p:sp>
      <p:sp>
        <p:nvSpPr>
          <p:cNvPr id="29" name="object 21">
            <a:extLst>
              <a:ext uri="{FF2B5EF4-FFF2-40B4-BE49-F238E27FC236}">
                <a16:creationId xmlns:a16="http://schemas.microsoft.com/office/drawing/2014/main" id="{3A19D692-3BB1-4A33-9438-5E430CD631C4}"/>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dirty="0">
              <a:latin typeface="Arial"/>
              <a:cs typeface="Arial"/>
            </a:endParaRPr>
          </a:p>
        </p:txBody>
      </p:sp>
      <p:pic>
        <p:nvPicPr>
          <p:cNvPr id="30" name="Graphic 29">
            <a:extLst>
              <a:ext uri="{FF2B5EF4-FFF2-40B4-BE49-F238E27FC236}">
                <a16:creationId xmlns:a16="http://schemas.microsoft.com/office/drawing/2014/main" id="{EC7947EB-80B9-2A42-88E1-07F2C5258A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00000">
            <a:off x="1115822" y="5076765"/>
            <a:ext cx="400050" cy="504825"/>
          </a:xfrm>
          <a:prstGeom prst="rect">
            <a:avLst/>
          </a:prstGeom>
        </p:spPr>
      </p:pic>
      <p:sp>
        <p:nvSpPr>
          <p:cNvPr id="31" name="TextBox 30">
            <a:extLst>
              <a:ext uri="{FF2B5EF4-FFF2-40B4-BE49-F238E27FC236}">
                <a16:creationId xmlns:a16="http://schemas.microsoft.com/office/drawing/2014/main" id="{2851EDAC-17F8-AC4D-9DDE-37D6B1D12891}"/>
              </a:ext>
            </a:extLst>
          </p:cNvPr>
          <p:cNvSpPr txBox="1"/>
          <p:nvPr/>
        </p:nvSpPr>
        <p:spPr>
          <a:xfrm>
            <a:off x="207280" y="1664073"/>
            <a:ext cx="1247449" cy="923330"/>
          </a:xfrm>
          <a:prstGeom prst="rect">
            <a:avLst/>
          </a:prstGeom>
          <a:noFill/>
        </p:spPr>
        <p:txBody>
          <a:bodyPr wrap="square" rtlCol="0">
            <a:spAutoFit/>
          </a:bodyPr>
          <a:lstStyle/>
          <a:p>
            <a:pPr algn="ctr"/>
            <a:r>
              <a:rPr lang="en-US" sz="1350" dirty="0"/>
              <a:t>Photometric error across different depths</a:t>
            </a:r>
          </a:p>
        </p:txBody>
      </p:sp>
      <p:sp>
        <p:nvSpPr>
          <p:cNvPr id="22" name="Title 21">
            <a:extLst>
              <a:ext uri="{FF2B5EF4-FFF2-40B4-BE49-F238E27FC236}">
                <a16:creationId xmlns:a16="http://schemas.microsoft.com/office/drawing/2014/main" id="{71C57B52-A8AB-8548-A270-FA7D2543656F}"/>
              </a:ext>
            </a:extLst>
          </p:cNvPr>
          <p:cNvSpPr>
            <a:spLocks noGrp="1"/>
          </p:cNvSpPr>
          <p:nvPr>
            <p:ph type="title"/>
          </p:nvPr>
        </p:nvSpPr>
        <p:spPr/>
        <p:txBody>
          <a:bodyPr/>
          <a:lstStyle/>
          <a:p>
            <a:r>
              <a:rPr lang="en-US" spc="-3" dirty="0"/>
              <a:t>Multi-view stereo: </a:t>
            </a:r>
            <a:r>
              <a:rPr lang="en-US" dirty="0"/>
              <a:t>Basic</a:t>
            </a:r>
            <a:r>
              <a:rPr lang="en-US" spc="-17" dirty="0"/>
              <a:t> </a:t>
            </a:r>
            <a:r>
              <a:rPr lang="en-US" dirty="0"/>
              <a:t>idea</a:t>
            </a:r>
          </a:p>
        </p:txBody>
      </p:sp>
    </p:spTree>
    <p:extLst>
      <p:ext uri="{BB962C8B-B14F-4D97-AF65-F5344CB8AC3E}">
        <p14:creationId xmlns:p14="http://schemas.microsoft.com/office/powerpoint/2010/main" val="24875852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23C07A40-AC17-EE4A-833C-25C3F3A5C1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00000">
            <a:off x="1115822" y="5076765"/>
            <a:ext cx="400050" cy="504825"/>
          </a:xfrm>
          <a:prstGeom prst="rect">
            <a:avLst/>
          </a:prstGeom>
        </p:spPr>
      </p:pic>
      <p:sp>
        <p:nvSpPr>
          <p:cNvPr id="3" name="object 3"/>
          <p:cNvSpPr/>
          <p:nvPr/>
        </p:nvSpPr>
        <p:spPr>
          <a:xfrm>
            <a:off x="4078432" y="3160060"/>
            <a:ext cx="1688523" cy="2185147"/>
          </a:xfrm>
          <a:prstGeom prst="rect">
            <a:avLst/>
          </a:prstGeom>
          <a:blipFill>
            <a:blip r:embed="rId5" cstate="print"/>
            <a:stretch>
              <a:fillRect/>
            </a:stretch>
          </a:blipFill>
        </p:spPr>
        <p:txBody>
          <a:bodyPr wrap="square" lIns="0" tIns="0" rIns="0" bIns="0" rtlCol="0"/>
          <a:lstStyle/>
          <a:p>
            <a:endParaRPr sz="1350"/>
          </a:p>
        </p:txBody>
      </p:sp>
      <p:sp>
        <p:nvSpPr>
          <p:cNvPr id="4" name="object 4"/>
          <p:cNvSpPr/>
          <p:nvPr/>
        </p:nvSpPr>
        <p:spPr>
          <a:xfrm>
            <a:off x="4961659" y="2521325"/>
            <a:ext cx="1688523" cy="2185147"/>
          </a:xfrm>
          <a:prstGeom prst="rect">
            <a:avLst/>
          </a:prstGeom>
          <a:blipFill>
            <a:blip r:embed="rId6" cstate="print"/>
            <a:stretch>
              <a:fillRect/>
            </a:stretch>
          </a:blipFill>
        </p:spPr>
        <p:txBody>
          <a:bodyPr wrap="square" lIns="0" tIns="0" rIns="0" bIns="0" rtlCol="0"/>
          <a:lstStyle/>
          <a:p>
            <a:endParaRPr sz="1350"/>
          </a:p>
        </p:txBody>
      </p:sp>
      <p:sp>
        <p:nvSpPr>
          <p:cNvPr id="5" name="object 5"/>
          <p:cNvSpPr/>
          <p:nvPr/>
        </p:nvSpPr>
        <p:spPr>
          <a:xfrm>
            <a:off x="5792932" y="2000251"/>
            <a:ext cx="1688523" cy="2185147"/>
          </a:xfrm>
          <a:prstGeom prst="rect">
            <a:avLst/>
          </a:prstGeom>
          <a:blipFill>
            <a:blip r:embed="rId7" cstate="print"/>
            <a:stretch>
              <a:fillRect/>
            </a:stretch>
          </a:blipFill>
        </p:spPr>
        <p:txBody>
          <a:bodyPr wrap="square" lIns="0" tIns="0" rIns="0" bIns="0" rtlCol="0"/>
          <a:lstStyle/>
          <a:p>
            <a:endParaRPr sz="1350"/>
          </a:p>
        </p:txBody>
      </p:sp>
      <p:sp>
        <p:nvSpPr>
          <p:cNvPr id="6" name="object 6"/>
          <p:cNvSpPr/>
          <p:nvPr/>
        </p:nvSpPr>
        <p:spPr>
          <a:xfrm>
            <a:off x="1714500" y="3160060"/>
            <a:ext cx="1688523" cy="2185147"/>
          </a:xfrm>
          <a:prstGeom prst="rect">
            <a:avLst/>
          </a:prstGeom>
          <a:blipFill>
            <a:blip r:embed="rId8" cstate="print"/>
            <a:stretch>
              <a:fillRect/>
            </a:stretch>
          </a:blipFill>
        </p:spPr>
        <p:txBody>
          <a:bodyPr wrap="square" lIns="0" tIns="0" rIns="0" bIns="0" rtlCol="0"/>
          <a:lstStyle/>
          <a:p>
            <a:endParaRPr sz="1350"/>
          </a:p>
        </p:txBody>
      </p:sp>
      <p:sp>
        <p:nvSpPr>
          <p:cNvPr id="7" name="object 7"/>
          <p:cNvSpPr/>
          <p:nvPr/>
        </p:nvSpPr>
        <p:spPr>
          <a:xfrm>
            <a:off x="1454729" y="3832413"/>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8" name="object 8"/>
          <p:cNvSpPr/>
          <p:nvPr/>
        </p:nvSpPr>
        <p:spPr>
          <a:xfrm>
            <a:off x="2558763" y="2470898"/>
            <a:ext cx="1104034" cy="1361515"/>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350"/>
          </a:p>
        </p:txBody>
      </p:sp>
      <p:sp>
        <p:nvSpPr>
          <p:cNvPr id="9" name="object 9"/>
          <p:cNvSpPr/>
          <p:nvPr/>
        </p:nvSpPr>
        <p:spPr>
          <a:xfrm>
            <a:off x="2503559" y="3774446"/>
            <a:ext cx="110403" cy="107156"/>
          </a:xfrm>
          <a:prstGeom prst="rect">
            <a:avLst/>
          </a:prstGeom>
          <a:blipFill>
            <a:blip r:embed="rId9" cstate="print"/>
            <a:stretch>
              <a:fillRect/>
            </a:stretch>
          </a:blipFill>
        </p:spPr>
        <p:txBody>
          <a:bodyPr wrap="square" lIns="0" tIns="0" rIns="0" bIns="0" rtlCol="0"/>
          <a:lstStyle/>
          <a:p>
            <a:endParaRPr sz="1350"/>
          </a:p>
        </p:txBody>
      </p:sp>
      <p:sp>
        <p:nvSpPr>
          <p:cNvPr id="10" name="object 10"/>
          <p:cNvSpPr/>
          <p:nvPr/>
        </p:nvSpPr>
        <p:spPr>
          <a:xfrm>
            <a:off x="2428875" y="3706346"/>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1" name="object 11"/>
          <p:cNvSpPr/>
          <p:nvPr/>
        </p:nvSpPr>
        <p:spPr>
          <a:xfrm>
            <a:off x="3444214" y="2716970"/>
            <a:ext cx="1309688" cy="1161489"/>
          </a:xfrm>
          <a:custGeom>
            <a:avLst/>
            <a:gdLst/>
            <a:ahLst/>
            <a:cxnLst/>
            <a:rect l="l" t="t" r="r" b="b"/>
            <a:pathLst>
              <a:path w="1920875" h="1755139">
                <a:moveTo>
                  <a:pt x="0" y="0"/>
                </a:moveTo>
                <a:lnTo>
                  <a:pt x="1920778" y="1755128"/>
                </a:lnTo>
              </a:path>
            </a:pathLst>
          </a:custGeom>
          <a:ln w="38099">
            <a:solidFill>
              <a:srgbClr val="8B8FE5"/>
            </a:solidFill>
          </a:ln>
        </p:spPr>
        <p:txBody>
          <a:bodyPr wrap="square" lIns="0" tIns="0" rIns="0" bIns="0" rtlCol="0"/>
          <a:lstStyle/>
          <a:p>
            <a:endParaRPr sz="1350"/>
          </a:p>
        </p:txBody>
      </p:sp>
      <p:sp>
        <p:nvSpPr>
          <p:cNvPr id="12" name="object 12"/>
          <p:cNvSpPr/>
          <p:nvPr/>
        </p:nvSpPr>
        <p:spPr>
          <a:xfrm>
            <a:off x="3444214" y="2716971"/>
            <a:ext cx="2140961" cy="581585"/>
          </a:xfrm>
          <a:custGeom>
            <a:avLst/>
            <a:gdLst/>
            <a:ahLst/>
            <a:cxnLst/>
            <a:rect l="l" t="t" r="r" b="b"/>
            <a:pathLst>
              <a:path w="3140075" h="878839">
                <a:moveTo>
                  <a:pt x="0" y="0"/>
                </a:moveTo>
                <a:lnTo>
                  <a:pt x="3139977" y="878829"/>
                </a:lnTo>
              </a:path>
            </a:pathLst>
          </a:custGeom>
          <a:ln w="38099">
            <a:solidFill>
              <a:srgbClr val="8B8FE5"/>
            </a:solidFill>
          </a:ln>
        </p:spPr>
        <p:txBody>
          <a:bodyPr wrap="square" lIns="0" tIns="0" rIns="0" bIns="0" rtlCol="0"/>
          <a:lstStyle/>
          <a:p>
            <a:endParaRPr sz="1350"/>
          </a:p>
        </p:txBody>
      </p:sp>
      <p:sp>
        <p:nvSpPr>
          <p:cNvPr id="13" name="object 13"/>
          <p:cNvSpPr/>
          <p:nvPr/>
        </p:nvSpPr>
        <p:spPr>
          <a:xfrm>
            <a:off x="3444214" y="2693432"/>
            <a:ext cx="3335915" cy="23953"/>
          </a:xfrm>
          <a:custGeom>
            <a:avLst/>
            <a:gdLst/>
            <a:ahLst/>
            <a:cxnLst/>
            <a:rect l="l" t="t" r="r" b="b"/>
            <a:pathLst>
              <a:path w="4892675" h="36194">
                <a:moveTo>
                  <a:pt x="0" y="35569"/>
                </a:moveTo>
                <a:lnTo>
                  <a:pt x="4892576" y="0"/>
                </a:lnTo>
              </a:path>
            </a:pathLst>
          </a:custGeom>
          <a:ln w="38099">
            <a:solidFill>
              <a:srgbClr val="8B8FE5"/>
            </a:solidFill>
          </a:ln>
        </p:spPr>
        <p:txBody>
          <a:bodyPr wrap="square" lIns="0" tIns="0" rIns="0" bIns="0" rtlCol="0"/>
          <a:lstStyle/>
          <a:p>
            <a:endParaRPr sz="1350"/>
          </a:p>
        </p:txBody>
      </p:sp>
      <p:sp>
        <p:nvSpPr>
          <p:cNvPr id="14" name="object 14"/>
          <p:cNvSpPr/>
          <p:nvPr/>
        </p:nvSpPr>
        <p:spPr>
          <a:xfrm>
            <a:off x="3425754" y="2699051"/>
            <a:ext cx="110404" cy="107156"/>
          </a:xfrm>
          <a:prstGeom prst="rect">
            <a:avLst/>
          </a:prstGeom>
          <a:blipFill>
            <a:blip r:embed="rId9" cstate="print"/>
            <a:stretch>
              <a:fillRect/>
            </a:stretch>
          </a:blipFill>
        </p:spPr>
        <p:txBody>
          <a:bodyPr wrap="square" lIns="0" tIns="0" rIns="0" bIns="0" rtlCol="0"/>
          <a:lstStyle/>
          <a:p>
            <a:endParaRPr sz="1350"/>
          </a:p>
        </p:txBody>
      </p:sp>
      <p:sp>
        <p:nvSpPr>
          <p:cNvPr id="15" name="object 15"/>
          <p:cNvSpPr/>
          <p:nvPr/>
        </p:nvSpPr>
        <p:spPr>
          <a:xfrm>
            <a:off x="4698639" y="3850086"/>
            <a:ext cx="110403" cy="107156"/>
          </a:xfrm>
          <a:prstGeom prst="rect">
            <a:avLst/>
          </a:prstGeom>
          <a:blipFill>
            <a:blip r:embed="rId9" cstate="print"/>
            <a:stretch>
              <a:fillRect/>
            </a:stretch>
          </a:blipFill>
        </p:spPr>
        <p:txBody>
          <a:bodyPr wrap="square" lIns="0" tIns="0" rIns="0" bIns="0" rtlCol="0"/>
          <a:lstStyle/>
          <a:p>
            <a:endParaRPr sz="1350"/>
          </a:p>
        </p:txBody>
      </p:sp>
      <p:sp>
        <p:nvSpPr>
          <p:cNvPr id="16" name="object 16"/>
          <p:cNvSpPr/>
          <p:nvPr/>
        </p:nvSpPr>
        <p:spPr>
          <a:xfrm>
            <a:off x="4623955" y="3781985"/>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7" name="object 17"/>
          <p:cNvSpPr/>
          <p:nvPr/>
        </p:nvSpPr>
        <p:spPr>
          <a:xfrm>
            <a:off x="5581867" y="3244969"/>
            <a:ext cx="110404" cy="107156"/>
          </a:xfrm>
          <a:prstGeom prst="rect">
            <a:avLst/>
          </a:prstGeom>
          <a:blipFill>
            <a:blip r:embed="rId9" cstate="print"/>
            <a:stretch>
              <a:fillRect/>
            </a:stretch>
          </a:blipFill>
        </p:spPr>
        <p:txBody>
          <a:bodyPr wrap="square" lIns="0" tIns="0" rIns="0" bIns="0" rtlCol="0"/>
          <a:lstStyle/>
          <a:p>
            <a:endParaRPr sz="1350"/>
          </a:p>
        </p:txBody>
      </p:sp>
      <p:sp>
        <p:nvSpPr>
          <p:cNvPr id="18" name="object 18"/>
          <p:cNvSpPr/>
          <p:nvPr/>
        </p:nvSpPr>
        <p:spPr>
          <a:xfrm>
            <a:off x="5507181" y="3176868"/>
            <a:ext cx="259773" cy="252132"/>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19" name="object 19"/>
          <p:cNvSpPr/>
          <p:nvPr/>
        </p:nvSpPr>
        <p:spPr>
          <a:xfrm>
            <a:off x="6672911" y="2639851"/>
            <a:ext cx="110403" cy="107156"/>
          </a:xfrm>
          <a:prstGeom prst="rect">
            <a:avLst/>
          </a:prstGeom>
          <a:blipFill>
            <a:blip r:embed="rId9" cstate="print"/>
            <a:stretch>
              <a:fillRect/>
            </a:stretch>
          </a:blipFill>
        </p:spPr>
        <p:txBody>
          <a:bodyPr wrap="square" lIns="0" tIns="0" rIns="0" bIns="0" rtlCol="0"/>
          <a:lstStyle/>
          <a:p>
            <a:endParaRPr sz="1350"/>
          </a:p>
        </p:txBody>
      </p:sp>
      <p:sp>
        <p:nvSpPr>
          <p:cNvPr id="20" name="object 20"/>
          <p:cNvSpPr/>
          <p:nvPr/>
        </p:nvSpPr>
        <p:spPr>
          <a:xfrm>
            <a:off x="6598227" y="2571750"/>
            <a:ext cx="259773" cy="252132"/>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350"/>
          </a:p>
        </p:txBody>
      </p:sp>
      <p:sp>
        <p:nvSpPr>
          <p:cNvPr id="21" name="object 21"/>
          <p:cNvSpPr/>
          <p:nvPr/>
        </p:nvSpPr>
        <p:spPr>
          <a:xfrm>
            <a:off x="1525035" y="1761450"/>
            <a:ext cx="2578240" cy="711641"/>
          </a:xfrm>
          <a:prstGeom prst="rect">
            <a:avLst/>
          </a:prstGeom>
          <a:blipFill>
            <a:blip r:embed="rId10" cstate="print"/>
            <a:stretch>
              <a:fillRect/>
            </a:stretch>
          </a:blipFill>
        </p:spPr>
        <p:txBody>
          <a:bodyPr wrap="square" lIns="0" tIns="0" rIns="0" bIns="0" rtlCol="0"/>
          <a:lstStyle/>
          <a:p>
            <a:endParaRPr sz="1350"/>
          </a:p>
        </p:txBody>
      </p:sp>
      <p:sp>
        <p:nvSpPr>
          <p:cNvPr id="23" name="object 23"/>
          <p:cNvSpPr/>
          <p:nvPr/>
        </p:nvSpPr>
        <p:spPr>
          <a:xfrm>
            <a:off x="2549279" y="2158000"/>
            <a:ext cx="110403" cy="107156"/>
          </a:xfrm>
          <a:prstGeom prst="rect">
            <a:avLst/>
          </a:prstGeom>
          <a:blipFill>
            <a:blip r:embed="rId9" cstate="print"/>
            <a:stretch>
              <a:fillRect/>
            </a:stretch>
          </a:blipFill>
        </p:spPr>
        <p:txBody>
          <a:bodyPr wrap="square" lIns="0" tIns="0" rIns="0" bIns="0" rtlCol="0"/>
          <a:lstStyle/>
          <a:p>
            <a:endParaRPr sz="1350"/>
          </a:p>
        </p:txBody>
      </p:sp>
      <p:sp>
        <p:nvSpPr>
          <p:cNvPr id="27" name="TextBox 26">
            <a:extLst>
              <a:ext uri="{FF2B5EF4-FFF2-40B4-BE49-F238E27FC236}">
                <a16:creationId xmlns:a16="http://schemas.microsoft.com/office/drawing/2014/main" id="{8CD475E8-B963-4F82-8762-DC542EEC7C31}"/>
              </a:ext>
            </a:extLst>
          </p:cNvPr>
          <p:cNvSpPr txBox="1"/>
          <p:nvPr/>
        </p:nvSpPr>
        <p:spPr>
          <a:xfrm>
            <a:off x="1973471" y="5372100"/>
            <a:ext cx="1309974" cy="300082"/>
          </a:xfrm>
          <a:prstGeom prst="rect">
            <a:avLst/>
          </a:prstGeom>
          <a:noFill/>
        </p:spPr>
        <p:txBody>
          <a:bodyPr wrap="none" rtlCol="0">
            <a:spAutoFit/>
          </a:bodyPr>
          <a:lstStyle/>
          <a:p>
            <a:r>
              <a:rPr lang="en-US" sz="1350" dirty="0"/>
              <a:t>reference view</a:t>
            </a:r>
          </a:p>
        </p:txBody>
      </p:sp>
      <p:sp>
        <p:nvSpPr>
          <p:cNvPr id="28" name="TextBox 27">
            <a:extLst>
              <a:ext uri="{FF2B5EF4-FFF2-40B4-BE49-F238E27FC236}">
                <a16:creationId xmlns:a16="http://schemas.microsoft.com/office/drawing/2014/main" id="{BA020ABC-EC72-4A6D-98FE-CFAD4FAC5891}"/>
              </a:ext>
            </a:extLst>
          </p:cNvPr>
          <p:cNvSpPr txBox="1"/>
          <p:nvPr/>
        </p:nvSpPr>
        <p:spPr>
          <a:xfrm>
            <a:off x="5164433" y="5372100"/>
            <a:ext cx="1338828" cy="300082"/>
          </a:xfrm>
          <a:prstGeom prst="rect">
            <a:avLst/>
          </a:prstGeom>
          <a:noFill/>
        </p:spPr>
        <p:txBody>
          <a:bodyPr wrap="none" rtlCol="0">
            <a:spAutoFit/>
          </a:bodyPr>
          <a:lstStyle/>
          <a:p>
            <a:r>
              <a:rPr lang="en-US" sz="1350" dirty="0"/>
              <a:t>neighbor views</a:t>
            </a:r>
          </a:p>
        </p:txBody>
      </p:sp>
      <p:sp>
        <p:nvSpPr>
          <p:cNvPr id="29" name="object 21">
            <a:extLst>
              <a:ext uri="{FF2B5EF4-FFF2-40B4-BE49-F238E27FC236}">
                <a16:creationId xmlns:a16="http://schemas.microsoft.com/office/drawing/2014/main" id="{DB289DCB-3A8D-4EE2-96D4-2FC6C1CC3D9E}"/>
              </a:ext>
            </a:extLst>
          </p:cNvPr>
          <p:cNvSpPr txBox="1"/>
          <p:nvPr/>
        </p:nvSpPr>
        <p:spPr>
          <a:xfrm>
            <a:off x="6783314" y="5772151"/>
            <a:ext cx="1131743" cy="308714"/>
          </a:xfrm>
          <a:prstGeom prst="rect">
            <a:avLst/>
          </a:prstGeom>
        </p:spPr>
        <p:txBody>
          <a:bodyPr vert="horz" wrap="square" lIns="0" tIns="8548" rIns="0" bIns="0" rtlCol="0">
            <a:spAutoFit/>
          </a:bodyPr>
          <a:lstStyle/>
          <a:p>
            <a:pPr marL="8548">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a:latin typeface="Arial"/>
              <a:cs typeface="Arial"/>
            </a:endParaRPr>
          </a:p>
        </p:txBody>
      </p:sp>
      <p:sp>
        <p:nvSpPr>
          <p:cNvPr id="30" name="TextBox 29">
            <a:extLst>
              <a:ext uri="{FF2B5EF4-FFF2-40B4-BE49-F238E27FC236}">
                <a16:creationId xmlns:a16="http://schemas.microsoft.com/office/drawing/2014/main" id="{9E5C03A2-9444-4D56-AD07-3E01237611DE}"/>
              </a:ext>
            </a:extLst>
          </p:cNvPr>
          <p:cNvSpPr txBox="1"/>
          <p:nvPr/>
        </p:nvSpPr>
        <p:spPr>
          <a:xfrm>
            <a:off x="1143001" y="4971309"/>
            <a:ext cx="6911224" cy="1061829"/>
          </a:xfrm>
          <a:prstGeom prst="rect">
            <a:avLst/>
          </a:prstGeom>
          <a:solidFill>
            <a:schemeClr val="bg1">
              <a:lumMod val="95000"/>
            </a:schemeClr>
          </a:solidFill>
        </p:spPr>
        <p:txBody>
          <a:bodyPr wrap="square" rtlCol="0">
            <a:spAutoFit/>
          </a:bodyPr>
          <a:lstStyle/>
          <a:p>
            <a:pPr algn="ctr"/>
            <a:r>
              <a:rPr lang="en-US" sz="3150" b="1" dirty="0"/>
              <a:t>In this manner, solve for a depth map over the whole reference view</a:t>
            </a:r>
          </a:p>
        </p:txBody>
      </p:sp>
      <p:sp>
        <p:nvSpPr>
          <p:cNvPr id="33" name="TextBox 32">
            <a:extLst>
              <a:ext uri="{FF2B5EF4-FFF2-40B4-BE49-F238E27FC236}">
                <a16:creationId xmlns:a16="http://schemas.microsoft.com/office/drawing/2014/main" id="{E0A87F7B-293F-A249-A4F5-C902383F6F4F}"/>
              </a:ext>
            </a:extLst>
          </p:cNvPr>
          <p:cNvSpPr txBox="1"/>
          <p:nvPr/>
        </p:nvSpPr>
        <p:spPr>
          <a:xfrm>
            <a:off x="207280" y="1664073"/>
            <a:ext cx="1247449" cy="923330"/>
          </a:xfrm>
          <a:prstGeom prst="rect">
            <a:avLst/>
          </a:prstGeom>
          <a:noFill/>
        </p:spPr>
        <p:txBody>
          <a:bodyPr wrap="square" rtlCol="0">
            <a:spAutoFit/>
          </a:bodyPr>
          <a:lstStyle/>
          <a:p>
            <a:pPr algn="ctr"/>
            <a:r>
              <a:rPr lang="en-US" sz="1350" dirty="0"/>
              <a:t>Photometric error across different depths</a:t>
            </a:r>
          </a:p>
        </p:txBody>
      </p:sp>
      <p:sp>
        <p:nvSpPr>
          <p:cNvPr id="2" name="Title 1">
            <a:extLst>
              <a:ext uri="{FF2B5EF4-FFF2-40B4-BE49-F238E27FC236}">
                <a16:creationId xmlns:a16="http://schemas.microsoft.com/office/drawing/2014/main" id="{F88E0823-DDAD-3042-B962-C750036CADAF}"/>
              </a:ext>
            </a:extLst>
          </p:cNvPr>
          <p:cNvSpPr>
            <a:spLocks noGrp="1"/>
          </p:cNvSpPr>
          <p:nvPr>
            <p:ph type="title"/>
          </p:nvPr>
        </p:nvSpPr>
        <p:spPr/>
        <p:txBody>
          <a:bodyPr/>
          <a:lstStyle/>
          <a:p>
            <a:r>
              <a:rPr lang="en-US" spc="-3" dirty="0"/>
              <a:t>Multi-view stereo: </a:t>
            </a:r>
            <a:r>
              <a:rPr lang="en-US" dirty="0"/>
              <a:t>Basic</a:t>
            </a:r>
            <a:r>
              <a:rPr lang="en-US" spc="-17" dirty="0"/>
              <a:t> </a:t>
            </a:r>
            <a:r>
              <a:rPr lang="en-US" dirty="0"/>
              <a:t>idea</a:t>
            </a:r>
          </a:p>
        </p:txBody>
      </p:sp>
    </p:spTree>
    <p:extLst>
      <p:ext uri="{BB962C8B-B14F-4D97-AF65-F5344CB8AC3E}">
        <p14:creationId xmlns:p14="http://schemas.microsoft.com/office/powerpoint/2010/main" val="88498295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7493-A454-404D-BD9E-B09DE87E5F92}"/>
              </a:ext>
            </a:extLst>
          </p:cNvPr>
          <p:cNvSpPr>
            <a:spLocks noGrp="1"/>
          </p:cNvSpPr>
          <p:nvPr>
            <p:ph type="title"/>
          </p:nvPr>
        </p:nvSpPr>
        <p:spPr/>
        <p:txBody>
          <a:bodyPr/>
          <a:lstStyle/>
          <a:p>
            <a:r>
              <a:rPr lang="en-US" dirty="0"/>
              <a:t>Multi-view stereo: advantages</a:t>
            </a:r>
          </a:p>
        </p:txBody>
      </p:sp>
      <p:sp>
        <p:nvSpPr>
          <p:cNvPr id="3" name="Content Placeholder 2">
            <a:extLst>
              <a:ext uri="{FF2B5EF4-FFF2-40B4-BE49-F238E27FC236}">
                <a16:creationId xmlns:a16="http://schemas.microsoft.com/office/drawing/2014/main" id="{21B4B28A-A141-48EC-A11F-22CA54870BE3}"/>
              </a:ext>
            </a:extLst>
          </p:cNvPr>
          <p:cNvSpPr>
            <a:spLocks noGrp="1"/>
          </p:cNvSpPr>
          <p:nvPr>
            <p:ph idx="1"/>
          </p:nvPr>
        </p:nvSpPr>
        <p:spPr/>
        <p:txBody>
          <a:bodyPr>
            <a:normAutofit/>
          </a:bodyPr>
          <a:lstStyle/>
          <a:p>
            <a:r>
              <a:rPr lang="en-US" dirty="0"/>
              <a:t>Can match windows using more than 1 other image, giving a </a:t>
            </a:r>
            <a:r>
              <a:rPr lang="en-US" b="1" dirty="0"/>
              <a:t>stronger match signal</a:t>
            </a:r>
          </a:p>
          <a:p>
            <a:endParaRPr lang="en-US" sz="900" dirty="0"/>
          </a:p>
          <a:p>
            <a:r>
              <a:rPr lang="en-US" dirty="0"/>
              <a:t>If you have lots of potential images, can </a:t>
            </a:r>
            <a:r>
              <a:rPr lang="en-US" b="1" dirty="0"/>
              <a:t>choose</a:t>
            </a:r>
            <a:r>
              <a:rPr lang="en-US" dirty="0"/>
              <a:t> </a:t>
            </a:r>
            <a:r>
              <a:rPr lang="en-US" b="1" dirty="0"/>
              <a:t>the best subset </a:t>
            </a:r>
            <a:r>
              <a:rPr lang="en-US" dirty="0"/>
              <a:t>of images to match per reference image</a:t>
            </a:r>
          </a:p>
          <a:p>
            <a:endParaRPr lang="en-US" sz="975" dirty="0"/>
          </a:p>
          <a:p>
            <a:r>
              <a:rPr lang="en-US" dirty="0"/>
              <a:t>Can reconstruct a depth map for each reference frame, and the merge into a </a:t>
            </a:r>
            <a:r>
              <a:rPr lang="en-US" b="1" dirty="0"/>
              <a:t>complete 3D model</a:t>
            </a:r>
          </a:p>
          <a:p>
            <a:endParaRPr lang="en-US" dirty="0"/>
          </a:p>
          <a:p>
            <a:endParaRPr lang="en-US" dirty="0"/>
          </a:p>
        </p:txBody>
      </p:sp>
      <p:sp>
        <p:nvSpPr>
          <p:cNvPr id="4" name="object 21">
            <a:extLst>
              <a:ext uri="{FF2B5EF4-FFF2-40B4-BE49-F238E27FC236}">
                <a16:creationId xmlns:a16="http://schemas.microsoft.com/office/drawing/2014/main" id="{4BAA679B-05FD-FE43-AEDD-78D2F1D00491}"/>
              </a:ext>
            </a:extLst>
          </p:cNvPr>
          <p:cNvSpPr txBox="1"/>
          <p:nvPr/>
        </p:nvSpPr>
        <p:spPr>
          <a:xfrm>
            <a:off x="7315201" y="5824254"/>
            <a:ext cx="1766022" cy="158673"/>
          </a:xfrm>
          <a:prstGeom prst="rect">
            <a:avLst/>
          </a:prstGeom>
        </p:spPr>
        <p:txBody>
          <a:bodyPr vert="horz" wrap="square" lIns="0" tIns="8548" rIns="0" bIns="0" rtlCol="0">
            <a:spAutoFit/>
          </a:bodyPr>
          <a:lstStyle/>
          <a:p>
            <a:pPr marL="8548" algn="r">
              <a:spcBef>
                <a:spcPts val="68"/>
              </a:spcBef>
            </a:pPr>
            <a:r>
              <a:rPr sz="975" dirty="0">
                <a:latin typeface="Arial"/>
                <a:cs typeface="Arial"/>
              </a:rPr>
              <a:t>Source: </a:t>
            </a:r>
            <a:r>
              <a:rPr sz="975" spc="-64" dirty="0">
                <a:latin typeface="Arial"/>
                <a:cs typeface="Arial"/>
              </a:rPr>
              <a:t>Y.</a:t>
            </a:r>
            <a:r>
              <a:rPr sz="975" spc="-61" dirty="0">
                <a:latin typeface="Arial"/>
                <a:cs typeface="Arial"/>
              </a:rPr>
              <a:t> </a:t>
            </a:r>
            <a:r>
              <a:rPr sz="975" spc="-3" dirty="0">
                <a:latin typeface="Arial"/>
                <a:cs typeface="Arial"/>
              </a:rPr>
              <a:t>Furukawa</a:t>
            </a:r>
            <a:endParaRPr sz="975" dirty="0">
              <a:latin typeface="Arial"/>
              <a:cs typeface="Arial"/>
            </a:endParaRPr>
          </a:p>
        </p:txBody>
      </p:sp>
    </p:spTree>
    <p:extLst>
      <p:ext uri="{BB962C8B-B14F-4D97-AF65-F5344CB8AC3E}">
        <p14:creationId xmlns:p14="http://schemas.microsoft.com/office/powerpoint/2010/main" val="412097014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5"/>
          <p:cNvSpPr>
            <a:spLocks noChangeArrowheads="1"/>
          </p:cNvSpPr>
          <p:nvPr>
            <p:custDataLst>
              <p:tags r:id="rId1"/>
            </p:custDataLst>
          </p:nvPr>
        </p:nvSpPr>
        <p:spPr bwMode="auto">
          <a:xfrm>
            <a:off x="1371600" y="2914650"/>
            <a:ext cx="971550" cy="514350"/>
          </a:xfrm>
          <a:prstGeom prst="rect">
            <a:avLst/>
          </a:prstGeom>
          <a:solidFill>
            <a:schemeClr val="bg1"/>
          </a:solidFill>
          <a:ln w="12700">
            <a:noFill/>
            <a:miter lim="800000"/>
            <a:headEnd/>
            <a:tailEnd/>
          </a:ln>
        </p:spPr>
        <p:txBody>
          <a:bodyPr wrap="none" anchor="ctr"/>
          <a:lstStyle/>
          <a:p>
            <a:pPr algn="ctr"/>
            <a:r>
              <a:rPr lang="en-US" sz="1050">
                <a:solidFill>
                  <a:prstClr val="black"/>
                </a:solidFill>
                <a:latin typeface="Arial" pitchFamily="34" charset="0"/>
              </a:rPr>
              <a:t>width of </a:t>
            </a:r>
          </a:p>
          <a:p>
            <a:pPr algn="ctr"/>
            <a:r>
              <a:rPr lang="en-US" sz="1050">
                <a:solidFill>
                  <a:prstClr val="black"/>
                </a:solidFill>
                <a:latin typeface="Arial" pitchFamily="34" charset="0"/>
              </a:rPr>
              <a:t>a pixel</a:t>
            </a:r>
          </a:p>
        </p:txBody>
      </p:sp>
      <p:sp>
        <p:nvSpPr>
          <p:cNvPr id="87043" name="Line 10"/>
          <p:cNvSpPr>
            <a:spLocks noChangeShapeType="1"/>
          </p:cNvSpPr>
          <p:nvPr>
            <p:custDataLst>
              <p:tags r:id="rId2"/>
            </p:custDataLst>
          </p:nvPr>
        </p:nvSpPr>
        <p:spPr bwMode="auto">
          <a:xfrm flipH="1">
            <a:off x="2345532" y="2057401"/>
            <a:ext cx="969169" cy="1659731"/>
          </a:xfrm>
          <a:prstGeom prst="line">
            <a:avLst/>
          </a:prstGeom>
          <a:noFill/>
          <a:ln w="19050">
            <a:solidFill>
              <a:srgbClr val="FF0000"/>
            </a:solidFill>
            <a:round/>
            <a:headEnd/>
            <a:tailEnd/>
          </a:ln>
        </p:spPr>
        <p:txBody>
          <a:bodyPr wrap="none" anchor="ctr"/>
          <a:lstStyle/>
          <a:p>
            <a:endParaRPr lang="en-US" sz="1350">
              <a:solidFill>
                <a:prstClr val="black"/>
              </a:solidFill>
            </a:endParaRPr>
          </a:p>
        </p:txBody>
      </p:sp>
      <p:sp>
        <p:nvSpPr>
          <p:cNvPr id="87044" name="Line 7"/>
          <p:cNvSpPr>
            <a:spLocks noChangeShapeType="1"/>
          </p:cNvSpPr>
          <p:nvPr>
            <p:custDataLst>
              <p:tags r:id="rId3"/>
            </p:custDataLst>
          </p:nvPr>
        </p:nvSpPr>
        <p:spPr bwMode="auto">
          <a:xfrm flipH="1">
            <a:off x="2345532" y="2228851"/>
            <a:ext cx="1254919" cy="1488281"/>
          </a:xfrm>
          <a:prstGeom prst="line">
            <a:avLst/>
          </a:prstGeom>
          <a:noFill/>
          <a:ln w="19050">
            <a:solidFill>
              <a:srgbClr val="FF0000"/>
            </a:solidFill>
            <a:round/>
            <a:headEnd/>
            <a:tailEnd/>
          </a:ln>
        </p:spPr>
        <p:txBody>
          <a:bodyPr wrap="none" anchor="ctr"/>
          <a:lstStyle/>
          <a:p>
            <a:endParaRPr lang="en-US" sz="1350">
              <a:solidFill>
                <a:prstClr val="black"/>
              </a:solidFill>
            </a:endParaRPr>
          </a:p>
        </p:txBody>
      </p:sp>
      <p:sp>
        <p:nvSpPr>
          <p:cNvPr id="87045" name="Line 11"/>
          <p:cNvSpPr>
            <a:spLocks noChangeShapeType="1"/>
          </p:cNvSpPr>
          <p:nvPr>
            <p:custDataLst>
              <p:tags r:id="rId4"/>
            </p:custDataLst>
          </p:nvPr>
        </p:nvSpPr>
        <p:spPr bwMode="auto">
          <a:xfrm flipH="1" flipV="1">
            <a:off x="2800350" y="2114550"/>
            <a:ext cx="1143000" cy="1600200"/>
          </a:xfrm>
          <a:prstGeom prst="line">
            <a:avLst/>
          </a:prstGeom>
          <a:noFill/>
          <a:ln w="19050">
            <a:solidFill>
              <a:schemeClr val="hlink"/>
            </a:solidFill>
            <a:round/>
            <a:headEnd/>
            <a:tailEnd/>
          </a:ln>
        </p:spPr>
        <p:txBody>
          <a:bodyPr wrap="none" anchor="ctr"/>
          <a:lstStyle/>
          <a:p>
            <a:endParaRPr lang="en-US" sz="1350">
              <a:solidFill>
                <a:prstClr val="black"/>
              </a:solidFill>
            </a:endParaRPr>
          </a:p>
        </p:txBody>
      </p:sp>
      <p:sp>
        <p:nvSpPr>
          <p:cNvPr id="87046" name="Line 12"/>
          <p:cNvSpPr>
            <a:spLocks noChangeShapeType="1"/>
          </p:cNvSpPr>
          <p:nvPr>
            <p:custDataLst>
              <p:tags r:id="rId5"/>
            </p:custDataLst>
          </p:nvPr>
        </p:nvSpPr>
        <p:spPr bwMode="auto">
          <a:xfrm flipH="1" flipV="1">
            <a:off x="2628900" y="2400300"/>
            <a:ext cx="1314450" cy="1314450"/>
          </a:xfrm>
          <a:prstGeom prst="line">
            <a:avLst/>
          </a:prstGeom>
          <a:noFill/>
          <a:ln w="19050">
            <a:solidFill>
              <a:schemeClr val="hlink"/>
            </a:solidFill>
            <a:round/>
            <a:headEnd/>
            <a:tailEnd/>
          </a:ln>
        </p:spPr>
        <p:txBody>
          <a:bodyPr wrap="none" anchor="ctr"/>
          <a:lstStyle/>
          <a:p>
            <a:endParaRPr lang="en-US" sz="1350">
              <a:solidFill>
                <a:prstClr val="black"/>
              </a:solidFill>
            </a:endParaRPr>
          </a:p>
        </p:txBody>
      </p:sp>
      <p:sp>
        <p:nvSpPr>
          <p:cNvPr id="87047" name="Rectangle 2"/>
          <p:cNvSpPr>
            <a:spLocks noGrp="1" noChangeArrowheads="1"/>
          </p:cNvSpPr>
          <p:nvPr>
            <p:ph type="title"/>
            <p:custDataLst>
              <p:tags r:id="rId6"/>
            </p:custDataLst>
          </p:nvPr>
        </p:nvSpPr>
        <p:spPr/>
        <p:txBody>
          <a:bodyPr/>
          <a:lstStyle/>
          <a:p>
            <a:r>
              <a:rPr lang="en-US" dirty="0"/>
              <a:t>Choosing the baseline</a:t>
            </a:r>
          </a:p>
        </p:txBody>
      </p:sp>
      <p:sp>
        <p:nvSpPr>
          <p:cNvPr id="90115" name="Rectangle 3"/>
          <p:cNvSpPr>
            <a:spLocks noGrp="1" noChangeArrowheads="1"/>
          </p:cNvSpPr>
          <p:nvPr>
            <p:ph type="body" idx="1"/>
            <p:custDataLst>
              <p:tags r:id="rId7"/>
            </p:custDataLst>
          </p:nvPr>
        </p:nvSpPr>
        <p:spPr>
          <a:xfrm>
            <a:off x="1485900" y="4457700"/>
            <a:ext cx="6172200" cy="1257300"/>
          </a:xfrm>
        </p:spPr>
        <p:txBody>
          <a:bodyPr/>
          <a:lstStyle/>
          <a:p>
            <a:pPr marL="0" indent="0"/>
            <a:r>
              <a:rPr lang="en-US" dirty="0"/>
              <a:t>What’s the optimal baseline?</a:t>
            </a:r>
          </a:p>
          <a:p>
            <a:pPr lvl="1"/>
            <a:r>
              <a:rPr lang="en-US" dirty="0"/>
              <a:t>Too small:  large depth error</a:t>
            </a:r>
          </a:p>
          <a:p>
            <a:pPr lvl="1"/>
            <a:r>
              <a:rPr lang="en-US" dirty="0"/>
              <a:t>Too large:  difficult search problem</a:t>
            </a:r>
          </a:p>
        </p:txBody>
      </p:sp>
      <p:sp>
        <p:nvSpPr>
          <p:cNvPr id="87049" name="Oval 4"/>
          <p:cNvSpPr>
            <a:spLocks noChangeArrowheads="1"/>
          </p:cNvSpPr>
          <p:nvPr>
            <p:custDataLst>
              <p:tags r:id="rId8"/>
            </p:custDataLst>
          </p:nvPr>
        </p:nvSpPr>
        <p:spPr bwMode="auto">
          <a:xfrm>
            <a:off x="2343150" y="3657600"/>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50" name="Oval 6"/>
          <p:cNvSpPr>
            <a:spLocks noChangeArrowheads="1"/>
          </p:cNvSpPr>
          <p:nvPr>
            <p:custDataLst>
              <p:tags r:id="rId9"/>
            </p:custDataLst>
          </p:nvPr>
        </p:nvSpPr>
        <p:spPr bwMode="auto">
          <a:xfrm>
            <a:off x="3886200" y="3657600"/>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51" name="Line 8"/>
          <p:cNvSpPr>
            <a:spLocks noChangeShapeType="1"/>
          </p:cNvSpPr>
          <p:nvPr>
            <p:custDataLst>
              <p:tags r:id="rId10"/>
            </p:custDataLst>
          </p:nvPr>
        </p:nvSpPr>
        <p:spPr bwMode="auto">
          <a:xfrm>
            <a:off x="2000250" y="3429000"/>
            <a:ext cx="742950" cy="0"/>
          </a:xfrm>
          <a:prstGeom prst="line">
            <a:avLst/>
          </a:prstGeom>
          <a:noFill/>
          <a:ln w="12700">
            <a:solidFill>
              <a:schemeClr val="tx1"/>
            </a:solidFill>
            <a:round/>
            <a:headEnd/>
            <a:tailEnd/>
          </a:ln>
        </p:spPr>
        <p:txBody>
          <a:bodyPr wrap="none" anchor="ctr"/>
          <a:lstStyle/>
          <a:p>
            <a:endParaRPr lang="en-US" sz="1350">
              <a:solidFill>
                <a:prstClr val="black"/>
              </a:solidFill>
            </a:endParaRPr>
          </a:p>
        </p:txBody>
      </p:sp>
      <p:sp>
        <p:nvSpPr>
          <p:cNvPr id="87052" name="Line 9"/>
          <p:cNvSpPr>
            <a:spLocks noChangeShapeType="1"/>
          </p:cNvSpPr>
          <p:nvPr>
            <p:custDataLst>
              <p:tags r:id="rId11"/>
            </p:custDataLst>
          </p:nvPr>
        </p:nvSpPr>
        <p:spPr bwMode="auto">
          <a:xfrm>
            <a:off x="3543300" y="3429000"/>
            <a:ext cx="742950" cy="0"/>
          </a:xfrm>
          <a:prstGeom prst="line">
            <a:avLst/>
          </a:prstGeom>
          <a:noFill/>
          <a:ln w="12700">
            <a:solidFill>
              <a:schemeClr val="tx1"/>
            </a:solidFill>
            <a:round/>
            <a:headEnd/>
            <a:tailEnd/>
          </a:ln>
        </p:spPr>
        <p:txBody>
          <a:bodyPr wrap="none" anchor="ctr"/>
          <a:lstStyle/>
          <a:p>
            <a:endParaRPr lang="en-US" sz="1350">
              <a:solidFill>
                <a:prstClr val="black"/>
              </a:solidFill>
            </a:endParaRPr>
          </a:p>
        </p:txBody>
      </p:sp>
      <p:sp>
        <p:nvSpPr>
          <p:cNvPr id="87053" name="Rectangle 13"/>
          <p:cNvSpPr>
            <a:spLocks noChangeArrowheads="1"/>
          </p:cNvSpPr>
          <p:nvPr>
            <p:custDataLst>
              <p:tags r:id="rId12"/>
            </p:custDataLst>
          </p:nvPr>
        </p:nvSpPr>
        <p:spPr bwMode="auto">
          <a:xfrm>
            <a:off x="4857750" y="1885950"/>
            <a:ext cx="2514600" cy="2000250"/>
          </a:xfrm>
          <a:prstGeom prst="rect">
            <a:avLst/>
          </a:prstGeom>
          <a:solidFill>
            <a:schemeClr val="bg1"/>
          </a:solidFill>
          <a:ln w="12700">
            <a:noFill/>
            <a:miter lim="800000"/>
            <a:headEnd/>
            <a:tailEnd/>
          </a:ln>
        </p:spPr>
        <p:txBody>
          <a:bodyPr wrap="none" anchor="ctr"/>
          <a:lstStyle/>
          <a:p>
            <a:endParaRPr lang="en-US" sz="1350">
              <a:solidFill>
                <a:prstClr val="black"/>
              </a:solidFill>
            </a:endParaRPr>
          </a:p>
        </p:txBody>
      </p:sp>
      <p:sp>
        <p:nvSpPr>
          <p:cNvPr id="87054" name="Line 16"/>
          <p:cNvSpPr>
            <a:spLocks noChangeShapeType="1"/>
          </p:cNvSpPr>
          <p:nvPr>
            <p:custDataLst>
              <p:tags r:id="rId13"/>
            </p:custDataLst>
          </p:nvPr>
        </p:nvSpPr>
        <p:spPr bwMode="auto">
          <a:xfrm flipH="1">
            <a:off x="5772150" y="2000250"/>
            <a:ext cx="685800" cy="1714500"/>
          </a:xfrm>
          <a:prstGeom prst="line">
            <a:avLst/>
          </a:prstGeom>
          <a:noFill/>
          <a:ln w="19050">
            <a:solidFill>
              <a:srgbClr val="FF0000"/>
            </a:solidFill>
            <a:round/>
            <a:headEnd/>
            <a:tailEnd/>
          </a:ln>
        </p:spPr>
        <p:txBody>
          <a:bodyPr wrap="none" anchor="ctr"/>
          <a:lstStyle/>
          <a:p>
            <a:endParaRPr lang="en-US" sz="1350">
              <a:solidFill>
                <a:prstClr val="black"/>
              </a:solidFill>
            </a:endParaRPr>
          </a:p>
        </p:txBody>
      </p:sp>
      <p:sp>
        <p:nvSpPr>
          <p:cNvPr id="87055" name="Line 17"/>
          <p:cNvSpPr>
            <a:spLocks noChangeShapeType="1"/>
          </p:cNvSpPr>
          <p:nvPr>
            <p:custDataLst>
              <p:tags r:id="rId14"/>
            </p:custDataLst>
          </p:nvPr>
        </p:nvSpPr>
        <p:spPr bwMode="auto">
          <a:xfrm>
            <a:off x="5543550" y="3429000"/>
            <a:ext cx="742950" cy="0"/>
          </a:xfrm>
          <a:prstGeom prst="line">
            <a:avLst/>
          </a:prstGeom>
          <a:noFill/>
          <a:ln w="12700">
            <a:solidFill>
              <a:schemeClr val="tx1"/>
            </a:solidFill>
            <a:round/>
            <a:headEnd/>
            <a:tailEnd/>
          </a:ln>
        </p:spPr>
        <p:txBody>
          <a:bodyPr wrap="none" anchor="ctr"/>
          <a:lstStyle/>
          <a:p>
            <a:endParaRPr lang="en-US" sz="1350">
              <a:solidFill>
                <a:prstClr val="black"/>
              </a:solidFill>
            </a:endParaRPr>
          </a:p>
        </p:txBody>
      </p:sp>
      <p:sp>
        <p:nvSpPr>
          <p:cNvPr id="87056" name="Line 18"/>
          <p:cNvSpPr>
            <a:spLocks noChangeShapeType="1"/>
          </p:cNvSpPr>
          <p:nvPr>
            <p:custDataLst>
              <p:tags r:id="rId15"/>
            </p:custDataLst>
          </p:nvPr>
        </p:nvSpPr>
        <p:spPr bwMode="auto">
          <a:xfrm>
            <a:off x="5886450" y="3429000"/>
            <a:ext cx="742950" cy="0"/>
          </a:xfrm>
          <a:prstGeom prst="line">
            <a:avLst/>
          </a:prstGeom>
          <a:noFill/>
          <a:ln w="12700">
            <a:solidFill>
              <a:schemeClr val="tx1"/>
            </a:solidFill>
            <a:round/>
            <a:headEnd/>
            <a:tailEnd/>
          </a:ln>
        </p:spPr>
        <p:txBody>
          <a:bodyPr wrap="none" anchor="ctr"/>
          <a:lstStyle/>
          <a:p>
            <a:endParaRPr lang="en-US" sz="1350">
              <a:solidFill>
                <a:prstClr val="black"/>
              </a:solidFill>
            </a:endParaRPr>
          </a:p>
        </p:txBody>
      </p:sp>
      <p:sp>
        <p:nvSpPr>
          <p:cNvPr id="87057" name="Line 19"/>
          <p:cNvSpPr>
            <a:spLocks noChangeShapeType="1"/>
          </p:cNvSpPr>
          <p:nvPr>
            <p:custDataLst>
              <p:tags r:id="rId16"/>
            </p:custDataLst>
          </p:nvPr>
        </p:nvSpPr>
        <p:spPr bwMode="auto">
          <a:xfrm flipH="1">
            <a:off x="5772150" y="1885950"/>
            <a:ext cx="342900" cy="1828800"/>
          </a:xfrm>
          <a:prstGeom prst="line">
            <a:avLst/>
          </a:prstGeom>
          <a:noFill/>
          <a:ln w="19050">
            <a:solidFill>
              <a:srgbClr val="FF0000"/>
            </a:solidFill>
            <a:round/>
            <a:headEnd/>
            <a:tailEnd/>
          </a:ln>
        </p:spPr>
        <p:txBody>
          <a:bodyPr wrap="none" anchor="ctr"/>
          <a:lstStyle/>
          <a:p>
            <a:endParaRPr lang="en-US" sz="1350">
              <a:solidFill>
                <a:prstClr val="black"/>
              </a:solidFill>
            </a:endParaRPr>
          </a:p>
        </p:txBody>
      </p:sp>
      <p:sp>
        <p:nvSpPr>
          <p:cNvPr id="87058" name="Line 20"/>
          <p:cNvSpPr>
            <a:spLocks noChangeShapeType="1"/>
          </p:cNvSpPr>
          <p:nvPr>
            <p:custDataLst>
              <p:tags r:id="rId17"/>
            </p:custDataLst>
          </p:nvPr>
        </p:nvSpPr>
        <p:spPr bwMode="auto">
          <a:xfrm flipH="1" flipV="1">
            <a:off x="6115050" y="1885950"/>
            <a:ext cx="171450" cy="1828800"/>
          </a:xfrm>
          <a:prstGeom prst="line">
            <a:avLst/>
          </a:prstGeom>
          <a:noFill/>
          <a:ln w="19050">
            <a:solidFill>
              <a:schemeClr val="hlink"/>
            </a:solidFill>
            <a:round/>
            <a:headEnd/>
            <a:tailEnd/>
          </a:ln>
        </p:spPr>
        <p:txBody>
          <a:bodyPr wrap="none" anchor="ctr"/>
          <a:lstStyle/>
          <a:p>
            <a:endParaRPr lang="en-US" sz="1350">
              <a:solidFill>
                <a:prstClr val="black"/>
              </a:solidFill>
            </a:endParaRPr>
          </a:p>
        </p:txBody>
      </p:sp>
      <p:sp>
        <p:nvSpPr>
          <p:cNvPr id="87059" name="Line 21"/>
          <p:cNvSpPr>
            <a:spLocks noChangeShapeType="1"/>
          </p:cNvSpPr>
          <p:nvPr>
            <p:custDataLst>
              <p:tags r:id="rId18"/>
            </p:custDataLst>
          </p:nvPr>
        </p:nvSpPr>
        <p:spPr bwMode="auto">
          <a:xfrm flipH="1" flipV="1">
            <a:off x="5772150" y="2057400"/>
            <a:ext cx="514350" cy="1657350"/>
          </a:xfrm>
          <a:prstGeom prst="line">
            <a:avLst/>
          </a:prstGeom>
          <a:noFill/>
          <a:ln w="19050">
            <a:solidFill>
              <a:schemeClr val="hlink"/>
            </a:solidFill>
            <a:round/>
            <a:headEnd/>
            <a:tailEnd/>
          </a:ln>
        </p:spPr>
        <p:txBody>
          <a:bodyPr wrap="none" anchor="ctr"/>
          <a:lstStyle/>
          <a:p>
            <a:endParaRPr lang="en-US" sz="1350">
              <a:solidFill>
                <a:prstClr val="black"/>
              </a:solidFill>
            </a:endParaRPr>
          </a:p>
        </p:txBody>
      </p:sp>
      <p:sp>
        <p:nvSpPr>
          <p:cNvPr id="87060" name="Oval 22"/>
          <p:cNvSpPr>
            <a:spLocks noChangeArrowheads="1"/>
          </p:cNvSpPr>
          <p:nvPr>
            <p:custDataLst>
              <p:tags r:id="rId19"/>
            </p:custDataLst>
          </p:nvPr>
        </p:nvSpPr>
        <p:spPr bwMode="auto">
          <a:xfrm>
            <a:off x="3045619" y="2669381"/>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61" name="Oval 24"/>
          <p:cNvSpPr>
            <a:spLocks noChangeArrowheads="1"/>
          </p:cNvSpPr>
          <p:nvPr>
            <p:custDataLst>
              <p:tags r:id="rId20"/>
            </p:custDataLst>
          </p:nvPr>
        </p:nvSpPr>
        <p:spPr bwMode="auto">
          <a:xfrm>
            <a:off x="6057900" y="2669381"/>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62" name="Oval 14"/>
          <p:cNvSpPr>
            <a:spLocks noChangeArrowheads="1"/>
          </p:cNvSpPr>
          <p:nvPr>
            <p:custDataLst>
              <p:tags r:id="rId21"/>
            </p:custDataLst>
          </p:nvPr>
        </p:nvSpPr>
        <p:spPr bwMode="auto">
          <a:xfrm>
            <a:off x="5756672" y="3657600"/>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87063" name="Oval 15"/>
          <p:cNvSpPr>
            <a:spLocks noChangeArrowheads="1"/>
          </p:cNvSpPr>
          <p:nvPr>
            <p:custDataLst>
              <p:tags r:id="rId22"/>
            </p:custDataLst>
          </p:nvPr>
        </p:nvSpPr>
        <p:spPr bwMode="auto">
          <a:xfrm>
            <a:off x="6254354" y="3657600"/>
            <a:ext cx="57150" cy="57150"/>
          </a:xfrm>
          <a:prstGeom prst="ellipse">
            <a:avLst/>
          </a:prstGeom>
          <a:solidFill>
            <a:schemeClr val="tx1"/>
          </a:solidFill>
          <a:ln w="12700">
            <a:solidFill>
              <a:schemeClr val="tx1"/>
            </a:solidFill>
            <a:round/>
            <a:headEnd/>
            <a:tailEnd/>
          </a:ln>
        </p:spPr>
        <p:txBody>
          <a:bodyPr wrap="none" anchor="ctr"/>
          <a:lstStyle/>
          <a:p>
            <a:endParaRPr lang="en-US" sz="1350">
              <a:solidFill>
                <a:prstClr val="black"/>
              </a:solidFill>
            </a:endParaRPr>
          </a:p>
        </p:txBody>
      </p:sp>
      <p:sp>
        <p:nvSpPr>
          <p:cNvPr id="90137" name="Text Box 25"/>
          <p:cNvSpPr txBox="1">
            <a:spLocks noChangeArrowheads="1"/>
          </p:cNvSpPr>
          <p:nvPr>
            <p:custDataLst>
              <p:tags r:id="rId23"/>
            </p:custDataLst>
          </p:nvPr>
        </p:nvSpPr>
        <p:spPr bwMode="auto">
          <a:xfrm>
            <a:off x="2253867" y="3930365"/>
            <a:ext cx="1688283" cy="346249"/>
          </a:xfrm>
          <a:prstGeom prst="rect">
            <a:avLst/>
          </a:prstGeom>
          <a:noFill/>
          <a:ln w="12700">
            <a:noFill/>
            <a:miter lim="800000"/>
            <a:headEnd/>
            <a:tailEnd/>
          </a:ln>
          <a:effectLst/>
        </p:spPr>
        <p:txBody>
          <a:bodyPr wrap="none" anchor="ctr">
            <a:spAutoFit/>
          </a:bodyPr>
          <a:lstStyle/>
          <a:p>
            <a:pPr algn="ctr">
              <a:spcBef>
                <a:spcPct val="20000"/>
              </a:spcBef>
            </a:pPr>
            <a:r>
              <a:rPr lang="en-US" sz="1650" b="1" dirty="0">
                <a:solidFill>
                  <a:prstClr val="black"/>
                </a:solidFill>
                <a:effectLst>
                  <a:outerShdw blurRad="38100" dist="38100" dir="2700000" algn="tl">
                    <a:srgbClr val="C0C0C0"/>
                  </a:outerShdw>
                </a:effectLst>
                <a:latin typeface="Arial" pitchFamily="34" charset="0"/>
              </a:rPr>
              <a:t>Large Baseline</a:t>
            </a:r>
            <a:endParaRPr lang="en-US" sz="1650" b="1" dirty="0">
              <a:solidFill>
                <a:prstClr val="black"/>
              </a:solidFill>
              <a:latin typeface="Arial" pitchFamily="34" charset="0"/>
            </a:endParaRPr>
          </a:p>
        </p:txBody>
      </p:sp>
      <p:sp>
        <p:nvSpPr>
          <p:cNvPr id="90138" name="Text Box 26"/>
          <p:cNvSpPr txBox="1">
            <a:spLocks noChangeArrowheads="1"/>
          </p:cNvSpPr>
          <p:nvPr>
            <p:custDataLst>
              <p:tags r:id="rId24"/>
            </p:custDataLst>
          </p:nvPr>
        </p:nvSpPr>
        <p:spPr bwMode="auto">
          <a:xfrm>
            <a:off x="5264019" y="3930365"/>
            <a:ext cx="1677062" cy="346249"/>
          </a:xfrm>
          <a:prstGeom prst="rect">
            <a:avLst/>
          </a:prstGeom>
          <a:noFill/>
          <a:ln w="12700">
            <a:noFill/>
            <a:miter lim="800000"/>
            <a:headEnd/>
            <a:tailEnd/>
          </a:ln>
          <a:effectLst/>
        </p:spPr>
        <p:txBody>
          <a:bodyPr wrap="none" anchor="ctr">
            <a:spAutoFit/>
          </a:bodyPr>
          <a:lstStyle/>
          <a:p>
            <a:pPr algn="ctr">
              <a:spcBef>
                <a:spcPct val="20000"/>
              </a:spcBef>
            </a:pPr>
            <a:r>
              <a:rPr lang="en-US" sz="1650" b="1">
                <a:solidFill>
                  <a:prstClr val="black"/>
                </a:solidFill>
                <a:effectLst>
                  <a:outerShdw blurRad="38100" dist="38100" dir="2700000" algn="tl">
                    <a:srgbClr val="C0C0C0"/>
                  </a:outerShdw>
                </a:effectLst>
                <a:latin typeface="Arial" pitchFamily="34" charset="0"/>
              </a:rPr>
              <a:t>Small Baseline</a:t>
            </a:r>
            <a:endParaRPr lang="en-US" sz="1650" b="1">
              <a:solidFill>
                <a:prstClr val="black"/>
              </a:solidFill>
              <a:latin typeface="Arial" pitchFamily="34" charset="0"/>
            </a:endParaRPr>
          </a:p>
        </p:txBody>
      </p:sp>
      <p:sp>
        <p:nvSpPr>
          <p:cNvPr id="87066" name="Line 28"/>
          <p:cNvSpPr>
            <a:spLocks noChangeShapeType="1"/>
          </p:cNvSpPr>
          <p:nvPr>
            <p:custDataLst>
              <p:tags r:id="rId25"/>
            </p:custDataLst>
          </p:nvPr>
        </p:nvSpPr>
        <p:spPr bwMode="auto">
          <a:xfrm>
            <a:off x="2114550" y="3257550"/>
            <a:ext cx="400050" cy="171450"/>
          </a:xfrm>
          <a:prstGeom prst="line">
            <a:avLst/>
          </a:prstGeom>
          <a:noFill/>
          <a:ln w="12700">
            <a:solidFill>
              <a:schemeClr val="tx1"/>
            </a:solidFill>
            <a:round/>
            <a:headEnd/>
            <a:tailEnd type="triangle" w="med" len="med"/>
          </a:ln>
        </p:spPr>
        <p:txBody>
          <a:bodyPr wrap="none" anchor="ctr"/>
          <a:lstStyle/>
          <a:p>
            <a:endParaRPr lang="en-US" sz="1350">
              <a:solidFill>
                <a:prstClr val="black"/>
              </a:solidFill>
            </a:endParaRPr>
          </a:p>
        </p:txBody>
      </p:sp>
      <p:sp>
        <p:nvSpPr>
          <p:cNvPr id="87067" name="Rectangle 29"/>
          <p:cNvSpPr>
            <a:spLocks noChangeArrowheads="1"/>
          </p:cNvSpPr>
          <p:nvPr>
            <p:custDataLst>
              <p:tags r:id="rId26"/>
            </p:custDataLst>
          </p:nvPr>
        </p:nvSpPr>
        <p:spPr bwMode="auto">
          <a:xfrm>
            <a:off x="4743450" y="2343150"/>
            <a:ext cx="971550" cy="514350"/>
          </a:xfrm>
          <a:prstGeom prst="rect">
            <a:avLst/>
          </a:prstGeom>
          <a:solidFill>
            <a:schemeClr val="bg1"/>
          </a:solidFill>
          <a:ln w="12700">
            <a:noFill/>
            <a:miter lim="800000"/>
            <a:headEnd/>
            <a:tailEnd/>
          </a:ln>
        </p:spPr>
        <p:txBody>
          <a:bodyPr wrap="none" anchor="ctr"/>
          <a:lstStyle/>
          <a:p>
            <a:pPr algn="ctr"/>
            <a:r>
              <a:rPr lang="en-US" sz="1050">
                <a:solidFill>
                  <a:prstClr val="black"/>
                </a:solidFill>
                <a:latin typeface="Arial" pitchFamily="34" charset="0"/>
              </a:rPr>
              <a:t>all of these</a:t>
            </a:r>
          </a:p>
          <a:p>
            <a:pPr algn="ctr"/>
            <a:r>
              <a:rPr lang="en-US" sz="1050">
                <a:solidFill>
                  <a:prstClr val="black"/>
                </a:solidFill>
                <a:latin typeface="Arial" pitchFamily="34" charset="0"/>
              </a:rPr>
              <a:t>points project</a:t>
            </a:r>
          </a:p>
          <a:p>
            <a:pPr algn="ctr"/>
            <a:r>
              <a:rPr lang="en-US" sz="1050">
                <a:solidFill>
                  <a:prstClr val="black"/>
                </a:solidFill>
                <a:latin typeface="Arial" pitchFamily="34" charset="0"/>
              </a:rPr>
              <a:t>to the same </a:t>
            </a:r>
          </a:p>
          <a:p>
            <a:pPr algn="ctr"/>
            <a:r>
              <a:rPr lang="en-US" sz="1050">
                <a:solidFill>
                  <a:prstClr val="black"/>
                </a:solidFill>
                <a:latin typeface="Arial" pitchFamily="34" charset="0"/>
              </a:rPr>
              <a:t>pair of pixels</a:t>
            </a:r>
          </a:p>
        </p:txBody>
      </p:sp>
      <p:sp>
        <p:nvSpPr>
          <p:cNvPr id="87068" name="Line 30"/>
          <p:cNvSpPr>
            <a:spLocks noChangeShapeType="1"/>
          </p:cNvSpPr>
          <p:nvPr>
            <p:custDataLst>
              <p:tags r:id="rId27"/>
            </p:custDataLst>
          </p:nvPr>
        </p:nvSpPr>
        <p:spPr bwMode="auto">
          <a:xfrm flipV="1">
            <a:off x="5600700" y="2571750"/>
            <a:ext cx="457200" cy="114300"/>
          </a:xfrm>
          <a:prstGeom prst="line">
            <a:avLst/>
          </a:prstGeom>
          <a:noFill/>
          <a:ln w="12700">
            <a:solidFill>
              <a:schemeClr val="tx1"/>
            </a:solidFill>
            <a:round/>
            <a:headEnd/>
            <a:tailEnd type="triangle" w="med" len="med"/>
          </a:ln>
        </p:spPr>
        <p:txBody>
          <a:bodyPr wrap="none" anchor="ctr"/>
          <a:lstStyle/>
          <a:p>
            <a:endParaRPr lang="en-US" sz="1350">
              <a:solidFill>
                <a:prstClr val="black"/>
              </a:solidFill>
            </a:endParaRPr>
          </a:p>
        </p:txBody>
      </p:sp>
      <p:sp>
        <p:nvSpPr>
          <p:cNvPr id="29" name="TextBox 28">
            <a:extLst>
              <a:ext uri="{FF2B5EF4-FFF2-40B4-BE49-F238E27FC236}">
                <a16:creationId xmlns:a16="http://schemas.microsoft.com/office/drawing/2014/main" id="{9A7B16CE-03EC-6446-87FB-8C472FE2CDC1}"/>
              </a:ext>
            </a:extLst>
          </p:cNvPr>
          <p:cNvSpPr txBox="1"/>
          <p:nvPr/>
        </p:nvSpPr>
        <p:spPr>
          <a:xfrm>
            <a:off x="6828817" y="5726907"/>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3093061034"/>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8" name="pasted-image.tiff"/>
          <p:cNvPicPr>
            <a:picLocks noChangeAspect="1"/>
          </p:cNvPicPr>
          <p:nvPr/>
        </p:nvPicPr>
        <p:blipFill>
          <a:blip r:embed="rId2"/>
          <a:srcRect t="61317"/>
          <a:stretch>
            <a:fillRect/>
          </a:stretch>
        </p:blipFill>
        <p:spPr>
          <a:xfrm>
            <a:off x="2625328" y="4133974"/>
            <a:ext cx="3893344" cy="753025"/>
          </a:xfrm>
          <a:prstGeom prst="rect">
            <a:avLst/>
          </a:prstGeom>
          <a:ln w="12700">
            <a:miter lim="400000"/>
          </a:ln>
        </p:spPr>
      </p:pic>
      <p:sp>
        <p:nvSpPr>
          <p:cNvPr id="899" name="Shape 899"/>
          <p:cNvSpPr>
            <a:spLocks noGrp="1"/>
          </p:cNvSpPr>
          <p:nvPr>
            <p:ph type="title"/>
          </p:nvPr>
        </p:nvSpPr>
        <p:spPr>
          <a:xfrm>
            <a:off x="685800" y="76200"/>
            <a:ext cx="7772400" cy="1600200"/>
          </a:xfrm>
          <a:prstGeom prst="rect">
            <a:avLst/>
          </a:prstGeom>
        </p:spPr>
        <p:txBody>
          <a:bodyPr>
            <a:noAutofit/>
          </a:bodyPr>
          <a:lstStyle>
            <a:lvl1pPr defTabSz="490727">
              <a:defRPr sz="6719"/>
            </a:lvl1pPr>
          </a:lstStyle>
          <a:p>
            <a:pPr algn="ctr"/>
            <a:r>
              <a:rPr sz="4800" dirty="0">
                <a:solidFill>
                  <a:schemeClr val="bg1"/>
                </a:solidFill>
              </a:rPr>
              <a:t>Single depth map often isn’t enough</a:t>
            </a:r>
          </a:p>
        </p:txBody>
      </p:sp>
      <p:pic>
        <p:nvPicPr>
          <p:cNvPr id="900" name="pasted-image.png"/>
          <p:cNvPicPr>
            <a:picLocks noChangeAspect="1"/>
          </p:cNvPicPr>
          <p:nvPr/>
        </p:nvPicPr>
        <p:blipFill>
          <a:blip r:embed="rId3"/>
          <a:stretch>
            <a:fillRect/>
          </a:stretch>
        </p:blipFill>
        <p:spPr>
          <a:xfrm>
            <a:off x="2622129" y="2941299"/>
            <a:ext cx="3899743" cy="1944727"/>
          </a:xfrm>
          <a:prstGeom prst="rect">
            <a:avLst/>
          </a:prstGeom>
          <a:ln w="12700">
            <a:miter lim="400000"/>
          </a:ln>
        </p:spPr>
      </p:pic>
      <p:pic>
        <p:nvPicPr>
          <p:cNvPr id="901" name="Picture 900"/>
          <p:cNvPicPr>
            <a:picLocks/>
          </p:cNvPicPr>
          <p:nvPr/>
        </p:nvPicPr>
        <p:blipFill>
          <a:blip r:embed="rId4">
            <a:alphaModFix amt="71000"/>
          </a:blip>
          <a:stretch>
            <a:fillRect/>
          </a:stretch>
        </p:blipFill>
        <p:spPr>
          <a:xfrm rot="12564142">
            <a:off x="1206073" y="5147261"/>
            <a:ext cx="1042723" cy="643951"/>
          </a:xfrm>
          <a:prstGeom prst="rect">
            <a:avLst/>
          </a:prstGeom>
        </p:spPr>
      </p:pic>
      <p:pic>
        <p:nvPicPr>
          <p:cNvPr id="903" name="Picture 902"/>
          <p:cNvPicPr>
            <a:picLocks/>
          </p:cNvPicPr>
          <p:nvPr/>
        </p:nvPicPr>
        <p:blipFill>
          <a:blip r:embed="rId4">
            <a:alphaModFix amt="71000"/>
          </a:blip>
          <a:stretch>
            <a:fillRect/>
          </a:stretch>
        </p:blipFill>
        <p:spPr>
          <a:xfrm rot="11565282">
            <a:off x="2620764" y="5596217"/>
            <a:ext cx="1042723" cy="643950"/>
          </a:xfrm>
          <a:prstGeom prst="rect">
            <a:avLst/>
          </a:prstGeom>
        </p:spPr>
      </p:pic>
      <p:pic>
        <p:nvPicPr>
          <p:cNvPr id="905" name="Picture 904"/>
          <p:cNvPicPr>
            <a:picLocks/>
          </p:cNvPicPr>
          <p:nvPr/>
        </p:nvPicPr>
        <p:blipFill>
          <a:blip r:embed="rId4">
            <a:alphaModFix amt="71000"/>
          </a:blip>
          <a:stretch>
            <a:fillRect/>
          </a:stretch>
        </p:blipFill>
        <p:spPr>
          <a:xfrm rot="9808505">
            <a:off x="5573113" y="5612811"/>
            <a:ext cx="1042723" cy="643950"/>
          </a:xfrm>
          <a:prstGeom prst="rect">
            <a:avLst/>
          </a:prstGeom>
        </p:spPr>
      </p:pic>
      <p:pic>
        <p:nvPicPr>
          <p:cNvPr id="907" name="Picture 906"/>
          <p:cNvPicPr>
            <a:picLocks/>
          </p:cNvPicPr>
          <p:nvPr/>
        </p:nvPicPr>
        <p:blipFill>
          <a:blip r:embed="rId4">
            <a:alphaModFix amt="71000"/>
          </a:blip>
          <a:stretch>
            <a:fillRect/>
          </a:stretch>
        </p:blipFill>
        <p:spPr>
          <a:xfrm rot="8599539">
            <a:off x="6965491" y="4980304"/>
            <a:ext cx="1042724" cy="643951"/>
          </a:xfrm>
          <a:prstGeom prst="rect">
            <a:avLst/>
          </a:prstGeom>
        </p:spPr>
      </p:pic>
      <p:pic>
        <p:nvPicPr>
          <p:cNvPr id="909" name="Picture 908"/>
          <p:cNvPicPr>
            <a:picLocks/>
          </p:cNvPicPr>
          <p:nvPr/>
        </p:nvPicPr>
        <p:blipFill>
          <a:blip r:embed="rId4">
            <a:alphaModFix amt="71000"/>
          </a:blip>
          <a:stretch>
            <a:fillRect/>
          </a:stretch>
        </p:blipFill>
        <p:spPr>
          <a:xfrm rot="10800000">
            <a:off x="4091025" y="5709987"/>
            <a:ext cx="1042723" cy="643950"/>
          </a:xfrm>
          <a:prstGeom prst="rect">
            <a:avLst/>
          </a:prstGeom>
        </p:spPr>
      </p:pic>
      <p:sp>
        <p:nvSpPr>
          <p:cNvPr id="10" name="TextBox 9">
            <a:extLst>
              <a:ext uri="{FF2B5EF4-FFF2-40B4-BE49-F238E27FC236}">
                <a16:creationId xmlns:a16="http://schemas.microsoft.com/office/drawing/2014/main" id="{DEBB41B1-F796-204C-ADEB-C92CFC732E7A}"/>
              </a:ext>
            </a:extLst>
          </p:cNvPr>
          <p:cNvSpPr txBox="1"/>
          <p:nvPr/>
        </p:nvSpPr>
        <p:spPr>
          <a:xfrm>
            <a:off x="7313819" y="6550223"/>
            <a:ext cx="171874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Source: N. Snavely</a:t>
            </a:r>
          </a:p>
        </p:txBody>
      </p:sp>
    </p:spTree>
    <p:extLst>
      <p:ext uri="{BB962C8B-B14F-4D97-AF65-F5344CB8AC3E}">
        <p14:creationId xmlns:p14="http://schemas.microsoft.com/office/powerpoint/2010/main" val="106821567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2" name="pasted-image.tiff"/>
          <p:cNvPicPr>
            <a:picLocks noChangeAspect="1"/>
          </p:cNvPicPr>
          <p:nvPr/>
        </p:nvPicPr>
        <p:blipFill>
          <a:blip r:embed="rId2"/>
          <a:stretch>
            <a:fillRect/>
          </a:stretch>
        </p:blipFill>
        <p:spPr>
          <a:xfrm>
            <a:off x="2625328" y="2940326"/>
            <a:ext cx="3893344" cy="1946673"/>
          </a:xfrm>
          <a:prstGeom prst="rect">
            <a:avLst/>
          </a:prstGeom>
          <a:ln w="12700">
            <a:miter lim="400000"/>
          </a:ln>
        </p:spPr>
      </p:pic>
      <p:sp>
        <p:nvSpPr>
          <p:cNvPr id="913" name="Shape 913"/>
          <p:cNvSpPr>
            <a:spLocks noGrp="1"/>
          </p:cNvSpPr>
          <p:nvPr>
            <p:ph type="title"/>
          </p:nvPr>
        </p:nvSpPr>
        <p:spPr>
          <a:prstGeom prst="rect">
            <a:avLst/>
          </a:prstGeom>
        </p:spPr>
        <p:txBody>
          <a:bodyPr>
            <a:normAutofit/>
          </a:bodyPr>
          <a:lstStyle>
            <a:lvl1pPr defTabSz="560831">
              <a:defRPr sz="7679"/>
            </a:lvl1pPr>
          </a:lstStyle>
          <a:p>
            <a:pPr algn="ctr"/>
            <a:r>
              <a:rPr sz="4800" dirty="0">
                <a:solidFill>
                  <a:schemeClr val="bg1"/>
                </a:solidFill>
              </a:rPr>
              <a:t>Really want full coverage</a:t>
            </a:r>
          </a:p>
        </p:txBody>
      </p:sp>
      <p:pic>
        <p:nvPicPr>
          <p:cNvPr id="914" name="pasted-image.png"/>
          <p:cNvPicPr>
            <a:picLocks noChangeAspect="1"/>
          </p:cNvPicPr>
          <p:nvPr/>
        </p:nvPicPr>
        <p:blipFill>
          <a:blip r:embed="rId3"/>
          <a:stretch>
            <a:fillRect/>
          </a:stretch>
        </p:blipFill>
        <p:spPr>
          <a:xfrm>
            <a:off x="2622129" y="2941299"/>
            <a:ext cx="3899743" cy="1944727"/>
          </a:xfrm>
          <a:prstGeom prst="rect">
            <a:avLst/>
          </a:prstGeom>
          <a:ln w="12700">
            <a:miter lim="400000"/>
          </a:ln>
        </p:spPr>
      </p:pic>
      <p:pic>
        <p:nvPicPr>
          <p:cNvPr id="915" name="Picture 914"/>
          <p:cNvPicPr>
            <a:picLocks/>
          </p:cNvPicPr>
          <p:nvPr/>
        </p:nvPicPr>
        <p:blipFill>
          <a:blip r:embed="rId4">
            <a:alphaModFix amt="71000"/>
          </a:blip>
          <a:stretch>
            <a:fillRect/>
          </a:stretch>
        </p:blipFill>
        <p:spPr>
          <a:xfrm rot="12564142">
            <a:off x="1206073" y="5147261"/>
            <a:ext cx="1042723" cy="643951"/>
          </a:xfrm>
          <a:prstGeom prst="rect">
            <a:avLst/>
          </a:prstGeom>
        </p:spPr>
      </p:pic>
      <p:pic>
        <p:nvPicPr>
          <p:cNvPr id="917" name="Picture 916"/>
          <p:cNvPicPr>
            <a:picLocks/>
          </p:cNvPicPr>
          <p:nvPr/>
        </p:nvPicPr>
        <p:blipFill>
          <a:blip r:embed="rId4">
            <a:alphaModFix amt="71000"/>
          </a:blip>
          <a:stretch>
            <a:fillRect/>
          </a:stretch>
        </p:blipFill>
        <p:spPr>
          <a:xfrm rot="11565282">
            <a:off x="2620764" y="5596217"/>
            <a:ext cx="1042723" cy="643950"/>
          </a:xfrm>
          <a:prstGeom prst="rect">
            <a:avLst/>
          </a:prstGeom>
        </p:spPr>
      </p:pic>
      <p:pic>
        <p:nvPicPr>
          <p:cNvPr id="919" name="Picture 918"/>
          <p:cNvPicPr>
            <a:picLocks/>
          </p:cNvPicPr>
          <p:nvPr/>
        </p:nvPicPr>
        <p:blipFill>
          <a:blip r:embed="rId4">
            <a:alphaModFix amt="71000"/>
          </a:blip>
          <a:stretch>
            <a:fillRect/>
          </a:stretch>
        </p:blipFill>
        <p:spPr>
          <a:xfrm rot="9808505">
            <a:off x="5573113" y="5612811"/>
            <a:ext cx="1042723" cy="643950"/>
          </a:xfrm>
          <a:prstGeom prst="rect">
            <a:avLst/>
          </a:prstGeom>
        </p:spPr>
      </p:pic>
      <p:pic>
        <p:nvPicPr>
          <p:cNvPr id="921" name="Picture 920"/>
          <p:cNvPicPr>
            <a:picLocks/>
          </p:cNvPicPr>
          <p:nvPr/>
        </p:nvPicPr>
        <p:blipFill>
          <a:blip r:embed="rId4">
            <a:alphaModFix amt="71000"/>
          </a:blip>
          <a:stretch>
            <a:fillRect/>
          </a:stretch>
        </p:blipFill>
        <p:spPr>
          <a:xfrm rot="8599539">
            <a:off x="6965491" y="4980304"/>
            <a:ext cx="1042724" cy="643951"/>
          </a:xfrm>
          <a:prstGeom prst="rect">
            <a:avLst/>
          </a:prstGeom>
        </p:spPr>
      </p:pic>
      <p:pic>
        <p:nvPicPr>
          <p:cNvPr id="923" name="Picture 922"/>
          <p:cNvPicPr>
            <a:picLocks/>
          </p:cNvPicPr>
          <p:nvPr/>
        </p:nvPicPr>
        <p:blipFill>
          <a:blip r:embed="rId4">
            <a:alphaModFix amt="71000"/>
          </a:blip>
          <a:stretch>
            <a:fillRect/>
          </a:stretch>
        </p:blipFill>
        <p:spPr>
          <a:xfrm rot="10800000">
            <a:off x="4091025" y="5709987"/>
            <a:ext cx="1042723" cy="643950"/>
          </a:xfrm>
          <a:prstGeom prst="rect">
            <a:avLst/>
          </a:prstGeom>
        </p:spPr>
      </p:pic>
      <p:pic>
        <p:nvPicPr>
          <p:cNvPr id="925" name="Picture 924"/>
          <p:cNvPicPr>
            <a:picLocks/>
          </p:cNvPicPr>
          <p:nvPr/>
        </p:nvPicPr>
        <p:blipFill>
          <a:blip r:embed="rId4">
            <a:alphaModFix amt="71000"/>
          </a:blip>
          <a:stretch>
            <a:fillRect/>
          </a:stretch>
        </p:blipFill>
        <p:spPr>
          <a:xfrm rot="5288350">
            <a:off x="7531660" y="3481422"/>
            <a:ext cx="1042724" cy="643951"/>
          </a:xfrm>
          <a:prstGeom prst="rect">
            <a:avLst/>
          </a:prstGeom>
        </p:spPr>
      </p:pic>
      <p:pic>
        <p:nvPicPr>
          <p:cNvPr id="927" name="Picture 926"/>
          <p:cNvPicPr>
            <a:picLocks/>
          </p:cNvPicPr>
          <p:nvPr/>
        </p:nvPicPr>
        <p:blipFill>
          <a:blip r:embed="rId4">
            <a:alphaModFix amt="71000"/>
          </a:blip>
          <a:stretch>
            <a:fillRect/>
          </a:stretch>
        </p:blipFill>
        <p:spPr>
          <a:xfrm rot="16353514">
            <a:off x="563423" y="3638238"/>
            <a:ext cx="1042723" cy="643951"/>
          </a:xfrm>
          <a:prstGeom prst="rect">
            <a:avLst/>
          </a:prstGeom>
        </p:spPr>
      </p:pic>
      <p:pic>
        <p:nvPicPr>
          <p:cNvPr id="929" name="Picture 928"/>
          <p:cNvPicPr>
            <a:picLocks/>
          </p:cNvPicPr>
          <p:nvPr/>
        </p:nvPicPr>
        <p:blipFill>
          <a:blip r:embed="rId4">
            <a:alphaModFix amt="71000"/>
          </a:blip>
          <a:stretch>
            <a:fillRect/>
          </a:stretch>
        </p:blipFill>
        <p:spPr>
          <a:xfrm rot="1729391">
            <a:off x="6941475" y="2128270"/>
            <a:ext cx="1042723" cy="643951"/>
          </a:xfrm>
          <a:prstGeom prst="rect">
            <a:avLst/>
          </a:prstGeom>
        </p:spPr>
      </p:pic>
      <p:pic>
        <p:nvPicPr>
          <p:cNvPr id="931" name="Picture 930"/>
          <p:cNvPicPr>
            <a:picLocks/>
          </p:cNvPicPr>
          <p:nvPr/>
        </p:nvPicPr>
        <p:blipFill>
          <a:blip r:embed="rId4">
            <a:alphaModFix amt="71000"/>
          </a:blip>
          <a:stretch>
            <a:fillRect/>
          </a:stretch>
        </p:blipFill>
        <p:spPr>
          <a:xfrm rot="730530">
            <a:off x="5522317" y="1693638"/>
            <a:ext cx="1042724" cy="643950"/>
          </a:xfrm>
          <a:prstGeom prst="rect">
            <a:avLst/>
          </a:prstGeom>
        </p:spPr>
      </p:pic>
      <p:pic>
        <p:nvPicPr>
          <p:cNvPr id="933" name="Picture 932"/>
          <p:cNvPicPr>
            <a:picLocks/>
          </p:cNvPicPr>
          <p:nvPr/>
        </p:nvPicPr>
        <p:blipFill>
          <a:blip r:embed="rId4">
            <a:alphaModFix amt="71000"/>
          </a:blip>
          <a:stretch>
            <a:fillRect/>
          </a:stretch>
        </p:blipFill>
        <p:spPr>
          <a:xfrm rot="20573752">
            <a:off x="2569952" y="1706889"/>
            <a:ext cx="1042724" cy="643951"/>
          </a:xfrm>
          <a:prstGeom prst="rect">
            <a:avLst/>
          </a:prstGeom>
        </p:spPr>
      </p:pic>
      <p:pic>
        <p:nvPicPr>
          <p:cNvPr id="935" name="Picture 934"/>
          <p:cNvPicPr>
            <a:picLocks/>
          </p:cNvPicPr>
          <p:nvPr/>
        </p:nvPicPr>
        <p:blipFill>
          <a:blip r:embed="rId4">
            <a:alphaModFix amt="71000"/>
          </a:blip>
          <a:stretch>
            <a:fillRect/>
          </a:stretch>
        </p:blipFill>
        <p:spPr>
          <a:xfrm rot="19364788">
            <a:off x="1184039" y="2353438"/>
            <a:ext cx="1042723" cy="643950"/>
          </a:xfrm>
          <a:prstGeom prst="rect">
            <a:avLst/>
          </a:prstGeom>
        </p:spPr>
      </p:pic>
      <p:pic>
        <p:nvPicPr>
          <p:cNvPr id="937" name="Picture 936"/>
          <p:cNvPicPr>
            <a:picLocks/>
          </p:cNvPicPr>
          <p:nvPr/>
        </p:nvPicPr>
        <p:blipFill>
          <a:blip r:embed="rId4">
            <a:alphaModFix amt="71000"/>
          </a:blip>
          <a:stretch>
            <a:fillRect/>
          </a:stretch>
        </p:blipFill>
        <p:spPr>
          <a:xfrm rot="21565248">
            <a:off x="4050982" y="1594735"/>
            <a:ext cx="1042723" cy="643950"/>
          </a:xfrm>
          <a:prstGeom prst="rect">
            <a:avLst/>
          </a:prstGeom>
        </p:spPr>
      </p:pic>
      <p:sp>
        <p:nvSpPr>
          <p:cNvPr id="17" name="TextBox 16">
            <a:extLst>
              <a:ext uri="{FF2B5EF4-FFF2-40B4-BE49-F238E27FC236}">
                <a16:creationId xmlns:a16="http://schemas.microsoft.com/office/drawing/2014/main" id="{DC8AFB8A-65FC-A641-8559-C2A58E8A890A}"/>
              </a:ext>
            </a:extLst>
          </p:cNvPr>
          <p:cNvSpPr txBox="1"/>
          <p:nvPr/>
        </p:nvSpPr>
        <p:spPr>
          <a:xfrm>
            <a:off x="7313819" y="6550223"/>
            <a:ext cx="171874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Source: N. Snavely</a:t>
            </a:r>
          </a:p>
        </p:txBody>
      </p:sp>
    </p:spTree>
    <p:extLst>
      <p:ext uri="{BB962C8B-B14F-4D97-AF65-F5344CB8AC3E}">
        <p14:creationId xmlns:p14="http://schemas.microsoft.com/office/powerpoint/2010/main" val="240637023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0" name="Shape 940"/>
          <p:cNvSpPr>
            <a:spLocks noGrp="1"/>
          </p:cNvSpPr>
          <p:nvPr>
            <p:ph type="title"/>
          </p:nvPr>
        </p:nvSpPr>
        <p:spPr>
          <a:xfrm>
            <a:off x="1" y="178594"/>
            <a:ext cx="9144000" cy="1518047"/>
          </a:xfrm>
          <a:prstGeom prst="rect">
            <a:avLst/>
          </a:prstGeom>
        </p:spPr>
        <p:txBody>
          <a:bodyPr>
            <a:noAutofit/>
          </a:bodyPr>
          <a:lstStyle>
            <a:lvl1pPr defTabSz="490727">
              <a:defRPr sz="6719"/>
            </a:lvl1pPr>
          </a:lstStyle>
          <a:p>
            <a:pPr algn="ctr"/>
            <a:r>
              <a:rPr sz="4800" dirty="0">
                <a:solidFill>
                  <a:schemeClr val="bg1"/>
                </a:solidFill>
              </a:rPr>
              <a:t>Idea: Combine many depth maps</a:t>
            </a:r>
          </a:p>
        </p:txBody>
      </p:sp>
      <p:pic>
        <p:nvPicPr>
          <p:cNvPr id="941" name="Picture 940"/>
          <p:cNvPicPr>
            <a:picLocks/>
          </p:cNvPicPr>
          <p:nvPr/>
        </p:nvPicPr>
        <p:blipFill>
          <a:blip r:embed="rId2">
            <a:alphaModFix amt="71000"/>
          </a:blip>
          <a:stretch>
            <a:fillRect/>
          </a:stretch>
        </p:blipFill>
        <p:spPr>
          <a:xfrm rot="12564142">
            <a:off x="1206073" y="5147261"/>
            <a:ext cx="1042723" cy="643951"/>
          </a:xfrm>
          <a:prstGeom prst="rect">
            <a:avLst/>
          </a:prstGeom>
        </p:spPr>
      </p:pic>
      <p:pic>
        <p:nvPicPr>
          <p:cNvPr id="943" name="Picture 942"/>
          <p:cNvPicPr>
            <a:picLocks/>
          </p:cNvPicPr>
          <p:nvPr/>
        </p:nvPicPr>
        <p:blipFill>
          <a:blip r:embed="rId2">
            <a:alphaModFix amt="71000"/>
          </a:blip>
          <a:stretch>
            <a:fillRect/>
          </a:stretch>
        </p:blipFill>
        <p:spPr>
          <a:xfrm rot="11565282">
            <a:off x="2620764" y="5596217"/>
            <a:ext cx="1042723" cy="643950"/>
          </a:xfrm>
          <a:prstGeom prst="rect">
            <a:avLst/>
          </a:prstGeom>
        </p:spPr>
      </p:pic>
      <p:pic>
        <p:nvPicPr>
          <p:cNvPr id="945" name="Picture 944"/>
          <p:cNvPicPr>
            <a:picLocks/>
          </p:cNvPicPr>
          <p:nvPr/>
        </p:nvPicPr>
        <p:blipFill>
          <a:blip r:embed="rId2">
            <a:alphaModFix amt="71000"/>
          </a:blip>
          <a:stretch>
            <a:fillRect/>
          </a:stretch>
        </p:blipFill>
        <p:spPr>
          <a:xfrm rot="9808505">
            <a:off x="5573113" y="5612811"/>
            <a:ext cx="1042723" cy="643950"/>
          </a:xfrm>
          <a:prstGeom prst="rect">
            <a:avLst/>
          </a:prstGeom>
        </p:spPr>
      </p:pic>
      <p:pic>
        <p:nvPicPr>
          <p:cNvPr id="947" name="Picture 946"/>
          <p:cNvPicPr>
            <a:picLocks/>
          </p:cNvPicPr>
          <p:nvPr/>
        </p:nvPicPr>
        <p:blipFill>
          <a:blip r:embed="rId2">
            <a:alphaModFix amt="71000"/>
          </a:blip>
          <a:stretch>
            <a:fillRect/>
          </a:stretch>
        </p:blipFill>
        <p:spPr>
          <a:xfrm rot="8599539">
            <a:off x="6965491" y="4980304"/>
            <a:ext cx="1042724" cy="643951"/>
          </a:xfrm>
          <a:prstGeom prst="rect">
            <a:avLst/>
          </a:prstGeom>
        </p:spPr>
      </p:pic>
      <p:pic>
        <p:nvPicPr>
          <p:cNvPr id="949" name="Picture 948"/>
          <p:cNvPicPr>
            <a:picLocks/>
          </p:cNvPicPr>
          <p:nvPr/>
        </p:nvPicPr>
        <p:blipFill>
          <a:blip r:embed="rId3">
            <a:alphaModFix amt="71000"/>
          </a:blip>
          <a:stretch>
            <a:fillRect/>
          </a:stretch>
        </p:blipFill>
        <p:spPr>
          <a:xfrm rot="10800000">
            <a:off x="4091025" y="5709987"/>
            <a:ext cx="1042723" cy="643950"/>
          </a:xfrm>
          <a:prstGeom prst="rect">
            <a:avLst/>
          </a:prstGeom>
        </p:spPr>
      </p:pic>
      <p:pic>
        <p:nvPicPr>
          <p:cNvPr id="951" name="Picture 950"/>
          <p:cNvPicPr>
            <a:picLocks/>
          </p:cNvPicPr>
          <p:nvPr/>
        </p:nvPicPr>
        <p:blipFill>
          <a:blip r:embed="rId4">
            <a:alphaModFix amt="71000"/>
          </a:blip>
          <a:stretch>
            <a:fillRect/>
          </a:stretch>
        </p:blipFill>
        <p:spPr>
          <a:xfrm rot="5288350">
            <a:off x="7531660" y="3481422"/>
            <a:ext cx="1042724" cy="643951"/>
          </a:xfrm>
          <a:prstGeom prst="rect">
            <a:avLst/>
          </a:prstGeom>
        </p:spPr>
      </p:pic>
      <p:pic>
        <p:nvPicPr>
          <p:cNvPr id="953" name="Picture 952"/>
          <p:cNvPicPr>
            <a:picLocks/>
          </p:cNvPicPr>
          <p:nvPr/>
        </p:nvPicPr>
        <p:blipFill>
          <a:blip r:embed="rId5">
            <a:alphaModFix amt="71000"/>
          </a:blip>
          <a:stretch>
            <a:fillRect/>
          </a:stretch>
        </p:blipFill>
        <p:spPr>
          <a:xfrm rot="16353514">
            <a:off x="563423" y="3638238"/>
            <a:ext cx="1042723" cy="643951"/>
          </a:xfrm>
          <a:prstGeom prst="rect">
            <a:avLst/>
          </a:prstGeom>
        </p:spPr>
      </p:pic>
      <p:pic>
        <p:nvPicPr>
          <p:cNvPr id="955" name="Picture 954"/>
          <p:cNvPicPr>
            <a:picLocks/>
          </p:cNvPicPr>
          <p:nvPr/>
        </p:nvPicPr>
        <p:blipFill>
          <a:blip r:embed="rId2">
            <a:alphaModFix amt="71000"/>
          </a:blip>
          <a:stretch>
            <a:fillRect/>
          </a:stretch>
        </p:blipFill>
        <p:spPr>
          <a:xfrm rot="1729391">
            <a:off x="6941475" y="2128270"/>
            <a:ext cx="1042723" cy="643951"/>
          </a:xfrm>
          <a:prstGeom prst="rect">
            <a:avLst/>
          </a:prstGeom>
        </p:spPr>
      </p:pic>
      <p:pic>
        <p:nvPicPr>
          <p:cNvPr id="957" name="Picture 956"/>
          <p:cNvPicPr>
            <a:picLocks/>
          </p:cNvPicPr>
          <p:nvPr/>
        </p:nvPicPr>
        <p:blipFill>
          <a:blip r:embed="rId2">
            <a:alphaModFix amt="71000"/>
          </a:blip>
          <a:stretch>
            <a:fillRect/>
          </a:stretch>
        </p:blipFill>
        <p:spPr>
          <a:xfrm rot="730530">
            <a:off x="5522317" y="1693638"/>
            <a:ext cx="1042724" cy="643950"/>
          </a:xfrm>
          <a:prstGeom prst="rect">
            <a:avLst/>
          </a:prstGeom>
        </p:spPr>
      </p:pic>
      <p:pic>
        <p:nvPicPr>
          <p:cNvPr id="959" name="Picture 958"/>
          <p:cNvPicPr>
            <a:picLocks/>
          </p:cNvPicPr>
          <p:nvPr/>
        </p:nvPicPr>
        <p:blipFill>
          <a:blip r:embed="rId2">
            <a:alphaModFix amt="71000"/>
          </a:blip>
          <a:stretch>
            <a:fillRect/>
          </a:stretch>
        </p:blipFill>
        <p:spPr>
          <a:xfrm rot="20573752">
            <a:off x="2569952" y="1706889"/>
            <a:ext cx="1042724" cy="643951"/>
          </a:xfrm>
          <a:prstGeom prst="rect">
            <a:avLst/>
          </a:prstGeom>
        </p:spPr>
      </p:pic>
      <p:pic>
        <p:nvPicPr>
          <p:cNvPr id="961" name="Picture 960"/>
          <p:cNvPicPr>
            <a:picLocks/>
          </p:cNvPicPr>
          <p:nvPr/>
        </p:nvPicPr>
        <p:blipFill>
          <a:blip r:embed="rId2">
            <a:alphaModFix amt="71000"/>
          </a:blip>
          <a:stretch>
            <a:fillRect/>
          </a:stretch>
        </p:blipFill>
        <p:spPr>
          <a:xfrm rot="19364788">
            <a:off x="1184039" y="2353438"/>
            <a:ext cx="1042723" cy="643950"/>
          </a:xfrm>
          <a:prstGeom prst="rect">
            <a:avLst/>
          </a:prstGeom>
        </p:spPr>
      </p:pic>
      <p:pic>
        <p:nvPicPr>
          <p:cNvPr id="963" name="Picture 962"/>
          <p:cNvPicPr>
            <a:picLocks/>
          </p:cNvPicPr>
          <p:nvPr/>
        </p:nvPicPr>
        <p:blipFill>
          <a:blip r:embed="rId6">
            <a:alphaModFix amt="71000"/>
          </a:blip>
          <a:stretch>
            <a:fillRect/>
          </a:stretch>
        </p:blipFill>
        <p:spPr>
          <a:xfrm rot="21565248">
            <a:off x="4050982" y="1594735"/>
            <a:ext cx="1042723" cy="643950"/>
          </a:xfrm>
          <a:prstGeom prst="rect">
            <a:avLst/>
          </a:prstGeom>
        </p:spPr>
      </p:pic>
      <p:pic>
        <p:nvPicPr>
          <p:cNvPr id="965" name="pasted-image.tiff"/>
          <p:cNvPicPr>
            <a:picLocks noChangeAspect="1"/>
          </p:cNvPicPr>
          <p:nvPr/>
        </p:nvPicPr>
        <p:blipFill>
          <a:blip r:embed="rId7"/>
          <a:stretch>
            <a:fillRect/>
          </a:stretch>
        </p:blipFill>
        <p:spPr>
          <a:xfrm>
            <a:off x="2622129" y="4061713"/>
            <a:ext cx="3750469" cy="884040"/>
          </a:xfrm>
          <a:prstGeom prst="rect">
            <a:avLst/>
          </a:prstGeom>
          <a:ln w="12700">
            <a:miter lim="400000"/>
          </a:ln>
        </p:spPr>
      </p:pic>
      <p:pic>
        <p:nvPicPr>
          <p:cNvPr id="966" name="pasted-image.tiff"/>
          <p:cNvPicPr>
            <a:picLocks noChangeAspect="1"/>
          </p:cNvPicPr>
          <p:nvPr/>
        </p:nvPicPr>
        <p:blipFill>
          <a:blip r:embed="rId8"/>
          <a:stretch>
            <a:fillRect/>
          </a:stretch>
        </p:blipFill>
        <p:spPr>
          <a:xfrm>
            <a:off x="2622129" y="2974462"/>
            <a:ext cx="1678782" cy="1893094"/>
          </a:xfrm>
          <a:prstGeom prst="rect">
            <a:avLst/>
          </a:prstGeom>
          <a:ln w="12700">
            <a:miter lim="400000"/>
          </a:ln>
        </p:spPr>
      </p:pic>
      <p:pic>
        <p:nvPicPr>
          <p:cNvPr id="967" name="pasted-image.tiff"/>
          <p:cNvPicPr>
            <a:picLocks noChangeAspect="1"/>
          </p:cNvPicPr>
          <p:nvPr/>
        </p:nvPicPr>
        <p:blipFill>
          <a:blip r:embed="rId9"/>
          <a:stretch>
            <a:fillRect/>
          </a:stretch>
        </p:blipFill>
        <p:spPr>
          <a:xfrm>
            <a:off x="2713692" y="2888754"/>
            <a:ext cx="3848696" cy="937617"/>
          </a:xfrm>
          <a:prstGeom prst="rect">
            <a:avLst/>
          </a:prstGeom>
          <a:ln w="12700">
            <a:miter lim="400000"/>
          </a:ln>
        </p:spPr>
      </p:pic>
      <p:pic>
        <p:nvPicPr>
          <p:cNvPr id="968" name="pasted-image.tiff"/>
          <p:cNvPicPr>
            <a:picLocks noChangeAspect="1"/>
          </p:cNvPicPr>
          <p:nvPr/>
        </p:nvPicPr>
        <p:blipFill>
          <a:blip r:embed="rId10"/>
          <a:stretch>
            <a:fillRect/>
          </a:stretch>
        </p:blipFill>
        <p:spPr>
          <a:xfrm>
            <a:off x="4722871" y="2934278"/>
            <a:ext cx="1839516" cy="1937743"/>
          </a:xfrm>
          <a:prstGeom prst="rect">
            <a:avLst/>
          </a:prstGeom>
          <a:ln w="12700">
            <a:miter lim="400000"/>
          </a:ln>
        </p:spPr>
      </p:pic>
      <p:pic>
        <p:nvPicPr>
          <p:cNvPr id="969" name="pasted-image.png"/>
          <p:cNvPicPr>
            <a:picLocks noChangeAspect="1"/>
          </p:cNvPicPr>
          <p:nvPr/>
        </p:nvPicPr>
        <p:blipFill>
          <a:blip r:embed="rId11"/>
          <a:stretch>
            <a:fillRect/>
          </a:stretch>
        </p:blipFill>
        <p:spPr>
          <a:xfrm>
            <a:off x="2622129" y="2941299"/>
            <a:ext cx="3899743" cy="1944727"/>
          </a:xfrm>
          <a:prstGeom prst="rect">
            <a:avLst/>
          </a:prstGeom>
          <a:ln w="12700">
            <a:miter lim="400000"/>
          </a:ln>
        </p:spPr>
      </p:pic>
      <p:sp>
        <p:nvSpPr>
          <p:cNvPr id="21" name="TextBox 20">
            <a:extLst>
              <a:ext uri="{FF2B5EF4-FFF2-40B4-BE49-F238E27FC236}">
                <a16:creationId xmlns:a16="http://schemas.microsoft.com/office/drawing/2014/main" id="{8DA319AE-6156-D34C-B597-8E7A132FFE63}"/>
              </a:ext>
            </a:extLst>
          </p:cNvPr>
          <p:cNvSpPr txBox="1"/>
          <p:nvPr/>
        </p:nvSpPr>
        <p:spPr>
          <a:xfrm>
            <a:off x="7313819" y="6550223"/>
            <a:ext cx="171874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Source: N. Snavely</a:t>
            </a:r>
          </a:p>
        </p:txBody>
      </p:sp>
    </p:spTree>
    <p:extLst>
      <p:ext uri="{BB962C8B-B14F-4D97-AF65-F5344CB8AC3E}">
        <p14:creationId xmlns:p14="http://schemas.microsoft.com/office/powerpoint/2010/main" val="497121490"/>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Volumetric stereo</a:t>
            </a:r>
          </a:p>
        </p:txBody>
      </p:sp>
      <p:grpSp>
        <p:nvGrpSpPr>
          <p:cNvPr id="32771" name="Group 3"/>
          <p:cNvGrpSpPr>
            <a:grpSpLocks/>
          </p:cNvGrpSpPr>
          <p:nvPr/>
        </p:nvGrpSpPr>
        <p:grpSpPr bwMode="auto">
          <a:xfrm>
            <a:off x="7010400" y="4648200"/>
            <a:ext cx="533400" cy="381000"/>
            <a:chOff x="3648" y="2448"/>
            <a:chExt cx="336" cy="240"/>
          </a:xfrm>
        </p:grpSpPr>
        <p:sp>
          <p:nvSpPr>
            <p:cNvPr id="32857"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8"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2" name="Group 6"/>
          <p:cNvGrpSpPr>
            <a:grpSpLocks/>
          </p:cNvGrpSpPr>
          <p:nvPr/>
        </p:nvGrpSpPr>
        <p:grpSpPr bwMode="auto">
          <a:xfrm>
            <a:off x="6172200" y="4114800"/>
            <a:ext cx="990600" cy="685800"/>
            <a:chOff x="2544" y="1872"/>
            <a:chExt cx="624" cy="432"/>
          </a:xfrm>
        </p:grpSpPr>
        <p:sp>
          <p:nvSpPr>
            <p:cNvPr id="32855" name="Rectangle 7"/>
            <p:cNvSpPr>
              <a:spLocks noChangeArrowheads="1"/>
            </p:cNvSpPr>
            <p:nvPr/>
          </p:nvSpPr>
          <p:spPr bwMode="auto">
            <a:xfrm>
              <a:off x="2544" y="1872"/>
              <a:ext cx="624" cy="432"/>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6" name="Rectangle 8"/>
            <p:cNvSpPr>
              <a:spLocks noChangeArrowheads="1"/>
            </p:cNvSpPr>
            <p:nvPr/>
          </p:nvSpPr>
          <p:spPr bwMode="auto">
            <a:xfrm>
              <a:off x="2832" y="2064"/>
              <a:ext cx="56" cy="72"/>
            </a:xfrm>
            <a:prstGeom prst="rect">
              <a:avLst/>
            </a:prstGeom>
            <a:solidFill>
              <a:schemeClr val="tx2"/>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3" name="Group 9"/>
          <p:cNvGrpSpPr>
            <a:grpSpLocks/>
          </p:cNvGrpSpPr>
          <p:nvPr/>
        </p:nvGrpSpPr>
        <p:grpSpPr bwMode="auto">
          <a:xfrm>
            <a:off x="5257800" y="4495800"/>
            <a:ext cx="990600" cy="762000"/>
            <a:chOff x="2832" y="2832"/>
            <a:chExt cx="624" cy="480"/>
          </a:xfrm>
        </p:grpSpPr>
        <p:sp>
          <p:nvSpPr>
            <p:cNvPr id="32852" name="Rectangle 10"/>
            <p:cNvSpPr>
              <a:spLocks noChangeArrowheads="1"/>
            </p:cNvSpPr>
            <p:nvPr/>
          </p:nvSpPr>
          <p:spPr bwMode="auto">
            <a:xfrm>
              <a:off x="2832" y="2832"/>
              <a:ext cx="624" cy="48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3" name="Rectangle 11"/>
            <p:cNvSpPr>
              <a:spLocks noChangeArrowheads="1"/>
            </p:cNvSpPr>
            <p:nvPr/>
          </p:nvSpPr>
          <p:spPr bwMode="auto">
            <a:xfrm>
              <a:off x="3104" y="2988"/>
              <a:ext cx="56" cy="70"/>
            </a:xfrm>
            <a:prstGeom prst="rect">
              <a:avLst/>
            </a:prstGeom>
            <a:solidFill>
              <a:schemeClr val="tx2"/>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4" name="Rectangle 12"/>
            <p:cNvSpPr>
              <a:spLocks noChangeArrowheads="1"/>
            </p:cNvSpPr>
            <p:nvPr/>
          </p:nvSpPr>
          <p:spPr bwMode="auto">
            <a:xfrm>
              <a:off x="3024" y="3024"/>
              <a:ext cx="56" cy="70"/>
            </a:xfrm>
            <a:prstGeom prst="rect">
              <a:avLst/>
            </a:prstGeom>
            <a:solidFill>
              <a:schemeClr va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4" name="Group 13"/>
          <p:cNvGrpSpPr>
            <a:grpSpLocks/>
          </p:cNvGrpSpPr>
          <p:nvPr/>
        </p:nvGrpSpPr>
        <p:grpSpPr bwMode="auto">
          <a:xfrm>
            <a:off x="5715000" y="5181600"/>
            <a:ext cx="533400" cy="381000"/>
            <a:chOff x="3648" y="2448"/>
            <a:chExt cx="336" cy="240"/>
          </a:xfrm>
        </p:grpSpPr>
        <p:sp>
          <p:nvSpPr>
            <p:cNvPr id="32850"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51"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5" name="Group 16"/>
          <p:cNvGrpSpPr>
            <a:grpSpLocks/>
          </p:cNvGrpSpPr>
          <p:nvPr/>
        </p:nvGrpSpPr>
        <p:grpSpPr bwMode="auto">
          <a:xfrm>
            <a:off x="4038600" y="4648200"/>
            <a:ext cx="990600" cy="762000"/>
            <a:chOff x="2064" y="2928"/>
            <a:chExt cx="624" cy="480"/>
          </a:xfrm>
        </p:grpSpPr>
        <p:sp>
          <p:nvSpPr>
            <p:cNvPr id="32847" name="Rectangle 17"/>
            <p:cNvSpPr>
              <a:spLocks noChangeArrowheads="1"/>
            </p:cNvSpPr>
            <p:nvPr/>
          </p:nvSpPr>
          <p:spPr bwMode="auto">
            <a:xfrm>
              <a:off x="2064" y="2928"/>
              <a:ext cx="624" cy="48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8" name="Rectangle 18"/>
            <p:cNvSpPr>
              <a:spLocks noChangeArrowheads="1"/>
            </p:cNvSpPr>
            <p:nvPr/>
          </p:nvSpPr>
          <p:spPr bwMode="auto">
            <a:xfrm>
              <a:off x="2352" y="3072"/>
              <a:ext cx="47" cy="56"/>
            </a:xfrm>
            <a:prstGeom prst="rect">
              <a:avLst/>
            </a:prstGeom>
            <a:solidFill>
              <a:schemeClr va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9" name="Rectangle 19"/>
            <p:cNvSpPr>
              <a:spLocks noChangeArrowheads="1"/>
            </p:cNvSpPr>
            <p:nvPr/>
          </p:nvSpPr>
          <p:spPr bwMode="auto">
            <a:xfrm>
              <a:off x="2476" y="3100"/>
              <a:ext cx="47" cy="56"/>
            </a:xfrm>
            <a:prstGeom prst="rect">
              <a:avLst/>
            </a:prstGeom>
            <a:solidFill>
              <a:schemeClr val="tx2"/>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2776" name="Group 20"/>
          <p:cNvGrpSpPr>
            <a:grpSpLocks/>
          </p:cNvGrpSpPr>
          <p:nvPr/>
        </p:nvGrpSpPr>
        <p:grpSpPr bwMode="auto">
          <a:xfrm>
            <a:off x="4114800" y="5334000"/>
            <a:ext cx="533400" cy="381000"/>
            <a:chOff x="3648" y="2448"/>
            <a:chExt cx="336" cy="240"/>
          </a:xfrm>
        </p:grpSpPr>
        <p:sp>
          <p:nvSpPr>
            <p:cNvPr id="32845" name="Oval 21"/>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6" name="Rectangle 22"/>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857111" name="Text Box 23"/>
          <p:cNvSpPr txBox="1">
            <a:spLocks noChangeArrowheads="1"/>
          </p:cNvSpPr>
          <p:nvPr/>
        </p:nvSpPr>
        <p:spPr bwMode="auto">
          <a:xfrm>
            <a:off x="439738" y="2438400"/>
            <a:ext cx="1927225" cy="8286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rPr>
              <a:t>Discretized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rPr>
              <a:t>Scene Volume</a:t>
            </a:r>
            <a:endParaRPr kumimoji="0" lang="en-US" sz="2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57112" name="Text Box 24"/>
          <p:cNvSpPr txBox="1">
            <a:spLocks noChangeArrowheads="1"/>
          </p:cNvSpPr>
          <p:nvPr/>
        </p:nvSpPr>
        <p:spPr bwMode="auto">
          <a:xfrm>
            <a:off x="971550" y="4706938"/>
            <a:ext cx="1847850" cy="8286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rPr>
              <a:t>Input Images</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C0C0C0"/>
                  </a:outerShdw>
                </a:effectLst>
                <a:uLnTx/>
                <a:uFillTx/>
                <a:latin typeface="Tahoma" pitchFamily="34" charset="0"/>
                <a:ea typeface="+mn-ea"/>
                <a:cs typeface="+mn-cs"/>
              </a:rPr>
              <a:t>(Calibrated)</a:t>
            </a:r>
            <a:endParaRPr kumimoji="0" lang="en-US" sz="2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57113" name="Line 25"/>
          <p:cNvSpPr>
            <a:spLocks noChangeShapeType="1"/>
          </p:cNvSpPr>
          <p:nvPr/>
        </p:nvSpPr>
        <p:spPr bwMode="auto">
          <a:xfrm flipV="1">
            <a:off x="2895600" y="5156200"/>
            <a:ext cx="609600" cy="0"/>
          </a:xfrm>
          <a:prstGeom prst="line">
            <a:avLst/>
          </a:prstGeom>
          <a:noFill/>
          <a:ln w="57150">
            <a:solidFill>
              <a:srgbClr val="FFCC66"/>
            </a:solidFill>
            <a:miter lim="800000"/>
            <a:headEnd/>
            <a:tailEnd type="triangle" w="med" len="med"/>
          </a:ln>
          <a:effectLst>
            <a:outerShdw dist="35921" dir="2700000" algn="ctr" rotWithShape="0">
              <a:schemeClr val="bg2"/>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32780" name="Group 26"/>
          <p:cNvGrpSpPr>
            <a:grpSpLocks/>
          </p:cNvGrpSpPr>
          <p:nvPr/>
        </p:nvGrpSpPr>
        <p:grpSpPr bwMode="auto">
          <a:xfrm>
            <a:off x="2895600" y="1447800"/>
            <a:ext cx="3810000" cy="2895600"/>
            <a:chOff x="1344" y="912"/>
            <a:chExt cx="2400" cy="1824"/>
          </a:xfrm>
        </p:grpSpPr>
        <p:sp>
          <p:nvSpPr>
            <p:cNvPr id="32794" name="Line 27"/>
            <p:cNvSpPr>
              <a:spLocks noChangeShapeType="1"/>
            </p:cNvSpPr>
            <p:nvPr/>
          </p:nvSpPr>
          <p:spPr bwMode="auto">
            <a:xfrm flipH="1" flipV="1">
              <a:off x="1344" y="1152"/>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5" name="Line 28"/>
            <p:cNvSpPr>
              <a:spLocks noChangeShapeType="1"/>
            </p:cNvSpPr>
            <p:nvPr/>
          </p:nvSpPr>
          <p:spPr bwMode="auto">
            <a:xfrm flipH="1" flipV="1">
              <a:off x="1392" y="1968"/>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6" name="Line 29"/>
            <p:cNvSpPr>
              <a:spLocks noChangeShapeType="1"/>
            </p:cNvSpPr>
            <p:nvPr/>
          </p:nvSpPr>
          <p:spPr bwMode="auto">
            <a:xfrm flipH="1" flipV="1">
              <a:off x="2784" y="912"/>
              <a:ext cx="960"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7" name="Line 30"/>
            <p:cNvSpPr>
              <a:spLocks noChangeShapeType="1"/>
            </p:cNvSpPr>
            <p:nvPr/>
          </p:nvSpPr>
          <p:spPr bwMode="auto">
            <a:xfrm>
              <a:off x="2256" y="1920"/>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8" name="Line 31"/>
            <p:cNvSpPr>
              <a:spLocks noChangeShapeType="1"/>
            </p:cNvSpPr>
            <p:nvPr/>
          </p:nvSpPr>
          <p:spPr bwMode="auto">
            <a:xfrm>
              <a:off x="1344" y="1152"/>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9" name="Line 32"/>
            <p:cNvSpPr>
              <a:spLocks noChangeShapeType="1"/>
            </p:cNvSpPr>
            <p:nvPr/>
          </p:nvSpPr>
          <p:spPr bwMode="auto">
            <a:xfrm flipH="1">
              <a:off x="3696" y="1680"/>
              <a:ext cx="48"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0" name="Line 33"/>
            <p:cNvSpPr>
              <a:spLocks noChangeShapeType="1"/>
            </p:cNvSpPr>
            <p:nvPr/>
          </p:nvSpPr>
          <p:spPr bwMode="auto">
            <a:xfrm flipV="1">
              <a:off x="2256" y="1680"/>
              <a:ext cx="1488"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1" name="Line 34"/>
            <p:cNvSpPr>
              <a:spLocks noChangeShapeType="1"/>
            </p:cNvSpPr>
            <p:nvPr/>
          </p:nvSpPr>
          <p:spPr bwMode="auto">
            <a:xfrm flipV="1">
              <a:off x="2304" y="2448"/>
              <a:ext cx="1392" cy="28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2" name="Line 35"/>
            <p:cNvSpPr>
              <a:spLocks noChangeShapeType="1"/>
            </p:cNvSpPr>
            <p:nvPr/>
          </p:nvSpPr>
          <p:spPr bwMode="auto">
            <a:xfrm flipV="1">
              <a:off x="1344" y="912"/>
              <a:ext cx="1440"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3" name="Line 36"/>
            <p:cNvSpPr>
              <a:spLocks noChangeShapeType="1"/>
            </p:cNvSpPr>
            <p:nvPr/>
          </p:nvSpPr>
          <p:spPr bwMode="auto">
            <a:xfrm flipH="1" flipV="1">
              <a:off x="1516" y="1128"/>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4" name="Line 37"/>
            <p:cNvSpPr>
              <a:spLocks noChangeShapeType="1"/>
            </p:cNvSpPr>
            <p:nvPr/>
          </p:nvSpPr>
          <p:spPr bwMode="auto">
            <a:xfrm flipH="1" flipV="1">
              <a:off x="1672" y="1096"/>
              <a:ext cx="920" cy="77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5" name="Line 38"/>
            <p:cNvSpPr>
              <a:spLocks noChangeShapeType="1"/>
            </p:cNvSpPr>
            <p:nvPr/>
          </p:nvSpPr>
          <p:spPr bwMode="auto">
            <a:xfrm flipH="1" flipV="1">
              <a:off x="1836" y="1068"/>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6" name="Line 39"/>
            <p:cNvSpPr>
              <a:spLocks noChangeShapeType="1"/>
            </p:cNvSpPr>
            <p:nvPr/>
          </p:nvSpPr>
          <p:spPr bwMode="auto">
            <a:xfrm flipH="1" flipV="1">
              <a:off x="1996" y="1040"/>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7" name="Line 40"/>
            <p:cNvSpPr>
              <a:spLocks noChangeShapeType="1"/>
            </p:cNvSpPr>
            <p:nvPr/>
          </p:nvSpPr>
          <p:spPr bwMode="auto">
            <a:xfrm flipH="1" flipV="1">
              <a:off x="2168" y="1016"/>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8" name="Line 41"/>
            <p:cNvSpPr>
              <a:spLocks noChangeShapeType="1"/>
            </p:cNvSpPr>
            <p:nvPr/>
          </p:nvSpPr>
          <p:spPr bwMode="auto">
            <a:xfrm flipH="1" flipV="1">
              <a:off x="2328" y="984"/>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09" name="Line 42"/>
            <p:cNvSpPr>
              <a:spLocks noChangeShapeType="1"/>
            </p:cNvSpPr>
            <p:nvPr/>
          </p:nvSpPr>
          <p:spPr bwMode="auto">
            <a:xfrm flipH="1" flipV="1">
              <a:off x="2496" y="960"/>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0" name="Line 43"/>
            <p:cNvSpPr>
              <a:spLocks noChangeShapeType="1"/>
            </p:cNvSpPr>
            <p:nvPr/>
          </p:nvSpPr>
          <p:spPr bwMode="auto">
            <a:xfrm flipH="1" flipV="1">
              <a:off x="2652" y="940"/>
              <a:ext cx="912"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1" name="Line 44"/>
            <p:cNvSpPr>
              <a:spLocks noChangeShapeType="1"/>
            </p:cNvSpPr>
            <p:nvPr/>
          </p:nvSpPr>
          <p:spPr bwMode="auto">
            <a:xfrm flipH="1" flipV="1">
              <a:off x="1344" y="1296"/>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2" name="Line 45"/>
            <p:cNvSpPr>
              <a:spLocks noChangeShapeType="1"/>
            </p:cNvSpPr>
            <p:nvPr/>
          </p:nvSpPr>
          <p:spPr bwMode="auto">
            <a:xfrm flipH="1" flipV="1">
              <a:off x="1356" y="1440"/>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3" name="Line 46"/>
            <p:cNvSpPr>
              <a:spLocks noChangeShapeType="1"/>
            </p:cNvSpPr>
            <p:nvPr/>
          </p:nvSpPr>
          <p:spPr bwMode="auto">
            <a:xfrm flipH="1" flipV="1">
              <a:off x="1368" y="1572"/>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4" name="Line 47"/>
            <p:cNvSpPr>
              <a:spLocks noChangeShapeType="1"/>
            </p:cNvSpPr>
            <p:nvPr/>
          </p:nvSpPr>
          <p:spPr bwMode="auto">
            <a:xfrm flipH="1" flipV="1">
              <a:off x="1376" y="1712"/>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5" name="Line 48"/>
            <p:cNvSpPr>
              <a:spLocks noChangeShapeType="1"/>
            </p:cNvSpPr>
            <p:nvPr/>
          </p:nvSpPr>
          <p:spPr bwMode="auto">
            <a:xfrm flipH="1" flipV="1">
              <a:off x="1388" y="1848"/>
              <a:ext cx="912" cy="76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6" name="Line 49"/>
            <p:cNvSpPr>
              <a:spLocks noChangeShapeType="1"/>
            </p:cNvSpPr>
            <p:nvPr/>
          </p:nvSpPr>
          <p:spPr bwMode="auto">
            <a:xfrm flipV="1">
              <a:off x="2256" y="1808"/>
              <a:ext cx="1476" cy="25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7" name="Line 50"/>
            <p:cNvSpPr>
              <a:spLocks noChangeShapeType="1"/>
            </p:cNvSpPr>
            <p:nvPr/>
          </p:nvSpPr>
          <p:spPr bwMode="auto">
            <a:xfrm flipV="1">
              <a:off x="2308" y="2324"/>
              <a:ext cx="1392" cy="28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8" name="Line 51"/>
            <p:cNvSpPr>
              <a:spLocks noChangeShapeType="1"/>
            </p:cNvSpPr>
            <p:nvPr/>
          </p:nvSpPr>
          <p:spPr bwMode="auto">
            <a:xfrm flipV="1">
              <a:off x="2296" y="2192"/>
              <a:ext cx="1416" cy="28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19" name="Line 52"/>
            <p:cNvSpPr>
              <a:spLocks noChangeShapeType="1"/>
            </p:cNvSpPr>
            <p:nvPr/>
          </p:nvSpPr>
          <p:spPr bwMode="auto">
            <a:xfrm flipV="1">
              <a:off x="2280" y="2056"/>
              <a:ext cx="1444" cy="28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0" name="Line 53"/>
            <p:cNvSpPr>
              <a:spLocks noChangeShapeType="1"/>
            </p:cNvSpPr>
            <p:nvPr/>
          </p:nvSpPr>
          <p:spPr bwMode="auto">
            <a:xfrm flipV="1">
              <a:off x="2272" y="1932"/>
              <a:ext cx="1460" cy="2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1" name="Line 54"/>
            <p:cNvSpPr>
              <a:spLocks noChangeShapeType="1"/>
            </p:cNvSpPr>
            <p:nvPr/>
          </p:nvSpPr>
          <p:spPr bwMode="auto">
            <a:xfrm>
              <a:off x="1436" y="1232"/>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2" name="Line 55"/>
            <p:cNvSpPr>
              <a:spLocks noChangeShapeType="1"/>
            </p:cNvSpPr>
            <p:nvPr/>
          </p:nvSpPr>
          <p:spPr bwMode="auto">
            <a:xfrm>
              <a:off x="1532" y="1308"/>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3" name="Line 56"/>
            <p:cNvSpPr>
              <a:spLocks noChangeShapeType="1"/>
            </p:cNvSpPr>
            <p:nvPr/>
          </p:nvSpPr>
          <p:spPr bwMode="auto">
            <a:xfrm>
              <a:off x="1632" y="1392"/>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4" name="Line 57"/>
            <p:cNvSpPr>
              <a:spLocks noChangeShapeType="1"/>
            </p:cNvSpPr>
            <p:nvPr/>
          </p:nvSpPr>
          <p:spPr bwMode="auto">
            <a:xfrm>
              <a:off x="1740" y="1488"/>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5" name="Line 58"/>
            <p:cNvSpPr>
              <a:spLocks noChangeShapeType="1"/>
            </p:cNvSpPr>
            <p:nvPr/>
          </p:nvSpPr>
          <p:spPr bwMode="auto">
            <a:xfrm>
              <a:off x="1840" y="1564"/>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6" name="Line 59"/>
            <p:cNvSpPr>
              <a:spLocks noChangeShapeType="1"/>
            </p:cNvSpPr>
            <p:nvPr/>
          </p:nvSpPr>
          <p:spPr bwMode="auto">
            <a:xfrm>
              <a:off x="1940" y="1648"/>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7" name="Line 60"/>
            <p:cNvSpPr>
              <a:spLocks noChangeShapeType="1"/>
            </p:cNvSpPr>
            <p:nvPr/>
          </p:nvSpPr>
          <p:spPr bwMode="auto">
            <a:xfrm>
              <a:off x="2044" y="1744"/>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8" name="Line 61"/>
            <p:cNvSpPr>
              <a:spLocks noChangeShapeType="1"/>
            </p:cNvSpPr>
            <p:nvPr/>
          </p:nvSpPr>
          <p:spPr bwMode="auto">
            <a:xfrm>
              <a:off x="2144" y="1832"/>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29" name="Line 62"/>
            <p:cNvSpPr>
              <a:spLocks noChangeShapeType="1"/>
            </p:cNvSpPr>
            <p:nvPr/>
          </p:nvSpPr>
          <p:spPr bwMode="auto">
            <a:xfrm flipV="1">
              <a:off x="2156" y="1592"/>
              <a:ext cx="1488"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0" name="Line 63"/>
            <p:cNvSpPr>
              <a:spLocks noChangeShapeType="1"/>
            </p:cNvSpPr>
            <p:nvPr/>
          </p:nvSpPr>
          <p:spPr bwMode="auto">
            <a:xfrm flipV="1">
              <a:off x="2044" y="1508"/>
              <a:ext cx="1488"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1" name="Line 64"/>
            <p:cNvSpPr>
              <a:spLocks noChangeShapeType="1"/>
            </p:cNvSpPr>
            <p:nvPr/>
          </p:nvSpPr>
          <p:spPr bwMode="auto">
            <a:xfrm flipV="1">
              <a:off x="1960" y="1420"/>
              <a:ext cx="1476" cy="23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2" name="Line 65"/>
            <p:cNvSpPr>
              <a:spLocks noChangeShapeType="1"/>
            </p:cNvSpPr>
            <p:nvPr/>
          </p:nvSpPr>
          <p:spPr bwMode="auto">
            <a:xfrm flipV="1">
              <a:off x="1852" y="1340"/>
              <a:ext cx="1464" cy="232"/>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3" name="Line 66"/>
            <p:cNvSpPr>
              <a:spLocks noChangeShapeType="1"/>
            </p:cNvSpPr>
            <p:nvPr/>
          </p:nvSpPr>
          <p:spPr bwMode="auto">
            <a:xfrm flipV="1">
              <a:off x="1756" y="1248"/>
              <a:ext cx="1460" cy="23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4" name="Line 67"/>
            <p:cNvSpPr>
              <a:spLocks noChangeShapeType="1"/>
            </p:cNvSpPr>
            <p:nvPr/>
          </p:nvSpPr>
          <p:spPr bwMode="auto">
            <a:xfrm flipV="1">
              <a:off x="1636" y="1160"/>
              <a:ext cx="1476" cy="24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5" name="Line 68"/>
            <p:cNvSpPr>
              <a:spLocks noChangeShapeType="1"/>
            </p:cNvSpPr>
            <p:nvPr/>
          </p:nvSpPr>
          <p:spPr bwMode="auto">
            <a:xfrm flipV="1">
              <a:off x="1544" y="1084"/>
              <a:ext cx="1452" cy="232"/>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6" name="Line 69"/>
            <p:cNvSpPr>
              <a:spLocks noChangeShapeType="1"/>
            </p:cNvSpPr>
            <p:nvPr/>
          </p:nvSpPr>
          <p:spPr bwMode="auto">
            <a:xfrm flipV="1">
              <a:off x="1444" y="992"/>
              <a:ext cx="1440" cy="23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7" name="Line 70"/>
            <p:cNvSpPr>
              <a:spLocks noChangeShapeType="1"/>
            </p:cNvSpPr>
            <p:nvPr/>
          </p:nvSpPr>
          <p:spPr bwMode="auto">
            <a:xfrm>
              <a:off x="2424" y="1884"/>
              <a:ext cx="48" cy="81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8" name="Line 71"/>
            <p:cNvSpPr>
              <a:spLocks noChangeShapeType="1"/>
            </p:cNvSpPr>
            <p:nvPr/>
          </p:nvSpPr>
          <p:spPr bwMode="auto">
            <a:xfrm>
              <a:off x="2584" y="1872"/>
              <a:ext cx="40" cy="796"/>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39" name="Line 72"/>
            <p:cNvSpPr>
              <a:spLocks noChangeShapeType="1"/>
            </p:cNvSpPr>
            <p:nvPr/>
          </p:nvSpPr>
          <p:spPr bwMode="auto">
            <a:xfrm>
              <a:off x="2740" y="1832"/>
              <a:ext cx="36" cy="804"/>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0" name="Line 73"/>
            <p:cNvSpPr>
              <a:spLocks noChangeShapeType="1"/>
            </p:cNvSpPr>
            <p:nvPr/>
          </p:nvSpPr>
          <p:spPr bwMode="auto">
            <a:xfrm>
              <a:off x="2916" y="1816"/>
              <a:ext cx="0" cy="792"/>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1" name="Line 74"/>
            <p:cNvSpPr>
              <a:spLocks noChangeShapeType="1"/>
            </p:cNvSpPr>
            <p:nvPr/>
          </p:nvSpPr>
          <p:spPr bwMode="auto">
            <a:xfrm flipH="1">
              <a:off x="3068" y="1776"/>
              <a:ext cx="4" cy="800"/>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2" name="Line 75"/>
            <p:cNvSpPr>
              <a:spLocks noChangeShapeType="1"/>
            </p:cNvSpPr>
            <p:nvPr/>
          </p:nvSpPr>
          <p:spPr bwMode="auto">
            <a:xfrm flipH="1">
              <a:off x="3516" y="1712"/>
              <a:ext cx="48" cy="76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3" name="Line 76"/>
            <p:cNvSpPr>
              <a:spLocks noChangeShapeType="1"/>
            </p:cNvSpPr>
            <p:nvPr/>
          </p:nvSpPr>
          <p:spPr bwMode="auto">
            <a:xfrm flipH="1">
              <a:off x="3364" y="1728"/>
              <a:ext cx="44" cy="792"/>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844" name="Line 77"/>
            <p:cNvSpPr>
              <a:spLocks noChangeShapeType="1"/>
            </p:cNvSpPr>
            <p:nvPr/>
          </p:nvSpPr>
          <p:spPr bwMode="auto">
            <a:xfrm flipH="1">
              <a:off x="3216" y="1756"/>
              <a:ext cx="20" cy="788"/>
            </a:xfrm>
            <a:prstGeom prst="line">
              <a:avLst/>
            </a:prstGeom>
            <a:no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857166" name="Line 78"/>
          <p:cNvSpPr>
            <a:spLocks noChangeShapeType="1"/>
          </p:cNvSpPr>
          <p:nvPr/>
        </p:nvSpPr>
        <p:spPr bwMode="auto">
          <a:xfrm flipV="1">
            <a:off x="2209800" y="2819400"/>
            <a:ext cx="609600" cy="0"/>
          </a:xfrm>
          <a:prstGeom prst="line">
            <a:avLst/>
          </a:prstGeom>
          <a:noFill/>
          <a:ln w="57150">
            <a:solidFill>
              <a:srgbClr val="FFCC66"/>
            </a:solidFill>
            <a:miter lim="800000"/>
            <a:headEnd/>
            <a:tailEnd type="triangle" w="med" len="med"/>
          </a:ln>
          <a:effectLst>
            <a:outerShdw dist="35921" dir="2700000" algn="ctr" rotWithShape="0">
              <a:schemeClr val="bg2"/>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2" name="Text Box 79"/>
          <p:cNvSpPr txBox="1">
            <a:spLocks noChangeArrowheads="1"/>
          </p:cNvSpPr>
          <p:nvPr/>
        </p:nvSpPr>
        <p:spPr bwMode="auto">
          <a:xfrm>
            <a:off x="457200" y="5853113"/>
            <a:ext cx="5749925" cy="817562"/>
          </a:xfrm>
          <a:prstGeom prst="rect">
            <a:avLst/>
          </a:prstGeom>
          <a:noFill/>
          <a:ln w="12700">
            <a:noFill/>
            <a:miter lim="800000"/>
            <a:headEnd/>
            <a:tailEnd/>
          </a:ln>
        </p:spPr>
        <p:txBody>
          <a:bodyPr wrap="none" anchor="ctr">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Times New Roman" pitchFamily="18" charset="0"/>
                <a:ea typeface="+mn-ea"/>
                <a:cs typeface="+mn-cs"/>
              </a:rPr>
              <a:t>Goal:  </a:t>
            </a:r>
            <a:r>
              <a:rPr kumimoji="0" lang="en-US" sz="2200" b="1" i="0" u="none" strike="noStrike" kern="1200" cap="none" spc="0" normalizeH="0" baseline="0" noProof="0">
                <a:ln>
                  <a:noFill/>
                </a:ln>
                <a:solidFill>
                  <a:srgbClr val="000000"/>
                </a:solidFill>
                <a:effectLst/>
                <a:uLnTx/>
                <a:uFillTx/>
                <a:latin typeface="Arial" charset="0"/>
                <a:ea typeface="+mn-ea"/>
                <a:cs typeface="+mn-cs"/>
              </a:rPr>
              <a:t>Assign RGB values to voxels in V</a:t>
            </a:r>
          </a:p>
          <a:p>
            <a:pPr marL="1371600" marR="0" lvl="3" indent="0" algn="l" defTabSz="914400" rtl="0" eaLnBrk="0" fontAlgn="base" latinLnBrk="0" hangingPunct="0">
              <a:lnSpc>
                <a:spcPct val="60000"/>
              </a:lnSpc>
              <a:spcBef>
                <a:spcPct val="20000"/>
              </a:spcBef>
              <a:spcAft>
                <a:spcPct val="0"/>
              </a:spcAft>
              <a:buClrTx/>
              <a:buSzTx/>
              <a:buFontTx/>
              <a:buNone/>
              <a:tabLst/>
              <a:defRPr/>
            </a:pPr>
            <a:r>
              <a:rPr kumimoji="0" lang="en-US" sz="2200" b="1" i="1" u="none" strike="noStrike" kern="1200" cap="none" spc="0" normalizeH="0" baseline="0" noProof="0">
                <a:ln>
                  <a:noFill/>
                </a:ln>
                <a:solidFill>
                  <a:srgbClr val="FF0000"/>
                </a:solidFill>
                <a:effectLst/>
                <a:uLnTx/>
                <a:uFillTx/>
                <a:latin typeface="Arial" charset="0"/>
                <a:ea typeface="+mn-ea"/>
                <a:cs typeface="+mn-cs"/>
              </a:rPr>
              <a:t>photo-consistent</a:t>
            </a:r>
            <a:r>
              <a:rPr kumimoji="0" lang="en-US" sz="2200" b="1" i="0" u="none" strike="noStrike" kern="1200" cap="none" spc="0" normalizeH="0" baseline="0" noProof="0">
                <a:ln>
                  <a:noFill/>
                </a:ln>
                <a:solidFill>
                  <a:srgbClr val="000000"/>
                </a:solidFill>
                <a:effectLst/>
                <a:uLnTx/>
                <a:uFillTx/>
                <a:latin typeface="Arial" charset="0"/>
                <a:ea typeface="+mn-ea"/>
                <a:cs typeface="+mn-cs"/>
              </a:rPr>
              <a:t> with images</a:t>
            </a:r>
            <a:endParaRPr kumimoji="0" lang="en-US" sz="2200" b="1" i="1" u="none" strike="noStrike" kern="1200" cap="none" spc="0" normalizeH="0" baseline="0" noProof="0">
              <a:ln>
                <a:noFill/>
              </a:ln>
              <a:solidFill>
                <a:srgbClr val="000000"/>
              </a:solidFill>
              <a:effectLst/>
              <a:uLnTx/>
              <a:uFillTx/>
              <a:latin typeface="Arial" charset="0"/>
              <a:ea typeface="+mn-ea"/>
              <a:cs typeface="+mn-cs"/>
            </a:endParaRPr>
          </a:p>
        </p:txBody>
      </p:sp>
      <p:sp>
        <p:nvSpPr>
          <p:cNvPr id="32783" name="Rectangle 81"/>
          <p:cNvSpPr>
            <a:spLocks noChangeArrowheads="1"/>
          </p:cNvSpPr>
          <p:nvPr/>
        </p:nvSpPr>
        <p:spPr bwMode="auto">
          <a:xfrm>
            <a:off x="4572000" y="2654300"/>
            <a:ext cx="152400" cy="152400"/>
          </a:xfrm>
          <a:prstGeom prst="rect">
            <a:avLst/>
          </a:prstGeom>
          <a:solidFill>
            <a:schemeClr val="hlink"/>
          </a:solidFill>
          <a:ln w="9525">
            <a:miter lim="800000"/>
            <a:headEnd/>
            <a:tailEnd/>
          </a:ln>
          <a:scene3d>
            <a:camera prst="legacyPerspectiveFront">
              <a:rot lat="1500000" lon="20099989" rev="0"/>
            </a:camera>
            <a:lightRig rig="legacyFlat4" dir="t"/>
          </a:scene3d>
          <a:sp3d extrusionH="163500"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4" name="Line 82"/>
          <p:cNvSpPr>
            <a:spLocks noChangeShapeType="1"/>
          </p:cNvSpPr>
          <p:nvPr/>
        </p:nvSpPr>
        <p:spPr bwMode="auto">
          <a:xfrm flipH="1">
            <a:off x="4572000" y="2730500"/>
            <a:ext cx="71438" cy="1905000"/>
          </a:xfrm>
          <a:prstGeom prst="line">
            <a:avLst/>
          </a:prstGeom>
          <a:noFill/>
          <a:ln w="28575">
            <a:solidFill>
              <a:schemeClr val="hlink"/>
            </a:solidFill>
            <a:prstDash val="dash"/>
            <a:miter lim="800000"/>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5" name="Line 83"/>
          <p:cNvSpPr>
            <a:spLocks noChangeShapeType="1"/>
          </p:cNvSpPr>
          <p:nvPr/>
        </p:nvSpPr>
        <p:spPr bwMode="auto">
          <a:xfrm flipH="1" flipV="1">
            <a:off x="4648200" y="2730500"/>
            <a:ext cx="838200" cy="1905000"/>
          </a:xfrm>
          <a:prstGeom prst="line">
            <a:avLst/>
          </a:prstGeom>
          <a:noFill/>
          <a:ln w="28575">
            <a:solidFill>
              <a:schemeClr val="hlink"/>
            </a:solidFill>
            <a:prstDash val="dash"/>
            <a:miter lim="800000"/>
            <a:headEnd type="triangle" w="med" len="me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6" name="Rectangle 84"/>
          <p:cNvSpPr>
            <a:spLocks noChangeArrowheads="1"/>
          </p:cNvSpPr>
          <p:nvPr/>
        </p:nvSpPr>
        <p:spPr bwMode="auto">
          <a:xfrm>
            <a:off x="5410200" y="3340100"/>
            <a:ext cx="152400" cy="152400"/>
          </a:xfrm>
          <a:prstGeom prst="rect">
            <a:avLst/>
          </a:prstGeom>
          <a:solidFill>
            <a:schemeClr val="tx2"/>
          </a:solidFill>
          <a:ln w="9525">
            <a:miter lim="800000"/>
            <a:headEnd/>
            <a:tailEnd/>
          </a:ln>
          <a:scene3d>
            <a:camera prst="legacyPerspectiveFront">
              <a:rot lat="1500000" lon="20099989" rev="0"/>
            </a:camera>
            <a:lightRig rig="legacyFlat4" dir="t"/>
          </a:scene3d>
          <a:sp3d extrusionH="163500"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7" name="Line 85"/>
          <p:cNvSpPr>
            <a:spLocks noChangeShapeType="1"/>
          </p:cNvSpPr>
          <p:nvPr/>
        </p:nvSpPr>
        <p:spPr bwMode="auto">
          <a:xfrm flipH="1">
            <a:off x="4851400" y="3416300"/>
            <a:ext cx="635000" cy="1308100"/>
          </a:xfrm>
          <a:prstGeom prst="line">
            <a:avLst/>
          </a:prstGeom>
          <a:noFill/>
          <a:ln w="28575">
            <a:solidFill>
              <a:schemeClr val="tx2"/>
            </a:solidFill>
            <a:prstDash val="dash"/>
            <a:miter lim="800000"/>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8" name="Line 86"/>
          <p:cNvSpPr>
            <a:spLocks noChangeShapeType="1"/>
          </p:cNvSpPr>
          <p:nvPr/>
        </p:nvSpPr>
        <p:spPr bwMode="auto">
          <a:xfrm>
            <a:off x="5486400" y="3492500"/>
            <a:ext cx="228600" cy="1066800"/>
          </a:xfrm>
          <a:prstGeom prst="line">
            <a:avLst/>
          </a:prstGeom>
          <a:noFill/>
          <a:ln w="28575">
            <a:solidFill>
              <a:schemeClr val="tx2"/>
            </a:solidFill>
            <a:prstDash val="dash"/>
            <a:miter lim="800000"/>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89" name="Line 87"/>
          <p:cNvSpPr>
            <a:spLocks noChangeShapeType="1"/>
          </p:cNvSpPr>
          <p:nvPr/>
        </p:nvSpPr>
        <p:spPr bwMode="auto">
          <a:xfrm>
            <a:off x="5486400" y="3416300"/>
            <a:ext cx="990600" cy="838200"/>
          </a:xfrm>
          <a:prstGeom prst="line">
            <a:avLst/>
          </a:prstGeom>
          <a:noFill/>
          <a:ln w="28575">
            <a:solidFill>
              <a:schemeClr val="tx2"/>
            </a:solidFill>
            <a:prstDash val="dash"/>
            <a:miter lim="800000"/>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0" name="Rectangle 88"/>
          <p:cNvSpPr>
            <a:spLocks noChangeArrowheads="1"/>
          </p:cNvSpPr>
          <p:nvPr/>
        </p:nvSpPr>
        <p:spPr bwMode="auto">
          <a:xfrm>
            <a:off x="6629400" y="4406900"/>
            <a:ext cx="88900" cy="114300"/>
          </a:xfrm>
          <a:prstGeom prst="rect">
            <a:avLst/>
          </a:prstGeom>
          <a:solidFill>
            <a:schemeClr val="tx2"/>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1" name="Rectangle 89"/>
          <p:cNvSpPr>
            <a:spLocks noChangeArrowheads="1"/>
          </p:cNvSpPr>
          <p:nvPr/>
        </p:nvSpPr>
        <p:spPr bwMode="auto">
          <a:xfrm>
            <a:off x="5689600" y="4730750"/>
            <a:ext cx="88900" cy="111125"/>
          </a:xfrm>
          <a:prstGeom prst="rect">
            <a:avLst/>
          </a:prstGeom>
          <a:solidFill>
            <a:schemeClr val="tx2"/>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tx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2" name="Rectangle 90"/>
          <p:cNvSpPr>
            <a:spLocks noChangeArrowheads="1"/>
          </p:cNvSpPr>
          <p:nvPr/>
        </p:nvSpPr>
        <p:spPr bwMode="auto">
          <a:xfrm>
            <a:off x="5562600" y="4787900"/>
            <a:ext cx="88900" cy="111125"/>
          </a:xfrm>
          <a:prstGeom prst="rect">
            <a:avLst/>
          </a:prstGeom>
          <a:solidFill>
            <a:schemeClr va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793" name="Rectangle 91"/>
          <p:cNvSpPr>
            <a:spLocks noChangeArrowheads="1"/>
          </p:cNvSpPr>
          <p:nvPr/>
        </p:nvSpPr>
        <p:spPr bwMode="auto">
          <a:xfrm>
            <a:off x="4495800" y="4864100"/>
            <a:ext cx="74613" cy="88900"/>
          </a:xfrm>
          <a:prstGeom prst="rect">
            <a:avLst/>
          </a:prstGeom>
          <a:solidFill>
            <a:schemeClr va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hlink"/>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Space Carving</a:t>
            </a:r>
          </a:p>
        </p:txBody>
      </p:sp>
      <p:sp>
        <p:nvSpPr>
          <p:cNvPr id="34819" name="Rectangle 3"/>
          <p:cNvSpPr>
            <a:spLocks noGrp="1" noChangeArrowheads="1"/>
          </p:cNvSpPr>
          <p:nvPr>
            <p:ph type="body" idx="1"/>
          </p:nvPr>
        </p:nvSpPr>
        <p:spPr>
          <a:xfrm>
            <a:off x="685800" y="3733800"/>
            <a:ext cx="7924800" cy="533400"/>
          </a:xfrm>
        </p:spPr>
        <p:txBody>
          <a:bodyPr/>
          <a:lstStyle/>
          <a:p>
            <a:pPr marL="0" indent="0"/>
            <a:r>
              <a:rPr lang="en-US"/>
              <a:t>Space Carving Algorithm</a:t>
            </a:r>
          </a:p>
        </p:txBody>
      </p:sp>
      <p:sp>
        <p:nvSpPr>
          <p:cNvPr id="34820" name="Freeform 4"/>
          <p:cNvSpPr>
            <a:spLocks/>
          </p:cNvSpPr>
          <p:nvPr/>
        </p:nvSpPr>
        <p:spPr bwMode="auto">
          <a:xfrm>
            <a:off x="1719263" y="17811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21" name="Freeform 5"/>
          <p:cNvSpPr>
            <a:spLocks/>
          </p:cNvSpPr>
          <p:nvPr/>
        </p:nvSpPr>
        <p:spPr bwMode="auto">
          <a:xfrm flipH="1">
            <a:off x="6443663" y="19335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22" name="Text Box 6"/>
          <p:cNvSpPr txBox="1">
            <a:spLocks noChangeArrowheads="1"/>
          </p:cNvSpPr>
          <p:nvPr/>
        </p:nvSpPr>
        <p:spPr bwMode="auto">
          <a:xfrm>
            <a:off x="381000" y="2232025"/>
            <a:ext cx="1100138" cy="396875"/>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Image 1</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823" name="Text Box 7"/>
          <p:cNvSpPr txBox="1">
            <a:spLocks noChangeArrowheads="1"/>
          </p:cNvSpPr>
          <p:nvPr/>
        </p:nvSpPr>
        <p:spPr bwMode="auto">
          <a:xfrm>
            <a:off x="7594600" y="2241550"/>
            <a:ext cx="1143000" cy="396875"/>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Image N</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824" name="Text Box 8"/>
          <p:cNvSpPr txBox="1">
            <a:spLocks noChangeArrowheads="1"/>
          </p:cNvSpPr>
          <p:nvPr/>
        </p:nvSpPr>
        <p:spPr bwMode="auto">
          <a:xfrm>
            <a:off x="4173538" y="2709863"/>
            <a:ext cx="741362" cy="457200"/>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 name="Group 9"/>
          <p:cNvGrpSpPr>
            <a:grpSpLocks/>
          </p:cNvGrpSpPr>
          <p:nvPr/>
        </p:nvGrpSpPr>
        <p:grpSpPr bwMode="auto">
          <a:xfrm>
            <a:off x="685800" y="1295400"/>
            <a:ext cx="7924800" cy="3352800"/>
            <a:chOff x="432" y="960"/>
            <a:chExt cx="4992" cy="2112"/>
          </a:xfrm>
        </p:grpSpPr>
        <p:grpSp>
          <p:nvGrpSpPr>
            <p:cNvPr id="34893" name="Group 10"/>
            <p:cNvGrpSpPr>
              <a:grpSpLocks/>
            </p:cNvGrpSpPr>
            <p:nvPr/>
          </p:nvGrpSpPr>
          <p:grpSpPr bwMode="auto">
            <a:xfrm>
              <a:off x="2431" y="960"/>
              <a:ext cx="905" cy="807"/>
              <a:chOff x="2431" y="960"/>
              <a:chExt cx="905" cy="807"/>
            </a:xfrm>
          </p:grpSpPr>
          <p:sp>
            <p:nvSpPr>
              <p:cNvPr id="34895" name="Rectangle 11"/>
              <p:cNvSpPr>
                <a:spLocks noChangeArrowheads="1"/>
              </p:cNvSpPr>
              <p:nvPr/>
            </p:nvSpPr>
            <p:spPr bwMode="auto">
              <a:xfrm>
                <a:off x="268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6" name="Rectangle 12"/>
              <p:cNvSpPr>
                <a:spLocks noChangeArrowheads="1"/>
              </p:cNvSpPr>
              <p:nvPr/>
            </p:nvSpPr>
            <p:spPr bwMode="auto">
              <a:xfrm>
                <a:off x="259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7" name="Rectangle 13"/>
              <p:cNvSpPr>
                <a:spLocks noChangeArrowheads="1"/>
              </p:cNvSpPr>
              <p:nvPr/>
            </p:nvSpPr>
            <p:spPr bwMode="auto">
              <a:xfrm>
                <a:off x="2682"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8" name="Rectangle 14"/>
              <p:cNvSpPr>
                <a:spLocks noChangeArrowheads="1"/>
              </p:cNvSpPr>
              <p:nvPr/>
            </p:nvSpPr>
            <p:spPr bwMode="auto">
              <a:xfrm>
                <a:off x="259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9" name="Rectangle 15"/>
              <p:cNvSpPr>
                <a:spLocks noChangeArrowheads="1"/>
              </p:cNvSpPr>
              <p:nvPr/>
            </p:nvSpPr>
            <p:spPr bwMode="auto">
              <a:xfrm>
                <a:off x="251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0" name="Rectangle 16"/>
              <p:cNvSpPr>
                <a:spLocks noChangeArrowheads="1"/>
              </p:cNvSpPr>
              <p:nvPr/>
            </p:nvSpPr>
            <p:spPr bwMode="auto">
              <a:xfrm>
                <a:off x="268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1" name="Rectangle 17"/>
              <p:cNvSpPr>
                <a:spLocks noChangeArrowheads="1"/>
              </p:cNvSpPr>
              <p:nvPr/>
            </p:nvSpPr>
            <p:spPr bwMode="auto">
              <a:xfrm>
                <a:off x="2598"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2" name="Rectangle 18"/>
              <p:cNvSpPr>
                <a:spLocks noChangeArrowheads="1"/>
              </p:cNvSpPr>
              <p:nvPr/>
            </p:nvSpPr>
            <p:spPr bwMode="auto">
              <a:xfrm>
                <a:off x="2515"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3" name="Rectangle 19"/>
              <p:cNvSpPr>
                <a:spLocks noChangeArrowheads="1"/>
              </p:cNvSpPr>
              <p:nvPr/>
            </p:nvSpPr>
            <p:spPr bwMode="auto">
              <a:xfrm>
                <a:off x="243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4" name="Rectangle 20"/>
              <p:cNvSpPr>
                <a:spLocks noChangeArrowheads="1"/>
              </p:cNvSpPr>
              <p:nvPr/>
            </p:nvSpPr>
            <p:spPr bwMode="auto">
              <a:xfrm>
                <a:off x="259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5" name="Rectangle 21"/>
              <p:cNvSpPr>
                <a:spLocks noChangeArrowheads="1"/>
              </p:cNvSpPr>
              <p:nvPr/>
            </p:nvSpPr>
            <p:spPr bwMode="auto">
              <a:xfrm>
                <a:off x="2515"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6" name="Rectangle 22"/>
              <p:cNvSpPr>
                <a:spLocks noChangeArrowheads="1"/>
              </p:cNvSpPr>
              <p:nvPr/>
            </p:nvSpPr>
            <p:spPr bwMode="auto">
              <a:xfrm>
                <a:off x="2431"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7" name="Rectangle 23"/>
              <p:cNvSpPr>
                <a:spLocks noChangeArrowheads="1"/>
              </p:cNvSpPr>
              <p:nvPr/>
            </p:nvSpPr>
            <p:spPr bwMode="auto">
              <a:xfrm>
                <a:off x="2846"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8" name="Rectangle 24"/>
              <p:cNvSpPr>
                <a:spLocks noChangeArrowheads="1"/>
              </p:cNvSpPr>
              <p:nvPr/>
            </p:nvSpPr>
            <p:spPr bwMode="auto">
              <a:xfrm>
                <a:off x="2763"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09" name="Rectangle 25"/>
              <p:cNvSpPr>
                <a:spLocks noChangeArrowheads="1"/>
              </p:cNvSpPr>
              <p:nvPr/>
            </p:nvSpPr>
            <p:spPr bwMode="auto">
              <a:xfrm>
                <a:off x="2679"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0" name="Rectangle 26"/>
              <p:cNvSpPr>
                <a:spLocks noChangeArrowheads="1"/>
              </p:cNvSpPr>
              <p:nvPr/>
            </p:nvSpPr>
            <p:spPr bwMode="auto">
              <a:xfrm>
                <a:off x="2846"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1" name="Rectangle 27"/>
              <p:cNvSpPr>
                <a:spLocks noChangeArrowheads="1"/>
              </p:cNvSpPr>
              <p:nvPr/>
            </p:nvSpPr>
            <p:spPr bwMode="auto">
              <a:xfrm>
                <a:off x="2763"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2" name="Rectangle 28"/>
              <p:cNvSpPr>
                <a:spLocks noChangeArrowheads="1"/>
              </p:cNvSpPr>
              <p:nvPr/>
            </p:nvSpPr>
            <p:spPr bwMode="auto">
              <a:xfrm>
                <a:off x="2679"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3" name="Rectangle 29"/>
              <p:cNvSpPr>
                <a:spLocks noChangeArrowheads="1"/>
              </p:cNvSpPr>
              <p:nvPr/>
            </p:nvSpPr>
            <p:spPr bwMode="auto">
              <a:xfrm>
                <a:off x="2596"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4" name="Rectangle 30"/>
              <p:cNvSpPr>
                <a:spLocks noChangeArrowheads="1"/>
              </p:cNvSpPr>
              <p:nvPr/>
            </p:nvSpPr>
            <p:spPr bwMode="auto">
              <a:xfrm>
                <a:off x="2846"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5" name="Rectangle 31"/>
              <p:cNvSpPr>
                <a:spLocks noChangeArrowheads="1"/>
              </p:cNvSpPr>
              <p:nvPr/>
            </p:nvSpPr>
            <p:spPr bwMode="auto">
              <a:xfrm>
                <a:off x="2763"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6" name="Rectangle 32"/>
              <p:cNvSpPr>
                <a:spLocks noChangeArrowheads="1"/>
              </p:cNvSpPr>
              <p:nvPr/>
            </p:nvSpPr>
            <p:spPr bwMode="auto">
              <a:xfrm>
                <a:off x="2679"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7" name="Rectangle 33"/>
              <p:cNvSpPr>
                <a:spLocks noChangeArrowheads="1"/>
              </p:cNvSpPr>
              <p:nvPr/>
            </p:nvSpPr>
            <p:spPr bwMode="auto">
              <a:xfrm>
                <a:off x="2596"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8" name="Rectangle 34"/>
              <p:cNvSpPr>
                <a:spLocks noChangeArrowheads="1"/>
              </p:cNvSpPr>
              <p:nvPr/>
            </p:nvSpPr>
            <p:spPr bwMode="auto">
              <a:xfrm>
                <a:off x="2846"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19" name="Rectangle 35"/>
              <p:cNvSpPr>
                <a:spLocks noChangeArrowheads="1"/>
              </p:cNvSpPr>
              <p:nvPr/>
            </p:nvSpPr>
            <p:spPr bwMode="auto">
              <a:xfrm>
                <a:off x="2763"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0" name="Rectangle 36"/>
              <p:cNvSpPr>
                <a:spLocks noChangeArrowheads="1"/>
              </p:cNvSpPr>
              <p:nvPr/>
            </p:nvSpPr>
            <p:spPr bwMode="auto">
              <a:xfrm>
                <a:off x="2679"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1" name="Rectangle 37"/>
              <p:cNvSpPr>
                <a:spLocks noChangeArrowheads="1"/>
              </p:cNvSpPr>
              <p:nvPr/>
            </p:nvSpPr>
            <p:spPr bwMode="auto">
              <a:xfrm>
                <a:off x="3011"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2" name="Rectangle 38"/>
              <p:cNvSpPr>
                <a:spLocks noChangeArrowheads="1"/>
              </p:cNvSpPr>
              <p:nvPr/>
            </p:nvSpPr>
            <p:spPr bwMode="auto">
              <a:xfrm>
                <a:off x="2927"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3" name="Rectangle 39"/>
              <p:cNvSpPr>
                <a:spLocks noChangeArrowheads="1"/>
              </p:cNvSpPr>
              <p:nvPr/>
            </p:nvSpPr>
            <p:spPr bwMode="auto">
              <a:xfrm>
                <a:off x="2844"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4" name="Rectangle 40"/>
              <p:cNvSpPr>
                <a:spLocks noChangeArrowheads="1"/>
              </p:cNvSpPr>
              <p:nvPr/>
            </p:nvSpPr>
            <p:spPr bwMode="auto">
              <a:xfrm>
                <a:off x="3011"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5" name="Rectangle 41"/>
              <p:cNvSpPr>
                <a:spLocks noChangeArrowheads="1"/>
              </p:cNvSpPr>
              <p:nvPr/>
            </p:nvSpPr>
            <p:spPr bwMode="auto">
              <a:xfrm>
                <a:off x="2927"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6" name="Rectangle 42"/>
              <p:cNvSpPr>
                <a:spLocks noChangeArrowheads="1"/>
              </p:cNvSpPr>
              <p:nvPr/>
            </p:nvSpPr>
            <p:spPr bwMode="auto">
              <a:xfrm>
                <a:off x="2844"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7" name="Rectangle 43"/>
              <p:cNvSpPr>
                <a:spLocks noChangeArrowheads="1"/>
              </p:cNvSpPr>
              <p:nvPr/>
            </p:nvSpPr>
            <p:spPr bwMode="auto">
              <a:xfrm>
                <a:off x="3011"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8" name="Rectangle 44"/>
              <p:cNvSpPr>
                <a:spLocks noChangeArrowheads="1"/>
              </p:cNvSpPr>
              <p:nvPr/>
            </p:nvSpPr>
            <p:spPr bwMode="auto">
              <a:xfrm>
                <a:off x="2927"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29" name="Rectangle 45"/>
              <p:cNvSpPr>
                <a:spLocks noChangeArrowheads="1"/>
              </p:cNvSpPr>
              <p:nvPr/>
            </p:nvSpPr>
            <p:spPr bwMode="auto">
              <a:xfrm>
                <a:off x="2844"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0" name="Rectangle 46"/>
              <p:cNvSpPr>
                <a:spLocks noChangeArrowheads="1"/>
              </p:cNvSpPr>
              <p:nvPr/>
            </p:nvSpPr>
            <p:spPr bwMode="auto">
              <a:xfrm>
                <a:off x="2760" y="137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1" name="Rectangle 47"/>
              <p:cNvSpPr>
                <a:spLocks noChangeArrowheads="1"/>
              </p:cNvSpPr>
              <p:nvPr/>
            </p:nvSpPr>
            <p:spPr bwMode="auto">
              <a:xfrm>
                <a:off x="3011"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2" name="Rectangle 48"/>
              <p:cNvSpPr>
                <a:spLocks noChangeArrowheads="1"/>
              </p:cNvSpPr>
              <p:nvPr/>
            </p:nvSpPr>
            <p:spPr bwMode="auto">
              <a:xfrm>
                <a:off x="2844"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3" name="Rectangle 49"/>
              <p:cNvSpPr>
                <a:spLocks noChangeArrowheads="1"/>
              </p:cNvSpPr>
              <p:nvPr/>
            </p:nvSpPr>
            <p:spPr bwMode="auto">
              <a:xfrm>
                <a:off x="3176"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4" name="Rectangle 50"/>
              <p:cNvSpPr>
                <a:spLocks noChangeArrowheads="1"/>
              </p:cNvSpPr>
              <p:nvPr/>
            </p:nvSpPr>
            <p:spPr bwMode="auto">
              <a:xfrm>
                <a:off x="3092"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5" name="Rectangle 51"/>
              <p:cNvSpPr>
                <a:spLocks noChangeArrowheads="1"/>
              </p:cNvSpPr>
              <p:nvPr/>
            </p:nvSpPr>
            <p:spPr bwMode="auto">
              <a:xfrm>
                <a:off x="3009"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6" name="Rectangle 52"/>
              <p:cNvSpPr>
                <a:spLocks noChangeArrowheads="1"/>
              </p:cNvSpPr>
              <p:nvPr/>
            </p:nvSpPr>
            <p:spPr bwMode="auto">
              <a:xfrm>
                <a:off x="3092"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7" name="Rectangle 53"/>
              <p:cNvSpPr>
                <a:spLocks noChangeArrowheads="1"/>
              </p:cNvSpPr>
              <p:nvPr/>
            </p:nvSpPr>
            <p:spPr bwMode="auto">
              <a:xfrm>
                <a:off x="3009"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8" name="Rectangle 54"/>
              <p:cNvSpPr>
                <a:spLocks noChangeArrowheads="1"/>
              </p:cNvSpPr>
              <p:nvPr/>
            </p:nvSpPr>
            <p:spPr bwMode="auto">
              <a:xfrm>
                <a:off x="2925"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39" name="Rectangle 55"/>
              <p:cNvSpPr>
                <a:spLocks noChangeArrowheads="1"/>
              </p:cNvSpPr>
              <p:nvPr/>
            </p:nvSpPr>
            <p:spPr bwMode="auto">
              <a:xfrm>
                <a:off x="3176"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40" name="Rectangle 56"/>
              <p:cNvSpPr>
                <a:spLocks noChangeArrowheads="1"/>
              </p:cNvSpPr>
              <p:nvPr/>
            </p:nvSpPr>
            <p:spPr bwMode="auto">
              <a:xfrm>
                <a:off x="3176"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41" name="Rectangle 57"/>
              <p:cNvSpPr>
                <a:spLocks noChangeArrowheads="1"/>
              </p:cNvSpPr>
              <p:nvPr/>
            </p:nvSpPr>
            <p:spPr bwMode="auto">
              <a:xfrm>
                <a:off x="3092"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42" name="Rectangle 58"/>
              <p:cNvSpPr>
                <a:spLocks noChangeArrowheads="1"/>
              </p:cNvSpPr>
              <p:nvPr/>
            </p:nvSpPr>
            <p:spPr bwMode="auto">
              <a:xfrm>
                <a:off x="2925"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943" name="Rectangle 59"/>
              <p:cNvSpPr>
                <a:spLocks noChangeArrowheads="1"/>
              </p:cNvSpPr>
              <p:nvPr/>
            </p:nvSpPr>
            <p:spPr bwMode="auto">
              <a:xfrm>
                <a:off x="2760"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sp>
          <p:nvSpPr>
            <p:cNvPr id="34894" name="Rectangle 60"/>
            <p:cNvSpPr>
              <a:spLocks noChangeArrowheads="1"/>
            </p:cNvSpPr>
            <p:nvPr/>
          </p:nvSpPr>
          <p:spPr bwMode="auto">
            <a:xfrm>
              <a:off x="432" y="278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Initialize to a volume V containing the true scene</a:t>
              </a:r>
            </a:p>
          </p:txBody>
        </p:sp>
      </p:grpSp>
      <p:grpSp>
        <p:nvGrpSpPr>
          <p:cNvPr id="4" name="Group 61"/>
          <p:cNvGrpSpPr>
            <a:grpSpLocks/>
          </p:cNvGrpSpPr>
          <p:nvPr/>
        </p:nvGrpSpPr>
        <p:grpSpPr bwMode="auto">
          <a:xfrm>
            <a:off x="685800" y="4648200"/>
            <a:ext cx="7924800" cy="1524000"/>
            <a:chOff x="432" y="3072"/>
            <a:chExt cx="4992" cy="960"/>
          </a:xfrm>
        </p:grpSpPr>
        <p:sp>
          <p:nvSpPr>
            <p:cNvPr id="34891" name="Rectangle 62"/>
            <p:cNvSpPr>
              <a:spLocks noChangeArrowheads="1"/>
            </p:cNvSpPr>
            <p:nvPr/>
          </p:nvSpPr>
          <p:spPr bwMode="auto">
            <a:xfrm>
              <a:off x="624" y="3072"/>
              <a:ext cx="4416" cy="960"/>
            </a:xfrm>
            <a:prstGeom prst="rect">
              <a:avLst/>
            </a:prstGeom>
            <a:noFill/>
            <a:ln w="28575">
              <a:solidFill>
                <a:schemeClr val="hlink"/>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92" name="Rectangle 63"/>
            <p:cNvSpPr>
              <a:spLocks noChangeArrowheads="1"/>
            </p:cNvSpPr>
            <p:nvPr/>
          </p:nvSpPr>
          <p:spPr bwMode="auto">
            <a:xfrm>
              <a:off x="432" y="374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Repeat until convergence</a:t>
              </a:r>
            </a:p>
          </p:txBody>
        </p:sp>
      </p:grpSp>
      <p:grpSp>
        <p:nvGrpSpPr>
          <p:cNvPr id="5" name="Group 64"/>
          <p:cNvGrpSpPr>
            <a:grpSpLocks/>
          </p:cNvGrpSpPr>
          <p:nvPr/>
        </p:nvGrpSpPr>
        <p:grpSpPr bwMode="auto">
          <a:xfrm>
            <a:off x="685800" y="1943100"/>
            <a:ext cx="7924800" cy="3086100"/>
            <a:chOff x="432" y="1368"/>
            <a:chExt cx="4992" cy="1944"/>
          </a:xfrm>
        </p:grpSpPr>
        <p:sp>
          <p:nvSpPr>
            <p:cNvPr id="34889" name="Rectangle 65"/>
            <p:cNvSpPr>
              <a:spLocks noChangeArrowheads="1"/>
            </p:cNvSpPr>
            <p:nvPr/>
          </p:nvSpPr>
          <p:spPr bwMode="auto">
            <a:xfrm>
              <a:off x="432" y="302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Choose a </a:t>
              </a: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voxel</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on the outside of the volume</a:t>
              </a:r>
            </a:p>
          </p:txBody>
        </p:sp>
        <p:sp>
          <p:nvSpPr>
            <p:cNvPr id="34890" name="Rectangle 66"/>
            <p:cNvSpPr>
              <a:spLocks noChangeArrowheads="1"/>
            </p:cNvSpPr>
            <p:nvPr/>
          </p:nvSpPr>
          <p:spPr bwMode="auto">
            <a:xfrm>
              <a:off x="2756" y="1368"/>
              <a:ext cx="164" cy="164"/>
            </a:xfrm>
            <a:prstGeom prst="rect">
              <a:avLst/>
            </a:prstGeom>
            <a:solidFill>
              <a:schemeClr val="hlink"/>
            </a:solidFill>
            <a:ln w="12700">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6" name="Group 67"/>
          <p:cNvGrpSpPr>
            <a:grpSpLocks/>
          </p:cNvGrpSpPr>
          <p:nvPr/>
        </p:nvGrpSpPr>
        <p:grpSpPr bwMode="auto">
          <a:xfrm>
            <a:off x="692150" y="1295400"/>
            <a:ext cx="7924800" cy="4495800"/>
            <a:chOff x="436" y="960"/>
            <a:chExt cx="4992" cy="2832"/>
          </a:xfrm>
        </p:grpSpPr>
        <p:sp>
          <p:nvSpPr>
            <p:cNvPr id="34839" name="Rectangle 68"/>
            <p:cNvSpPr>
              <a:spLocks noChangeArrowheads="1"/>
            </p:cNvSpPr>
            <p:nvPr/>
          </p:nvSpPr>
          <p:spPr bwMode="auto">
            <a:xfrm>
              <a:off x="436" y="350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Carve if not photo-consistent</a:t>
              </a:r>
            </a:p>
          </p:txBody>
        </p:sp>
        <p:grpSp>
          <p:nvGrpSpPr>
            <p:cNvPr id="34840" name="Group 69"/>
            <p:cNvGrpSpPr>
              <a:grpSpLocks/>
            </p:cNvGrpSpPr>
            <p:nvPr/>
          </p:nvGrpSpPr>
          <p:grpSpPr bwMode="auto">
            <a:xfrm>
              <a:off x="2430" y="960"/>
              <a:ext cx="905" cy="807"/>
              <a:chOff x="3847" y="960"/>
              <a:chExt cx="905" cy="807"/>
            </a:xfrm>
          </p:grpSpPr>
          <p:sp>
            <p:nvSpPr>
              <p:cNvPr id="34841" name="Rectangle 70"/>
              <p:cNvSpPr>
                <a:spLocks noChangeArrowheads="1"/>
              </p:cNvSpPr>
              <p:nvPr/>
            </p:nvSpPr>
            <p:spPr bwMode="auto">
              <a:xfrm>
                <a:off x="4098"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2" name="Rectangle 71"/>
              <p:cNvSpPr>
                <a:spLocks noChangeArrowheads="1"/>
              </p:cNvSpPr>
              <p:nvPr/>
            </p:nvSpPr>
            <p:spPr bwMode="auto">
              <a:xfrm>
                <a:off x="4014"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3" name="Rectangle 72"/>
              <p:cNvSpPr>
                <a:spLocks noChangeArrowheads="1"/>
              </p:cNvSpPr>
              <p:nvPr/>
            </p:nvSpPr>
            <p:spPr bwMode="auto">
              <a:xfrm>
                <a:off x="4098"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4" name="Rectangle 73"/>
              <p:cNvSpPr>
                <a:spLocks noChangeArrowheads="1"/>
              </p:cNvSpPr>
              <p:nvPr/>
            </p:nvSpPr>
            <p:spPr bwMode="auto">
              <a:xfrm>
                <a:off x="4014"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5" name="Rectangle 74"/>
              <p:cNvSpPr>
                <a:spLocks noChangeArrowheads="1"/>
              </p:cNvSpPr>
              <p:nvPr/>
            </p:nvSpPr>
            <p:spPr bwMode="auto">
              <a:xfrm>
                <a:off x="3931"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6" name="Rectangle 75"/>
              <p:cNvSpPr>
                <a:spLocks noChangeArrowheads="1"/>
              </p:cNvSpPr>
              <p:nvPr/>
            </p:nvSpPr>
            <p:spPr bwMode="auto">
              <a:xfrm>
                <a:off x="4098"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7" name="Rectangle 76"/>
              <p:cNvSpPr>
                <a:spLocks noChangeArrowheads="1"/>
              </p:cNvSpPr>
              <p:nvPr/>
            </p:nvSpPr>
            <p:spPr bwMode="auto">
              <a:xfrm>
                <a:off x="4014"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8" name="Rectangle 77"/>
              <p:cNvSpPr>
                <a:spLocks noChangeArrowheads="1"/>
              </p:cNvSpPr>
              <p:nvPr/>
            </p:nvSpPr>
            <p:spPr bwMode="auto">
              <a:xfrm>
                <a:off x="3931"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49" name="Rectangle 78"/>
              <p:cNvSpPr>
                <a:spLocks noChangeArrowheads="1"/>
              </p:cNvSpPr>
              <p:nvPr/>
            </p:nvSpPr>
            <p:spPr bwMode="auto">
              <a:xfrm>
                <a:off x="3847"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0" name="Rectangle 79"/>
              <p:cNvSpPr>
                <a:spLocks noChangeArrowheads="1"/>
              </p:cNvSpPr>
              <p:nvPr/>
            </p:nvSpPr>
            <p:spPr bwMode="auto">
              <a:xfrm>
                <a:off x="4014"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1" name="Rectangle 80"/>
              <p:cNvSpPr>
                <a:spLocks noChangeArrowheads="1"/>
              </p:cNvSpPr>
              <p:nvPr/>
            </p:nvSpPr>
            <p:spPr bwMode="auto">
              <a:xfrm>
                <a:off x="3931"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2" name="Rectangle 81"/>
              <p:cNvSpPr>
                <a:spLocks noChangeArrowheads="1"/>
              </p:cNvSpPr>
              <p:nvPr/>
            </p:nvSpPr>
            <p:spPr bwMode="auto">
              <a:xfrm>
                <a:off x="3847"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3" name="Rectangle 82"/>
              <p:cNvSpPr>
                <a:spLocks noChangeArrowheads="1"/>
              </p:cNvSpPr>
              <p:nvPr/>
            </p:nvSpPr>
            <p:spPr bwMode="auto">
              <a:xfrm>
                <a:off x="4262"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4" name="Rectangle 83"/>
              <p:cNvSpPr>
                <a:spLocks noChangeArrowheads="1"/>
              </p:cNvSpPr>
              <p:nvPr/>
            </p:nvSpPr>
            <p:spPr bwMode="auto">
              <a:xfrm>
                <a:off x="4179"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5" name="Rectangle 84"/>
              <p:cNvSpPr>
                <a:spLocks noChangeArrowheads="1"/>
              </p:cNvSpPr>
              <p:nvPr/>
            </p:nvSpPr>
            <p:spPr bwMode="auto">
              <a:xfrm>
                <a:off x="4095"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6" name="Rectangle 85"/>
              <p:cNvSpPr>
                <a:spLocks noChangeArrowheads="1"/>
              </p:cNvSpPr>
              <p:nvPr/>
            </p:nvSpPr>
            <p:spPr bwMode="auto">
              <a:xfrm>
                <a:off x="4262"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7" name="Rectangle 86"/>
              <p:cNvSpPr>
                <a:spLocks noChangeArrowheads="1"/>
              </p:cNvSpPr>
              <p:nvPr/>
            </p:nvSpPr>
            <p:spPr bwMode="auto">
              <a:xfrm>
                <a:off x="4179"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8" name="Rectangle 87"/>
              <p:cNvSpPr>
                <a:spLocks noChangeArrowheads="1"/>
              </p:cNvSpPr>
              <p:nvPr/>
            </p:nvSpPr>
            <p:spPr bwMode="auto">
              <a:xfrm>
                <a:off x="4095"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59" name="Rectangle 88"/>
              <p:cNvSpPr>
                <a:spLocks noChangeArrowheads="1"/>
              </p:cNvSpPr>
              <p:nvPr/>
            </p:nvSpPr>
            <p:spPr bwMode="auto">
              <a:xfrm>
                <a:off x="4012"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0" name="Rectangle 89"/>
              <p:cNvSpPr>
                <a:spLocks noChangeArrowheads="1"/>
              </p:cNvSpPr>
              <p:nvPr/>
            </p:nvSpPr>
            <p:spPr bwMode="auto">
              <a:xfrm>
                <a:off x="4262"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1" name="Rectangle 90"/>
              <p:cNvSpPr>
                <a:spLocks noChangeArrowheads="1"/>
              </p:cNvSpPr>
              <p:nvPr/>
            </p:nvSpPr>
            <p:spPr bwMode="auto">
              <a:xfrm>
                <a:off x="4179"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2" name="Rectangle 91"/>
              <p:cNvSpPr>
                <a:spLocks noChangeArrowheads="1"/>
              </p:cNvSpPr>
              <p:nvPr/>
            </p:nvSpPr>
            <p:spPr bwMode="auto">
              <a:xfrm>
                <a:off x="4095"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3" name="Rectangle 92"/>
              <p:cNvSpPr>
                <a:spLocks noChangeArrowheads="1"/>
              </p:cNvSpPr>
              <p:nvPr/>
            </p:nvSpPr>
            <p:spPr bwMode="auto">
              <a:xfrm>
                <a:off x="4012"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4" name="Rectangle 93"/>
              <p:cNvSpPr>
                <a:spLocks noChangeArrowheads="1"/>
              </p:cNvSpPr>
              <p:nvPr/>
            </p:nvSpPr>
            <p:spPr bwMode="auto">
              <a:xfrm>
                <a:off x="4262"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5" name="Rectangle 94"/>
              <p:cNvSpPr>
                <a:spLocks noChangeArrowheads="1"/>
              </p:cNvSpPr>
              <p:nvPr/>
            </p:nvSpPr>
            <p:spPr bwMode="auto">
              <a:xfrm>
                <a:off x="4179"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6" name="Rectangle 95"/>
              <p:cNvSpPr>
                <a:spLocks noChangeArrowheads="1"/>
              </p:cNvSpPr>
              <p:nvPr/>
            </p:nvSpPr>
            <p:spPr bwMode="auto">
              <a:xfrm>
                <a:off x="4095"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7" name="Rectangle 96"/>
              <p:cNvSpPr>
                <a:spLocks noChangeArrowheads="1"/>
              </p:cNvSpPr>
              <p:nvPr/>
            </p:nvSpPr>
            <p:spPr bwMode="auto">
              <a:xfrm>
                <a:off x="4427"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8" name="Rectangle 97"/>
              <p:cNvSpPr>
                <a:spLocks noChangeArrowheads="1"/>
              </p:cNvSpPr>
              <p:nvPr/>
            </p:nvSpPr>
            <p:spPr bwMode="auto">
              <a:xfrm>
                <a:off x="4343"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69" name="Rectangle 98"/>
              <p:cNvSpPr>
                <a:spLocks noChangeArrowheads="1"/>
              </p:cNvSpPr>
              <p:nvPr/>
            </p:nvSpPr>
            <p:spPr bwMode="auto">
              <a:xfrm>
                <a:off x="4260"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0" name="Rectangle 99"/>
              <p:cNvSpPr>
                <a:spLocks noChangeArrowheads="1"/>
              </p:cNvSpPr>
              <p:nvPr/>
            </p:nvSpPr>
            <p:spPr bwMode="auto">
              <a:xfrm>
                <a:off x="4427"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1" name="Rectangle 100"/>
              <p:cNvSpPr>
                <a:spLocks noChangeArrowheads="1"/>
              </p:cNvSpPr>
              <p:nvPr/>
            </p:nvSpPr>
            <p:spPr bwMode="auto">
              <a:xfrm>
                <a:off x="4343"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2" name="Rectangle 101"/>
              <p:cNvSpPr>
                <a:spLocks noChangeArrowheads="1"/>
              </p:cNvSpPr>
              <p:nvPr/>
            </p:nvSpPr>
            <p:spPr bwMode="auto">
              <a:xfrm>
                <a:off x="4260"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3" name="Rectangle 102"/>
              <p:cNvSpPr>
                <a:spLocks noChangeArrowheads="1"/>
              </p:cNvSpPr>
              <p:nvPr/>
            </p:nvSpPr>
            <p:spPr bwMode="auto">
              <a:xfrm>
                <a:off x="4427"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4" name="Rectangle 103"/>
              <p:cNvSpPr>
                <a:spLocks noChangeArrowheads="1"/>
              </p:cNvSpPr>
              <p:nvPr/>
            </p:nvSpPr>
            <p:spPr bwMode="auto">
              <a:xfrm>
                <a:off x="4343"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5" name="Rectangle 104"/>
              <p:cNvSpPr>
                <a:spLocks noChangeArrowheads="1"/>
              </p:cNvSpPr>
              <p:nvPr/>
            </p:nvSpPr>
            <p:spPr bwMode="auto">
              <a:xfrm>
                <a:off x="4260"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6" name="Rectangle 105"/>
              <p:cNvSpPr>
                <a:spLocks noChangeArrowheads="1"/>
              </p:cNvSpPr>
              <p:nvPr/>
            </p:nvSpPr>
            <p:spPr bwMode="auto">
              <a:xfrm>
                <a:off x="4427"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7" name="Rectangle 106"/>
              <p:cNvSpPr>
                <a:spLocks noChangeArrowheads="1"/>
              </p:cNvSpPr>
              <p:nvPr/>
            </p:nvSpPr>
            <p:spPr bwMode="auto">
              <a:xfrm>
                <a:off x="4260"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8" name="Rectangle 107"/>
              <p:cNvSpPr>
                <a:spLocks noChangeArrowheads="1"/>
              </p:cNvSpPr>
              <p:nvPr/>
            </p:nvSpPr>
            <p:spPr bwMode="auto">
              <a:xfrm>
                <a:off x="459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79" name="Rectangle 108"/>
              <p:cNvSpPr>
                <a:spLocks noChangeArrowheads="1"/>
              </p:cNvSpPr>
              <p:nvPr/>
            </p:nvSpPr>
            <p:spPr bwMode="auto">
              <a:xfrm>
                <a:off x="450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0" name="Rectangle 109"/>
              <p:cNvSpPr>
                <a:spLocks noChangeArrowheads="1"/>
              </p:cNvSpPr>
              <p:nvPr/>
            </p:nvSpPr>
            <p:spPr bwMode="auto">
              <a:xfrm>
                <a:off x="4425"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1" name="Rectangle 110"/>
              <p:cNvSpPr>
                <a:spLocks noChangeArrowheads="1"/>
              </p:cNvSpPr>
              <p:nvPr/>
            </p:nvSpPr>
            <p:spPr bwMode="auto">
              <a:xfrm>
                <a:off x="450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2" name="Rectangle 111"/>
              <p:cNvSpPr>
                <a:spLocks noChangeArrowheads="1"/>
              </p:cNvSpPr>
              <p:nvPr/>
            </p:nvSpPr>
            <p:spPr bwMode="auto">
              <a:xfrm>
                <a:off x="442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3" name="Rectangle 112"/>
              <p:cNvSpPr>
                <a:spLocks noChangeArrowheads="1"/>
              </p:cNvSpPr>
              <p:nvPr/>
            </p:nvSpPr>
            <p:spPr bwMode="auto">
              <a:xfrm>
                <a:off x="4341"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4" name="Rectangle 113"/>
              <p:cNvSpPr>
                <a:spLocks noChangeArrowheads="1"/>
              </p:cNvSpPr>
              <p:nvPr/>
            </p:nvSpPr>
            <p:spPr bwMode="auto">
              <a:xfrm>
                <a:off x="459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5" name="Rectangle 114"/>
              <p:cNvSpPr>
                <a:spLocks noChangeArrowheads="1"/>
              </p:cNvSpPr>
              <p:nvPr/>
            </p:nvSpPr>
            <p:spPr bwMode="auto">
              <a:xfrm>
                <a:off x="4592"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6" name="Rectangle 115"/>
              <p:cNvSpPr>
                <a:spLocks noChangeArrowheads="1"/>
              </p:cNvSpPr>
              <p:nvPr/>
            </p:nvSpPr>
            <p:spPr bwMode="auto">
              <a:xfrm>
                <a:off x="450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7" name="Rectangle 116"/>
              <p:cNvSpPr>
                <a:spLocks noChangeArrowheads="1"/>
              </p:cNvSpPr>
              <p:nvPr/>
            </p:nvSpPr>
            <p:spPr bwMode="auto">
              <a:xfrm>
                <a:off x="434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88" name="Rectangle 117"/>
              <p:cNvSpPr>
                <a:spLocks noChangeArrowheads="1"/>
              </p:cNvSpPr>
              <p:nvPr/>
            </p:nvSpPr>
            <p:spPr bwMode="auto">
              <a:xfrm>
                <a:off x="4176"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grpSp>
        <p:nvGrpSpPr>
          <p:cNvPr id="8" name="Group 118"/>
          <p:cNvGrpSpPr>
            <a:grpSpLocks/>
          </p:cNvGrpSpPr>
          <p:nvPr/>
        </p:nvGrpSpPr>
        <p:grpSpPr bwMode="auto">
          <a:xfrm>
            <a:off x="685800" y="2082800"/>
            <a:ext cx="7924800" cy="3327400"/>
            <a:chOff x="432" y="1456"/>
            <a:chExt cx="4992" cy="2096"/>
          </a:xfrm>
        </p:grpSpPr>
        <p:sp>
          <p:nvSpPr>
            <p:cNvPr id="34831" name="Rectangle 119"/>
            <p:cNvSpPr>
              <a:spLocks noChangeArrowheads="1"/>
            </p:cNvSpPr>
            <p:nvPr/>
          </p:nvSpPr>
          <p:spPr bwMode="auto">
            <a:xfrm>
              <a:off x="432" y="3264"/>
              <a:ext cx="4992" cy="288"/>
            </a:xfrm>
            <a:prstGeom prst="rect">
              <a:avLst/>
            </a:prstGeom>
            <a:noFill/>
            <a:ln w="9525">
              <a:noFill/>
              <a:miter lim="800000"/>
              <a:headEnd/>
              <a:tailEnd/>
            </a:ln>
          </p:spPr>
          <p:txBody>
            <a:bodyPr/>
            <a:lstStyle/>
            <a:p>
              <a:pPr marL="742950" marR="0" lvl="1" indent="-285750" algn="l" defTabSz="914400" rtl="0" eaLnBrk="0" fontAlgn="base" latinLnBrk="0" hangingPunct="0">
                <a:lnSpc>
                  <a:spcPct val="100000"/>
                </a:lnSpc>
                <a:spcBef>
                  <a:spcPct val="25000"/>
                </a:spcBef>
                <a:spcAft>
                  <a:spcPct val="0"/>
                </a:spcAft>
                <a:buClr>
                  <a:srgbClr val="000000"/>
                </a:buClr>
                <a:buSzTx/>
                <a:buFontTx/>
                <a:buChar char="•"/>
                <a:tabLst/>
                <a:defRPr/>
              </a:pPr>
              <a:r>
                <a:rPr kumimoji="0" lang="en-US" sz="2000" b="0" i="0" u="none" strike="noStrike" kern="1200" cap="none" spc="0" normalizeH="0" baseline="0" noProof="0">
                  <a:ln>
                    <a:noFill/>
                  </a:ln>
                  <a:solidFill>
                    <a:srgbClr val="000000"/>
                  </a:solidFill>
                  <a:effectLst/>
                  <a:uLnTx/>
                  <a:uFillTx/>
                  <a:latin typeface="Arial" charset="0"/>
                  <a:ea typeface="+mn-ea"/>
                  <a:cs typeface="+mn-cs"/>
                </a:rPr>
                <a:t>Project to visible input images</a:t>
              </a:r>
            </a:p>
          </p:txBody>
        </p:sp>
        <p:grpSp>
          <p:nvGrpSpPr>
            <p:cNvPr id="34832" name="Group 120"/>
            <p:cNvGrpSpPr>
              <a:grpSpLocks/>
            </p:cNvGrpSpPr>
            <p:nvPr/>
          </p:nvGrpSpPr>
          <p:grpSpPr bwMode="auto">
            <a:xfrm>
              <a:off x="489" y="1456"/>
              <a:ext cx="4728" cy="688"/>
              <a:chOff x="489" y="1456"/>
              <a:chExt cx="4728" cy="688"/>
            </a:xfrm>
          </p:grpSpPr>
          <p:grpSp>
            <p:nvGrpSpPr>
              <p:cNvPr id="34833" name="Group 121"/>
              <p:cNvGrpSpPr>
                <a:grpSpLocks/>
              </p:cNvGrpSpPr>
              <p:nvPr/>
            </p:nvGrpSpPr>
            <p:grpSpPr bwMode="auto">
              <a:xfrm>
                <a:off x="489" y="1456"/>
                <a:ext cx="2374" cy="534"/>
                <a:chOff x="504" y="2471"/>
                <a:chExt cx="2374" cy="534"/>
              </a:xfrm>
            </p:grpSpPr>
            <p:sp>
              <p:nvSpPr>
                <p:cNvPr id="34837" name="Line 122"/>
                <p:cNvSpPr>
                  <a:spLocks noChangeShapeType="1"/>
                </p:cNvSpPr>
                <p:nvPr/>
              </p:nvSpPr>
              <p:spPr bwMode="auto">
                <a:xfrm flipH="1">
                  <a:off x="1719" y="2471"/>
                  <a:ext cx="1159" cy="262"/>
                </a:xfrm>
                <a:prstGeom prst="line">
                  <a:avLst/>
                </a:prstGeom>
                <a:noFill/>
                <a:ln w="28575">
                  <a:solidFill>
                    <a:srgbClr val="FF9933"/>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38" name="Line 123"/>
                <p:cNvSpPr>
                  <a:spLocks noChangeShapeType="1"/>
                </p:cNvSpPr>
                <p:nvPr/>
              </p:nvSpPr>
              <p:spPr bwMode="auto">
                <a:xfrm flipH="1">
                  <a:off x="504" y="2805"/>
                  <a:ext cx="903" cy="200"/>
                </a:xfrm>
                <a:prstGeom prst="line">
                  <a:avLst/>
                </a:prstGeom>
                <a:noFill/>
                <a:ln w="28575">
                  <a:solidFill>
                    <a:srgbClr val="FF9933"/>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34834" name="Group 124"/>
              <p:cNvGrpSpPr>
                <a:grpSpLocks/>
              </p:cNvGrpSpPr>
              <p:nvPr/>
            </p:nvGrpSpPr>
            <p:grpSpPr bwMode="auto">
              <a:xfrm>
                <a:off x="2857" y="1456"/>
                <a:ext cx="2360" cy="688"/>
                <a:chOff x="2872" y="2471"/>
                <a:chExt cx="2360" cy="688"/>
              </a:xfrm>
            </p:grpSpPr>
            <p:sp>
              <p:nvSpPr>
                <p:cNvPr id="34835" name="Line 125"/>
                <p:cNvSpPr>
                  <a:spLocks noChangeShapeType="1"/>
                </p:cNvSpPr>
                <p:nvPr/>
              </p:nvSpPr>
              <p:spPr bwMode="auto">
                <a:xfrm>
                  <a:off x="2872" y="2471"/>
                  <a:ext cx="1195" cy="349"/>
                </a:xfrm>
                <a:prstGeom prst="line">
                  <a:avLst/>
                </a:prstGeom>
                <a:noFill/>
                <a:ln w="28575">
                  <a:solidFill>
                    <a:srgbClr val="FF9933"/>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836" name="Line 126"/>
                <p:cNvSpPr>
                  <a:spLocks noChangeShapeType="1"/>
                </p:cNvSpPr>
                <p:nvPr/>
              </p:nvSpPr>
              <p:spPr bwMode="auto">
                <a:xfrm>
                  <a:off x="4437" y="2923"/>
                  <a:ext cx="795" cy="236"/>
                </a:xfrm>
                <a:prstGeom prst="line">
                  <a:avLst/>
                </a:prstGeom>
                <a:noFill/>
                <a:ln w="28575">
                  <a:solidFill>
                    <a:srgbClr val="FF9933"/>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grpSp>
        </p:grpSp>
      </p:grpSp>
      <p:sp>
        <p:nvSpPr>
          <p:cNvPr id="34830" name="Rectangle 127"/>
          <p:cNvSpPr>
            <a:spLocks noChangeArrowheads="1"/>
          </p:cNvSpPr>
          <p:nvPr/>
        </p:nvSpPr>
        <p:spPr bwMode="auto">
          <a:xfrm>
            <a:off x="0" y="6353175"/>
            <a:ext cx="9144000" cy="366713"/>
          </a:xfrm>
          <a:prstGeom prst="rect">
            <a:avLst/>
          </a:prstGeom>
          <a:noFill/>
          <a:ln w="9525">
            <a:no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K. N. Kutulakos and S. M. Seitz, </a:t>
            </a:r>
            <a:r>
              <a:rPr kumimoji="0" lang="en-US" sz="1800" b="1" i="0" u="none" strike="noStrike" kern="1200" cap="none" spc="0" normalizeH="0" baseline="0" noProof="0">
                <a:ln>
                  <a:noFill/>
                </a:ln>
                <a:solidFill>
                  <a:srgbClr val="000000"/>
                </a:solidFill>
                <a:effectLst/>
                <a:uLnTx/>
                <a:uFillTx/>
                <a:latin typeface="Arial" charset="0"/>
                <a:ea typeface="+mn-ea"/>
                <a:cs typeface="+mn-cs"/>
                <a:hlinkClick r:id="rId3"/>
              </a:rPr>
              <a:t>A Theory of Shape by Space Carving</a:t>
            </a:r>
            <a:r>
              <a:rPr kumimoji="0" lang="en-US" sz="1800" b="0" i="0" u="none" strike="noStrike" kern="1200" cap="none" spc="0" normalizeH="0" baseline="0" noProof="0">
                <a:ln>
                  <a:noFill/>
                </a:ln>
                <a:solidFill>
                  <a:srgbClr val="000000"/>
                </a:solidFill>
                <a:effectLst/>
                <a:uLnTx/>
                <a:uFillTx/>
                <a:latin typeface="Arial" charset="0"/>
                <a:ea typeface="+mn-ea"/>
                <a:cs typeface="+mn-cs"/>
              </a:rPr>
              <a:t>, </a:t>
            </a:r>
            <a:r>
              <a:rPr kumimoji="0" lang="en-US" sz="1800" b="0" i="1" u="none" strike="noStrike" kern="1200" cap="none" spc="0" normalizeH="0" baseline="0" noProof="0">
                <a:ln>
                  <a:noFill/>
                </a:ln>
                <a:solidFill>
                  <a:srgbClr val="000000"/>
                </a:solidFill>
                <a:effectLst/>
                <a:uLnTx/>
                <a:uFillTx/>
                <a:latin typeface="Arial" charset="0"/>
                <a:ea typeface="+mn-ea"/>
                <a:cs typeface="+mn-cs"/>
              </a:rPr>
              <a:t>ICCV</a:t>
            </a:r>
            <a:r>
              <a:rPr kumimoji="0" lang="en-US" sz="1800" b="0" i="0" u="none" strike="noStrike" kern="1200" cap="none" spc="0" normalizeH="0" baseline="0" noProof="0">
                <a:ln>
                  <a:noFill/>
                </a:ln>
                <a:solidFill>
                  <a:srgbClr val="000000"/>
                </a:solidFill>
                <a:effectLst/>
                <a:uLnTx/>
                <a:uFillTx/>
                <a:latin typeface="Arial" charset="0"/>
                <a:ea typeface="+mn-ea"/>
                <a:cs typeface="+mn-cs"/>
              </a:rPr>
              <a:t>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altLang="en-US"/>
              <a:t>Structure from motion</a:t>
            </a:r>
          </a:p>
        </p:txBody>
      </p:sp>
      <p:sp>
        <p:nvSpPr>
          <p:cNvPr id="4" name="Rectangle 3"/>
          <p:cNvSpPr txBox="1">
            <a:spLocks noChangeArrowheads="1"/>
          </p:cNvSpPr>
          <p:nvPr/>
        </p:nvSpPr>
        <p:spPr>
          <a:xfrm>
            <a:off x="685800" y="3581400"/>
            <a:ext cx="7924800" cy="3124200"/>
          </a:xfrm>
          <a:prstGeom prst="rect">
            <a:avLst/>
          </a:prstGeom>
        </p:spPr>
        <p:txBody>
          <a:bodyPr>
            <a:normAutofit fontScale="92500" lnSpcReduction="2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Input: images with points in correspondence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u</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err="1">
                <a:ln>
                  <a:noFill/>
                </a:ln>
                <a:solidFill>
                  <a:prstClr val="black"/>
                </a:solidFill>
                <a:effectLst/>
                <a:uLnTx/>
                <a:uFillTx/>
                <a:latin typeface="Calibri"/>
                <a:ea typeface="+mn-ea"/>
                <a:cs typeface="+mn-cs"/>
              </a:rPr>
              <a:t>,</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Output</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structure: 3D location </a:t>
            </a:r>
            <a:r>
              <a:rPr kumimoji="0" lang="en-US" sz="3200" b="1" i="0" u="none" strike="noStrike" kern="1200" cap="none" spc="0" normalizeH="0" baseline="0" noProof="0" dirty="0">
                <a:ln>
                  <a:noFill/>
                </a:ln>
                <a:solidFill>
                  <a:prstClr val="black"/>
                </a:solidFill>
                <a:effectLst/>
                <a:uLnTx/>
                <a:uFillTx/>
                <a:latin typeface="Calibri"/>
                <a:ea typeface="+mn-ea"/>
                <a:cs typeface="+mn-cs"/>
              </a:rPr>
              <a:t>x</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r>
              <a:rPr kumimoji="0" lang="en-US" sz="3200" b="0" i="0" u="none" strike="noStrike" kern="1200" cap="none" spc="0" normalizeH="0" baseline="0" noProof="0" dirty="0">
                <a:ln>
                  <a:noFill/>
                </a:ln>
                <a:solidFill>
                  <a:prstClr val="black"/>
                </a:solidFill>
                <a:effectLst/>
                <a:uLnTx/>
                <a:uFillTx/>
                <a:latin typeface="Calibri"/>
                <a:ea typeface="+mn-ea"/>
                <a:cs typeface="+mn-cs"/>
              </a:rPr>
              <a:t> for each point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motion: camera parameters</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R</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 possibly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K</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endParaRPr kumimoji="0" lang="en-US" sz="3200" b="1" i="1" u="none" strike="noStrike" kern="1200" cap="none" spc="0" normalizeH="0" baseline="-25000" noProof="0" dirty="0">
              <a:ln>
                <a:noFill/>
              </a:ln>
              <a:solidFill>
                <a:prstClr val="black"/>
              </a:solidFill>
              <a:effectLst/>
              <a:uLnTx/>
              <a:uFillTx/>
              <a:latin typeface="Calibri"/>
              <a:ea typeface="+mn-ea"/>
              <a:cs typeface="+mn-cs"/>
            </a:endParaRP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1" u="none" strike="noStrike" kern="1200" cap="none" spc="0" normalizeH="0" baseline="-2500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Objective function: minimize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reprojection</a:t>
            </a:r>
            <a:r>
              <a:rPr kumimoji="0" lang="en-US" sz="3200" b="0" i="1" u="none" strike="noStrike" kern="1200" cap="none" spc="0" normalizeH="0" baseline="0" noProof="0" dirty="0">
                <a:ln>
                  <a:noFill/>
                </a:ln>
                <a:solidFill>
                  <a:prstClr val="black"/>
                </a:solidFill>
                <a:effectLst/>
                <a:uLnTx/>
                <a:uFillTx/>
                <a:latin typeface="Calibri"/>
                <a:ea typeface="+mn-ea"/>
                <a:cs typeface="+mn-cs"/>
              </a:rPr>
              <a:t> error</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6433" name="Picture 1" descr="C:\snavely\demos\PhotoTourism\data\Temple\Temple1.png"/>
          <p:cNvPicPr>
            <a:picLocks noChangeAspect="1" noChangeArrowheads="1"/>
          </p:cNvPicPr>
          <p:nvPr/>
        </p:nvPicPr>
        <p:blipFill>
          <a:blip r:embed="rId2">
            <a:extLst>
              <a:ext uri="{28A0092B-C50C-407E-A947-70E740481C1C}">
                <a14:useLocalDpi xmlns:a14="http://schemas.microsoft.com/office/drawing/2010/main" val="0"/>
              </a:ext>
            </a:extLst>
          </a:blip>
          <a:srcRect l="7080" r="7080" b="24907"/>
          <a:stretch>
            <a:fillRect/>
          </a:stretch>
        </p:blipFill>
        <p:spPr bwMode="auto">
          <a:xfrm>
            <a:off x="3429002" y="1401765"/>
            <a:ext cx="27717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2" descr="C:\snavely\demos\PhotoTourism\data\Temple\Temple2.png"/>
          <p:cNvPicPr>
            <a:picLocks noChangeAspect="1" noChangeArrowheads="1"/>
          </p:cNvPicPr>
          <p:nvPr/>
        </p:nvPicPr>
        <p:blipFill>
          <a:blip r:embed="rId3">
            <a:extLst>
              <a:ext uri="{28A0092B-C50C-407E-A947-70E740481C1C}">
                <a14:useLocalDpi xmlns:a14="http://schemas.microsoft.com/office/drawing/2010/main" val="0"/>
              </a:ext>
            </a:extLst>
          </a:blip>
          <a:srcRect l="10625" r="10625"/>
          <a:stretch>
            <a:fillRect/>
          </a:stretch>
        </p:blipFill>
        <p:spPr bwMode="auto">
          <a:xfrm>
            <a:off x="6465888" y="1066800"/>
            <a:ext cx="24495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733800" y="304800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Reconstruction (side)</a:t>
            </a:r>
          </a:p>
        </p:txBody>
      </p:sp>
      <p:sp>
        <p:nvSpPr>
          <p:cNvPr id="7" name="TextBox 6"/>
          <p:cNvSpPr txBox="1">
            <a:spLocks noChangeArrowheads="1"/>
          </p:cNvSpPr>
          <p:nvPr/>
        </p:nvSpPr>
        <p:spPr bwMode="auto">
          <a:xfrm>
            <a:off x="7426325" y="3175000"/>
            <a:ext cx="642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(top)</a:t>
            </a:r>
          </a:p>
        </p:txBody>
      </p:sp>
      <p:grpSp>
        <p:nvGrpSpPr>
          <p:cNvPr id="178184" name="Group 13"/>
          <p:cNvGrpSpPr>
            <a:grpSpLocks/>
          </p:cNvGrpSpPr>
          <p:nvPr/>
        </p:nvGrpSpPr>
        <p:grpSpPr bwMode="auto">
          <a:xfrm>
            <a:off x="1295400" y="1447800"/>
            <a:ext cx="1595438" cy="1816100"/>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a:srcRect/>
            <a:stretch>
              <a:fillRect/>
            </a:stretch>
          </p:blipFill>
          <p:spPr bwMode="auto">
            <a:xfrm>
              <a:off x="1071390" y="1631272"/>
              <a:ext cx="1291301" cy="1722407"/>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a:srcRect/>
            <a:stretch>
              <a:fillRect/>
            </a:stretch>
          </p:blipFill>
          <p:spPr bwMode="auto">
            <a:xfrm>
              <a:off x="1527692" y="2087478"/>
              <a:ext cx="1291301" cy="1722405"/>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a:srcRect/>
            <a:stretch>
              <a:fillRect/>
            </a:stretch>
          </p:blipFill>
          <p:spPr bwMode="auto">
            <a:xfrm>
              <a:off x="1987097" y="2546786"/>
              <a:ext cx="1288196" cy="1719302"/>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a:srcRect/>
            <a:stretch>
              <a:fillRect/>
            </a:stretch>
          </p:blipFill>
          <p:spPr bwMode="auto">
            <a:xfrm>
              <a:off x="2443397" y="3002990"/>
              <a:ext cx="1291301" cy="1722407"/>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a:srcRect/>
            <a:stretch>
              <a:fillRect/>
            </a:stretch>
          </p:blipFill>
          <p:spPr bwMode="auto">
            <a:xfrm>
              <a:off x="2899699" y="3459195"/>
              <a:ext cx="1291301" cy="1722405"/>
            </a:xfrm>
            <a:prstGeom prst="rect">
              <a:avLst/>
            </a:prstGeom>
            <a:noFill/>
            <a:effectLst>
              <a:outerShdw blurRad="101600" dist="76200" dir="8100000" algn="tr" rotWithShape="0">
                <a:prstClr val="black">
                  <a:alpha val="40000"/>
                </a:prstClr>
              </a:outerShdw>
            </a:effectLst>
          </p:spPr>
        </p:pic>
      </p:grpSp>
    </p:spTree>
    <p:extLst>
      <p:ext uri="{BB962C8B-B14F-4D97-AF65-F5344CB8AC3E}">
        <p14:creationId xmlns:p14="http://schemas.microsoft.com/office/powerpoint/2010/main" val="47498128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fade">
                                      <p:cBhvr>
                                        <p:cTn id="7" dur="500"/>
                                        <p:tgtEl>
                                          <p:spTgt spid="146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6433"/>
                                        </p:tgtEl>
                                        <p:attrNameLst>
                                          <p:attrName>style.visibility</p:attrName>
                                        </p:attrNameLst>
                                      </p:cBhvr>
                                      <p:to>
                                        <p:strVal val="visible"/>
                                      </p:to>
                                    </p:set>
                                    <p:animEffect transition="in" filter="fade">
                                      <p:cBhvr>
                                        <p:cTn id="13" dur="500"/>
                                        <p:tgtEl>
                                          <p:spTgt spid="1464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t>Space Carving Results</a:t>
            </a:r>
          </a:p>
        </p:txBody>
      </p:sp>
      <p:pic>
        <p:nvPicPr>
          <p:cNvPr id="35843" name="Picture 3" descr="fviolet1"/>
          <p:cNvPicPr>
            <a:picLocks noChangeAspect="1" noChangeArrowheads="1"/>
          </p:cNvPicPr>
          <p:nvPr/>
        </p:nvPicPr>
        <p:blipFill>
          <a:blip r:embed="rId3" cstate="print"/>
          <a:srcRect/>
          <a:stretch>
            <a:fillRect/>
          </a:stretch>
        </p:blipFill>
        <p:spPr bwMode="auto">
          <a:xfrm>
            <a:off x="1447800" y="1066800"/>
            <a:ext cx="2871788" cy="2368550"/>
          </a:xfrm>
          <a:prstGeom prst="rect">
            <a:avLst/>
          </a:prstGeom>
          <a:noFill/>
          <a:ln w="9525">
            <a:noFill/>
            <a:miter lim="800000"/>
            <a:headEnd/>
            <a:tailEnd/>
          </a:ln>
        </p:spPr>
      </p:pic>
      <p:pic>
        <p:nvPicPr>
          <p:cNvPr id="35844" name="Picture 4" descr="fviolet1"/>
          <p:cNvPicPr>
            <a:picLocks noChangeAspect="1" noChangeArrowheads="1"/>
          </p:cNvPicPr>
          <p:nvPr/>
        </p:nvPicPr>
        <p:blipFill>
          <a:blip r:embed="rId4" cstate="print"/>
          <a:srcRect/>
          <a:stretch>
            <a:fillRect/>
          </a:stretch>
        </p:blipFill>
        <p:spPr bwMode="auto">
          <a:xfrm>
            <a:off x="5100638" y="1066800"/>
            <a:ext cx="2747962" cy="2370138"/>
          </a:xfrm>
          <a:prstGeom prst="rect">
            <a:avLst/>
          </a:prstGeom>
          <a:noFill/>
          <a:ln w="9525">
            <a:noFill/>
            <a:miter lim="800000"/>
            <a:headEnd/>
            <a:tailEnd/>
          </a:ln>
        </p:spPr>
      </p:pic>
      <p:pic>
        <p:nvPicPr>
          <p:cNvPr id="35845" name="Picture 5" descr="violet3"/>
          <p:cNvPicPr>
            <a:picLocks noChangeAspect="1" noChangeArrowheads="1"/>
          </p:cNvPicPr>
          <p:nvPr/>
        </p:nvPicPr>
        <p:blipFill>
          <a:blip r:embed="rId5" cstate="print"/>
          <a:srcRect/>
          <a:stretch>
            <a:fillRect/>
          </a:stretch>
        </p:blipFill>
        <p:spPr bwMode="auto">
          <a:xfrm>
            <a:off x="4852988" y="3962400"/>
            <a:ext cx="3148012" cy="2362200"/>
          </a:xfrm>
          <a:prstGeom prst="rect">
            <a:avLst/>
          </a:prstGeom>
          <a:noFill/>
          <a:ln w="9525">
            <a:noFill/>
            <a:miter lim="800000"/>
            <a:headEnd/>
            <a:tailEnd/>
          </a:ln>
        </p:spPr>
      </p:pic>
      <p:pic>
        <p:nvPicPr>
          <p:cNvPr id="35846" name="Picture 6" descr="violet2"/>
          <p:cNvPicPr>
            <a:picLocks noChangeAspect="1" noChangeArrowheads="1"/>
          </p:cNvPicPr>
          <p:nvPr/>
        </p:nvPicPr>
        <p:blipFill>
          <a:blip r:embed="rId6" cstate="print"/>
          <a:srcRect/>
          <a:stretch>
            <a:fillRect/>
          </a:stretch>
        </p:blipFill>
        <p:spPr bwMode="auto">
          <a:xfrm>
            <a:off x="1447800" y="4006850"/>
            <a:ext cx="2943225" cy="2317750"/>
          </a:xfrm>
          <a:prstGeom prst="rect">
            <a:avLst/>
          </a:prstGeom>
          <a:noFill/>
          <a:ln w="9525">
            <a:noFill/>
            <a:miter lim="800000"/>
            <a:headEnd/>
            <a:tailEnd/>
          </a:ln>
        </p:spPr>
      </p:pic>
      <p:sp>
        <p:nvSpPr>
          <p:cNvPr id="35847" name="Text Box 7"/>
          <p:cNvSpPr txBox="1">
            <a:spLocks noChangeArrowheads="1"/>
          </p:cNvSpPr>
          <p:nvPr/>
        </p:nvSpPr>
        <p:spPr bwMode="auto">
          <a:xfrm>
            <a:off x="1184275" y="3429000"/>
            <a:ext cx="3360738" cy="42703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Input Image (1 of 45) </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5848" name="Text Box 8"/>
          <p:cNvSpPr txBox="1">
            <a:spLocks noChangeArrowheads="1"/>
          </p:cNvSpPr>
          <p:nvPr/>
        </p:nvSpPr>
        <p:spPr bwMode="auto">
          <a:xfrm>
            <a:off x="5294313" y="3429000"/>
            <a:ext cx="2314575" cy="42703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Reconstruction</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5849" name="Text Box 9"/>
          <p:cNvSpPr txBox="1">
            <a:spLocks noChangeArrowheads="1"/>
          </p:cNvSpPr>
          <p:nvPr/>
        </p:nvSpPr>
        <p:spPr bwMode="auto">
          <a:xfrm>
            <a:off x="5305425" y="6324600"/>
            <a:ext cx="2314575" cy="42703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Reconstruction</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5850" name="Text Box 10"/>
          <p:cNvSpPr txBox="1">
            <a:spLocks noChangeArrowheads="1"/>
          </p:cNvSpPr>
          <p:nvPr/>
        </p:nvSpPr>
        <p:spPr bwMode="auto">
          <a:xfrm>
            <a:off x="1828800" y="6324600"/>
            <a:ext cx="2314575" cy="42703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Reconstruction</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5851" name="Text Box 11"/>
          <p:cNvSpPr txBox="1">
            <a:spLocks noChangeArrowheads="1"/>
          </p:cNvSpPr>
          <p:nvPr/>
        </p:nvSpPr>
        <p:spPr bwMode="auto">
          <a:xfrm>
            <a:off x="7772400" y="6507163"/>
            <a:ext cx="1276350" cy="274637"/>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Source: S. Seitz</a:t>
            </a:r>
          </a:p>
        </p:txBody>
      </p:sp>
    </p:spTree>
  </p:cSld>
  <p:clrMapOvr>
    <a:masterClrMapping/>
  </p:clrMapOvr>
  <p:transition advTm="29024"/>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Space Carving Results</a:t>
            </a:r>
          </a:p>
        </p:txBody>
      </p:sp>
      <p:sp>
        <p:nvSpPr>
          <p:cNvPr id="36867" name="Text Box 3"/>
          <p:cNvSpPr txBox="1">
            <a:spLocks noChangeArrowheads="1"/>
          </p:cNvSpPr>
          <p:nvPr/>
        </p:nvSpPr>
        <p:spPr bwMode="auto">
          <a:xfrm>
            <a:off x="1641475" y="4648200"/>
            <a:ext cx="1963738" cy="76200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Input Image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808080"/>
                </a:solidFill>
                <a:effectLst/>
                <a:uLnTx/>
                <a:uFillTx/>
                <a:latin typeface="Tahoma" pitchFamily="34" charset="0"/>
                <a:ea typeface="+mn-ea"/>
                <a:cs typeface="+mn-cs"/>
              </a:rPr>
              <a:t>(1 of 100) </a:t>
            </a:r>
            <a:endParaRPr kumimoji="0" lang="en-US" sz="2400" b="1" i="0" u="none" strike="noStrike" kern="1200" cap="none" spc="0" normalizeH="0" baseline="0" noProof="0">
              <a:ln>
                <a:noFill/>
              </a:ln>
              <a:solidFill>
                <a:srgbClr val="808080"/>
              </a:solidFill>
              <a:effectLst/>
              <a:uLnTx/>
              <a:uFillTx/>
              <a:latin typeface="Times New Roman" pitchFamily="18" charset="0"/>
              <a:ea typeface="+mn-ea"/>
              <a:cs typeface="+mn-cs"/>
            </a:endParaRPr>
          </a:p>
        </p:txBody>
      </p:sp>
      <p:sp>
        <p:nvSpPr>
          <p:cNvPr id="36868" name="Text Box 4"/>
          <p:cNvSpPr txBox="1">
            <a:spLocks noChangeArrowheads="1"/>
          </p:cNvSpPr>
          <p:nvPr/>
        </p:nvSpPr>
        <p:spPr bwMode="auto">
          <a:xfrm>
            <a:off x="5302387" y="6126162"/>
            <a:ext cx="2331763" cy="430887"/>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808080"/>
                </a:solidFill>
                <a:effectLst/>
                <a:uLnTx/>
                <a:uFillTx/>
                <a:latin typeface="Tahoma" pitchFamily="34" charset="0"/>
                <a:ea typeface="+mn-ea"/>
                <a:cs typeface="+mn-cs"/>
              </a:rPr>
              <a:t>Reconstruction</a:t>
            </a:r>
            <a:endParaRPr kumimoji="0" lang="en-US" sz="2400" b="1" i="0" u="none" strike="noStrike" kern="1200" cap="none" spc="0" normalizeH="0" baseline="0" noProof="0" dirty="0">
              <a:ln>
                <a:noFill/>
              </a:ln>
              <a:solidFill>
                <a:srgbClr val="808080"/>
              </a:solidFill>
              <a:effectLst/>
              <a:uLnTx/>
              <a:uFillTx/>
              <a:latin typeface="Times New Roman" pitchFamily="18" charset="0"/>
              <a:ea typeface="+mn-ea"/>
              <a:cs typeface="+mn-cs"/>
            </a:endParaRPr>
          </a:p>
        </p:txBody>
      </p:sp>
      <p:pic>
        <p:nvPicPr>
          <p:cNvPr id="36869" name="Picture 5" descr="fsarah-last"/>
          <p:cNvPicPr>
            <a:picLocks noChangeAspect="1" noChangeArrowheads="1"/>
          </p:cNvPicPr>
          <p:nvPr/>
        </p:nvPicPr>
        <p:blipFill>
          <a:blip r:embed="rId3" cstate="print"/>
          <a:srcRect/>
          <a:stretch>
            <a:fillRect/>
          </a:stretch>
        </p:blipFill>
        <p:spPr bwMode="auto">
          <a:xfrm>
            <a:off x="838200" y="2266950"/>
            <a:ext cx="3657600" cy="2305050"/>
          </a:xfrm>
          <a:prstGeom prst="rect">
            <a:avLst/>
          </a:prstGeom>
          <a:noFill/>
          <a:ln w="9525">
            <a:noFill/>
            <a:miter lim="800000"/>
            <a:headEnd/>
            <a:tailEnd/>
          </a:ln>
        </p:spPr>
      </p:pic>
      <p:pic>
        <p:nvPicPr>
          <p:cNvPr id="36870" name="Picture 6" descr="hand1"/>
          <p:cNvPicPr>
            <a:picLocks noChangeAspect="1" noChangeArrowheads="1"/>
          </p:cNvPicPr>
          <p:nvPr/>
        </p:nvPicPr>
        <p:blipFill>
          <a:blip r:embed="rId4" cstate="print"/>
          <a:srcRect/>
          <a:stretch>
            <a:fillRect/>
          </a:stretch>
        </p:blipFill>
        <p:spPr bwMode="auto">
          <a:xfrm>
            <a:off x="4981575" y="901700"/>
            <a:ext cx="3095625" cy="2557462"/>
          </a:xfrm>
          <a:prstGeom prst="rect">
            <a:avLst/>
          </a:prstGeom>
          <a:noFill/>
          <a:ln w="9525">
            <a:noFill/>
            <a:miter lim="800000"/>
            <a:headEnd/>
            <a:tailEnd/>
          </a:ln>
        </p:spPr>
      </p:pic>
      <p:pic>
        <p:nvPicPr>
          <p:cNvPr id="36871" name="Picture 7" descr="hand4"/>
          <p:cNvPicPr>
            <a:picLocks noChangeAspect="1" noChangeArrowheads="1"/>
          </p:cNvPicPr>
          <p:nvPr/>
        </p:nvPicPr>
        <p:blipFill>
          <a:blip r:embed="rId5" cstate="print"/>
          <a:srcRect/>
          <a:stretch>
            <a:fillRect/>
          </a:stretch>
        </p:blipFill>
        <p:spPr bwMode="auto">
          <a:xfrm>
            <a:off x="4953000" y="3517900"/>
            <a:ext cx="3124200" cy="2608262"/>
          </a:xfrm>
          <a:prstGeom prst="rect">
            <a:avLst/>
          </a:prstGeom>
          <a:noFill/>
          <a:ln w="9525">
            <a:noFill/>
            <a:miter lim="800000"/>
            <a:headEnd/>
            <a:tailEnd/>
          </a:ln>
        </p:spPr>
      </p:pic>
      <p:sp>
        <p:nvSpPr>
          <p:cNvPr id="8" name="Text Box 11"/>
          <p:cNvSpPr txBox="1">
            <a:spLocks noChangeArrowheads="1"/>
          </p:cNvSpPr>
          <p:nvPr/>
        </p:nvSpPr>
        <p:spPr bwMode="auto">
          <a:xfrm>
            <a:off x="7772400" y="6507163"/>
            <a:ext cx="1276350" cy="274637"/>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Source: S. Seitz</a:t>
            </a:r>
          </a:p>
        </p:txBody>
      </p:sp>
    </p:spTree>
  </p:cSld>
  <p:clrMapOvr>
    <a:masterClrMapping/>
  </p:clrMapOvr>
  <p:transition advTm="29024"/>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C137-7DC3-DB42-A1CE-8C82D0364A5E}"/>
              </a:ext>
            </a:extLst>
          </p:cNvPr>
          <p:cNvSpPr>
            <a:spLocks noGrp="1"/>
          </p:cNvSpPr>
          <p:nvPr>
            <p:ph type="title"/>
          </p:nvPr>
        </p:nvSpPr>
        <p:spPr/>
        <p:txBody>
          <a:bodyPr/>
          <a:lstStyle/>
          <a:p>
            <a:r>
              <a:rPr lang="en-US" dirty="0"/>
              <a:t>Tool for you: COLMAP</a:t>
            </a:r>
          </a:p>
        </p:txBody>
      </p:sp>
      <p:sp>
        <p:nvSpPr>
          <p:cNvPr id="3" name="Content Placeholder 2">
            <a:extLst>
              <a:ext uri="{FF2B5EF4-FFF2-40B4-BE49-F238E27FC236}">
                <a16:creationId xmlns:a16="http://schemas.microsoft.com/office/drawing/2014/main" id="{A42CC675-8F69-0E4E-ACFB-5DCEE698B444}"/>
              </a:ext>
            </a:extLst>
          </p:cNvPr>
          <p:cNvSpPr>
            <a:spLocks noGrp="1"/>
          </p:cNvSpPr>
          <p:nvPr>
            <p:ph idx="1"/>
          </p:nvPr>
        </p:nvSpPr>
        <p:spPr/>
        <p:txBody>
          <a:bodyPr/>
          <a:lstStyle/>
          <a:p>
            <a:pPr marL="0" indent="0">
              <a:buNone/>
            </a:pPr>
            <a:r>
              <a:rPr lang="en-US" dirty="0">
                <a:hlinkClick r:id="rId2"/>
              </a:rPr>
              <a:t>https://github.com/colmap/colmap</a:t>
            </a:r>
            <a:endParaRPr lang="en-US" dirty="0"/>
          </a:p>
          <a:p>
            <a:pPr marL="0" indent="0">
              <a:buNone/>
            </a:pPr>
            <a:endParaRPr lang="en-US" dirty="0"/>
          </a:p>
          <a:p>
            <a:pPr marL="0" indent="0">
              <a:buNone/>
            </a:pPr>
            <a:r>
              <a:rPr lang="en-US" dirty="0"/>
              <a:t>General </a:t>
            </a:r>
            <a:r>
              <a:rPr lang="en-US" dirty="0" err="1"/>
              <a:t>SfM</a:t>
            </a:r>
            <a:r>
              <a:rPr lang="en-US" dirty="0"/>
              <a:t> + MVS pipeline</a:t>
            </a:r>
          </a:p>
        </p:txBody>
      </p:sp>
    </p:spTree>
    <p:extLst>
      <p:ext uri="{BB962C8B-B14F-4D97-AF65-F5344CB8AC3E}">
        <p14:creationId xmlns:p14="http://schemas.microsoft.com/office/powerpoint/2010/main" val="657346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5"/>
          <p:cNvSpPr txBox="1">
            <a:spLocks noChangeArrowheads="1"/>
          </p:cNvSpPr>
          <p:nvPr/>
        </p:nvSpPr>
        <p:spPr bwMode="auto">
          <a:xfrm>
            <a:off x="2590800" y="228602"/>
            <a:ext cx="345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Photo Tourism</a:t>
            </a:r>
          </a:p>
        </p:txBody>
      </p:sp>
      <p:pic>
        <p:nvPicPr>
          <p:cNvPr id="188419" name="Picture 8"/>
          <p:cNvPicPr>
            <a:picLocks noChangeAspect="1" noChangeArrowheads="1"/>
          </p:cNvPicPr>
          <p:nvPr/>
        </p:nvPicPr>
        <p:blipFill>
          <a:blip r:embed="rId2">
            <a:extLst>
              <a:ext uri="{28A0092B-C50C-407E-A947-70E740481C1C}">
                <a14:useLocalDpi xmlns:a14="http://schemas.microsoft.com/office/drawing/2010/main" val="0"/>
              </a:ext>
            </a:extLst>
          </a:blip>
          <a:srcRect t="29593" r="33333" b="7275"/>
          <a:stretch>
            <a:fillRect/>
          </a:stretch>
        </p:blipFill>
        <p:spPr bwMode="auto">
          <a:xfrm>
            <a:off x="304800" y="2362202"/>
            <a:ext cx="84582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88420" name="Rectangle 9"/>
          <p:cNvSpPr>
            <a:spLocks noChangeArrowheads="1"/>
          </p:cNvSpPr>
          <p:nvPr/>
        </p:nvSpPr>
        <p:spPr bwMode="auto">
          <a:xfrm>
            <a:off x="304800" y="1308100"/>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Noah Snavely, Steven M. Seitz, Richard Szeliski,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a:rPr>
              <a:t>Photo tourism: Exploring photo collections in 3D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SIGGRAPH 2006</a:t>
            </a:r>
          </a:p>
        </p:txBody>
      </p:sp>
      <p:sp>
        <p:nvSpPr>
          <p:cNvPr id="188421" name="TextBox 4"/>
          <p:cNvSpPr txBox="1">
            <a:spLocks noChangeArrowheads="1"/>
          </p:cNvSpPr>
          <p:nvPr/>
        </p:nvSpPr>
        <p:spPr bwMode="auto">
          <a:xfrm>
            <a:off x="3429000" y="6019802"/>
            <a:ext cx="34034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https://youtu.be/mTBPGuPLI5Y</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33773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TBPGuPLI5Y"/>
          <p:cNvPicPr>
            <a:picLocks noGrp="1" noRot="1" noChangeAspect="1"/>
          </p:cNvPicPr>
          <p:nvPr>
            <p:ph idx="1"/>
            <a:videoFile r:link="rId1"/>
          </p:nvPr>
        </p:nvPicPr>
        <p:blipFill>
          <a:blip r:embed="rId3"/>
          <a:stretch>
            <a:fillRect/>
          </a:stretch>
        </p:blipFill>
        <p:spPr>
          <a:xfrm>
            <a:off x="34479" y="1417638"/>
            <a:ext cx="9075041" cy="5105400"/>
          </a:xfrm>
          <a:prstGeom prst="rect">
            <a:avLst/>
          </a:prstGeom>
        </p:spPr>
      </p:pic>
    </p:spTree>
    <p:extLst>
      <p:ext uri="{BB962C8B-B14F-4D97-AF65-F5344CB8AC3E}">
        <p14:creationId xmlns:p14="http://schemas.microsoft.com/office/powerpoint/2010/main" val="31796360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a:t>Large-scale structure from motion</a:t>
            </a:r>
          </a:p>
        </p:txBody>
      </p:sp>
      <p:sp>
        <p:nvSpPr>
          <p:cNvPr id="189443" name="TextBox 4"/>
          <p:cNvSpPr txBox="1">
            <a:spLocks noChangeArrowheads="1"/>
          </p:cNvSpPr>
          <p:nvPr/>
        </p:nvSpPr>
        <p:spPr bwMode="auto">
          <a:xfrm>
            <a:off x="222250" y="5864225"/>
            <a:ext cx="5761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Dubrovnik, Croatia.  4,619 images (out of an initial  57,845).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reconstruction time: 23 hours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Number of cores: 352</a:t>
            </a:r>
          </a:p>
        </p:txBody>
      </p:sp>
      <p:sp>
        <p:nvSpPr>
          <p:cNvPr id="2" name="TextBox 1">
            <a:extLst>
              <a:ext uri="{FF2B5EF4-FFF2-40B4-BE49-F238E27FC236}">
                <a16:creationId xmlns:a16="http://schemas.microsoft.com/office/drawing/2014/main" id="{1D7527A2-C800-E442-94DD-BE5BE15A1EBE}"/>
              </a:ext>
            </a:extLst>
          </p:cNvPr>
          <p:cNvSpPr txBox="1"/>
          <p:nvPr/>
        </p:nvSpPr>
        <p:spPr>
          <a:xfrm>
            <a:off x="5715000" y="6629400"/>
            <a:ext cx="3429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Building Rome in a Day, Agarwal et al. ICCV 2009</a:t>
            </a:r>
          </a:p>
        </p:txBody>
      </p:sp>
      <p:pic>
        <p:nvPicPr>
          <p:cNvPr id="4" name="dubrovnik" descr="dubrovnik">
            <a:hlinkClick r:id="" action="ppaction://media"/>
            <a:extLst>
              <a:ext uri="{FF2B5EF4-FFF2-40B4-BE49-F238E27FC236}">
                <a16:creationId xmlns:a16="http://schemas.microsoft.com/office/drawing/2014/main" id="{25F4803E-6CC3-C343-9327-D3B5F77CB8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493241"/>
            <a:ext cx="6937375" cy="4023918"/>
          </a:xfrm>
          <a:prstGeom prst="rect">
            <a:avLst/>
          </a:prstGeom>
        </p:spPr>
      </p:pic>
    </p:spTree>
    <p:extLst>
      <p:ext uri="{BB962C8B-B14F-4D97-AF65-F5344CB8AC3E}">
        <p14:creationId xmlns:p14="http://schemas.microsoft.com/office/powerpoint/2010/main" val="117822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Large-scale structure from motion</a:t>
            </a:r>
          </a:p>
        </p:txBody>
      </p:sp>
      <p:sp>
        <p:nvSpPr>
          <p:cNvPr id="189443" name="TextBox 4"/>
          <p:cNvSpPr txBox="1">
            <a:spLocks noChangeArrowheads="1"/>
          </p:cNvSpPr>
          <p:nvPr/>
        </p:nvSpPr>
        <p:spPr bwMode="auto">
          <a:xfrm>
            <a:off x="228600" y="6269900"/>
            <a:ext cx="1933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Rome’s Colosseum</a:t>
            </a:r>
          </a:p>
        </p:txBody>
      </p:sp>
      <p:sp>
        <p:nvSpPr>
          <p:cNvPr id="2" name="TextBox 1">
            <a:extLst>
              <a:ext uri="{FF2B5EF4-FFF2-40B4-BE49-F238E27FC236}">
                <a16:creationId xmlns:a16="http://schemas.microsoft.com/office/drawing/2014/main" id="{1D7527A2-C800-E442-94DD-BE5BE15A1EBE}"/>
              </a:ext>
            </a:extLst>
          </p:cNvPr>
          <p:cNvSpPr txBox="1"/>
          <p:nvPr/>
        </p:nvSpPr>
        <p:spPr>
          <a:xfrm>
            <a:off x="5715000" y="6629400"/>
            <a:ext cx="3429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Building Rome in a Day, Agarwal et al. ICCV 2009</a:t>
            </a:r>
          </a:p>
        </p:txBody>
      </p:sp>
      <p:grpSp>
        <p:nvGrpSpPr>
          <p:cNvPr id="5" name="Group 4">
            <a:extLst>
              <a:ext uri="{FF2B5EF4-FFF2-40B4-BE49-F238E27FC236}">
                <a16:creationId xmlns:a16="http://schemas.microsoft.com/office/drawing/2014/main" id="{7927C275-A472-0940-A539-A6AA92627FF0}"/>
              </a:ext>
            </a:extLst>
          </p:cNvPr>
          <p:cNvGrpSpPr/>
          <p:nvPr/>
        </p:nvGrpSpPr>
        <p:grpSpPr>
          <a:xfrm>
            <a:off x="228600" y="1372609"/>
            <a:ext cx="8892401" cy="4570991"/>
            <a:chOff x="914400" y="1856219"/>
            <a:chExt cx="8001000" cy="4112781"/>
          </a:xfrm>
        </p:grpSpPr>
        <p:pic>
          <p:nvPicPr>
            <p:cNvPr id="2324482" name="Picture 2">
              <a:extLst>
                <a:ext uri="{FF2B5EF4-FFF2-40B4-BE49-F238E27FC236}">
                  <a16:creationId xmlns:a16="http://schemas.microsoft.com/office/drawing/2014/main" id="{C84E9541-8C92-AF4B-AE88-BC7AD1CB4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142" y="1856219"/>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84" name="Picture 4">
              <a:extLst>
                <a:ext uri="{FF2B5EF4-FFF2-40B4-BE49-F238E27FC236}">
                  <a16:creationId xmlns:a16="http://schemas.microsoft.com/office/drawing/2014/main" id="{4297A595-D881-EF43-A454-DB23E9F16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38769"/>
              <a:ext cx="1905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324486" name="Picture 6">
              <a:extLst>
                <a:ext uri="{FF2B5EF4-FFF2-40B4-BE49-F238E27FC236}">
                  <a16:creationId xmlns:a16="http://schemas.microsoft.com/office/drawing/2014/main" id="{5DAF9F8F-16AF-0D43-AFC8-746EA936F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29000"/>
              <a:ext cx="1905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324488" name="Picture 8">
              <a:extLst>
                <a:ext uri="{FF2B5EF4-FFF2-40B4-BE49-F238E27FC236}">
                  <a16:creationId xmlns:a16="http://schemas.microsoft.com/office/drawing/2014/main" id="{AA671A1D-ED0D-3A47-B0AF-8CBF7E591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142" y="4350622"/>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0" name="Picture 10">
              <a:extLst>
                <a:ext uri="{FF2B5EF4-FFF2-40B4-BE49-F238E27FC236}">
                  <a16:creationId xmlns:a16="http://schemas.microsoft.com/office/drawing/2014/main" id="{45F8E82A-1E9B-4541-A891-4E153D78A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916" y="1938769"/>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2" name="Picture 12">
              <a:extLst>
                <a:ext uri="{FF2B5EF4-FFF2-40B4-BE49-F238E27FC236}">
                  <a16:creationId xmlns:a16="http://schemas.microsoft.com/office/drawing/2014/main" id="{0E796F2C-3714-7D44-8EAD-2F04C4E52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149450"/>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6" name="Picture 16">
              <a:extLst>
                <a:ext uri="{FF2B5EF4-FFF2-40B4-BE49-F238E27FC236}">
                  <a16:creationId xmlns:a16="http://schemas.microsoft.com/office/drawing/2014/main" id="{3832ABB9-D2EC-6346-A563-B50B07DCE8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7916" y="4380325"/>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8" name="Picture 18">
              <a:extLst>
                <a:ext uri="{FF2B5EF4-FFF2-40B4-BE49-F238E27FC236}">
                  <a16:creationId xmlns:a16="http://schemas.microsoft.com/office/drawing/2014/main" id="{1C61E977-0D33-AE4F-9B6C-C74154804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4380324"/>
              <a:ext cx="1905000" cy="14351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414631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DPhoto99-seitz-slides">
  <a:themeElements>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3DPhoto99-seitz-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DPhoto99-seitz-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DPhoto99-seitz-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DPhoto99-seitz-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DPhoto99-seitz-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DPhoto99-seitz-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DPhoto99-seitz-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23990</TotalTime>
  <Words>2527</Words>
  <Application>Microsoft Office PowerPoint</Application>
  <PresentationFormat>On-screen Show (4:3)</PresentationFormat>
  <Paragraphs>355</Paragraphs>
  <Slides>52</Slides>
  <Notes>27</Notes>
  <HiddenSlides>3</HiddenSlides>
  <MMClips>6</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52</vt:i4>
      </vt:variant>
    </vt:vector>
  </HeadingPairs>
  <TitlesOfParts>
    <vt:vector size="67" baseType="lpstr">
      <vt:lpstr>Arial</vt:lpstr>
      <vt:lpstr>Calibri</vt:lpstr>
      <vt:lpstr>Helvetica</vt:lpstr>
      <vt:lpstr>Myriad Pro</vt:lpstr>
      <vt:lpstr>Tahoma</vt:lpstr>
      <vt:lpstr>Times New Roman</vt:lpstr>
      <vt:lpstr>2_Blank Presentation</vt:lpstr>
      <vt:lpstr>Office Theme</vt:lpstr>
      <vt:lpstr>1_Office Theme</vt:lpstr>
      <vt:lpstr>mosaic</vt:lpstr>
      <vt:lpstr>3DPhoto99-seitz-slides</vt:lpstr>
      <vt:lpstr>4_Office Theme</vt:lpstr>
      <vt:lpstr>9_Office Theme</vt:lpstr>
      <vt:lpstr>3_Office Theme</vt:lpstr>
      <vt:lpstr>6_Office Theme</vt:lpstr>
      <vt:lpstr>Structure-from-Motion (SfM)  and Multi-View Stereo (MVS)</vt:lpstr>
      <vt:lpstr>Recall: Camera calibration &amp; triangulation</vt:lpstr>
      <vt:lpstr>Structure from motion</vt:lpstr>
      <vt:lpstr>Structure from Motion (SfM)</vt:lpstr>
      <vt:lpstr>Structure from motion</vt:lpstr>
      <vt:lpstr>PowerPoint Presentation</vt:lpstr>
      <vt:lpstr>PowerPoint Presentation</vt:lpstr>
      <vt:lpstr>Large-scale structure from motion</vt:lpstr>
      <vt:lpstr>Large-scale structure from motion</vt:lpstr>
      <vt:lpstr>First step: Correspondence</vt:lpstr>
      <vt:lpstr>Feature detection</vt:lpstr>
      <vt:lpstr>Feature detection</vt:lpstr>
      <vt:lpstr>Feature matching</vt:lpstr>
      <vt:lpstr>Feature matching</vt:lpstr>
      <vt:lpstr>Correspondence estimation</vt:lpstr>
      <vt:lpstr>The story so far…</vt:lpstr>
      <vt:lpstr>PowerPoint Presentation</vt:lpstr>
      <vt:lpstr>Review: Points and cameras</vt:lpstr>
      <vt:lpstr>Structure from motion</vt:lpstr>
      <vt:lpstr>Structure from motion</vt:lpstr>
      <vt:lpstr>Solving structure from motion</vt:lpstr>
      <vt:lpstr>Solving structure from motion</vt:lpstr>
      <vt:lpstr>Solving structure from motion</vt:lpstr>
      <vt:lpstr>Incremental SfM</vt:lpstr>
      <vt:lpstr>1. Picking the initial pair</vt:lpstr>
      <vt:lpstr>1. Picking the initial pair</vt:lpstr>
      <vt:lpstr>2. Two-frame reconstruction</vt:lpstr>
      <vt:lpstr>2. Two-view reconstruction</vt:lpstr>
      <vt:lpstr>Incremental SfM: Algorithm </vt:lpstr>
      <vt:lpstr>Visual Simultaneous Localization and Mapping (V-SLAM)</vt:lpstr>
      <vt:lpstr>Applications: Match Moving</vt:lpstr>
      <vt:lpstr>What if we want solid models?</vt:lpstr>
      <vt:lpstr>Multi-view Stereo (Lots of calibrated images)</vt:lpstr>
      <vt:lpstr>PowerPoint Presentation</vt:lpstr>
      <vt:lpstr>PowerPoint Presentation</vt:lpstr>
      <vt:lpstr>Multi-view Stereo</vt:lpstr>
      <vt:lpstr>Examples: Panoptic studio</vt:lpstr>
      <vt:lpstr>Multi-view stereo: Basic idea</vt:lpstr>
      <vt:lpstr>Multi-view stereo: Basic idea</vt:lpstr>
      <vt:lpstr>Multi-view stereo: Basic idea</vt:lpstr>
      <vt:lpstr>Multi-view stereo: Basic idea</vt:lpstr>
      <vt:lpstr>Multi-view stereo: Basic idea</vt:lpstr>
      <vt:lpstr>Multi-view stereo: advantages</vt:lpstr>
      <vt:lpstr>Choosing the baseline</vt:lpstr>
      <vt:lpstr>Single depth map often isn’t enough</vt:lpstr>
      <vt:lpstr>Really want full coverage</vt:lpstr>
      <vt:lpstr>Idea: Combine many depth maps</vt:lpstr>
      <vt:lpstr>Volumetric stereo</vt:lpstr>
      <vt:lpstr>Space Carving</vt:lpstr>
      <vt:lpstr>Space Carving Results</vt:lpstr>
      <vt:lpstr>Space Carving Results</vt:lpstr>
      <vt:lpstr>Tool for you: COLMAP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parameters of image formation</dc:title>
  <dc:creator>trevor</dc:creator>
  <cp:lastModifiedBy>Alexei Efros</cp:lastModifiedBy>
  <cp:revision>430</cp:revision>
  <dcterms:created xsi:type="dcterms:W3CDTF">2009-09-01T01:33:15Z</dcterms:created>
  <dcterms:modified xsi:type="dcterms:W3CDTF">2021-11-22T02:34:23Z</dcterms:modified>
</cp:coreProperties>
</file>