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  <p:sldMasterId id="2147483685" r:id="rId4"/>
    <p:sldMasterId id="2147483721" r:id="rId5"/>
    <p:sldMasterId id="2147483733" r:id="rId6"/>
  </p:sldMasterIdLst>
  <p:notesMasterIdLst>
    <p:notesMasterId r:id="rId37"/>
  </p:notesMasterIdLst>
  <p:handoutMasterIdLst>
    <p:handoutMasterId r:id="rId38"/>
  </p:handoutMasterIdLst>
  <p:sldIdLst>
    <p:sldId id="778" r:id="rId7"/>
    <p:sldId id="749" r:id="rId8"/>
    <p:sldId id="680" r:id="rId9"/>
    <p:sldId id="779" r:id="rId10"/>
    <p:sldId id="780" r:id="rId11"/>
    <p:sldId id="781" r:id="rId12"/>
    <p:sldId id="782" r:id="rId13"/>
    <p:sldId id="756" r:id="rId14"/>
    <p:sldId id="787" r:id="rId15"/>
    <p:sldId id="763" r:id="rId16"/>
    <p:sldId id="764" r:id="rId17"/>
    <p:sldId id="765" r:id="rId18"/>
    <p:sldId id="766" r:id="rId19"/>
    <p:sldId id="797" r:id="rId20"/>
    <p:sldId id="798" r:id="rId21"/>
    <p:sldId id="796" r:id="rId22"/>
    <p:sldId id="767" r:id="rId23"/>
    <p:sldId id="768" r:id="rId24"/>
    <p:sldId id="799" r:id="rId25"/>
    <p:sldId id="800" r:id="rId26"/>
    <p:sldId id="801" r:id="rId27"/>
    <p:sldId id="771" r:id="rId28"/>
    <p:sldId id="748" r:id="rId29"/>
    <p:sldId id="814" r:id="rId30"/>
    <p:sldId id="815" r:id="rId31"/>
    <p:sldId id="816" r:id="rId32"/>
    <p:sldId id="817" r:id="rId33"/>
    <p:sldId id="818" r:id="rId34"/>
    <p:sldId id="819" r:id="rId35"/>
    <p:sldId id="820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69696"/>
    <a:srgbClr val="4D4D4D"/>
    <a:srgbClr val="B2B2B2"/>
    <a:srgbClr val="808080"/>
    <a:srgbClr val="C0C0C0"/>
    <a:srgbClr val="777777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6" autoAdjust="0"/>
    <p:restoredTop sz="86154" autoAdjust="0"/>
  </p:normalViewPr>
  <p:slideViewPr>
    <p:cSldViewPr>
      <p:cViewPr varScale="1">
        <p:scale>
          <a:sx n="36" d="100"/>
          <a:sy n="36" d="100"/>
        </p:scale>
        <p:origin x="1080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3BA852F-F7CF-461F-ADF4-AD268D85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C088CC75-E96A-4038-84CC-E95DF3078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E30D1-DE0E-4B96-BE8A-0A6751CFC75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5813" y="716757"/>
            <a:ext cx="4856480" cy="3585449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DFB186C-4973-4BAB-9505-6423381AEFB1}" type="slidenum">
              <a:rPr 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</p:spPr>
        <p:txBody>
          <a:bodyPr lIns="96942" tIns="48470" rIns="96942" bIns="4847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43A17FE-0E31-40FA-8284-32E1F3E06B6D}" type="slidenum">
              <a:rPr lang="en-US">
                <a:solidFill>
                  <a:prstClr val="black"/>
                </a:solidFill>
              </a:rPr>
              <a:pPr eaLnBrk="1" hangingPunct="1"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</p:spPr>
        <p:txBody>
          <a:bodyPr lIns="96942" tIns="48470" rIns="96942" bIns="4847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A41FC16-EF24-4B9A-BE03-522DCAC6CC8D}" type="slidenum">
              <a:rPr 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</p:spPr>
        <p:txBody>
          <a:bodyPr lIns="96942" tIns="48470" rIns="96942" bIns="4847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64856-65EB-4BD6-A900-FCF31BBFA73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5BF66-ABAE-4D15-ABFD-10F27E358F25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6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ln/>
        </p:spPr>
      </p:sp>
      <p:sp>
        <p:nvSpPr>
          <p:cNvPr id="5529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3112" cy="42354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B6D5F-6058-4D0C-BF38-3823A4F826E8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ln/>
        </p:spPr>
      </p:sp>
      <p:sp>
        <p:nvSpPr>
          <p:cNvPr id="5550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3112" cy="42354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7B0D4-FEFF-43FD-B28C-BB709077ADA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8375" cy="35845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0590B-84D3-4906-A0A7-A417222AE30E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70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ln/>
        </p:spPr>
      </p:sp>
      <p:sp>
        <p:nvSpPr>
          <p:cNvPr id="5570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3112" cy="42354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8FA53-9B40-491F-878F-B63B4F9EC448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91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ln/>
        </p:spPr>
      </p:sp>
      <p:sp>
        <p:nvSpPr>
          <p:cNvPr id="55910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3112" cy="42354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EB6D3-E615-4517-9ED6-1C29C4E2401D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11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ln/>
        </p:spPr>
      </p:sp>
      <p:sp>
        <p:nvSpPr>
          <p:cNvPr id="561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3112" cy="42354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83167-4383-4310-BF5B-2CD12449002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EAF9104-3EFE-4DF9-B5E7-1FF45E78C6A3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894" y="720090"/>
            <a:ext cx="4876800" cy="360045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894" y="720090"/>
            <a:ext cx="4876800" cy="360045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1CFD2DC-A9DC-4C23-B838-CE1E2CDFF0E7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D516-33F9-4DD9-AFFA-667B71F1A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6092-DC51-4361-B538-712D77CC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BD4-B2C1-4DBC-A144-7E882829A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981E3-DFD4-44B3-8FBA-C2A2649F0F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33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5ACD9-0DEA-4F52-A20C-3F2978761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92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59991-73DC-41DF-9715-2410C214B5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32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415DB-3E95-41EF-9686-C196C73593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1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B1E22-AC47-433F-8885-EB9B435BB6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79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705B-3811-4AF1-A2DD-6E1356D7C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03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2E11-B54C-4340-8825-6ECB72FFF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56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126A3-B476-4CCF-9395-50237A5BF9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9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23F-C6D1-4433-9D9F-083897F8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E54B1-4EA2-4FBE-A957-0E3239A26D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17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CA0A7-0079-46E6-8AE9-18925EADD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85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FE48-F598-4749-8C65-0AB833766E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89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D516-33F9-4DD9-AFFA-667B71F1A0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3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23F-C6D1-4433-9D9F-083897F818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01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4387-295F-439B-A3D0-0866E5125C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18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E853-6969-4601-B59E-3B05C94036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5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765E-37BD-4944-8A52-DC9B8034C8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47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AF85-3975-4929-AB73-015B793399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98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91F-1D79-4D8F-AA52-BBC1BB2C25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6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4387-295F-439B-A3D0-0866E512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5402-2DDA-4778-9587-9A59E0E544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99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96B7-9575-44DB-B743-B1C1DF8FC7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22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6092-DC51-4361-B538-712D77CC8E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39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BD4-B2C1-4DBC-A144-7E882829AB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23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981E3-DFD4-44B3-8FBA-C2A2649F0F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35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5ACD9-0DEA-4F52-A20C-3F2978761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07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59991-73DC-41DF-9715-2410C214B5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03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415DB-3E95-41EF-9686-C196C73593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B1E22-AC47-433F-8885-EB9B435BB6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25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705B-3811-4AF1-A2DD-6E1356D7C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3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E853-6969-4601-B59E-3B05C940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2E11-B54C-4340-8825-6ECB72FFF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26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126A3-B476-4CCF-9395-50237A5BF9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77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E54B1-4EA2-4FBE-A957-0E3239A26D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27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CA0A7-0079-46E6-8AE9-18925EADD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48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FE48-F598-4749-8C65-0AB833766E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63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C98F69-C7AD-4360-96BA-870393D73A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98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FD1ABC-92EB-40F4-BFBB-D2D7DF3600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864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71F93E-AB93-4BCD-8B35-961BEEB823A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26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6F03EE-83DD-4D6F-AD0E-4884D57503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260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64AA9A-7E47-4C0D-A609-E64BBAFCBA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7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765E-37BD-4944-8A52-DC9B8034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14F77F-2B14-4D2E-887E-5AEB08ED4D6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5673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7F7F2C-F4AD-46DD-8BB7-235BC0A952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709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06B646-5E83-4F1D-B6E0-4F2A8DD61F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641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15D35E-56E1-499F-A06B-AB27B203383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6732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DCEDA1-4F20-4BCE-93DE-F4EA6B0731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273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17FCD9-9301-43CD-9519-F7C63575B0A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5777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50DA4-82FF-864D-81A4-B12D9A8FBA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007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7C74F-2D25-284E-A60F-44BEEB94798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1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AF85-3975-4929-AB73-015B79339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91F-1D79-4D8F-AA52-BBC1BB2C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5402-2DDA-4778-9587-9A59E0E5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96B7-9575-44DB-B743-B1C1DF8F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22A5A35-F03F-4389-BCAF-00317C26B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6E17D96D-5526-4D5F-BF7A-4E7F48BFAF75}" type="slidenum"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1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22A5A35-F03F-4389-BCAF-00317C26B9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4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6E17D96D-5526-4D5F-BF7A-4E7F48BFAF75}" type="slidenum"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5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3760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4338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 smtClean="0">
              <a:cs typeface="Arial" pitchFamily="34" charset="0"/>
            </a:endParaRPr>
          </a:p>
        </p:txBody>
      </p:sp>
      <p:sp>
        <p:nvSpPr>
          <p:cNvPr id="53760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14338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 smtClean="0">
              <a:cs typeface="Arial" pitchFamily="34" charset="0"/>
            </a:endParaRPr>
          </a:p>
        </p:txBody>
      </p:sp>
      <p:sp>
        <p:nvSpPr>
          <p:cNvPr id="53760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4788" y="6246813"/>
            <a:ext cx="212883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4338"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916CD4D5-0AB6-4366-B73A-9CFF169B1307}" type="slidenum">
              <a:rPr lang="en-GB" smtClean="0">
                <a:cs typeface="Arial" pitchFamily="34" charset="0"/>
              </a:rPr>
              <a:pPr/>
              <a:t>‹#›</a:t>
            </a:fld>
            <a:endParaRPr lang="en-GB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1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marL="979488" indent="-196850" algn="ctr" defTabSz="414338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979488" indent="-196850" algn="ctr" defTabSz="414338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Arial" pitchFamily="34" charset="0"/>
          <a:cs typeface="Arial" pitchFamily="34" charset="0"/>
        </a:defRPr>
      </a:lvl2pPr>
      <a:lvl3pPr marL="979488" indent="-196850" algn="ctr" defTabSz="414338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Arial" pitchFamily="34" charset="0"/>
          <a:cs typeface="Arial" pitchFamily="34" charset="0"/>
        </a:defRPr>
      </a:lvl3pPr>
      <a:lvl4pPr marL="979488" indent="-196850" algn="ctr" defTabSz="414338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Arial" pitchFamily="34" charset="0"/>
          <a:cs typeface="Arial" pitchFamily="34" charset="0"/>
        </a:defRPr>
      </a:lvl4pPr>
      <a:lvl5pPr marL="979488" indent="-196850" algn="ctr" defTabSz="414338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1436688" indent="-196850" algn="ctr" defTabSz="414338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Arial" pitchFamily="34" charset="0"/>
          <a:cs typeface="Arial" pitchFamily="34" charset="0"/>
        </a:defRPr>
      </a:lvl6pPr>
      <a:lvl7pPr marL="1893888" indent="-196850" algn="ctr" defTabSz="414338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Arial" pitchFamily="34" charset="0"/>
          <a:cs typeface="Arial" pitchFamily="34" charset="0"/>
        </a:defRPr>
      </a:lvl7pPr>
      <a:lvl8pPr marL="2351088" indent="-196850" algn="ctr" defTabSz="414338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Arial" pitchFamily="34" charset="0"/>
          <a:cs typeface="Arial" pitchFamily="34" charset="0"/>
        </a:defRPr>
      </a:lvl8pPr>
      <a:lvl9pPr marL="2808288" indent="-196850" algn="ctr" defTabSz="414338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Arial" pitchFamily="34" charset="0"/>
          <a:cs typeface="Arial" pitchFamily="34" charset="0"/>
        </a:defRPr>
      </a:lvl9pPr>
    </p:titleStyle>
    <p:bodyStyle>
      <a:lvl1pPr marL="392113" indent="-293688" algn="l" defTabSz="414338" rtl="0" fontAlgn="base">
        <a:lnSpc>
          <a:spcPct val="104000"/>
        </a:lnSpc>
        <a:spcBef>
          <a:spcPct val="0"/>
        </a:spcBef>
        <a:spcAft>
          <a:spcPts val="1288"/>
        </a:spcAft>
        <a:buClr>
          <a:srgbClr val="000000"/>
        </a:buClr>
        <a:buSzPct val="45000"/>
        <a:buFont typeface="StarSymbol" charset="0"/>
        <a:buChar char="●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82638" indent="-260350" algn="l" defTabSz="414338" rtl="0" fontAlgn="base">
        <a:lnSpc>
          <a:spcPct val="104000"/>
        </a:lnSpc>
        <a:spcBef>
          <a:spcPct val="0"/>
        </a:spcBef>
        <a:spcAft>
          <a:spcPts val="1038"/>
        </a:spcAft>
        <a:buClr>
          <a:srgbClr val="000000"/>
        </a:buClr>
        <a:buSzPct val="75000"/>
        <a:buFont typeface="StarSymbol" charset="0"/>
        <a:buChar char="–"/>
        <a:defRPr sz="2500">
          <a:solidFill>
            <a:srgbClr val="000000"/>
          </a:solidFill>
          <a:latin typeface="+mn-lt"/>
          <a:cs typeface="+mn-cs"/>
        </a:defRPr>
      </a:lvl2pPr>
      <a:lvl3pPr marL="1174750" indent="-195263" algn="l" defTabSz="414338" rtl="0" fontAlgn="base">
        <a:lnSpc>
          <a:spcPct val="104000"/>
        </a:lnSpc>
        <a:spcBef>
          <a:spcPct val="0"/>
        </a:spcBef>
        <a:spcAft>
          <a:spcPts val="775"/>
        </a:spcAft>
        <a:buClr>
          <a:srgbClr val="000000"/>
        </a:buClr>
        <a:buSzPct val="45000"/>
        <a:buFont typeface="StarSymbol" charset="0"/>
        <a:buChar char="●"/>
        <a:defRPr sz="2200">
          <a:solidFill>
            <a:srgbClr val="000000"/>
          </a:solidFill>
          <a:latin typeface="+mn-lt"/>
          <a:cs typeface="+mn-cs"/>
        </a:defRPr>
      </a:lvl3pPr>
      <a:lvl4pPr marL="1566863" indent="-195263" algn="l" defTabSz="414338" rtl="0" fontAlgn="base">
        <a:lnSpc>
          <a:spcPct val="104000"/>
        </a:lnSpc>
        <a:spcBef>
          <a:spcPct val="0"/>
        </a:spcBef>
        <a:spcAft>
          <a:spcPts val="525"/>
        </a:spcAft>
        <a:buClr>
          <a:srgbClr val="000000"/>
        </a:buClr>
        <a:buSzPct val="75000"/>
        <a:buFont typeface="StarSymbol" charset="0"/>
        <a:buChar char="–"/>
        <a:defRPr>
          <a:solidFill>
            <a:srgbClr val="000000"/>
          </a:solidFill>
          <a:latin typeface="+mn-lt"/>
          <a:cs typeface="+mn-cs"/>
        </a:defRPr>
      </a:lvl4pPr>
      <a:lvl5pPr marL="1958975" indent="-196850" algn="l" defTabSz="414338" rtl="0" fontAlgn="base">
        <a:lnSpc>
          <a:spcPct val="104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>
          <a:solidFill>
            <a:srgbClr val="000000"/>
          </a:solidFill>
          <a:latin typeface="+mn-lt"/>
          <a:cs typeface="+mn-cs"/>
        </a:defRPr>
      </a:lvl5pPr>
      <a:lvl6pPr marL="2416175" indent="-196850" algn="l" defTabSz="414338" rtl="0" fontAlgn="base">
        <a:lnSpc>
          <a:spcPct val="104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>
          <a:solidFill>
            <a:srgbClr val="000000"/>
          </a:solidFill>
          <a:latin typeface="+mn-lt"/>
          <a:cs typeface="+mn-cs"/>
        </a:defRPr>
      </a:lvl6pPr>
      <a:lvl7pPr marL="2873375" indent="-196850" algn="l" defTabSz="414338" rtl="0" fontAlgn="base">
        <a:lnSpc>
          <a:spcPct val="104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>
          <a:solidFill>
            <a:srgbClr val="000000"/>
          </a:solidFill>
          <a:latin typeface="+mn-lt"/>
          <a:cs typeface="+mn-cs"/>
        </a:defRPr>
      </a:lvl7pPr>
      <a:lvl8pPr marL="3330575" indent="-196850" algn="l" defTabSz="414338" rtl="0" fontAlgn="base">
        <a:lnSpc>
          <a:spcPct val="104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>
          <a:solidFill>
            <a:srgbClr val="000000"/>
          </a:solidFill>
          <a:latin typeface="+mn-lt"/>
          <a:cs typeface="+mn-cs"/>
        </a:defRPr>
      </a:lvl8pPr>
      <a:lvl9pPr marL="3787775" indent="-196850" algn="l" defTabSz="414338" rtl="0" fontAlgn="base">
        <a:lnSpc>
          <a:spcPct val="104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5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fld id="{5637B5C1-25AB-8243-9BC0-A88989DF9FAB}" type="datetime1">
              <a:rPr lang="en-US">
                <a:solidFill>
                  <a:srgbClr val="000000"/>
                </a:solidFill>
                <a:latin typeface="Arial" pitchFamily="-1" charset="0"/>
                <a:cs typeface="Arial"/>
              </a:rPr>
              <a:pPr eaLnBrk="1" hangingPunct="1"/>
              <a:t>2/13/2020</a:t>
            </a:fld>
            <a:endParaRPr lang="en-US">
              <a:solidFill>
                <a:srgbClr val="000000"/>
              </a:solidFill>
              <a:latin typeface="Arial" pitchFamily="-1" charset="0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pitchFamily="-1" charset="0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A8035BD9-DD26-EF4F-9C3F-624ABFBDAACA}" type="slidenum">
              <a:rPr lang="en-US">
                <a:solidFill>
                  <a:srgbClr val="000000"/>
                </a:solidFill>
                <a:latin typeface="Arial" pitchFamily="-1" charset="0"/>
                <a:cs typeface="Arial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Arial" pitchFamily="-1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3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ikecool.com/Winter_in_Krak_w_photographed_by_Marcin_Ryczek--Pic--Gear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ilinear_interpolatio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msi.fr/Individu/vezien/PAPIERS_ACS/canny1986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eecs.berkeley.edu/Research/Projects/CS/vision/grouping/segbench/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Detection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5712023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Winter in </a:t>
            </a:r>
            <a:r>
              <a:rPr lang="en-US" sz="1400" dirty="0" err="1">
                <a:hlinkClick r:id="rId2"/>
              </a:rPr>
              <a:t>Kraków</a:t>
            </a:r>
            <a:r>
              <a:rPr lang="en-US" sz="1400" dirty="0">
                <a:hlinkClick r:id="rId2"/>
              </a:rPr>
              <a:t> photographed by </a:t>
            </a:r>
            <a:r>
              <a:rPr lang="en-US" sz="1400" dirty="0" err="1">
                <a:hlinkClick r:id="rId2"/>
              </a:rPr>
              <a:t>Marcin</a:t>
            </a:r>
            <a:r>
              <a:rPr lang="en-US" sz="1400" dirty="0">
                <a:hlinkClick r:id="rId2"/>
              </a:rPr>
              <a:t> </a:t>
            </a:r>
            <a:r>
              <a:rPr lang="en-US" sz="1400" dirty="0" err="1" smtClean="0">
                <a:hlinkClick r:id="rId2"/>
              </a:rPr>
              <a:t>Ryczek</a:t>
            </a:r>
            <a:endParaRPr lang="en-US" sz="1400" dirty="0"/>
          </a:p>
        </p:txBody>
      </p:sp>
      <p:pic>
        <p:nvPicPr>
          <p:cNvPr id="39940" name="Picture 4" descr="Winter in Krak w photographed by Marcin Ryc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1" y="990600"/>
            <a:ext cx="8498918" cy="4724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6019800"/>
            <a:ext cx="8516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2400" dirty="0"/>
              <a:t>CS194: Image Manipulation, Comp. Vision, and Comp. Photo</a:t>
            </a:r>
          </a:p>
          <a:p>
            <a:pPr algn="r" eaLnBrk="1" hangingPunct="1">
              <a:spcBef>
                <a:spcPct val="0"/>
              </a:spcBef>
            </a:pPr>
            <a:r>
              <a:rPr lang="en-US" altLang="en-US" sz="2400" dirty="0"/>
              <a:t>Alexei Efros, UC Berkeley, Spring 2020</a:t>
            </a:r>
          </a:p>
        </p:txBody>
      </p:sp>
    </p:spTree>
    <p:extLst>
      <p:ext uri="{BB962C8B-B14F-4D97-AF65-F5344CB8AC3E}">
        <p14:creationId xmlns:p14="http://schemas.microsoft.com/office/powerpoint/2010/main" val="38260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The Canny edge detector</a:t>
            </a:r>
          </a:p>
        </p:txBody>
      </p:sp>
      <p:pic>
        <p:nvPicPr>
          <p:cNvPr id="126979" name="Picture 5" descr="canny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200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Rectangle 9"/>
          <p:cNvSpPr>
            <a:spLocks noChangeArrowheads="1"/>
          </p:cNvSpPr>
          <p:nvPr/>
        </p:nvSpPr>
        <p:spPr bwMode="auto">
          <a:xfrm>
            <a:off x="685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norm of the gradient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The Canny edge detector</a:t>
            </a:r>
          </a:p>
        </p:txBody>
      </p:sp>
      <p:pic>
        <p:nvPicPr>
          <p:cNvPr id="128003" name="Picture 5" descr="canny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200"/>
            <a:ext cx="4360863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4" name="Rectangle 7"/>
          <p:cNvSpPr>
            <a:spLocks noChangeArrowheads="1"/>
          </p:cNvSpPr>
          <p:nvPr/>
        </p:nvSpPr>
        <p:spPr bwMode="auto">
          <a:xfrm>
            <a:off x="685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kern="1200" dirty="0" err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thresholding</a:t>
            </a:r>
            <a:endParaRPr lang="en-US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The Canny edge detector</a:t>
            </a:r>
          </a:p>
        </p:txBody>
      </p:sp>
      <p:pic>
        <p:nvPicPr>
          <p:cNvPr id="129027" name="Picture 5" descr="canny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200"/>
            <a:ext cx="4360863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7"/>
          <p:cNvSpPr>
            <a:spLocks noChangeArrowheads="1"/>
          </p:cNvSpPr>
          <p:nvPr/>
        </p:nvSpPr>
        <p:spPr bwMode="auto">
          <a:xfrm>
            <a:off x="685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kern="1200" dirty="0" err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thresholding</a:t>
            </a:r>
            <a:endParaRPr lang="en-US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27588" y="3830638"/>
            <a:ext cx="949325" cy="13874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9031" name="TextBox 6"/>
          <p:cNvSpPr txBox="1">
            <a:spLocks noChangeArrowheads="1"/>
          </p:cNvSpPr>
          <p:nvPr/>
        </p:nvSpPr>
        <p:spPr bwMode="auto">
          <a:xfrm>
            <a:off x="7239000" y="1646238"/>
            <a:ext cx="1825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How to turn these thick regions of the gradient into curves?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295901" y="2743200"/>
            <a:ext cx="2095500" cy="171450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033" name="Picture 10" descr="http://www.owlnet.rice.edu/~elec539/Projects97/morphjrks/fig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1895475"/>
            <a:ext cx="1895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4" name="Picture 12" descr="http://www.owlnet.rice.edu/~elec539/Projects97/morphjrks/fig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88" y="3538538"/>
            <a:ext cx="2105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Non-maximum suppression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5029200"/>
            <a:ext cx="77724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Check if pixel is local maximum along gradient direction, select single max across width of the edge</a:t>
            </a: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4268" y="1146874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Non-Local Maxima Suppression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20663" y="762000"/>
            <a:ext cx="935037" cy="923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127125" y="762000"/>
            <a:ext cx="935038" cy="9239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55813" y="762000"/>
            <a:ext cx="935037" cy="9239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20663" y="1679575"/>
            <a:ext cx="935037" cy="9239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127125" y="1679575"/>
            <a:ext cx="935038" cy="923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1.5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055813" y="1679575"/>
            <a:ext cx="935037" cy="9239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20663" y="2600325"/>
            <a:ext cx="935037" cy="9239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1127125" y="2600325"/>
            <a:ext cx="935038" cy="9239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2055813" y="2600325"/>
            <a:ext cx="935037" cy="923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212725" y="3894138"/>
            <a:ext cx="935038" cy="9239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1119188" y="3894138"/>
            <a:ext cx="935037" cy="923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2047875" y="3894138"/>
            <a:ext cx="935038" cy="9239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12725" y="4811713"/>
            <a:ext cx="935038" cy="9239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1119188" y="4811713"/>
            <a:ext cx="935037" cy="9239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4.1</a:t>
            </a: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2047875" y="4811713"/>
            <a:ext cx="935038" cy="923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212725" y="5732463"/>
            <a:ext cx="935038" cy="9239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1119188" y="5732463"/>
            <a:ext cx="935037" cy="9239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2047875" y="5732463"/>
            <a:ext cx="935038" cy="9239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93" name="Line 22"/>
          <p:cNvSpPr>
            <a:spLocks noChangeShapeType="1"/>
          </p:cNvSpPr>
          <p:nvPr/>
        </p:nvSpPr>
        <p:spPr bwMode="auto">
          <a:xfrm flipV="1">
            <a:off x="1619250" y="3598863"/>
            <a:ext cx="165735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94" name="Text Box 23"/>
          <p:cNvSpPr txBox="1">
            <a:spLocks noChangeArrowheads="1"/>
          </p:cNvSpPr>
          <p:nvPr/>
        </p:nvSpPr>
        <p:spPr bwMode="auto">
          <a:xfrm>
            <a:off x="3000375" y="1066800"/>
            <a:ext cx="6143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Gradient magnitude at center pixel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is lower than the gradient magnitude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of a neighbor </a:t>
            </a:r>
            <a:r>
              <a:rPr lang="en-US" i="1" smtClean="0">
                <a:solidFill>
                  <a:srgbClr val="000000"/>
                </a:solidFill>
              </a:rPr>
              <a:t>in the direction of the gradient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Discard center pixel (set magnitude to 0)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95" name="Text Box 24"/>
          <p:cNvSpPr txBox="1">
            <a:spLocks noChangeArrowheads="1"/>
          </p:cNvSpPr>
          <p:nvPr/>
        </p:nvSpPr>
        <p:spPr bwMode="auto">
          <a:xfrm>
            <a:off x="3352800" y="4114800"/>
            <a:ext cx="49307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Gradient magnitude at center pixel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is greater than gradient magnitude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of all the neighbors</a:t>
            </a:r>
            <a:r>
              <a:rPr lang="en-US" i="1" smtClean="0">
                <a:solidFill>
                  <a:srgbClr val="000000"/>
                </a:solidFill>
              </a:rPr>
              <a:t> in the direction </a:t>
            </a:r>
          </a:p>
          <a:p>
            <a:pPr eaLnBrk="1" hangingPunct="1"/>
            <a:r>
              <a:rPr lang="en-US" i="1" smtClean="0">
                <a:solidFill>
                  <a:srgbClr val="000000"/>
                </a:solidFill>
              </a:rPr>
              <a:t>of the gradient</a:t>
            </a:r>
            <a:r>
              <a:rPr lang="en-US" smtClean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 Keep center pixel unchanged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4296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25463"/>
            <a:ext cx="711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97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389313"/>
            <a:ext cx="711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98" name="Text Box 33"/>
          <p:cNvSpPr txBox="1">
            <a:spLocks noChangeArrowheads="1"/>
          </p:cNvSpPr>
          <p:nvPr/>
        </p:nvSpPr>
        <p:spPr bwMode="auto">
          <a:xfrm>
            <a:off x="266700" y="5856288"/>
            <a:ext cx="747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2.5</a:t>
            </a:r>
          </a:p>
        </p:txBody>
      </p:sp>
      <p:sp>
        <p:nvSpPr>
          <p:cNvPr id="54299" name="Text Box 37"/>
          <p:cNvSpPr txBox="1">
            <a:spLocks noChangeArrowheads="1"/>
          </p:cNvSpPr>
          <p:nvPr/>
        </p:nvSpPr>
        <p:spPr bwMode="auto">
          <a:xfrm>
            <a:off x="2106613" y="915988"/>
            <a:ext cx="7477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1.0</a:t>
            </a: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54300" name="Line 21"/>
          <p:cNvSpPr>
            <a:spLocks noChangeShapeType="1"/>
          </p:cNvSpPr>
          <p:nvPr/>
        </p:nvSpPr>
        <p:spPr bwMode="auto">
          <a:xfrm flipV="1">
            <a:off x="1563688" y="500063"/>
            <a:ext cx="165735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Non-maximum suppression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5105400"/>
            <a:ext cx="7772400" cy="11430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dirty="0" smtClean="0"/>
              <a:t>requires checking interpolated pixels p and r</a:t>
            </a: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954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62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Bilinear Interpolation</a:t>
            </a:r>
            <a:endParaRPr lang="en-US" dirty="0"/>
          </a:p>
        </p:txBody>
      </p:sp>
      <p:pic>
        <p:nvPicPr>
          <p:cNvPr id="476164" name="Picture 4" descr="http://upload.wikimedia.org/wikipedia/commons/thumb/e/e7/Bilinear_interpolation.png/220px-Bilinear_interpol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8126"/>
            <a:ext cx="3505200" cy="33458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9800" y="5905448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http://en.wikipedia.org/wiki/Bilinear_interpolation</a:t>
            </a:r>
            <a:endParaRPr lang="en-US" dirty="0" smtClean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Help interp2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4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canny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200"/>
            <a:ext cx="439737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The Canny edge detector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685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thinning</a:t>
            </a:r>
          </a:p>
          <a:p>
            <a: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(non-maximum suppression)</a:t>
            </a:r>
          </a:p>
        </p:txBody>
      </p:sp>
      <p:pic>
        <p:nvPicPr>
          <p:cNvPr id="5" name="Picture 5" descr="canny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219200"/>
            <a:ext cx="4360863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608513" y="4378325"/>
            <a:ext cx="657225" cy="2921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18338" y="3136900"/>
            <a:ext cx="19351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Problem: pixels along this edge didn’t survive the </a:t>
            </a:r>
            <a:r>
              <a:rPr lang="en-US" sz="2400" kern="1200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thresholding</a:t>
            </a:r>
            <a:endParaRPr lang="en-US" sz="24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772400" cy="1143000"/>
          </a:xfrm>
        </p:spPr>
        <p:txBody>
          <a:bodyPr/>
          <a:lstStyle/>
          <a:p>
            <a:r>
              <a:rPr lang="en-US" smtClean="0"/>
              <a:t>Hysteresis thresholding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701675" y="1600200"/>
            <a:ext cx="7772400" cy="4114800"/>
          </a:xfrm>
        </p:spPr>
        <p:txBody>
          <a:bodyPr/>
          <a:lstStyle/>
          <a:p>
            <a:r>
              <a:rPr lang="en-US" sz="2800" dirty="0" smtClean="0"/>
              <a:t>Use a high threshold to start edge curves, and a low threshold to continue them.</a:t>
            </a:r>
            <a:endParaRPr lang="en-US" sz="2800" b="1" dirty="0" smtClean="0"/>
          </a:p>
        </p:txBody>
      </p:sp>
      <p:sp>
        <p:nvSpPr>
          <p:cNvPr id="132100" name="Freeform 4"/>
          <p:cNvSpPr>
            <a:spLocks/>
          </p:cNvSpPr>
          <p:nvPr/>
        </p:nvSpPr>
        <p:spPr bwMode="auto">
          <a:xfrm>
            <a:off x="311150" y="3960813"/>
            <a:ext cx="2743200" cy="774700"/>
          </a:xfrm>
          <a:custGeom>
            <a:avLst/>
            <a:gdLst>
              <a:gd name="T0" fmla="*/ 2147483647 w 1728"/>
              <a:gd name="T1" fmla="*/ 2147483647 h 488"/>
              <a:gd name="T2" fmla="*/ 2147483647 w 1728"/>
              <a:gd name="T3" fmla="*/ 2147483647 h 488"/>
              <a:gd name="T4" fmla="*/ 2147483647 w 1728"/>
              <a:gd name="T5" fmla="*/ 2147483647 h 488"/>
              <a:gd name="T6" fmla="*/ 2147483647 w 1728"/>
              <a:gd name="T7" fmla="*/ 2147483647 h 488"/>
              <a:gd name="T8" fmla="*/ 2147483647 w 1728"/>
              <a:gd name="T9" fmla="*/ 2147483647 h 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488"/>
              <a:gd name="T17" fmla="*/ 1728 w 1728"/>
              <a:gd name="T18" fmla="*/ 488 h 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488">
                <a:moveTo>
                  <a:pt x="96" y="464"/>
                </a:moveTo>
                <a:cubicBezTo>
                  <a:pt x="48" y="476"/>
                  <a:pt x="0" y="488"/>
                  <a:pt x="96" y="416"/>
                </a:cubicBezTo>
                <a:cubicBezTo>
                  <a:pt x="192" y="344"/>
                  <a:pt x="488" y="64"/>
                  <a:pt x="672" y="32"/>
                </a:cubicBezTo>
                <a:cubicBezTo>
                  <a:pt x="856" y="0"/>
                  <a:pt x="1024" y="184"/>
                  <a:pt x="1200" y="224"/>
                </a:cubicBezTo>
                <a:cubicBezTo>
                  <a:pt x="1376" y="264"/>
                  <a:pt x="1552" y="268"/>
                  <a:pt x="1728" y="272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2101" name="Freeform 5"/>
          <p:cNvSpPr>
            <a:spLocks/>
          </p:cNvSpPr>
          <p:nvPr/>
        </p:nvSpPr>
        <p:spPr bwMode="auto">
          <a:xfrm>
            <a:off x="2978150" y="3998913"/>
            <a:ext cx="2590800" cy="698500"/>
          </a:xfrm>
          <a:custGeom>
            <a:avLst/>
            <a:gdLst>
              <a:gd name="T0" fmla="*/ 0 w 1632"/>
              <a:gd name="T1" fmla="*/ 2147483647 h 440"/>
              <a:gd name="T2" fmla="*/ 2147483647 w 1632"/>
              <a:gd name="T3" fmla="*/ 2147483647 h 440"/>
              <a:gd name="T4" fmla="*/ 2147483647 w 1632"/>
              <a:gd name="T5" fmla="*/ 2147483647 h 440"/>
              <a:gd name="T6" fmla="*/ 2147483647 w 1632"/>
              <a:gd name="T7" fmla="*/ 2147483647 h 440"/>
              <a:gd name="T8" fmla="*/ 2147483647 w 1632"/>
              <a:gd name="T9" fmla="*/ 2147483647 h 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440"/>
              <a:gd name="T17" fmla="*/ 1632 w 1632"/>
              <a:gd name="T18" fmla="*/ 440 h 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440">
                <a:moveTo>
                  <a:pt x="0" y="248"/>
                </a:moveTo>
                <a:cubicBezTo>
                  <a:pt x="72" y="268"/>
                  <a:pt x="144" y="288"/>
                  <a:pt x="288" y="248"/>
                </a:cubicBezTo>
                <a:cubicBezTo>
                  <a:pt x="432" y="208"/>
                  <a:pt x="664" y="0"/>
                  <a:pt x="864" y="8"/>
                </a:cubicBezTo>
                <a:cubicBezTo>
                  <a:pt x="1064" y="16"/>
                  <a:pt x="1360" y="224"/>
                  <a:pt x="1488" y="296"/>
                </a:cubicBezTo>
                <a:cubicBezTo>
                  <a:pt x="1616" y="368"/>
                  <a:pt x="1624" y="404"/>
                  <a:pt x="1632" y="44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2102" name="Freeform 6"/>
          <p:cNvSpPr>
            <a:spLocks/>
          </p:cNvSpPr>
          <p:nvPr/>
        </p:nvSpPr>
        <p:spPr bwMode="auto">
          <a:xfrm>
            <a:off x="5467350" y="4697413"/>
            <a:ext cx="711200" cy="609600"/>
          </a:xfrm>
          <a:custGeom>
            <a:avLst/>
            <a:gdLst>
              <a:gd name="T0" fmla="*/ 2147483647 w 448"/>
              <a:gd name="T1" fmla="*/ 0 h 384"/>
              <a:gd name="T2" fmla="*/ 2147483647 w 448"/>
              <a:gd name="T3" fmla="*/ 2147483647 h 384"/>
              <a:gd name="T4" fmla="*/ 2147483647 w 448"/>
              <a:gd name="T5" fmla="*/ 2147483647 h 384"/>
              <a:gd name="T6" fmla="*/ 0 60000 65536"/>
              <a:gd name="T7" fmla="*/ 0 60000 65536"/>
              <a:gd name="T8" fmla="*/ 0 60000 65536"/>
              <a:gd name="T9" fmla="*/ 0 w 448"/>
              <a:gd name="T10" fmla="*/ 0 h 384"/>
              <a:gd name="T11" fmla="*/ 448 w 44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384">
                <a:moveTo>
                  <a:pt x="64" y="0"/>
                </a:moveTo>
                <a:cubicBezTo>
                  <a:pt x="32" y="88"/>
                  <a:pt x="0" y="176"/>
                  <a:pt x="64" y="240"/>
                </a:cubicBezTo>
                <a:cubicBezTo>
                  <a:pt x="128" y="304"/>
                  <a:pt x="288" y="344"/>
                  <a:pt x="448" y="38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2103" name="Freeform 7"/>
          <p:cNvSpPr>
            <a:spLocks/>
          </p:cNvSpPr>
          <p:nvPr/>
        </p:nvSpPr>
        <p:spPr bwMode="auto">
          <a:xfrm>
            <a:off x="6178550" y="4545013"/>
            <a:ext cx="2286000" cy="965200"/>
          </a:xfrm>
          <a:custGeom>
            <a:avLst/>
            <a:gdLst>
              <a:gd name="T0" fmla="*/ 0 w 1440"/>
              <a:gd name="T1" fmla="*/ 2147483647 h 608"/>
              <a:gd name="T2" fmla="*/ 2147483647 w 1440"/>
              <a:gd name="T3" fmla="*/ 2147483647 h 608"/>
              <a:gd name="T4" fmla="*/ 2147483647 w 1440"/>
              <a:gd name="T5" fmla="*/ 2147483647 h 608"/>
              <a:gd name="T6" fmla="*/ 2147483647 w 1440"/>
              <a:gd name="T7" fmla="*/ 2147483647 h 608"/>
              <a:gd name="T8" fmla="*/ 2147483647 w 1440"/>
              <a:gd name="T9" fmla="*/ 0 h 6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0"/>
              <a:gd name="T16" fmla="*/ 0 h 608"/>
              <a:gd name="T17" fmla="*/ 1440 w 1440"/>
              <a:gd name="T18" fmla="*/ 608 h 6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0" h="608">
                <a:moveTo>
                  <a:pt x="0" y="480"/>
                </a:moveTo>
                <a:cubicBezTo>
                  <a:pt x="24" y="496"/>
                  <a:pt x="48" y="512"/>
                  <a:pt x="144" y="528"/>
                </a:cubicBezTo>
                <a:cubicBezTo>
                  <a:pt x="240" y="544"/>
                  <a:pt x="408" y="608"/>
                  <a:pt x="576" y="576"/>
                </a:cubicBezTo>
                <a:cubicBezTo>
                  <a:pt x="744" y="544"/>
                  <a:pt x="1008" y="432"/>
                  <a:pt x="1152" y="336"/>
                </a:cubicBezTo>
                <a:cubicBezTo>
                  <a:pt x="1296" y="240"/>
                  <a:pt x="1368" y="120"/>
                  <a:pt x="144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7308850" y="6553200"/>
            <a:ext cx="2825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Source: </a:t>
            </a:r>
            <a:r>
              <a:rPr lang="en-US" sz="1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Steve </a:t>
            </a: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office scene #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815975"/>
            <a:ext cx="733266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949450" y="4518025"/>
            <a:ext cx="105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T = 15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853113" y="4468813"/>
            <a:ext cx="885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T = 5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371600" y="5256213"/>
            <a:ext cx="6357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Two thresholds applied to gradient magnitude</a:t>
            </a:r>
          </a:p>
        </p:txBody>
      </p:sp>
    </p:spTree>
    <p:extLst>
      <p:ext uri="{BB962C8B-B14F-4D97-AF65-F5344CB8AC3E}">
        <p14:creationId xmlns:p14="http://schemas.microsoft.com/office/powerpoint/2010/main" val="7576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486400" y="1905000"/>
          <a:ext cx="3332163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Bitmap Image" r:id="rId4" imgW="2161905" imgH="2324424" progId="PBrush">
                  <p:embed/>
                </p:oleObj>
              </mc:Choice>
              <mc:Fallback>
                <p:oleObj name="Bitmap Image" r:id="rId4" imgW="2161905" imgH="2324424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05000"/>
                        <a:ext cx="3332163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Edge detection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51054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b="1" smtClean="0"/>
              <a:t>Goal:  </a:t>
            </a:r>
            <a:r>
              <a:rPr lang="en-US" smtClean="0"/>
              <a:t>Identify sudden changes (discontinuities) in an image</a:t>
            </a:r>
          </a:p>
          <a:p>
            <a:pPr lvl="1"/>
            <a:r>
              <a:rPr lang="en-US" smtClean="0"/>
              <a:t>Intuitively, most semantic and shape information from the image can be encoded in the edges</a:t>
            </a:r>
          </a:p>
          <a:p>
            <a:pPr lvl="1"/>
            <a:r>
              <a:rPr lang="en-US" smtClean="0"/>
              <a:t>More compact than pixels</a:t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b="1" smtClean="0"/>
              <a:t>Ideal:</a:t>
            </a:r>
            <a:r>
              <a:rPr lang="en-US" smtClean="0"/>
              <a:t> artist’s line drawing (but artist is also using object-level knowledge)</a:t>
            </a:r>
            <a:endParaRPr lang="en-US" sz="2400" smtClean="0"/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7315200" y="6477000"/>
            <a:ext cx="17653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4"/>
          <p:cNvSpPr>
            <a:spLocks noChangeArrowheads="1"/>
          </p:cNvSpPr>
          <p:nvPr/>
        </p:nvSpPr>
        <p:spPr bwMode="auto">
          <a:xfrm flipH="1">
            <a:off x="5715000" y="1143000"/>
            <a:ext cx="228600" cy="228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5"/>
          <p:cNvSpPr>
            <a:spLocks noChangeArrowheads="1"/>
          </p:cNvSpPr>
          <p:nvPr/>
        </p:nvSpPr>
        <p:spPr bwMode="auto">
          <a:xfrm flipH="1">
            <a:off x="5486400" y="1371600"/>
            <a:ext cx="228600" cy="228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Rectangle 36"/>
          <p:cNvSpPr>
            <a:spLocks noChangeArrowheads="1"/>
          </p:cNvSpPr>
          <p:nvPr/>
        </p:nvSpPr>
        <p:spPr bwMode="auto">
          <a:xfrm flipH="1">
            <a:off x="5257800" y="1600200"/>
            <a:ext cx="228600" cy="2286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37"/>
          <p:cNvSpPr>
            <a:spLocks noChangeArrowheads="1"/>
          </p:cNvSpPr>
          <p:nvPr/>
        </p:nvSpPr>
        <p:spPr bwMode="auto">
          <a:xfrm>
            <a:off x="5486400" y="1143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6" name="Rectangle 38"/>
          <p:cNvSpPr>
            <a:spLocks noChangeArrowheads="1"/>
          </p:cNvSpPr>
          <p:nvPr/>
        </p:nvSpPr>
        <p:spPr bwMode="auto">
          <a:xfrm>
            <a:off x="5257800" y="13716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7" name="Rectangle 39"/>
          <p:cNvSpPr>
            <a:spLocks noChangeArrowheads="1"/>
          </p:cNvSpPr>
          <p:nvPr/>
        </p:nvSpPr>
        <p:spPr bwMode="auto">
          <a:xfrm flipH="1">
            <a:off x="5257800" y="1600200"/>
            <a:ext cx="2286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40"/>
          <p:cNvSpPr>
            <a:spLocks noChangeArrowheads="1"/>
          </p:cNvSpPr>
          <p:nvPr/>
        </p:nvSpPr>
        <p:spPr bwMode="auto">
          <a:xfrm>
            <a:off x="5715000" y="1143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9" name="Rectangle 41"/>
          <p:cNvSpPr>
            <a:spLocks noChangeArrowheads="1"/>
          </p:cNvSpPr>
          <p:nvPr/>
        </p:nvSpPr>
        <p:spPr bwMode="auto">
          <a:xfrm>
            <a:off x="5943600" y="1143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30" name="Rectangle 42"/>
          <p:cNvSpPr>
            <a:spLocks noChangeArrowheads="1"/>
          </p:cNvSpPr>
          <p:nvPr/>
        </p:nvSpPr>
        <p:spPr bwMode="auto">
          <a:xfrm>
            <a:off x="5715000" y="13716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31" name="Rectangle 43"/>
          <p:cNvSpPr>
            <a:spLocks noChangeArrowheads="1"/>
          </p:cNvSpPr>
          <p:nvPr/>
        </p:nvSpPr>
        <p:spPr bwMode="auto">
          <a:xfrm>
            <a:off x="5715000" y="1600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32" name="Rectangle 44"/>
          <p:cNvSpPr>
            <a:spLocks noChangeArrowheads="1"/>
          </p:cNvSpPr>
          <p:nvPr/>
        </p:nvSpPr>
        <p:spPr bwMode="auto">
          <a:xfrm>
            <a:off x="5943600" y="1600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33" name="Rectangle 45"/>
          <p:cNvSpPr>
            <a:spLocks noChangeArrowheads="1"/>
          </p:cNvSpPr>
          <p:nvPr/>
        </p:nvSpPr>
        <p:spPr bwMode="auto">
          <a:xfrm flipV="1">
            <a:off x="5257800" y="1143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34" name="Rectangle 46"/>
          <p:cNvSpPr>
            <a:spLocks noChangeArrowheads="1"/>
          </p:cNvSpPr>
          <p:nvPr/>
        </p:nvSpPr>
        <p:spPr bwMode="auto">
          <a:xfrm>
            <a:off x="5715000" y="914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35" name="Rectangle 47"/>
          <p:cNvSpPr>
            <a:spLocks noChangeArrowheads="1"/>
          </p:cNvSpPr>
          <p:nvPr/>
        </p:nvSpPr>
        <p:spPr bwMode="auto">
          <a:xfrm>
            <a:off x="5943600" y="685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36" name="Rectangle 48"/>
          <p:cNvSpPr>
            <a:spLocks noChangeArrowheads="1"/>
          </p:cNvSpPr>
          <p:nvPr/>
        </p:nvSpPr>
        <p:spPr bwMode="auto">
          <a:xfrm>
            <a:off x="5486400" y="685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37" name="Rectangle 49"/>
          <p:cNvSpPr>
            <a:spLocks noChangeArrowheads="1"/>
          </p:cNvSpPr>
          <p:nvPr/>
        </p:nvSpPr>
        <p:spPr bwMode="auto">
          <a:xfrm>
            <a:off x="5715000" y="685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38" name="Rectangle 50"/>
          <p:cNvSpPr>
            <a:spLocks noChangeArrowheads="1"/>
          </p:cNvSpPr>
          <p:nvPr/>
        </p:nvSpPr>
        <p:spPr bwMode="auto">
          <a:xfrm flipV="1">
            <a:off x="5257800" y="914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39" name="Rectangle 51"/>
          <p:cNvSpPr>
            <a:spLocks noChangeArrowheads="1"/>
          </p:cNvSpPr>
          <p:nvPr/>
        </p:nvSpPr>
        <p:spPr bwMode="auto">
          <a:xfrm flipV="1">
            <a:off x="5257800" y="685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40" name="Rectangle 52"/>
          <p:cNvSpPr>
            <a:spLocks noChangeArrowheads="1"/>
          </p:cNvSpPr>
          <p:nvPr/>
        </p:nvSpPr>
        <p:spPr bwMode="auto">
          <a:xfrm flipV="1">
            <a:off x="5943600" y="914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41" name="Rectangle 53"/>
          <p:cNvSpPr>
            <a:spLocks noChangeArrowheads="1"/>
          </p:cNvSpPr>
          <p:nvPr/>
        </p:nvSpPr>
        <p:spPr bwMode="auto">
          <a:xfrm flipV="1">
            <a:off x="5943600" y="13716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42" name="Rectangle 54"/>
          <p:cNvSpPr>
            <a:spLocks noChangeArrowheads="1"/>
          </p:cNvSpPr>
          <p:nvPr/>
        </p:nvSpPr>
        <p:spPr bwMode="auto">
          <a:xfrm flipH="1">
            <a:off x="5715000" y="2057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43" name="Rectangle 55"/>
          <p:cNvSpPr>
            <a:spLocks noChangeArrowheads="1"/>
          </p:cNvSpPr>
          <p:nvPr/>
        </p:nvSpPr>
        <p:spPr bwMode="auto">
          <a:xfrm flipH="1">
            <a:off x="5943600" y="2286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44" name="Rectangle 56"/>
          <p:cNvSpPr>
            <a:spLocks noChangeArrowheads="1"/>
          </p:cNvSpPr>
          <p:nvPr/>
        </p:nvSpPr>
        <p:spPr bwMode="auto">
          <a:xfrm flipH="1">
            <a:off x="5486400" y="1828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45" name="Rectangle 57"/>
          <p:cNvSpPr>
            <a:spLocks noChangeArrowheads="1"/>
          </p:cNvSpPr>
          <p:nvPr/>
        </p:nvSpPr>
        <p:spPr bwMode="auto">
          <a:xfrm>
            <a:off x="5943600" y="1828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46" name="Rectangle 58"/>
          <p:cNvSpPr>
            <a:spLocks noChangeArrowheads="1"/>
          </p:cNvSpPr>
          <p:nvPr/>
        </p:nvSpPr>
        <p:spPr bwMode="auto">
          <a:xfrm>
            <a:off x="5715000" y="1828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47" name="Rectangle 59"/>
          <p:cNvSpPr>
            <a:spLocks noChangeArrowheads="1"/>
          </p:cNvSpPr>
          <p:nvPr/>
        </p:nvSpPr>
        <p:spPr bwMode="auto">
          <a:xfrm flipV="1">
            <a:off x="5486400" y="2286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48" name="Rectangle 60"/>
          <p:cNvSpPr>
            <a:spLocks noChangeArrowheads="1"/>
          </p:cNvSpPr>
          <p:nvPr/>
        </p:nvSpPr>
        <p:spPr bwMode="auto">
          <a:xfrm flipV="1">
            <a:off x="5715000" y="2286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49" name="Rectangle 61"/>
          <p:cNvSpPr>
            <a:spLocks noChangeArrowheads="1"/>
          </p:cNvSpPr>
          <p:nvPr/>
        </p:nvSpPr>
        <p:spPr bwMode="auto">
          <a:xfrm flipV="1">
            <a:off x="5486400" y="2057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50" name="Rectangle 62"/>
          <p:cNvSpPr>
            <a:spLocks noChangeArrowheads="1"/>
          </p:cNvSpPr>
          <p:nvPr/>
        </p:nvSpPr>
        <p:spPr bwMode="auto">
          <a:xfrm flipV="1">
            <a:off x="5257800" y="2057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51" name="Rectangle 63"/>
          <p:cNvSpPr>
            <a:spLocks noChangeArrowheads="1"/>
          </p:cNvSpPr>
          <p:nvPr/>
        </p:nvSpPr>
        <p:spPr bwMode="auto">
          <a:xfrm flipV="1">
            <a:off x="5257800" y="1828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52" name="Rectangle 64"/>
          <p:cNvSpPr>
            <a:spLocks noChangeArrowheads="1"/>
          </p:cNvSpPr>
          <p:nvPr/>
        </p:nvSpPr>
        <p:spPr bwMode="auto">
          <a:xfrm flipV="1">
            <a:off x="5257800" y="2286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53" name="Rectangle 65"/>
          <p:cNvSpPr>
            <a:spLocks noChangeArrowheads="1"/>
          </p:cNvSpPr>
          <p:nvPr/>
        </p:nvSpPr>
        <p:spPr bwMode="auto">
          <a:xfrm flipV="1">
            <a:off x="5943600" y="2057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54" name="Rectangle 66"/>
          <p:cNvSpPr>
            <a:spLocks noChangeArrowheads="1"/>
          </p:cNvSpPr>
          <p:nvPr/>
        </p:nvSpPr>
        <p:spPr bwMode="auto">
          <a:xfrm>
            <a:off x="5029200" y="1143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55" name="Rectangle 67"/>
          <p:cNvSpPr>
            <a:spLocks noChangeArrowheads="1"/>
          </p:cNvSpPr>
          <p:nvPr/>
        </p:nvSpPr>
        <p:spPr bwMode="auto">
          <a:xfrm>
            <a:off x="5029200" y="1600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56" name="Rectangle 68"/>
          <p:cNvSpPr>
            <a:spLocks noChangeArrowheads="1"/>
          </p:cNvSpPr>
          <p:nvPr/>
        </p:nvSpPr>
        <p:spPr bwMode="auto">
          <a:xfrm>
            <a:off x="5029200" y="685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57" name="Rectangle 69"/>
          <p:cNvSpPr>
            <a:spLocks noChangeArrowheads="1"/>
          </p:cNvSpPr>
          <p:nvPr/>
        </p:nvSpPr>
        <p:spPr bwMode="auto">
          <a:xfrm flipV="1">
            <a:off x="5029200" y="914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58" name="Rectangle 70"/>
          <p:cNvSpPr>
            <a:spLocks noChangeArrowheads="1"/>
          </p:cNvSpPr>
          <p:nvPr/>
        </p:nvSpPr>
        <p:spPr bwMode="auto">
          <a:xfrm flipV="1">
            <a:off x="5029200" y="13716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59" name="Rectangle 71"/>
          <p:cNvSpPr>
            <a:spLocks noChangeArrowheads="1"/>
          </p:cNvSpPr>
          <p:nvPr/>
        </p:nvSpPr>
        <p:spPr bwMode="auto">
          <a:xfrm flipH="1">
            <a:off x="5029200" y="2286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60" name="Rectangle 72"/>
          <p:cNvSpPr>
            <a:spLocks noChangeArrowheads="1"/>
          </p:cNvSpPr>
          <p:nvPr/>
        </p:nvSpPr>
        <p:spPr bwMode="auto">
          <a:xfrm>
            <a:off x="5029200" y="1828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61" name="Rectangle 73"/>
          <p:cNvSpPr>
            <a:spLocks noChangeArrowheads="1"/>
          </p:cNvSpPr>
          <p:nvPr/>
        </p:nvSpPr>
        <p:spPr bwMode="auto">
          <a:xfrm flipV="1">
            <a:off x="5029200" y="2057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362" name="Group 74"/>
          <p:cNvGrpSpPr>
            <a:grpSpLocks/>
          </p:cNvGrpSpPr>
          <p:nvPr/>
        </p:nvGrpSpPr>
        <p:grpSpPr bwMode="auto">
          <a:xfrm>
            <a:off x="3581400" y="685800"/>
            <a:ext cx="1143000" cy="1828800"/>
            <a:chOff x="1296" y="576"/>
            <a:chExt cx="720" cy="1152"/>
          </a:xfrm>
        </p:grpSpPr>
        <p:grpSp>
          <p:nvGrpSpPr>
            <p:cNvPr id="56407" name="Group 75"/>
            <p:cNvGrpSpPr>
              <a:grpSpLocks/>
            </p:cNvGrpSpPr>
            <p:nvPr/>
          </p:nvGrpSpPr>
          <p:grpSpPr bwMode="auto">
            <a:xfrm>
              <a:off x="1440" y="576"/>
              <a:ext cx="576" cy="1152"/>
              <a:chOff x="1440" y="576"/>
              <a:chExt cx="576" cy="1152"/>
            </a:xfrm>
          </p:grpSpPr>
          <p:sp>
            <p:nvSpPr>
              <p:cNvPr id="56417" name="Rectangle 76"/>
              <p:cNvSpPr>
                <a:spLocks noChangeArrowheads="1"/>
              </p:cNvSpPr>
              <p:nvPr/>
            </p:nvSpPr>
            <p:spPr bwMode="auto">
              <a:xfrm>
                <a:off x="1728" y="720"/>
                <a:ext cx="144" cy="14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18" name="Rectangle 77"/>
              <p:cNvSpPr>
                <a:spLocks noChangeArrowheads="1"/>
              </p:cNvSpPr>
              <p:nvPr/>
            </p:nvSpPr>
            <p:spPr bwMode="auto">
              <a:xfrm>
                <a:off x="1872" y="576"/>
                <a:ext cx="144" cy="14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19" name="Rectangle 78"/>
              <p:cNvSpPr>
                <a:spLocks noChangeArrowheads="1"/>
              </p:cNvSpPr>
              <p:nvPr/>
            </p:nvSpPr>
            <p:spPr bwMode="auto">
              <a:xfrm>
                <a:off x="1584" y="864"/>
                <a:ext cx="144" cy="14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20" name="Rectangle 79"/>
              <p:cNvSpPr>
                <a:spLocks noChangeArrowheads="1"/>
              </p:cNvSpPr>
              <p:nvPr/>
            </p:nvSpPr>
            <p:spPr bwMode="auto">
              <a:xfrm>
                <a:off x="1440" y="1008"/>
                <a:ext cx="144" cy="144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21" name="Rectangle 80"/>
              <p:cNvSpPr>
                <a:spLocks noChangeArrowheads="1"/>
              </p:cNvSpPr>
              <p:nvPr/>
            </p:nvSpPr>
            <p:spPr bwMode="auto">
              <a:xfrm flipH="1">
                <a:off x="1728" y="1440"/>
                <a:ext cx="144" cy="14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22" name="Rectangle 81"/>
              <p:cNvSpPr>
                <a:spLocks noChangeArrowheads="1"/>
              </p:cNvSpPr>
              <p:nvPr/>
            </p:nvSpPr>
            <p:spPr bwMode="auto">
              <a:xfrm flipH="1">
                <a:off x="1872" y="1584"/>
                <a:ext cx="144" cy="14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23" name="Rectangle 82"/>
              <p:cNvSpPr>
                <a:spLocks noChangeArrowheads="1"/>
              </p:cNvSpPr>
              <p:nvPr/>
            </p:nvSpPr>
            <p:spPr bwMode="auto">
              <a:xfrm flipH="1">
                <a:off x="1584" y="1296"/>
                <a:ext cx="144" cy="14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24" name="Rectangle 83"/>
              <p:cNvSpPr>
                <a:spLocks noChangeArrowheads="1"/>
              </p:cNvSpPr>
              <p:nvPr/>
            </p:nvSpPr>
            <p:spPr bwMode="auto">
              <a:xfrm flipH="1">
                <a:off x="1440" y="1152"/>
                <a:ext cx="144" cy="144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25" name="Rectangle 84"/>
              <p:cNvSpPr>
                <a:spLocks noChangeArrowheads="1"/>
              </p:cNvSpPr>
              <p:nvPr/>
            </p:nvSpPr>
            <p:spPr bwMode="auto">
              <a:xfrm>
                <a:off x="1728" y="86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26" name="Rectangle 85"/>
              <p:cNvSpPr>
                <a:spLocks noChangeArrowheads="1"/>
              </p:cNvSpPr>
              <p:nvPr/>
            </p:nvSpPr>
            <p:spPr bwMode="auto">
              <a:xfrm>
                <a:off x="1872" y="86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27" name="Rectangle 86"/>
              <p:cNvSpPr>
                <a:spLocks noChangeArrowheads="1"/>
              </p:cNvSpPr>
              <p:nvPr/>
            </p:nvSpPr>
            <p:spPr bwMode="auto">
              <a:xfrm>
                <a:off x="1728" y="1008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28" name="Rectangle 87"/>
              <p:cNvSpPr>
                <a:spLocks noChangeArrowheads="1"/>
              </p:cNvSpPr>
              <p:nvPr/>
            </p:nvSpPr>
            <p:spPr bwMode="auto">
              <a:xfrm>
                <a:off x="1584" y="576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29" name="Rectangle 88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30" name="Rectangle 89"/>
              <p:cNvSpPr>
                <a:spLocks noChangeArrowheads="1"/>
              </p:cNvSpPr>
              <p:nvPr/>
            </p:nvSpPr>
            <p:spPr bwMode="auto">
              <a:xfrm>
                <a:off x="1872" y="1296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31" name="Rectangle 9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32" name="Rectangle 9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33" name="Rectangle 92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34" name="Rectangle 93"/>
              <p:cNvSpPr>
                <a:spLocks noChangeArrowheads="1"/>
              </p:cNvSpPr>
              <p:nvPr/>
            </p:nvSpPr>
            <p:spPr bwMode="auto">
              <a:xfrm flipV="1">
                <a:off x="1584" y="158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35" name="Rectangle 94"/>
              <p:cNvSpPr>
                <a:spLocks noChangeArrowheads="1"/>
              </p:cNvSpPr>
              <p:nvPr/>
            </p:nvSpPr>
            <p:spPr bwMode="auto">
              <a:xfrm flipV="1">
                <a:off x="1728" y="158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36" name="Rectangle 95"/>
              <p:cNvSpPr>
                <a:spLocks noChangeArrowheads="1"/>
              </p:cNvSpPr>
              <p:nvPr/>
            </p:nvSpPr>
            <p:spPr bwMode="auto">
              <a:xfrm flipV="1">
                <a:off x="1584" y="1440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37" name="Rectangle 96"/>
              <p:cNvSpPr>
                <a:spLocks noChangeArrowheads="1"/>
              </p:cNvSpPr>
              <p:nvPr/>
            </p:nvSpPr>
            <p:spPr bwMode="auto">
              <a:xfrm flipV="1">
                <a:off x="1440" y="1440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38" name="Rectangle 97"/>
              <p:cNvSpPr>
                <a:spLocks noChangeArrowheads="1"/>
              </p:cNvSpPr>
              <p:nvPr/>
            </p:nvSpPr>
            <p:spPr bwMode="auto">
              <a:xfrm flipV="1">
                <a:off x="1440" y="1296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39" name="Rectangle 98"/>
              <p:cNvSpPr>
                <a:spLocks noChangeArrowheads="1"/>
              </p:cNvSpPr>
              <p:nvPr/>
            </p:nvSpPr>
            <p:spPr bwMode="auto">
              <a:xfrm flipV="1">
                <a:off x="1440" y="86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40" name="Rectangle 99"/>
              <p:cNvSpPr>
                <a:spLocks noChangeArrowheads="1"/>
              </p:cNvSpPr>
              <p:nvPr/>
            </p:nvSpPr>
            <p:spPr bwMode="auto">
              <a:xfrm flipV="1">
                <a:off x="1440" y="720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41" name="Rectangle 100"/>
              <p:cNvSpPr>
                <a:spLocks noChangeArrowheads="1"/>
              </p:cNvSpPr>
              <p:nvPr/>
            </p:nvSpPr>
            <p:spPr bwMode="auto">
              <a:xfrm flipV="1">
                <a:off x="1440" y="576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42" name="Rectangle 101"/>
              <p:cNvSpPr>
                <a:spLocks noChangeArrowheads="1"/>
              </p:cNvSpPr>
              <p:nvPr/>
            </p:nvSpPr>
            <p:spPr bwMode="auto">
              <a:xfrm flipV="1">
                <a:off x="1440" y="1584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43" name="Rectangle 102"/>
              <p:cNvSpPr>
                <a:spLocks noChangeArrowheads="1"/>
              </p:cNvSpPr>
              <p:nvPr/>
            </p:nvSpPr>
            <p:spPr bwMode="auto">
              <a:xfrm flipV="1">
                <a:off x="1872" y="720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44" name="Rectangle 103"/>
              <p:cNvSpPr>
                <a:spLocks noChangeArrowheads="1"/>
              </p:cNvSpPr>
              <p:nvPr/>
            </p:nvSpPr>
            <p:spPr bwMode="auto">
              <a:xfrm flipV="1">
                <a:off x="1872" y="1008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45" name="Rectangle 104"/>
              <p:cNvSpPr>
                <a:spLocks noChangeArrowheads="1"/>
              </p:cNvSpPr>
              <p:nvPr/>
            </p:nvSpPr>
            <p:spPr bwMode="auto">
              <a:xfrm flipV="1">
                <a:off x="1872" y="1440"/>
                <a:ext cx="144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6408" name="Rectangle 105"/>
            <p:cNvSpPr>
              <a:spLocks noChangeArrowheads="1"/>
            </p:cNvSpPr>
            <p:nvPr/>
          </p:nvSpPr>
          <p:spPr bwMode="auto">
            <a:xfrm>
              <a:off x="1296" y="8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09" name="Rectangle 106"/>
            <p:cNvSpPr>
              <a:spLocks noChangeArrowheads="1"/>
            </p:cNvSpPr>
            <p:nvPr/>
          </p:nvSpPr>
          <p:spPr bwMode="auto">
            <a:xfrm>
              <a:off x="1296" y="11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10" name="Rectangle 107"/>
            <p:cNvSpPr>
              <a:spLocks noChangeArrowheads="1"/>
            </p:cNvSpPr>
            <p:nvPr/>
          </p:nvSpPr>
          <p:spPr bwMode="auto">
            <a:xfrm>
              <a:off x="1296" y="57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11" name="Rectangle 108"/>
            <p:cNvSpPr>
              <a:spLocks noChangeArrowheads="1"/>
            </p:cNvSpPr>
            <p:nvPr/>
          </p:nvSpPr>
          <p:spPr bwMode="auto">
            <a:xfrm flipV="1">
              <a:off x="1296" y="72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12" name="Rectangle 109"/>
            <p:cNvSpPr>
              <a:spLocks noChangeArrowheads="1"/>
            </p:cNvSpPr>
            <p:nvPr/>
          </p:nvSpPr>
          <p:spPr bwMode="auto">
            <a:xfrm flipV="1">
              <a:off x="1296" y="100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13" name="Rectangle 110"/>
            <p:cNvSpPr>
              <a:spLocks noChangeArrowheads="1"/>
            </p:cNvSpPr>
            <p:nvPr/>
          </p:nvSpPr>
          <p:spPr bwMode="auto">
            <a:xfrm flipH="1">
              <a:off x="1296" y="158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14" name="Rectangle 111"/>
            <p:cNvSpPr>
              <a:spLocks noChangeArrowheads="1"/>
            </p:cNvSpPr>
            <p:nvPr/>
          </p:nvSpPr>
          <p:spPr bwMode="auto">
            <a:xfrm>
              <a:off x="129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15" name="Rectangle 112"/>
            <p:cNvSpPr>
              <a:spLocks noChangeArrowheads="1"/>
            </p:cNvSpPr>
            <p:nvPr/>
          </p:nvSpPr>
          <p:spPr bwMode="auto">
            <a:xfrm flipV="1">
              <a:off x="1296" y="14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16" name="Rectangle 113"/>
            <p:cNvSpPr>
              <a:spLocks noChangeArrowheads="1"/>
            </p:cNvSpPr>
            <p:nvPr/>
          </p:nvSpPr>
          <p:spPr bwMode="auto">
            <a:xfrm>
              <a:off x="1584" y="100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363" name="Text Box 114"/>
          <p:cNvSpPr txBox="1">
            <a:spLocks noChangeArrowheads="1"/>
          </p:cNvSpPr>
          <p:nvPr/>
        </p:nvSpPr>
        <p:spPr bwMode="auto">
          <a:xfrm>
            <a:off x="641350" y="1231900"/>
            <a:ext cx="291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800" smtClean="0">
                <a:solidFill>
                  <a:srgbClr val="000000"/>
                </a:solidFill>
              </a:rPr>
              <a:t>Weak pixels but connected</a:t>
            </a:r>
          </a:p>
        </p:txBody>
      </p:sp>
      <p:sp>
        <p:nvSpPr>
          <p:cNvPr id="56364" name="Line 115"/>
          <p:cNvSpPr>
            <a:spLocks noChangeShapeType="1"/>
          </p:cNvSpPr>
          <p:nvPr/>
        </p:nvSpPr>
        <p:spPr bwMode="auto">
          <a:xfrm flipV="1">
            <a:off x="2971800" y="9906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65" name="Line 116"/>
          <p:cNvSpPr>
            <a:spLocks noChangeShapeType="1"/>
          </p:cNvSpPr>
          <p:nvPr/>
        </p:nvSpPr>
        <p:spPr bwMode="auto">
          <a:xfrm flipV="1">
            <a:off x="2971800" y="7620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66" name="Line 117"/>
          <p:cNvSpPr>
            <a:spLocks noChangeShapeType="1"/>
          </p:cNvSpPr>
          <p:nvPr/>
        </p:nvSpPr>
        <p:spPr bwMode="auto">
          <a:xfrm flipH="1" flipV="1">
            <a:off x="5715000" y="15240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67" name="Line 118"/>
          <p:cNvSpPr>
            <a:spLocks noChangeShapeType="1"/>
          </p:cNvSpPr>
          <p:nvPr/>
        </p:nvSpPr>
        <p:spPr bwMode="auto">
          <a:xfrm flipH="1" flipV="1">
            <a:off x="5943600" y="1295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368" name="Group 125"/>
          <p:cNvGrpSpPr>
            <a:grpSpLocks/>
          </p:cNvGrpSpPr>
          <p:nvPr/>
        </p:nvGrpSpPr>
        <p:grpSpPr bwMode="auto">
          <a:xfrm>
            <a:off x="0" y="2706688"/>
            <a:ext cx="8961438" cy="3167062"/>
            <a:chOff x="624" y="2016"/>
            <a:chExt cx="4222" cy="1492"/>
          </a:xfrm>
        </p:grpSpPr>
        <p:grpSp>
          <p:nvGrpSpPr>
            <p:cNvPr id="56372" name="Group 2"/>
            <p:cNvGrpSpPr>
              <a:grpSpLocks/>
            </p:cNvGrpSpPr>
            <p:nvPr/>
          </p:nvGrpSpPr>
          <p:grpSpPr bwMode="auto">
            <a:xfrm>
              <a:off x="864" y="2016"/>
              <a:ext cx="1008" cy="1008"/>
              <a:chOff x="912" y="2640"/>
              <a:chExt cx="1008" cy="1008"/>
            </a:xfrm>
          </p:grpSpPr>
          <p:sp>
            <p:nvSpPr>
              <p:cNvPr id="56398" name="Rectangle 3"/>
              <p:cNvSpPr>
                <a:spLocks noChangeArrowheads="1"/>
              </p:cNvSpPr>
              <p:nvPr/>
            </p:nvSpPr>
            <p:spPr bwMode="auto">
              <a:xfrm flipH="1">
                <a:off x="912" y="3312"/>
                <a:ext cx="336" cy="336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99" name="Rectangle 4"/>
              <p:cNvSpPr>
                <a:spLocks noChangeArrowheads="1"/>
              </p:cNvSpPr>
              <p:nvPr/>
            </p:nvSpPr>
            <p:spPr bwMode="auto">
              <a:xfrm flipH="1">
                <a:off x="1248" y="2976"/>
                <a:ext cx="336" cy="33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00" name="Rectangle 5"/>
              <p:cNvSpPr>
                <a:spLocks noChangeArrowheads="1"/>
              </p:cNvSpPr>
              <p:nvPr/>
            </p:nvSpPr>
            <p:spPr bwMode="auto">
              <a:xfrm flipH="1">
                <a:off x="1584" y="2640"/>
                <a:ext cx="336" cy="33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01" name="Rectangle 6"/>
              <p:cNvSpPr>
                <a:spLocks noChangeArrowheads="1"/>
              </p:cNvSpPr>
              <p:nvPr/>
            </p:nvSpPr>
            <p:spPr bwMode="auto">
              <a:xfrm flipH="1">
                <a:off x="1248" y="3312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02" name="Rectangle 7"/>
              <p:cNvSpPr>
                <a:spLocks noChangeArrowheads="1"/>
              </p:cNvSpPr>
              <p:nvPr/>
            </p:nvSpPr>
            <p:spPr bwMode="auto">
              <a:xfrm flipH="1">
                <a:off x="912" y="297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03" name="Rectangle 8"/>
              <p:cNvSpPr>
                <a:spLocks noChangeArrowheads="1"/>
              </p:cNvSpPr>
              <p:nvPr/>
            </p:nvSpPr>
            <p:spPr bwMode="auto">
              <a:xfrm flipH="1">
                <a:off x="912" y="264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04" name="Rectangle 9"/>
              <p:cNvSpPr>
                <a:spLocks noChangeArrowheads="1"/>
              </p:cNvSpPr>
              <p:nvPr/>
            </p:nvSpPr>
            <p:spPr bwMode="auto">
              <a:xfrm flipH="1">
                <a:off x="1248" y="264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05" name="Rectangle 10"/>
              <p:cNvSpPr>
                <a:spLocks noChangeArrowheads="1"/>
              </p:cNvSpPr>
              <p:nvPr/>
            </p:nvSpPr>
            <p:spPr bwMode="auto">
              <a:xfrm flipH="1">
                <a:off x="1584" y="297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06" name="Rectangle 11"/>
              <p:cNvSpPr>
                <a:spLocks noChangeArrowheads="1"/>
              </p:cNvSpPr>
              <p:nvPr/>
            </p:nvSpPr>
            <p:spPr bwMode="auto">
              <a:xfrm flipH="1">
                <a:off x="1584" y="3312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6373" name="Group 12"/>
            <p:cNvGrpSpPr>
              <a:grpSpLocks/>
            </p:cNvGrpSpPr>
            <p:nvPr/>
          </p:nvGrpSpPr>
          <p:grpSpPr bwMode="auto">
            <a:xfrm>
              <a:off x="2400" y="2016"/>
              <a:ext cx="1008" cy="1008"/>
              <a:chOff x="2352" y="2640"/>
              <a:chExt cx="1008" cy="1008"/>
            </a:xfrm>
          </p:grpSpPr>
          <p:sp>
            <p:nvSpPr>
              <p:cNvPr id="56388" name="Rectangle 13"/>
              <p:cNvSpPr>
                <a:spLocks noChangeArrowheads="1"/>
              </p:cNvSpPr>
              <p:nvPr/>
            </p:nvSpPr>
            <p:spPr bwMode="auto">
              <a:xfrm flipH="1">
                <a:off x="2352" y="3312"/>
                <a:ext cx="336" cy="336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89" name="Rectangle 14"/>
              <p:cNvSpPr>
                <a:spLocks noChangeArrowheads="1"/>
              </p:cNvSpPr>
              <p:nvPr/>
            </p:nvSpPr>
            <p:spPr bwMode="auto">
              <a:xfrm flipH="1">
                <a:off x="2688" y="2976"/>
                <a:ext cx="336" cy="33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90" name="Rectangle 15"/>
              <p:cNvSpPr>
                <a:spLocks noChangeArrowheads="1"/>
              </p:cNvSpPr>
              <p:nvPr/>
            </p:nvSpPr>
            <p:spPr bwMode="auto">
              <a:xfrm flipH="1">
                <a:off x="3024" y="2640"/>
                <a:ext cx="336" cy="33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91" name="Rectangle 16"/>
              <p:cNvSpPr>
                <a:spLocks noChangeArrowheads="1"/>
              </p:cNvSpPr>
              <p:nvPr/>
            </p:nvSpPr>
            <p:spPr bwMode="auto">
              <a:xfrm flipH="1">
                <a:off x="2688" y="3312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92" name="Rectangle 17"/>
              <p:cNvSpPr>
                <a:spLocks noChangeArrowheads="1"/>
              </p:cNvSpPr>
              <p:nvPr/>
            </p:nvSpPr>
            <p:spPr bwMode="auto">
              <a:xfrm flipH="1">
                <a:off x="2352" y="297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93" name="Rectangle 18"/>
              <p:cNvSpPr>
                <a:spLocks noChangeArrowheads="1"/>
              </p:cNvSpPr>
              <p:nvPr/>
            </p:nvSpPr>
            <p:spPr bwMode="auto">
              <a:xfrm flipH="1">
                <a:off x="2352" y="264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94" name="Rectangle 19"/>
              <p:cNvSpPr>
                <a:spLocks noChangeArrowheads="1"/>
              </p:cNvSpPr>
              <p:nvPr/>
            </p:nvSpPr>
            <p:spPr bwMode="auto">
              <a:xfrm flipH="1">
                <a:off x="2688" y="264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95" name="Rectangle 20"/>
              <p:cNvSpPr>
                <a:spLocks noChangeArrowheads="1"/>
              </p:cNvSpPr>
              <p:nvPr/>
            </p:nvSpPr>
            <p:spPr bwMode="auto">
              <a:xfrm flipH="1">
                <a:off x="3024" y="297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96" name="Rectangle 21"/>
              <p:cNvSpPr>
                <a:spLocks noChangeArrowheads="1"/>
              </p:cNvSpPr>
              <p:nvPr/>
            </p:nvSpPr>
            <p:spPr bwMode="auto">
              <a:xfrm flipH="1">
                <a:off x="3024" y="3312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97" name="Line 22"/>
              <p:cNvSpPr>
                <a:spLocks noChangeShapeType="1"/>
              </p:cNvSpPr>
              <p:nvPr/>
            </p:nvSpPr>
            <p:spPr bwMode="auto">
              <a:xfrm flipV="1">
                <a:off x="2544" y="3168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6374" name="Group 23"/>
            <p:cNvGrpSpPr>
              <a:grpSpLocks/>
            </p:cNvGrpSpPr>
            <p:nvPr/>
          </p:nvGrpSpPr>
          <p:grpSpPr bwMode="auto">
            <a:xfrm>
              <a:off x="3838" y="2016"/>
              <a:ext cx="1008" cy="1008"/>
              <a:chOff x="3984" y="2640"/>
              <a:chExt cx="1008" cy="1008"/>
            </a:xfrm>
          </p:grpSpPr>
          <p:sp>
            <p:nvSpPr>
              <p:cNvPr id="56378" name="Rectangle 24"/>
              <p:cNvSpPr>
                <a:spLocks noChangeArrowheads="1"/>
              </p:cNvSpPr>
              <p:nvPr/>
            </p:nvSpPr>
            <p:spPr bwMode="auto">
              <a:xfrm flipH="1">
                <a:off x="3984" y="3312"/>
                <a:ext cx="336" cy="336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79" name="Rectangle 25"/>
              <p:cNvSpPr>
                <a:spLocks noChangeArrowheads="1"/>
              </p:cNvSpPr>
              <p:nvPr/>
            </p:nvSpPr>
            <p:spPr bwMode="auto">
              <a:xfrm flipH="1">
                <a:off x="4320" y="2976"/>
                <a:ext cx="336" cy="336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80" name="Rectangle 26"/>
              <p:cNvSpPr>
                <a:spLocks noChangeArrowheads="1"/>
              </p:cNvSpPr>
              <p:nvPr/>
            </p:nvSpPr>
            <p:spPr bwMode="auto">
              <a:xfrm flipH="1">
                <a:off x="4656" y="2640"/>
                <a:ext cx="336" cy="33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81" name="Rectangle 27"/>
              <p:cNvSpPr>
                <a:spLocks noChangeArrowheads="1"/>
              </p:cNvSpPr>
              <p:nvPr/>
            </p:nvSpPr>
            <p:spPr bwMode="auto">
              <a:xfrm flipH="1">
                <a:off x="4320" y="3312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82" name="Rectangle 28"/>
              <p:cNvSpPr>
                <a:spLocks noChangeArrowheads="1"/>
              </p:cNvSpPr>
              <p:nvPr/>
            </p:nvSpPr>
            <p:spPr bwMode="auto">
              <a:xfrm flipH="1">
                <a:off x="3984" y="297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83" name="Rectangle 29"/>
              <p:cNvSpPr>
                <a:spLocks noChangeArrowheads="1"/>
              </p:cNvSpPr>
              <p:nvPr/>
            </p:nvSpPr>
            <p:spPr bwMode="auto">
              <a:xfrm flipH="1">
                <a:off x="3984" y="264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84" name="Rectangle 30"/>
              <p:cNvSpPr>
                <a:spLocks noChangeArrowheads="1"/>
              </p:cNvSpPr>
              <p:nvPr/>
            </p:nvSpPr>
            <p:spPr bwMode="auto">
              <a:xfrm flipH="1">
                <a:off x="4320" y="264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85" name="Rectangle 31"/>
              <p:cNvSpPr>
                <a:spLocks noChangeArrowheads="1"/>
              </p:cNvSpPr>
              <p:nvPr/>
            </p:nvSpPr>
            <p:spPr bwMode="auto">
              <a:xfrm flipH="1">
                <a:off x="4656" y="297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86" name="Rectangle 32"/>
              <p:cNvSpPr>
                <a:spLocks noChangeArrowheads="1"/>
              </p:cNvSpPr>
              <p:nvPr/>
            </p:nvSpPr>
            <p:spPr bwMode="auto">
              <a:xfrm flipH="1">
                <a:off x="4656" y="3312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87" name="Line 33"/>
              <p:cNvSpPr>
                <a:spLocks noChangeShapeType="1"/>
              </p:cNvSpPr>
              <p:nvPr/>
            </p:nvSpPr>
            <p:spPr bwMode="auto">
              <a:xfrm flipV="1">
                <a:off x="4464" y="2832"/>
                <a:ext cx="288" cy="33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6375" name="Text Box 119"/>
            <p:cNvSpPr txBox="1">
              <a:spLocks noChangeArrowheads="1"/>
            </p:cNvSpPr>
            <p:nvPr/>
          </p:nvSpPr>
          <p:spPr bwMode="auto">
            <a:xfrm>
              <a:off x="624" y="3119"/>
              <a:ext cx="1290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600" smtClean="0">
                  <a:solidFill>
                    <a:srgbClr val="000000"/>
                  </a:solidFill>
                </a:rPr>
                <a:t>Very strong edge response. </a:t>
              </a:r>
            </a:p>
            <a:p>
              <a:r>
                <a:rPr lang="en-US" sz="1600" smtClean="0">
                  <a:solidFill>
                    <a:srgbClr val="000000"/>
                  </a:solidFill>
                </a:rPr>
                <a:t>Let’s start here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6376" name="Text Box 120"/>
            <p:cNvSpPr txBox="1">
              <a:spLocks noChangeArrowheads="1"/>
            </p:cNvSpPr>
            <p:nvPr/>
          </p:nvSpPr>
          <p:spPr bwMode="auto">
            <a:xfrm>
              <a:off x="2256" y="3119"/>
              <a:ext cx="1194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600" smtClean="0">
                  <a:solidFill>
                    <a:srgbClr val="000000"/>
                  </a:solidFill>
                </a:rPr>
                <a:t>Weaker response but it is </a:t>
              </a:r>
            </a:p>
            <a:p>
              <a:r>
                <a:rPr lang="en-US" sz="1600" smtClean="0">
                  <a:solidFill>
                    <a:srgbClr val="000000"/>
                  </a:solidFill>
                </a:rPr>
                <a:t>connected to a confirmed </a:t>
              </a:r>
            </a:p>
            <a:p>
              <a:r>
                <a:rPr lang="en-US" sz="1600" smtClean="0">
                  <a:solidFill>
                    <a:srgbClr val="000000"/>
                  </a:solidFill>
                </a:rPr>
                <a:t>edge point. Let’s keep it.</a:t>
              </a:r>
            </a:p>
          </p:txBody>
        </p:sp>
        <p:sp>
          <p:nvSpPr>
            <p:cNvPr id="56377" name="Text Box 121"/>
            <p:cNvSpPr txBox="1">
              <a:spLocks noChangeArrowheads="1"/>
            </p:cNvSpPr>
            <p:nvPr/>
          </p:nvSpPr>
          <p:spPr bwMode="auto">
            <a:xfrm>
              <a:off x="3838" y="3167"/>
              <a:ext cx="591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600" smtClean="0">
                  <a:solidFill>
                    <a:srgbClr val="000000"/>
                  </a:solidFill>
                </a:rPr>
                <a:t>Continue….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6369" name="Text Box 122"/>
          <p:cNvSpPr txBox="1">
            <a:spLocks noChangeArrowheads="1"/>
          </p:cNvSpPr>
          <p:nvPr/>
        </p:nvSpPr>
        <p:spPr bwMode="auto">
          <a:xfrm>
            <a:off x="1066800" y="6016625"/>
            <a:ext cx="7529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smtClean="0">
                <a:solidFill>
                  <a:srgbClr val="000000"/>
                </a:solidFill>
              </a:rPr>
              <a:t>Note: Darker squares illustrate stronger edge response (larger </a:t>
            </a:r>
            <a:r>
              <a:rPr lang="en-US" sz="2000" i="1" smtClean="0">
                <a:solidFill>
                  <a:srgbClr val="000000"/>
                </a:solidFill>
              </a:rPr>
              <a:t>M</a:t>
            </a:r>
            <a:r>
              <a:rPr lang="en-US" sz="2000" smtClean="0">
                <a:solidFill>
                  <a:srgbClr val="000000"/>
                </a:solidFill>
              </a:rPr>
              <a:t>)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370" name="Text Box 123"/>
          <p:cNvSpPr txBox="1">
            <a:spLocks noChangeArrowheads="1"/>
          </p:cNvSpPr>
          <p:nvPr/>
        </p:nvSpPr>
        <p:spPr bwMode="auto">
          <a:xfrm>
            <a:off x="6280150" y="1422400"/>
            <a:ext cx="264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800" smtClean="0">
                <a:solidFill>
                  <a:srgbClr val="000000"/>
                </a:solidFill>
              </a:rPr>
              <a:t>Weak pixels but isolated</a:t>
            </a:r>
          </a:p>
        </p:txBody>
      </p:sp>
      <p:sp>
        <p:nvSpPr>
          <p:cNvPr id="56371" name="Rectangle 124"/>
          <p:cNvSpPr>
            <a:spLocks noGrp="1" noChangeArrowheads="1"/>
          </p:cNvSpPr>
          <p:nvPr>
            <p:ph type="title"/>
          </p:nvPr>
        </p:nvSpPr>
        <p:spPr>
          <a:xfrm>
            <a:off x="738188" y="-284163"/>
            <a:ext cx="7772400" cy="1143001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Hysteresis Thresholding</a:t>
            </a:r>
          </a:p>
        </p:txBody>
      </p:sp>
    </p:spTree>
    <p:extLst>
      <p:ext uri="{BB962C8B-B14F-4D97-AF65-F5344CB8AC3E}">
        <p14:creationId xmlns:p14="http://schemas.microsoft.com/office/powerpoint/2010/main" val="36563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office scene #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0"/>
            <a:ext cx="57658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hys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71788"/>
            <a:ext cx="382587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769938" y="938213"/>
            <a:ext cx="887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T=15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412038" y="909638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T=5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464300" y="3770313"/>
            <a:ext cx="1830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Hysteresis</a:t>
            </a:r>
          </a:p>
          <a:p>
            <a:r>
              <a:rPr lang="en-US" smtClean="0">
                <a:solidFill>
                  <a:srgbClr val="000000"/>
                </a:solidFill>
              </a:rPr>
              <a:t>T</a:t>
            </a:r>
            <a:r>
              <a:rPr lang="en-US" baseline="-25000" smtClean="0">
                <a:solidFill>
                  <a:srgbClr val="000000"/>
                </a:solidFill>
              </a:rPr>
              <a:t>h</a:t>
            </a:r>
            <a:r>
              <a:rPr lang="en-US" smtClean="0">
                <a:solidFill>
                  <a:srgbClr val="000000"/>
                </a:solidFill>
              </a:rPr>
              <a:t>=15 T</a:t>
            </a:r>
            <a:r>
              <a:rPr lang="en-US" baseline="-25000" smtClean="0">
                <a:solidFill>
                  <a:srgbClr val="000000"/>
                </a:solidFill>
              </a:rPr>
              <a:t>l</a:t>
            </a:r>
            <a:r>
              <a:rPr lang="en-US" smtClean="0">
                <a:solidFill>
                  <a:srgbClr val="000000"/>
                </a:solidFill>
              </a:rPr>
              <a:t> = 5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65100" y="5376863"/>
            <a:ext cx="1847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Hysteresis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thresholding</a:t>
            </a:r>
          </a:p>
        </p:txBody>
      </p:sp>
    </p:spTree>
    <p:extLst>
      <p:ext uri="{BB962C8B-B14F-4D97-AF65-F5344CB8AC3E}">
        <p14:creationId xmlns:p14="http://schemas.microsoft.com/office/powerpoint/2010/main" val="22821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dirty="0" smtClean="0"/>
              <a:t>Recap: Canny edge detector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665163" y="1165225"/>
            <a:ext cx="7772400" cy="4114800"/>
          </a:xfrm>
        </p:spPr>
        <p:txBody>
          <a:bodyPr/>
          <a:lstStyle/>
          <a:p>
            <a:pPr marL="533400" indent="-5334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Filter image with derivative of Gaussian </a:t>
            </a:r>
          </a:p>
          <a:p>
            <a:pPr marL="533400" indent="-53340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Find magnitude and orientation of gradient</a:t>
            </a:r>
          </a:p>
          <a:p>
            <a:pPr marL="533400" indent="-5334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Non-maximum suppression</a:t>
            </a:r>
            <a:r>
              <a:rPr lang="en-US" sz="2400" dirty="0" smtClean="0"/>
              <a:t>:</a:t>
            </a:r>
          </a:p>
          <a:p>
            <a:pPr marL="914400" lvl="1" indent="-457200">
              <a:spcBef>
                <a:spcPts val="600"/>
              </a:spcBef>
            </a:pPr>
            <a:r>
              <a:rPr lang="en-US" sz="2400" dirty="0" smtClean="0"/>
              <a:t>Thin wide “ridges” down to single pixel width</a:t>
            </a:r>
          </a:p>
          <a:p>
            <a:pPr marL="533400" indent="-5334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Linking and </a:t>
            </a:r>
            <a:r>
              <a:rPr lang="en-US" sz="2400" b="1" dirty="0" err="1" smtClean="0"/>
              <a:t>thresholding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/>
              <a:t>hysteresis</a:t>
            </a:r>
            <a:r>
              <a:rPr lang="en-US" sz="2400" dirty="0" smtClean="0"/>
              <a:t>):</a:t>
            </a:r>
          </a:p>
          <a:p>
            <a:pPr marL="914400" lvl="1" indent="-457200">
              <a:spcBef>
                <a:spcPts val="600"/>
              </a:spcBef>
            </a:pPr>
            <a:r>
              <a:rPr lang="en-US" sz="2400" dirty="0" smtClean="0"/>
              <a:t>Define two thresholds: low and high</a:t>
            </a:r>
          </a:p>
          <a:p>
            <a:pPr marL="914400" lvl="1" indent="-457200">
              <a:spcBef>
                <a:spcPts val="600"/>
              </a:spcBef>
            </a:pPr>
            <a:r>
              <a:rPr lang="en-US" sz="2400" dirty="0" smtClean="0"/>
              <a:t>Use the high threshold to start edge curves and the low threshold to continue them</a:t>
            </a:r>
            <a:br>
              <a:rPr lang="en-US" sz="2400" dirty="0" smtClean="0"/>
            </a:br>
            <a:endParaRPr lang="en-US" sz="800" dirty="0" smtClean="0"/>
          </a:p>
          <a:p>
            <a:pPr marL="533400" indent="-533400">
              <a:spcBef>
                <a:spcPts val="600"/>
              </a:spcBef>
            </a:pPr>
            <a:r>
              <a:rPr lang="en-US" sz="2400" dirty="0" smtClean="0"/>
              <a:t>MATLAB:   </a:t>
            </a:r>
            <a:r>
              <a:rPr lang="en-US" sz="2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edge(image, ‘canny’);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5943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000" dirty="0"/>
              <a:t>J. Canny, </a:t>
            </a:r>
            <a:r>
              <a:rPr lang="en-US" sz="2000" b="1" i="1" dirty="0">
                <a:hlinkClick r:id="rId3"/>
              </a:rPr>
              <a:t>A Computational Approach To Edge Detection</a:t>
            </a:r>
            <a:r>
              <a:rPr lang="en-US" sz="2000" dirty="0"/>
              <a:t>, IEEE Trans. Pattern Analysis and Machine Intelligence, 8:679-714, 1986.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Edge detection is just the beginning…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641975"/>
            <a:ext cx="7772400" cy="838200"/>
          </a:xfrm>
        </p:spPr>
        <p:txBody>
          <a:bodyPr/>
          <a:lstStyle/>
          <a:p>
            <a:r>
              <a:rPr lang="en-US" sz="2400" smtClean="0"/>
              <a:t>Berkeley segmentation database:</a:t>
            </a:r>
            <a:br>
              <a:rPr lang="en-US" sz="2400" smtClean="0"/>
            </a:br>
            <a:r>
              <a:rPr lang="en-US" sz="1600" smtClean="0">
                <a:hlinkClick r:id="rId3"/>
              </a:rPr>
              <a:t>http://www.eecs.berkeley.edu/Research/Projects/CS/vision/grouping/segbench/</a:t>
            </a:r>
            <a:endParaRPr lang="en-US" sz="160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3" y="1603375"/>
            <a:ext cx="2662237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603375"/>
            <a:ext cx="26670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buffal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9650" y="1603375"/>
            <a:ext cx="2673350" cy="178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557588"/>
            <a:ext cx="266700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557588"/>
            <a:ext cx="266700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0" descr="boy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9650" y="3557588"/>
            <a:ext cx="2667000" cy="1779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1346200" y="1146175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image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3473450" y="114300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human segmentation</a:t>
            </a: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6318250" y="1146175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gradient magnitude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Text Box 2"/>
          <p:cNvSpPr txBox="1">
            <a:spLocks noChangeArrowheads="1"/>
          </p:cNvSpPr>
          <p:nvPr/>
        </p:nvSpPr>
        <p:spPr bwMode="auto">
          <a:xfrm>
            <a:off x="207963" y="5807075"/>
            <a:ext cx="87090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>
            <a:spAutoFit/>
          </a:bodyPr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  <a:tab pos="7880350" algn="l"/>
                <a:tab pos="853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92113" indent="-1968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  <a:tab pos="7880350" algn="l"/>
                <a:tab pos="853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87375" indent="-1952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  <a:tab pos="7880350" algn="l"/>
                <a:tab pos="853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82638" indent="-1952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  <a:tab pos="7880350" algn="l"/>
                <a:tab pos="853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979488" indent="-1968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  <a:tab pos="7880350" algn="l"/>
                <a:tab pos="853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4366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  <a:tab pos="7880350" algn="l"/>
                <a:tab pos="853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8938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  <a:tab pos="7880350" algn="l"/>
                <a:tab pos="853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3510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  <a:tab pos="7880350" algn="l"/>
                <a:tab pos="853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8082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  <a:tab pos="7880350" algn="l"/>
                <a:tab pos="853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5400" smtClean="0">
                <a:solidFill>
                  <a:srgbClr val="000000"/>
                </a:solidFill>
              </a:rPr>
              <a:t>two-tone images</a:t>
            </a:r>
          </a:p>
        </p:txBody>
      </p:sp>
      <p:sp>
        <p:nvSpPr>
          <p:cNvPr id="551939" name="Text Box 3"/>
          <p:cNvSpPr txBox="1">
            <a:spLocks noChangeArrowheads="1"/>
          </p:cNvSpPr>
          <p:nvPr/>
        </p:nvSpPr>
        <p:spPr bwMode="auto">
          <a:xfrm>
            <a:off x="2266950" y="3732213"/>
            <a:ext cx="163513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5184775" y="2695575"/>
            <a:ext cx="22796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1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0"/>
            <a:ext cx="8967788" cy="46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2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216150"/>
            <a:ext cx="896778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987" name="Text Box 3"/>
          <p:cNvSpPr txBox="1">
            <a:spLocks noChangeArrowheads="1"/>
          </p:cNvSpPr>
          <p:nvPr/>
        </p:nvSpPr>
        <p:spPr bwMode="auto">
          <a:xfrm>
            <a:off x="2266950" y="3732213"/>
            <a:ext cx="163513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3988" name="Text Box 4"/>
          <p:cNvSpPr txBox="1">
            <a:spLocks noChangeArrowheads="1"/>
          </p:cNvSpPr>
          <p:nvPr/>
        </p:nvSpPr>
        <p:spPr bwMode="auto">
          <a:xfrm>
            <a:off x="5184775" y="2695575"/>
            <a:ext cx="22796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49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Text Box 2"/>
          <p:cNvSpPr txBox="1">
            <a:spLocks noChangeArrowheads="1"/>
          </p:cNvSpPr>
          <p:nvPr/>
        </p:nvSpPr>
        <p:spPr bwMode="auto">
          <a:xfrm>
            <a:off x="2266950" y="3732213"/>
            <a:ext cx="163513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6035" name="Text Box 3"/>
          <p:cNvSpPr txBox="1">
            <a:spLocks noChangeArrowheads="1"/>
          </p:cNvSpPr>
          <p:nvPr/>
        </p:nvSpPr>
        <p:spPr bwMode="auto">
          <a:xfrm>
            <a:off x="5184775" y="2695575"/>
            <a:ext cx="22796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6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263525"/>
            <a:ext cx="4386262" cy="637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163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Text Box 2"/>
          <p:cNvSpPr txBox="1">
            <a:spLocks noChangeArrowheads="1"/>
          </p:cNvSpPr>
          <p:nvPr/>
        </p:nvSpPr>
        <p:spPr bwMode="auto">
          <a:xfrm>
            <a:off x="2266950" y="3732213"/>
            <a:ext cx="163513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8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263525"/>
            <a:ext cx="4386262" cy="637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8084" name="Line 4"/>
          <p:cNvSpPr>
            <a:spLocks noChangeShapeType="1"/>
          </p:cNvSpPr>
          <p:nvPr/>
        </p:nvSpPr>
        <p:spPr bwMode="auto">
          <a:xfrm flipH="1">
            <a:off x="6011863" y="1866900"/>
            <a:ext cx="625475" cy="41433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8085" name="Text Box 5"/>
          <p:cNvSpPr txBox="1">
            <a:spLocks noChangeArrowheads="1"/>
          </p:cNvSpPr>
          <p:nvPr/>
        </p:nvSpPr>
        <p:spPr bwMode="auto">
          <a:xfrm>
            <a:off x="6624638" y="1530350"/>
            <a:ext cx="27146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>
            <a:spAutoFit/>
          </a:bodyPr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92113" indent="-196850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87375" indent="-1952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82638" indent="-1952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979488" indent="-196850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4366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8938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3510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8082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smtClean="0">
                <a:solidFill>
                  <a:srgbClr val="000000"/>
                </a:solidFill>
              </a:rPr>
              <a:t>hair (not shadow!)</a:t>
            </a:r>
          </a:p>
        </p:txBody>
      </p:sp>
      <p:sp>
        <p:nvSpPr>
          <p:cNvPr id="558086" name="Text Box 6"/>
          <p:cNvSpPr txBox="1">
            <a:spLocks noChangeArrowheads="1"/>
          </p:cNvSpPr>
          <p:nvPr/>
        </p:nvSpPr>
        <p:spPr bwMode="auto">
          <a:xfrm>
            <a:off x="6408738" y="4433888"/>
            <a:ext cx="2714625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>
            <a:spAutoFit/>
          </a:bodyPr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92113" indent="-196850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87375" indent="-1952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82638" indent="-1952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979488" indent="-196850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4366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8938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3510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8082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smtClean="0">
                <a:solidFill>
                  <a:srgbClr val="000000"/>
                </a:solidFill>
              </a:rPr>
              <a:t>inferred external contours</a:t>
            </a:r>
          </a:p>
        </p:txBody>
      </p:sp>
      <p:sp>
        <p:nvSpPr>
          <p:cNvPr id="558087" name="Line 7"/>
          <p:cNvSpPr>
            <a:spLocks noChangeShapeType="1"/>
          </p:cNvSpPr>
          <p:nvPr/>
        </p:nvSpPr>
        <p:spPr bwMode="auto">
          <a:xfrm flipH="1" flipV="1">
            <a:off x="6634163" y="3732213"/>
            <a:ext cx="417512" cy="623887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8088" name="Text Box 8"/>
          <p:cNvSpPr txBox="1">
            <a:spLocks noChangeArrowheads="1"/>
          </p:cNvSpPr>
          <p:nvPr/>
        </p:nvSpPr>
        <p:spPr bwMode="auto">
          <a:xfrm>
            <a:off x="228600" y="1530350"/>
            <a:ext cx="2716213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>
            <a:spAutoFit/>
          </a:bodyPr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92113" indent="-196850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87375" indent="-1952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82638" indent="-1952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979488" indent="-196850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4366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8938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3510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8082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smtClean="0">
                <a:solidFill>
                  <a:srgbClr val="000000"/>
                </a:solidFill>
              </a:rPr>
              <a:t>“attached shadow” contour</a:t>
            </a:r>
          </a:p>
        </p:txBody>
      </p:sp>
      <p:sp>
        <p:nvSpPr>
          <p:cNvPr id="558089" name="Text Box 9"/>
          <p:cNvSpPr txBox="1">
            <a:spLocks noChangeArrowheads="1"/>
          </p:cNvSpPr>
          <p:nvPr/>
        </p:nvSpPr>
        <p:spPr bwMode="auto">
          <a:xfrm>
            <a:off x="228600" y="3295650"/>
            <a:ext cx="27162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>
            <a:spAutoFit/>
          </a:bodyPr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92113" indent="-196850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87375" indent="-1952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82638" indent="-1952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979488" indent="-196850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4366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8938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3510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8082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smtClean="0">
                <a:solidFill>
                  <a:srgbClr val="000000"/>
                </a:solidFill>
              </a:rPr>
              <a:t>“cast shadow” contour</a:t>
            </a:r>
          </a:p>
        </p:txBody>
      </p:sp>
      <p:sp>
        <p:nvSpPr>
          <p:cNvPr id="558090" name="Line 10"/>
          <p:cNvSpPr>
            <a:spLocks noChangeShapeType="1"/>
          </p:cNvSpPr>
          <p:nvPr/>
        </p:nvSpPr>
        <p:spPr bwMode="auto">
          <a:xfrm flipV="1">
            <a:off x="2073275" y="2901950"/>
            <a:ext cx="830263" cy="41751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8091" name="Line 11"/>
          <p:cNvSpPr>
            <a:spLocks noChangeShapeType="1"/>
          </p:cNvSpPr>
          <p:nvPr/>
        </p:nvSpPr>
        <p:spPr bwMode="auto">
          <a:xfrm>
            <a:off x="1866900" y="2171700"/>
            <a:ext cx="1036638" cy="20796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76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0131" name="Text Box 3"/>
          <p:cNvSpPr txBox="1">
            <a:spLocks noChangeArrowheads="1"/>
          </p:cNvSpPr>
          <p:nvPr/>
        </p:nvSpPr>
        <p:spPr bwMode="auto">
          <a:xfrm>
            <a:off x="2266950" y="3732213"/>
            <a:ext cx="163513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0132" name="Text Box 4"/>
          <p:cNvSpPr txBox="1">
            <a:spLocks noChangeArrowheads="1"/>
          </p:cNvSpPr>
          <p:nvPr/>
        </p:nvSpPr>
        <p:spPr bwMode="auto">
          <a:xfrm>
            <a:off x="5184775" y="2695575"/>
            <a:ext cx="22796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0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263525"/>
            <a:ext cx="4386262" cy="637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207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88AC25-AF52-1C40-A9E0-A5191DFABECB}" type="slidenum">
              <a:rPr lang="ru-RU" smtClean="0">
                <a:solidFill>
                  <a:srgbClr val="000000"/>
                </a:solidFill>
              </a:rPr>
              <a:pPr/>
              <a:t>29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1878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7650" y="1390650"/>
            <a:ext cx="61087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6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Origin of edges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1371600"/>
          </a:xfrm>
        </p:spPr>
        <p:txBody>
          <a:bodyPr/>
          <a:lstStyle/>
          <a:p>
            <a:r>
              <a:rPr lang="en-US" smtClean="0"/>
              <a:t>Edges are caused by a variety of factors: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588" y="9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793875" y="2400300"/>
          <a:ext cx="29908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hoto Editor Photo" r:id="rId4" imgW="2991268" imgH="2857899" progId="">
                  <p:embed/>
                </p:oleObj>
              </mc:Choice>
              <mc:Fallback>
                <p:oleObj name="Photo Editor Photo" r:id="rId4" imgW="2991268" imgH="285789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2400300"/>
                        <a:ext cx="299085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765675" y="3282950"/>
            <a:ext cx="1865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depth discontinuity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765675" y="3924300"/>
            <a:ext cx="2520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surface color discontinuity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765675" y="4578350"/>
            <a:ext cx="2370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illumination discontinuity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765675" y="2628900"/>
            <a:ext cx="2701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surface normal discontinuity</a:t>
            </a:r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7239000" y="6477000"/>
            <a:ext cx="18415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Source: Steve Seitz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EF836D-2E41-5E43-8FB0-7F6CCAB35CBE}" type="slidenum">
              <a:rPr lang="ru-RU" smtClean="0">
                <a:solidFill>
                  <a:srgbClr val="000000"/>
                </a:solidFill>
              </a:rPr>
              <a:pPr/>
              <a:t>30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1981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7650" y="1390650"/>
            <a:ext cx="61087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0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Closeup of edges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2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8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Closeup of edges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6" name="Picture 2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 l="12254" t="59148" r="79703" b="36111"/>
          <a:stretch>
            <a:fillRect/>
          </a:stretch>
        </p:blipFill>
        <p:spPr bwMode="auto">
          <a:xfrm>
            <a:off x="5943600" y="2819400"/>
            <a:ext cx="1550988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4495800"/>
            <a:ext cx="381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5448300" y="4229100"/>
            <a:ext cx="10668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829300" y="4229100"/>
            <a:ext cx="1066800" cy="533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6057900" y="4229100"/>
            <a:ext cx="10668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8100" y="5143500"/>
            <a:ext cx="10668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4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Closeup of edges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2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57600" y="4572000"/>
            <a:ext cx="381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5753100" y="4610100"/>
            <a:ext cx="10668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3" name="Picture 2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 l="81447" t="62500" r="7446" b="31944"/>
          <a:stretch>
            <a:fillRect/>
          </a:stretch>
        </p:blipFill>
        <p:spPr bwMode="auto">
          <a:xfrm>
            <a:off x="5638800" y="2895600"/>
            <a:ext cx="2057400" cy="137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5400000" flipH="1" flipV="1">
            <a:off x="3086100" y="5143500"/>
            <a:ext cx="10668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7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Closeup of edges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4" name="Picture 2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28800" y="5257800"/>
            <a:ext cx="381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6" name="Picture 2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 l="37022" t="73611" r="53723" b="19444"/>
          <a:stretch>
            <a:fillRect/>
          </a:stretch>
        </p:blipFill>
        <p:spPr bwMode="auto">
          <a:xfrm>
            <a:off x="5638800" y="2438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56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Characterizing edges</a:t>
            </a:r>
          </a:p>
        </p:txBody>
      </p:sp>
      <p:sp>
        <p:nvSpPr>
          <p:cNvPr id="8195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An edge is a place of rapid change in the image intensity function</a:t>
            </a:r>
          </a:p>
        </p:txBody>
      </p:sp>
      <p:pic>
        <p:nvPicPr>
          <p:cNvPr id="8196" name="Picture 10" descr="step_ed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27432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7" name="Line 21"/>
          <p:cNvSpPr>
            <a:spLocks noChangeShapeType="1"/>
          </p:cNvSpPr>
          <p:nvPr/>
        </p:nvSpPr>
        <p:spPr bwMode="auto">
          <a:xfrm>
            <a:off x="228600" y="3962400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22"/>
          <p:cNvSpPr txBox="1">
            <a:spLocks noChangeArrowheads="1"/>
          </p:cNvSpPr>
          <p:nvPr/>
        </p:nvSpPr>
        <p:spPr bwMode="auto">
          <a:xfrm>
            <a:off x="1174750" y="25146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image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124200" y="2254250"/>
            <a:ext cx="2851150" cy="2725738"/>
            <a:chOff x="1968" y="1420"/>
            <a:chExt cx="1796" cy="1717"/>
          </a:xfrm>
        </p:grpSpPr>
        <p:sp>
          <p:nvSpPr>
            <p:cNvPr id="8210" name="Rectangle 11"/>
            <p:cNvSpPr>
              <a:spLocks noChangeArrowheads="1"/>
            </p:cNvSpPr>
            <p:nvPr/>
          </p:nvSpPr>
          <p:spPr bwMode="auto">
            <a:xfrm>
              <a:off x="2016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Freeform 12"/>
            <p:cNvSpPr>
              <a:spLocks/>
            </p:cNvSpPr>
            <p:nvPr/>
          </p:nvSpPr>
          <p:spPr bwMode="auto">
            <a:xfrm>
              <a:off x="2016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5"/>
            <p:cNvSpPr>
              <a:spLocks/>
            </p:cNvSpPr>
            <p:nvPr/>
          </p:nvSpPr>
          <p:spPr bwMode="auto">
            <a:xfrm flipH="1">
              <a:off x="2832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Text Box 24"/>
            <p:cNvSpPr txBox="1">
              <a:spLocks noChangeArrowheads="1"/>
            </p:cNvSpPr>
            <p:nvPr/>
          </p:nvSpPr>
          <p:spPr bwMode="auto">
            <a:xfrm>
              <a:off x="1968" y="1420"/>
              <a:ext cx="17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intensity function</a:t>
              </a:r>
              <a:br>
                <a:rPr lang="en-US" sz="1800"/>
              </a:br>
              <a:r>
                <a:rPr lang="en-US" sz="1800"/>
                <a:t>(along horizontal scanline)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172200" y="2528888"/>
            <a:ext cx="2743200" cy="2451100"/>
            <a:chOff x="3888" y="1593"/>
            <a:chExt cx="1728" cy="1544"/>
          </a:xfrm>
        </p:grpSpPr>
        <p:sp>
          <p:nvSpPr>
            <p:cNvPr id="8205" name="Rectangle 16"/>
            <p:cNvSpPr>
              <a:spLocks noChangeArrowheads="1"/>
            </p:cNvSpPr>
            <p:nvPr/>
          </p:nvSpPr>
          <p:spPr bwMode="auto">
            <a:xfrm>
              <a:off x="3888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06" name="Group 19"/>
            <p:cNvGrpSpPr>
              <a:grpSpLocks/>
            </p:cNvGrpSpPr>
            <p:nvPr/>
          </p:nvGrpSpPr>
          <p:grpSpPr bwMode="auto">
            <a:xfrm>
              <a:off x="3888" y="1854"/>
              <a:ext cx="1728" cy="1248"/>
              <a:chOff x="3888" y="2640"/>
              <a:chExt cx="1728" cy="1248"/>
            </a:xfrm>
          </p:grpSpPr>
          <p:sp>
            <p:nvSpPr>
              <p:cNvPr id="8208" name="Freeform 17"/>
              <p:cNvSpPr>
                <a:spLocks/>
              </p:cNvSpPr>
              <p:nvPr/>
            </p:nvSpPr>
            <p:spPr bwMode="auto">
              <a:xfrm>
                <a:off x="3888" y="3264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1 h 630"/>
                  <a:gd name="T6" fmla="*/ 399 w 909"/>
                  <a:gd name="T7" fmla="*/ 417 h 630"/>
                  <a:gd name="T8" fmla="*/ 459 w 909"/>
                  <a:gd name="T9" fmla="*/ 612 h 630"/>
                  <a:gd name="T10" fmla="*/ 528 w 909"/>
                  <a:gd name="T11" fmla="*/ 420 h 630"/>
                  <a:gd name="T12" fmla="*/ 564 w 909"/>
                  <a:gd name="T13" fmla="*/ 93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18"/>
              <p:cNvSpPr>
                <a:spLocks/>
              </p:cNvSpPr>
              <p:nvPr/>
            </p:nvSpPr>
            <p:spPr bwMode="auto">
              <a:xfrm flipV="1">
                <a:off x="4707" y="2640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1 h 630"/>
                  <a:gd name="T6" fmla="*/ 399 w 909"/>
                  <a:gd name="T7" fmla="*/ 417 h 630"/>
                  <a:gd name="T8" fmla="*/ 459 w 909"/>
                  <a:gd name="T9" fmla="*/ 612 h 630"/>
                  <a:gd name="T10" fmla="*/ 528 w 909"/>
                  <a:gd name="T11" fmla="*/ 420 h 630"/>
                  <a:gd name="T12" fmla="*/ 564 w 909"/>
                  <a:gd name="T13" fmla="*/ 93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7" name="Text Box 25"/>
            <p:cNvSpPr txBox="1">
              <a:spLocks noChangeArrowheads="1"/>
            </p:cNvSpPr>
            <p:nvPr/>
          </p:nvSpPr>
          <p:spPr bwMode="auto">
            <a:xfrm>
              <a:off x="4216" y="1593"/>
              <a:ext cx="1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first derivative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489700" y="3276600"/>
            <a:ext cx="2305050" cy="3200400"/>
            <a:chOff x="4088" y="2064"/>
            <a:chExt cx="1452" cy="2016"/>
          </a:xfrm>
        </p:grpSpPr>
        <p:sp>
          <p:nvSpPr>
            <p:cNvPr id="8202" name="Line 28"/>
            <p:cNvSpPr>
              <a:spLocks noChangeShapeType="1"/>
            </p:cNvSpPr>
            <p:nvPr/>
          </p:nvSpPr>
          <p:spPr bwMode="auto">
            <a:xfrm flipH="1" flipV="1">
              <a:off x="4368" y="3168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29"/>
            <p:cNvSpPr>
              <a:spLocks noChangeShapeType="1"/>
            </p:cNvSpPr>
            <p:nvPr/>
          </p:nvSpPr>
          <p:spPr bwMode="auto">
            <a:xfrm flipV="1">
              <a:off x="5040" y="2064"/>
              <a:ext cx="14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Text Box 30"/>
            <p:cNvSpPr txBox="1">
              <a:spLocks noChangeArrowheads="1"/>
            </p:cNvSpPr>
            <p:nvPr/>
          </p:nvSpPr>
          <p:spPr bwMode="auto">
            <a:xfrm>
              <a:off x="4088" y="3676"/>
              <a:ext cx="14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edges correspond to</a:t>
              </a:r>
              <a:br>
                <a:rPr lang="en-US" sz="1800"/>
              </a:br>
              <a:r>
                <a:rPr lang="en-US" sz="1800"/>
                <a:t>extrema of derivative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nd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9925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mgd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332163"/>
            <a:ext cx="283051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m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52400" y="3133725"/>
            <a:ext cx="8991600" cy="552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4" name="Picture 7" descr="mdif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Group 8"/>
          <p:cNvGrpSpPr>
            <a:grpSpLocks/>
          </p:cNvGrpSpPr>
          <p:nvPr/>
        </p:nvGrpSpPr>
        <p:grpSpPr bwMode="auto">
          <a:xfrm>
            <a:off x="1600200" y="838200"/>
            <a:ext cx="2362200" cy="2362200"/>
            <a:chOff x="2736" y="2544"/>
            <a:chExt cx="1440" cy="1440"/>
          </a:xfrm>
        </p:grpSpPr>
        <p:pic>
          <p:nvPicPr>
            <p:cNvPr id="37903" name="Picture 9" descr="m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544"/>
              <a:ext cx="144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4" name="AutoShape 10"/>
            <p:cNvSpPr>
              <a:spLocks noChangeArrowheads="1"/>
            </p:cNvSpPr>
            <p:nvPr/>
          </p:nvSpPr>
          <p:spPr bwMode="auto">
            <a:xfrm>
              <a:off x="2736" y="2544"/>
              <a:ext cx="1440" cy="144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AutoShape 11"/>
            <p:cNvSpPr>
              <a:spLocks noChangeArrowheads="1"/>
            </p:cNvSpPr>
            <p:nvPr/>
          </p:nvSpPr>
          <p:spPr bwMode="auto">
            <a:xfrm rot="16200000" flipH="1">
              <a:off x="2736" y="2544"/>
              <a:ext cx="1440" cy="144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6" name="Rectangle 12"/>
          <p:cNvSpPr>
            <a:spLocks noChangeArrowheads="1"/>
          </p:cNvSpPr>
          <p:nvPr/>
        </p:nvSpPr>
        <p:spPr bwMode="auto">
          <a:xfrm>
            <a:off x="635000" y="663575"/>
            <a:ext cx="914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Text Box 13"/>
          <p:cNvSpPr txBox="1">
            <a:spLocks noChangeArrowheads="1"/>
          </p:cNvSpPr>
          <p:nvPr/>
        </p:nvSpPr>
        <p:spPr bwMode="auto">
          <a:xfrm>
            <a:off x="276225" y="0"/>
            <a:ext cx="79613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>
                <a:latin typeface="Times New Roman" pitchFamily="18" charset="0"/>
              </a:rPr>
              <a:t>There is ALWAYS a tradeoff between smoothing and </a:t>
            </a:r>
          </a:p>
          <a:p>
            <a:pPr algn="ctr" eaLnBrk="1" hangingPunct="1"/>
            <a:r>
              <a:rPr lang="en-US" sz="2800">
                <a:latin typeface="Times New Roman" pitchFamily="18" charset="0"/>
              </a:rPr>
              <a:t>good edge localization!</a:t>
            </a:r>
          </a:p>
        </p:txBody>
      </p:sp>
      <p:sp>
        <p:nvSpPr>
          <p:cNvPr id="37898" name="Text Box 14"/>
          <p:cNvSpPr txBox="1">
            <a:spLocks noChangeArrowheads="1"/>
          </p:cNvSpPr>
          <p:nvPr/>
        </p:nvSpPr>
        <p:spPr bwMode="auto">
          <a:xfrm>
            <a:off x="1981200" y="32004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Image with Edge</a:t>
            </a:r>
          </a:p>
        </p:txBody>
      </p:sp>
      <p:sp>
        <p:nvSpPr>
          <p:cNvPr id="37899" name="Text Box 15"/>
          <p:cNvSpPr txBox="1">
            <a:spLocks noChangeArrowheads="1"/>
          </p:cNvSpPr>
          <p:nvPr/>
        </p:nvSpPr>
        <p:spPr bwMode="auto">
          <a:xfrm>
            <a:off x="5105400" y="32004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Edge Location</a:t>
            </a:r>
          </a:p>
        </p:txBody>
      </p:sp>
      <p:sp>
        <p:nvSpPr>
          <p:cNvPr id="37900" name="Text Box 16"/>
          <p:cNvSpPr txBox="1">
            <a:spLocks noChangeArrowheads="1"/>
          </p:cNvSpPr>
          <p:nvPr/>
        </p:nvSpPr>
        <p:spPr bwMode="auto">
          <a:xfrm>
            <a:off x="762000" y="62484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Image + Noise</a:t>
            </a:r>
          </a:p>
        </p:txBody>
      </p:sp>
      <p:sp>
        <p:nvSpPr>
          <p:cNvPr id="37901" name="Text Box 17"/>
          <p:cNvSpPr txBox="1">
            <a:spLocks noChangeArrowheads="1"/>
          </p:cNvSpPr>
          <p:nvPr/>
        </p:nvSpPr>
        <p:spPr bwMode="auto">
          <a:xfrm>
            <a:off x="3810000" y="6172200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Derivatives detect edge </a:t>
            </a:r>
            <a:r>
              <a:rPr lang="en-US" sz="1400" i="1"/>
              <a:t>and</a:t>
            </a:r>
            <a:r>
              <a:rPr lang="en-US" sz="1400"/>
              <a:t> noise</a:t>
            </a:r>
          </a:p>
        </p:txBody>
      </p:sp>
      <p:sp>
        <p:nvSpPr>
          <p:cNvPr id="37902" name="Text Box 18"/>
          <p:cNvSpPr txBox="1">
            <a:spLocks noChangeArrowheads="1"/>
          </p:cNvSpPr>
          <p:nvPr/>
        </p:nvSpPr>
        <p:spPr bwMode="auto">
          <a:xfrm>
            <a:off x="6477000" y="6127750"/>
            <a:ext cx="2667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Smoothed derivative removes noise, but blurs edge</a:t>
            </a:r>
          </a:p>
        </p:txBody>
      </p:sp>
    </p:spTree>
    <p:extLst>
      <p:ext uri="{BB962C8B-B14F-4D97-AF65-F5344CB8AC3E}">
        <p14:creationId xmlns:p14="http://schemas.microsoft.com/office/powerpoint/2010/main" val="14687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\[&#10;\nabla 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15"/>
  <p:tag name="BOXHEIGHT" val="746"/>
  <p:tag name="BOXFONT" val="10"/>
  <p:tag name="BOXWRAP" val="False"/>
  <p:tag name="WORKAROUNDTRANSPARENCYBUG" val="False"/>
  <p:tag name="BITMAPFORMAT" val="pngmono"/>
  <p:tag name="DEBUGINTERACTIVE" val="True"/>
  <p:tag name="ORIGWIDTH" val="28"/>
  <p:tag name="PICTUREFILESIZE" val="14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\[&#10;\nabla 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15"/>
  <p:tag name="BOXHEIGHT" val="746"/>
  <p:tag name="BOXFONT" val="10"/>
  <p:tag name="BOXWRAP" val="False"/>
  <p:tag name="WORKAROUNDTRANSPARENCYBUG" val="False"/>
  <p:tag name="BITMAPFORMAT" val="pngmono"/>
  <p:tag name="DEBUGINTERACTIVE" val="True"/>
  <p:tag name="ORIGWIDTH" val="28"/>
  <p:tag name="PICTUREFILESIZE" val="1481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29739</TotalTime>
  <Words>537</Words>
  <Application>Microsoft Office PowerPoint</Application>
  <PresentationFormat>On-screen Show (4:3)</PresentationFormat>
  <Paragraphs>126</Paragraphs>
  <Slides>30</Slides>
  <Notes>22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Courier New</vt:lpstr>
      <vt:lpstr>StarSymbol</vt:lpstr>
      <vt:lpstr>Times New Roman</vt:lpstr>
      <vt:lpstr>Wingdings</vt:lpstr>
      <vt:lpstr>Blank Presentation</vt:lpstr>
      <vt:lpstr>Default Design</vt:lpstr>
      <vt:lpstr>1_Blank Presentation</vt:lpstr>
      <vt:lpstr>1_Default Design</vt:lpstr>
      <vt:lpstr>3_Default Design</vt:lpstr>
      <vt:lpstr>5_Default Design</vt:lpstr>
      <vt:lpstr>Bitmap Image</vt:lpstr>
      <vt:lpstr>Photo Editor Photo</vt:lpstr>
      <vt:lpstr>Edge Detection</vt:lpstr>
      <vt:lpstr>Edge detection</vt:lpstr>
      <vt:lpstr>Origin of edges</vt:lpstr>
      <vt:lpstr>Closeup of edges</vt:lpstr>
      <vt:lpstr>Closeup of edges</vt:lpstr>
      <vt:lpstr>Closeup of edges</vt:lpstr>
      <vt:lpstr>Closeup of edges</vt:lpstr>
      <vt:lpstr>Characterizing edges</vt:lpstr>
      <vt:lpstr>PowerPoint Presentation</vt:lpstr>
      <vt:lpstr>The Canny edge detector</vt:lpstr>
      <vt:lpstr>The Canny edge detector</vt:lpstr>
      <vt:lpstr>The Canny edge detector</vt:lpstr>
      <vt:lpstr>Non-maximum suppression</vt:lpstr>
      <vt:lpstr>Non-Local Maxima Suppression</vt:lpstr>
      <vt:lpstr>Non-maximum suppression</vt:lpstr>
      <vt:lpstr>Bilinear Interpolation</vt:lpstr>
      <vt:lpstr>The Canny edge detector</vt:lpstr>
      <vt:lpstr>Hysteresis thresholding</vt:lpstr>
      <vt:lpstr>PowerPoint Presentation</vt:lpstr>
      <vt:lpstr>Hysteresis Thresholding</vt:lpstr>
      <vt:lpstr>PowerPoint Presentation</vt:lpstr>
      <vt:lpstr>Recap: Canny edge detector</vt:lpstr>
      <vt:lpstr>Edge detection is just the beginning…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Alyosha Efros</cp:lastModifiedBy>
  <cp:revision>1091</cp:revision>
  <dcterms:created xsi:type="dcterms:W3CDTF">2004-08-29T23:15:23Z</dcterms:created>
  <dcterms:modified xsi:type="dcterms:W3CDTF">2020-02-19T00:43:38Z</dcterms:modified>
</cp:coreProperties>
</file>