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700" r:id="rId5"/>
    <p:sldMasterId id="2147483712" r:id="rId6"/>
    <p:sldMasterId id="2147483725" r:id="rId7"/>
    <p:sldMasterId id="2147483739" r:id="rId8"/>
    <p:sldMasterId id="2147483751" r:id="rId9"/>
    <p:sldMasterId id="2147483763" r:id="rId10"/>
    <p:sldMasterId id="2147483775" r:id="rId11"/>
  </p:sldMasterIdLst>
  <p:notesMasterIdLst>
    <p:notesMasterId r:id="rId99"/>
  </p:notesMasterIdLst>
  <p:handoutMasterIdLst>
    <p:handoutMasterId r:id="rId100"/>
  </p:handoutMasterIdLst>
  <p:sldIdLst>
    <p:sldId id="1589" r:id="rId12"/>
    <p:sldId id="1602" r:id="rId13"/>
    <p:sldId id="1603" r:id="rId14"/>
    <p:sldId id="1607" r:id="rId15"/>
    <p:sldId id="1610" r:id="rId16"/>
    <p:sldId id="1611" r:id="rId17"/>
    <p:sldId id="1612" r:id="rId18"/>
    <p:sldId id="1613" r:id="rId19"/>
    <p:sldId id="1614" r:id="rId20"/>
    <p:sldId id="1435" r:id="rId21"/>
    <p:sldId id="1615" r:id="rId22"/>
    <p:sldId id="1616" r:id="rId23"/>
    <p:sldId id="1617" r:id="rId24"/>
    <p:sldId id="1618" r:id="rId25"/>
    <p:sldId id="1619" r:id="rId26"/>
    <p:sldId id="1620" r:id="rId27"/>
    <p:sldId id="1597" r:id="rId28"/>
    <p:sldId id="1439" r:id="rId29"/>
    <p:sldId id="1440" r:id="rId30"/>
    <p:sldId id="1630" r:id="rId31"/>
    <p:sldId id="1631" r:id="rId32"/>
    <p:sldId id="1632" r:id="rId33"/>
    <p:sldId id="1633" r:id="rId34"/>
    <p:sldId id="1634" r:id="rId35"/>
    <p:sldId id="1635" r:id="rId36"/>
    <p:sldId id="1636" r:id="rId37"/>
    <p:sldId id="1637" r:id="rId38"/>
    <p:sldId id="1638" r:id="rId39"/>
    <p:sldId id="1639" r:id="rId40"/>
    <p:sldId id="1640" r:id="rId41"/>
    <p:sldId id="1641" r:id="rId42"/>
    <p:sldId id="1441" r:id="rId43"/>
    <p:sldId id="1442" r:id="rId44"/>
    <p:sldId id="1443" r:id="rId45"/>
    <p:sldId id="1621" r:id="rId46"/>
    <p:sldId id="1444" r:id="rId47"/>
    <p:sldId id="1445" r:id="rId48"/>
    <p:sldId id="1642" r:id="rId49"/>
    <p:sldId id="1643" r:id="rId50"/>
    <p:sldId id="1447" r:id="rId51"/>
    <p:sldId id="1448" r:id="rId52"/>
    <p:sldId id="1449" r:id="rId53"/>
    <p:sldId id="1450" r:id="rId54"/>
    <p:sldId id="1451" r:id="rId55"/>
    <p:sldId id="1452" r:id="rId56"/>
    <p:sldId id="1453" r:id="rId57"/>
    <p:sldId id="1644" r:id="rId58"/>
    <p:sldId id="1645" r:id="rId59"/>
    <p:sldId id="1646" r:id="rId60"/>
    <p:sldId id="1647" r:id="rId61"/>
    <p:sldId id="1648" r:id="rId62"/>
    <p:sldId id="1649" r:id="rId63"/>
    <p:sldId id="1650" r:id="rId64"/>
    <p:sldId id="1651" r:id="rId65"/>
    <p:sldId id="1652" r:id="rId66"/>
    <p:sldId id="1653" r:id="rId67"/>
    <p:sldId id="1654" r:id="rId68"/>
    <p:sldId id="1655" r:id="rId69"/>
    <p:sldId id="1656" r:id="rId70"/>
    <p:sldId id="1657" r:id="rId71"/>
    <p:sldId id="1661" r:id="rId72"/>
    <p:sldId id="1662" r:id="rId73"/>
    <p:sldId id="1663" r:id="rId74"/>
    <p:sldId id="1664" r:id="rId75"/>
    <p:sldId id="1665" r:id="rId76"/>
    <p:sldId id="1666" r:id="rId77"/>
    <p:sldId id="1667" r:id="rId78"/>
    <p:sldId id="1668" r:id="rId79"/>
    <p:sldId id="1669" r:id="rId80"/>
    <p:sldId id="1670" r:id="rId81"/>
    <p:sldId id="1671" r:id="rId82"/>
    <p:sldId id="1672" r:id="rId83"/>
    <p:sldId id="1673" r:id="rId84"/>
    <p:sldId id="1674" r:id="rId85"/>
    <p:sldId id="1675" r:id="rId86"/>
    <p:sldId id="1676" r:id="rId87"/>
    <p:sldId id="1677" r:id="rId88"/>
    <p:sldId id="1678" r:id="rId89"/>
    <p:sldId id="1679" r:id="rId90"/>
    <p:sldId id="1680" r:id="rId91"/>
    <p:sldId id="1681" r:id="rId92"/>
    <p:sldId id="1682" r:id="rId93"/>
    <p:sldId id="1683" r:id="rId94"/>
    <p:sldId id="1684" r:id="rId95"/>
    <p:sldId id="1685" r:id="rId96"/>
    <p:sldId id="1686" r:id="rId97"/>
    <p:sldId id="1687" r:id="rId9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59FD6D"/>
    <a:srgbClr val="00FF00"/>
    <a:srgbClr val="FB1C05"/>
    <a:srgbClr val="FC69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088" autoAdjust="0"/>
  </p:normalViewPr>
  <p:slideViewPr>
    <p:cSldViewPr>
      <p:cViewPr varScale="1">
        <p:scale>
          <a:sx n="45" d="100"/>
          <a:sy n="45" d="100"/>
        </p:scale>
        <p:origin x="1433" y="41"/>
      </p:cViewPr>
      <p:guideLst>
        <p:guide orient="horz" pos="2208"/>
        <p:guide pos="2880"/>
      </p:guideLst>
    </p:cSldViewPr>
  </p:slideViewPr>
  <p:notesTextViewPr>
    <p:cViewPr>
      <p:scale>
        <a:sx n="100" d="100"/>
        <a:sy n="100" d="100"/>
      </p:scale>
      <p:origin x="0" y="0"/>
    </p:cViewPr>
  </p:notesTextViewPr>
  <p:sorterViewPr>
    <p:cViewPr>
      <p:scale>
        <a:sx n="50" d="100"/>
        <a:sy n="50" d="100"/>
      </p:scale>
      <p:origin x="0" y="386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emf"/><Relationship Id="rId1" Type="http://schemas.openxmlformats.org/officeDocument/2006/relationships/image" Target="../media/image5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6.emf"/><Relationship Id="rId1" Type="http://schemas.openxmlformats.org/officeDocument/2006/relationships/image" Target="../media/image5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2.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4D96EC6D-620A-4417-B6E7-B9BD187DD6EA}" type="datetimeFigureOut">
              <a:rPr lang="en-US" smtClean="0"/>
              <a:pPr/>
              <a:t>4/23/2020</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80C0194C-1C73-4D1B-8127-FF2CA75FF72F}" type="slidenum">
              <a:rPr lang="en-US" smtClean="0"/>
              <a:pPr/>
              <a:t>‹#›</a:t>
            </a:fld>
            <a:endParaRPr lang="en-US"/>
          </a:p>
        </p:txBody>
      </p:sp>
    </p:spTree>
    <p:extLst>
      <p:ext uri="{BB962C8B-B14F-4D97-AF65-F5344CB8AC3E}">
        <p14:creationId xmlns:p14="http://schemas.microsoft.com/office/powerpoint/2010/main" val="1755577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D41D9AC-C4DC-4626-BD9E-860ADBEBE25E}" type="datetimeFigureOut">
              <a:rPr lang="en-US" smtClean="0"/>
              <a:pPr/>
              <a:t>4/23/2020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E6B2A92-AD47-4AF8-BBA5-94641E99511A}" type="slidenum">
              <a:rPr lang="en-US" smtClean="0"/>
              <a:pPr/>
              <a:t>‹#›</a:t>
            </a:fld>
            <a:endParaRPr lang="en-US"/>
          </a:p>
        </p:txBody>
      </p:sp>
    </p:spTree>
    <p:extLst>
      <p:ext uri="{BB962C8B-B14F-4D97-AF65-F5344CB8AC3E}">
        <p14:creationId xmlns:p14="http://schemas.microsoft.com/office/powerpoint/2010/main" val="1199335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9C63B0-0FA4-4137-BD4A-0FAF93896D44}" type="slidenum">
              <a:rPr lang="en-US"/>
              <a:pPr/>
              <a:t>1</a:t>
            </a:fld>
            <a:endParaRPr lang="en-US"/>
          </a:p>
        </p:txBody>
      </p:sp>
      <p:sp>
        <p:nvSpPr>
          <p:cNvPr id="1696770" name="Rectangle 2"/>
          <p:cNvSpPr>
            <a:spLocks noGrp="1" noRot="1" noChangeAspect="1" noChangeArrowheads="1" noTextEdit="1"/>
          </p:cNvSpPr>
          <p:nvPr>
            <p:ph type="sldImg"/>
          </p:nvPr>
        </p:nvSpPr>
        <p:spPr>
          <a:xfrm>
            <a:off x="1252538" y="717550"/>
            <a:ext cx="4779962" cy="3584575"/>
          </a:xfrm>
          <a:ln/>
        </p:spPr>
      </p:sp>
      <p:sp>
        <p:nvSpPr>
          <p:cNvPr id="1696771" name="Rectangle 3"/>
          <p:cNvSpPr>
            <a:spLocks noGrp="1" noChangeArrowheads="1"/>
          </p:cNvSpPr>
          <p:nvPr>
            <p:ph type="body" idx="1"/>
          </p:nvPr>
        </p:nvSpPr>
        <p:spPr>
          <a:xfrm>
            <a:off x="949325" y="4540250"/>
            <a:ext cx="5384800" cy="4379913"/>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7AC64AF8-1DD1-45A4-90F1-1AE6B1D317B1}" type="slidenum">
              <a:rPr lang="en-US" smtClean="0"/>
              <a:pPr/>
              <a:t>18</a:t>
            </a:fld>
            <a:endParaRPr lang="en-US" smtClean="0"/>
          </a:p>
        </p:txBody>
      </p:sp>
      <p:sp>
        <p:nvSpPr>
          <p:cNvPr id="140291" name="Slide Image Placeholder 1"/>
          <p:cNvSpPr>
            <a:spLocks noGrp="1" noRot="1" noChangeAspect="1" noTextEdit="1"/>
          </p:cNvSpPr>
          <p:nvPr>
            <p:ph type="sldImg"/>
          </p:nvPr>
        </p:nvSpPr>
        <p:spPr>
          <a:ln/>
        </p:spPr>
      </p:sp>
      <p:sp>
        <p:nvSpPr>
          <p:cNvPr id="140292" name="Notes Placeholder 2"/>
          <p:cNvSpPr>
            <a:spLocks noGrp="1"/>
          </p:cNvSpPr>
          <p:nvPr>
            <p:ph type="body" idx="1"/>
          </p:nvPr>
        </p:nvSpPr>
        <p:spPr>
          <a:noFill/>
          <a:ln/>
        </p:spPr>
        <p:txBody>
          <a:bodyPr/>
          <a:lstStyle/>
          <a:p>
            <a:pPr eaLnBrk="1" hangingPunct="1"/>
            <a:endParaRPr lang="en-US" smtClean="0"/>
          </a:p>
        </p:txBody>
      </p:sp>
      <p:sp>
        <p:nvSpPr>
          <p:cNvPr id="140293" name="Slide Number Placeholder 3"/>
          <p:cNvSpPr txBox="1">
            <a:spLocks noGrp="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92DFF69E-96EE-44AE-950B-884A33682BC2}" type="slidenum">
              <a:rPr lang="en-US" sz="1300"/>
              <a:pPr algn="r"/>
              <a:t>18</a:t>
            </a:fld>
            <a:endParaRPr lang="en-US" sz="13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44FD08A4-1EB9-4297-B44B-14FECE9E88D5}" type="slidenum">
              <a:rPr lang="en-US" smtClean="0"/>
              <a:pPr/>
              <a:t>19</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E68FC4-2EB9-4440-B939-E3F0362ED68B}"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3992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F1EFDC-F801-498A-BC41-7EECC2B94733}"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94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93498D-F88D-4C62-AC8D-492C75D64E37}"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0991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C74063C-26D4-4A6C-8D2A-25867D4B24A8}"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4147"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auto" latinLnBrk="0" hangingPunct="1">
              <a:lnSpc>
                <a:spcPct val="100000"/>
              </a:lnSpc>
              <a:spcBef>
                <a:spcPts val="0"/>
              </a:spcBef>
              <a:spcAft>
                <a:spcPts val="0"/>
              </a:spcAft>
              <a:buClrTx/>
              <a:buSzTx/>
              <a:buFontTx/>
              <a:buNone/>
              <a:tabLst/>
              <a:defRPr/>
            </a:pPr>
            <a:fld id="{027B1FE4-662B-4AB2-8CE7-7191521280E5}" type="slidenum">
              <a:rPr kumimoji="0" 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4148" name="Rectangle 2"/>
          <p:cNvSpPr>
            <a:spLocks noGrp="1" noRot="1" noChangeAspect="1" noChangeArrowheads="1" noTextEdit="1"/>
          </p:cNvSpPr>
          <p:nvPr>
            <p:ph type="sldImg"/>
          </p:nvPr>
        </p:nvSpPr>
        <p:spPr bwMode="auto">
          <a:xfrm>
            <a:off x="1254125" y="717550"/>
            <a:ext cx="4779963" cy="3584575"/>
          </a:xfrm>
          <a:noFill/>
          <a:ln>
            <a:solidFill>
              <a:srgbClr val="000000"/>
            </a:solidFill>
            <a:miter lim="800000"/>
            <a:headEnd/>
            <a:tailEnd/>
          </a:ln>
        </p:spPr>
      </p:sp>
      <p:sp>
        <p:nvSpPr>
          <p:cNvPr id="134149" name="Rectangle 3"/>
          <p:cNvSpPr>
            <a:spLocks noGrp="1" noChangeArrowheads="1"/>
          </p:cNvSpPr>
          <p:nvPr>
            <p:ph type="body" idx="1"/>
          </p:nvPr>
        </p:nvSpPr>
        <p:spPr bwMode="auto">
          <a:xfrm>
            <a:off x="949961" y="4540568"/>
            <a:ext cx="5384800" cy="4378881"/>
          </a:xfrm>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1234842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F1FE33-E120-4C56-96E7-6D0394D4DC05}"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51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754801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E4D7F-95DD-407F-9511-21FBEC7CE4C2}"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659906" name="Rectangle 2"/>
          <p:cNvSpPr>
            <a:spLocks noGrp="1" noRot="1" noChangeAspect="1" noChangeArrowheads="1" noTextEdit="1"/>
          </p:cNvSpPr>
          <p:nvPr>
            <p:ph type="sldImg"/>
          </p:nvPr>
        </p:nvSpPr>
        <p:spPr>
          <a:xfrm>
            <a:off x="1268413" y="727075"/>
            <a:ext cx="4783137" cy="3587750"/>
          </a:xfrm>
          <a:ln/>
        </p:spPr>
      </p:sp>
      <p:sp>
        <p:nvSpPr>
          <p:cNvPr id="1659907" name="Rectangle 3"/>
          <p:cNvSpPr>
            <a:spLocks noGrp="1" noChangeArrowheads="1"/>
          </p:cNvSpPr>
          <p:nvPr>
            <p:ph type="body" idx="1"/>
          </p:nvPr>
        </p:nvSpPr>
        <p:spPr>
          <a:xfrm>
            <a:off x="974725" y="4564063"/>
            <a:ext cx="5365750" cy="4316412"/>
          </a:xfrm>
        </p:spPr>
        <p:txBody>
          <a:bodyPr/>
          <a:lstStyle/>
          <a:p>
            <a:endParaRPr lang="ja-JP" altLang="en-US"/>
          </a:p>
        </p:txBody>
      </p:sp>
    </p:spTree>
    <p:extLst>
      <p:ext uri="{BB962C8B-B14F-4D97-AF65-F5344CB8AC3E}">
        <p14:creationId xmlns:p14="http://schemas.microsoft.com/office/powerpoint/2010/main" val="3107269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BE287-97BD-4BAA-B4F6-040672FED490}"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661954" name="Rectangle 2"/>
          <p:cNvSpPr>
            <a:spLocks noGrp="1" noRot="1" noChangeAspect="1" noChangeArrowheads="1" noTextEdit="1"/>
          </p:cNvSpPr>
          <p:nvPr>
            <p:ph type="sldImg"/>
          </p:nvPr>
        </p:nvSpPr>
        <p:spPr>
          <a:ln/>
        </p:spPr>
      </p:sp>
      <p:sp>
        <p:nvSpPr>
          <p:cNvPr id="166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89080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8D4CE7-E253-495E-A225-488986BAB219}" type="slidenum">
              <a:rPr lang="en-US" altLang="en-US" sz="1300">
                <a:solidFill>
                  <a:srgbClr val="000000"/>
                </a:solidFill>
              </a:rPr>
              <a:pPr>
                <a:spcBef>
                  <a:spcPct val="0"/>
                </a:spcBef>
              </a:pPr>
              <a:t>2</a:t>
            </a:fld>
            <a:endParaRPr lang="en-US" altLang="en-US" sz="1300">
              <a:solidFill>
                <a:srgbClr val="000000"/>
              </a:solidFill>
            </a:endParaRPr>
          </a:p>
        </p:txBody>
      </p:sp>
      <p:sp>
        <p:nvSpPr>
          <p:cNvPr id="139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4805"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fr-FR" smtClean="0">
                <a:solidFill>
                  <a:prstClr val="black"/>
                </a:solidFill>
              </a:rPr>
              <a:t>CS 376 Lecture 16: Stereo 1</a:t>
            </a:r>
            <a:endParaRPr lang="en-US" smtClean="0">
              <a:solidFill>
                <a:prstClr val="black"/>
              </a:solidFill>
            </a:endParaRPr>
          </a:p>
        </p:txBody>
      </p:sp>
    </p:spTree>
    <p:extLst>
      <p:ext uri="{BB962C8B-B14F-4D97-AF65-F5344CB8AC3E}">
        <p14:creationId xmlns:p14="http://schemas.microsoft.com/office/powerpoint/2010/main" val="2089854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9B856-3678-453C-9720-856049DF4D4F}"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664002" name="Rectangle 2"/>
          <p:cNvSpPr>
            <a:spLocks noGrp="1" noRot="1" noChangeAspect="1" noChangeArrowheads="1" noTextEdit="1"/>
          </p:cNvSpPr>
          <p:nvPr>
            <p:ph type="sldImg"/>
          </p:nvPr>
        </p:nvSpPr>
        <p:spPr>
          <a:ln/>
        </p:spPr>
      </p:sp>
      <p:sp>
        <p:nvSpPr>
          <p:cNvPr id="1664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2740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CD596825-7257-446F-BF23-8BEC19F341F5}" type="slidenum">
              <a:rPr lang="en-US" smtClean="0"/>
              <a:pPr/>
              <a:t>33</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60DC24C8-3497-420A-B3FA-EE3F1E0F5380}" type="slidenum">
              <a:rPr lang="en-US" smtClean="0"/>
              <a:pPr/>
              <a:t>34</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7B7B0661-4EAB-4BA3-A7AD-349AF8BC5F2E}" type="slidenum">
              <a:rPr lang="en-US" smtClean="0"/>
              <a:pPr/>
              <a:t>36</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1D98674D-20E2-4292-AE2A-15D508C2F429}" type="slidenum">
              <a:rPr lang="en-US" smtClean="0"/>
              <a:pPr/>
              <a:t>37</a:t>
            </a:fld>
            <a:endParaRPr lang="en-US" smtClean="0"/>
          </a:p>
        </p:txBody>
      </p:sp>
      <p:sp>
        <p:nvSpPr>
          <p:cNvPr id="146435" name="Rectangle 2"/>
          <p:cNvSpPr>
            <a:spLocks noGrp="1" noRot="1" noChangeAspect="1" noChangeArrowheads="1" noTextEdit="1"/>
          </p:cNvSpPr>
          <p:nvPr>
            <p:ph type="sldImg"/>
          </p:nvPr>
        </p:nvSpPr>
        <p:spPr>
          <a:xfrm>
            <a:off x="1254125" y="717550"/>
            <a:ext cx="4779963" cy="3584575"/>
          </a:xfrm>
          <a:ln/>
        </p:spPr>
      </p:sp>
      <p:sp>
        <p:nvSpPr>
          <p:cNvPr id="146436" name="Rectangle 3"/>
          <p:cNvSpPr>
            <a:spLocks noGrp="1" noChangeArrowheads="1"/>
          </p:cNvSpPr>
          <p:nvPr>
            <p:ph type="body" idx="1"/>
          </p:nvPr>
        </p:nvSpPr>
        <p:spPr>
          <a:xfrm>
            <a:off x="949961" y="4540568"/>
            <a:ext cx="5384800" cy="4378881"/>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D4B4E4D3-FE3B-4AD6-A903-4D7B6CFC0F40}"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13055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a:p>
        </p:txBody>
      </p:sp>
      <p:sp>
        <p:nvSpPr>
          <p:cNvPr id="30724" name="Slide Number Placeholder 3"/>
          <p:cNvSpPr>
            <a:spLocks noGrp="1"/>
          </p:cNvSpPr>
          <p:nvPr>
            <p:ph type="sldNum" sz="quarter" idx="5"/>
          </p:nvPr>
        </p:nvSpPr>
        <p:spPr>
          <a:noFill/>
        </p:spPr>
        <p:txBody>
          <a:bodyPr/>
          <a:lstStyle/>
          <a:p>
            <a:fld id="{B32FFD07-62F2-4FA9-BB84-8F247EFD8215}" type="slidenum">
              <a:rPr lang="en-US" smtClean="0"/>
              <a:pPr/>
              <a:t>39</a:t>
            </a:fld>
            <a:endParaRPr lang="en-US"/>
          </a:p>
        </p:txBody>
      </p:sp>
    </p:spTree>
    <p:extLst>
      <p:ext uri="{BB962C8B-B14F-4D97-AF65-F5344CB8AC3E}">
        <p14:creationId xmlns:p14="http://schemas.microsoft.com/office/powerpoint/2010/main" val="3048686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BF101642-4CBB-42A9-B25D-283E59E36C71}" type="slidenum">
              <a:rPr lang="en-US" smtClean="0"/>
              <a:pPr/>
              <a:t>40</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4DD0699A-108F-40B0-A20E-06EF2CFDD53F}" type="slidenum">
              <a:rPr lang="en-US" smtClean="0"/>
              <a:pPr/>
              <a:t>41</a:t>
            </a:fld>
            <a:endParaRPr lang="en-US" smtClean="0"/>
          </a:p>
        </p:txBody>
      </p:sp>
      <p:sp>
        <p:nvSpPr>
          <p:cNvPr id="149507"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A6EC9F0D-6578-430F-BF53-2B510E3C8636}" type="slidenum">
              <a:rPr lang="en-US" sz="1300"/>
              <a:pPr algn="r"/>
              <a:t>41</a:t>
            </a:fld>
            <a:endParaRPr lang="en-US" sz="1300" dirty="0"/>
          </a:p>
        </p:txBody>
      </p:sp>
      <p:sp>
        <p:nvSpPr>
          <p:cNvPr id="149508" name="Rectangle 2"/>
          <p:cNvSpPr>
            <a:spLocks noGrp="1" noRot="1" noChangeAspect="1" noChangeArrowheads="1" noTextEdit="1"/>
          </p:cNvSpPr>
          <p:nvPr>
            <p:ph type="sldImg"/>
          </p:nvPr>
        </p:nvSpPr>
        <p:spPr>
          <a:ln/>
        </p:spPr>
      </p:sp>
      <p:sp>
        <p:nvSpPr>
          <p:cNvPr id="14950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068966-43E6-41D4-9FD1-52EEE2E9B5FB}" type="slidenum">
              <a:rPr lang="en-US" altLang="en-US" sz="1300">
                <a:solidFill>
                  <a:srgbClr val="000000"/>
                </a:solidFill>
              </a:rPr>
              <a:pPr>
                <a:spcBef>
                  <a:spcPct val="0"/>
                </a:spcBef>
              </a:pPr>
              <a:t>3</a:t>
            </a:fld>
            <a:endParaRPr lang="en-US" altLang="en-US" sz="1300">
              <a:solidFill>
                <a:srgbClr val="000000"/>
              </a:solidFill>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5829"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fr-FR" smtClean="0">
                <a:solidFill>
                  <a:prstClr val="black"/>
                </a:solidFill>
              </a:rPr>
              <a:t>CS 376 Lecture 16: Stereo 1</a:t>
            </a:r>
            <a:endParaRPr lang="en-US" smtClean="0">
              <a:solidFill>
                <a:prstClr val="black"/>
              </a:solidFill>
            </a:endParaRPr>
          </a:p>
        </p:txBody>
      </p:sp>
    </p:spTree>
    <p:extLst>
      <p:ext uri="{BB962C8B-B14F-4D97-AF65-F5344CB8AC3E}">
        <p14:creationId xmlns:p14="http://schemas.microsoft.com/office/powerpoint/2010/main" val="1676395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BF59D8FD-F927-43CB-B3A8-D401E204452E}" type="slidenum">
              <a:rPr lang="en-US" smtClean="0"/>
              <a:pPr/>
              <a:t>42</a:t>
            </a:fld>
            <a:endParaRPr lang="en-U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F8F694AA-DDCE-40B5-A336-167F9A3D0AC9}" type="slidenum">
              <a:rPr lang="en-US" smtClean="0"/>
              <a:pPr/>
              <a:t>43</a:t>
            </a:fld>
            <a:endParaRPr lang="en-US" smtClean="0"/>
          </a:p>
        </p:txBody>
      </p:sp>
      <p:sp>
        <p:nvSpPr>
          <p:cNvPr id="151555"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0E23ABD8-6D3A-4473-AB28-5D737776FE83}" type="slidenum">
              <a:rPr lang="en-US" sz="1300"/>
              <a:pPr algn="r"/>
              <a:t>43</a:t>
            </a:fld>
            <a:endParaRPr lang="en-US" sz="1300" dirty="0"/>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29740BDC-8BFA-4A89-9401-BFCBBB9E77A9}" type="slidenum">
              <a:rPr lang="en-US" smtClean="0"/>
              <a:pPr/>
              <a:t>44</a:t>
            </a:fld>
            <a:endParaRPr lang="en-US" smtClean="0"/>
          </a:p>
        </p:txBody>
      </p:sp>
      <p:sp>
        <p:nvSpPr>
          <p:cNvPr id="152579"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0BA3D8B3-BB59-43A3-98C4-BF77570D058B}" type="slidenum">
              <a:rPr lang="en-US" sz="1300"/>
              <a:pPr algn="r"/>
              <a:t>44</a:t>
            </a:fld>
            <a:endParaRPr lang="en-US" sz="1300" dirty="0"/>
          </a:p>
        </p:txBody>
      </p:sp>
      <p:sp>
        <p:nvSpPr>
          <p:cNvPr id="152580" name="Rectangle 2"/>
          <p:cNvSpPr>
            <a:spLocks noGrp="1" noRot="1" noChangeAspect="1" noChangeArrowheads="1" noTextEdit="1"/>
          </p:cNvSpPr>
          <p:nvPr>
            <p:ph type="sldImg"/>
          </p:nvPr>
        </p:nvSpPr>
        <p:spPr>
          <a:ln/>
        </p:spPr>
      </p:sp>
      <p:sp>
        <p:nvSpPr>
          <p:cNvPr id="152581"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CC55B1BF-08A8-4CA7-887E-E7E37EE98DDB}" type="slidenum">
              <a:rPr lang="en-US" smtClean="0"/>
              <a:pPr/>
              <a:t>45</a:t>
            </a:fld>
            <a:endParaRPr lang="en-US" smtClean="0"/>
          </a:p>
        </p:txBody>
      </p:sp>
      <p:sp>
        <p:nvSpPr>
          <p:cNvPr id="153603"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7605309C-B955-4697-AD2B-276432AC86C9}" type="slidenum">
              <a:rPr lang="en-US" sz="1300"/>
              <a:pPr algn="r"/>
              <a:t>45</a:t>
            </a:fld>
            <a:endParaRPr lang="en-US" sz="1300" dirty="0"/>
          </a:p>
        </p:txBody>
      </p:sp>
      <p:sp>
        <p:nvSpPr>
          <p:cNvPr id="153604" name="Rectangle 2"/>
          <p:cNvSpPr>
            <a:spLocks noGrp="1" noRot="1" noChangeAspect="1" noChangeArrowheads="1" noTextEdit="1"/>
          </p:cNvSpPr>
          <p:nvPr>
            <p:ph type="sldImg"/>
          </p:nvPr>
        </p:nvSpPr>
        <p:spPr>
          <a:ln/>
        </p:spPr>
      </p:sp>
      <p:sp>
        <p:nvSpPr>
          <p:cNvPr id="15360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eaLnBrk="1" hangingPunct="1"/>
            <a:endParaRPr lang="en-US" smtClean="0"/>
          </a:p>
        </p:txBody>
      </p:sp>
      <p:sp>
        <p:nvSpPr>
          <p:cNvPr id="154628" name="Slide Number Placeholder 3"/>
          <p:cNvSpPr>
            <a:spLocks noGrp="1"/>
          </p:cNvSpPr>
          <p:nvPr>
            <p:ph type="sldNum" sz="quarter" idx="5"/>
          </p:nvPr>
        </p:nvSpPr>
        <p:spPr>
          <a:noFill/>
        </p:spPr>
        <p:txBody>
          <a:bodyPr/>
          <a:lstStyle/>
          <a:p>
            <a:fld id="{1C1F95E6-8A0D-4D02-A782-17D1A45FA5D0}" type="slidenum">
              <a:rPr lang="en-US" smtClean="0"/>
              <a:pPr/>
              <a:t>46</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166473B0-D645-4F8E-AD7C-18BAD656CFB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15180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656120C-FE6B-4B78-86E7-7DAEDC885979}"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dirty="0"/>
              <a:t>X’ is X in the second camera’s coordinate system</a:t>
            </a:r>
          </a:p>
          <a:p>
            <a:pPr eaLnBrk="1" hangingPunct="1"/>
            <a:r>
              <a:rPr lang="en-US" dirty="0"/>
              <a:t>We can identify the non-homogeneous 3D vectors X and X’ with the homogeneous coordinate vectors x and x’ of the projections of the two points into the two respective images</a:t>
            </a:r>
          </a:p>
        </p:txBody>
      </p:sp>
    </p:spTree>
    <p:extLst>
      <p:ext uri="{BB962C8B-B14F-4D97-AF65-F5344CB8AC3E}">
        <p14:creationId xmlns:p14="http://schemas.microsoft.com/office/powerpoint/2010/main" val="3910341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F68B779-E80A-48EC-BD10-FC50FE2E1B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327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F68B779-E80A-48EC-BD10-FC50FE2E1B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12882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2ACF0DE9-DE6A-4EC6-8CB6-4B20A56B85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29101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Structure from motion solves the following problem:</a:t>
            </a:r>
          </a:p>
          <a:p>
            <a:endParaRPr lang="en-US" altLang="en-US" smtClean="0"/>
          </a:p>
          <a:p>
            <a:r>
              <a:rPr lang="en-US" altLang="en-US" smtClean="0"/>
              <a:t>Given a set of images of a static scene with 2D points in correspondence, shown here as color-coded points, find…</a:t>
            </a:r>
          </a:p>
          <a:p>
            <a:endParaRPr lang="en-US" altLang="en-US" smtClean="0"/>
          </a:p>
          <a:p>
            <a:r>
              <a:rPr lang="en-US" altLang="en-US" smtClean="0"/>
              <a:t>a set of 3D points P and </a:t>
            </a:r>
          </a:p>
          <a:p>
            <a:r>
              <a:rPr lang="en-US" altLang="en-US" smtClean="0"/>
              <a:t>a rotation R and position t of the cameras that explain the observed correspondences.  In other words, when we project a point into any of the cameras, the reprojection error between the projected and observed 2D points is low.</a:t>
            </a:r>
          </a:p>
          <a:p>
            <a:r>
              <a:rPr lang="en-US" altLang="en-US" smtClean="0"/>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4248554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2ACF0DE9-DE6A-4EC6-8CB6-4B20A56B85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20775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A0491519-53F1-4AE3-A5AB-EED6E456B18C}"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41662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A0F6917B-FDEB-4DCD-938C-428055F66773}"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19527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8CAB627B-5F55-416B-8A75-E1A398E782F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302887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123AC015-6004-498E-9BCD-BCD08157FCDD}"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18434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1AFA102C-3135-4A9F-AB9D-704BC3D676FC}"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30907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7EFF60-2F50-4C29-8D7B-56AE705CA533}"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81994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51C08440-C7E4-4A62-8509-FFFC0368085D}"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6298398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TextEdit="1"/>
          </p:cNvSpPr>
          <p:nvPr>
            <p:ph type="sldImg"/>
          </p:nvPr>
        </p:nvSpPr>
        <p:spPr>
          <a:ln/>
        </p:spPr>
      </p:sp>
      <p:sp>
        <p:nvSpPr>
          <p:cNvPr id="239619" name="Rectangle 3"/>
          <p:cNvSpPr>
            <a:spLocks noGrp="1" noChangeArrowheads="1"/>
          </p:cNvSpPr>
          <p:nvPr>
            <p:ph type="body" idx="1"/>
          </p:nvPr>
        </p:nvSpPr>
        <p:spPr>
          <a:noFill/>
        </p:spPr>
        <p:txBody>
          <a:bodyPr/>
          <a:lstStyle/>
          <a:p>
            <a:pPr>
              <a:spcBef>
                <a:spcPct val="0"/>
              </a:spcBef>
            </a:pPr>
            <a:r>
              <a:rPr lang="en-US" altLang="en-US" smtClean="0"/>
              <a:t>So, we begin by detecting SIFT features in each photo.</a:t>
            </a:r>
          </a:p>
          <a:p>
            <a:pPr>
              <a:spcBef>
                <a:spcPct val="0"/>
              </a:spcBef>
            </a:pPr>
            <a:endParaRPr lang="en-US" altLang="en-US" smtClean="0"/>
          </a:p>
          <a:p>
            <a:pPr>
              <a:spcBef>
                <a:spcPct val="0"/>
              </a:spcBef>
            </a:pPr>
            <a:r>
              <a:rPr lang="en-US" altLang="en-US" smtClean="0"/>
              <a:t>[We detect SIFT features in each photo, resulting in a set of feature locations and 128-byte feature descriptors…]</a:t>
            </a:r>
          </a:p>
        </p:txBody>
      </p:sp>
    </p:spTree>
    <p:extLst>
      <p:ext uri="{BB962C8B-B14F-4D97-AF65-F5344CB8AC3E}">
        <p14:creationId xmlns:p14="http://schemas.microsoft.com/office/powerpoint/2010/main" val="528935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TextEdit="1"/>
          </p:cNvSpPr>
          <p:nvPr>
            <p:ph type="sldImg"/>
          </p:nvPr>
        </p:nvSpPr>
        <p:spPr>
          <a:ln/>
        </p:spPr>
      </p:sp>
      <p:sp>
        <p:nvSpPr>
          <p:cNvPr id="240643" name="Rectangle 3"/>
          <p:cNvSpPr>
            <a:spLocks noGrp="1" noChangeArrowheads="1"/>
          </p:cNvSpPr>
          <p:nvPr>
            <p:ph type="body" idx="1"/>
          </p:nvPr>
        </p:nvSpPr>
        <p:spPr>
          <a:noFill/>
        </p:spPr>
        <p:txBody>
          <a:bodyPr/>
          <a:lstStyle/>
          <a:p>
            <a:pPr>
              <a:spcBef>
                <a:spcPct val="0"/>
              </a:spcBef>
            </a:pPr>
            <a:endParaRPr lang="en-US" altLang="en-US" smtClean="0"/>
          </a:p>
        </p:txBody>
      </p:sp>
    </p:spTree>
    <p:extLst>
      <p:ext uri="{BB962C8B-B14F-4D97-AF65-F5344CB8AC3E}">
        <p14:creationId xmlns:p14="http://schemas.microsoft.com/office/powerpoint/2010/main" val="3703881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Structure from motion solves the following problem:</a:t>
            </a:r>
          </a:p>
          <a:p>
            <a:endParaRPr lang="en-US" altLang="en-US" smtClean="0"/>
          </a:p>
          <a:p>
            <a:r>
              <a:rPr lang="en-US" altLang="en-US" smtClean="0"/>
              <a:t>Given a set of images of a static scene with 2D points in correspondence, shown here as color-coded points, find…</a:t>
            </a:r>
          </a:p>
          <a:p>
            <a:endParaRPr lang="en-US" altLang="en-US" smtClean="0"/>
          </a:p>
          <a:p>
            <a:r>
              <a:rPr lang="en-US" altLang="en-US" smtClean="0"/>
              <a:t>a set of 3D points P and </a:t>
            </a:r>
          </a:p>
          <a:p>
            <a:r>
              <a:rPr lang="en-US" altLang="en-US" smtClean="0"/>
              <a:t>a rotation R and position t of the cameras that explain the observed correspondences.  In other words, when we project a point into any of the cameras, the reprojection error between the projected and observed 2D points is low.</a:t>
            </a:r>
          </a:p>
          <a:p>
            <a:r>
              <a:rPr lang="en-US" altLang="en-US" smtClean="0"/>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37509479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TextEdit="1"/>
          </p:cNvSpPr>
          <p:nvPr>
            <p:ph type="sldImg"/>
          </p:nvPr>
        </p:nvSpPr>
        <p:spPr>
          <a:ln/>
        </p:spPr>
      </p:sp>
      <p:sp>
        <p:nvSpPr>
          <p:cNvPr id="241667" name="Rectangle 3"/>
          <p:cNvSpPr>
            <a:spLocks noGrp="1" noChangeArrowheads="1"/>
          </p:cNvSpPr>
          <p:nvPr>
            <p:ph type="body" idx="1"/>
          </p:nvPr>
        </p:nvSpPr>
        <p:spPr>
          <a:noFill/>
        </p:spPr>
        <p:txBody>
          <a:bodyPr/>
          <a:lstStyle/>
          <a:p>
            <a:pPr>
              <a:spcBef>
                <a:spcPct val="0"/>
              </a:spcBef>
            </a:pPr>
            <a:r>
              <a:rPr lang="en-US" altLang="en-US" smtClean="0"/>
              <a:t>Next, we match features across each pair of photos using approximate nearest neighbor matching.</a:t>
            </a:r>
          </a:p>
        </p:txBody>
      </p:sp>
    </p:spTree>
    <p:extLst>
      <p:ext uri="{BB962C8B-B14F-4D97-AF65-F5344CB8AC3E}">
        <p14:creationId xmlns:p14="http://schemas.microsoft.com/office/powerpoint/2010/main" val="41304561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TextEdit="1"/>
          </p:cNvSpPr>
          <p:nvPr>
            <p:ph type="sldImg"/>
          </p:nvPr>
        </p:nvSpPr>
        <p:spPr>
          <a:ln/>
        </p:spPr>
      </p:sp>
      <p:sp>
        <p:nvSpPr>
          <p:cNvPr id="242691" name="Rectangle 3"/>
          <p:cNvSpPr>
            <a:spLocks noGrp="1" noChangeArrowheads="1"/>
          </p:cNvSpPr>
          <p:nvPr>
            <p:ph type="body" idx="1"/>
          </p:nvPr>
        </p:nvSpPr>
        <p:spPr>
          <a:noFill/>
        </p:spPr>
        <p:txBody>
          <a:bodyPr/>
          <a:lstStyle/>
          <a:p>
            <a:pPr>
              <a:spcBef>
                <a:spcPct val="0"/>
              </a:spcBef>
            </a:pPr>
            <a:r>
              <a:rPr lang="en-US" altLang="en-US" smtClean="0"/>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smtClean="0"/>
              <a:t>We then link connected components of pairwise feature matches together to form correspondences across multiple images.</a:t>
            </a:r>
          </a:p>
          <a:p>
            <a:pPr>
              <a:spcBef>
                <a:spcPct val="0"/>
              </a:spcBef>
            </a:pPr>
            <a:r>
              <a:rPr lang="en-US" altLang="en-US" smtClean="0"/>
              <a:t>Once we have correspondences, we run structure from motion to recover the camera and scene geometry.  Structure from motion solves the following problem:</a:t>
            </a:r>
          </a:p>
          <a:p>
            <a:pPr>
              <a:spcBef>
                <a:spcPct val="0"/>
              </a:spcBef>
            </a:pPr>
            <a:endParaRPr lang="en-US" altLang="en-US" smtClean="0"/>
          </a:p>
        </p:txBody>
      </p:sp>
    </p:spTree>
    <p:extLst>
      <p:ext uri="{BB962C8B-B14F-4D97-AF65-F5344CB8AC3E}">
        <p14:creationId xmlns:p14="http://schemas.microsoft.com/office/powerpoint/2010/main" val="27321024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TextEdit="1"/>
          </p:cNvSpPr>
          <p:nvPr>
            <p:ph type="sldImg"/>
          </p:nvPr>
        </p:nvSpPr>
        <p:spPr>
          <a:ln/>
        </p:spPr>
      </p:sp>
      <p:sp>
        <p:nvSpPr>
          <p:cNvPr id="243715" name="Rectangle 3"/>
          <p:cNvSpPr>
            <a:spLocks noGrp="1" noChangeArrowheads="1"/>
          </p:cNvSpPr>
          <p:nvPr>
            <p:ph type="body" idx="1"/>
          </p:nvPr>
        </p:nvSpPr>
        <p:spPr>
          <a:noFill/>
        </p:spPr>
        <p:txBody>
          <a:bodyPr/>
          <a:lstStyle/>
          <a:p>
            <a:r>
              <a:rPr lang="en-US" altLang="en-US" smtClean="0"/>
              <a:t>The next step of our reconstruction algorithm is to link up matches between pairs of images into correspondences between multiple images, by finding connected components of matches.  Suppose among these images, these features are matched only between consecutive pairs of images, perhaps because the scales of the images are so different.  During correspondence estimation we link these matches and consider them to be 2D projections of a single 3D point in the scene.</a:t>
            </a:r>
          </a:p>
          <a:p>
            <a:endParaRPr lang="en-US" altLang="en-US" smtClean="0"/>
          </a:p>
        </p:txBody>
      </p:sp>
    </p:spTree>
    <p:extLst>
      <p:ext uri="{BB962C8B-B14F-4D97-AF65-F5344CB8AC3E}">
        <p14:creationId xmlns:p14="http://schemas.microsoft.com/office/powerpoint/2010/main" val="35087008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TextEdit="1"/>
          </p:cNvSpPr>
          <p:nvPr>
            <p:ph type="sldImg"/>
          </p:nvPr>
        </p:nvSpPr>
        <p:spPr>
          <a:ln/>
        </p:spPr>
      </p:sp>
      <p:sp>
        <p:nvSpPr>
          <p:cNvPr id="244739" name="Rectangle 3"/>
          <p:cNvSpPr>
            <a:spLocks noGrp="1" noChangeArrowheads="1"/>
          </p:cNvSpPr>
          <p:nvPr>
            <p:ph type="body" idx="1"/>
          </p:nvPr>
        </p:nvSpPr>
        <p:spPr>
          <a:noFill/>
        </p:spPr>
        <p:txBody>
          <a:bodyPr/>
          <a:lstStyle/>
          <a:p>
            <a:pPr>
              <a:spcBef>
                <a:spcPct val="0"/>
              </a:spcBef>
            </a:pPr>
            <a:r>
              <a:rPr lang="en-US" altLang="en-US" smtClean="0"/>
              <a:t>Structure from motion solves the following problem:</a:t>
            </a:r>
          </a:p>
          <a:p>
            <a:pPr>
              <a:spcBef>
                <a:spcPct val="0"/>
              </a:spcBef>
            </a:pPr>
            <a:endParaRPr lang="en-US" altLang="en-US" smtClean="0"/>
          </a:p>
          <a:p>
            <a:pPr>
              <a:spcBef>
                <a:spcPct val="0"/>
              </a:spcBef>
            </a:pPr>
            <a:r>
              <a:rPr lang="en-US" altLang="en-US" smtClean="0"/>
              <a:t>Given a set of images of a static scene with 2D points in correspondence, shown here as color-coded points, find…</a:t>
            </a:r>
          </a:p>
          <a:p>
            <a:pPr>
              <a:spcBef>
                <a:spcPct val="0"/>
              </a:spcBef>
            </a:pPr>
            <a:endParaRPr lang="en-US" altLang="en-US" smtClean="0"/>
          </a:p>
          <a:p>
            <a:pPr>
              <a:spcBef>
                <a:spcPct val="0"/>
              </a:spcBef>
            </a:pPr>
            <a:r>
              <a:rPr lang="en-US" altLang="en-US" smtClean="0"/>
              <a:t>a set of 3D points P and </a:t>
            </a:r>
          </a:p>
          <a:p>
            <a:pPr>
              <a:spcBef>
                <a:spcPct val="0"/>
              </a:spcBef>
            </a:pPr>
            <a:r>
              <a:rPr lang="en-US" altLang="en-US" smtClean="0"/>
              <a:t>a rotation R and position t of the cameras that explain the observed correspondences.  In other words, when we project a point into any of the cameras, the reprojection error between the projected and observed 2D points is low.</a:t>
            </a:r>
          </a:p>
          <a:p>
            <a:pPr>
              <a:spcBef>
                <a:spcPct val="0"/>
              </a:spcBef>
            </a:pPr>
            <a:r>
              <a:rPr lang="en-US" altLang="en-US" smtClean="0"/>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20593911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TextEdit="1"/>
          </p:cNvSpPr>
          <p:nvPr>
            <p:ph type="sldImg"/>
          </p:nvPr>
        </p:nvSpPr>
        <p:spPr>
          <a:ln/>
        </p:spPr>
      </p:sp>
      <p:sp>
        <p:nvSpPr>
          <p:cNvPr id="2457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latin typeface="Arial" panose="020B0604020202020204" pitchFamily="34" charset="0"/>
              </a:rPr>
              <a:t>To help get good initializations for all of the parameters of the system, we reconstruct the scene incrementally, starting from two photographs and the points they observe.  </a:t>
            </a:r>
          </a:p>
        </p:txBody>
      </p:sp>
    </p:spTree>
    <p:extLst>
      <p:ext uri="{BB962C8B-B14F-4D97-AF65-F5344CB8AC3E}">
        <p14:creationId xmlns:p14="http://schemas.microsoft.com/office/powerpoint/2010/main" val="23757981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46788" name="Slide Number Placeholder 3"/>
          <p:cNvSpPr>
            <a:spLocks noGrp="1"/>
          </p:cNvSpPr>
          <p:nvPr>
            <p:ph type="sldNum" sz="quarter" idx="5"/>
          </p:nvPr>
        </p:nvSpPr>
        <p:spPr>
          <a:noFill/>
        </p:spPr>
        <p:txBody>
          <a:bodyPr/>
          <a:lstStyle>
            <a:lvl1pPr defTabSz="954088">
              <a:defRPr sz="2400" b="1">
                <a:solidFill>
                  <a:schemeClr val="tx1"/>
                </a:solidFill>
                <a:latin typeface="Times New Roman" panose="02020603050405020304" pitchFamily="18" charset="0"/>
              </a:defRPr>
            </a:lvl1pPr>
            <a:lvl2pPr marL="742950" indent="-285750" defTabSz="954088">
              <a:defRPr sz="2400" b="1">
                <a:solidFill>
                  <a:schemeClr val="tx1"/>
                </a:solidFill>
                <a:latin typeface="Times New Roman" panose="02020603050405020304" pitchFamily="18" charset="0"/>
              </a:defRPr>
            </a:lvl2pPr>
            <a:lvl3pPr marL="1143000" indent="-228600" defTabSz="954088">
              <a:defRPr sz="2400" b="1">
                <a:solidFill>
                  <a:schemeClr val="tx1"/>
                </a:solidFill>
                <a:latin typeface="Times New Roman" panose="02020603050405020304" pitchFamily="18" charset="0"/>
              </a:defRPr>
            </a:lvl3pPr>
            <a:lvl4pPr marL="1600200" indent="-228600" defTabSz="954088">
              <a:defRPr sz="2400" b="1">
                <a:solidFill>
                  <a:schemeClr val="tx1"/>
                </a:solidFill>
                <a:latin typeface="Times New Roman" panose="02020603050405020304" pitchFamily="18" charset="0"/>
              </a:defRPr>
            </a:lvl4pPr>
            <a:lvl5pPr marL="2057400" indent="-228600" defTabSz="954088">
              <a:defRPr sz="2400" b="1">
                <a:solidFill>
                  <a:schemeClr val="tx1"/>
                </a:solidFill>
                <a:latin typeface="Times New Roman" panose="02020603050405020304" pitchFamily="18" charset="0"/>
              </a:defRPr>
            </a:lvl5pPr>
            <a:lvl6pPr marL="2514600" indent="-228600" defTabSz="9540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540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540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54088"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FE913943-6D55-4432-B760-471A14AF5B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78756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Structure from motion solves the following problem:</a:t>
            </a:r>
          </a:p>
          <a:p>
            <a:endParaRPr lang="en-US" altLang="en-US" smtClean="0"/>
          </a:p>
          <a:p>
            <a:r>
              <a:rPr lang="en-US" altLang="en-US" smtClean="0"/>
              <a:t>Given a set of images of a static scene with 2D points in correspondence, shown here as color-coded points, find…</a:t>
            </a:r>
          </a:p>
          <a:p>
            <a:endParaRPr lang="en-US" altLang="en-US" smtClean="0"/>
          </a:p>
          <a:p>
            <a:r>
              <a:rPr lang="en-US" altLang="en-US" smtClean="0"/>
              <a:t>a set of 3D points P and </a:t>
            </a:r>
          </a:p>
          <a:p>
            <a:r>
              <a:rPr lang="en-US" altLang="en-US" smtClean="0"/>
              <a:t>a rotation R and position t of the cameras that explain the observed correspondences.  In other words, when we project a point into any of the cameras, the reprojection error between the projected and observed 2D points is low.</a:t>
            </a:r>
          </a:p>
          <a:p>
            <a:r>
              <a:rPr lang="en-US" altLang="en-US" smtClean="0"/>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3688635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1501E1-E11C-4DEC-9A13-2A3F94EC6186}" type="slidenum">
              <a:rPr lang="en-US" altLang="en-US" sz="1300">
                <a:solidFill>
                  <a:srgbClr val="000000"/>
                </a:solidFill>
              </a:rPr>
              <a:pPr>
                <a:spcBef>
                  <a:spcPct val="0"/>
                </a:spcBef>
              </a:pPr>
              <a:t>8</a:t>
            </a:fld>
            <a:endParaRPr lang="en-US" altLang="en-US" sz="1300">
              <a:solidFill>
                <a:srgbClr val="000000"/>
              </a:solidFill>
            </a:endParaRPr>
          </a:p>
        </p:txBody>
      </p:sp>
      <p:sp>
        <p:nvSpPr>
          <p:cNvPr id="19661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6AB6180-54F7-4F06-A9BB-6F146FDD9297}" type="slidenum">
              <a:rPr lang="en-US" altLang="en-US" sz="1300">
                <a:solidFill>
                  <a:srgbClr val="000000"/>
                </a:solidFill>
                <a:latin typeface="Arial" panose="020B0604020202020204" pitchFamily="34" charset="0"/>
              </a:rPr>
              <a:pPr algn="r" eaLnBrk="1" hangingPunct="1">
                <a:spcBef>
                  <a:spcPct val="0"/>
                </a:spcBef>
              </a:pPr>
              <a:t>8</a:t>
            </a:fld>
            <a:endParaRPr lang="en-US" altLang="en-US" sz="1300">
              <a:solidFill>
                <a:srgbClr val="000000"/>
              </a:solidFill>
              <a:latin typeface="Arial" panose="020B0604020202020204" pitchFamily="34" charset="0"/>
            </a:endParaRPr>
          </a:p>
        </p:txBody>
      </p:sp>
      <p:sp>
        <p:nvSpPr>
          <p:cNvPr id="19661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61950" indent="-361950" eaLnBrk="1" hangingPunct="1">
              <a:spcBef>
                <a:spcPct val="20000"/>
              </a:spcBef>
            </a:pPr>
            <a:endParaRPr lang="en-US" altLang="en-US" smtClean="0"/>
          </a:p>
        </p:txBody>
      </p:sp>
      <p:sp>
        <p:nvSpPr>
          <p:cNvPr id="227334"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2259243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2CC12F3E-773B-47D8-9F58-776BC4399E71}" type="slidenum">
              <a:rPr lang="en-US" smtClean="0"/>
              <a:pPr/>
              <a:t>10</a:t>
            </a:fld>
            <a:endParaRPr lang="en-US" smtClean="0"/>
          </a:p>
        </p:txBody>
      </p:sp>
      <p:sp>
        <p:nvSpPr>
          <p:cNvPr id="136195"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700CCF03-1902-4EED-AD16-7B960991B35B}" type="slidenum">
              <a:rPr lang="en-US" sz="1300"/>
              <a:pPr algn="r"/>
              <a:t>10</a:t>
            </a:fld>
            <a:endParaRPr lang="en-US" sz="1300" dirty="0"/>
          </a:p>
        </p:txBody>
      </p:sp>
      <p:sp>
        <p:nvSpPr>
          <p:cNvPr id="136196" name="Rectangle 2"/>
          <p:cNvSpPr>
            <a:spLocks noGrp="1" noRot="1" noChangeAspect="1" noChangeArrowheads="1" noTextEdit="1"/>
          </p:cNvSpPr>
          <p:nvPr>
            <p:ph type="sldImg"/>
          </p:nvPr>
        </p:nvSpPr>
        <p:spPr>
          <a:ln/>
        </p:spPr>
      </p:sp>
      <p:sp>
        <p:nvSpPr>
          <p:cNvPr id="13619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How many known points are needed to estimate this?</a:t>
            </a:r>
          </a:p>
        </p:txBody>
      </p:sp>
      <p:sp>
        <p:nvSpPr>
          <p:cNvPr id="4" name="Slide Number Placeholder 3"/>
          <p:cNvSpPr>
            <a:spLocks noGrp="1"/>
          </p:cNvSpPr>
          <p:nvPr>
            <p:ph type="sldNum" sz="quarter" idx="5"/>
          </p:nvPr>
        </p:nvSpPr>
        <p:spPr/>
        <p:txBody>
          <a:bodyPr/>
          <a:lstStyle/>
          <a:p>
            <a:pPr>
              <a:defRPr/>
            </a:pPr>
            <a:fld id="{B346EC19-1308-44AF-BA44-14ED6A902D14}" type="slidenum">
              <a:rPr lang="en-US">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851888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053266A-5821-471F-8D0E-2F710635C1B8}"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E79E97A-0F03-4A33-96BA-E8D84C136CE9}"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014830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66157CA-94E9-48FA-B9B7-2CE4DA5F12A3}"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516543D-6D09-4FC8-831D-8D19A3CC7695}"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4879456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26FCF8A-AB48-4871-86E6-CBE5745F66DF}"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EE11D3D-4A81-43AB-9A33-E5C97136468E}"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3518959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7B7453B-E7DE-47B1-9F76-BF735C548915}"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11F92D3-7848-478B-A0E3-F3738EB9BA47}"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0594182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8C33890-197A-4045-8B45-0B1C34853875}"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AB91CC9-2CC1-4051-9AAB-2CF166DC946B}"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9629198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8150350-6377-4988-8B3A-D15C9E3326DB}"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F495A7E-8AF7-4767-8E8A-DC2AE69F5B9F}"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3962047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A848BB6-E0D0-43D0-82F5-587515F0B674}"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F4071F2-DA3F-4DCD-AACF-C627FAEDDE13}"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3841539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7D4DACE5-842F-4A05-884D-714274C6A51A}"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B3E6DA1-2D8F-4F59-8A22-25F1120BC343}"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87553014"/>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33FF"/>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54ED49E4-5405-47DB-98C7-2DA43A21BF5A}"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745C59E-2B05-4979-937A-A809996A07EB}"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0698265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E5BA9574-95C6-4019-BD60-36D9BEAED679}"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097478C-E451-418D-B4FC-71A85CDE87D6}"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4092518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20BD6F8E-2415-4E14-ACB9-FE37655B6E03}"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748BB18-253A-4F34-AA73-CD70BC06A36A}"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93673863"/>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3D017DD9-7F0B-4BE3-A4D6-29E9AFD82B52}"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53BB792-0566-44B0-94EE-0FE7248C799D}"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3646099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F772A740-D9B5-402D-BD51-7072786C95DE}"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5820B55-9123-4027-951C-A255C54901AF}"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5555901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00212822-B021-4071-84A0-3EE46569024A}"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1B8AEEB-DFBF-4A93-A4CE-6BCF63076736}"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55612333"/>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A1110D4C-1898-4821-8B09-4E0D0BDB3D25}"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9BCDB47-BE2B-45B7-9A9B-90A05A71A228}"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2872380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161EB0C1-3DC8-4E57-8C7A-83DC4F4C1A8D}"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08FA1C2-6129-4A75-8953-A9A926BBACE6}"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8570365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72D7E9D2-9CE0-4064-B3D5-DF6EC333326D}"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F1DB6B0-C27D-4A28-B67E-1DEA267B6F9E}"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5345094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B27EDCAF-4358-4A78-9966-76F1CF95CA4C}"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4C924A4-5CC7-4889-B046-15EED953B508}"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9983783"/>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C08733C8-8374-4930-BCB6-01FEBC8DA68B}"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E884B7B-93EC-436A-856E-DDE01BE7E43C}"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3720522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33FF"/>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D1BD0C4E-BE39-4CF3-B4F7-4A16F94A552C}"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53E1843-EF6B-489D-B91D-C914D48812F7}"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3326908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99230A97-B821-46E5-B17A-6DF75FE705CE}" type="slidenum">
              <a:rPr lang="en-US" altLang="en-US"/>
              <a:pPr>
                <a:defRPr/>
              </a:pPr>
              <a:t>‹#›</a:t>
            </a:fld>
            <a:endParaRPr lang="en-US" altLang="en-US"/>
          </a:p>
        </p:txBody>
      </p:sp>
    </p:spTree>
    <p:extLst>
      <p:ext uri="{BB962C8B-B14F-4D97-AF65-F5344CB8AC3E}">
        <p14:creationId xmlns:p14="http://schemas.microsoft.com/office/powerpoint/2010/main" val="15589161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692756C8-158A-4F0E-9ABF-82C5D0DA429D}"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B086816-3840-4CCF-A786-83C7CC74EB1B}"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323802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CDF9151E-20A6-4E08-A44D-7BB78135F998}"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0626DB1-618E-4C4F-B98E-A02AEE31DA15}"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1583014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96A48BC1-AACA-4E4C-96D9-0C6F25422A2B}"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CABCA74-D286-4E27-BCC9-BE3FDE7EB3D0}"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5275972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8F2F93B6-871F-41E3-9055-9A33DAECD664}"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A71C698-200A-4EAD-962A-4C1B6B6F38F3}"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7919681"/>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CD799F70-07FF-40BF-9E93-7D0A2BCA2457}"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5C1DA4A-66A2-47B0-9A59-315930876754}"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86224222"/>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6DD759D7-B0C8-497D-A265-1173A442F390}"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FF967B3-7F81-4BB5-875A-C9BCD2D5D4FE}"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1139538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24E44306-0720-4F8C-8CCF-13EACEE0C3A7}"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ACB7701-BEEB-49CA-8254-339D78D3FCB3}"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37081700"/>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03F85E50-6174-4C0D-AC8F-47241F768050}"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6D8AEFE-560F-4DF4-A7E2-801EF89CE748}"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33304370"/>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52DF66E7-B1F5-452A-81A6-42291182AB70}"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4/23/2020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A0F5FB2-8278-4F6A-A332-51E3E4D81D4D}"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6402749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6241B61-4382-4BEA-93A8-2D7BAAFD21BD}" type="slidenum">
              <a:rPr lang="en-US" altLang="en-US"/>
              <a:pPr>
                <a:defRPr/>
              </a:pPr>
              <a:t>‹#›</a:t>
            </a:fld>
            <a:endParaRPr lang="en-US" altLang="en-US"/>
          </a:p>
        </p:txBody>
      </p:sp>
    </p:spTree>
    <p:extLst>
      <p:ext uri="{BB962C8B-B14F-4D97-AF65-F5344CB8AC3E}">
        <p14:creationId xmlns:p14="http://schemas.microsoft.com/office/powerpoint/2010/main" val="263585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00441D99-87CB-4BA8-B775-8C4CD27A5EE6}" type="slidenum">
              <a:rPr lang="en-US" altLang="en-US"/>
              <a:pPr>
                <a:defRPr/>
              </a:pPr>
              <a:t>‹#›</a:t>
            </a:fld>
            <a:endParaRPr lang="en-US" altLang="en-US"/>
          </a:p>
        </p:txBody>
      </p:sp>
    </p:spTree>
    <p:extLst>
      <p:ext uri="{BB962C8B-B14F-4D97-AF65-F5344CB8AC3E}">
        <p14:creationId xmlns:p14="http://schemas.microsoft.com/office/powerpoint/2010/main" val="4130905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BC47075A-AFE6-476F-96E0-0DE3B654E000}" type="slidenum">
              <a:rPr lang="en-US" altLang="en-US"/>
              <a:pPr>
                <a:defRPr/>
              </a:pPr>
              <a:t>‹#›</a:t>
            </a:fld>
            <a:endParaRPr lang="en-US" altLang="en-US"/>
          </a:p>
        </p:txBody>
      </p:sp>
    </p:spTree>
    <p:extLst>
      <p:ext uri="{BB962C8B-B14F-4D97-AF65-F5344CB8AC3E}">
        <p14:creationId xmlns:p14="http://schemas.microsoft.com/office/powerpoint/2010/main" val="2955172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C3400587-0F51-4834-939A-046D21553533}" type="slidenum">
              <a:rPr lang="en-US" altLang="en-US"/>
              <a:pPr>
                <a:defRPr/>
              </a:pPr>
              <a:t>‹#›</a:t>
            </a:fld>
            <a:endParaRPr lang="en-US" altLang="en-US"/>
          </a:p>
        </p:txBody>
      </p:sp>
    </p:spTree>
    <p:extLst>
      <p:ext uri="{BB962C8B-B14F-4D97-AF65-F5344CB8AC3E}">
        <p14:creationId xmlns:p14="http://schemas.microsoft.com/office/powerpoint/2010/main" val="104187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9006D91-0DF0-4C30-BC5A-164C3DD224D5}" type="slidenum">
              <a:rPr lang="en-US" altLang="en-US"/>
              <a:pPr>
                <a:defRPr/>
              </a:pPr>
              <a:t>‹#›</a:t>
            </a:fld>
            <a:endParaRPr lang="en-US" altLang="en-US"/>
          </a:p>
        </p:txBody>
      </p:sp>
    </p:spTree>
    <p:extLst>
      <p:ext uri="{BB962C8B-B14F-4D97-AF65-F5344CB8AC3E}">
        <p14:creationId xmlns:p14="http://schemas.microsoft.com/office/powerpoint/2010/main" val="993196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CB3D1C38-C165-4854-9849-CE40BCD8C77F}" type="slidenum">
              <a:rPr lang="en-US" altLang="en-US"/>
              <a:pPr>
                <a:defRPr/>
              </a:pPr>
              <a:t>‹#›</a:t>
            </a:fld>
            <a:endParaRPr lang="en-US" altLang="en-US"/>
          </a:p>
        </p:txBody>
      </p:sp>
    </p:spTree>
    <p:extLst>
      <p:ext uri="{BB962C8B-B14F-4D97-AF65-F5344CB8AC3E}">
        <p14:creationId xmlns:p14="http://schemas.microsoft.com/office/powerpoint/2010/main" val="1578526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F8D5F39E-8AFB-43B2-A82D-B01CF9E70438}" type="slidenum">
              <a:rPr lang="en-US" altLang="en-US"/>
              <a:pPr>
                <a:defRPr/>
              </a:pPr>
              <a:t>‹#›</a:t>
            </a:fld>
            <a:endParaRPr lang="en-US" altLang="en-US"/>
          </a:p>
        </p:txBody>
      </p:sp>
    </p:spTree>
    <p:extLst>
      <p:ext uri="{BB962C8B-B14F-4D97-AF65-F5344CB8AC3E}">
        <p14:creationId xmlns:p14="http://schemas.microsoft.com/office/powerpoint/2010/main" val="111362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CB41232E-3F64-4543-B40E-1159258E9943}" type="slidenum">
              <a:rPr lang="en-US" altLang="en-US"/>
              <a:pPr>
                <a:defRPr/>
              </a:pPr>
              <a:t>‹#›</a:t>
            </a:fld>
            <a:endParaRPr lang="en-US" altLang="en-US"/>
          </a:p>
        </p:txBody>
      </p:sp>
    </p:spTree>
    <p:extLst>
      <p:ext uri="{BB962C8B-B14F-4D97-AF65-F5344CB8AC3E}">
        <p14:creationId xmlns:p14="http://schemas.microsoft.com/office/powerpoint/2010/main" val="204416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274E45E-0C3E-4FCD-AFFD-52165FEA7CCD}" type="slidenum">
              <a:rPr lang="en-US" altLang="en-US"/>
              <a:pPr>
                <a:defRPr/>
              </a:pPr>
              <a:t>‹#›</a:t>
            </a:fld>
            <a:endParaRPr lang="en-US" altLang="en-US"/>
          </a:p>
        </p:txBody>
      </p:sp>
    </p:spTree>
    <p:extLst>
      <p:ext uri="{BB962C8B-B14F-4D97-AF65-F5344CB8AC3E}">
        <p14:creationId xmlns:p14="http://schemas.microsoft.com/office/powerpoint/2010/main" val="3990412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CC71ED9-0345-4415-90C4-9F6310197271}" type="slidenum">
              <a:rPr lang="en-US" altLang="en-US"/>
              <a:pPr>
                <a:defRPr/>
              </a:pPr>
              <a:t>‹#›</a:t>
            </a:fld>
            <a:endParaRPr lang="en-US" altLang="en-US"/>
          </a:p>
        </p:txBody>
      </p:sp>
    </p:spTree>
    <p:extLst>
      <p:ext uri="{BB962C8B-B14F-4D97-AF65-F5344CB8AC3E}">
        <p14:creationId xmlns:p14="http://schemas.microsoft.com/office/powerpoint/2010/main" val="8022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91CB8E90-2F0A-42FB-AAA3-C47E27E8B7D5}" type="slidenum">
              <a:rPr lang="en-US" altLang="en-US"/>
              <a:pPr>
                <a:defRPr/>
              </a:pPr>
              <a:t>‹#›</a:t>
            </a:fld>
            <a:endParaRPr lang="en-US" altLang="en-US"/>
          </a:p>
        </p:txBody>
      </p:sp>
    </p:spTree>
    <p:extLst>
      <p:ext uri="{BB962C8B-B14F-4D97-AF65-F5344CB8AC3E}">
        <p14:creationId xmlns:p14="http://schemas.microsoft.com/office/powerpoint/2010/main" val="3215149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4C8772-56C1-49CD-8467-D6143A285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106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CD4324-C39B-4A0E-9147-BFF2C7A570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826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6D0116-0388-4D94-A8FC-C8E56A65C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4549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A64E7B-EC91-4318-A8F0-566677A0AC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3868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ED826B-3A9C-4179-9D5E-B037B17781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8495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33BD88-13B5-48BC-BC3A-A8A64E46F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433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345ABD-D76D-4450-8F49-3A7341E0E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0138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39D4AF-919B-43F2-A241-8D468CA5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5303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68EAC4-F9DD-4396-920A-EA8CE7595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2410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9CC1E0-02CC-43F9-BAA9-1785C49D1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115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B85EDD-31F7-425E-A54A-142501B40C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3901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B56363-F192-460B-9FAA-49217FDF4D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562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18F851B-5B14-4401-BEF1-7C0E50BE2C7F}" type="slidenum">
              <a:rPr lang="en-US"/>
              <a:pPr>
                <a:defRPr/>
              </a:pPr>
              <a:t>‹#›</a:t>
            </a:fld>
            <a:endParaRPr lang="en-US"/>
          </a:p>
        </p:txBody>
      </p:sp>
    </p:spTree>
    <p:extLst>
      <p:ext uri="{BB962C8B-B14F-4D97-AF65-F5344CB8AC3E}">
        <p14:creationId xmlns:p14="http://schemas.microsoft.com/office/powerpoint/2010/main" val="3022517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D92970E-DF8E-4F77-A1BA-E844A6EAC0A1}" type="slidenum">
              <a:rPr lang="en-US"/>
              <a:pPr>
                <a:defRPr/>
              </a:pPr>
              <a:t>‹#›</a:t>
            </a:fld>
            <a:endParaRPr lang="en-US"/>
          </a:p>
        </p:txBody>
      </p:sp>
    </p:spTree>
    <p:extLst>
      <p:ext uri="{BB962C8B-B14F-4D97-AF65-F5344CB8AC3E}">
        <p14:creationId xmlns:p14="http://schemas.microsoft.com/office/powerpoint/2010/main" val="2104310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D564F-AE75-43E9-973A-A38AB1DBCED2}" type="slidenum">
              <a:rPr lang="en-US"/>
              <a:pPr>
                <a:defRPr/>
              </a:pPr>
              <a:t>‹#›</a:t>
            </a:fld>
            <a:endParaRPr lang="en-US"/>
          </a:p>
        </p:txBody>
      </p:sp>
    </p:spTree>
    <p:extLst>
      <p:ext uri="{BB962C8B-B14F-4D97-AF65-F5344CB8AC3E}">
        <p14:creationId xmlns:p14="http://schemas.microsoft.com/office/powerpoint/2010/main" val="820133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4FD8279-E29D-4C2A-8FC0-8F75500CD595}" type="slidenum">
              <a:rPr lang="en-US"/>
              <a:pPr>
                <a:defRPr/>
              </a:pPr>
              <a:t>‹#›</a:t>
            </a:fld>
            <a:endParaRPr lang="en-US"/>
          </a:p>
        </p:txBody>
      </p:sp>
    </p:spTree>
    <p:extLst>
      <p:ext uri="{BB962C8B-B14F-4D97-AF65-F5344CB8AC3E}">
        <p14:creationId xmlns:p14="http://schemas.microsoft.com/office/powerpoint/2010/main" val="352188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851BF55-0190-4FF4-A286-DB91D61B3CBB}" type="slidenum">
              <a:rPr lang="en-US"/>
              <a:pPr>
                <a:defRPr/>
              </a:pPr>
              <a:t>‹#›</a:t>
            </a:fld>
            <a:endParaRPr lang="en-US"/>
          </a:p>
        </p:txBody>
      </p:sp>
    </p:spTree>
    <p:extLst>
      <p:ext uri="{BB962C8B-B14F-4D97-AF65-F5344CB8AC3E}">
        <p14:creationId xmlns:p14="http://schemas.microsoft.com/office/powerpoint/2010/main" val="16828934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2797D38-5289-47A4-AE17-867062AC0558}" type="slidenum">
              <a:rPr lang="en-US"/>
              <a:pPr>
                <a:defRPr/>
              </a:pPr>
              <a:t>‹#›</a:t>
            </a:fld>
            <a:endParaRPr lang="en-US"/>
          </a:p>
        </p:txBody>
      </p:sp>
    </p:spTree>
    <p:extLst>
      <p:ext uri="{BB962C8B-B14F-4D97-AF65-F5344CB8AC3E}">
        <p14:creationId xmlns:p14="http://schemas.microsoft.com/office/powerpoint/2010/main" val="297022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E0DF8F7-9F19-4DD7-AC7B-7AF6E6368758}" type="slidenum">
              <a:rPr lang="en-US"/>
              <a:pPr>
                <a:defRPr/>
              </a:pPr>
              <a:t>‹#›</a:t>
            </a:fld>
            <a:endParaRPr lang="en-US"/>
          </a:p>
        </p:txBody>
      </p:sp>
    </p:spTree>
    <p:extLst>
      <p:ext uri="{BB962C8B-B14F-4D97-AF65-F5344CB8AC3E}">
        <p14:creationId xmlns:p14="http://schemas.microsoft.com/office/powerpoint/2010/main" val="353518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ED84D98-7707-4C6A-8D7D-C87F8BC9D362}" type="slidenum">
              <a:rPr lang="en-US"/>
              <a:pPr>
                <a:defRPr/>
              </a:pPr>
              <a:t>‹#›</a:t>
            </a:fld>
            <a:endParaRPr lang="en-US"/>
          </a:p>
        </p:txBody>
      </p:sp>
    </p:spTree>
    <p:extLst>
      <p:ext uri="{BB962C8B-B14F-4D97-AF65-F5344CB8AC3E}">
        <p14:creationId xmlns:p14="http://schemas.microsoft.com/office/powerpoint/2010/main" val="628256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0CFF6AD-4254-4743-9315-FBD5F0665614}" type="slidenum">
              <a:rPr lang="en-US"/>
              <a:pPr>
                <a:defRPr/>
              </a:pPr>
              <a:t>‹#›</a:t>
            </a:fld>
            <a:endParaRPr lang="en-US"/>
          </a:p>
        </p:txBody>
      </p:sp>
    </p:spTree>
    <p:extLst>
      <p:ext uri="{BB962C8B-B14F-4D97-AF65-F5344CB8AC3E}">
        <p14:creationId xmlns:p14="http://schemas.microsoft.com/office/powerpoint/2010/main" val="157351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E4FAAB3-A66F-4555-91B8-F15B70C7F7DD}" type="slidenum">
              <a:rPr lang="en-US"/>
              <a:pPr>
                <a:defRPr/>
              </a:pPr>
              <a:t>‹#›</a:t>
            </a:fld>
            <a:endParaRPr lang="en-US"/>
          </a:p>
        </p:txBody>
      </p:sp>
    </p:spTree>
    <p:extLst>
      <p:ext uri="{BB962C8B-B14F-4D97-AF65-F5344CB8AC3E}">
        <p14:creationId xmlns:p14="http://schemas.microsoft.com/office/powerpoint/2010/main" val="1534165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3F172A-E924-4A75-8DE0-F992F100EF19}" type="slidenum">
              <a:rPr lang="en-US"/>
              <a:pPr>
                <a:defRPr/>
              </a:pPr>
              <a:t>‹#›</a:t>
            </a:fld>
            <a:endParaRPr lang="en-US"/>
          </a:p>
        </p:txBody>
      </p:sp>
    </p:spTree>
    <p:extLst>
      <p:ext uri="{BB962C8B-B14F-4D97-AF65-F5344CB8AC3E}">
        <p14:creationId xmlns:p14="http://schemas.microsoft.com/office/powerpoint/2010/main" val="1017345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76200"/>
            <a:ext cx="77724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E10190B-AF02-4114-9012-72545B20C39D}" type="slidenum">
              <a:rPr lang="en-US"/>
              <a:pPr>
                <a:defRPr/>
              </a:pPr>
              <a:t>‹#›</a:t>
            </a:fld>
            <a:endParaRPr lang="en-US"/>
          </a:p>
        </p:txBody>
      </p:sp>
    </p:spTree>
    <p:extLst>
      <p:ext uri="{BB962C8B-B14F-4D97-AF65-F5344CB8AC3E}">
        <p14:creationId xmlns:p14="http://schemas.microsoft.com/office/powerpoint/2010/main" val="42091236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423A5F09-8336-46D2-B4DF-EE3E55040E6B}" type="slidenum">
              <a:rPr lang="en-US"/>
              <a:pPr>
                <a:defRPr/>
              </a:pPr>
              <a:t>‹#›</a:t>
            </a:fld>
            <a:endParaRPr lang="en-US"/>
          </a:p>
        </p:txBody>
      </p:sp>
    </p:spTree>
    <p:extLst>
      <p:ext uri="{BB962C8B-B14F-4D97-AF65-F5344CB8AC3E}">
        <p14:creationId xmlns:p14="http://schemas.microsoft.com/office/powerpoint/2010/main" val="9961848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2403F4A-22E7-4867-8356-D6C974CA502A}" type="datetimeFigureOut">
              <a:rPr lang="en-US">
                <a:solidFill>
                  <a:prstClr val="black">
                    <a:tint val="75000"/>
                  </a:prstClr>
                </a:solidFill>
              </a:rPr>
              <a:pPr>
                <a:defRPr/>
              </a:pPr>
              <a:t>4/23/2020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697EE5-9B1D-48EF-B619-A2DEE0A0DD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9001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521C0C8-AF91-49D9-81BD-D7B6B91E0A25}" type="datetimeFigureOut">
              <a:rPr lang="en-US">
                <a:solidFill>
                  <a:prstClr val="black">
                    <a:tint val="75000"/>
                  </a:prstClr>
                </a:solidFill>
              </a:rPr>
              <a:pPr>
                <a:defRPr/>
              </a:pPr>
              <a:t>4/23/2020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FF6499D-3621-477C-B4CA-E43E7D78A0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9119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6257E5-AF58-486B-A1AE-56BB4ADAE94A}" type="datetimeFigureOut">
              <a:rPr lang="en-US">
                <a:solidFill>
                  <a:prstClr val="black">
                    <a:tint val="75000"/>
                  </a:prstClr>
                </a:solidFill>
              </a:rPr>
              <a:pPr>
                <a:defRPr/>
              </a:pPr>
              <a:t>4/23/2020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2D348A-37D4-4A78-85F8-F886D5A6E9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17477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F83DFB9-EFA8-45B6-9197-429CE1B09FDC}" type="datetimeFigureOut">
              <a:rPr lang="en-US">
                <a:solidFill>
                  <a:prstClr val="black">
                    <a:tint val="75000"/>
                  </a:prstClr>
                </a:solidFill>
              </a:rPr>
              <a:pPr>
                <a:defRPr/>
              </a:pPr>
              <a:t>4/23/2020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CF592E-F22D-405C-9B5E-726500C88E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29100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888C80F-442C-4ED8-A9E0-D8C369C96E47}" type="datetimeFigureOut">
              <a:rPr lang="en-US">
                <a:solidFill>
                  <a:prstClr val="black">
                    <a:tint val="75000"/>
                  </a:prstClr>
                </a:solidFill>
              </a:rPr>
              <a:pPr>
                <a:defRPr/>
              </a:pPr>
              <a:t>4/23/2020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260D8F9-E9BD-4B4E-9B5E-5D693304FB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51446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EE5ACA9-DFA1-4CA8-9A25-B2A89A4B0C91}" type="datetimeFigureOut">
              <a:rPr lang="en-US">
                <a:solidFill>
                  <a:prstClr val="black">
                    <a:tint val="75000"/>
                  </a:prstClr>
                </a:solidFill>
              </a:rPr>
              <a:pPr>
                <a:defRPr/>
              </a:pPr>
              <a:t>4/23/2020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3525111-6A06-441B-B171-D84CCC4D9F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4029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03A42B-3F48-445D-813A-C86C0B384E56}" type="datetimeFigureOut">
              <a:rPr lang="en-US">
                <a:solidFill>
                  <a:prstClr val="black">
                    <a:tint val="75000"/>
                  </a:prstClr>
                </a:solidFill>
              </a:rPr>
              <a:pPr>
                <a:defRPr/>
              </a:pPr>
              <a:t>4/23/2020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8E11757-1FD2-48B8-B968-D0A4939D86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7341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40FB32-32D6-43D9-A2F3-25A29A2DBF26}" type="datetimeFigureOut">
              <a:rPr lang="en-US">
                <a:solidFill>
                  <a:prstClr val="black">
                    <a:tint val="75000"/>
                  </a:prstClr>
                </a:solidFill>
              </a:rPr>
              <a:pPr>
                <a:defRPr/>
              </a:pPr>
              <a:t>4/23/2020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42F42B7-5FC1-43AF-B94E-1D756C5496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07754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6B9216-4BAF-43B7-9150-A906AA7D6FC7}" type="datetimeFigureOut">
              <a:rPr lang="en-US">
                <a:solidFill>
                  <a:prstClr val="black">
                    <a:tint val="75000"/>
                  </a:prstClr>
                </a:solidFill>
              </a:rPr>
              <a:pPr>
                <a:defRPr/>
              </a:pPr>
              <a:t>4/23/2020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FA232C-3F89-4DA4-B405-8EC82EF0A6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3233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377360-6A3D-47CE-A548-09EBFB85498A}" type="datetimeFigureOut">
              <a:rPr lang="en-US">
                <a:solidFill>
                  <a:prstClr val="black">
                    <a:tint val="75000"/>
                  </a:prstClr>
                </a:solidFill>
              </a:rPr>
              <a:pPr>
                <a:defRPr/>
              </a:pPr>
              <a:t>4/23/2020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AAF3B5-752B-4349-9D9B-C9B01C7642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97135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EAD0CC-0C82-4AAA-B57A-F279565B300D}" type="datetimeFigureOut">
              <a:rPr lang="en-US">
                <a:solidFill>
                  <a:prstClr val="black">
                    <a:tint val="75000"/>
                  </a:prstClr>
                </a:solidFill>
              </a:rPr>
              <a:pPr>
                <a:defRPr/>
              </a:pPr>
              <a:t>4/23/2020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6D2DC1-E254-43AF-9197-E67E863878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6618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137BFC4-E86D-4A13-83A6-51B6F828F232}" type="datetimeFigureOut">
              <a:rPr lang="en-US">
                <a:solidFill>
                  <a:prstClr val="black">
                    <a:tint val="75000"/>
                  </a:prstClr>
                </a:solidFill>
              </a:rPr>
              <a:pPr>
                <a:defRPr/>
              </a:pPr>
              <a:t>4/23/2020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DC09D64-D82D-4133-8121-C3CD6CE329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502954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60F76EE-BE7D-4C86-9A5D-73D265CFDE18}" type="datetimeFigureOut">
              <a:rPr lang="en-US">
                <a:solidFill>
                  <a:prstClr val="black">
                    <a:tint val="75000"/>
                  </a:prstClr>
                </a:solidFill>
              </a:rPr>
              <a:pPr>
                <a:defRPr/>
              </a:pPr>
              <a:t>4/23/2020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5303D6-51E3-4B9F-923F-68E35A122F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1346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2892ECF-023B-4C7D-A50E-897D938F7A9C}" type="datetimeFigureOut">
              <a:rPr lang="en-US">
                <a:solidFill>
                  <a:prstClr val="black">
                    <a:tint val="75000"/>
                  </a:prstClr>
                </a:solidFill>
              </a:rPr>
              <a:pPr>
                <a:defRPr/>
              </a:pPr>
              <a:t>4/23/2020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A26DBB-A90A-41FC-9182-F2E44C9CB9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323601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80B4DD2-6187-4EDC-B201-8DB1FFA9FF67}" type="datetimeFigureOut">
              <a:rPr lang="en-US">
                <a:solidFill>
                  <a:prstClr val="black">
                    <a:tint val="75000"/>
                  </a:prstClr>
                </a:solidFill>
              </a:rPr>
              <a:pPr>
                <a:defRPr/>
              </a:pPr>
              <a:t>4/23/2020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1BC9CF2-0C21-47CB-B71C-9F6A2C4949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184657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59165C9-5363-4CD6-A4A9-66B89BCC94BB}" type="datetimeFigureOut">
              <a:rPr lang="en-US">
                <a:solidFill>
                  <a:prstClr val="black">
                    <a:tint val="75000"/>
                  </a:prstClr>
                </a:solidFill>
              </a:rPr>
              <a:pPr>
                <a:defRPr/>
              </a:pPr>
              <a:t>4/23/2020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2859CC1-4E22-4869-8ED3-339AEEDC50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101707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FCAF427-BD49-4177-B7E6-981EB925B682}" type="datetimeFigureOut">
              <a:rPr lang="en-US">
                <a:solidFill>
                  <a:prstClr val="black">
                    <a:tint val="75000"/>
                  </a:prstClr>
                </a:solidFill>
              </a:rPr>
              <a:pPr>
                <a:defRPr/>
              </a:pPr>
              <a:t>4/23/2020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5BDB054-AEF1-411E-B2CA-1AE40C8955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584084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8A01F6-8F92-45AD-8FF2-F67DB0E4F224}" type="datetimeFigureOut">
              <a:rPr lang="en-US">
                <a:solidFill>
                  <a:prstClr val="black">
                    <a:tint val="75000"/>
                  </a:prstClr>
                </a:solidFill>
              </a:rPr>
              <a:pPr>
                <a:defRPr/>
              </a:pPr>
              <a:t>4/23/2020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F630B83-042A-4BF5-9BA9-B078421092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927944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86EA72-5F79-4EDF-BFCD-09CC7438600B}" type="datetimeFigureOut">
              <a:rPr lang="en-US">
                <a:solidFill>
                  <a:prstClr val="black">
                    <a:tint val="75000"/>
                  </a:prstClr>
                </a:solidFill>
              </a:rPr>
              <a:pPr>
                <a:defRPr/>
              </a:pPr>
              <a:t>4/23/2020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F5C58B-DB76-4988-8B4D-607E9257FA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684867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504A10-87E0-4768-BC3D-FC8921A7AB66}" type="datetimeFigureOut">
              <a:rPr lang="en-US">
                <a:solidFill>
                  <a:prstClr val="black">
                    <a:tint val="75000"/>
                  </a:prstClr>
                </a:solidFill>
              </a:rPr>
              <a:pPr>
                <a:defRPr/>
              </a:pPr>
              <a:t>4/23/2020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DCFB55-7B0B-49B9-8D52-C30C8A3753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39300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A2B618-222F-4E35-AC25-2C9EED635C92}" type="datetimeFigureOut">
              <a:rPr lang="en-US">
                <a:solidFill>
                  <a:prstClr val="black">
                    <a:tint val="75000"/>
                  </a:prstClr>
                </a:solidFill>
              </a:rPr>
              <a:pPr>
                <a:defRPr/>
              </a:pPr>
              <a:t>4/23/2020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67D2AD0-D07C-4773-ACA0-D64C2366A6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77281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8B1ADF-AD9D-4A44-B151-C3EFB72C702E}" type="datetimeFigureOut">
              <a:rPr lang="en-US">
                <a:solidFill>
                  <a:prstClr val="black">
                    <a:tint val="75000"/>
                  </a:prstClr>
                </a:solidFill>
              </a:rPr>
              <a:pPr>
                <a:defRPr/>
              </a:pPr>
              <a:t>4/23/2020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4CB8C57-286F-4999-BEDD-16E1ABE729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574783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28"/>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7" name="Rectangle 102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Rectangle 1030"/>
          <p:cNvSpPr>
            <a:spLocks noGrp="1" noChangeArrowheads="1"/>
          </p:cNvSpPr>
          <p:nvPr>
            <p:ph type="sldNum" sz="quarter" idx="12"/>
          </p:nvPr>
        </p:nvSpPr>
        <p:spPr/>
        <p:txBody>
          <a:bodyPr/>
          <a:lstStyle>
            <a:lvl1pPr>
              <a:defRPr/>
            </a:lvl1pPr>
          </a:lstStyle>
          <a:p>
            <a:pPr>
              <a:defRPr/>
            </a:pPr>
            <a:fld id="{C7F2F79C-4F4E-46B8-B10B-944B55A82C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782080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7EB8F4B-B2CE-4E1A-A94C-A3C341E3CD3B}"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4545950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1DA68D2-2E3B-4EB5-9074-3DF0E1080B58}"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8284177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AD94A83-8AC2-469A-B472-1F126DA45D53}"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0498766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60802F0-A34E-4355-8FCD-F111475028E4}"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505473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E8C6FF6-F6F8-49D3-AABA-2BE3B8D51CC7}"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4587937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DAE0CF5-AA2C-42FE-9B96-32FBC6F17235}"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41744725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8BEBE57-7781-448F-82FE-9B8602C8A26F}"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9444394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EBACBC9-385B-42B4-AD66-C00455F8F678}"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12184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3F9CC2B-E015-46B4-BB3D-3F635CBF48E0}"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8236406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CC33A92-4343-440D-AFE4-836D9CC637AC}"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8856626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732FF3B-0566-4553-AE69-8481917B69D9}"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40763657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76200"/>
            <a:ext cx="7772400" cy="838200"/>
          </a:xfrm>
        </p:spPr>
        <p:txBody>
          <a:bodyPr/>
          <a:lstStyle/>
          <a:p>
            <a:r>
              <a:rPr lang="en-US"/>
              <a:t>Click to edit Master title style</a:t>
            </a:r>
          </a:p>
        </p:txBody>
      </p:sp>
      <p:sp>
        <p:nvSpPr>
          <p:cNvPr id="3" name="Content Placeholder 2"/>
          <p:cNvSpPr>
            <a:spLocks noGrp="1"/>
          </p:cNvSpPr>
          <p:nvPr>
            <p:ph sz="quarter" idx="1"/>
          </p:nvPr>
        </p:nvSpPr>
        <p:spPr>
          <a:xfrm>
            <a:off x="6858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4EE01E6-B8D6-4CCA-9D7D-D8F346D523A8}"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8367962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690E6C4-192E-40C0-AC62-58C9B08C6C07}"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7524914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6D53A4DC-FC55-4460-9892-4505C1E1DD02}"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B43281C-7046-4539-9E4B-D95D5C18ECC2}"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150997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68C4EE6-7691-43BB-99B4-B492FAFBD039}"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A7EC27B-A801-4BD9-8708-00A94A3F6441}"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0736155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68A977F2-DFF5-4D08-AC33-59D29151BB8A}"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C9B1D4D-99F6-449E-BD6E-813B5A9A734E}"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9932734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3FCFE3F-71CA-4668-9BC7-D715F90291B3}"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9D6BDB5-F021-4527-A1D9-43230E5FB3CE}"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2488735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515030D-581B-4853-A9B2-B950D1C56666}"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3F04A67-1C0F-4E2E-A50F-E63788C62EA0}"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1552650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7C630B2-2693-4FEB-A073-61D8424E5C7F}"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78A2696-A834-4372-B1E4-AAE1391A44FE}"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7380729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C759EED-75CA-4808-9C71-2F35B22D5DE4}"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D41E4B6-0AD0-431D-BCAD-1A85EB76E933}"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6690869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1E81B50-6095-49E4-90CA-B46BA90B0CBB}"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B143AAC-5FEB-40AD-AD97-D65A1D10D57F}"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06115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6E31FF95-263E-45C9-8DF4-5E7168E3BD67}"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7F163BC-DF5A-4720-8289-129C3C14FE25}"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4405889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C90076B-DB52-4007-BC1C-E84CBCED1E43}"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C7EBB82-2513-4AFA-B3C5-74611124CB73}"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1570976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5D08F94-5CF5-4D7A-B42F-9546EDAB29B2}"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7B75276-056F-4B60-834D-85915CE80457}"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0064882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9E7A86D-CA1A-4C75-A737-BF82BB63AA7B}"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05592D0-C80A-4894-9B2F-932EC07ABE12}"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48867531"/>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DC4FEA0-D9FB-4D52-AF86-F33E652FBD35}"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049927A-D3DD-4AAE-8128-8C82FDB85A40}"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567923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918BDE8-D4E1-40BC-A946-A8618E28565D}"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D84A6C1-C83E-455C-ADF0-9FD6B701443B}"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6153862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AF8DC11-4B00-49BD-B10B-B795E9F1B0A5}"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4/23/2020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3713068-5CAD-4225-8571-4301CDC99C37}"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023536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8040F9-C8E0-4168-A1A2-10B0E46EE05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8A151CA-2D8D-479B-A842-DC0C93F2E12C}"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4387875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B689DDC-50A5-4E00-92BE-46D04BCEF76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60DB1B-AE87-4BA3-8A0F-623D9EF829F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757340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fontAlgn="base">
              <a:spcBef>
                <a:spcPct val="0"/>
              </a:spcBef>
              <a:spcAft>
                <a:spcPct val="0"/>
              </a:spcAft>
              <a:defRPr/>
            </a:pPr>
            <a:fld id="{DDDF404C-1412-437F-8A88-FC380CBC4FF5}"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422183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defRPr/>
            </a:pPr>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defRPr/>
            </a:pPr>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defRPr/>
            </a:pPr>
            <a:fld id="{00ED4B9B-09EA-458A-B20B-57E22B66BBBD}" type="slidenum">
              <a:rPr lang="en-US">
                <a:solidFill>
                  <a:srgbClr val="000000"/>
                </a:solidFill>
                <a:cs typeface="Arial" charset="0"/>
              </a:rPr>
              <a:pPr eaLnBrk="0" fontAlgn="base" hangingPunct="0">
                <a:spcBef>
                  <a:spcPct val="0"/>
                </a:spcBef>
                <a:spcAft>
                  <a:spcPct val="0"/>
                </a:spcAft>
                <a:defRPr/>
              </a:pPr>
              <a:t>‹#›</a:t>
            </a:fld>
            <a:endParaRPr lang="en-US">
              <a:solidFill>
                <a:srgbClr val="000000"/>
              </a:solidFill>
              <a:cs typeface="Arial" charset="0"/>
            </a:endParaRPr>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Tree>
    <p:extLst>
      <p:ext uri="{BB962C8B-B14F-4D97-AF65-F5344CB8AC3E}">
        <p14:creationId xmlns:p14="http://schemas.microsoft.com/office/powerpoint/2010/main" val="40638325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Arial" charset="0"/>
              </a:defRPr>
            </a:lvl1pPr>
          </a:lstStyle>
          <a:p>
            <a:pPr eaLnBrk="0" fontAlgn="base" hangingPunct="0">
              <a:spcBef>
                <a:spcPct val="0"/>
              </a:spcBef>
              <a:spcAft>
                <a:spcPct val="0"/>
              </a:spcAft>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Arial" charset="0"/>
              </a:defRPr>
            </a:lvl1pPr>
          </a:lstStyle>
          <a:p>
            <a:pPr eaLnBrk="0" fontAlgn="base" hangingPunct="0">
              <a:spcBef>
                <a:spcPct val="0"/>
              </a:spcBef>
              <a:spcAft>
                <a:spcPct val="0"/>
              </a:spcAft>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Arial" charset="0"/>
              </a:defRPr>
            </a:lvl1pPr>
          </a:lstStyle>
          <a:p>
            <a:pPr eaLnBrk="0" fontAlgn="base" hangingPunct="0">
              <a:spcBef>
                <a:spcPct val="0"/>
              </a:spcBef>
              <a:spcAft>
                <a:spcPct val="0"/>
              </a:spcAft>
              <a:defRPr/>
            </a:pPr>
            <a:fld id="{EF022D3F-D1C9-418B-BA9C-DE2D3628B690}" type="slidenum">
              <a:rPr lang="en-US"/>
              <a:pPr eaLnBrk="0" fontAlgn="base" hangingPunct="0">
                <a:spcBef>
                  <a:spcPct val="0"/>
                </a:spcBef>
                <a:spcAft>
                  <a:spcPct val="0"/>
                </a:spcAft>
                <a:defRPr/>
              </a:pPr>
              <a:t>‹#›</a:t>
            </a:fld>
            <a:endParaRPr lang="en-US"/>
          </a:p>
        </p:txBody>
      </p:sp>
      <p:sp>
        <p:nvSpPr>
          <p:cNvPr id="11271"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21314238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42EADCD-5430-47CB-B558-01CE57ACCFDB}" type="datetimeFigureOut">
              <a:rPr lang="en-US">
                <a:solidFill>
                  <a:prstClr val="black">
                    <a:tint val="75000"/>
                  </a:prstClr>
                </a:solidFill>
              </a:rPr>
              <a:pPr>
                <a:defRPr/>
              </a:pPr>
              <a:t>4/23/2020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78D95D2-85AF-416D-B7C8-431D4047B9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52871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78D0626-9BA8-4D0B-BC21-A2B26A5733AD}" type="datetimeFigureOut">
              <a:rPr lang="en-US">
                <a:solidFill>
                  <a:prstClr val="black">
                    <a:tint val="75000"/>
                  </a:prstClr>
                </a:solidFill>
              </a:rPr>
              <a:pPr>
                <a:defRPr/>
              </a:pPr>
              <a:t>4/23/2020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67AEE91-7B51-4C74-A56A-2DC8D09303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336712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iming>
    <p:tnLst>
      <p:par>
        <p:cTn id="1" dur="indefinite" restart="never" nodeType="tmRoot"/>
      </p:par>
    </p:tnLst>
  </p:timing>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Arial"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Arial"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cs typeface="Arial"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D8A55CD-9EF6-43E1-9EDE-3BE282217837}"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80942910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B5B4903-C2A1-4AE5-8268-B709AD786CA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293989-6FE2-431B-B857-BAD5878E3CC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1026905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smtClean="0">
                <a:solidFill>
                  <a:prstClr val="black">
                    <a:tint val="75000"/>
                  </a:prstClr>
                </a:solidFill>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BC706A-E828-4C00-84D8-8BA9A211CD3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FC03A75-382B-468E-B0CC-B769799FA09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9148357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ransition>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0.wmf"/><Relationship Id="rId2" Type="http://schemas.openxmlformats.org/officeDocument/2006/relationships/slideLayout" Target="../slideLayouts/slideLayout50.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1.w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tags" Target="../tags/tag2.xml"/><Relationship Id="rId1" Type="http://schemas.openxmlformats.org/officeDocument/2006/relationships/vmlDrawing" Target="../drawings/vmlDrawing3.vml"/><Relationship Id="rId6" Type="http://schemas.openxmlformats.org/officeDocument/2006/relationships/image" Target="../media/image11.wmf"/><Relationship Id="rId5" Type="http://schemas.openxmlformats.org/officeDocument/2006/relationships/oleObject" Target="../embeddings/oleObject5.bin"/><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14.wmf"/><Relationship Id="rId2" Type="http://schemas.openxmlformats.org/officeDocument/2006/relationships/tags" Target="../tags/tag3.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13.wmf"/><Relationship Id="rId4"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notesSlide" Target="../notesSlides/notesSlide11.xml"/><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8.wmf"/><Relationship Id="rId5" Type="http://schemas.openxmlformats.org/officeDocument/2006/relationships/oleObject" Target="../embeddings/oleObject8.bin"/><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32.png"/><Relationship Id="rId4" Type="http://schemas.openxmlformats.org/officeDocument/2006/relationships/oleObject" Target="../embeddings/oleObject10.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hyperlink" Target="http://www.cs.cornell.edu/rdz/Papers/BVZ-iccv99.pdf" TargetMode="External"/><Relationship Id="rId5" Type="http://schemas.openxmlformats.org/officeDocument/2006/relationships/image" Target="../media/image32.png"/><Relationship Id="rId4" Type="http://schemas.openxmlformats.org/officeDocument/2006/relationships/oleObject" Target="../embeddings/oleObject12.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www.ai.sri.com/~luong/research/Meta3DViewer/EpipolarGeo.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3.xml"/><Relationship Id="rId1" Type="http://schemas.openxmlformats.org/officeDocument/2006/relationships/vmlDrawing" Target="../drawings/vmlDrawing8.vml"/><Relationship Id="rId6" Type="http://schemas.openxmlformats.org/officeDocument/2006/relationships/image" Target="../media/image52.wmf"/><Relationship Id="rId5" Type="http://schemas.openxmlformats.org/officeDocument/2006/relationships/oleObject" Target="../embeddings/oleObject13.bin"/><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notesSlide" Target="../notesSlides/notesSlide36.xml"/><Relationship Id="rId7" Type="http://schemas.openxmlformats.org/officeDocument/2006/relationships/oleObject" Target="../embeddings/oleObject15.bin"/><Relationship Id="rId2" Type="http://schemas.openxmlformats.org/officeDocument/2006/relationships/slideLayout" Target="../slideLayouts/slideLayout84.xml"/><Relationship Id="rId1" Type="http://schemas.openxmlformats.org/officeDocument/2006/relationships/vmlDrawing" Target="../drawings/vmlDrawing9.vml"/><Relationship Id="rId6" Type="http://schemas.openxmlformats.org/officeDocument/2006/relationships/image" Target="../media/image53.wmf"/><Relationship Id="rId5" Type="http://schemas.openxmlformats.org/officeDocument/2006/relationships/oleObject" Target="../embeddings/oleObject14.bin"/><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7.xml"/><Relationship Id="rId7" Type="http://schemas.openxmlformats.org/officeDocument/2006/relationships/image" Target="../media/image56.emf"/><Relationship Id="rId2" Type="http://schemas.openxmlformats.org/officeDocument/2006/relationships/slideLayout" Target="../slideLayouts/slideLayout84.xml"/><Relationship Id="rId1" Type="http://schemas.openxmlformats.org/officeDocument/2006/relationships/vmlDrawing" Target="../drawings/vmlDrawing10.vml"/><Relationship Id="rId6" Type="http://schemas.openxmlformats.org/officeDocument/2006/relationships/oleObject" Target="../embeddings/oleObject17.bin"/><Relationship Id="rId5" Type="http://schemas.openxmlformats.org/officeDocument/2006/relationships/image" Target="../media/image55.wmf"/><Relationship Id="rId10" Type="http://schemas.openxmlformats.org/officeDocument/2006/relationships/image" Target="../media/image57.wmf"/><Relationship Id="rId4" Type="http://schemas.openxmlformats.org/officeDocument/2006/relationships/oleObject" Target="../embeddings/oleObject16.bin"/><Relationship Id="rId9" Type="http://schemas.openxmlformats.org/officeDocument/2006/relationships/oleObject" Target="../embeddings/oleObject18.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8.xml"/><Relationship Id="rId7" Type="http://schemas.openxmlformats.org/officeDocument/2006/relationships/image" Target="../media/image56.emf"/><Relationship Id="rId2" Type="http://schemas.openxmlformats.org/officeDocument/2006/relationships/slideLayout" Target="../slideLayouts/slideLayout84.xml"/><Relationship Id="rId1" Type="http://schemas.openxmlformats.org/officeDocument/2006/relationships/vmlDrawing" Target="../drawings/vmlDrawing11.vml"/><Relationship Id="rId6" Type="http://schemas.openxmlformats.org/officeDocument/2006/relationships/oleObject" Target="../embeddings/oleObject20.bin"/><Relationship Id="rId5" Type="http://schemas.openxmlformats.org/officeDocument/2006/relationships/image" Target="../media/image55.wmf"/><Relationship Id="rId10" Type="http://schemas.openxmlformats.org/officeDocument/2006/relationships/image" Target="../media/image58.emf"/><Relationship Id="rId4" Type="http://schemas.openxmlformats.org/officeDocument/2006/relationships/oleObject" Target="../embeddings/oleObject19.bin"/><Relationship Id="rId9" Type="http://schemas.openxmlformats.org/officeDocument/2006/relationships/oleObject" Target="../embeddings/oleObject21.bin"/></Relationships>
</file>

<file path=ppt/slides/_rels/slide51.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notesSlide" Target="../notesSlides/notesSlide39.xml"/><Relationship Id="rId7" Type="http://schemas.openxmlformats.org/officeDocument/2006/relationships/oleObject" Target="../embeddings/oleObject23.bin"/><Relationship Id="rId2" Type="http://schemas.openxmlformats.org/officeDocument/2006/relationships/slideLayout" Target="../slideLayouts/slideLayout73.xml"/><Relationship Id="rId1" Type="http://schemas.openxmlformats.org/officeDocument/2006/relationships/vmlDrawing" Target="../drawings/vmlDrawing12.vml"/><Relationship Id="rId6" Type="http://schemas.openxmlformats.org/officeDocument/2006/relationships/image" Target="../media/image58.emf"/><Relationship Id="rId5" Type="http://schemas.openxmlformats.org/officeDocument/2006/relationships/oleObject" Target="../embeddings/oleObject22.bin"/><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3.xml"/><Relationship Id="rId1" Type="http://schemas.openxmlformats.org/officeDocument/2006/relationships/vmlDrawing" Target="../drawings/vmlDrawing13.vml"/><Relationship Id="rId6" Type="http://schemas.openxmlformats.org/officeDocument/2006/relationships/image" Target="../media/image58.emf"/><Relationship Id="rId5" Type="http://schemas.openxmlformats.org/officeDocument/2006/relationships/oleObject" Target="../embeddings/oleObject24.bin"/><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notesSlide" Target="../notesSlides/notesSlide41.xml"/><Relationship Id="rId7" Type="http://schemas.openxmlformats.org/officeDocument/2006/relationships/oleObject" Target="../embeddings/oleObject26.bin"/><Relationship Id="rId2" Type="http://schemas.openxmlformats.org/officeDocument/2006/relationships/slideLayout" Target="../slideLayouts/slideLayout73.xml"/><Relationship Id="rId1" Type="http://schemas.openxmlformats.org/officeDocument/2006/relationships/vmlDrawing" Target="../drawings/vmlDrawing14.vml"/><Relationship Id="rId6" Type="http://schemas.openxmlformats.org/officeDocument/2006/relationships/image" Target="../media/image60.wmf"/><Relationship Id="rId5" Type="http://schemas.openxmlformats.org/officeDocument/2006/relationships/oleObject" Target="../embeddings/oleObject25.bin"/><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notesSlide" Target="../notesSlides/notesSlide42.xml"/><Relationship Id="rId7" Type="http://schemas.openxmlformats.org/officeDocument/2006/relationships/oleObject" Target="../embeddings/oleObject28.bin"/><Relationship Id="rId2" Type="http://schemas.openxmlformats.org/officeDocument/2006/relationships/slideLayout" Target="../slideLayouts/slideLayout84.xml"/><Relationship Id="rId1" Type="http://schemas.openxmlformats.org/officeDocument/2006/relationships/vmlDrawing" Target="../drawings/vmlDrawing15.vml"/><Relationship Id="rId6" Type="http://schemas.openxmlformats.org/officeDocument/2006/relationships/image" Target="../media/image62.wmf"/><Relationship Id="rId5" Type="http://schemas.openxmlformats.org/officeDocument/2006/relationships/oleObject" Target="../embeddings/oleObject27.bin"/><Relationship Id="rId10" Type="http://schemas.openxmlformats.org/officeDocument/2006/relationships/image" Target="../media/image64.wmf"/><Relationship Id="rId4" Type="http://schemas.openxmlformats.org/officeDocument/2006/relationships/image" Target="../media/image40.png"/><Relationship Id="rId9" Type="http://schemas.openxmlformats.org/officeDocument/2006/relationships/oleObject" Target="../embeddings/oleObject29.bin"/></Relationships>
</file>

<file path=ppt/slides/_rels/slide55.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notesSlide" Target="../notesSlides/notesSlide43.xml"/><Relationship Id="rId7" Type="http://schemas.openxmlformats.org/officeDocument/2006/relationships/oleObject" Target="../embeddings/oleObject31.bin"/><Relationship Id="rId2" Type="http://schemas.openxmlformats.org/officeDocument/2006/relationships/slideLayout" Target="../slideLayouts/slideLayout75.xml"/><Relationship Id="rId1" Type="http://schemas.openxmlformats.org/officeDocument/2006/relationships/vmlDrawing" Target="../drawings/vmlDrawing16.vml"/><Relationship Id="rId6" Type="http://schemas.openxmlformats.org/officeDocument/2006/relationships/image" Target="../media/image62.wmf"/><Relationship Id="rId5" Type="http://schemas.openxmlformats.org/officeDocument/2006/relationships/oleObject" Target="../embeddings/oleObject30.bin"/><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5.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44.xml"/><Relationship Id="rId7" Type="http://schemas.openxmlformats.org/officeDocument/2006/relationships/image" Target="../media/image68.wmf"/><Relationship Id="rId2" Type="http://schemas.openxmlformats.org/officeDocument/2006/relationships/slideLayout" Target="../slideLayouts/slideLayout73.xml"/><Relationship Id="rId1" Type="http://schemas.openxmlformats.org/officeDocument/2006/relationships/vmlDrawing" Target="../drawings/vmlDrawing17.vml"/><Relationship Id="rId6" Type="http://schemas.openxmlformats.org/officeDocument/2006/relationships/oleObject" Target="../embeddings/oleObject33.bin"/><Relationship Id="rId5" Type="http://schemas.openxmlformats.org/officeDocument/2006/relationships/image" Target="../media/image67.wmf"/><Relationship Id="rId10" Type="http://schemas.openxmlformats.org/officeDocument/2006/relationships/image" Target="../media/image70.png"/><Relationship Id="rId4" Type="http://schemas.openxmlformats.org/officeDocument/2006/relationships/oleObject" Target="../embeddings/oleObject32.bin"/><Relationship Id="rId9" Type="http://schemas.openxmlformats.org/officeDocument/2006/relationships/image" Target="../media/image69.w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3.xml"/><Relationship Id="rId1" Type="http://schemas.openxmlformats.org/officeDocument/2006/relationships/vmlDrawing" Target="../drawings/vmlDrawing18.vml"/><Relationship Id="rId5" Type="http://schemas.openxmlformats.org/officeDocument/2006/relationships/image" Target="../media/image71.wmf"/><Relationship Id="rId4" Type="http://schemas.openxmlformats.org/officeDocument/2006/relationships/oleObject" Target="../embeddings/oleObject35.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3.xml"/><Relationship Id="rId1" Type="http://schemas.openxmlformats.org/officeDocument/2006/relationships/vmlDrawing" Target="../drawings/vmlDrawing19.vml"/><Relationship Id="rId6" Type="http://schemas.openxmlformats.org/officeDocument/2006/relationships/image" Target="../media/image72.png"/><Relationship Id="rId5" Type="http://schemas.openxmlformats.org/officeDocument/2006/relationships/image" Target="../media/image71.wmf"/><Relationship Id="rId4" Type="http://schemas.openxmlformats.org/officeDocument/2006/relationships/oleObject" Target="../embeddings/oleObject36.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3" Type="http://schemas.openxmlformats.org/officeDocument/2006/relationships/hyperlink" Target="http://danielwedge.com/fmatrix/" TargetMode="External"/><Relationship Id="rId2" Type="http://schemas.openxmlformats.org/officeDocument/2006/relationships/image" Target="../media/image73.png"/><Relationship Id="rId1" Type="http://schemas.openxmlformats.org/officeDocument/2006/relationships/slideLayout" Target="../slideLayouts/slideLayout73.xml"/><Relationship Id="rId4" Type="http://schemas.openxmlformats.org/officeDocument/2006/relationships/hyperlink" Target="https://www.youtube.com/watch?time_continue=8&amp;v=DgGV3l82NTk&amp;feature=emb_title"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6.xml"/></Relationships>
</file>

<file path=ppt/slides/_rels/slide6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8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6.xml.rels><?xml version="1.0" encoding="UTF-8" standalone="yes"?>
<Relationships xmlns="http://schemas.openxmlformats.org/package/2006/relationships"><Relationship Id="rId3" Type="http://schemas.openxmlformats.org/officeDocument/2006/relationships/hyperlink" Target="http://phototour.cs.washington.edu/Photo_Tourism.pdf" TargetMode="External"/><Relationship Id="rId2" Type="http://schemas.openxmlformats.org/officeDocument/2006/relationships/image" Target="../media/image83.png"/><Relationship Id="rId1" Type="http://schemas.openxmlformats.org/officeDocument/2006/relationships/slideLayout" Target="../slideLayouts/slideLayout91.xml"/><Relationship Id="rId4" Type="http://schemas.openxmlformats.org/officeDocument/2006/relationships/hyperlink" Target="https://youtu.be/mTBPGuPLI5Y"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jpeg"/><Relationship Id="rId18" Type="http://schemas.openxmlformats.org/officeDocument/2006/relationships/image" Target="../media/image100.png"/><Relationship Id="rId3" Type="http://schemas.openxmlformats.org/officeDocument/2006/relationships/image" Target="../media/image85.png"/><Relationship Id="rId7" Type="http://schemas.openxmlformats.org/officeDocument/2006/relationships/image" Target="../media/image89.jpeg"/><Relationship Id="rId12" Type="http://schemas.openxmlformats.org/officeDocument/2006/relationships/image" Target="../media/image94.jpeg"/><Relationship Id="rId17" Type="http://schemas.openxmlformats.org/officeDocument/2006/relationships/image" Target="../media/image99.jpeg"/><Relationship Id="rId2" Type="http://schemas.openxmlformats.org/officeDocument/2006/relationships/notesSlide" Target="../notesSlides/notesSlide48.xml"/><Relationship Id="rId16" Type="http://schemas.openxmlformats.org/officeDocument/2006/relationships/image" Target="../media/image98.png"/><Relationship Id="rId1" Type="http://schemas.openxmlformats.org/officeDocument/2006/relationships/slideLayout" Target="../slideLayouts/slideLayout86.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04.png"/><Relationship Id="rId18" Type="http://schemas.openxmlformats.org/officeDocument/2006/relationships/image" Target="../media/image100.png"/><Relationship Id="rId3" Type="http://schemas.openxmlformats.org/officeDocument/2006/relationships/image" Target="../media/image101.jpeg"/><Relationship Id="rId7" Type="http://schemas.openxmlformats.org/officeDocument/2006/relationships/image" Target="../media/image102.png"/><Relationship Id="rId12" Type="http://schemas.openxmlformats.org/officeDocument/2006/relationships/image" Target="../media/image103.png"/><Relationship Id="rId17" Type="http://schemas.openxmlformats.org/officeDocument/2006/relationships/image" Target="../media/image105.png"/><Relationship Id="rId2" Type="http://schemas.openxmlformats.org/officeDocument/2006/relationships/notesSlide" Target="../notesSlides/notesSlide49.xml"/><Relationship Id="rId16" Type="http://schemas.openxmlformats.org/officeDocument/2006/relationships/image" Target="../media/image98.png"/><Relationship Id="rId1" Type="http://schemas.openxmlformats.org/officeDocument/2006/relationships/slideLayout" Target="../slideLayouts/slideLayout86.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7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04.png"/><Relationship Id="rId18" Type="http://schemas.openxmlformats.org/officeDocument/2006/relationships/image" Target="../media/image108.jpeg"/><Relationship Id="rId26" Type="http://schemas.openxmlformats.org/officeDocument/2006/relationships/image" Target="../media/image100.png"/><Relationship Id="rId3" Type="http://schemas.openxmlformats.org/officeDocument/2006/relationships/image" Target="../media/image85.png"/><Relationship Id="rId21" Type="http://schemas.openxmlformats.org/officeDocument/2006/relationships/image" Target="../media/image109.jpeg"/><Relationship Id="rId7" Type="http://schemas.openxmlformats.org/officeDocument/2006/relationships/image" Target="../media/image89.jpeg"/><Relationship Id="rId12" Type="http://schemas.openxmlformats.org/officeDocument/2006/relationships/image" Target="../media/image94.jpeg"/><Relationship Id="rId17" Type="http://schemas.openxmlformats.org/officeDocument/2006/relationships/image" Target="../media/image105.png"/><Relationship Id="rId25" Type="http://schemas.openxmlformats.org/officeDocument/2006/relationships/image" Target="../media/image97.png"/><Relationship Id="rId2" Type="http://schemas.openxmlformats.org/officeDocument/2006/relationships/notesSlide" Target="../notesSlides/notesSlide50.xml"/><Relationship Id="rId16" Type="http://schemas.openxmlformats.org/officeDocument/2006/relationships/image" Target="../media/image98.png"/><Relationship Id="rId20" Type="http://schemas.openxmlformats.org/officeDocument/2006/relationships/image" Target="../media/image103.png"/><Relationship Id="rId1" Type="http://schemas.openxmlformats.org/officeDocument/2006/relationships/slideLayout" Target="../slideLayouts/slideLayout86.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110.jpeg"/><Relationship Id="rId5" Type="http://schemas.openxmlformats.org/officeDocument/2006/relationships/image" Target="../media/image87.png"/><Relationship Id="rId15" Type="http://schemas.openxmlformats.org/officeDocument/2006/relationships/image" Target="../media/image107.jpeg"/><Relationship Id="rId23" Type="http://schemas.openxmlformats.org/officeDocument/2006/relationships/image" Target="../media/image102.png"/><Relationship Id="rId10" Type="http://schemas.openxmlformats.org/officeDocument/2006/relationships/image" Target="../media/image92.png"/><Relationship Id="rId19"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106.jpeg"/><Relationship Id="rId14" Type="http://schemas.openxmlformats.org/officeDocument/2006/relationships/image" Target="../media/image96.png"/><Relationship Id="rId22" Type="http://schemas.openxmlformats.org/officeDocument/2006/relationships/image" Target="../media/image101.jpeg"/></Relationships>
</file>

<file path=ppt/slides/_rels/slide7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jpeg"/><Relationship Id="rId18" Type="http://schemas.openxmlformats.org/officeDocument/2006/relationships/image" Target="../media/image100.png"/><Relationship Id="rId3" Type="http://schemas.openxmlformats.org/officeDocument/2006/relationships/image" Target="../media/image85.png"/><Relationship Id="rId21" Type="http://schemas.openxmlformats.org/officeDocument/2006/relationships/image" Target="../media/image93.png"/><Relationship Id="rId7" Type="http://schemas.openxmlformats.org/officeDocument/2006/relationships/image" Target="../media/image102.png"/><Relationship Id="rId12" Type="http://schemas.openxmlformats.org/officeDocument/2006/relationships/image" Target="../media/image103.png"/><Relationship Id="rId17" Type="http://schemas.openxmlformats.org/officeDocument/2006/relationships/image" Target="../media/image105.png"/><Relationship Id="rId2" Type="http://schemas.openxmlformats.org/officeDocument/2006/relationships/notesSlide" Target="../notesSlides/notesSlide51.xml"/><Relationship Id="rId16" Type="http://schemas.openxmlformats.org/officeDocument/2006/relationships/image" Target="../media/image98.png"/><Relationship Id="rId20" Type="http://schemas.openxmlformats.org/officeDocument/2006/relationships/image" Target="../media/image92.png"/><Relationship Id="rId1" Type="http://schemas.openxmlformats.org/officeDocument/2006/relationships/slideLayout" Target="../slideLayouts/slideLayout86.xml"/><Relationship Id="rId6" Type="http://schemas.openxmlformats.org/officeDocument/2006/relationships/image" Target="../media/image88.png"/><Relationship Id="rId11" Type="http://schemas.openxmlformats.org/officeDocument/2006/relationships/image" Target="../media/image112.jpe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111.jpeg"/><Relationship Id="rId19" Type="http://schemas.openxmlformats.org/officeDocument/2006/relationships/image" Target="../media/image113.jpe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8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08.xml"/></Relationships>
</file>

<file path=ppt/slides/_rels/slide7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08.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7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3.xml"/><Relationship Id="rId1" Type="http://schemas.openxmlformats.org/officeDocument/2006/relationships/slideLayout" Target="../slideLayouts/slideLayout86.xml"/></Relationships>
</file>

<file path=ppt/slides/_rels/slide7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86.xml"/></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9.png"/><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9.png"/><Relationship Id="rId1" Type="http://schemas.openxmlformats.org/officeDocument/2006/relationships/slideLayout" Target="../slideLayouts/slideLayout119.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9.png"/><Relationship Id="rId1" Type="http://schemas.openxmlformats.org/officeDocument/2006/relationships/slideLayout" Target="../slideLayouts/slideLayout119.xml"/></Relationships>
</file>

<file path=ppt/slides/_rels/slide8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35.jpeg"/><Relationship Id="rId18" Type="http://schemas.openxmlformats.org/officeDocument/2006/relationships/image" Target="../media/image96.png"/><Relationship Id="rId3" Type="http://schemas.openxmlformats.org/officeDocument/2006/relationships/image" Target="../media/image130.png"/><Relationship Id="rId7" Type="http://schemas.openxmlformats.org/officeDocument/2006/relationships/image" Target="../media/image89.jpeg"/><Relationship Id="rId12" Type="http://schemas.openxmlformats.org/officeDocument/2006/relationships/image" Target="../media/image103.png"/><Relationship Id="rId17" Type="http://schemas.openxmlformats.org/officeDocument/2006/relationships/image" Target="../media/image138.jpeg"/><Relationship Id="rId2" Type="http://schemas.openxmlformats.org/officeDocument/2006/relationships/notesSlide" Target="../notesSlides/notesSlide54.xml"/><Relationship Id="rId16" Type="http://schemas.openxmlformats.org/officeDocument/2006/relationships/image" Target="../media/image137.jpeg"/><Relationship Id="rId1" Type="http://schemas.openxmlformats.org/officeDocument/2006/relationships/slideLayout" Target="../slideLayouts/slideLayout119.xml"/><Relationship Id="rId6" Type="http://schemas.openxmlformats.org/officeDocument/2006/relationships/image" Target="../media/image88.png"/><Relationship Id="rId11" Type="http://schemas.openxmlformats.org/officeDocument/2006/relationships/image" Target="../media/image134.png"/><Relationship Id="rId5" Type="http://schemas.openxmlformats.org/officeDocument/2006/relationships/image" Target="../media/image132.jpeg"/><Relationship Id="rId15" Type="http://schemas.openxmlformats.org/officeDocument/2006/relationships/image" Target="../media/image99.jpeg"/><Relationship Id="rId10" Type="http://schemas.openxmlformats.org/officeDocument/2006/relationships/image" Target="../media/image92.png"/><Relationship Id="rId4" Type="http://schemas.openxmlformats.org/officeDocument/2006/relationships/image" Target="../media/image131.jpeg"/><Relationship Id="rId9" Type="http://schemas.openxmlformats.org/officeDocument/2006/relationships/image" Target="../media/image133.jpeg"/><Relationship Id="rId14" Type="http://schemas.openxmlformats.org/officeDocument/2006/relationships/image" Target="../media/image136.png"/></Relationships>
</file>

<file path=ppt/slides/_rels/slide83.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notesSlide" Target="../notesSlides/notesSlide55.xml"/><Relationship Id="rId1" Type="http://schemas.openxmlformats.org/officeDocument/2006/relationships/slideLayout" Target="../slideLayouts/slideLayout119.xml"/><Relationship Id="rId6" Type="http://schemas.openxmlformats.org/officeDocument/2006/relationships/image" Target="../media/image142.jpeg"/><Relationship Id="rId5" Type="http://schemas.openxmlformats.org/officeDocument/2006/relationships/image" Target="../media/image141.jpeg"/><Relationship Id="rId10" Type="http://schemas.openxmlformats.org/officeDocument/2006/relationships/image" Target="../media/image146.png"/><Relationship Id="rId4" Type="http://schemas.openxmlformats.org/officeDocument/2006/relationships/image" Target="../media/image140.jpeg"/><Relationship Id="rId9" Type="http://schemas.openxmlformats.org/officeDocument/2006/relationships/image" Target="../media/image145.png"/></Relationships>
</file>

<file path=ppt/slides/_rels/slide8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a:xfrm>
            <a:off x="457200" y="-76200"/>
            <a:ext cx="8229600" cy="1143000"/>
          </a:xfrm>
        </p:spPr>
        <p:txBody>
          <a:bodyPr>
            <a:normAutofit fontScale="90000"/>
          </a:bodyPr>
          <a:lstStyle/>
          <a:p>
            <a:r>
              <a:rPr lang="en-US" sz="3600" dirty="0" err="1" smtClean="0"/>
              <a:t>Multiview</a:t>
            </a:r>
            <a:r>
              <a:rPr lang="en-US" sz="3600" dirty="0" smtClean="0"/>
              <a:t> Geometry: </a:t>
            </a:r>
            <a:r>
              <a:rPr lang="en-US" sz="3600" dirty="0" smtClean="0"/>
              <a:t/>
            </a:r>
            <a:br>
              <a:rPr lang="en-US" sz="3600" dirty="0" smtClean="0"/>
            </a:br>
            <a:r>
              <a:rPr lang="en-US" sz="3600" dirty="0" smtClean="0"/>
              <a:t>Stereo &amp; Structure from Motion</a:t>
            </a:r>
            <a:endParaRPr lang="en-US" sz="3600" dirty="0"/>
          </a:p>
        </p:txBody>
      </p:sp>
      <p:pic>
        <p:nvPicPr>
          <p:cNvPr id="169574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930402"/>
            <a:ext cx="4110512" cy="5181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627063" y="6024372"/>
            <a:ext cx="85169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pPr>
            <a:r>
              <a:rPr lang="en-US" altLang="en-US" dirty="0"/>
              <a:t>CS194: Image Manipulation, Comp. Vision, and Comp. Photo</a:t>
            </a:r>
          </a:p>
          <a:p>
            <a:pPr algn="r" eaLnBrk="1" hangingPunct="1">
              <a:spcBef>
                <a:spcPct val="0"/>
              </a:spcBef>
            </a:pPr>
            <a:r>
              <a:rPr lang="en-US" altLang="en-US" dirty="0"/>
              <a:t>Alexei Efros, UC Berkeley, Spring 2020</a:t>
            </a:r>
          </a:p>
        </p:txBody>
      </p:sp>
    </p:spTree>
    <p:extLst>
      <p:ext uri="{BB962C8B-B14F-4D97-AF65-F5344CB8AC3E}">
        <p14:creationId xmlns:p14="http://schemas.microsoft.com/office/powerpoint/2010/main" val="78518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457200" y="33338"/>
            <a:ext cx="8229600" cy="1143000"/>
          </a:xfrm>
        </p:spPr>
        <p:txBody>
          <a:bodyPr/>
          <a:lstStyle/>
          <a:p>
            <a:pPr eaLnBrk="1" hangingPunct="1"/>
            <a:r>
              <a:rPr lang="en-US" dirty="0" smtClean="0"/>
              <a:t>Review: Camera calibration</a:t>
            </a:r>
          </a:p>
        </p:txBody>
      </p:sp>
      <p:grpSp>
        <p:nvGrpSpPr>
          <p:cNvPr id="2" name="Group 11"/>
          <p:cNvGrpSpPr>
            <a:grpSpLocks/>
          </p:cNvGrpSpPr>
          <p:nvPr/>
        </p:nvGrpSpPr>
        <p:grpSpPr bwMode="auto">
          <a:xfrm>
            <a:off x="576263" y="1566863"/>
            <a:ext cx="4283075" cy="1965325"/>
            <a:chOff x="363" y="1570"/>
            <a:chExt cx="2698" cy="1238"/>
          </a:xfrm>
        </p:grpSpPr>
        <p:pic>
          <p:nvPicPr>
            <p:cNvPr id="54309" name="Picture 4"/>
            <p:cNvPicPr>
              <a:picLocks noChangeAspect="1" noChangeArrowheads="1"/>
            </p:cNvPicPr>
            <p:nvPr/>
          </p:nvPicPr>
          <p:blipFill>
            <a:blip r:embed="rId3" cstate="print"/>
            <a:srcRect l="17465" t="47516" r="16969" b="6912"/>
            <a:stretch>
              <a:fillRect/>
            </a:stretch>
          </p:blipFill>
          <p:spPr bwMode="auto">
            <a:xfrm>
              <a:off x="363" y="1570"/>
              <a:ext cx="2698" cy="1238"/>
            </a:xfrm>
            <a:prstGeom prst="rect">
              <a:avLst/>
            </a:prstGeom>
            <a:noFill/>
            <a:ln w="9525">
              <a:noFill/>
              <a:miter lim="800000"/>
              <a:headEnd/>
              <a:tailEnd/>
            </a:ln>
          </p:spPr>
        </p:pic>
        <p:sp>
          <p:nvSpPr>
            <p:cNvPr id="54310" name="Text Box 5"/>
            <p:cNvSpPr txBox="1">
              <a:spLocks noChangeArrowheads="1"/>
            </p:cNvSpPr>
            <p:nvPr/>
          </p:nvSpPr>
          <p:spPr bwMode="auto">
            <a:xfrm>
              <a:off x="1451" y="2478"/>
              <a:ext cx="727" cy="288"/>
            </a:xfrm>
            <a:prstGeom prst="rect">
              <a:avLst/>
            </a:prstGeom>
            <a:noFill/>
            <a:ln w="9525">
              <a:noFill/>
              <a:miter lim="800000"/>
              <a:headEnd/>
              <a:tailEnd/>
            </a:ln>
          </p:spPr>
          <p:txBody>
            <a:bodyPr>
              <a:spAutoFit/>
            </a:bodyPr>
            <a:lstStyle/>
            <a:p>
              <a:pPr eaLnBrk="0" hangingPunct="0">
                <a:spcBef>
                  <a:spcPct val="50000"/>
                </a:spcBef>
              </a:pPr>
              <a:r>
                <a:rPr lang="en-US" sz="1200"/>
                <a:t>Camera frame</a:t>
              </a:r>
            </a:p>
          </p:txBody>
        </p:sp>
        <p:sp>
          <p:nvSpPr>
            <p:cNvPr id="54311" name="Oval 9"/>
            <p:cNvSpPr>
              <a:spLocks noChangeArrowheads="1"/>
            </p:cNvSpPr>
            <p:nvPr/>
          </p:nvSpPr>
          <p:spPr bwMode="auto">
            <a:xfrm>
              <a:off x="1156" y="1774"/>
              <a:ext cx="545" cy="749"/>
            </a:xfrm>
            <a:prstGeom prst="ellipse">
              <a:avLst/>
            </a:prstGeom>
            <a:noFill/>
            <a:ln w="19050">
              <a:solidFill>
                <a:srgbClr val="FF0000"/>
              </a:solidFill>
              <a:round/>
              <a:headEnd/>
              <a:tailEnd/>
            </a:ln>
          </p:spPr>
          <p:txBody>
            <a:bodyPr wrap="none" anchor="ctr"/>
            <a:lstStyle/>
            <a:p>
              <a:pPr eaLnBrk="0" hangingPunct="0"/>
              <a:endParaRPr lang="en-US"/>
            </a:p>
          </p:txBody>
        </p:sp>
      </p:grpSp>
      <p:sp>
        <p:nvSpPr>
          <p:cNvPr id="134154" name="Text Box 10"/>
          <p:cNvSpPr txBox="1">
            <a:spLocks noChangeArrowheads="1"/>
          </p:cNvSpPr>
          <p:nvPr/>
        </p:nvSpPr>
        <p:spPr bwMode="auto">
          <a:xfrm>
            <a:off x="5113338" y="2570163"/>
            <a:ext cx="3671887" cy="915987"/>
          </a:xfrm>
          <a:prstGeom prst="rect">
            <a:avLst/>
          </a:prstGeom>
          <a:noFill/>
          <a:ln w="9525">
            <a:noFill/>
            <a:miter lim="800000"/>
            <a:headEnd/>
            <a:tailEnd/>
          </a:ln>
        </p:spPr>
        <p:txBody>
          <a:bodyPr>
            <a:spAutoFit/>
          </a:bodyPr>
          <a:lstStyle/>
          <a:p>
            <a:pPr eaLnBrk="0" hangingPunct="0"/>
            <a:r>
              <a:rPr lang="en-US" b="1"/>
              <a:t>Intrinsic</a:t>
            </a:r>
            <a:r>
              <a:rPr lang="en-US"/>
              <a:t> parameters:</a:t>
            </a:r>
          </a:p>
          <a:p>
            <a:pPr eaLnBrk="0" hangingPunct="0"/>
            <a:r>
              <a:rPr lang="en-US"/>
              <a:t>Image coordinates relative to camera </a:t>
            </a:r>
            <a:r>
              <a:rPr lang="en-US">
                <a:sym typeface="Wingdings" pitchFamily="2" charset="2"/>
              </a:rPr>
              <a:t> Pixel coordinates</a:t>
            </a:r>
            <a:endParaRPr lang="en-US"/>
          </a:p>
        </p:txBody>
      </p:sp>
      <p:grpSp>
        <p:nvGrpSpPr>
          <p:cNvPr id="3" name="Group 16"/>
          <p:cNvGrpSpPr>
            <a:grpSpLocks/>
          </p:cNvGrpSpPr>
          <p:nvPr/>
        </p:nvGrpSpPr>
        <p:grpSpPr bwMode="auto">
          <a:xfrm>
            <a:off x="2843213" y="1489075"/>
            <a:ext cx="973137" cy="612775"/>
            <a:chOff x="1791" y="1706"/>
            <a:chExt cx="613" cy="386"/>
          </a:xfrm>
        </p:grpSpPr>
        <p:sp>
          <p:nvSpPr>
            <p:cNvPr id="54306" name="Line 12"/>
            <p:cNvSpPr>
              <a:spLocks noChangeShapeType="1"/>
            </p:cNvSpPr>
            <p:nvPr/>
          </p:nvSpPr>
          <p:spPr bwMode="auto">
            <a:xfrm flipV="1">
              <a:off x="1973" y="1842"/>
              <a:ext cx="431" cy="250"/>
            </a:xfrm>
            <a:prstGeom prst="line">
              <a:avLst/>
            </a:prstGeom>
            <a:noFill/>
            <a:ln w="9525">
              <a:solidFill>
                <a:schemeClr val="tx1"/>
              </a:solidFill>
              <a:round/>
              <a:headEnd/>
              <a:tailEnd type="triangle" w="med" len="med"/>
            </a:ln>
          </p:spPr>
          <p:txBody>
            <a:bodyPr/>
            <a:lstStyle/>
            <a:p>
              <a:endParaRPr lang="en-US"/>
            </a:p>
          </p:txBody>
        </p:sp>
        <p:sp>
          <p:nvSpPr>
            <p:cNvPr id="54307" name="Line 13"/>
            <p:cNvSpPr>
              <a:spLocks noChangeShapeType="1"/>
            </p:cNvSpPr>
            <p:nvPr/>
          </p:nvSpPr>
          <p:spPr bwMode="auto">
            <a:xfrm flipH="1" flipV="1">
              <a:off x="1791" y="1706"/>
              <a:ext cx="182" cy="386"/>
            </a:xfrm>
            <a:prstGeom prst="line">
              <a:avLst/>
            </a:prstGeom>
            <a:noFill/>
            <a:ln w="9525">
              <a:solidFill>
                <a:schemeClr val="tx1"/>
              </a:solidFill>
              <a:round/>
              <a:headEnd/>
              <a:tailEnd type="triangle" w="med" len="med"/>
            </a:ln>
          </p:spPr>
          <p:txBody>
            <a:bodyPr/>
            <a:lstStyle/>
            <a:p>
              <a:endParaRPr lang="en-US"/>
            </a:p>
          </p:txBody>
        </p:sp>
        <p:sp>
          <p:nvSpPr>
            <p:cNvPr id="54308" name="Line 14"/>
            <p:cNvSpPr>
              <a:spLocks noChangeShapeType="1"/>
            </p:cNvSpPr>
            <p:nvPr/>
          </p:nvSpPr>
          <p:spPr bwMode="auto">
            <a:xfrm flipV="1">
              <a:off x="1973" y="1707"/>
              <a:ext cx="227" cy="385"/>
            </a:xfrm>
            <a:prstGeom prst="line">
              <a:avLst/>
            </a:prstGeom>
            <a:noFill/>
            <a:ln w="9525">
              <a:solidFill>
                <a:schemeClr val="tx1"/>
              </a:solidFill>
              <a:round/>
              <a:headEnd/>
              <a:tailEnd type="triangle" w="med" len="med"/>
            </a:ln>
          </p:spPr>
          <p:txBody>
            <a:bodyPr/>
            <a:lstStyle/>
            <a:p>
              <a:endParaRPr lang="en-US"/>
            </a:p>
          </p:txBody>
        </p:sp>
      </p:grpSp>
      <p:sp>
        <p:nvSpPr>
          <p:cNvPr id="134161" name="Text Box 17"/>
          <p:cNvSpPr txBox="1">
            <a:spLocks noChangeArrowheads="1"/>
          </p:cNvSpPr>
          <p:nvPr/>
        </p:nvSpPr>
        <p:spPr bwMode="auto">
          <a:xfrm>
            <a:off x="5076825" y="1670050"/>
            <a:ext cx="3924300" cy="646113"/>
          </a:xfrm>
          <a:prstGeom prst="rect">
            <a:avLst/>
          </a:prstGeom>
          <a:noFill/>
          <a:ln w="9525">
            <a:noFill/>
            <a:miter lim="800000"/>
            <a:headEnd/>
            <a:tailEnd/>
          </a:ln>
        </p:spPr>
        <p:txBody>
          <a:bodyPr>
            <a:spAutoFit/>
          </a:bodyPr>
          <a:lstStyle/>
          <a:p>
            <a:pPr eaLnBrk="0" hangingPunct="0"/>
            <a:r>
              <a:rPr lang="en-US" b="1"/>
              <a:t>Extrinsic</a:t>
            </a:r>
            <a:r>
              <a:rPr lang="en-US"/>
              <a:t> parameters:</a:t>
            </a:r>
          </a:p>
          <a:p>
            <a:pPr eaLnBrk="0" hangingPunct="0"/>
            <a:r>
              <a:rPr lang="en-US"/>
              <a:t>Camera frame </a:t>
            </a:r>
            <a:r>
              <a:rPr lang="en-US">
                <a:sym typeface="Wingdings" pitchFamily="2" charset="2"/>
              </a:rPr>
              <a:t> R</a:t>
            </a:r>
            <a:r>
              <a:rPr lang="en-US"/>
              <a:t>eference frame</a:t>
            </a:r>
          </a:p>
        </p:txBody>
      </p:sp>
      <p:sp>
        <p:nvSpPr>
          <p:cNvPr id="134162" name="Freeform 18"/>
          <p:cNvSpPr>
            <a:spLocks/>
          </p:cNvSpPr>
          <p:nvPr/>
        </p:nvSpPr>
        <p:spPr bwMode="auto">
          <a:xfrm>
            <a:off x="2232025" y="1597025"/>
            <a:ext cx="781050" cy="325438"/>
          </a:xfrm>
          <a:custGeom>
            <a:avLst/>
            <a:gdLst>
              <a:gd name="T0" fmla="*/ 2147483647 w 445"/>
              <a:gd name="T1" fmla="*/ 2147483647 h 379"/>
              <a:gd name="T2" fmla="*/ 0 w 445"/>
              <a:gd name="T3" fmla="*/ 2147483647 h 379"/>
              <a:gd name="T4" fmla="*/ 2147483647 w 445"/>
              <a:gd name="T5" fmla="*/ 2147483647 h 379"/>
              <a:gd name="T6" fmla="*/ 2147483647 w 445"/>
              <a:gd name="T7" fmla="*/ 0 h 379"/>
              <a:gd name="T8" fmla="*/ 2147483647 w 445"/>
              <a:gd name="T9" fmla="*/ 2147483647 h 379"/>
              <a:gd name="T10" fmla="*/ 2147483647 w 445"/>
              <a:gd name="T11" fmla="*/ 2147483647 h 379"/>
              <a:gd name="T12" fmla="*/ 0 60000 65536"/>
              <a:gd name="T13" fmla="*/ 0 60000 65536"/>
              <a:gd name="T14" fmla="*/ 0 60000 65536"/>
              <a:gd name="T15" fmla="*/ 0 60000 65536"/>
              <a:gd name="T16" fmla="*/ 0 60000 65536"/>
              <a:gd name="T17" fmla="*/ 0 60000 65536"/>
              <a:gd name="T18" fmla="*/ 0 w 445"/>
              <a:gd name="T19" fmla="*/ 0 h 379"/>
              <a:gd name="T20" fmla="*/ 445 w 445"/>
              <a:gd name="T21" fmla="*/ 379 h 379"/>
            </a:gdLst>
            <a:ahLst/>
            <a:cxnLst>
              <a:cxn ang="T12">
                <a:pos x="T0" y="T1"/>
              </a:cxn>
              <a:cxn ang="T13">
                <a:pos x="T2" y="T3"/>
              </a:cxn>
              <a:cxn ang="T14">
                <a:pos x="T4" y="T5"/>
              </a:cxn>
              <a:cxn ang="T15">
                <a:pos x="T6" y="T7"/>
              </a:cxn>
              <a:cxn ang="T16">
                <a:pos x="T8" y="T9"/>
              </a:cxn>
              <a:cxn ang="T17">
                <a:pos x="T10" y="T11"/>
              </a:cxn>
            </a:cxnLst>
            <a:rect l="T18" t="T19" r="T20" b="T21"/>
            <a:pathLst>
              <a:path w="445" h="379">
                <a:moveTo>
                  <a:pt x="59" y="379"/>
                </a:moveTo>
                <a:cubicBezTo>
                  <a:pt x="7" y="318"/>
                  <a:pt x="9" y="300"/>
                  <a:pt x="0" y="222"/>
                </a:cubicBezTo>
                <a:cubicBezTo>
                  <a:pt x="6" y="176"/>
                  <a:pt x="7" y="42"/>
                  <a:pt x="66" y="13"/>
                </a:cubicBezTo>
                <a:cubicBezTo>
                  <a:pt x="81" y="5"/>
                  <a:pt x="127" y="1"/>
                  <a:pt x="138" y="0"/>
                </a:cubicBezTo>
                <a:cubicBezTo>
                  <a:pt x="219" y="11"/>
                  <a:pt x="300" y="16"/>
                  <a:pt x="380" y="32"/>
                </a:cubicBezTo>
                <a:cubicBezTo>
                  <a:pt x="385" y="33"/>
                  <a:pt x="427" y="96"/>
                  <a:pt x="445" y="104"/>
                </a:cubicBezTo>
              </a:path>
            </a:pathLst>
          </a:custGeom>
          <a:noFill/>
          <a:ln w="38100">
            <a:solidFill>
              <a:srgbClr val="FF0000"/>
            </a:solidFill>
            <a:prstDash val="sysDot"/>
            <a:round/>
            <a:headEnd/>
            <a:tailEnd type="arrow" w="med" len="med"/>
          </a:ln>
        </p:spPr>
        <p:txBody>
          <a:bodyPr/>
          <a:lstStyle/>
          <a:p>
            <a:pPr eaLnBrk="0" hangingPunct="0"/>
            <a:endParaRPr lang="en-US"/>
          </a:p>
        </p:txBody>
      </p:sp>
      <p:sp>
        <p:nvSpPr>
          <p:cNvPr id="134167" name="Text Box 23"/>
          <p:cNvSpPr txBox="1">
            <a:spLocks noChangeArrowheads="1"/>
          </p:cNvSpPr>
          <p:nvPr/>
        </p:nvSpPr>
        <p:spPr bwMode="auto">
          <a:xfrm>
            <a:off x="3779838" y="1346200"/>
            <a:ext cx="792162" cy="457200"/>
          </a:xfrm>
          <a:prstGeom prst="rect">
            <a:avLst/>
          </a:prstGeom>
          <a:noFill/>
          <a:ln w="9525">
            <a:noFill/>
            <a:miter lim="800000"/>
            <a:headEnd/>
            <a:tailEnd/>
          </a:ln>
        </p:spPr>
        <p:txBody>
          <a:bodyPr>
            <a:spAutoFit/>
          </a:bodyPr>
          <a:lstStyle/>
          <a:p>
            <a:pPr eaLnBrk="0" hangingPunct="0">
              <a:spcBef>
                <a:spcPct val="50000"/>
              </a:spcBef>
            </a:pPr>
            <a:r>
              <a:rPr lang="en-US" sz="1200"/>
              <a:t>World frame</a:t>
            </a:r>
          </a:p>
        </p:txBody>
      </p:sp>
      <p:grpSp>
        <p:nvGrpSpPr>
          <p:cNvPr id="4" name="Group 46"/>
          <p:cNvGrpSpPr>
            <a:grpSpLocks/>
          </p:cNvGrpSpPr>
          <p:nvPr/>
        </p:nvGrpSpPr>
        <p:grpSpPr bwMode="auto">
          <a:xfrm>
            <a:off x="179388" y="1238250"/>
            <a:ext cx="792162" cy="873125"/>
            <a:chOff x="612" y="3770"/>
            <a:chExt cx="499" cy="550"/>
          </a:xfrm>
        </p:grpSpPr>
        <p:grpSp>
          <p:nvGrpSpPr>
            <p:cNvPr id="5" name="Group 44"/>
            <p:cNvGrpSpPr>
              <a:grpSpLocks/>
            </p:cNvGrpSpPr>
            <p:nvPr/>
          </p:nvGrpSpPr>
          <p:grpSpPr bwMode="auto">
            <a:xfrm>
              <a:off x="657" y="3843"/>
              <a:ext cx="409" cy="477"/>
              <a:chOff x="90" y="3543"/>
              <a:chExt cx="409" cy="477"/>
            </a:xfrm>
          </p:grpSpPr>
          <p:sp>
            <p:nvSpPr>
              <p:cNvPr id="54287" name="Line 24"/>
              <p:cNvSpPr>
                <a:spLocks noChangeShapeType="1"/>
              </p:cNvSpPr>
              <p:nvPr/>
            </p:nvSpPr>
            <p:spPr bwMode="auto">
              <a:xfrm>
                <a:off x="90" y="3543"/>
                <a:ext cx="0" cy="477"/>
              </a:xfrm>
              <a:prstGeom prst="line">
                <a:avLst/>
              </a:prstGeom>
              <a:noFill/>
              <a:ln w="9525">
                <a:solidFill>
                  <a:schemeClr val="tx1"/>
                </a:solidFill>
                <a:round/>
                <a:headEnd/>
                <a:tailEnd/>
              </a:ln>
            </p:spPr>
            <p:txBody>
              <a:bodyPr/>
              <a:lstStyle/>
              <a:p>
                <a:endParaRPr lang="en-US"/>
              </a:p>
            </p:txBody>
          </p:sp>
          <p:sp>
            <p:nvSpPr>
              <p:cNvPr id="54288" name="Line 25"/>
              <p:cNvSpPr>
                <a:spLocks noChangeShapeType="1"/>
              </p:cNvSpPr>
              <p:nvPr/>
            </p:nvSpPr>
            <p:spPr bwMode="auto">
              <a:xfrm>
                <a:off x="136" y="3543"/>
                <a:ext cx="0" cy="477"/>
              </a:xfrm>
              <a:prstGeom prst="line">
                <a:avLst/>
              </a:prstGeom>
              <a:noFill/>
              <a:ln w="9525">
                <a:solidFill>
                  <a:schemeClr val="tx1"/>
                </a:solidFill>
                <a:round/>
                <a:headEnd/>
                <a:tailEnd/>
              </a:ln>
            </p:spPr>
            <p:txBody>
              <a:bodyPr/>
              <a:lstStyle/>
              <a:p>
                <a:endParaRPr lang="en-US"/>
              </a:p>
            </p:txBody>
          </p:sp>
          <p:sp>
            <p:nvSpPr>
              <p:cNvPr id="54289" name="Line 26"/>
              <p:cNvSpPr>
                <a:spLocks noChangeShapeType="1"/>
              </p:cNvSpPr>
              <p:nvPr/>
            </p:nvSpPr>
            <p:spPr bwMode="auto">
              <a:xfrm>
                <a:off x="181" y="3543"/>
                <a:ext cx="0" cy="477"/>
              </a:xfrm>
              <a:prstGeom prst="line">
                <a:avLst/>
              </a:prstGeom>
              <a:noFill/>
              <a:ln w="9525">
                <a:solidFill>
                  <a:schemeClr val="tx1"/>
                </a:solidFill>
                <a:round/>
                <a:headEnd/>
                <a:tailEnd/>
              </a:ln>
            </p:spPr>
            <p:txBody>
              <a:bodyPr/>
              <a:lstStyle/>
              <a:p>
                <a:endParaRPr lang="en-US"/>
              </a:p>
            </p:txBody>
          </p:sp>
          <p:sp>
            <p:nvSpPr>
              <p:cNvPr id="54290" name="Line 27"/>
              <p:cNvSpPr>
                <a:spLocks noChangeShapeType="1"/>
              </p:cNvSpPr>
              <p:nvPr/>
            </p:nvSpPr>
            <p:spPr bwMode="auto">
              <a:xfrm>
                <a:off x="226" y="3543"/>
                <a:ext cx="0" cy="477"/>
              </a:xfrm>
              <a:prstGeom prst="line">
                <a:avLst/>
              </a:prstGeom>
              <a:noFill/>
              <a:ln w="9525">
                <a:solidFill>
                  <a:schemeClr val="tx1"/>
                </a:solidFill>
                <a:round/>
                <a:headEnd/>
                <a:tailEnd/>
              </a:ln>
            </p:spPr>
            <p:txBody>
              <a:bodyPr/>
              <a:lstStyle/>
              <a:p>
                <a:endParaRPr lang="en-US"/>
              </a:p>
            </p:txBody>
          </p:sp>
          <p:sp>
            <p:nvSpPr>
              <p:cNvPr id="54291" name="Line 28"/>
              <p:cNvSpPr>
                <a:spLocks noChangeShapeType="1"/>
              </p:cNvSpPr>
              <p:nvPr/>
            </p:nvSpPr>
            <p:spPr bwMode="auto">
              <a:xfrm>
                <a:off x="272" y="3543"/>
                <a:ext cx="0" cy="477"/>
              </a:xfrm>
              <a:prstGeom prst="line">
                <a:avLst/>
              </a:prstGeom>
              <a:noFill/>
              <a:ln w="9525">
                <a:solidFill>
                  <a:schemeClr val="tx1"/>
                </a:solidFill>
                <a:round/>
                <a:headEnd/>
                <a:tailEnd/>
              </a:ln>
            </p:spPr>
            <p:txBody>
              <a:bodyPr/>
              <a:lstStyle/>
              <a:p>
                <a:endParaRPr lang="en-US"/>
              </a:p>
            </p:txBody>
          </p:sp>
          <p:sp>
            <p:nvSpPr>
              <p:cNvPr id="54292" name="Line 29"/>
              <p:cNvSpPr>
                <a:spLocks noChangeShapeType="1"/>
              </p:cNvSpPr>
              <p:nvPr/>
            </p:nvSpPr>
            <p:spPr bwMode="auto">
              <a:xfrm>
                <a:off x="317" y="3543"/>
                <a:ext cx="0" cy="477"/>
              </a:xfrm>
              <a:prstGeom prst="line">
                <a:avLst/>
              </a:prstGeom>
              <a:noFill/>
              <a:ln w="9525">
                <a:solidFill>
                  <a:schemeClr val="tx1"/>
                </a:solidFill>
                <a:round/>
                <a:headEnd/>
                <a:tailEnd/>
              </a:ln>
            </p:spPr>
            <p:txBody>
              <a:bodyPr/>
              <a:lstStyle/>
              <a:p>
                <a:endParaRPr lang="en-US"/>
              </a:p>
            </p:txBody>
          </p:sp>
          <p:sp>
            <p:nvSpPr>
              <p:cNvPr id="54293" name="Line 30"/>
              <p:cNvSpPr>
                <a:spLocks noChangeShapeType="1"/>
              </p:cNvSpPr>
              <p:nvPr/>
            </p:nvSpPr>
            <p:spPr bwMode="auto">
              <a:xfrm>
                <a:off x="363" y="3543"/>
                <a:ext cx="0" cy="477"/>
              </a:xfrm>
              <a:prstGeom prst="line">
                <a:avLst/>
              </a:prstGeom>
              <a:noFill/>
              <a:ln w="9525">
                <a:solidFill>
                  <a:schemeClr val="tx1"/>
                </a:solidFill>
                <a:round/>
                <a:headEnd/>
                <a:tailEnd/>
              </a:ln>
            </p:spPr>
            <p:txBody>
              <a:bodyPr/>
              <a:lstStyle/>
              <a:p>
                <a:endParaRPr lang="en-US"/>
              </a:p>
            </p:txBody>
          </p:sp>
          <p:sp>
            <p:nvSpPr>
              <p:cNvPr id="54294" name="Line 31"/>
              <p:cNvSpPr>
                <a:spLocks noChangeShapeType="1"/>
              </p:cNvSpPr>
              <p:nvPr/>
            </p:nvSpPr>
            <p:spPr bwMode="auto">
              <a:xfrm>
                <a:off x="408" y="3543"/>
                <a:ext cx="0" cy="477"/>
              </a:xfrm>
              <a:prstGeom prst="line">
                <a:avLst/>
              </a:prstGeom>
              <a:noFill/>
              <a:ln w="9525">
                <a:solidFill>
                  <a:schemeClr val="tx1"/>
                </a:solidFill>
                <a:round/>
                <a:headEnd/>
                <a:tailEnd/>
              </a:ln>
            </p:spPr>
            <p:txBody>
              <a:bodyPr/>
              <a:lstStyle/>
              <a:p>
                <a:endParaRPr lang="en-US"/>
              </a:p>
            </p:txBody>
          </p:sp>
          <p:sp>
            <p:nvSpPr>
              <p:cNvPr id="54295" name="Line 32"/>
              <p:cNvSpPr>
                <a:spLocks noChangeShapeType="1"/>
              </p:cNvSpPr>
              <p:nvPr/>
            </p:nvSpPr>
            <p:spPr bwMode="auto">
              <a:xfrm>
                <a:off x="454" y="3543"/>
                <a:ext cx="0" cy="477"/>
              </a:xfrm>
              <a:prstGeom prst="line">
                <a:avLst/>
              </a:prstGeom>
              <a:noFill/>
              <a:ln w="9525">
                <a:solidFill>
                  <a:schemeClr val="tx1"/>
                </a:solidFill>
                <a:round/>
                <a:headEnd/>
                <a:tailEnd/>
              </a:ln>
            </p:spPr>
            <p:txBody>
              <a:bodyPr/>
              <a:lstStyle/>
              <a:p>
                <a:endParaRPr lang="en-US"/>
              </a:p>
            </p:txBody>
          </p:sp>
          <p:sp>
            <p:nvSpPr>
              <p:cNvPr id="54296" name="Line 33"/>
              <p:cNvSpPr>
                <a:spLocks noChangeShapeType="1"/>
              </p:cNvSpPr>
              <p:nvPr/>
            </p:nvSpPr>
            <p:spPr bwMode="auto">
              <a:xfrm>
                <a:off x="499" y="3543"/>
                <a:ext cx="0" cy="477"/>
              </a:xfrm>
              <a:prstGeom prst="line">
                <a:avLst/>
              </a:prstGeom>
              <a:noFill/>
              <a:ln w="9525">
                <a:solidFill>
                  <a:schemeClr val="tx1"/>
                </a:solidFill>
                <a:round/>
                <a:headEnd/>
                <a:tailEnd/>
              </a:ln>
            </p:spPr>
            <p:txBody>
              <a:bodyPr/>
              <a:lstStyle/>
              <a:p>
                <a:endParaRPr lang="en-US"/>
              </a:p>
            </p:txBody>
          </p:sp>
          <p:sp>
            <p:nvSpPr>
              <p:cNvPr id="54297" name="Line 34"/>
              <p:cNvSpPr>
                <a:spLocks noChangeShapeType="1"/>
              </p:cNvSpPr>
              <p:nvPr/>
            </p:nvSpPr>
            <p:spPr bwMode="auto">
              <a:xfrm>
                <a:off x="90" y="4020"/>
                <a:ext cx="409" cy="0"/>
              </a:xfrm>
              <a:prstGeom prst="line">
                <a:avLst/>
              </a:prstGeom>
              <a:noFill/>
              <a:ln w="9525">
                <a:solidFill>
                  <a:schemeClr val="tx1"/>
                </a:solidFill>
                <a:round/>
                <a:headEnd/>
                <a:tailEnd/>
              </a:ln>
            </p:spPr>
            <p:txBody>
              <a:bodyPr/>
              <a:lstStyle/>
              <a:p>
                <a:endParaRPr lang="en-US"/>
              </a:p>
            </p:txBody>
          </p:sp>
          <p:sp>
            <p:nvSpPr>
              <p:cNvPr id="54298" name="Line 35"/>
              <p:cNvSpPr>
                <a:spLocks noChangeShapeType="1"/>
              </p:cNvSpPr>
              <p:nvPr/>
            </p:nvSpPr>
            <p:spPr bwMode="auto">
              <a:xfrm>
                <a:off x="90" y="3974"/>
                <a:ext cx="409" cy="0"/>
              </a:xfrm>
              <a:prstGeom prst="line">
                <a:avLst/>
              </a:prstGeom>
              <a:noFill/>
              <a:ln w="9525">
                <a:solidFill>
                  <a:schemeClr val="tx1"/>
                </a:solidFill>
                <a:round/>
                <a:headEnd/>
                <a:tailEnd/>
              </a:ln>
            </p:spPr>
            <p:txBody>
              <a:bodyPr/>
              <a:lstStyle/>
              <a:p>
                <a:endParaRPr lang="en-US"/>
              </a:p>
            </p:txBody>
          </p:sp>
          <p:sp>
            <p:nvSpPr>
              <p:cNvPr id="54299" name="Line 36"/>
              <p:cNvSpPr>
                <a:spLocks noChangeShapeType="1"/>
              </p:cNvSpPr>
              <p:nvPr/>
            </p:nvSpPr>
            <p:spPr bwMode="auto">
              <a:xfrm>
                <a:off x="90" y="3929"/>
                <a:ext cx="409" cy="0"/>
              </a:xfrm>
              <a:prstGeom prst="line">
                <a:avLst/>
              </a:prstGeom>
              <a:noFill/>
              <a:ln w="9525">
                <a:solidFill>
                  <a:schemeClr val="tx1"/>
                </a:solidFill>
                <a:round/>
                <a:headEnd/>
                <a:tailEnd/>
              </a:ln>
            </p:spPr>
            <p:txBody>
              <a:bodyPr/>
              <a:lstStyle/>
              <a:p>
                <a:endParaRPr lang="en-US"/>
              </a:p>
            </p:txBody>
          </p:sp>
          <p:sp>
            <p:nvSpPr>
              <p:cNvPr id="54300" name="Line 37"/>
              <p:cNvSpPr>
                <a:spLocks noChangeShapeType="1"/>
              </p:cNvSpPr>
              <p:nvPr/>
            </p:nvSpPr>
            <p:spPr bwMode="auto">
              <a:xfrm>
                <a:off x="90" y="3884"/>
                <a:ext cx="409" cy="0"/>
              </a:xfrm>
              <a:prstGeom prst="line">
                <a:avLst/>
              </a:prstGeom>
              <a:noFill/>
              <a:ln w="9525">
                <a:solidFill>
                  <a:schemeClr val="tx1"/>
                </a:solidFill>
                <a:round/>
                <a:headEnd/>
                <a:tailEnd/>
              </a:ln>
            </p:spPr>
            <p:txBody>
              <a:bodyPr/>
              <a:lstStyle/>
              <a:p>
                <a:endParaRPr lang="en-US"/>
              </a:p>
            </p:txBody>
          </p:sp>
          <p:sp>
            <p:nvSpPr>
              <p:cNvPr id="54301" name="Line 38"/>
              <p:cNvSpPr>
                <a:spLocks noChangeShapeType="1"/>
              </p:cNvSpPr>
              <p:nvPr/>
            </p:nvSpPr>
            <p:spPr bwMode="auto">
              <a:xfrm>
                <a:off x="90" y="3838"/>
                <a:ext cx="409" cy="0"/>
              </a:xfrm>
              <a:prstGeom prst="line">
                <a:avLst/>
              </a:prstGeom>
              <a:noFill/>
              <a:ln w="9525">
                <a:solidFill>
                  <a:schemeClr val="tx1"/>
                </a:solidFill>
                <a:round/>
                <a:headEnd/>
                <a:tailEnd/>
              </a:ln>
            </p:spPr>
            <p:txBody>
              <a:bodyPr/>
              <a:lstStyle/>
              <a:p>
                <a:endParaRPr lang="en-US"/>
              </a:p>
            </p:txBody>
          </p:sp>
          <p:sp>
            <p:nvSpPr>
              <p:cNvPr id="54302" name="Line 39"/>
              <p:cNvSpPr>
                <a:spLocks noChangeShapeType="1"/>
              </p:cNvSpPr>
              <p:nvPr/>
            </p:nvSpPr>
            <p:spPr bwMode="auto">
              <a:xfrm>
                <a:off x="90" y="3793"/>
                <a:ext cx="409" cy="0"/>
              </a:xfrm>
              <a:prstGeom prst="line">
                <a:avLst/>
              </a:prstGeom>
              <a:noFill/>
              <a:ln w="9525">
                <a:solidFill>
                  <a:schemeClr val="tx1"/>
                </a:solidFill>
                <a:round/>
                <a:headEnd/>
                <a:tailEnd/>
              </a:ln>
            </p:spPr>
            <p:txBody>
              <a:bodyPr/>
              <a:lstStyle/>
              <a:p>
                <a:endParaRPr lang="en-US"/>
              </a:p>
            </p:txBody>
          </p:sp>
          <p:sp>
            <p:nvSpPr>
              <p:cNvPr id="54303" name="Line 40"/>
              <p:cNvSpPr>
                <a:spLocks noChangeShapeType="1"/>
              </p:cNvSpPr>
              <p:nvPr/>
            </p:nvSpPr>
            <p:spPr bwMode="auto">
              <a:xfrm>
                <a:off x="90" y="3748"/>
                <a:ext cx="409" cy="0"/>
              </a:xfrm>
              <a:prstGeom prst="line">
                <a:avLst/>
              </a:prstGeom>
              <a:noFill/>
              <a:ln w="9525">
                <a:solidFill>
                  <a:schemeClr val="tx1"/>
                </a:solidFill>
                <a:round/>
                <a:headEnd/>
                <a:tailEnd/>
              </a:ln>
            </p:spPr>
            <p:txBody>
              <a:bodyPr/>
              <a:lstStyle/>
              <a:p>
                <a:endParaRPr lang="en-US"/>
              </a:p>
            </p:txBody>
          </p:sp>
          <p:sp>
            <p:nvSpPr>
              <p:cNvPr id="54304" name="Line 41"/>
              <p:cNvSpPr>
                <a:spLocks noChangeShapeType="1"/>
              </p:cNvSpPr>
              <p:nvPr/>
            </p:nvSpPr>
            <p:spPr bwMode="auto">
              <a:xfrm>
                <a:off x="90" y="3702"/>
                <a:ext cx="409" cy="0"/>
              </a:xfrm>
              <a:prstGeom prst="line">
                <a:avLst/>
              </a:prstGeom>
              <a:noFill/>
              <a:ln w="9525">
                <a:solidFill>
                  <a:schemeClr val="tx1"/>
                </a:solidFill>
                <a:round/>
                <a:headEnd/>
                <a:tailEnd/>
              </a:ln>
            </p:spPr>
            <p:txBody>
              <a:bodyPr/>
              <a:lstStyle/>
              <a:p>
                <a:endParaRPr lang="en-US"/>
              </a:p>
            </p:txBody>
          </p:sp>
          <p:sp>
            <p:nvSpPr>
              <p:cNvPr id="54305" name="Line 42"/>
              <p:cNvSpPr>
                <a:spLocks noChangeShapeType="1"/>
              </p:cNvSpPr>
              <p:nvPr/>
            </p:nvSpPr>
            <p:spPr bwMode="auto">
              <a:xfrm>
                <a:off x="90" y="3657"/>
                <a:ext cx="409" cy="0"/>
              </a:xfrm>
              <a:prstGeom prst="line">
                <a:avLst/>
              </a:prstGeom>
              <a:noFill/>
              <a:ln w="9525">
                <a:solidFill>
                  <a:schemeClr val="tx1"/>
                </a:solidFill>
                <a:round/>
                <a:headEnd/>
                <a:tailEnd/>
              </a:ln>
            </p:spPr>
            <p:txBody>
              <a:bodyPr/>
              <a:lstStyle/>
              <a:p>
                <a:endParaRPr lang="en-US"/>
              </a:p>
            </p:txBody>
          </p:sp>
        </p:grpSp>
        <p:sp>
          <p:nvSpPr>
            <p:cNvPr id="54286" name="Rectangle 45"/>
            <p:cNvSpPr>
              <a:spLocks noChangeArrowheads="1"/>
            </p:cNvSpPr>
            <p:nvPr/>
          </p:nvSpPr>
          <p:spPr bwMode="auto">
            <a:xfrm>
              <a:off x="612" y="3770"/>
              <a:ext cx="499" cy="181"/>
            </a:xfrm>
            <a:prstGeom prst="rect">
              <a:avLst/>
            </a:prstGeom>
            <a:solidFill>
              <a:schemeClr val="bg1"/>
            </a:solidFill>
            <a:ln w="9525">
              <a:noFill/>
              <a:miter lim="800000"/>
              <a:headEnd/>
              <a:tailEnd/>
            </a:ln>
          </p:spPr>
          <p:txBody>
            <a:bodyPr wrap="none" anchor="ctr"/>
            <a:lstStyle/>
            <a:p>
              <a:pPr eaLnBrk="0" hangingPunct="0"/>
              <a:endParaRPr lang="en-US"/>
            </a:p>
          </p:txBody>
        </p:sp>
      </p:grpSp>
      <p:sp>
        <p:nvSpPr>
          <p:cNvPr id="134191" name="Freeform 47"/>
          <p:cNvSpPr>
            <a:spLocks/>
          </p:cNvSpPr>
          <p:nvPr/>
        </p:nvSpPr>
        <p:spPr bwMode="auto">
          <a:xfrm>
            <a:off x="369888" y="2189163"/>
            <a:ext cx="544512" cy="692150"/>
          </a:xfrm>
          <a:custGeom>
            <a:avLst/>
            <a:gdLst>
              <a:gd name="T0" fmla="*/ 2147483647 w 343"/>
              <a:gd name="T1" fmla="*/ 2147483647 h 436"/>
              <a:gd name="T2" fmla="*/ 2147483647 w 343"/>
              <a:gd name="T3" fmla="*/ 2147483647 h 436"/>
              <a:gd name="T4" fmla="*/ 2147483647 w 343"/>
              <a:gd name="T5" fmla="*/ 2147483647 h 436"/>
              <a:gd name="T6" fmla="*/ 2147483647 w 343"/>
              <a:gd name="T7" fmla="*/ 0 h 436"/>
              <a:gd name="T8" fmla="*/ 0 60000 65536"/>
              <a:gd name="T9" fmla="*/ 0 60000 65536"/>
              <a:gd name="T10" fmla="*/ 0 60000 65536"/>
              <a:gd name="T11" fmla="*/ 0 60000 65536"/>
              <a:gd name="T12" fmla="*/ 0 w 343"/>
              <a:gd name="T13" fmla="*/ 0 h 436"/>
              <a:gd name="T14" fmla="*/ 343 w 343"/>
              <a:gd name="T15" fmla="*/ 436 h 436"/>
            </a:gdLst>
            <a:ahLst/>
            <a:cxnLst>
              <a:cxn ang="T8">
                <a:pos x="T0" y="T1"/>
              </a:cxn>
              <a:cxn ang="T9">
                <a:pos x="T2" y="T3"/>
              </a:cxn>
              <a:cxn ang="T10">
                <a:pos x="T4" y="T5"/>
              </a:cxn>
              <a:cxn ang="T11">
                <a:pos x="T6" y="T7"/>
              </a:cxn>
            </a:cxnLst>
            <a:rect l="T12" t="T13" r="T14" b="T15"/>
            <a:pathLst>
              <a:path w="343" h="436">
                <a:moveTo>
                  <a:pt x="343" y="412"/>
                </a:moveTo>
                <a:cubicBezTo>
                  <a:pt x="268" y="428"/>
                  <a:pt x="250" y="436"/>
                  <a:pt x="140" y="399"/>
                </a:cubicBezTo>
                <a:cubicBezTo>
                  <a:pt x="108" y="388"/>
                  <a:pt x="29" y="245"/>
                  <a:pt x="16" y="216"/>
                </a:cubicBezTo>
                <a:cubicBezTo>
                  <a:pt x="0" y="114"/>
                  <a:pt x="9" y="186"/>
                  <a:pt x="9" y="0"/>
                </a:cubicBezTo>
              </a:path>
            </a:pathLst>
          </a:custGeom>
          <a:noFill/>
          <a:ln w="38100">
            <a:solidFill>
              <a:srgbClr val="FF0000"/>
            </a:solidFill>
            <a:prstDash val="sysDot"/>
            <a:round/>
            <a:headEnd/>
            <a:tailEnd type="arrow" w="med" len="med"/>
          </a:ln>
        </p:spPr>
        <p:txBody>
          <a:bodyPr/>
          <a:lstStyle/>
          <a:p>
            <a:pPr eaLnBrk="0" hangingPunct="0"/>
            <a:endParaRPr lang="en-US"/>
          </a:p>
        </p:txBody>
      </p:sp>
      <p:sp>
        <p:nvSpPr>
          <p:cNvPr id="54283" name="Rectangle 5"/>
          <p:cNvSpPr>
            <a:spLocks noChangeArrowheads="1"/>
          </p:cNvSpPr>
          <p:nvPr/>
        </p:nvSpPr>
        <p:spPr bwMode="auto">
          <a:xfrm>
            <a:off x="539750" y="4079875"/>
            <a:ext cx="8229600" cy="1935163"/>
          </a:xfrm>
          <a:prstGeom prst="rect">
            <a:avLst/>
          </a:prstGeom>
          <a:noFill/>
          <a:ln w="9525">
            <a:noFill/>
            <a:miter lim="800000"/>
            <a:headEnd/>
            <a:tailEnd/>
          </a:ln>
        </p:spPr>
        <p:txBody>
          <a:bodyPr/>
          <a:lstStyle/>
          <a:p>
            <a:pPr marL="342900" indent="-342900" eaLnBrk="0" hangingPunct="0">
              <a:spcBef>
                <a:spcPct val="20000"/>
              </a:spcBef>
              <a:buFontTx/>
              <a:buChar char="•"/>
            </a:pPr>
            <a:r>
              <a:rPr lang="en-US" sz="2200" i="1"/>
              <a:t>Extrinsic</a:t>
            </a:r>
            <a:r>
              <a:rPr lang="en-US" sz="2200"/>
              <a:t> params: rotation matrix and translation vector</a:t>
            </a:r>
          </a:p>
          <a:p>
            <a:pPr marL="342900" indent="-342900" eaLnBrk="0" hangingPunct="0">
              <a:spcBef>
                <a:spcPct val="20000"/>
              </a:spcBef>
              <a:buFontTx/>
              <a:buChar char="•"/>
            </a:pPr>
            <a:r>
              <a:rPr lang="en-US" sz="2200" i="1"/>
              <a:t>Intrinsic</a:t>
            </a:r>
            <a:r>
              <a:rPr lang="en-US" sz="2200"/>
              <a:t> params: focal length, pixel sizes (mm), image center point, radial distortion parameters</a:t>
            </a:r>
          </a:p>
        </p:txBody>
      </p:sp>
      <p:sp>
        <p:nvSpPr>
          <p:cNvPr id="42" name="TextBox 41"/>
          <p:cNvSpPr txBox="1">
            <a:spLocks noChangeArrowheads="1"/>
          </p:cNvSpPr>
          <p:nvPr/>
        </p:nvSpPr>
        <p:spPr bwMode="auto">
          <a:xfrm>
            <a:off x="847725" y="5519738"/>
            <a:ext cx="7339013" cy="830262"/>
          </a:xfrm>
          <a:prstGeom prst="rect">
            <a:avLst/>
          </a:prstGeom>
          <a:noFill/>
          <a:ln w="9525">
            <a:noFill/>
            <a:miter lim="800000"/>
            <a:headEnd/>
            <a:tailEnd/>
          </a:ln>
        </p:spPr>
        <p:txBody>
          <a:bodyPr>
            <a:spAutoFit/>
          </a:bodyPr>
          <a:lstStyle/>
          <a:p>
            <a:pPr eaLnBrk="0" hangingPunct="0"/>
            <a:r>
              <a:rPr lang="en-US" sz="2400" i="1"/>
              <a:t>We’ll assume for now that these parameters are given and fixed.</a:t>
            </a:r>
          </a:p>
        </p:txBody>
      </p:sp>
      <p:sp>
        <p:nvSpPr>
          <p:cNvPr id="40" name="TextBox 39"/>
          <p:cNvSpPr txBox="1"/>
          <p:nvPr/>
        </p:nvSpPr>
        <p:spPr>
          <a:xfrm>
            <a:off x="8088839" y="6488668"/>
            <a:ext cx="1055161" cy="369332"/>
          </a:xfrm>
          <a:prstGeom prst="rect">
            <a:avLst/>
          </a:prstGeom>
          <a:noFill/>
        </p:spPr>
        <p:txBody>
          <a:bodyPr wrap="none" rtlCol="0">
            <a:spAutoFit/>
          </a:bodyPr>
          <a:lstStyle/>
          <a:p>
            <a:r>
              <a:rPr lang="en-US" dirty="0" err="1" smtClean="0">
                <a:solidFill>
                  <a:schemeClr val="bg1">
                    <a:lumMod val="65000"/>
                  </a:schemeClr>
                </a:solidFill>
              </a:rPr>
              <a:t>Grauman</a:t>
            </a:r>
            <a:endParaRPr lang="en-US"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1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41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41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4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41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4" grpId="0"/>
      <p:bldP spid="134161" grpId="0"/>
      <p:bldP spid="134162" grpId="0" animBg="1"/>
      <p:bldP spid="134167" grpId="0"/>
      <p:bldP spid="134191" grpId="0" animBg="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t>Oriented and Translated Camera</a:t>
            </a:r>
          </a:p>
        </p:txBody>
      </p:sp>
      <p:pic>
        <p:nvPicPr>
          <p:cNvPr id="54275" name="Picture 2"/>
          <p:cNvPicPr>
            <a:picLocks noChangeAspect="1" noChangeArrowheads="1"/>
          </p:cNvPicPr>
          <p:nvPr/>
        </p:nvPicPr>
        <p:blipFill>
          <a:blip r:embed="rId2" cstate="print"/>
          <a:srcRect/>
          <a:stretch>
            <a:fillRect/>
          </a:stretch>
        </p:blipFill>
        <p:spPr bwMode="auto">
          <a:xfrm>
            <a:off x="609600" y="2286000"/>
            <a:ext cx="6629400" cy="2752725"/>
          </a:xfrm>
          <a:prstGeom prst="rect">
            <a:avLst/>
          </a:prstGeom>
          <a:noFill/>
          <a:ln w="9525">
            <a:noFill/>
            <a:miter lim="800000"/>
            <a:headEnd/>
            <a:tailEnd/>
          </a:ln>
        </p:spPr>
      </p:pic>
      <p:sp>
        <p:nvSpPr>
          <p:cNvPr id="54276" name="Line 12"/>
          <p:cNvSpPr>
            <a:spLocks noChangeShapeType="1"/>
          </p:cNvSpPr>
          <p:nvPr/>
        </p:nvSpPr>
        <p:spPr bwMode="auto">
          <a:xfrm flipV="1">
            <a:off x="7315200" y="2209800"/>
            <a:ext cx="152400" cy="1216025"/>
          </a:xfrm>
          <a:prstGeom prst="line">
            <a:avLst/>
          </a:prstGeom>
          <a:noFill/>
          <a:ln w="25400">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endParaRPr>
          </a:p>
        </p:txBody>
      </p:sp>
      <p:sp>
        <p:nvSpPr>
          <p:cNvPr id="54277" name="Line 13"/>
          <p:cNvSpPr>
            <a:spLocks noChangeShapeType="1"/>
          </p:cNvSpPr>
          <p:nvPr/>
        </p:nvSpPr>
        <p:spPr bwMode="auto">
          <a:xfrm flipH="1">
            <a:off x="6705600" y="3429000"/>
            <a:ext cx="609600" cy="304800"/>
          </a:xfrm>
          <a:prstGeom prst="line">
            <a:avLst/>
          </a:prstGeom>
          <a:noFill/>
          <a:ln w="25400">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endParaRPr>
          </a:p>
        </p:txBody>
      </p:sp>
      <p:sp>
        <p:nvSpPr>
          <p:cNvPr id="54278" name="Line 14"/>
          <p:cNvSpPr>
            <a:spLocks noChangeShapeType="1"/>
          </p:cNvSpPr>
          <p:nvPr/>
        </p:nvSpPr>
        <p:spPr bwMode="auto">
          <a:xfrm>
            <a:off x="7315200" y="3429000"/>
            <a:ext cx="762000" cy="228600"/>
          </a:xfrm>
          <a:prstGeom prst="line">
            <a:avLst/>
          </a:prstGeom>
          <a:noFill/>
          <a:ln w="25400">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endParaRPr>
          </a:p>
        </p:txBody>
      </p:sp>
      <p:sp>
        <p:nvSpPr>
          <p:cNvPr id="54279" name="Text Box 15"/>
          <p:cNvSpPr txBox="1">
            <a:spLocks noChangeArrowheads="1"/>
          </p:cNvSpPr>
          <p:nvPr/>
        </p:nvSpPr>
        <p:spPr bwMode="auto">
          <a:xfrm>
            <a:off x="7315200" y="3657600"/>
            <a:ext cx="184150" cy="366713"/>
          </a:xfrm>
          <a:prstGeom prst="rect">
            <a:avLst/>
          </a:prstGeom>
          <a:noFill/>
          <a:ln w="25400">
            <a:noFill/>
            <a:miter lim="800000"/>
            <a:headEnd/>
            <a:tailEnd/>
          </a:ln>
        </p:spPr>
        <p:txBody>
          <a:bodyPr wrap="none">
            <a:spAutoFit/>
          </a:bodyPr>
          <a:lstStyle/>
          <a:p>
            <a:pPr fontAlgn="base">
              <a:spcBef>
                <a:spcPct val="0"/>
              </a:spcBef>
              <a:spcAft>
                <a:spcPct val="0"/>
              </a:spcAft>
            </a:pPr>
            <a:endParaRPr lang="en-US">
              <a:solidFill>
                <a:prstClr val="black"/>
              </a:solidFill>
              <a:latin typeface="Arial" charset="0"/>
            </a:endParaRPr>
          </a:p>
        </p:txBody>
      </p:sp>
      <p:sp>
        <p:nvSpPr>
          <p:cNvPr id="54280" name="Text Box 16"/>
          <p:cNvSpPr txBox="1">
            <a:spLocks noChangeArrowheads="1"/>
          </p:cNvSpPr>
          <p:nvPr/>
        </p:nvSpPr>
        <p:spPr bwMode="auto">
          <a:xfrm>
            <a:off x="7239000" y="3489325"/>
            <a:ext cx="528638" cy="396875"/>
          </a:xfrm>
          <a:prstGeom prst="rect">
            <a:avLst/>
          </a:prstGeom>
          <a:noFill/>
          <a:ln w="25400">
            <a:noFill/>
            <a:miter lim="800000"/>
            <a:headEnd/>
            <a:tailEnd/>
          </a:ln>
        </p:spPr>
        <p:txBody>
          <a:bodyPr wrap="none">
            <a:spAutoFit/>
          </a:bodyPr>
          <a:lstStyle/>
          <a:p>
            <a:pPr fontAlgn="base">
              <a:spcBef>
                <a:spcPct val="0"/>
              </a:spcBef>
              <a:spcAft>
                <a:spcPct val="0"/>
              </a:spcAft>
            </a:pPr>
            <a:r>
              <a:rPr lang="en-US" sz="2000">
                <a:solidFill>
                  <a:prstClr val="black"/>
                </a:solidFill>
                <a:latin typeface="Arial" charset="0"/>
              </a:rPr>
              <a:t>O</a:t>
            </a:r>
            <a:r>
              <a:rPr lang="en-US" sz="2000" baseline="-25000">
                <a:solidFill>
                  <a:prstClr val="black"/>
                </a:solidFill>
                <a:latin typeface="Arial" charset="0"/>
              </a:rPr>
              <a:t>w</a:t>
            </a:r>
          </a:p>
        </p:txBody>
      </p:sp>
      <p:sp>
        <p:nvSpPr>
          <p:cNvPr id="54281" name="Text Box 17"/>
          <p:cNvSpPr txBox="1">
            <a:spLocks noChangeArrowheads="1"/>
          </p:cNvSpPr>
          <p:nvPr/>
        </p:nvSpPr>
        <p:spPr bwMode="auto">
          <a:xfrm>
            <a:off x="6553200" y="3962400"/>
            <a:ext cx="374650" cy="396875"/>
          </a:xfrm>
          <a:prstGeom prst="rect">
            <a:avLst/>
          </a:prstGeom>
          <a:noFill/>
          <a:ln w="25400">
            <a:noFill/>
            <a:miter lim="800000"/>
            <a:headEnd/>
            <a:tailEnd/>
          </a:ln>
        </p:spPr>
        <p:txBody>
          <a:bodyPr wrap="none">
            <a:spAutoFit/>
          </a:bodyPr>
          <a:lstStyle/>
          <a:p>
            <a:pPr fontAlgn="base">
              <a:spcBef>
                <a:spcPct val="0"/>
              </a:spcBef>
              <a:spcAft>
                <a:spcPct val="0"/>
              </a:spcAft>
            </a:pPr>
            <a:r>
              <a:rPr lang="en-US" sz="2000">
                <a:solidFill>
                  <a:prstClr val="black"/>
                </a:solidFill>
                <a:latin typeface="Arial" charset="0"/>
              </a:rPr>
              <a:t>i</a:t>
            </a:r>
            <a:r>
              <a:rPr lang="en-US" sz="2000" baseline="-25000">
                <a:solidFill>
                  <a:prstClr val="black"/>
                </a:solidFill>
                <a:latin typeface="Arial" charset="0"/>
              </a:rPr>
              <a:t>w</a:t>
            </a:r>
          </a:p>
        </p:txBody>
      </p:sp>
      <p:sp>
        <p:nvSpPr>
          <p:cNvPr id="54282" name="Text Box 18"/>
          <p:cNvSpPr txBox="1">
            <a:spLocks noChangeArrowheads="1"/>
          </p:cNvSpPr>
          <p:nvPr/>
        </p:nvSpPr>
        <p:spPr bwMode="auto">
          <a:xfrm>
            <a:off x="7620000" y="3048000"/>
            <a:ext cx="439738" cy="396875"/>
          </a:xfrm>
          <a:prstGeom prst="rect">
            <a:avLst/>
          </a:prstGeom>
          <a:noFill/>
          <a:ln w="25400">
            <a:noFill/>
            <a:miter lim="800000"/>
            <a:headEnd/>
            <a:tailEnd/>
          </a:ln>
        </p:spPr>
        <p:txBody>
          <a:bodyPr wrap="none">
            <a:spAutoFit/>
          </a:bodyPr>
          <a:lstStyle/>
          <a:p>
            <a:pPr fontAlgn="base">
              <a:spcBef>
                <a:spcPct val="0"/>
              </a:spcBef>
              <a:spcAft>
                <a:spcPct val="0"/>
              </a:spcAft>
            </a:pPr>
            <a:r>
              <a:rPr lang="en-US" sz="2000">
                <a:solidFill>
                  <a:prstClr val="black"/>
                </a:solidFill>
                <a:latin typeface="Arial" charset="0"/>
              </a:rPr>
              <a:t>k</a:t>
            </a:r>
            <a:r>
              <a:rPr lang="en-US" sz="2000" baseline="-25000">
                <a:solidFill>
                  <a:prstClr val="black"/>
                </a:solidFill>
                <a:latin typeface="Arial" charset="0"/>
              </a:rPr>
              <a:t>w</a:t>
            </a:r>
          </a:p>
        </p:txBody>
      </p:sp>
      <p:sp>
        <p:nvSpPr>
          <p:cNvPr id="54283" name="Text Box 19"/>
          <p:cNvSpPr txBox="1">
            <a:spLocks noChangeArrowheads="1"/>
          </p:cNvSpPr>
          <p:nvPr/>
        </p:nvSpPr>
        <p:spPr bwMode="auto">
          <a:xfrm>
            <a:off x="7391400" y="2133600"/>
            <a:ext cx="374650" cy="396875"/>
          </a:xfrm>
          <a:prstGeom prst="rect">
            <a:avLst/>
          </a:prstGeom>
          <a:noFill/>
          <a:ln w="25400">
            <a:noFill/>
            <a:miter lim="800000"/>
            <a:headEnd/>
            <a:tailEnd/>
          </a:ln>
        </p:spPr>
        <p:txBody>
          <a:bodyPr wrap="none">
            <a:spAutoFit/>
          </a:bodyPr>
          <a:lstStyle/>
          <a:p>
            <a:pPr fontAlgn="base">
              <a:spcBef>
                <a:spcPct val="0"/>
              </a:spcBef>
              <a:spcAft>
                <a:spcPct val="0"/>
              </a:spcAft>
            </a:pPr>
            <a:r>
              <a:rPr lang="en-US" sz="2000">
                <a:solidFill>
                  <a:prstClr val="black"/>
                </a:solidFill>
                <a:latin typeface="Arial" charset="0"/>
              </a:rPr>
              <a:t>j</a:t>
            </a:r>
            <a:r>
              <a:rPr lang="en-US" sz="2000" baseline="-25000">
                <a:solidFill>
                  <a:prstClr val="black"/>
                </a:solidFill>
                <a:latin typeface="Arial" charset="0"/>
              </a:rPr>
              <a:t>w</a:t>
            </a:r>
          </a:p>
        </p:txBody>
      </p:sp>
      <p:cxnSp>
        <p:nvCxnSpPr>
          <p:cNvPr id="17" name="Straight Arrow Connector 16"/>
          <p:cNvCxnSpPr>
            <a:endCxn id="54276" idx="0"/>
          </p:cNvCxnSpPr>
          <p:nvPr/>
        </p:nvCxnSpPr>
        <p:spPr>
          <a:xfrm flipV="1">
            <a:off x="3581400" y="3425825"/>
            <a:ext cx="3733800" cy="2317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4285" name="TextBox 17"/>
          <p:cNvSpPr txBox="1">
            <a:spLocks noChangeArrowheads="1"/>
          </p:cNvSpPr>
          <p:nvPr/>
        </p:nvSpPr>
        <p:spPr bwMode="auto">
          <a:xfrm>
            <a:off x="5943600" y="2971800"/>
            <a:ext cx="320675" cy="584200"/>
          </a:xfrm>
          <a:prstGeom prst="rect">
            <a:avLst/>
          </a:prstGeom>
          <a:noFill/>
          <a:ln w="9525">
            <a:noFill/>
            <a:miter lim="800000"/>
            <a:headEnd/>
            <a:tailEnd/>
          </a:ln>
        </p:spPr>
        <p:txBody>
          <a:bodyPr wrap="none">
            <a:spAutoFit/>
          </a:bodyPr>
          <a:lstStyle/>
          <a:p>
            <a:pPr fontAlgn="base">
              <a:spcBef>
                <a:spcPct val="0"/>
              </a:spcBef>
              <a:spcAft>
                <a:spcPct val="0"/>
              </a:spcAft>
            </a:pPr>
            <a:r>
              <a:rPr lang="en-US" sz="3200" b="1">
                <a:solidFill>
                  <a:srgbClr val="1F497D"/>
                </a:solidFill>
                <a:latin typeface="Arial" charset="0"/>
              </a:rPr>
              <a:t>t</a:t>
            </a:r>
          </a:p>
        </p:txBody>
      </p:sp>
      <p:sp>
        <p:nvSpPr>
          <p:cNvPr id="22" name="Curved Left Arrow 21"/>
          <p:cNvSpPr/>
          <p:nvPr/>
        </p:nvSpPr>
        <p:spPr>
          <a:xfrm rot="19926854">
            <a:off x="8043863" y="1749425"/>
            <a:ext cx="739775" cy="17240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black"/>
              </a:solidFill>
            </a:endParaRPr>
          </a:p>
        </p:txBody>
      </p:sp>
      <p:sp>
        <p:nvSpPr>
          <p:cNvPr id="54287" name="TextBox 22"/>
          <p:cNvSpPr txBox="1">
            <a:spLocks noChangeArrowheads="1"/>
          </p:cNvSpPr>
          <p:nvPr/>
        </p:nvSpPr>
        <p:spPr bwMode="auto">
          <a:xfrm>
            <a:off x="7772400" y="1219200"/>
            <a:ext cx="481013" cy="584200"/>
          </a:xfrm>
          <a:prstGeom prst="rect">
            <a:avLst/>
          </a:prstGeom>
          <a:noFill/>
          <a:ln w="9525">
            <a:noFill/>
            <a:miter lim="800000"/>
            <a:headEnd/>
            <a:tailEnd/>
          </a:ln>
        </p:spPr>
        <p:txBody>
          <a:bodyPr wrap="none">
            <a:spAutoFit/>
          </a:bodyPr>
          <a:lstStyle/>
          <a:p>
            <a:pPr fontAlgn="base">
              <a:spcBef>
                <a:spcPct val="0"/>
              </a:spcBef>
              <a:spcAft>
                <a:spcPct val="0"/>
              </a:spcAft>
            </a:pPr>
            <a:r>
              <a:rPr lang="en-US" sz="3200" b="1">
                <a:solidFill>
                  <a:srgbClr val="1F497D"/>
                </a:solidFill>
                <a:latin typeface="Arial" charset="0"/>
              </a:rPr>
              <a:t>R</a:t>
            </a:r>
          </a:p>
        </p:txBody>
      </p:sp>
    </p:spTree>
    <p:extLst>
      <p:ext uri="{BB962C8B-B14F-4D97-AF65-F5344CB8AC3E}">
        <p14:creationId xmlns:p14="http://schemas.microsoft.com/office/powerpoint/2010/main" val="3709828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1"/>
          <p:cNvSpPr>
            <a:spLocks noGrp="1"/>
          </p:cNvSpPr>
          <p:nvPr>
            <p:ph type="title"/>
          </p:nvPr>
        </p:nvSpPr>
        <p:spPr/>
        <p:txBody>
          <a:bodyPr/>
          <a:lstStyle/>
          <a:p>
            <a:r>
              <a:rPr lang="en-US" smtClean="0"/>
              <a:t>Degrees of freedom</a:t>
            </a:r>
          </a:p>
        </p:txBody>
      </p:sp>
      <p:graphicFrame>
        <p:nvGraphicFramePr>
          <p:cNvPr id="12290" name="Object 4"/>
          <p:cNvGraphicFramePr>
            <a:graphicFrameLocks noChangeAspect="1"/>
          </p:cNvGraphicFramePr>
          <p:nvPr/>
        </p:nvGraphicFramePr>
        <p:xfrm>
          <a:off x="3124200" y="2133600"/>
          <a:ext cx="2936875" cy="674688"/>
        </p:xfrm>
        <a:graphic>
          <a:graphicData uri="http://schemas.openxmlformats.org/presentationml/2006/ole">
            <mc:AlternateContent xmlns:mc="http://schemas.openxmlformats.org/markup-compatibility/2006">
              <mc:Choice xmlns:v="urn:schemas-microsoft-com:vml" Requires="v">
                <p:oleObj spid="_x0000_s2298904" name="Equation" r:id="rId4" imgW="939600" imgH="215640" progId="Equation.3">
                  <p:embed/>
                </p:oleObj>
              </mc:Choice>
              <mc:Fallback>
                <p:oleObj name="Equation" r:id="rId4" imgW="93960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133600"/>
                        <a:ext cx="2936875"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7"/>
          <p:cNvGraphicFramePr>
            <a:graphicFrameLocks noChangeAspect="1"/>
          </p:cNvGraphicFramePr>
          <p:nvPr/>
        </p:nvGraphicFramePr>
        <p:xfrm>
          <a:off x="1749425" y="3568700"/>
          <a:ext cx="5516563" cy="1976438"/>
        </p:xfrm>
        <a:graphic>
          <a:graphicData uri="http://schemas.openxmlformats.org/presentationml/2006/ole">
            <mc:AlternateContent xmlns:mc="http://schemas.openxmlformats.org/markup-compatibility/2006">
              <mc:Choice xmlns:v="urn:schemas-microsoft-com:vml" Requires="v">
                <p:oleObj spid="_x0000_s2298905" name="Equation" r:id="rId6" imgW="2590560" imgH="927000" progId="Equation.3">
                  <p:embed/>
                </p:oleObj>
              </mc:Choice>
              <mc:Fallback>
                <p:oleObj name="Equation" r:id="rId6" imgW="2590560" imgH="927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9425" y="3568700"/>
                        <a:ext cx="5516563"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ight Arrow 8"/>
          <p:cNvSpPr/>
          <p:nvPr/>
        </p:nvSpPr>
        <p:spPr>
          <a:xfrm rot="5400000">
            <a:off x="4343400" y="29718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2294" name="TextBox 5"/>
          <p:cNvSpPr txBox="1">
            <a:spLocks noChangeArrowheads="1"/>
          </p:cNvSpPr>
          <p:nvPr/>
        </p:nvSpPr>
        <p:spPr bwMode="auto">
          <a:xfrm>
            <a:off x="3276600" y="3429000"/>
            <a:ext cx="3127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5</a:t>
            </a:r>
          </a:p>
        </p:txBody>
      </p:sp>
      <p:sp>
        <p:nvSpPr>
          <p:cNvPr id="12295" name="TextBox 6"/>
          <p:cNvSpPr txBox="1">
            <a:spLocks noChangeArrowheads="1"/>
          </p:cNvSpPr>
          <p:nvPr/>
        </p:nvSpPr>
        <p:spPr bwMode="auto">
          <a:xfrm>
            <a:off x="5257800" y="3429000"/>
            <a:ext cx="3127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6</a:t>
            </a:r>
          </a:p>
        </p:txBody>
      </p:sp>
    </p:spTree>
    <p:extLst>
      <p:ext uri="{BB962C8B-B14F-4D97-AF65-F5344CB8AC3E}">
        <p14:creationId xmlns:p14="http://schemas.microsoft.com/office/powerpoint/2010/main" val="216370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calibrate the camera?</a:t>
            </a:r>
            <a:endParaRPr lang="en-US" dirty="0"/>
          </a:p>
        </p:txBody>
      </p:sp>
      <p:graphicFrame>
        <p:nvGraphicFramePr>
          <p:cNvPr id="678914" name="Object 2"/>
          <p:cNvGraphicFramePr>
            <a:graphicFrameLocks noChangeAspect="1"/>
          </p:cNvGraphicFramePr>
          <p:nvPr>
            <p:custDataLst>
              <p:tags r:id="rId2"/>
            </p:custDataLst>
            <p:extLst/>
          </p:nvPr>
        </p:nvGraphicFramePr>
        <p:xfrm>
          <a:off x="2098675" y="2916238"/>
          <a:ext cx="5099050" cy="2933700"/>
        </p:xfrm>
        <a:graphic>
          <a:graphicData uri="http://schemas.openxmlformats.org/presentationml/2006/ole">
            <mc:AlternateContent xmlns:mc="http://schemas.openxmlformats.org/markup-compatibility/2006">
              <mc:Choice xmlns:v="urn:schemas-microsoft-com:vml" Requires="v">
                <p:oleObj spid="_x0000_s2299928" name="Equation" r:id="rId4" imgW="1587240" imgH="914400" progId="Equation.3">
                  <p:embed/>
                </p:oleObj>
              </mc:Choice>
              <mc:Fallback>
                <p:oleObj name="Equation" r:id="rId4" imgW="1587240" imgH="914400" progId="Equation.3">
                  <p:embed/>
                  <p:pic>
                    <p:nvPicPr>
                      <p:cNvPr id="0" name=""/>
                      <p:cNvPicPr>
                        <a:picLocks noChangeAspect="1" noChangeArrowheads="1"/>
                      </p:cNvPicPr>
                      <p:nvPr/>
                    </p:nvPicPr>
                    <p:blipFill>
                      <a:blip r:embed="rId5"/>
                      <a:srcRect/>
                      <a:stretch>
                        <a:fillRect/>
                      </a:stretch>
                    </p:blipFill>
                    <p:spPr bwMode="auto">
                      <a:xfrm>
                        <a:off x="2098675" y="2916238"/>
                        <a:ext cx="5099050" cy="293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78915" name="Object 4"/>
          <p:cNvGraphicFramePr>
            <a:graphicFrameLocks noChangeAspect="1"/>
          </p:cNvGraphicFramePr>
          <p:nvPr/>
        </p:nvGraphicFramePr>
        <p:xfrm>
          <a:off x="2133600" y="1676400"/>
          <a:ext cx="4975225" cy="1143000"/>
        </p:xfrm>
        <a:graphic>
          <a:graphicData uri="http://schemas.openxmlformats.org/presentationml/2006/ole">
            <mc:AlternateContent xmlns:mc="http://schemas.openxmlformats.org/markup-compatibility/2006">
              <mc:Choice xmlns:v="urn:schemas-microsoft-com:vml" Requires="v">
                <p:oleObj spid="_x0000_s2299929" name="Equation" r:id="rId6" imgW="939600" imgH="215640" progId="Equation.3">
                  <p:embed/>
                </p:oleObj>
              </mc:Choice>
              <mc:Fallback>
                <p:oleObj name="Equation" r:id="rId6" imgW="93960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1676400"/>
                        <a:ext cx="4975225"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583701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calibrate a camera?</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1219200"/>
            <a:ext cx="8686800" cy="5548388"/>
          </a:xfrm>
        </p:spPr>
      </p:pic>
      <p:sp>
        <p:nvSpPr>
          <p:cNvPr id="5" name="TextBox 4"/>
          <p:cNvSpPr txBox="1"/>
          <p:nvPr/>
        </p:nvSpPr>
        <p:spPr>
          <a:xfrm>
            <a:off x="5638800" y="1600200"/>
            <a:ext cx="2286000" cy="4401205"/>
          </a:xfrm>
          <a:prstGeom prst="rect">
            <a:avLst/>
          </a:prstGeom>
          <a:solidFill>
            <a:schemeClr val="bg1">
              <a:alpha val="78000"/>
            </a:schemeClr>
          </a:solidFill>
        </p:spPr>
        <p:txBody>
          <a:bodyPr wrap="square" rtlCol="0">
            <a:spAutoFit/>
          </a:bodyPr>
          <a:lstStyle/>
          <a:p>
            <a:pPr algn="ctr" fontAlgn="base">
              <a:spcBef>
                <a:spcPct val="0"/>
              </a:spcBef>
              <a:spcAft>
                <a:spcPct val="0"/>
              </a:spcAft>
            </a:pPr>
            <a:r>
              <a:rPr lang="en-US" sz="1400" dirty="0">
                <a:solidFill>
                  <a:prstClr val="black"/>
                </a:solidFill>
                <a:latin typeface="Arial" charset="0"/>
              </a:rPr>
              <a:t>312.747 309.140 30.086</a:t>
            </a:r>
          </a:p>
          <a:p>
            <a:pPr algn="ctr" fontAlgn="base">
              <a:spcBef>
                <a:spcPct val="0"/>
              </a:spcBef>
              <a:spcAft>
                <a:spcPct val="0"/>
              </a:spcAft>
            </a:pPr>
            <a:r>
              <a:rPr lang="en-US" sz="1400" dirty="0">
                <a:solidFill>
                  <a:prstClr val="black"/>
                </a:solidFill>
                <a:latin typeface="Arial" charset="0"/>
              </a:rPr>
              <a:t>305.796 311.649 30.356</a:t>
            </a:r>
          </a:p>
          <a:p>
            <a:pPr algn="ctr" fontAlgn="base">
              <a:spcBef>
                <a:spcPct val="0"/>
              </a:spcBef>
              <a:spcAft>
                <a:spcPct val="0"/>
              </a:spcAft>
            </a:pPr>
            <a:r>
              <a:rPr lang="en-US" sz="1400" dirty="0">
                <a:solidFill>
                  <a:prstClr val="black"/>
                </a:solidFill>
                <a:latin typeface="Arial" charset="0"/>
              </a:rPr>
              <a:t>307.694 312.358 30.418</a:t>
            </a:r>
          </a:p>
          <a:p>
            <a:pPr algn="ctr" fontAlgn="base">
              <a:spcBef>
                <a:spcPct val="0"/>
              </a:spcBef>
              <a:spcAft>
                <a:spcPct val="0"/>
              </a:spcAft>
            </a:pPr>
            <a:r>
              <a:rPr lang="en-US" sz="1400" dirty="0">
                <a:solidFill>
                  <a:prstClr val="black"/>
                </a:solidFill>
                <a:latin typeface="Arial" charset="0"/>
              </a:rPr>
              <a:t>310.149 307.186 29.298</a:t>
            </a:r>
          </a:p>
          <a:p>
            <a:pPr algn="ctr" fontAlgn="base">
              <a:spcBef>
                <a:spcPct val="0"/>
              </a:spcBef>
              <a:spcAft>
                <a:spcPct val="0"/>
              </a:spcAft>
            </a:pPr>
            <a:r>
              <a:rPr lang="en-US" sz="1400" dirty="0">
                <a:solidFill>
                  <a:prstClr val="black"/>
                </a:solidFill>
                <a:latin typeface="Arial" charset="0"/>
              </a:rPr>
              <a:t>311.937 310.105 29.216</a:t>
            </a:r>
          </a:p>
          <a:p>
            <a:pPr algn="ctr" fontAlgn="base">
              <a:spcBef>
                <a:spcPct val="0"/>
              </a:spcBef>
              <a:spcAft>
                <a:spcPct val="0"/>
              </a:spcAft>
            </a:pPr>
            <a:r>
              <a:rPr lang="en-US" sz="1400" dirty="0">
                <a:solidFill>
                  <a:prstClr val="black"/>
                </a:solidFill>
                <a:latin typeface="Arial" charset="0"/>
              </a:rPr>
              <a:t>311.202 307.572 30.682</a:t>
            </a:r>
          </a:p>
          <a:p>
            <a:pPr algn="ctr" fontAlgn="base">
              <a:spcBef>
                <a:spcPct val="0"/>
              </a:spcBef>
              <a:spcAft>
                <a:spcPct val="0"/>
              </a:spcAft>
            </a:pPr>
            <a:r>
              <a:rPr lang="en-US" sz="1400" dirty="0">
                <a:solidFill>
                  <a:prstClr val="black"/>
                </a:solidFill>
                <a:latin typeface="Arial" charset="0"/>
              </a:rPr>
              <a:t>307.106 306.876 28.660</a:t>
            </a:r>
          </a:p>
          <a:p>
            <a:pPr algn="ctr" fontAlgn="base">
              <a:spcBef>
                <a:spcPct val="0"/>
              </a:spcBef>
              <a:spcAft>
                <a:spcPct val="0"/>
              </a:spcAft>
            </a:pPr>
            <a:r>
              <a:rPr lang="en-US" sz="1400" dirty="0">
                <a:solidFill>
                  <a:prstClr val="black"/>
                </a:solidFill>
                <a:latin typeface="Arial" charset="0"/>
              </a:rPr>
              <a:t>309.317 312.490 30.230</a:t>
            </a:r>
          </a:p>
          <a:p>
            <a:pPr algn="ctr" fontAlgn="base">
              <a:spcBef>
                <a:spcPct val="0"/>
              </a:spcBef>
              <a:spcAft>
                <a:spcPct val="0"/>
              </a:spcAft>
            </a:pPr>
            <a:r>
              <a:rPr lang="en-US" sz="1400" dirty="0">
                <a:solidFill>
                  <a:prstClr val="black"/>
                </a:solidFill>
                <a:latin typeface="Arial" charset="0"/>
              </a:rPr>
              <a:t>307.435 310.151 29.318</a:t>
            </a:r>
          </a:p>
          <a:p>
            <a:pPr algn="ctr" fontAlgn="base">
              <a:spcBef>
                <a:spcPct val="0"/>
              </a:spcBef>
              <a:spcAft>
                <a:spcPct val="0"/>
              </a:spcAft>
            </a:pPr>
            <a:r>
              <a:rPr lang="en-US" sz="1400" dirty="0">
                <a:solidFill>
                  <a:prstClr val="black"/>
                </a:solidFill>
                <a:latin typeface="Arial" charset="0"/>
              </a:rPr>
              <a:t>308.253 306.300 28.881</a:t>
            </a:r>
          </a:p>
          <a:p>
            <a:pPr algn="ctr" fontAlgn="base">
              <a:spcBef>
                <a:spcPct val="0"/>
              </a:spcBef>
              <a:spcAft>
                <a:spcPct val="0"/>
              </a:spcAft>
            </a:pPr>
            <a:r>
              <a:rPr lang="en-US" sz="1400" dirty="0">
                <a:solidFill>
                  <a:prstClr val="black"/>
                </a:solidFill>
                <a:latin typeface="Arial" charset="0"/>
              </a:rPr>
              <a:t>306.650 309.301 28.905</a:t>
            </a:r>
          </a:p>
          <a:p>
            <a:pPr algn="ctr" fontAlgn="base">
              <a:spcBef>
                <a:spcPct val="0"/>
              </a:spcBef>
              <a:spcAft>
                <a:spcPct val="0"/>
              </a:spcAft>
            </a:pPr>
            <a:r>
              <a:rPr lang="en-US" sz="1400" dirty="0">
                <a:solidFill>
                  <a:prstClr val="black"/>
                </a:solidFill>
                <a:latin typeface="Arial" charset="0"/>
              </a:rPr>
              <a:t>308.069 306.831 29.189</a:t>
            </a:r>
          </a:p>
          <a:p>
            <a:pPr algn="ctr" fontAlgn="base">
              <a:spcBef>
                <a:spcPct val="0"/>
              </a:spcBef>
              <a:spcAft>
                <a:spcPct val="0"/>
              </a:spcAft>
            </a:pPr>
            <a:r>
              <a:rPr lang="en-US" sz="1400" dirty="0">
                <a:solidFill>
                  <a:prstClr val="black"/>
                </a:solidFill>
                <a:latin typeface="Arial" charset="0"/>
              </a:rPr>
              <a:t>309.671 308.834 29.029</a:t>
            </a:r>
          </a:p>
          <a:p>
            <a:pPr algn="ctr" fontAlgn="base">
              <a:spcBef>
                <a:spcPct val="0"/>
              </a:spcBef>
              <a:spcAft>
                <a:spcPct val="0"/>
              </a:spcAft>
            </a:pPr>
            <a:r>
              <a:rPr lang="en-US" sz="1400" dirty="0">
                <a:solidFill>
                  <a:prstClr val="black"/>
                </a:solidFill>
                <a:latin typeface="Arial" charset="0"/>
              </a:rPr>
              <a:t>308.255 309.955 29.267</a:t>
            </a:r>
          </a:p>
          <a:p>
            <a:pPr algn="ctr" fontAlgn="base">
              <a:spcBef>
                <a:spcPct val="0"/>
              </a:spcBef>
              <a:spcAft>
                <a:spcPct val="0"/>
              </a:spcAft>
            </a:pPr>
            <a:r>
              <a:rPr lang="en-US" sz="1400" dirty="0">
                <a:solidFill>
                  <a:prstClr val="black"/>
                </a:solidFill>
                <a:latin typeface="Arial" charset="0"/>
              </a:rPr>
              <a:t>307.546 308.613 28.963</a:t>
            </a:r>
          </a:p>
          <a:p>
            <a:pPr algn="ctr" fontAlgn="base">
              <a:spcBef>
                <a:spcPct val="0"/>
              </a:spcBef>
              <a:spcAft>
                <a:spcPct val="0"/>
              </a:spcAft>
            </a:pPr>
            <a:r>
              <a:rPr lang="en-US" sz="1400" dirty="0">
                <a:solidFill>
                  <a:prstClr val="black"/>
                </a:solidFill>
                <a:latin typeface="Arial" charset="0"/>
              </a:rPr>
              <a:t>311.036 309.206 28.913</a:t>
            </a:r>
          </a:p>
          <a:p>
            <a:pPr algn="ctr" fontAlgn="base">
              <a:spcBef>
                <a:spcPct val="0"/>
              </a:spcBef>
              <a:spcAft>
                <a:spcPct val="0"/>
              </a:spcAft>
            </a:pPr>
            <a:r>
              <a:rPr lang="en-US" sz="1400" dirty="0">
                <a:solidFill>
                  <a:prstClr val="black"/>
                </a:solidFill>
                <a:latin typeface="Arial" charset="0"/>
              </a:rPr>
              <a:t>307.518 308.175 29.069</a:t>
            </a:r>
          </a:p>
          <a:p>
            <a:pPr algn="ctr" fontAlgn="base">
              <a:spcBef>
                <a:spcPct val="0"/>
              </a:spcBef>
              <a:spcAft>
                <a:spcPct val="0"/>
              </a:spcAft>
            </a:pPr>
            <a:r>
              <a:rPr lang="en-US" sz="1400" dirty="0">
                <a:solidFill>
                  <a:prstClr val="black"/>
                </a:solidFill>
                <a:latin typeface="Arial" charset="0"/>
              </a:rPr>
              <a:t>309.950 311.262 29.990</a:t>
            </a:r>
          </a:p>
          <a:p>
            <a:pPr algn="ctr" fontAlgn="base">
              <a:spcBef>
                <a:spcPct val="0"/>
              </a:spcBef>
              <a:spcAft>
                <a:spcPct val="0"/>
              </a:spcAft>
            </a:pPr>
            <a:r>
              <a:rPr lang="en-US" sz="1400" dirty="0">
                <a:solidFill>
                  <a:prstClr val="black"/>
                </a:solidFill>
                <a:latin typeface="Arial" charset="0"/>
              </a:rPr>
              <a:t>312.160 310.772 29.080</a:t>
            </a:r>
          </a:p>
          <a:p>
            <a:pPr algn="ctr" fontAlgn="base">
              <a:spcBef>
                <a:spcPct val="0"/>
              </a:spcBef>
              <a:spcAft>
                <a:spcPct val="0"/>
              </a:spcAft>
            </a:pPr>
            <a:r>
              <a:rPr lang="en-US" sz="1400" dirty="0">
                <a:solidFill>
                  <a:prstClr val="black"/>
                </a:solidFill>
                <a:latin typeface="Arial" charset="0"/>
              </a:rPr>
              <a:t>311.988 312.709 </a:t>
            </a:r>
            <a:r>
              <a:rPr lang="en-US" sz="1400" dirty="0" smtClean="0">
                <a:solidFill>
                  <a:prstClr val="black"/>
                </a:solidFill>
                <a:latin typeface="Arial" charset="0"/>
              </a:rPr>
              <a:t>30.514</a:t>
            </a:r>
            <a:endParaRPr lang="en-US" sz="1400" dirty="0">
              <a:solidFill>
                <a:prstClr val="black"/>
              </a:solidFill>
              <a:latin typeface="Arial" charset="0"/>
            </a:endParaRPr>
          </a:p>
        </p:txBody>
      </p:sp>
      <p:sp>
        <p:nvSpPr>
          <p:cNvPr id="6" name="TextBox 5"/>
          <p:cNvSpPr txBox="1"/>
          <p:nvPr/>
        </p:nvSpPr>
        <p:spPr>
          <a:xfrm>
            <a:off x="990600" y="1600199"/>
            <a:ext cx="1082040" cy="4401205"/>
          </a:xfrm>
          <a:prstGeom prst="rect">
            <a:avLst/>
          </a:prstGeom>
          <a:solidFill>
            <a:schemeClr val="bg1">
              <a:alpha val="77000"/>
            </a:schemeClr>
          </a:solidFill>
        </p:spPr>
        <p:txBody>
          <a:bodyPr wrap="square" rtlCol="0">
            <a:spAutoFit/>
          </a:bodyPr>
          <a:lstStyle/>
          <a:p>
            <a:pPr algn="ctr" fontAlgn="base">
              <a:spcBef>
                <a:spcPct val="0"/>
              </a:spcBef>
              <a:spcAft>
                <a:spcPct val="0"/>
              </a:spcAft>
            </a:pPr>
            <a:r>
              <a:rPr lang="en-US" sz="1400" dirty="0">
                <a:solidFill>
                  <a:prstClr val="black"/>
                </a:solidFill>
                <a:latin typeface="Arial" charset="0"/>
              </a:rPr>
              <a:t>880  214</a:t>
            </a:r>
          </a:p>
          <a:p>
            <a:pPr algn="ctr" fontAlgn="base">
              <a:spcBef>
                <a:spcPct val="0"/>
              </a:spcBef>
              <a:spcAft>
                <a:spcPct val="0"/>
              </a:spcAft>
            </a:pPr>
            <a:r>
              <a:rPr lang="en-US" sz="1400" dirty="0">
                <a:solidFill>
                  <a:prstClr val="black"/>
                </a:solidFill>
                <a:latin typeface="Arial" charset="0"/>
              </a:rPr>
              <a:t> 43  203</a:t>
            </a:r>
          </a:p>
          <a:p>
            <a:pPr algn="ctr" fontAlgn="base">
              <a:spcBef>
                <a:spcPct val="0"/>
              </a:spcBef>
              <a:spcAft>
                <a:spcPct val="0"/>
              </a:spcAft>
            </a:pPr>
            <a:r>
              <a:rPr lang="en-US" sz="1400" dirty="0">
                <a:solidFill>
                  <a:prstClr val="black"/>
                </a:solidFill>
                <a:latin typeface="Arial" charset="0"/>
              </a:rPr>
              <a:t>270  197</a:t>
            </a:r>
          </a:p>
          <a:p>
            <a:pPr algn="ctr" fontAlgn="base">
              <a:spcBef>
                <a:spcPct val="0"/>
              </a:spcBef>
              <a:spcAft>
                <a:spcPct val="0"/>
              </a:spcAft>
            </a:pPr>
            <a:r>
              <a:rPr lang="en-US" sz="1400" dirty="0">
                <a:solidFill>
                  <a:prstClr val="black"/>
                </a:solidFill>
                <a:latin typeface="Arial" charset="0"/>
              </a:rPr>
              <a:t>886  347</a:t>
            </a:r>
          </a:p>
          <a:p>
            <a:pPr algn="ctr" fontAlgn="base">
              <a:spcBef>
                <a:spcPct val="0"/>
              </a:spcBef>
              <a:spcAft>
                <a:spcPct val="0"/>
              </a:spcAft>
            </a:pPr>
            <a:r>
              <a:rPr lang="en-US" sz="1400" dirty="0">
                <a:solidFill>
                  <a:prstClr val="black"/>
                </a:solidFill>
                <a:latin typeface="Arial" charset="0"/>
              </a:rPr>
              <a:t>745  302</a:t>
            </a:r>
          </a:p>
          <a:p>
            <a:pPr algn="ctr" fontAlgn="base">
              <a:spcBef>
                <a:spcPct val="0"/>
              </a:spcBef>
              <a:spcAft>
                <a:spcPct val="0"/>
              </a:spcAft>
            </a:pPr>
            <a:r>
              <a:rPr lang="en-US" sz="1400" dirty="0">
                <a:solidFill>
                  <a:prstClr val="black"/>
                </a:solidFill>
                <a:latin typeface="Arial" charset="0"/>
              </a:rPr>
              <a:t>943  128</a:t>
            </a:r>
          </a:p>
          <a:p>
            <a:pPr algn="ctr" fontAlgn="base">
              <a:spcBef>
                <a:spcPct val="0"/>
              </a:spcBef>
              <a:spcAft>
                <a:spcPct val="0"/>
              </a:spcAft>
            </a:pPr>
            <a:r>
              <a:rPr lang="en-US" sz="1400" dirty="0">
                <a:solidFill>
                  <a:prstClr val="black"/>
                </a:solidFill>
                <a:latin typeface="Arial" charset="0"/>
              </a:rPr>
              <a:t>476  590</a:t>
            </a:r>
          </a:p>
          <a:p>
            <a:pPr algn="ctr" fontAlgn="base">
              <a:spcBef>
                <a:spcPct val="0"/>
              </a:spcBef>
              <a:spcAft>
                <a:spcPct val="0"/>
              </a:spcAft>
            </a:pPr>
            <a:r>
              <a:rPr lang="en-US" sz="1400" dirty="0">
                <a:solidFill>
                  <a:prstClr val="black"/>
                </a:solidFill>
                <a:latin typeface="Arial" charset="0"/>
              </a:rPr>
              <a:t>419  214</a:t>
            </a:r>
          </a:p>
          <a:p>
            <a:pPr algn="ctr" fontAlgn="base">
              <a:spcBef>
                <a:spcPct val="0"/>
              </a:spcBef>
              <a:spcAft>
                <a:spcPct val="0"/>
              </a:spcAft>
            </a:pPr>
            <a:r>
              <a:rPr lang="en-US" sz="1400" dirty="0">
                <a:solidFill>
                  <a:prstClr val="black"/>
                </a:solidFill>
                <a:latin typeface="Arial" charset="0"/>
              </a:rPr>
              <a:t>317  335</a:t>
            </a:r>
          </a:p>
          <a:p>
            <a:pPr algn="ctr" fontAlgn="base">
              <a:spcBef>
                <a:spcPct val="0"/>
              </a:spcBef>
              <a:spcAft>
                <a:spcPct val="0"/>
              </a:spcAft>
            </a:pPr>
            <a:r>
              <a:rPr lang="en-US" sz="1400" dirty="0">
                <a:solidFill>
                  <a:prstClr val="black"/>
                </a:solidFill>
                <a:latin typeface="Arial" charset="0"/>
              </a:rPr>
              <a:t>783  521</a:t>
            </a:r>
          </a:p>
          <a:p>
            <a:pPr algn="ctr" fontAlgn="base">
              <a:spcBef>
                <a:spcPct val="0"/>
              </a:spcBef>
              <a:spcAft>
                <a:spcPct val="0"/>
              </a:spcAft>
            </a:pPr>
            <a:r>
              <a:rPr lang="en-US" sz="1400" dirty="0">
                <a:solidFill>
                  <a:prstClr val="black"/>
                </a:solidFill>
                <a:latin typeface="Arial" charset="0"/>
              </a:rPr>
              <a:t>235  427</a:t>
            </a:r>
          </a:p>
          <a:p>
            <a:pPr algn="ctr" fontAlgn="base">
              <a:spcBef>
                <a:spcPct val="0"/>
              </a:spcBef>
              <a:spcAft>
                <a:spcPct val="0"/>
              </a:spcAft>
            </a:pPr>
            <a:r>
              <a:rPr lang="en-US" sz="1400" dirty="0">
                <a:solidFill>
                  <a:prstClr val="black"/>
                </a:solidFill>
                <a:latin typeface="Arial" charset="0"/>
              </a:rPr>
              <a:t>665  429</a:t>
            </a:r>
          </a:p>
          <a:p>
            <a:pPr algn="ctr" fontAlgn="base">
              <a:spcBef>
                <a:spcPct val="0"/>
              </a:spcBef>
              <a:spcAft>
                <a:spcPct val="0"/>
              </a:spcAft>
            </a:pPr>
            <a:r>
              <a:rPr lang="en-US" sz="1400" dirty="0">
                <a:solidFill>
                  <a:prstClr val="black"/>
                </a:solidFill>
                <a:latin typeface="Arial" charset="0"/>
              </a:rPr>
              <a:t>655  362</a:t>
            </a:r>
          </a:p>
          <a:p>
            <a:pPr algn="ctr" fontAlgn="base">
              <a:spcBef>
                <a:spcPct val="0"/>
              </a:spcBef>
              <a:spcAft>
                <a:spcPct val="0"/>
              </a:spcAft>
            </a:pPr>
            <a:r>
              <a:rPr lang="en-US" sz="1400" dirty="0">
                <a:solidFill>
                  <a:prstClr val="black"/>
                </a:solidFill>
                <a:latin typeface="Arial" charset="0"/>
              </a:rPr>
              <a:t>427  333</a:t>
            </a:r>
          </a:p>
          <a:p>
            <a:pPr algn="ctr" fontAlgn="base">
              <a:spcBef>
                <a:spcPct val="0"/>
              </a:spcBef>
              <a:spcAft>
                <a:spcPct val="0"/>
              </a:spcAft>
            </a:pPr>
            <a:r>
              <a:rPr lang="en-US" sz="1400" dirty="0">
                <a:solidFill>
                  <a:prstClr val="black"/>
                </a:solidFill>
                <a:latin typeface="Arial" charset="0"/>
              </a:rPr>
              <a:t>412  415</a:t>
            </a:r>
          </a:p>
          <a:p>
            <a:pPr algn="ctr" fontAlgn="base">
              <a:spcBef>
                <a:spcPct val="0"/>
              </a:spcBef>
              <a:spcAft>
                <a:spcPct val="0"/>
              </a:spcAft>
            </a:pPr>
            <a:r>
              <a:rPr lang="en-US" sz="1400" dirty="0">
                <a:solidFill>
                  <a:prstClr val="black"/>
                </a:solidFill>
                <a:latin typeface="Arial" charset="0"/>
              </a:rPr>
              <a:t>746  351</a:t>
            </a:r>
          </a:p>
          <a:p>
            <a:pPr algn="ctr" fontAlgn="base">
              <a:spcBef>
                <a:spcPct val="0"/>
              </a:spcBef>
              <a:spcAft>
                <a:spcPct val="0"/>
              </a:spcAft>
            </a:pPr>
            <a:r>
              <a:rPr lang="en-US" sz="1400" dirty="0">
                <a:solidFill>
                  <a:prstClr val="black"/>
                </a:solidFill>
                <a:latin typeface="Arial" charset="0"/>
              </a:rPr>
              <a:t>434  415</a:t>
            </a:r>
          </a:p>
          <a:p>
            <a:pPr algn="ctr" fontAlgn="base">
              <a:spcBef>
                <a:spcPct val="0"/>
              </a:spcBef>
              <a:spcAft>
                <a:spcPct val="0"/>
              </a:spcAft>
            </a:pPr>
            <a:r>
              <a:rPr lang="en-US" sz="1400" dirty="0">
                <a:solidFill>
                  <a:prstClr val="black"/>
                </a:solidFill>
                <a:latin typeface="Arial" charset="0"/>
              </a:rPr>
              <a:t>525  234</a:t>
            </a:r>
          </a:p>
          <a:p>
            <a:pPr algn="ctr" fontAlgn="base">
              <a:spcBef>
                <a:spcPct val="0"/>
              </a:spcBef>
              <a:spcAft>
                <a:spcPct val="0"/>
              </a:spcAft>
            </a:pPr>
            <a:r>
              <a:rPr lang="en-US" sz="1400" dirty="0">
                <a:solidFill>
                  <a:prstClr val="black"/>
                </a:solidFill>
                <a:latin typeface="Arial" charset="0"/>
              </a:rPr>
              <a:t>716  308</a:t>
            </a:r>
          </a:p>
          <a:p>
            <a:pPr algn="ctr" fontAlgn="base">
              <a:spcBef>
                <a:spcPct val="0"/>
              </a:spcBef>
              <a:spcAft>
                <a:spcPct val="0"/>
              </a:spcAft>
            </a:pPr>
            <a:r>
              <a:rPr lang="en-US" sz="1400" dirty="0">
                <a:solidFill>
                  <a:prstClr val="black"/>
                </a:solidFill>
                <a:latin typeface="Arial" charset="0"/>
              </a:rPr>
              <a:t>602  </a:t>
            </a:r>
            <a:r>
              <a:rPr lang="en-US" sz="1400" dirty="0" smtClean="0">
                <a:solidFill>
                  <a:prstClr val="black"/>
                </a:solidFill>
                <a:latin typeface="Arial" charset="0"/>
              </a:rPr>
              <a:t>187</a:t>
            </a:r>
            <a:endParaRPr lang="en-US" sz="1400" dirty="0">
              <a:solidFill>
                <a:prstClr val="black"/>
              </a:solidFill>
              <a:latin typeface="Arial" charset="0"/>
            </a:endParaRPr>
          </a:p>
        </p:txBody>
      </p:sp>
      <p:graphicFrame>
        <p:nvGraphicFramePr>
          <p:cNvPr id="7" name="Object 2"/>
          <p:cNvGraphicFramePr>
            <a:graphicFrameLocks noChangeAspect="1"/>
          </p:cNvGraphicFramePr>
          <p:nvPr>
            <p:custDataLst>
              <p:tags r:id="rId2"/>
            </p:custDataLst>
            <p:extLst>
              <p:ext uri="{D42A27DB-BD31-4B8C-83A1-F6EECF244321}">
                <p14:modId xmlns:p14="http://schemas.microsoft.com/office/powerpoint/2010/main" val="3946585500"/>
              </p:ext>
            </p:extLst>
          </p:nvPr>
        </p:nvGraphicFramePr>
        <p:xfrm>
          <a:off x="2169909" y="2971800"/>
          <a:ext cx="3407643" cy="1960562"/>
        </p:xfrm>
        <a:graphic>
          <a:graphicData uri="http://schemas.openxmlformats.org/presentationml/2006/ole">
            <mc:AlternateContent xmlns:mc="http://schemas.openxmlformats.org/markup-compatibility/2006">
              <mc:Choice xmlns:v="urn:schemas-microsoft-com:vml" Requires="v">
                <p:oleObj spid="_x0000_s2300941" name="Equation" r:id="rId5" imgW="1587240" imgH="914400" progId="Equation.3">
                  <p:embed/>
                </p:oleObj>
              </mc:Choice>
              <mc:Fallback>
                <p:oleObj name="Equation" r:id="rId5" imgW="1587240" imgH="914400" progId="Equation.3">
                  <p:embed/>
                  <p:pic>
                    <p:nvPicPr>
                      <p:cNvPr id="0" name=""/>
                      <p:cNvPicPr>
                        <a:picLocks noChangeAspect="1" noChangeArrowheads="1"/>
                      </p:cNvPicPr>
                      <p:nvPr/>
                    </p:nvPicPr>
                    <p:blipFill>
                      <a:blip r:embed="rId6"/>
                      <a:srcRect/>
                      <a:stretch>
                        <a:fillRect/>
                      </a:stretch>
                    </p:blipFill>
                    <p:spPr bwMode="auto">
                      <a:xfrm>
                        <a:off x="2169909" y="2971800"/>
                        <a:ext cx="3407643" cy="1960562"/>
                      </a:xfrm>
                      <a:prstGeom prst="rect">
                        <a:avLst/>
                      </a:prstGeom>
                      <a:solidFill>
                        <a:schemeClr val="accent1">
                          <a:alpha val="86000"/>
                        </a:schemeClr>
                      </a:solidFill>
                      <a:extLst/>
                    </p:spPr>
                  </p:pic>
                </p:oleObj>
              </mc:Fallback>
            </mc:AlternateContent>
          </a:graphicData>
        </a:graphic>
      </p:graphicFrame>
    </p:spTree>
    <p:extLst>
      <p:ext uri="{BB962C8B-B14F-4D97-AF65-F5344CB8AC3E}">
        <p14:creationId xmlns:p14="http://schemas.microsoft.com/office/powerpoint/2010/main" val="217551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nvPr>
        </p:nvGraphicFramePr>
        <p:xfrm>
          <a:off x="27250" y="3581400"/>
          <a:ext cx="5907088" cy="3276600"/>
        </p:xfrm>
        <a:graphic>
          <a:graphicData uri="http://schemas.openxmlformats.org/presentationml/2006/ole">
            <mc:AlternateContent xmlns:mc="http://schemas.openxmlformats.org/markup-compatibility/2006">
              <mc:Choice xmlns:v="urn:schemas-microsoft-com:vml" Requires="v">
                <p:oleObj spid="_x0000_s2301976" name="Equation" r:id="rId4" imgW="4991040" imgH="2768400" progId="Equation.3">
                  <p:embed/>
                </p:oleObj>
              </mc:Choice>
              <mc:Fallback>
                <p:oleObj name="Equation" r:id="rId4" imgW="4991040" imgH="2768400" progId="Equation.3">
                  <p:embed/>
                  <p:pic>
                    <p:nvPicPr>
                      <p:cNvPr id="0" name=""/>
                      <p:cNvPicPr>
                        <a:picLocks noChangeAspect="1" noChangeArrowheads="1"/>
                      </p:cNvPicPr>
                      <p:nvPr/>
                    </p:nvPicPr>
                    <p:blipFill>
                      <a:blip r:embed="rId5"/>
                      <a:srcRect/>
                      <a:stretch>
                        <a:fillRect/>
                      </a:stretch>
                    </p:blipFill>
                    <p:spPr bwMode="auto">
                      <a:xfrm>
                        <a:off x="27250" y="3581400"/>
                        <a:ext cx="5907088" cy="3276600"/>
                      </a:xfrm>
                      <a:prstGeom prst="rect">
                        <a:avLst/>
                      </a:prstGeom>
                      <a:noFill/>
                      <a:extLst/>
                    </p:spPr>
                  </p:pic>
                </p:oleObj>
              </mc:Fallback>
            </mc:AlternateContent>
          </a:graphicData>
        </a:graphic>
      </p:graphicFrame>
      <p:sp>
        <p:nvSpPr>
          <p:cNvPr id="2" name="Title 1"/>
          <p:cNvSpPr>
            <a:spLocks noGrp="1"/>
          </p:cNvSpPr>
          <p:nvPr>
            <p:ph type="title"/>
          </p:nvPr>
        </p:nvSpPr>
        <p:spPr>
          <a:xfrm>
            <a:off x="457200" y="0"/>
            <a:ext cx="8610600" cy="914400"/>
          </a:xfrm>
        </p:spPr>
        <p:txBody>
          <a:bodyPr>
            <a:normAutofit/>
          </a:bodyPr>
          <a:lstStyle/>
          <a:p>
            <a:r>
              <a:rPr lang="en-US" dirty="0" smtClean="0"/>
              <a:t>Method 1 – homogeneous linear system</a:t>
            </a:r>
            <a:endParaRPr lang="en-US" dirty="0"/>
          </a:p>
        </p:txBody>
      </p:sp>
      <p:sp>
        <p:nvSpPr>
          <p:cNvPr id="3" name="Content Placeholder 2"/>
          <p:cNvSpPr>
            <a:spLocks noGrp="1"/>
          </p:cNvSpPr>
          <p:nvPr>
            <p:ph idx="1"/>
          </p:nvPr>
        </p:nvSpPr>
        <p:spPr>
          <a:xfrm>
            <a:off x="457200" y="2971800"/>
            <a:ext cx="8229600" cy="3154363"/>
          </a:xfrm>
        </p:spPr>
        <p:txBody>
          <a:bodyPr>
            <a:normAutofit/>
          </a:bodyPr>
          <a:lstStyle/>
          <a:p>
            <a:r>
              <a:rPr lang="en-US" dirty="0" smtClean="0"/>
              <a:t>Solve for m’s entries using linear least squares</a:t>
            </a:r>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7" name="TextBox 6"/>
          <p:cNvSpPr txBox="1"/>
          <p:nvPr/>
        </p:nvSpPr>
        <p:spPr>
          <a:xfrm>
            <a:off x="2667000" y="3733800"/>
            <a:ext cx="1268296" cy="369332"/>
          </a:xfrm>
          <a:prstGeom prst="rect">
            <a:avLst/>
          </a:prstGeom>
          <a:noFill/>
        </p:spPr>
        <p:txBody>
          <a:bodyPr wrap="none" rtlCol="0">
            <a:spAutoFit/>
          </a:bodyPr>
          <a:lstStyle/>
          <a:p>
            <a:pPr eaLnBrk="0" fontAlgn="base" hangingPunct="0">
              <a:spcBef>
                <a:spcPct val="0"/>
              </a:spcBef>
              <a:spcAft>
                <a:spcPct val="0"/>
              </a:spcAft>
            </a:pPr>
            <a:r>
              <a:rPr lang="en-US" b="1" dirty="0" smtClean="0">
                <a:solidFill>
                  <a:prstClr val="black"/>
                </a:solidFill>
                <a:latin typeface="Arial" panose="020B0604020202020204" pitchFamily="34" charset="0"/>
              </a:rPr>
              <a:t>Ax</a:t>
            </a:r>
            <a:r>
              <a:rPr lang="en-US" dirty="0" smtClean="0">
                <a:solidFill>
                  <a:prstClr val="black"/>
                </a:solidFill>
                <a:latin typeface="Arial" panose="020B0604020202020204" pitchFamily="34" charset="0"/>
              </a:rPr>
              <a:t>=</a:t>
            </a:r>
            <a:r>
              <a:rPr lang="en-US" b="1" dirty="0" smtClean="0">
                <a:solidFill>
                  <a:prstClr val="black"/>
                </a:solidFill>
                <a:latin typeface="Arial" panose="020B0604020202020204" pitchFamily="34" charset="0"/>
              </a:rPr>
              <a:t>0</a:t>
            </a:r>
            <a:r>
              <a:rPr lang="en-US" dirty="0" smtClean="0">
                <a:solidFill>
                  <a:prstClr val="black"/>
                </a:solidFill>
                <a:latin typeface="Arial" panose="020B0604020202020204" pitchFamily="34" charset="0"/>
              </a:rPr>
              <a:t> form</a:t>
            </a:r>
            <a:endParaRPr lang="en-US" dirty="0">
              <a:solidFill>
                <a:prstClr val="black"/>
              </a:solidFill>
              <a:latin typeface="Arial" panose="020B0604020202020204" pitchFamily="34" charset="0"/>
            </a:endParaRPr>
          </a:p>
        </p:txBody>
      </p:sp>
      <p:graphicFrame>
        <p:nvGraphicFramePr>
          <p:cNvPr id="5" name="Object 4"/>
          <p:cNvGraphicFramePr>
            <a:graphicFrameLocks noChangeAspect="1"/>
          </p:cNvGraphicFramePr>
          <p:nvPr>
            <p:custDataLst>
              <p:tags r:id="rId2"/>
            </p:custDataLst>
            <p:extLst/>
          </p:nvPr>
        </p:nvGraphicFramePr>
        <p:xfrm>
          <a:off x="2362200" y="1074737"/>
          <a:ext cx="4270375" cy="1806575"/>
        </p:xfrm>
        <a:graphic>
          <a:graphicData uri="http://schemas.openxmlformats.org/presentationml/2006/ole">
            <mc:AlternateContent xmlns:mc="http://schemas.openxmlformats.org/markup-compatibility/2006">
              <mc:Choice xmlns:v="urn:schemas-microsoft-com:vml" Requires="v">
                <p:oleObj spid="_x0000_s2301977" name="Equation" r:id="rId6" imgW="2158920" imgH="914400" progId="Equation.3">
                  <p:embed/>
                </p:oleObj>
              </mc:Choice>
              <mc:Fallback>
                <p:oleObj name="Equation" r:id="rId6" imgW="2158920" imgH="914400" progId="Equation.3">
                  <p:embed/>
                  <p:pic>
                    <p:nvPicPr>
                      <p:cNvPr id="0" name=""/>
                      <p:cNvPicPr>
                        <a:picLocks noChangeAspect="1" noChangeArrowheads="1"/>
                      </p:cNvPicPr>
                      <p:nvPr/>
                    </p:nvPicPr>
                    <p:blipFill>
                      <a:blip r:embed="rId7"/>
                      <a:srcRect/>
                      <a:stretch>
                        <a:fillRect/>
                      </a:stretch>
                    </p:blipFill>
                    <p:spPr bwMode="auto">
                      <a:xfrm>
                        <a:off x="2362200" y="1074737"/>
                        <a:ext cx="427037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2387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factorize M back to K [R | T]?</a:t>
            </a:r>
            <a:endParaRPr lang="en-US" dirty="0"/>
          </a:p>
        </p:txBody>
      </p:sp>
      <p:sp>
        <p:nvSpPr>
          <p:cNvPr id="3" name="Content Placeholder 2"/>
          <p:cNvSpPr>
            <a:spLocks noGrp="1"/>
          </p:cNvSpPr>
          <p:nvPr>
            <p:ph idx="1"/>
          </p:nvPr>
        </p:nvSpPr>
        <p:spPr/>
        <p:txBody>
          <a:bodyPr/>
          <a:lstStyle/>
          <a:p>
            <a:r>
              <a:rPr lang="en-US" dirty="0" smtClean="0"/>
              <a:t>Yes</a:t>
            </a:r>
          </a:p>
          <a:p>
            <a:r>
              <a:rPr lang="en-US" dirty="0" smtClean="0"/>
              <a:t>Simplest is to use camera calibration packages (there is a good one in </a:t>
            </a:r>
            <a:r>
              <a:rPr lang="en-US" dirty="0" err="1" smtClean="0"/>
              <a:t>OpenCV</a:t>
            </a:r>
            <a:r>
              <a:rPr lang="en-US" dirty="0" smtClean="0"/>
              <a:t>)</a:t>
            </a:r>
          </a:p>
        </p:txBody>
      </p:sp>
    </p:spTree>
    <p:extLst>
      <p:ext uri="{BB962C8B-B14F-4D97-AF65-F5344CB8AC3E}">
        <p14:creationId xmlns:p14="http://schemas.microsoft.com/office/powerpoint/2010/main" val="585793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2"/>
          <p:cNvSpPr>
            <a:spLocks noGrp="1"/>
          </p:cNvSpPr>
          <p:nvPr>
            <p:ph type="title"/>
          </p:nvPr>
        </p:nvSpPr>
        <p:spPr/>
        <p:txBody>
          <a:bodyPr/>
          <a:lstStyle/>
          <a:p>
            <a:pPr eaLnBrk="1" hangingPunct="1"/>
            <a:r>
              <a:rPr lang="en-US" sz="4000" smtClean="0"/>
              <a:t>Stereo reconstruction: main steps</a:t>
            </a:r>
          </a:p>
        </p:txBody>
      </p:sp>
      <p:sp>
        <p:nvSpPr>
          <p:cNvPr id="79875" name="Content Placeholder 3"/>
          <p:cNvSpPr>
            <a:spLocks noGrp="1"/>
          </p:cNvSpPr>
          <p:nvPr>
            <p:ph idx="1"/>
          </p:nvPr>
        </p:nvSpPr>
        <p:spPr>
          <a:xfrm>
            <a:off x="457200" y="1600200"/>
            <a:ext cx="8229600" cy="2266950"/>
          </a:xfrm>
        </p:spPr>
        <p:txBody>
          <a:bodyPr/>
          <a:lstStyle/>
          <a:p>
            <a:pPr lvl="1" eaLnBrk="1" hangingPunct="1"/>
            <a:r>
              <a:rPr lang="en-US" dirty="0" smtClean="0"/>
              <a:t>Calibrate cameras</a:t>
            </a:r>
          </a:p>
          <a:p>
            <a:pPr lvl="1" eaLnBrk="1" hangingPunct="1"/>
            <a:r>
              <a:rPr lang="en-US" dirty="0" smtClean="0"/>
              <a:t>Compute disparity</a:t>
            </a:r>
          </a:p>
          <a:p>
            <a:pPr lvl="1" eaLnBrk="1" hangingPunct="1"/>
            <a:r>
              <a:rPr lang="en-US" dirty="0" smtClean="0"/>
              <a:t>Estimate depth</a:t>
            </a:r>
          </a:p>
        </p:txBody>
      </p:sp>
      <p:sp>
        <p:nvSpPr>
          <p:cNvPr id="5" name="Rectangle 4"/>
          <p:cNvSpPr>
            <a:spLocks noChangeArrowheads="1"/>
          </p:cNvSpPr>
          <p:nvPr/>
        </p:nvSpPr>
        <p:spPr bwMode="auto">
          <a:xfrm>
            <a:off x="884238" y="2057400"/>
            <a:ext cx="3541712" cy="1143000"/>
          </a:xfrm>
          <a:prstGeom prst="rect">
            <a:avLst/>
          </a:prstGeom>
          <a:noFill/>
          <a:ln w="38100" algn="ctr">
            <a:solidFill>
              <a:srgbClr val="FFC000"/>
            </a:solidFill>
            <a:round/>
            <a:headEnd/>
            <a:tailEnd/>
          </a:ln>
        </p:spPr>
        <p:txBody>
          <a:bodyPr/>
          <a:lstStyle/>
          <a:p>
            <a:pPr eaLnBrk="0" hangingPunct="0"/>
            <a:endParaRPr lang="en-US">
              <a:solidFill>
                <a:prstClr val="black"/>
              </a:solidFill>
            </a:endParaRPr>
          </a:p>
        </p:txBody>
      </p:sp>
      <p:pic>
        <p:nvPicPr>
          <p:cNvPr id="7" name="Picture 7" descr="rect_006_007_left"/>
          <p:cNvPicPr>
            <a:picLocks noChangeAspect="1" noChangeArrowheads="1"/>
          </p:cNvPicPr>
          <p:nvPr/>
        </p:nvPicPr>
        <p:blipFill>
          <a:blip r:embed="rId3" cstate="print"/>
          <a:srcRect/>
          <a:stretch>
            <a:fillRect/>
          </a:stretch>
        </p:blipFill>
        <p:spPr bwMode="auto">
          <a:xfrm>
            <a:off x="228600" y="4114800"/>
            <a:ext cx="2741613" cy="2012950"/>
          </a:xfrm>
          <a:prstGeom prst="rect">
            <a:avLst/>
          </a:prstGeom>
          <a:noFill/>
          <a:ln w="9525">
            <a:noFill/>
            <a:miter lim="800000"/>
            <a:headEnd/>
            <a:tailEnd/>
          </a:ln>
        </p:spPr>
      </p:pic>
      <p:pic>
        <p:nvPicPr>
          <p:cNvPr id="8" name="Picture 8" descr="rect_006_007_right"/>
          <p:cNvPicPr>
            <a:picLocks noChangeAspect="1" noChangeArrowheads="1"/>
          </p:cNvPicPr>
          <p:nvPr/>
        </p:nvPicPr>
        <p:blipFill>
          <a:blip r:embed="rId4" cstate="print"/>
          <a:srcRect/>
          <a:stretch>
            <a:fillRect/>
          </a:stretch>
        </p:blipFill>
        <p:spPr bwMode="auto">
          <a:xfrm>
            <a:off x="3149600" y="4114800"/>
            <a:ext cx="2749550" cy="2012950"/>
          </a:xfrm>
          <a:prstGeom prst="rect">
            <a:avLst/>
          </a:prstGeom>
          <a:noFill/>
          <a:ln w="9525">
            <a:noFill/>
            <a:miter lim="800000"/>
            <a:headEnd/>
            <a:tailEnd/>
          </a:ln>
        </p:spPr>
      </p:pic>
      <p:sp>
        <p:nvSpPr>
          <p:cNvPr id="9" name="TextBox 8"/>
          <p:cNvSpPr txBox="1"/>
          <p:nvPr/>
        </p:nvSpPr>
        <p:spPr>
          <a:xfrm>
            <a:off x="8088839" y="6488668"/>
            <a:ext cx="1055161" cy="369332"/>
          </a:xfrm>
          <a:prstGeom prst="rect">
            <a:avLst/>
          </a:prstGeom>
          <a:noFill/>
        </p:spPr>
        <p:txBody>
          <a:bodyPr wrap="none" rtlCol="0">
            <a:spAutoFit/>
          </a:bodyPr>
          <a:lstStyle/>
          <a:p>
            <a:r>
              <a:rPr lang="en-US" dirty="0" err="1" smtClean="0">
                <a:solidFill>
                  <a:prstClr val="white">
                    <a:lumMod val="65000"/>
                  </a:prstClr>
                </a:solidFill>
              </a:rPr>
              <a:t>Grauman</a:t>
            </a:r>
            <a:endParaRPr lang="en-US" dirty="0">
              <a:solidFill>
                <a:prstClr val="white">
                  <a:lumMod val="65000"/>
                </a:prstClr>
              </a:solidFill>
            </a:endParaRPr>
          </a:p>
        </p:txBody>
      </p:sp>
      <p:pic>
        <p:nvPicPr>
          <p:cNvPr id="10" name="Picture 9" descr="disparity_006_007_lr"/>
          <p:cNvPicPr>
            <a:picLocks noChangeAspect="1" noChangeArrowheads="1"/>
          </p:cNvPicPr>
          <p:nvPr/>
        </p:nvPicPr>
        <p:blipFill>
          <a:blip r:embed="rId5" cstate="print"/>
          <a:srcRect/>
          <a:stretch>
            <a:fillRect/>
          </a:stretch>
        </p:blipFill>
        <p:spPr bwMode="auto">
          <a:xfrm>
            <a:off x="6089650" y="4114800"/>
            <a:ext cx="2749550" cy="2012950"/>
          </a:xfrm>
          <a:prstGeom prst="rect">
            <a:avLst/>
          </a:prstGeom>
          <a:noFill/>
          <a:ln w="9525">
            <a:noFill/>
            <a:miter lim="800000"/>
            <a:headEnd/>
            <a:tailEnd/>
          </a:ln>
        </p:spPr>
      </p:pic>
      <p:sp>
        <p:nvSpPr>
          <p:cNvPr id="2" name="Rectangle 1"/>
          <p:cNvSpPr/>
          <p:nvPr/>
        </p:nvSpPr>
        <p:spPr>
          <a:xfrm>
            <a:off x="7093054" y="6117550"/>
            <a:ext cx="995785" cy="369332"/>
          </a:xfrm>
          <a:prstGeom prst="rect">
            <a:avLst/>
          </a:prstGeom>
        </p:spPr>
        <p:txBody>
          <a:bodyPr wrap="none">
            <a:spAutoFit/>
          </a:bodyPr>
          <a:lstStyle/>
          <a:p>
            <a:r>
              <a:rPr lang="en-US" dirty="0"/>
              <a:t>disparity</a:t>
            </a:r>
          </a:p>
        </p:txBody>
      </p:sp>
    </p:spTree>
    <p:extLst>
      <p:ext uri="{BB962C8B-B14F-4D97-AF65-F5344CB8AC3E}">
        <p14:creationId xmlns:p14="http://schemas.microsoft.com/office/powerpoint/2010/main" val="199580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Content Placeholder 2"/>
          <p:cNvSpPr>
            <a:spLocks noGrp="1"/>
          </p:cNvSpPr>
          <p:nvPr>
            <p:ph idx="4294967295"/>
          </p:nvPr>
        </p:nvSpPr>
        <p:spPr>
          <a:xfrm>
            <a:off x="457200" y="1201738"/>
            <a:ext cx="8229600" cy="4525962"/>
          </a:xfrm>
        </p:spPr>
        <p:txBody>
          <a:bodyPr/>
          <a:lstStyle/>
          <a:p>
            <a:pPr eaLnBrk="1" hangingPunct="1"/>
            <a:r>
              <a:rPr lang="en-US" sz="2400" dirty="0" smtClean="0"/>
              <a:t>Assume </a:t>
            </a:r>
            <a:r>
              <a:rPr lang="en-US" sz="2400" b="1" dirty="0" smtClean="0">
                <a:solidFill>
                  <a:srgbClr val="FF0000"/>
                </a:solidFill>
              </a:rPr>
              <a:t>parallel</a:t>
            </a:r>
            <a:r>
              <a:rPr lang="en-US" sz="2400" dirty="0" smtClean="0"/>
              <a:t> optical axes, known camera parameters (i.e., calibrated cameras).  </a:t>
            </a:r>
          </a:p>
        </p:txBody>
      </p:sp>
      <p:grpSp>
        <p:nvGrpSpPr>
          <p:cNvPr id="2" name="Group 5"/>
          <p:cNvGrpSpPr>
            <a:grpSpLocks/>
          </p:cNvGrpSpPr>
          <p:nvPr/>
        </p:nvGrpSpPr>
        <p:grpSpPr bwMode="auto">
          <a:xfrm>
            <a:off x="0" y="2078038"/>
            <a:ext cx="4751388" cy="3652837"/>
            <a:chOff x="0" y="2895600"/>
            <a:chExt cx="4751989" cy="3652838"/>
          </a:xfrm>
        </p:grpSpPr>
        <p:pic>
          <p:nvPicPr>
            <p:cNvPr id="1037" name="Picture 4"/>
            <p:cNvPicPr>
              <a:picLocks noChangeAspect="1" noChangeArrowheads="1"/>
            </p:cNvPicPr>
            <p:nvPr/>
          </p:nvPicPr>
          <p:blipFill>
            <a:blip r:embed="rId4" cstate="print"/>
            <a:srcRect l="16959" t="14497" r="15958" b="4240"/>
            <a:stretch>
              <a:fillRect/>
            </a:stretch>
          </p:blipFill>
          <p:spPr bwMode="auto">
            <a:xfrm>
              <a:off x="0" y="2895600"/>
              <a:ext cx="4751989" cy="3652838"/>
            </a:xfrm>
            <a:prstGeom prst="rect">
              <a:avLst/>
            </a:prstGeom>
            <a:noFill/>
            <a:ln w="9525">
              <a:noFill/>
              <a:miter lim="800000"/>
              <a:headEnd/>
              <a:tailEnd/>
            </a:ln>
          </p:spPr>
        </p:pic>
        <p:sp>
          <p:nvSpPr>
            <p:cNvPr id="1038" name="Rectangle 4"/>
            <p:cNvSpPr>
              <a:spLocks noChangeArrowheads="1"/>
            </p:cNvSpPr>
            <p:nvPr/>
          </p:nvSpPr>
          <p:spPr bwMode="auto">
            <a:xfrm>
              <a:off x="228600" y="3048000"/>
              <a:ext cx="1600200" cy="533400"/>
            </a:xfrm>
            <a:prstGeom prst="rect">
              <a:avLst/>
            </a:prstGeom>
            <a:solidFill>
              <a:schemeClr val="tx1"/>
            </a:solidFill>
            <a:ln w="9525" algn="ctr">
              <a:solidFill>
                <a:schemeClr val="tx1"/>
              </a:solidFill>
              <a:round/>
              <a:headEnd/>
              <a:tailEnd/>
            </a:ln>
          </p:spPr>
          <p:txBody>
            <a:bodyPr/>
            <a:lstStyle/>
            <a:p>
              <a:pPr eaLnBrk="0" hangingPunct="0"/>
              <a:endParaRPr lang="en-US"/>
            </a:p>
          </p:txBody>
        </p:sp>
      </p:grpSp>
      <p:sp>
        <p:nvSpPr>
          <p:cNvPr id="7" name="TextBox 6"/>
          <p:cNvSpPr txBox="1">
            <a:spLocks noChangeArrowheads="1"/>
          </p:cNvSpPr>
          <p:nvPr/>
        </p:nvSpPr>
        <p:spPr bwMode="auto">
          <a:xfrm>
            <a:off x="4800600" y="2203450"/>
            <a:ext cx="4343400" cy="3416300"/>
          </a:xfrm>
          <a:prstGeom prst="rect">
            <a:avLst/>
          </a:prstGeom>
          <a:noFill/>
          <a:ln w="9525">
            <a:noFill/>
            <a:miter lim="800000"/>
            <a:headEnd/>
            <a:tailEnd/>
          </a:ln>
        </p:spPr>
        <p:txBody>
          <a:bodyPr>
            <a:spAutoFit/>
          </a:bodyPr>
          <a:lstStyle/>
          <a:p>
            <a:pPr eaLnBrk="0" hangingPunct="0"/>
            <a:r>
              <a:rPr lang="en-US" sz="2400" dirty="0" smtClean="0"/>
              <a:t>Use similar </a:t>
            </a:r>
            <a:r>
              <a:rPr lang="en-US" sz="2400" dirty="0"/>
              <a:t>triangles (</a:t>
            </a:r>
            <a:r>
              <a:rPr lang="en-US" sz="2400" dirty="0" err="1"/>
              <a:t>p</a:t>
            </a:r>
            <a:r>
              <a:rPr lang="en-US" sz="2400" baseline="-25000" dirty="0" err="1"/>
              <a:t>l</a:t>
            </a:r>
            <a:r>
              <a:rPr lang="en-US" sz="2400" dirty="0"/>
              <a:t>, P, </a:t>
            </a:r>
            <a:r>
              <a:rPr lang="en-US" sz="2400" dirty="0" err="1"/>
              <a:t>p</a:t>
            </a:r>
            <a:r>
              <a:rPr lang="en-US" sz="2400" baseline="-25000" dirty="0" err="1"/>
              <a:t>r</a:t>
            </a:r>
            <a:r>
              <a:rPr lang="en-US" sz="2400" dirty="0"/>
              <a:t>) and (</a:t>
            </a:r>
            <a:r>
              <a:rPr lang="en-US" sz="2400" dirty="0" err="1"/>
              <a:t>O</a:t>
            </a:r>
            <a:r>
              <a:rPr lang="en-US" sz="2400" baseline="-25000" dirty="0" err="1"/>
              <a:t>l</a:t>
            </a:r>
            <a:r>
              <a:rPr lang="en-US" sz="2400" dirty="0"/>
              <a:t>, P, O</a:t>
            </a:r>
            <a:r>
              <a:rPr lang="en-US" sz="2400" baseline="-25000" dirty="0"/>
              <a:t>r</a:t>
            </a:r>
            <a:r>
              <a:rPr lang="en-US" sz="2400" dirty="0"/>
              <a:t>):</a:t>
            </a:r>
          </a:p>
          <a:p>
            <a:pPr eaLnBrk="0" hangingPunct="0"/>
            <a:endParaRPr lang="en-US" sz="2000" dirty="0"/>
          </a:p>
          <a:p>
            <a:pPr eaLnBrk="0" hangingPunct="0"/>
            <a:endParaRPr lang="en-US" sz="2800" dirty="0"/>
          </a:p>
          <a:p>
            <a:pPr eaLnBrk="0" hangingPunct="0"/>
            <a:r>
              <a:rPr lang="en-US" sz="2800" dirty="0"/>
              <a:t>    </a:t>
            </a:r>
          </a:p>
          <a:p>
            <a:pPr eaLnBrk="0" hangingPunct="0"/>
            <a:endParaRPr lang="en-US" sz="2800" dirty="0"/>
          </a:p>
          <a:p>
            <a:pPr eaLnBrk="0" hangingPunct="0"/>
            <a:endParaRPr lang="en-US" sz="2800" dirty="0"/>
          </a:p>
          <a:p>
            <a:pPr eaLnBrk="0" hangingPunct="0"/>
            <a:endParaRPr lang="en-US" sz="2800" dirty="0"/>
          </a:p>
        </p:txBody>
      </p:sp>
      <p:sp>
        <p:nvSpPr>
          <p:cNvPr id="11" name="Title 1"/>
          <p:cNvSpPr txBox="1">
            <a:spLocks/>
          </p:cNvSpPr>
          <p:nvPr/>
        </p:nvSpPr>
        <p:spPr bwMode="auto">
          <a:xfrm>
            <a:off x="304800" y="33338"/>
            <a:ext cx="8534400" cy="1143000"/>
          </a:xfrm>
          <a:prstGeom prst="rect">
            <a:avLst/>
          </a:prstGeom>
          <a:noFill/>
          <a:ln w="9525">
            <a:noFill/>
            <a:miter lim="800000"/>
            <a:headEnd/>
            <a:tailEnd/>
          </a:ln>
        </p:spPr>
        <p:txBody>
          <a:bodyPr anchor="ctr"/>
          <a:lstStyle/>
          <a:p>
            <a:pPr algn="ctr">
              <a:defRPr/>
            </a:pPr>
            <a:r>
              <a:rPr lang="en-US" sz="4000" kern="0" dirty="0">
                <a:solidFill>
                  <a:schemeClr val="tx2"/>
                </a:solidFill>
                <a:latin typeface="+mj-lt"/>
                <a:ea typeface="+mj-ea"/>
                <a:cs typeface="+mj-cs"/>
              </a:rPr>
              <a:t>Geometry for a simple stereo system</a:t>
            </a:r>
          </a:p>
        </p:txBody>
      </p:sp>
      <p:graphicFrame>
        <p:nvGraphicFramePr>
          <p:cNvPr id="12" name="Object 9"/>
          <p:cNvGraphicFramePr>
            <a:graphicFrameLocks noChangeAspect="1"/>
          </p:cNvGraphicFramePr>
          <p:nvPr/>
        </p:nvGraphicFramePr>
        <p:xfrm>
          <a:off x="5484813" y="3173413"/>
          <a:ext cx="2884487" cy="1236662"/>
        </p:xfrm>
        <a:graphic>
          <a:graphicData uri="http://schemas.openxmlformats.org/presentationml/2006/ole">
            <mc:AlternateContent xmlns:mc="http://schemas.openxmlformats.org/markup-compatibility/2006">
              <mc:Choice xmlns:v="urn:schemas-microsoft-com:vml" Requires="v">
                <p:oleObj spid="_x0000_s2220152" name="Equation" r:id="rId5" imgW="977760" imgH="419040" progId="Equation.3">
                  <p:embed/>
                </p:oleObj>
              </mc:Choice>
              <mc:Fallback>
                <p:oleObj name="Equation" r:id="rId5" imgW="977760" imgH="41904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4813" y="3173413"/>
                        <a:ext cx="2884487" cy="1236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Isosceles Triangle 12"/>
          <p:cNvSpPr>
            <a:spLocks noChangeArrowheads="1"/>
          </p:cNvSpPr>
          <p:nvPr/>
        </p:nvSpPr>
        <p:spPr bwMode="auto">
          <a:xfrm>
            <a:off x="1504950" y="2516188"/>
            <a:ext cx="1930977" cy="1931121"/>
          </a:xfrm>
          <a:prstGeom prst="triangle">
            <a:avLst>
              <a:gd name="adj" fmla="val 59438"/>
            </a:avLst>
          </a:prstGeom>
          <a:noFill/>
          <a:ln w="57150" algn="ctr">
            <a:solidFill>
              <a:srgbClr val="FF0000"/>
            </a:solidFill>
            <a:round/>
            <a:headEnd/>
            <a:tailEnd/>
          </a:ln>
        </p:spPr>
        <p:txBody>
          <a:bodyPr/>
          <a:lstStyle/>
          <a:p>
            <a:pPr eaLnBrk="0" hangingPunct="0"/>
            <a:endParaRPr lang="en-US"/>
          </a:p>
        </p:txBody>
      </p:sp>
      <p:sp>
        <p:nvSpPr>
          <p:cNvPr id="14" name="Isosceles Triangle 13"/>
          <p:cNvSpPr>
            <a:spLocks noChangeArrowheads="1"/>
          </p:cNvSpPr>
          <p:nvPr/>
        </p:nvSpPr>
        <p:spPr bwMode="auto">
          <a:xfrm>
            <a:off x="1212850" y="2516188"/>
            <a:ext cx="2373313" cy="2336800"/>
          </a:xfrm>
          <a:prstGeom prst="triangle">
            <a:avLst>
              <a:gd name="adj" fmla="val 58235"/>
            </a:avLst>
          </a:prstGeom>
          <a:noFill/>
          <a:ln w="28575" algn="ctr">
            <a:solidFill>
              <a:srgbClr val="00B0F0"/>
            </a:solidFill>
            <a:round/>
            <a:headEnd/>
            <a:tailEnd/>
          </a:ln>
        </p:spPr>
        <p:txBody>
          <a:bodyPr/>
          <a:lstStyle/>
          <a:p>
            <a:pPr eaLnBrk="0" hangingPunct="0"/>
            <a:endParaRPr lang="en-US"/>
          </a:p>
        </p:txBody>
      </p:sp>
      <p:graphicFrame>
        <p:nvGraphicFramePr>
          <p:cNvPr id="15" name="Object 10"/>
          <p:cNvGraphicFramePr>
            <a:graphicFrameLocks noChangeAspect="1"/>
          </p:cNvGraphicFramePr>
          <p:nvPr/>
        </p:nvGraphicFramePr>
        <p:xfrm>
          <a:off x="6361113" y="4889500"/>
          <a:ext cx="2338387" cy="1204913"/>
        </p:xfrm>
        <a:graphic>
          <a:graphicData uri="http://schemas.openxmlformats.org/presentationml/2006/ole">
            <mc:AlternateContent xmlns:mc="http://schemas.openxmlformats.org/markup-compatibility/2006">
              <mc:Choice xmlns:v="urn:schemas-microsoft-com:vml" Requires="v">
                <p:oleObj spid="_x0000_s2220153" name="Equation" r:id="rId7" imgW="838080" imgH="431640" progId="Equation.3">
                  <p:embed/>
                </p:oleObj>
              </mc:Choice>
              <mc:Fallback>
                <p:oleObj name="Equation" r:id="rId7" imgW="838080" imgH="43164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1113" y="4889500"/>
                        <a:ext cx="2338387" cy="1204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Oval 15"/>
          <p:cNvSpPr>
            <a:spLocks noChangeArrowheads="1"/>
          </p:cNvSpPr>
          <p:nvPr/>
        </p:nvSpPr>
        <p:spPr bwMode="auto">
          <a:xfrm>
            <a:off x="7310438" y="5510213"/>
            <a:ext cx="1533525" cy="657225"/>
          </a:xfrm>
          <a:prstGeom prst="ellipse">
            <a:avLst/>
          </a:prstGeom>
          <a:noFill/>
          <a:ln w="9525" algn="ctr">
            <a:solidFill>
              <a:srgbClr val="FF0000"/>
            </a:solidFill>
            <a:round/>
            <a:headEnd/>
            <a:tailEnd/>
          </a:ln>
        </p:spPr>
        <p:txBody>
          <a:bodyPr/>
          <a:lstStyle/>
          <a:p>
            <a:pPr eaLnBrk="0" hangingPunct="0"/>
            <a:endParaRPr lang="en-US"/>
          </a:p>
        </p:txBody>
      </p:sp>
      <p:sp>
        <p:nvSpPr>
          <p:cNvPr id="17" name="TextBox 16"/>
          <p:cNvSpPr txBox="1">
            <a:spLocks noChangeArrowheads="1"/>
          </p:cNvSpPr>
          <p:nvPr/>
        </p:nvSpPr>
        <p:spPr bwMode="auto">
          <a:xfrm>
            <a:off x="4973638" y="5875338"/>
            <a:ext cx="2263775" cy="400050"/>
          </a:xfrm>
          <a:prstGeom prst="rect">
            <a:avLst/>
          </a:prstGeom>
          <a:noFill/>
          <a:ln w="9525">
            <a:noFill/>
            <a:miter lim="800000"/>
            <a:headEnd/>
            <a:tailEnd/>
          </a:ln>
        </p:spPr>
        <p:txBody>
          <a:bodyPr>
            <a:spAutoFit/>
          </a:bodyPr>
          <a:lstStyle/>
          <a:p>
            <a:pPr eaLnBrk="0" hangingPunct="0"/>
            <a:r>
              <a:rPr lang="en-US" sz="2000" b="1" dirty="0"/>
              <a:t>disparity</a:t>
            </a:r>
          </a:p>
        </p:txBody>
      </p:sp>
      <p:cxnSp>
        <p:nvCxnSpPr>
          <p:cNvPr id="19" name="Straight Arrow Connector 18"/>
          <p:cNvCxnSpPr>
            <a:cxnSpLocks noChangeShapeType="1"/>
            <a:endCxn id="16" idx="2"/>
          </p:cNvCxnSpPr>
          <p:nvPr/>
        </p:nvCxnSpPr>
        <p:spPr bwMode="auto">
          <a:xfrm flipV="1">
            <a:off x="6142038" y="5838825"/>
            <a:ext cx="1168400" cy="219075"/>
          </a:xfrm>
          <a:prstGeom prst="straightConnector1">
            <a:avLst/>
          </a:prstGeom>
          <a:noFill/>
          <a:ln w="9525" algn="ctr">
            <a:solidFill>
              <a:schemeClr val="tx1"/>
            </a:solidFill>
            <a:round/>
            <a:headEnd/>
            <a:tailEnd type="arrow" w="med" len="med"/>
          </a:ln>
        </p:spPr>
      </p:cxnSp>
      <p:sp>
        <p:nvSpPr>
          <p:cNvPr id="18" name="TextBox 17"/>
          <p:cNvSpPr txBox="1"/>
          <p:nvPr/>
        </p:nvSpPr>
        <p:spPr>
          <a:xfrm>
            <a:off x="8088839" y="6488668"/>
            <a:ext cx="1055161" cy="369332"/>
          </a:xfrm>
          <a:prstGeom prst="rect">
            <a:avLst/>
          </a:prstGeom>
          <a:noFill/>
        </p:spPr>
        <p:txBody>
          <a:bodyPr wrap="none" rtlCol="0">
            <a:spAutoFit/>
          </a:bodyPr>
          <a:lstStyle/>
          <a:p>
            <a:r>
              <a:rPr lang="en-US" dirty="0" err="1" smtClean="0">
                <a:solidFill>
                  <a:schemeClr val="bg1">
                    <a:lumMod val="65000"/>
                  </a:schemeClr>
                </a:solidFill>
              </a:rPr>
              <a:t>Grauman</a:t>
            </a:r>
            <a:endParaRPr lang="en-US" dirty="0">
              <a:solidFill>
                <a:schemeClr val="bg1">
                  <a:lumMod val="65000"/>
                </a:schemeClr>
              </a:solidFill>
            </a:endParaRPr>
          </a:p>
        </p:txBody>
      </p:sp>
      <p:sp>
        <p:nvSpPr>
          <p:cNvPr id="20" name="TextBox 19"/>
          <p:cNvSpPr txBox="1">
            <a:spLocks noChangeArrowheads="1"/>
          </p:cNvSpPr>
          <p:nvPr/>
        </p:nvSpPr>
        <p:spPr bwMode="auto">
          <a:xfrm>
            <a:off x="533400" y="2466975"/>
            <a:ext cx="2263775" cy="400050"/>
          </a:xfrm>
          <a:prstGeom prst="rect">
            <a:avLst/>
          </a:prstGeom>
          <a:noFill/>
          <a:ln w="9525">
            <a:noFill/>
            <a:miter lim="800000"/>
            <a:headEnd/>
            <a:tailEnd/>
          </a:ln>
        </p:spPr>
        <p:txBody>
          <a:bodyPr>
            <a:spAutoFit/>
          </a:bodyPr>
          <a:lstStyle/>
          <a:p>
            <a:pPr eaLnBrk="0" hangingPunct="0"/>
            <a:r>
              <a:rPr lang="en-US" sz="2000" b="1" dirty="0">
                <a:solidFill>
                  <a:srgbClr val="FFC000"/>
                </a:solidFill>
              </a:rPr>
              <a:t>w</a:t>
            </a:r>
            <a:r>
              <a:rPr lang="en-US" sz="2000" b="1" dirty="0" smtClean="0">
                <a:solidFill>
                  <a:srgbClr val="FFC000"/>
                </a:solidFill>
              </a:rPr>
              <a:t>ant Z</a:t>
            </a:r>
            <a:endParaRPr lang="en-US" sz="2000" b="1" dirty="0">
              <a:solidFill>
                <a:srgbClr val="FFC000"/>
              </a:solidFill>
            </a:endParaRPr>
          </a:p>
        </p:txBody>
      </p:sp>
      <p:cxnSp>
        <p:nvCxnSpPr>
          <p:cNvPr id="21" name="Straight Arrow Connector 20"/>
          <p:cNvCxnSpPr>
            <a:cxnSpLocks noChangeShapeType="1"/>
          </p:cNvCxnSpPr>
          <p:nvPr/>
        </p:nvCxnSpPr>
        <p:spPr bwMode="auto">
          <a:xfrm>
            <a:off x="1371600" y="2667000"/>
            <a:ext cx="1265237" cy="1017588"/>
          </a:xfrm>
          <a:prstGeom prst="straightConnector1">
            <a:avLst/>
          </a:prstGeom>
          <a:noFill/>
          <a:ln w="12700" algn="ctr">
            <a:solidFill>
              <a:srgbClr val="FFC000"/>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P spid="16"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3"/>
          <p:cNvSpPr txBox="1">
            <a:spLocks noChangeArrowheads="1"/>
          </p:cNvSpPr>
          <p:nvPr/>
        </p:nvSpPr>
        <p:spPr bwMode="auto">
          <a:xfrm>
            <a:off x="809625" y="1785938"/>
            <a:ext cx="1377950" cy="366712"/>
          </a:xfrm>
          <a:prstGeom prst="rect">
            <a:avLst/>
          </a:prstGeom>
          <a:noFill/>
          <a:ln w="9525">
            <a:noFill/>
            <a:miter lim="800000"/>
            <a:headEnd/>
            <a:tailEnd/>
          </a:ln>
        </p:spPr>
        <p:txBody>
          <a:bodyPr wrap="none">
            <a:spAutoFit/>
          </a:bodyPr>
          <a:lstStyle/>
          <a:p>
            <a:pPr eaLnBrk="0" hangingPunct="0"/>
            <a:r>
              <a:rPr lang="de-DE"/>
              <a:t>image I(x,y)</a:t>
            </a:r>
            <a:endParaRPr lang="en-GB"/>
          </a:p>
        </p:txBody>
      </p:sp>
      <p:sp>
        <p:nvSpPr>
          <p:cNvPr id="58372" name="Text Box 4"/>
          <p:cNvSpPr txBox="1">
            <a:spLocks noChangeArrowheads="1"/>
          </p:cNvSpPr>
          <p:nvPr/>
        </p:nvSpPr>
        <p:spPr bwMode="auto">
          <a:xfrm>
            <a:off x="6851650" y="1749425"/>
            <a:ext cx="1606550" cy="366713"/>
          </a:xfrm>
          <a:prstGeom prst="rect">
            <a:avLst/>
          </a:prstGeom>
          <a:noFill/>
          <a:ln w="9525">
            <a:noFill/>
            <a:miter lim="800000"/>
            <a:headEnd/>
            <a:tailEnd/>
          </a:ln>
        </p:spPr>
        <p:txBody>
          <a:bodyPr wrap="none">
            <a:spAutoFit/>
          </a:bodyPr>
          <a:lstStyle/>
          <a:p>
            <a:pPr eaLnBrk="0" hangingPunct="0"/>
            <a:r>
              <a:rPr lang="de-DE"/>
              <a:t>image I´(x´,y´)</a:t>
            </a:r>
            <a:endParaRPr lang="en-GB"/>
          </a:p>
        </p:txBody>
      </p:sp>
      <p:sp>
        <p:nvSpPr>
          <p:cNvPr id="58373" name="Text Box 5"/>
          <p:cNvSpPr txBox="1">
            <a:spLocks noChangeArrowheads="1"/>
          </p:cNvSpPr>
          <p:nvPr/>
        </p:nvSpPr>
        <p:spPr bwMode="auto">
          <a:xfrm>
            <a:off x="3408363" y="1795463"/>
            <a:ext cx="2254250" cy="366712"/>
          </a:xfrm>
          <a:prstGeom prst="rect">
            <a:avLst/>
          </a:prstGeom>
          <a:noFill/>
          <a:ln w="9525">
            <a:noFill/>
            <a:miter lim="800000"/>
            <a:headEnd/>
            <a:tailEnd/>
          </a:ln>
        </p:spPr>
        <p:txBody>
          <a:bodyPr wrap="none">
            <a:spAutoFit/>
          </a:bodyPr>
          <a:lstStyle/>
          <a:p>
            <a:pPr eaLnBrk="0" hangingPunct="0"/>
            <a:r>
              <a:rPr lang="de-DE" dirty="0"/>
              <a:t>Disparity map D(x,y)</a:t>
            </a:r>
            <a:endParaRPr lang="en-GB" dirty="0"/>
          </a:p>
        </p:txBody>
      </p:sp>
      <p:sp>
        <p:nvSpPr>
          <p:cNvPr id="58374" name="Text Box 6"/>
          <p:cNvSpPr txBox="1">
            <a:spLocks noChangeArrowheads="1"/>
          </p:cNvSpPr>
          <p:nvPr/>
        </p:nvSpPr>
        <p:spPr bwMode="auto">
          <a:xfrm>
            <a:off x="2819400" y="4679950"/>
            <a:ext cx="2851150" cy="461963"/>
          </a:xfrm>
          <a:prstGeom prst="rect">
            <a:avLst/>
          </a:prstGeom>
          <a:noFill/>
          <a:ln w="9525">
            <a:noFill/>
            <a:miter lim="800000"/>
            <a:headEnd/>
            <a:tailEnd/>
          </a:ln>
        </p:spPr>
        <p:txBody>
          <a:bodyPr wrap="none">
            <a:spAutoFit/>
          </a:bodyPr>
          <a:lstStyle/>
          <a:p>
            <a:pPr eaLnBrk="0" hangingPunct="0"/>
            <a:r>
              <a:rPr lang="de-DE" sz="2400"/>
              <a:t>(x´,y´)=(x+D(x,y), y)</a:t>
            </a:r>
            <a:endParaRPr lang="en-GB" sz="2400"/>
          </a:p>
        </p:txBody>
      </p:sp>
      <p:pic>
        <p:nvPicPr>
          <p:cNvPr id="58375" name="Picture 7" descr="rect_006_007_left"/>
          <p:cNvPicPr>
            <a:picLocks noChangeAspect="1" noChangeArrowheads="1"/>
          </p:cNvPicPr>
          <p:nvPr/>
        </p:nvPicPr>
        <p:blipFill>
          <a:blip r:embed="rId3" cstate="print"/>
          <a:srcRect/>
          <a:stretch>
            <a:fillRect/>
          </a:stretch>
        </p:blipFill>
        <p:spPr bwMode="auto">
          <a:xfrm>
            <a:off x="258763" y="2433638"/>
            <a:ext cx="2741612" cy="2012950"/>
          </a:xfrm>
          <a:prstGeom prst="rect">
            <a:avLst/>
          </a:prstGeom>
          <a:noFill/>
          <a:ln w="9525">
            <a:noFill/>
            <a:miter lim="800000"/>
            <a:headEnd/>
            <a:tailEnd/>
          </a:ln>
        </p:spPr>
      </p:pic>
      <p:pic>
        <p:nvPicPr>
          <p:cNvPr id="58376" name="Picture 8" descr="rect_006_007_right"/>
          <p:cNvPicPr>
            <a:picLocks noChangeAspect="1" noChangeArrowheads="1"/>
          </p:cNvPicPr>
          <p:nvPr/>
        </p:nvPicPr>
        <p:blipFill>
          <a:blip r:embed="rId4" cstate="print"/>
          <a:srcRect/>
          <a:stretch>
            <a:fillRect/>
          </a:stretch>
        </p:blipFill>
        <p:spPr bwMode="auto">
          <a:xfrm>
            <a:off x="6189663" y="2422525"/>
            <a:ext cx="2749550" cy="2012950"/>
          </a:xfrm>
          <a:prstGeom prst="rect">
            <a:avLst/>
          </a:prstGeom>
          <a:noFill/>
          <a:ln w="9525">
            <a:noFill/>
            <a:miter lim="800000"/>
            <a:headEnd/>
            <a:tailEnd/>
          </a:ln>
        </p:spPr>
      </p:pic>
      <p:pic>
        <p:nvPicPr>
          <p:cNvPr id="58377" name="Picture 9" descr="disparity_006_007_lr"/>
          <p:cNvPicPr>
            <a:picLocks noChangeAspect="1" noChangeArrowheads="1"/>
          </p:cNvPicPr>
          <p:nvPr/>
        </p:nvPicPr>
        <p:blipFill>
          <a:blip r:embed="rId5" cstate="print"/>
          <a:srcRect/>
          <a:stretch>
            <a:fillRect/>
          </a:stretch>
        </p:blipFill>
        <p:spPr bwMode="auto">
          <a:xfrm>
            <a:off x="3195638" y="2425700"/>
            <a:ext cx="2749550" cy="2012950"/>
          </a:xfrm>
          <a:prstGeom prst="rect">
            <a:avLst/>
          </a:prstGeom>
          <a:noFill/>
          <a:ln w="9525">
            <a:noFill/>
            <a:miter lim="800000"/>
            <a:headEnd/>
            <a:tailEnd/>
          </a:ln>
        </p:spPr>
      </p:pic>
      <p:sp>
        <p:nvSpPr>
          <p:cNvPr id="58378" name="Oval 10"/>
          <p:cNvSpPr>
            <a:spLocks noChangeArrowheads="1"/>
          </p:cNvSpPr>
          <p:nvPr/>
        </p:nvSpPr>
        <p:spPr bwMode="auto">
          <a:xfrm>
            <a:off x="1169988" y="3430588"/>
            <a:ext cx="36512" cy="36512"/>
          </a:xfrm>
          <a:prstGeom prst="ellipse">
            <a:avLst/>
          </a:prstGeom>
          <a:solidFill>
            <a:srgbClr val="FF0000"/>
          </a:solidFill>
          <a:ln w="9525">
            <a:solidFill>
              <a:srgbClr val="FF0000"/>
            </a:solidFill>
            <a:round/>
            <a:headEnd/>
            <a:tailEnd/>
          </a:ln>
        </p:spPr>
        <p:txBody>
          <a:bodyPr wrap="none" anchor="ctr"/>
          <a:lstStyle/>
          <a:p>
            <a:pPr eaLnBrk="0" hangingPunct="0"/>
            <a:endParaRPr lang="en-US"/>
          </a:p>
        </p:txBody>
      </p:sp>
      <p:sp>
        <p:nvSpPr>
          <p:cNvPr id="58379" name="Oval 11"/>
          <p:cNvSpPr>
            <a:spLocks noChangeArrowheads="1"/>
          </p:cNvSpPr>
          <p:nvPr/>
        </p:nvSpPr>
        <p:spPr bwMode="auto">
          <a:xfrm>
            <a:off x="4129088" y="3394075"/>
            <a:ext cx="36512" cy="36513"/>
          </a:xfrm>
          <a:prstGeom prst="ellipse">
            <a:avLst/>
          </a:prstGeom>
          <a:solidFill>
            <a:srgbClr val="FF0000"/>
          </a:solidFill>
          <a:ln w="9525">
            <a:solidFill>
              <a:srgbClr val="FF0000"/>
            </a:solidFill>
            <a:round/>
            <a:headEnd/>
            <a:tailEnd/>
          </a:ln>
        </p:spPr>
        <p:txBody>
          <a:bodyPr wrap="none" anchor="ctr"/>
          <a:lstStyle/>
          <a:p>
            <a:pPr eaLnBrk="0" hangingPunct="0"/>
            <a:endParaRPr lang="en-US"/>
          </a:p>
        </p:txBody>
      </p:sp>
      <p:sp>
        <p:nvSpPr>
          <p:cNvPr id="58380" name="Oval 12"/>
          <p:cNvSpPr>
            <a:spLocks noChangeArrowheads="1"/>
          </p:cNvSpPr>
          <p:nvPr/>
        </p:nvSpPr>
        <p:spPr bwMode="auto">
          <a:xfrm>
            <a:off x="6937375" y="3413125"/>
            <a:ext cx="36513" cy="36513"/>
          </a:xfrm>
          <a:prstGeom prst="ellipse">
            <a:avLst/>
          </a:prstGeom>
          <a:solidFill>
            <a:srgbClr val="FF0000"/>
          </a:solidFill>
          <a:ln w="9525">
            <a:solidFill>
              <a:srgbClr val="FF0000"/>
            </a:solidFill>
            <a:round/>
            <a:headEnd/>
            <a:tailEnd/>
          </a:ln>
        </p:spPr>
        <p:txBody>
          <a:bodyPr wrap="none" anchor="ctr"/>
          <a:lstStyle/>
          <a:p>
            <a:pPr eaLnBrk="0" hangingPunct="0"/>
            <a:endParaRPr lang="en-US"/>
          </a:p>
        </p:txBody>
      </p:sp>
      <p:sp>
        <p:nvSpPr>
          <p:cNvPr id="58381" name="Freeform 13"/>
          <p:cNvSpPr>
            <a:spLocks/>
          </p:cNvSpPr>
          <p:nvPr/>
        </p:nvSpPr>
        <p:spPr bwMode="auto">
          <a:xfrm>
            <a:off x="6945313" y="3429000"/>
            <a:ext cx="166687" cy="42863"/>
          </a:xfrm>
          <a:custGeom>
            <a:avLst/>
            <a:gdLst>
              <a:gd name="T0" fmla="*/ 0 w 131"/>
              <a:gd name="T1" fmla="*/ 0 h 1"/>
              <a:gd name="T2" fmla="*/ 212095828 w 131"/>
              <a:gd name="T3" fmla="*/ 0 h 1"/>
              <a:gd name="T4" fmla="*/ 0 60000 65536"/>
              <a:gd name="T5" fmla="*/ 0 60000 65536"/>
              <a:gd name="T6" fmla="*/ 0 w 131"/>
              <a:gd name="T7" fmla="*/ 0 h 1"/>
              <a:gd name="T8" fmla="*/ 131 w 131"/>
              <a:gd name="T9" fmla="*/ 1 h 1"/>
            </a:gdLst>
            <a:ahLst/>
            <a:cxnLst>
              <a:cxn ang="T4">
                <a:pos x="T0" y="T1"/>
              </a:cxn>
              <a:cxn ang="T5">
                <a:pos x="T2" y="T3"/>
              </a:cxn>
            </a:cxnLst>
            <a:rect l="T6" t="T7" r="T8" b="T9"/>
            <a:pathLst>
              <a:path w="131" h="1">
                <a:moveTo>
                  <a:pt x="0" y="0"/>
                </a:moveTo>
                <a:lnTo>
                  <a:pt x="131" y="0"/>
                </a:lnTo>
              </a:path>
            </a:pathLst>
          </a:custGeom>
          <a:noFill/>
          <a:ln w="9525">
            <a:solidFill>
              <a:srgbClr val="FF0000"/>
            </a:solidFill>
            <a:round/>
            <a:headEnd/>
            <a:tailEnd type="triangle" w="sm" len="sm"/>
          </a:ln>
        </p:spPr>
        <p:txBody>
          <a:bodyPr/>
          <a:lstStyle/>
          <a:p>
            <a:pPr eaLnBrk="0" hangingPunct="0"/>
            <a:endParaRPr lang="en-US"/>
          </a:p>
        </p:txBody>
      </p:sp>
      <p:sp>
        <p:nvSpPr>
          <p:cNvPr id="14" name="Title 13"/>
          <p:cNvSpPr>
            <a:spLocks noGrp="1"/>
          </p:cNvSpPr>
          <p:nvPr>
            <p:ph type="title"/>
          </p:nvPr>
        </p:nvSpPr>
        <p:spPr/>
        <p:txBody>
          <a:bodyPr/>
          <a:lstStyle/>
          <a:p>
            <a:r>
              <a:rPr lang="en-US" dirty="0" smtClean="0"/>
              <a:t>Disparity example</a:t>
            </a:r>
            <a:endParaRPr lang="en-US" dirty="0"/>
          </a:p>
        </p:txBody>
      </p:sp>
      <p:sp>
        <p:nvSpPr>
          <p:cNvPr id="15" name="TextBox 14"/>
          <p:cNvSpPr txBox="1"/>
          <p:nvPr/>
        </p:nvSpPr>
        <p:spPr>
          <a:xfrm>
            <a:off x="8088839" y="6488668"/>
            <a:ext cx="1055161" cy="369332"/>
          </a:xfrm>
          <a:prstGeom prst="rect">
            <a:avLst/>
          </a:prstGeom>
          <a:noFill/>
        </p:spPr>
        <p:txBody>
          <a:bodyPr wrap="none" rtlCol="0">
            <a:spAutoFit/>
          </a:bodyPr>
          <a:lstStyle/>
          <a:p>
            <a:r>
              <a:rPr lang="en-US" dirty="0" err="1" smtClean="0">
                <a:solidFill>
                  <a:schemeClr val="bg1">
                    <a:lumMod val="65000"/>
                  </a:schemeClr>
                </a:solidFill>
              </a:rPr>
              <a:t>Grauman</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39688"/>
            <a:ext cx="8229600" cy="1143001"/>
          </a:xfrm>
        </p:spPr>
        <p:txBody>
          <a:bodyPr/>
          <a:lstStyle/>
          <a:p>
            <a:pPr eaLnBrk="1" hangingPunct="1"/>
            <a:r>
              <a:rPr lang="en-US" altLang="en-US" sz="4000" smtClean="0"/>
              <a:t>Why multiple views?</a:t>
            </a:r>
          </a:p>
        </p:txBody>
      </p:sp>
      <p:sp>
        <p:nvSpPr>
          <p:cNvPr id="138243" name="Rectangle 3"/>
          <p:cNvSpPr>
            <a:spLocks noGrp="1" noChangeArrowheads="1"/>
          </p:cNvSpPr>
          <p:nvPr>
            <p:ph type="body" idx="1"/>
          </p:nvPr>
        </p:nvSpPr>
        <p:spPr>
          <a:xfrm>
            <a:off x="457200" y="1092200"/>
            <a:ext cx="8229600" cy="4525963"/>
          </a:xfrm>
        </p:spPr>
        <p:txBody>
          <a:bodyPr/>
          <a:lstStyle/>
          <a:p>
            <a:pPr eaLnBrk="1" hangingPunct="1"/>
            <a:r>
              <a:rPr lang="en-US" altLang="en-US" sz="2400" smtClean="0"/>
              <a:t>Structure and depth are inherently ambiguous from single views.</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2297113"/>
            <a:ext cx="3692525"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9900" y="2589213"/>
            <a:ext cx="4710113"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38246" name="TextBox 7"/>
          <p:cNvSpPr txBox="1">
            <a:spLocks noChangeArrowheads="1"/>
          </p:cNvSpPr>
          <p:nvPr/>
        </p:nvSpPr>
        <p:spPr bwMode="auto">
          <a:xfrm>
            <a:off x="7018338" y="6569075"/>
            <a:ext cx="34321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1300">
                <a:solidFill>
                  <a:srgbClr val="000000"/>
                </a:solidFill>
              </a:rPr>
              <a:t>Images from Lana Lazebnik</a:t>
            </a:r>
          </a:p>
        </p:txBody>
      </p:sp>
    </p:spTree>
    <p:extLst>
      <p:ext uri="{BB962C8B-B14F-4D97-AF65-F5344CB8AC3E}">
        <p14:creationId xmlns:p14="http://schemas.microsoft.com/office/powerpoint/2010/main" val="1165991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Correspondence problem</a:t>
            </a:r>
          </a:p>
        </p:txBody>
      </p:sp>
      <p:pic>
        <p:nvPicPr>
          <p:cNvPr id="59395" name="Picture 2"/>
          <p:cNvPicPr>
            <a:picLocks noChangeAspect="1" noChangeArrowheads="1"/>
          </p:cNvPicPr>
          <p:nvPr/>
        </p:nvPicPr>
        <p:blipFill>
          <a:blip r:embed="rId3" cstate="print"/>
          <a:srcRect l="20313" t="26955" r="17188" b="38403"/>
          <a:stretch>
            <a:fillRect/>
          </a:stretch>
        </p:blipFill>
        <p:spPr bwMode="auto">
          <a:xfrm>
            <a:off x="762000" y="1524000"/>
            <a:ext cx="7588250" cy="3048000"/>
          </a:xfrm>
          <a:prstGeom prst="rect">
            <a:avLst/>
          </a:prstGeom>
          <a:noFill/>
          <a:ln w="9525">
            <a:noFill/>
            <a:miter lim="800000"/>
            <a:headEnd/>
            <a:tailEnd/>
          </a:ln>
        </p:spPr>
      </p:pic>
      <p:sp>
        <p:nvSpPr>
          <p:cNvPr id="59396" name="TextBox 3"/>
          <p:cNvSpPr txBox="1">
            <a:spLocks noChangeArrowheads="1"/>
          </p:cNvSpPr>
          <p:nvPr/>
        </p:nvSpPr>
        <p:spPr bwMode="auto">
          <a:xfrm>
            <a:off x="7010400" y="6550025"/>
            <a:ext cx="2286000" cy="3079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itchFamily="34" charset="0"/>
                <a:ea typeface="+mn-ea"/>
                <a:cs typeface="+mn-cs"/>
              </a:rPr>
              <a:t>Source: Andrew Zisserman</a:t>
            </a:r>
          </a:p>
        </p:txBody>
      </p:sp>
    </p:spTree>
    <p:extLst>
      <p:ext uri="{BB962C8B-B14F-4D97-AF65-F5344CB8AC3E}">
        <p14:creationId xmlns:p14="http://schemas.microsoft.com/office/powerpoint/2010/main" val="18539696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8"/>
          <p:cNvSpPr>
            <a:spLocks noGrp="1"/>
          </p:cNvSpPr>
          <p:nvPr>
            <p:ph type="title"/>
          </p:nvPr>
        </p:nvSpPr>
        <p:spPr>
          <a:xfrm>
            <a:off x="457200" y="-76200"/>
            <a:ext cx="8229600" cy="1143000"/>
          </a:xfrm>
        </p:spPr>
        <p:txBody>
          <a:bodyPr/>
          <a:lstStyle/>
          <a:p>
            <a:r>
              <a:rPr lang="en-US" smtClean="0"/>
              <a:t>Intensity profiles</a:t>
            </a:r>
          </a:p>
        </p:txBody>
      </p:sp>
      <p:pic>
        <p:nvPicPr>
          <p:cNvPr id="60419" name="Picture 2"/>
          <p:cNvPicPr>
            <a:picLocks noChangeAspect="1" noChangeArrowheads="1"/>
          </p:cNvPicPr>
          <p:nvPr/>
        </p:nvPicPr>
        <p:blipFill>
          <a:blip r:embed="rId2" cstate="print"/>
          <a:srcRect l="10800" t="19276" r="10280" b="1550"/>
          <a:stretch>
            <a:fillRect/>
          </a:stretch>
        </p:blipFill>
        <p:spPr bwMode="auto">
          <a:xfrm>
            <a:off x="1066800" y="1143000"/>
            <a:ext cx="7239000" cy="5105400"/>
          </a:xfrm>
          <a:prstGeom prst="rect">
            <a:avLst/>
          </a:prstGeom>
          <a:noFill/>
          <a:ln w="9525">
            <a:noFill/>
            <a:miter lim="800000"/>
            <a:headEnd/>
            <a:tailEnd/>
          </a:ln>
        </p:spPr>
      </p:pic>
      <p:sp>
        <p:nvSpPr>
          <p:cNvPr id="60420" name="TextBox 10"/>
          <p:cNvSpPr txBox="1">
            <a:spLocks noChangeArrowheads="1"/>
          </p:cNvSpPr>
          <p:nvPr/>
        </p:nvSpPr>
        <p:spPr bwMode="auto">
          <a:xfrm>
            <a:off x="7010400" y="6550025"/>
            <a:ext cx="2819400" cy="3079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itchFamily="34" charset="0"/>
                <a:ea typeface="+mn-ea"/>
                <a:cs typeface="+mn-cs"/>
              </a:rPr>
              <a:t>Source: Andrew Zisserman</a:t>
            </a:r>
          </a:p>
        </p:txBody>
      </p:sp>
    </p:spTree>
    <p:extLst>
      <p:ext uri="{BB962C8B-B14F-4D97-AF65-F5344CB8AC3E}">
        <p14:creationId xmlns:p14="http://schemas.microsoft.com/office/powerpoint/2010/main" val="5658051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Correspondence problem</a:t>
            </a:r>
          </a:p>
        </p:txBody>
      </p:sp>
      <p:pic>
        <p:nvPicPr>
          <p:cNvPr id="61443" name="Picture 2"/>
          <p:cNvPicPr>
            <a:picLocks noChangeAspect="1" noChangeArrowheads="1"/>
          </p:cNvPicPr>
          <p:nvPr/>
        </p:nvPicPr>
        <p:blipFill>
          <a:blip r:embed="rId2" cstate="print"/>
          <a:srcRect l="18750" t="25876" r="6250" b="34232"/>
          <a:stretch>
            <a:fillRect/>
          </a:stretch>
        </p:blipFill>
        <p:spPr bwMode="auto">
          <a:xfrm>
            <a:off x="1295400" y="1828800"/>
            <a:ext cx="7315200" cy="2819400"/>
          </a:xfrm>
          <a:prstGeom prst="rect">
            <a:avLst/>
          </a:prstGeom>
          <a:noFill/>
          <a:ln w="9525">
            <a:noFill/>
            <a:miter lim="800000"/>
            <a:headEnd/>
            <a:tailEnd/>
          </a:ln>
        </p:spPr>
      </p:pic>
      <p:sp>
        <p:nvSpPr>
          <p:cNvPr id="61444" name="TextBox 3"/>
          <p:cNvSpPr txBox="1">
            <a:spLocks noChangeArrowheads="1"/>
          </p:cNvSpPr>
          <p:nvPr/>
        </p:nvSpPr>
        <p:spPr bwMode="auto">
          <a:xfrm>
            <a:off x="6248400" y="6488113"/>
            <a:ext cx="3276600" cy="36988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Source: Andrew Zisserman</a:t>
            </a:r>
          </a:p>
        </p:txBody>
      </p:sp>
      <p:sp>
        <p:nvSpPr>
          <p:cNvPr id="61445" name="TextBox 4"/>
          <p:cNvSpPr txBox="1">
            <a:spLocks noChangeArrowheads="1"/>
          </p:cNvSpPr>
          <p:nvPr/>
        </p:nvSpPr>
        <p:spPr bwMode="auto">
          <a:xfrm>
            <a:off x="1295400" y="5029200"/>
            <a:ext cx="6477000" cy="83026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itchFamily="34" charset="0"/>
                <a:ea typeface="+mn-ea"/>
                <a:cs typeface="+mn-cs"/>
              </a:rPr>
              <a:t>Neighborhood of corresponding points are  similar in intensity patterns.</a:t>
            </a:r>
          </a:p>
        </p:txBody>
      </p:sp>
    </p:spTree>
    <p:extLst>
      <p:ext uri="{BB962C8B-B14F-4D97-AF65-F5344CB8AC3E}">
        <p14:creationId xmlns:p14="http://schemas.microsoft.com/office/powerpoint/2010/main" val="32824653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0"/>
            <a:ext cx="8229600" cy="1143000"/>
          </a:xfrm>
        </p:spPr>
        <p:txBody>
          <a:bodyPr/>
          <a:lstStyle/>
          <a:p>
            <a:r>
              <a:rPr lang="en-US" smtClean="0"/>
              <a:t>Normalized cross correlation</a:t>
            </a:r>
          </a:p>
        </p:txBody>
      </p:sp>
      <p:pic>
        <p:nvPicPr>
          <p:cNvPr id="62467" name="Picture 2"/>
          <p:cNvPicPr>
            <a:picLocks noChangeAspect="1" noChangeArrowheads="1"/>
          </p:cNvPicPr>
          <p:nvPr/>
        </p:nvPicPr>
        <p:blipFill>
          <a:blip r:embed="rId3" cstate="print"/>
          <a:srcRect l="7477" t="18095" r="5296" b="5096"/>
          <a:stretch>
            <a:fillRect/>
          </a:stretch>
        </p:blipFill>
        <p:spPr bwMode="auto">
          <a:xfrm>
            <a:off x="609600" y="1219200"/>
            <a:ext cx="8001000" cy="4953000"/>
          </a:xfrm>
          <a:prstGeom prst="rect">
            <a:avLst/>
          </a:prstGeom>
          <a:noFill/>
          <a:ln w="9525">
            <a:noFill/>
            <a:miter lim="800000"/>
            <a:headEnd/>
            <a:tailEnd/>
          </a:ln>
        </p:spPr>
      </p:pic>
      <p:sp>
        <p:nvSpPr>
          <p:cNvPr id="62468" name="TextBox 4"/>
          <p:cNvSpPr txBox="1">
            <a:spLocks noChangeArrowheads="1"/>
          </p:cNvSpPr>
          <p:nvPr/>
        </p:nvSpPr>
        <p:spPr bwMode="auto">
          <a:xfrm>
            <a:off x="6248400" y="6488113"/>
            <a:ext cx="3276600" cy="36988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Source: Andrew Zisserman</a:t>
            </a:r>
          </a:p>
        </p:txBody>
      </p:sp>
    </p:spTree>
    <p:extLst>
      <p:ext uri="{BB962C8B-B14F-4D97-AF65-F5344CB8AC3E}">
        <p14:creationId xmlns:p14="http://schemas.microsoft.com/office/powerpoint/2010/main" val="148377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fontAlgn="auto">
              <a:spcAft>
                <a:spcPts val="0"/>
              </a:spcAft>
              <a:defRPr/>
            </a:pPr>
            <a:r>
              <a:rPr lang="en-US" dirty="0" smtClean="0"/>
              <a:t>Correlation-based window matching</a:t>
            </a:r>
            <a:endParaRPr lang="en-US" dirty="0"/>
          </a:p>
        </p:txBody>
      </p:sp>
      <p:pic>
        <p:nvPicPr>
          <p:cNvPr id="63491" name="Picture 2"/>
          <p:cNvPicPr>
            <a:picLocks noChangeAspect="1" noChangeArrowheads="1"/>
          </p:cNvPicPr>
          <p:nvPr/>
        </p:nvPicPr>
        <p:blipFill>
          <a:blip r:embed="rId3" cstate="print"/>
          <a:srcRect l="12500" t="17252" r="6250" b="1886"/>
          <a:stretch>
            <a:fillRect/>
          </a:stretch>
        </p:blipFill>
        <p:spPr bwMode="auto">
          <a:xfrm>
            <a:off x="914400" y="990600"/>
            <a:ext cx="7543800" cy="5440363"/>
          </a:xfrm>
          <a:prstGeom prst="rect">
            <a:avLst/>
          </a:prstGeom>
          <a:noFill/>
          <a:ln w="9525">
            <a:noFill/>
            <a:miter lim="800000"/>
            <a:headEnd/>
            <a:tailEnd/>
          </a:ln>
        </p:spPr>
      </p:pic>
      <p:sp>
        <p:nvSpPr>
          <p:cNvPr id="63492" name="TextBox 3"/>
          <p:cNvSpPr txBox="1">
            <a:spLocks noChangeArrowheads="1"/>
          </p:cNvSpPr>
          <p:nvPr/>
        </p:nvSpPr>
        <p:spPr bwMode="auto">
          <a:xfrm>
            <a:off x="0" y="6488113"/>
            <a:ext cx="3276600" cy="36988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Source: Andrew Zisserman</a:t>
            </a:r>
          </a:p>
        </p:txBody>
      </p:sp>
      <p:sp>
        <p:nvSpPr>
          <p:cNvPr id="5" name="Rectangle 4"/>
          <p:cNvSpPr/>
          <p:nvPr/>
        </p:nvSpPr>
        <p:spPr>
          <a:xfrm>
            <a:off x="914400" y="3581400"/>
            <a:ext cx="7543800" cy="2906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914400" y="4191000"/>
            <a:ext cx="7543800" cy="2297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p:cNvPicPr>
            <a:picLocks noChangeAspect="1" noChangeArrowheads="1"/>
          </p:cNvPicPr>
          <p:nvPr/>
        </p:nvPicPr>
        <p:blipFill rotWithShape="1">
          <a:blip r:embed="rId3" cstate="print"/>
          <a:srcRect l="22343" t="48695" r="72458" b="44089"/>
          <a:stretch/>
        </p:blipFill>
        <p:spPr bwMode="auto">
          <a:xfrm>
            <a:off x="1066800" y="3581400"/>
            <a:ext cx="482599" cy="485497"/>
          </a:xfrm>
          <a:prstGeom prst="rect">
            <a:avLst/>
          </a:prstGeom>
          <a:noFill/>
          <a:ln w="9525">
            <a:noFill/>
            <a:miter lim="800000"/>
            <a:headEnd/>
            <a:tailEnd/>
          </a:ln>
        </p:spPr>
      </p:pic>
      <p:cxnSp>
        <p:nvCxnSpPr>
          <p:cNvPr id="9" name="Straight Arrow Connector 8"/>
          <p:cNvCxnSpPr/>
          <p:nvPr/>
        </p:nvCxnSpPr>
        <p:spPr>
          <a:xfrm flipV="1">
            <a:off x="2057400" y="3352800"/>
            <a:ext cx="0" cy="2971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V="1">
            <a:off x="1752600" y="3810000"/>
            <a:ext cx="0" cy="2514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9361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4.44444E-6 1.11111E-6 L 0.45694 -0.00208 " pathEditMode="relative" rAng="0" ptsTypes="AA">
                                      <p:cBhvr>
                                        <p:cTn id="14" dur="2000" fill="hold"/>
                                        <p:tgtEl>
                                          <p:spTgt spid="10"/>
                                        </p:tgtEl>
                                        <p:attrNameLst>
                                          <p:attrName>ppt_x</p:attrName>
                                          <p:attrName>ppt_y</p:attrName>
                                        </p:attrNameLst>
                                      </p:cBhvr>
                                      <p:rCtr x="22847" y="-116"/>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76200"/>
            <a:ext cx="8229600" cy="1143000"/>
          </a:xfrm>
        </p:spPr>
        <p:txBody>
          <a:bodyPr/>
          <a:lstStyle/>
          <a:p>
            <a:r>
              <a:rPr lang="en-US" dirty="0" smtClean="0"/>
              <a:t>Dense correspondence search</a:t>
            </a:r>
          </a:p>
        </p:txBody>
      </p:sp>
      <p:pic>
        <p:nvPicPr>
          <p:cNvPr id="64515" name="Picture 3" descr="lincoln_full"/>
          <p:cNvPicPr>
            <a:picLocks noChangeAspect="1" noChangeArrowheads="1"/>
          </p:cNvPicPr>
          <p:nvPr/>
        </p:nvPicPr>
        <p:blipFill>
          <a:blip r:embed="rId3" cstate="print"/>
          <a:srcRect/>
          <a:stretch>
            <a:fillRect/>
          </a:stretch>
        </p:blipFill>
        <p:spPr bwMode="auto">
          <a:xfrm>
            <a:off x="2057400" y="1066800"/>
            <a:ext cx="5029200" cy="2898775"/>
          </a:xfrm>
          <a:prstGeom prst="rect">
            <a:avLst/>
          </a:prstGeom>
          <a:noFill/>
          <a:ln w="9525">
            <a:noFill/>
            <a:miter lim="800000"/>
            <a:headEnd/>
            <a:tailEnd/>
          </a:ln>
        </p:spPr>
      </p:pic>
      <p:grpSp>
        <p:nvGrpSpPr>
          <p:cNvPr id="2" name="Group 4"/>
          <p:cNvGrpSpPr>
            <a:grpSpLocks/>
          </p:cNvGrpSpPr>
          <p:nvPr/>
        </p:nvGrpSpPr>
        <p:grpSpPr bwMode="auto">
          <a:xfrm>
            <a:off x="685800" y="3124200"/>
            <a:ext cx="7772400" cy="1524000"/>
            <a:chOff x="432" y="1968"/>
            <a:chExt cx="4896" cy="960"/>
          </a:xfrm>
        </p:grpSpPr>
        <p:sp>
          <p:nvSpPr>
            <p:cNvPr id="64526" name="Rectangle 5"/>
            <p:cNvSpPr>
              <a:spLocks noChangeArrowheads="1"/>
            </p:cNvSpPr>
            <p:nvPr/>
          </p:nvSpPr>
          <p:spPr bwMode="auto">
            <a:xfrm>
              <a:off x="432" y="2640"/>
              <a:ext cx="4896" cy="288"/>
            </a:xfrm>
            <a:prstGeom prst="rect">
              <a:avLst/>
            </a:prstGeom>
            <a:noFill/>
            <a:ln w="28575">
              <a:noFill/>
              <a:miter lim="800000"/>
              <a:headEnd/>
              <a:tailEnd/>
            </a:ln>
          </p:spPr>
          <p:txBody>
            <a:bodyPr/>
            <a:lstStyle/>
            <a:p>
              <a:pPr marL="457200" marR="0" lvl="0" indent="-457200" algn="l" defTabSz="914400" rtl="0" eaLnBrk="0" fontAlgn="auto" latinLnBrk="0" hangingPunct="0">
                <a:lnSpc>
                  <a:spcPct val="100000"/>
                </a:lnSpc>
                <a:spcBef>
                  <a:spcPct val="200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ea"/>
                  <a:cs typeface="+mn-cs"/>
                </a:rPr>
                <a:t>For each epipolar line</a:t>
              </a:r>
            </a:p>
          </p:txBody>
        </p:sp>
        <p:sp>
          <p:nvSpPr>
            <p:cNvPr id="64527" name="Line 6"/>
            <p:cNvSpPr>
              <a:spLocks noChangeShapeType="1"/>
            </p:cNvSpPr>
            <p:nvPr/>
          </p:nvSpPr>
          <p:spPr bwMode="auto">
            <a:xfrm>
              <a:off x="1296" y="1968"/>
              <a:ext cx="3168" cy="0"/>
            </a:xfrm>
            <a:prstGeom prst="line">
              <a:avLst/>
            </a:prstGeom>
            <a:noFill/>
            <a:ln w="28575">
              <a:solidFill>
                <a:schemeClr val="bg1"/>
              </a:solidFill>
              <a:prstDash val="dash"/>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7703" name="Oval 7"/>
          <p:cNvSpPr>
            <a:spLocks noChangeArrowheads="1"/>
          </p:cNvSpPr>
          <p:nvPr/>
        </p:nvSpPr>
        <p:spPr bwMode="auto">
          <a:xfrm>
            <a:off x="5834063" y="3090863"/>
            <a:ext cx="76200" cy="76200"/>
          </a:xfrm>
          <a:prstGeom prst="ellipse">
            <a:avLst/>
          </a:prstGeom>
          <a:solidFill>
            <a:srgbClr val="FFFF00"/>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3" name="Group 8"/>
          <p:cNvGrpSpPr>
            <a:grpSpLocks/>
          </p:cNvGrpSpPr>
          <p:nvPr/>
        </p:nvGrpSpPr>
        <p:grpSpPr bwMode="auto">
          <a:xfrm>
            <a:off x="685800" y="3081338"/>
            <a:ext cx="7772400" cy="1947862"/>
            <a:chOff x="432" y="1941"/>
            <a:chExt cx="4896" cy="1227"/>
          </a:xfrm>
        </p:grpSpPr>
        <p:sp>
          <p:nvSpPr>
            <p:cNvPr id="64524" name="Oval 9"/>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4525" name="Rectangle 10"/>
            <p:cNvSpPr>
              <a:spLocks noChangeArrowheads="1"/>
            </p:cNvSpPr>
            <p:nvPr/>
          </p:nvSpPr>
          <p:spPr bwMode="auto">
            <a:xfrm>
              <a:off x="432" y="2880"/>
              <a:ext cx="4896" cy="288"/>
            </a:xfrm>
            <a:prstGeom prst="rect">
              <a:avLst/>
            </a:prstGeom>
            <a:noFill/>
            <a:ln w="9525">
              <a:noFill/>
              <a:miter lim="800000"/>
              <a:headEnd/>
              <a:tailEnd/>
            </a:ln>
          </p:spPr>
          <p:txBody>
            <a:bodyPr/>
            <a:lstStyle/>
            <a:p>
              <a:pPr marL="457200" marR="0" lvl="0" indent="-457200" algn="l" defTabSz="914400" rtl="0" eaLnBrk="0" fontAlgn="auto" latinLnBrk="0" hangingPunct="0">
                <a:lnSpc>
                  <a:spcPct val="100000"/>
                </a:lnSpc>
                <a:spcBef>
                  <a:spcPct val="200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ea"/>
                  <a:cs typeface="+mn-cs"/>
                </a:rPr>
                <a:t>	For each pixel / window in the left image</a:t>
              </a:r>
            </a:p>
          </p:txBody>
        </p:sp>
      </p:grpSp>
      <p:sp>
        <p:nvSpPr>
          <p:cNvPr id="157707" name="Rectangle 11"/>
          <p:cNvSpPr>
            <a:spLocks noChangeArrowheads="1"/>
          </p:cNvSpPr>
          <p:nvPr/>
        </p:nvSpPr>
        <p:spPr bwMode="auto">
          <a:xfrm>
            <a:off x="685800" y="4953000"/>
            <a:ext cx="8458200" cy="457200"/>
          </a:xfrm>
          <a:prstGeom prst="rect">
            <a:avLst/>
          </a:prstGeom>
          <a:noFill/>
          <a:ln w="9525">
            <a:noFill/>
            <a:miter lim="800000"/>
            <a:headEnd/>
            <a:tailEnd/>
          </a:ln>
        </p:spPr>
        <p:txBody>
          <a:bodyPr/>
          <a:lstStyle/>
          <a:p>
            <a:pPr marL="1219200" marR="0" lvl="2" indent="-304800" algn="l" defTabSz="914400" rtl="0" eaLnBrk="0" fontAlgn="auto" latinLnBrk="0" hangingPunct="0">
              <a:lnSpc>
                <a:spcPct val="100000"/>
              </a:lnSpc>
              <a:spcBef>
                <a:spcPct val="2000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compare with every pixel / window on same epipolar line in right image</a:t>
            </a:r>
          </a:p>
        </p:txBody>
      </p:sp>
      <p:sp>
        <p:nvSpPr>
          <p:cNvPr id="157708" name="Rectangle 12"/>
          <p:cNvSpPr>
            <a:spLocks noChangeArrowheads="1"/>
          </p:cNvSpPr>
          <p:nvPr/>
        </p:nvSpPr>
        <p:spPr bwMode="auto">
          <a:xfrm>
            <a:off x="685800" y="5486400"/>
            <a:ext cx="8458200" cy="457200"/>
          </a:xfrm>
          <a:prstGeom prst="rect">
            <a:avLst/>
          </a:prstGeom>
          <a:noFill/>
          <a:ln w="9525">
            <a:noFill/>
            <a:miter lim="800000"/>
            <a:headEnd/>
            <a:tailEnd/>
          </a:ln>
        </p:spPr>
        <p:txBody>
          <a:bodyPr/>
          <a:lstStyle/>
          <a:p>
            <a:pPr marL="1219200" marR="0" lvl="2" indent="-304800" algn="l" defTabSz="914400" rtl="0" eaLnBrk="0" fontAlgn="auto" latinLnBrk="0" hangingPunct="0">
              <a:lnSpc>
                <a:spcPct val="100000"/>
              </a:lnSpc>
              <a:spcBef>
                <a:spcPct val="2000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pick position with minimum match cost (e.g., SSD, correlation)</a:t>
            </a:r>
          </a:p>
        </p:txBody>
      </p:sp>
      <p:sp>
        <p:nvSpPr>
          <p:cNvPr id="64521" name="Text Box 18"/>
          <p:cNvSpPr txBox="1">
            <a:spLocks noChangeArrowheads="1"/>
          </p:cNvSpPr>
          <p:nvPr/>
        </p:nvSpPr>
        <p:spPr bwMode="auto">
          <a:xfrm>
            <a:off x="0" y="6583363"/>
            <a:ext cx="2895600" cy="274637"/>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Adapted from Li Zhang</a:t>
            </a:r>
          </a:p>
        </p:txBody>
      </p:sp>
      <p:sp>
        <p:nvSpPr>
          <p:cNvPr id="313358" name="Rectangle 14"/>
          <p:cNvSpPr>
            <a:spLocks noChangeArrowheads="1"/>
          </p:cNvSpPr>
          <p:nvPr/>
        </p:nvSpPr>
        <p:spPr bwMode="auto">
          <a:xfrm>
            <a:off x="3292475" y="2911475"/>
            <a:ext cx="365125" cy="365125"/>
          </a:xfrm>
          <a:prstGeom prst="rect">
            <a:avLst/>
          </a:prstGeom>
          <a:noFill/>
          <a:ln w="28575">
            <a:solidFill>
              <a:srgbClr val="FFFF00"/>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13359" name="Rectangle 15"/>
          <p:cNvSpPr>
            <a:spLocks noChangeArrowheads="1"/>
          </p:cNvSpPr>
          <p:nvPr/>
        </p:nvSpPr>
        <p:spPr bwMode="auto">
          <a:xfrm>
            <a:off x="5654675" y="2911475"/>
            <a:ext cx="365125" cy="365125"/>
          </a:xfrm>
          <a:prstGeom prst="rect">
            <a:avLst/>
          </a:prstGeom>
          <a:noFill/>
          <a:ln w="28575">
            <a:solidFill>
              <a:srgbClr val="FFFF00"/>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6" name="TextBox 15"/>
          <p:cNvSpPr txBox="1"/>
          <p:nvPr/>
        </p:nvSpPr>
        <p:spPr>
          <a:xfrm>
            <a:off x="8088839" y="6488668"/>
            <a:ext cx="10551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lumMod val="65000"/>
                  </a:prstClr>
                </a:solidFill>
                <a:effectLst/>
                <a:uLnTx/>
                <a:uFillTx/>
                <a:latin typeface="Calibri"/>
                <a:ea typeface="+mn-ea"/>
                <a:cs typeface="+mn-cs"/>
              </a:rPr>
              <a:t>Grauman</a:t>
            </a:r>
            <a:endParaRPr kumimoji="0" lang="en-US" sz="18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262893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33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770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5770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577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3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3" grpId="0" animBg="1"/>
      <p:bldP spid="157707" grpId="0" build="p" autoUpdateAnimBg="0"/>
      <p:bldP spid="157708" grpId="0" build="p" autoUpdateAnimBg="0"/>
      <p:bldP spid="313358" grpId="0" animBg="1"/>
      <p:bldP spid="31335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76200"/>
            <a:ext cx="8229600" cy="1143000"/>
          </a:xfrm>
        </p:spPr>
        <p:txBody>
          <a:bodyPr/>
          <a:lstStyle/>
          <a:p>
            <a:r>
              <a:rPr lang="en-US" smtClean="0"/>
              <a:t>Textureless regions</a:t>
            </a:r>
          </a:p>
        </p:txBody>
      </p:sp>
      <p:pic>
        <p:nvPicPr>
          <p:cNvPr id="65539" name="Picture 2"/>
          <p:cNvPicPr>
            <a:picLocks noChangeAspect="1" noChangeArrowheads="1"/>
          </p:cNvPicPr>
          <p:nvPr/>
        </p:nvPicPr>
        <p:blipFill>
          <a:blip r:embed="rId2" cstate="print"/>
          <a:srcRect l="10938" t="16173" r="6250" b="2965"/>
          <a:stretch>
            <a:fillRect/>
          </a:stretch>
        </p:blipFill>
        <p:spPr bwMode="auto">
          <a:xfrm>
            <a:off x="381000" y="914400"/>
            <a:ext cx="7696200" cy="5445125"/>
          </a:xfrm>
          <a:prstGeom prst="rect">
            <a:avLst/>
          </a:prstGeom>
          <a:noFill/>
          <a:ln w="9525">
            <a:noFill/>
            <a:miter lim="800000"/>
            <a:headEnd/>
            <a:tailEnd/>
          </a:ln>
        </p:spPr>
      </p:pic>
      <p:sp>
        <p:nvSpPr>
          <p:cNvPr id="65540" name="TextBox 3"/>
          <p:cNvSpPr txBox="1">
            <a:spLocks noChangeArrowheads="1"/>
          </p:cNvSpPr>
          <p:nvPr/>
        </p:nvSpPr>
        <p:spPr bwMode="auto">
          <a:xfrm>
            <a:off x="0" y="6564313"/>
            <a:ext cx="3276600" cy="36988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Source: Andrew Zisserman</a:t>
            </a:r>
          </a:p>
        </p:txBody>
      </p:sp>
      <p:sp>
        <p:nvSpPr>
          <p:cNvPr id="5" name="TextBox 4"/>
          <p:cNvSpPr txBox="1">
            <a:spLocks noChangeArrowheads="1"/>
          </p:cNvSpPr>
          <p:nvPr/>
        </p:nvSpPr>
        <p:spPr bwMode="auto">
          <a:xfrm>
            <a:off x="5715000" y="5429250"/>
            <a:ext cx="3429000" cy="12001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itchFamily="34" charset="0"/>
                <a:ea typeface="+mn-ea"/>
                <a:cs typeface="+mn-cs"/>
              </a:rPr>
              <a:t>Textureless regions are non-distinct; high ambiguity for matches.</a:t>
            </a:r>
          </a:p>
        </p:txBody>
      </p:sp>
      <p:sp>
        <p:nvSpPr>
          <p:cNvPr id="6" name="Rectangle 5"/>
          <p:cNvSpPr/>
          <p:nvPr/>
        </p:nvSpPr>
        <p:spPr>
          <a:xfrm>
            <a:off x="533400" y="3429000"/>
            <a:ext cx="8229600"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8088839" y="6488668"/>
            <a:ext cx="10551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lumMod val="65000"/>
                  </a:prstClr>
                </a:solidFill>
                <a:effectLst/>
                <a:uLnTx/>
                <a:uFillTx/>
                <a:latin typeface="Calibri"/>
                <a:ea typeface="+mn-ea"/>
                <a:cs typeface="+mn-cs"/>
              </a:rPr>
              <a:t>Grauman</a:t>
            </a:r>
            <a:endParaRPr kumimoji="0" lang="en-US" sz="18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297290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76200"/>
            <a:ext cx="8229600" cy="1143000"/>
          </a:xfrm>
        </p:spPr>
        <p:txBody>
          <a:bodyPr/>
          <a:lstStyle/>
          <a:p>
            <a:r>
              <a:rPr lang="en-US" smtClean="0"/>
              <a:t>Effect of window size</a:t>
            </a:r>
          </a:p>
        </p:txBody>
      </p:sp>
      <p:sp>
        <p:nvSpPr>
          <p:cNvPr id="66563" name="TextBox 3"/>
          <p:cNvSpPr txBox="1">
            <a:spLocks noChangeArrowheads="1"/>
          </p:cNvSpPr>
          <p:nvPr/>
        </p:nvSpPr>
        <p:spPr bwMode="auto">
          <a:xfrm>
            <a:off x="0" y="6564313"/>
            <a:ext cx="3276600" cy="36988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Source: Andrew Zisserman</a:t>
            </a:r>
          </a:p>
        </p:txBody>
      </p:sp>
      <p:pic>
        <p:nvPicPr>
          <p:cNvPr id="66564" name="Picture 2"/>
          <p:cNvPicPr>
            <a:picLocks noChangeAspect="1" noChangeArrowheads="1"/>
          </p:cNvPicPr>
          <p:nvPr/>
        </p:nvPicPr>
        <p:blipFill>
          <a:blip r:embed="rId2" cstate="print"/>
          <a:srcRect l="20313" t="32150" r="17188" b="38403"/>
          <a:stretch>
            <a:fillRect/>
          </a:stretch>
        </p:blipFill>
        <p:spPr bwMode="auto">
          <a:xfrm>
            <a:off x="609600" y="1752600"/>
            <a:ext cx="7588250" cy="2590800"/>
          </a:xfrm>
          <a:prstGeom prst="rect">
            <a:avLst/>
          </a:prstGeom>
          <a:noFill/>
          <a:ln w="9525">
            <a:noFill/>
            <a:miter lim="800000"/>
            <a:headEnd/>
            <a:tailEnd/>
          </a:ln>
        </p:spPr>
      </p:pic>
      <p:sp>
        <p:nvSpPr>
          <p:cNvPr id="8" name="Rectangle 7"/>
          <p:cNvSpPr/>
          <p:nvPr/>
        </p:nvSpPr>
        <p:spPr>
          <a:xfrm>
            <a:off x="5029200" y="3048000"/>
            <a:ext cx="152400" cy="152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4800600" y="2819400"/>
            <a:ext cx="6096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8088839" y="6488668"/>
            <a:ext cx="10551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lumMod val="65000"/>
                  </a:prstClr>
                </a:solidFill>
                <a:effectLst/>
                <a:uLnTx/>
                <a:uFillTx/>
                <a:latin typeface="Calibri"/>
                <a:ea typeface="+mn-ea"/>
                <a:cs typeface="+mn-cs"/>
              </a:rPr>
              <a:t>Grauman</a:t>
            </a:r>
            <a:endParaRPr kumimoji="0" lang="en-US" sz="18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243079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mtClean="0"/>
              <a:t>Effect of window size</a:t>
            </a:r>
          </a:p>
        </p:txBody>
      </p:sp>
      <p:pic>
        <p:nvPicPr>
          <p:cNvPr id="67587" name="Picture 4" descr="sri20"/>
          <p:cNvPicPr>
            <a:picLocks noChangeAspect="1" noChangeArrowheads="1"/>
          </p:cNvPicPr>
          <p:nvPr/>
        </p:nvPicPr>
        <p:blipFill>
          <a:blip r:embed="rId3" cstate="print"/>
          <a:srcRect/>
          <a:stretch>
            <a:fillRect/>
          </a:stretch>
        </p:blipFill>
        <p:spPr bwMode="auto">
          <a:xfrm>
            <a:off x="533400" y="1852613"/>
            <a:ext cx="2522538" cy="2295525"/>
          </a:xfrm>
          <a:prstGeom prst="rect">
            <a:avLst/>
          </a:prstGeom>
          <a:noFill/>
          <a:ln w="9525">
            <a:noFill/>
            <a:miter lim="800000"/>
            <a:headEnd/>
            <a:tailEnd/>
          </a:ln>
        </p:spPr>
      </p:pic>
      <p:grpSp>
        <p:nvGrpSpPr>
          <p:cNvPr id="2" name="Group 5"/>
          <p:cNvGrpSpPr>
            <a:grpSpLocks/>
          </p:cNvGrpSpPr>
          <p:nvPr/>
        </p:nvGrpSpPr>
        <p:grpSpPr bwMode="auto">
          <a:xfrm>
            <a:off x="3352800" y="1808163"/>
            <a:ext cx="5562600" cy="2949575"/>
            <a:chOff x="2112" y="638"/>
            <a:chExt cx="3504" cy="1858"/>
          </a:xfrm>
        </p:grpSpPr>
        <p:pic>
          <p:nvPicPr>
            <p:cNvPr id="67592" name="Picture 6" descr="SSDWindowSize"/>
            <p:cNvPicPr>
              <a:picLocks noChangeAspect="1" noChangeArrowheads="1"/>
            </p:cNvPicPr>
            <p:nvPr/>
          </p:nvPicPr>
          <p:blipFill>
            <a:blip r:embed="rId4" cstate="print"/>
            <a:srcRect/>
            <a:stretch>
              <a:fillRect/>
            </a:stretch>
          </p:blipFill>
          <p:spPr bwMode="auto">
            <a:xfrm>
              <a:off x="2112" y="638"/>
              <a:ext cx="3504" cy="1600"/>
            </a:xfrm>
            <a:prstGeom prst="rect">
              <a:avLst/>
            </a:prstGeom>
            <a:noFill/>
            <a:ln w="9525">
              <a:noFill/>
              <a:miter lim="800000"/>
              <a:headEnd/>
              <a:tailEnd/>
            </a:ln>
          </p:spPr>
        </p:pic>
        <p:sp>
          <p:nvSpPr>
            <p:cNvPr id="67593" name="Text Box 7"/>
            <p:cNvSpPr txBox="1">
              <a:spLocks noChangeArrowheads="1"/>
            </p:cNvSpPr>
            <p:nvPr/>
          </p:nvSpPr>
          <p:spPr bwMode="auto">
            <a:xfrm>
              <a:off x="2640" y="2208"/>
              <a:ext cx="597" cy="288"/>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W = 3</a:t>
              </a:r>
            </a:p>
          </p:txBody>
        </p:sp>
        <p:sp>
          <p:nvSpPr>
            <p:cNvPr id="67594" name="Text Box 8"/>
            <p:cNvSpPr txBox="1">
              <a:spLocks noChangeArrowheads="1"/>
            </p:cNvSpPr>
            <p:nvPr/>
          </p:nvSpPr>
          <p:spPr bwMode="auto">
            <a:xfrm>
              <a:off x="4395" y="2208"/>
              <a:ext cx="693" cy="288"/>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W = 20</a:t>
              </a:r>
            </a:p>
          </p:txBody>
        </p:sp>
      </p:grpSp>
      <p:pic>
        <p:nvPicPr>
          <p:cNvPr id="67589" name="Picture 9" descr="sri20"/>
          <p:cNvPicPr>
            <a:picLocks noChangeAspect="1" noChangeArrowheads="1"/>
          </p:cNvPicPr>
          <p:nvPr/>
        </p:nvPicPr>
        <p:blipFill>
          <a:blip r:embed="rId3" cstate="print"/>
          <a:srcRect/>
          <a:stretch>
            <a:fillRect/>
          </a:stretch>
        </p:blipFill>
        <p:spPr bwMode="auto">
          <a:xfrm>
            <a:off x="685800" y="2005013"/>
            <a:ext cx="2522538" cy="2295525"/>
          </a:xfrm>
          <a:prstGeom prst="rect">
            <a:avLst/>
          </a:prstGeom>
          <a:noFill/>
          <a:ln w="9525">
            <a:solidFill>
              <a:schemeClr val="bg1"/>
            </a:solidFill>
            <a:miter lim="800000"/>
            <a:headEnd/>
            <a:tailEnd/>
          </a:ln>
        </p:spPr>
      </p:pic>
      <p:sp>
        <p:nvSpPr>
          <p:cNvPr id="67590" name="Text Box 10"/>
          <p:cNvSpPr txBox="1">
            <a:spLocks noChangeArrowheads="1"/>
          </p:cNvSpPr>
          <p:nvPr/>
        </p:nvSpPr>
        <p:spPr bwMode="auto">
          <a:xfrm>
            <a:off x="0" y="6597650"/>
            <a:ext cx="4716463" cy="274638"/>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Figures from Li Zhang</a:t>
            </a:r>
          </a:p>
        </p:txBody>
      </p:sp>
      <p:sp>
        <p:nvSpPr>
          <p:cNvPr id="67591" name="Text Box 11"/>
          <p:cNvSpPr txBox="1">
            <a:spLocks noChangeArrowheads="1"/>
          </p:cNvSpPr>
          <p:nvPr/>
        </p:nvSpPr>
        <p:spPr bwMode="auto">
          <a:xfrm>
            <a:off x="1079500" y="5013325"/>
            <a:ext cx="7092950" cy="1096963"/>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a:ea typeface="+mn-ea"/>
                <a:cs typeface="+mn-cs"/>
              </a:rPr>
              <a:t>Want window large enough to have sufficient intensity variation, yet small enough to contain only pixels with about the same disparity.</a:t>
            </a:r>
          </a:p>
        </p:txBody>
      </p:sp>
      <p:sp>
        <p:nvSpPr>
          <p:cNvPr id="11" name="TextBox 10"/>
          <p:cNvSpPr txBox="1"/>
          <p:nvPr/>
        </p:nvSpPr>
        <p:spPr>
          <a:xfrm>
            <a:off x="8088839" y="6488668"/>
            <a:ext cx="10551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lumMod val="65000"/>
                  </a:prstClr>
                </a:solidFill>
                <a:effectLst/>
                <a:uLnTx/>
                <a:uFillTx/>
                <a:latin typeface="Calibri"/>
                <a:ea typeface="+mn-ea"/>
                <a:cs typeface="+mn-cs"/>
              </a:rPr>
              <a:t>Grauman</a:t>
            </a:r>
            <a:endParaRPr kumimoji="0" lang="en-US" sz="18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320024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82" name="Rectangle 2"/>
          <p:cNvSpPr>
            <a:spLocks noGrp="1" noChangeArrowheads="1"/>
          </p:cNvSpPr>
          <p:nvPr>
            <p:ph type="title"/>
          </p:nvPr>
        </p:nvSpPr>
        <p:spPr>
          <a:xfrm>
            <a:off x="685800" y="-76200"/>
            <a:ext cx="7772400" cy="1143000"/>
          </a:xfrm>
        </p:spPr>
        <p:txBody>
          <a:bodyPr/>
          <a:lstStyle/>
          <a:p>
            <a:r>
              <a:rPr lang="en-US" altLang="ja-JP" sz="3600">
                <a:ea typeface="ＭＳ Ｐゴシック" pitchFamily="-80" charset="-128"/>
              </a:rPr>
              <a:t>Stereo Results</a:t>
            </a:r>
          </a:p>
        </p:txBody>
      </p:sp>
      <p:pic>
        <p:nvPicPr>
          <p:cNvPr id="1658883" name="Picture 3" descr="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163" y="2627313"/>
            <a:ext cx="3644900" cy="2640012"/>
          </a:xfrm>
          <a:prstGeom prst="rect">
            <a:avLst/>
          </a:prstGeom>
          <a:noFill/>
          <a:extLst>
            <a:ext uri="{909E8E84-426E-40DD-AFC4-6F175D3DCCD1}">
              <a14:hiddenFill xmlns:a14="http://schemas.microsoft.com/office/drawing/2010/main">
                <a:solidFill>
                  <a:srgbClr val="FFFFFF"/>
                </a:solidFill>
              </a14:hiddenFill>
            </a:ext>
          </a:extLst>
        </p:spPr>
      </p:pic>
      <p:sp>
        <p:nvSpPr>
          <p:cNvPr id="1658884" name="Text Box 4"/>
          <p:cNvSpPr txBox="1">
            <a:spLocks noChangeArrowheads="1"/>
          </p:cNvSpPr>
          <p:nvPr/>
        </p:nvSpPr>
        <p:spPr bwMode="auto">
          <a:xfrm>
            <a:off x="6056313" y="5546725"/>
            <a:ext cx="16065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a:ln>
                  <a:noFill/>
                </a:ln>
                <a:solidFill>
                  <a:prstClr val="black"/>
                </a:solidFill>
                <a:effectLst/>
                <a:uLnTx/>
                <a:uFillTx/>
                <a:latin typeface="Calibri"/>
                <a:ea typeface="ＭＳ Ｐゴシック" pitchFamily="-80" charset="-128"/>
                <a:cs typeface="+mn-cs"/>
              </a:rPr>
              <a:t>Ground truth</a:t>
            </a:r>
          </a:p>
        </p:txBody>
      </p:sp>
      <p:sp>
        <p:nvSpPr>
          <p:cNvPr id="1658885" name="Text Box 5"/>
          <p:cNvSpPr txBox="1">
            <a:spLocks noChangeArrowheads="1"/>
          </p:cNvSpPr>
          <p:nvPr/>
        </p:nvSpPr>
        <p:spPr bwMode="auto">
          <a:xfrm>
            <a:off x="1971675" y="5546725"/>
            <a:ext cx="9048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a:ln>
                  <a:noFill/>
                </a:ln>
                <a:solidFill>
                  <a:prstClr val="black"/>
                </a:solidFill>
                <a:effectLst/>
                <a:uLnTx/>
                <a:uFillTx/>
                <a:latin typeface="Calibri"/>
                <a:ea typeface="ＭＳ Ｐゴシック" pitchFamily="-80" charset="-128"/>
                <a:cs typeface="+mn-cs"/>
              </a:rPr>
              <a:t>Scene</a:t>
            </a:r>
          </a:p>
        </p:txBody>
      </p:sp>
      <p:sp>
        <p:nvSpPr>
          <p:cNvPr id="1658886" name="Rectangle 6"/>
          <p:cNvSpPr>
            <a:spLocks noGrp="1" noChangeArrowheads="1"/>
          </p:cNvSpPr>
          <p:nvPr>
            <p:ph type="body" idx="1"/>
          </p:nvPr>
        </p:nvSpPr>
        <p:spPr>
          <a:xfrm>
            <a:off x="457200" y="1447800"/>
            <a:ext cx="8686800" cy="1143000"/>
          </a:xfrm>
        </p:spPr>
        <p:txBody>
          <a:bodyPr/>
          <a:lstStyle/>
          <a:p>
            <a:pPr lvl="1"/>
            <a:r>
              <a:rPr lang="en-US" altLang="ja-JP" sz="2400">
                <a:ea typeface="ＭＳ Ｐゴシック" pitchFamily="-80" charset="-128"/>
              </a:rPr>
              <a:t>Data from University of Tsukuba</a:t>
            </a:r>
          </a:p>
        </p:txBody>
      </p:sp>
      <p:pic>
        <p:nvPicPr>
          <p:cNvPr id="1658887" name="Picture 7" descr="sce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3" y="2439988"/>
            <a:ext cx="4021137" cy="3016250"/>
          </a:xfrm>
          <a:prstGeom prst="rect">
            <a:avLst/>
          </a:prstGeom>
          <a:noFill/>
          <a:extLst>
            <a:ext uri="{909E8E84-426E-40DD-AFC4-6F175D3DCCD1}">
              <a14:hiddenFill xmlns:a14="http://schemas.microsoft.com/office/drawing/2010/main">
                <a:solidFill>
                  <a:srgbClr val="FFFFFF"/>
                </a:solidFill>
              </a14:hiddenFill>
            </a:ext>
          </a:extLst>
        </p:spPr>
      </p:pic>
      <p:sp>
        <p:nvSpPr>
          <p:cNvPr id="1658888" name="Rectangle 8"/>
          <p:cNvSpPr>
            <a:spLocks noChangeArrowheads="1"/>
          </p:cNvSpPr>
          <p:nvPr/>
        </p:nvSpPr>
        <p:spPr bwMode="auto">
          <a:xfrm>
            <a:off x="609600" y="838200"/>
            <a:ext cx="78486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18866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39688"/>
            <a:ext cx="8229600" cy="1143001"/>
          </a:xfrm>
        </p:spPr>
        <p:txBody>
          <a:bodyPr/>
          <a:lstStyle/>
          <a:p>
            <a:pPr eaLnBrk="1" hangingPunct="1"/>
            <a:r>
              <a:rPr lang="en-US" altLang="en-US" sz="4000" smtClean="0"/>
              <a:t>Why multiple views?</a:t>
            </a:r>
          </a:p>
        </p:txBody>
      </p:sp>
      <p:sp>
        <p:nvSpPr>
          <p:cNvPr id="140291" name="Rectangle 3"/>
          <p:cNvSpPr>
            <a:spLocks noGrp="1" noChangeArrowheads="1"/>
          </p:cNvSpPr>
          <p:nvPr>
            <p:ph type="body" idx="1"/>
          </p:nvPr>
        </p:nvSpPr>
        <p:spPr>
          <a:xfrm>
            <a:off x="457200" y="1092200"/>
            <a:ext cx="8229600" cy="4525963"/>
          </a:xfrm>
        </p:spPr>
        <p:txBody>
          <a:bodyPr/>
          <a:lstStyle/>
          <a:p>
            <a:pPr eaLnBrk="1" hangingPunct="1"/>
            <a:r>
              <a:rPr lang="en-US" altLang="en-US" sz="2400" smtClean="0"/>
              <a:t>Structure and depth are inherently ambiguous from single views.</a:t>
            </a:r>
          </a:p>
        </p:txBody>
      </p:sp>
      <p:sp>
        <p:nvSpPr>
          <p:cNvPr id="140292" name="AutoShape 5"/>
          <p:cNvSpPr>
            <a:spLocks noChangeArrowheads="1"/>
          </p:cNvSpPr>
          <p:nvPr/>
        </p:nvSpPr>
        <p:spPr bwMode="auto">
          <a:xfrm rot="-1040900">
            <a:off x="2438400" y="3267075"/>
            <a:ext cx="3048000" cy="1905000"/>
          </a:xfrm>
          <a:prstGeom prst="parallelogram">
            <a:avLst>
              <a:gd name="adj" fmla="val 4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endParaRPr lang="en-US" altLang="en-US" sz="1800">
              <a:solidFill>
                <a:srgbClr val="000000"/>
              </a:solidFill>
            </a:endParaRPr>
          </a:p>
        </p:txBody>
      </p:sp>
      <p:sp>
        <p:nvSpPr>
          <p:cNvPr id="140293" name="Oval 6"/>
          <p:cNvSpPr>
            <a:spLocks noChangeArrowheads="1"/>
          </p:cNvSpPr>
          <p:nvPr/>
        </p:nvSpPr>
        <p:spPr bwMode="auto">
          <a:xfrm>
            <a:off x="1676400" y="2657475"/>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endParaRPr lang="en-US" altLang="en-US" sz="1800">
              <a:solidFill>
                <a:srgbClr val="000000"/>
              </a:solidFill>
            </a:endParaRPr>
          </a:p>
        </p:txBody>
      </p:sp>
      <p:sp>
        <p:nvSpPr>
          <p:cNvPr id="140294" name="Oval 7"/>
          <p:cNvSpPr>
            <a:spLocks noChangeArrowheads="1"/>
          </p:cNvSpPr>
          <p:nvPr/>
        </p:nvSpPr>
        <p:spPr bwMode="auto">
          <a:xfrm>
            <a:off x="2362200" y="3038475"/>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endParaRPr lang="en-US" altLang="en-US" sz="1800">
              <a:solidFill>
                <a:srgbClr val="000000"/>
              </a:solidFill>
            </a:endParaRPr>
          </a:p>
        </p:txBody>
      </p:sp>
      <p:sp>
        <p:nvSpPr>
          <p:cNvPr id="140295" name="Oval 8"/>
          <p:cNvSpPr>
            <a:spLocks noChangeArrowheads="1"/>
          </p:cNvSpPr>
          <p:nvPr/>
        </p:nvSpPr>
        <p:spPr bwMode="auto">
          <a:xfrm>
            <a:off x="5486400" y="5019675"/>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endParaRPr lang="en-US" altLang="en-US" sz="1800">
              <a:solidFill>
                <a:srgbClr val="000000"/>
              </a:solidFill>
            </a:endParaRPr>
          </a:p>
        </p:txBody>
      </p:sp>
      <p:sp>
        <p:nvSpPr>
          <p:cNvPr id="140296" name="Text Box 9"/>
          <p:cNvSpPr txBox="1">
            <a:spLocks noChangeArrowheads="1"/>
          </p:cNvSpPr>
          <p:nvPr/>
        </p:nvSpPr>
        <p:spPr bwMode="auto">
          <a:xfrm>
            <a:off x="5791200" y="5156200"/>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FontTx/>
              <a:buNone/>
            </a:pPr>
            <a:r>
              <a:rPr lang="en-US" altLang="en-US" sz="2000">
                <a:solidFill>
                  <a:srgbClr val="000000"/>
                </a:solidFill>
              </a:rPr>
              <a:t>Optical center</a:t>
            </a:r>
          </a:p>
        </p:txBody>
      </p:sp>
      <p:sp>
        <p:nvSpPr>
          <p:cNvPr id="140297" name="Text Box 10"/>
          <p:cNvSpPr txBox="1">
            <a:spLocks noChangeArrowheads="1"/>
          </p:cNvSpPr>
          <p:nvPr/>
        </p:nvSpPr>
        <p:spPr bwMode="auto">
          <a:xfrm>
            <a:off x="1905000" y="2443163"/>
            <a:ext cx="76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FontTx/>
              <a:buNone/>
            </a:pPr>
            <a:r>
              <a:rPr lang="en-US" altLang="en-US" sz="1800">
                <a:solidFill>
                  <a:srgbClr val="000000"/>
                </a:solidFill>
              </a:rPr>
              <a:t>P1</a:t>
            </a:r>
          </a:p>
        </p:txBody>
      </p:sp>
      <p:sp>
        <p:nvSpPr>
          <p:cNvPr id="140298" name="Text Box 11"/>
          <p:cNvSpPr txBox="1">
            <a:spLocks noChangeArrowheads="1"/>
          </p:cNvSpPr>
          <p:nvPr/>
        </p:nvSpPr>
        <p:spPr bwMode="auto">
          <a:xfrm>
            <a:off x="2590800" y="2733675"/>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FontTx/>
              <a:buNone/>
            </a:pPr>
            <a:r>
              <a:rPr lang="en-US" altLang="en-US" sz="1800">
                <a:solidFill>
                  <a:srgbClr val="000000"/>
                </a:solidFill>
              </a:rPr>
              <a:t>P2</a:t>
            </a:r>
          </a:p>
        </p:txBody>
      </p:sp>
      <p:sp>
        <p:nvSpPr>
          <p:cNvPr id="140299" name="Oval 12"/>
          <p:cNvSpPr>
            <a:spLocks noChangeArrowheads="1"/>
          </p:cNvSpPr>
          <p:nvPr/>
        </p:nvSpPr>
        <p:spPr bwMode="auto">
          <a:xfrm>
            <a:off x="3733800" y="3952875"/>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endParaRPr lang="en-US" altLang="en-US" sz="1800">
              <a:solidFill>
                <a:srgbClr val="000000"/>
              </a:solidFill>
            </a:endParaRPr>
          </a:p>
        </p:txBody>
      </p:sp>
      <p:sp>
        <p:nvSpPr>
          <p:cNvPr id="140300" name="Line 13"/>
          <p:cNvSpPr>
            <a:spLocks noChangeShapeType="1"/>
          </p:cNvSpPr>
          <p:nvPr/>
        </p:nvSpPr>
        <p:spPr bwMode="auto">
          <a:xfrm>
            <a:off x="1752600" y="2733675"/>
            <a:ext cx="3810000" cy="2438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40301" name="Text Box 14"/>
          <p:cNvSpPr txBox="1">
            <a:spLocks noChangeArrowheads="1"/>
          </p:cNvSpPr>
          <p:nvPr/>
        </p:nvSpPr>
        <p:spPr bwMode="auto">
          <a:xfrm>
            <a:off x="3962400" y="3814763"/>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FontTx/>
              <a:buNone/>
            </a:pPr>
            <a:r>
              <a:rPr lang="en-US" altLang="en-US" sz="1800">
                <a:solidFill>
                  <a:srgbClr val="000000"/>
                </a:solidFill>
              </a:rPr>
              <a:t>P1’=P2’</a:t>
            </a:r>
          </a:p>
        </p:txBody>
      </p:sp>
    </p:spTree>
    <p:extLst>
      <p:ext uri="{BB962C8B-B14F-4D97-AF65-F5344CB8AC3E}">
        <p14:creationId xmlns:p14="http://schemas.microsoft.com/office/powerpoint/2010/main" val="41740642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0930" name="Rectangle 2"/>
          <p:cNvSpPr>
            <a:spLocks noGrp="1" noChangeArrowheads="1"/>
          </p:cNvSpPr>
          <p:nvPr>
            <p:ph type="title"/>
          </p:nvPr>
        </p:nvSpPr>
        <p:spPr>
          <a:xfrm>
            <a:off x="685800" y="0"/>
            <a:ext cx="7772400" cy="1143000"/>
          </a:xfrm>
        </p:spPr>
        <p:txBody>
          <a:bodyPr/>
          <a:lstStyle/>
          <a:p>
            <a:r>
              <a:rPr lang="en-US" altLang="ja-JP" sz="3600">
                <a:ea typeface="ＭＳ Ｐゴシック" pitchFamily="-80" charset="-128"/>
              </a:rPr>
              <a:t>Results with Window Search</a:t>
            </a:r>
          </a:p>
        </p:txBody>
      </p:sp>
      <p:graphicFrame>
        <p:nvGraphicFramePr>
          <p:cNvPr id="1660931" name="Object 3"/>
          <p:cNvGraphicFramePr>
            <a:graphicFrameLocks noChangeAspect="1"/>
          </p:cNvGraphicFramePr>
          <p:nvPr/>
        </p:nvGraphicFramePr>
        <p:xfrm>
          <a:off x="4568825" y="1676400"/>
          <a:ext cx="4422775" cy="3201988"/>
        </p:xfrm>
        <a:graphic>
          <a:graphicData uri="http://schemas.openxmlformats.org/presentationml/2006/ole">
            <mc:AlternateContent xmlns:mc="http://schemas.openxmlformats.org/markup-compatibility/2006">
              <mc:Choice xmlns:v="urn:schemas-microsoft-com:vml" Requires="v">
                <p:oleObj spid="_x0000_s2308110" name="Image" r:id="rId4" imgW="4422167" imgH="3202259" progId="Photoshop.Image.4">
                  <p:embed/>
                </p:oleObj>
              </mc:Choice>
              <mc:Fallback>
                <p:oleObj name="Image" r:id="rId4" imgW="4422167" imgH="3202259" progId="Photoshop.Image.4">
                  <p:embed/>
                  <p:pic>
                    <p:nvPicPr>
                      <p:cNvPr id="166093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825" y="1676400"/>
                        <a:ext cx="4422775" cy="3201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60932" name="Text Box 4"/>
          <p:cNvSpPr txBox="1">
            <a:spLocks noChangeArrowheads="1"/>
          </p:cNvSpPr>
          <p:nvPr/>
        </p:nvSpPr>
        <p:spPr bwMode="auto">
          <a:xfrm>
            <a:off x="809625" y="4935538"/>
            <a:ext cx="296545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a:ln>
                  <a:noFill/>
                </a:ln>
                <a:solidFill>
                  <a:prstClr val="black"/>
                </a:solidFill>
                <a:effectLst/>
                <a:uLnTx/>
                <a:uFillTx/>
                <a:latin typeface="Calibri"/>
                <a:ea typeface="ＭＳ Ｐゴシック" pitchFamily="-80" charset="-128"/>
                <a:cs typeface="+mn-cs"/>
              </a:rPr>
              <a:t>Window-based matching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a:ln>
                  <a:noFill/>
                </a:ln>
                <a:solidFill>
                  <a:prstClr val="black"/>
                </a:solidFill>
                <a:effectLst/>
                <a:uLnTx/>
                <a:uFillTx/>
                <a:latin typeface="Calibri"/>
                <a:ea typeface="ＭＳ Ｐゴシック" pitchFamily="-80" charset="-128"/>
                <a:cs typeface="+mn-cs"/>
              </a:rPr>
              <a:t>(best window size)</a:t>
            </a:r>
          </a:p>
        </p:txBody>
      </p:sp>
      <p:graphicFrame>
        <p:nvGraphicFramePr>
          <p:cNvPr id="1660933" name="Object 5"/>
          <p:cNvGraphicFramePr>
            <a:graphicFrameLocks noChangeAspect="1"/>
          </p:cNvGraphicFramePr>
          <p:nvPr/>
        </p:nvGraphicFramePr>
        <p:xfrm>
          <a:off x="73025" y="1676400"/>
          <a:ext cx="4422775" cy="3201988"/>
        </p:xfrm>
        <a:graphic>
          <a:graphicData uri="http://schemas.openxmlformats.org/presentationml/2006/ole">
            <mc:AlternateContent xmlns:mc="http://schemas.openxmlformats.org/markup-compatibility/2006">
              <mc:Choice xmlns:v="urn:schemas-microsoft-com:vml" Requires="v">
                <p:oleObj spid="_x0000_s2308111" name="Image" r:id="rId6" imgW="4422167" imgH="3202259" progId="Photoshop.Image.4">
                  <p:embed/>
                </p:oleObj>
              </mc:Choice>
              <mc:Fallback>
                <p:oleObj name="Image" r:id="rId6" imgW="4422167" imgH="3202259" progId="Photoshop.Image.4">
                  <p:embed/>
                  <p:pic>
                    <p:nvPicPr>
                      <p:cNvPr id="166093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25" y="1676400"/>
                        <a:ext cx="4422775" cy="3201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60934" name="Text Box 6"/>
          <p:cNvSpPr txBox="1">
            <a:spLocks noChangeArrowheads="1"/>
          </p:cNvSpPr>
          <p:nvPr/>
        </p:nvSpPr>
        <p:spPr bwMode="auto">
          <a:xfrm>
            <a:off x="6019800" y="4935538"/>
            <a:ext cx="16065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a:ln>
                  <a:noFill/>
                </a:ln>
                <a:solidFill>
                  <a:prstClr val="black"/>
                </a:solidFill>
                <a:effectLst/>
                <a:uLnTx/>
                <a:uFillTx/>
                <a:latin typeface="Calibri"/>
                <a:ea typeface="ＭＳ Ｐゴシック" pitchFamily="-80" charset="-128"/>
                <a:cs typeface="+mn-cs"/>
              </a:rPr>
              <a:t>Ground truth</a:t>
            </a:r>
          </a:p>
        </p:txBody>
      </p:sp>
      <p:sp>
        <p:nvSpPr>
          <p:cNvPr id="1660935" name="Rectangle 7"/>
          <p:cNvSpPr>
            <a:spLocks noChangeArrowheads="1"/>
          </p:cNvSpPr>
          <p:nvPr/>
        </p:nvSpPr>
        <p:spPr bwMode="auto">
          <a:xfrm>
            <a:off x="609600" y="914400"/>
            <a:ext cx="78486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7351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978" name="Rectangle 2"/>
          <p:cNvSpPr>
            <a:spLocks noGrp="1" noChangeArrowheads="1"/>
          </p:cNvSpPr>
          <p:nvPr>
            <p:ph type="title"/>
          </p:nvPr>
        </p:nvSpPr>
        <p:spPr>
          <a:xfrm>
            <a:off x="685800" y="76200"/>
            <a:ext cx="7772400" cy="1143000"/>
          </a:xfrm>
        </p:spPr>
        <p:txBody>
          <a:bodyPr/>
          <a:lstStyle/>
          <a:p>
            <a:r>
              <a:rPr lang="en-US" altLang="ja-JP" sz="3600">
                <a:ea typeface="ＭＳ Ｐゴシック" pitchFamily="-80" charset="-128"/>
              </a:rPr>
              <a:t>Better methods exist...</a:t>
            </a:r>
          </a:p>
        </p:txBody>
      </p:sp>
      <p:graphicFrame>
        <p:nvGraphicFramePr>
          <p:cNvPr id="1662979" name="Object 3"/>
          <p:cNvGraphicFramePr>
            <a:graphicFrameLocks noChangeAspect="1"/>
          </p:cNvGraphicFramePr>
          <p:nvPr/>
        </p:nvGraphicFramePr>
        <p:xfrm>
          <a:off x="4568825" y="1676400"/>
          <a:ext cx="4422775" cy="3201988"/>
        </p:xfrm>
        <a:graphic>
          <a:graphicData uri="http://schemas.openxmlformats.org/presentationml/2006/ole">
            <mc:AlternateContent xmlns:mc="http://schemas.openxmlformats.org/markup-compatibility/2006">
              <mc:Choice xmlns:v="urn:schemas-microsoft-com:vml" Requires="v">
                <p:oleObj spid="_x0000_s2309128" name="Image" r:id="rId4" imgW="4422167" imgH="3202259" progId="Photoshop.Image.4">
                  <p:embed/>
                </p:oleObj>
              </mc:Choice>
              <mc:Fallback>
                <p:oleObj name="Image" r:id="rId4" imgW="4422167" imgH="3202259" progId="Photoshop.Image.4">
                  <p:embed/>
                  <p:pic>
                    <p:nvPicPr>
                      <p:cNvPr id="166297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825" y="1676400"/>
                        <a:ext cx="4422775" cy="3201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62980" name="Text Box 4"/>
          <p:cNvSpPr txBox="1">
            <a:spLocks noChangeArrowheads="1"/>
          </p:cNvSpPr>
          <p:nvPr/>
        </p:nvSpPr>
        <p:spPr bwMode="auto">
          <a:xfrm>
            <a:off x="74004" y="4895850"/>
            <a:ext cx="4931991" cy="1298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smtClean="0">
                <a:ln>
                  <a:noFill/>
                </a:ln>
                <a:solidFill>
                  <a:prstClr val="black"/>
                </a:solidFill>
                <a:effectLst/>
                <a:uLnTx/>
                <a:uFillTx/>
                <a:latin typeface="Calibri"/>
                <a:ea typeface="ＭＳ Ｐゴシック" pitchFamily="-80" charset="-128"/>
                <a:cs typeface="+mn-cs"/>
              </a:rPr>
              <a:t>Energy Minimization</a:t>
            </a:r>
            <a:endParaRPr kumimoji="0" lang="en-US" altLang="ja-JP" sz="2000" b="0" i="0" u="none" strike="noStrike" kern="1200" cap="none" spc="0" normalizeH="0" baseline="0" noProof="0" dirty="0">
              <a:ln>
                <a:noFill/>
              </a:ln>
              <a:solidFill>
                <a:prstClr val="black"/>
              </a:solidFill>
              <a:effectLst/>
              <a:uLnTx/>
              <a:uFillTx/>
              <a:latin typeface="Calibri"/>
              <a:ea typeface="ＭＳ Ｐゴシック" pitchFamily="-80" charset="-128"/>
              <a:cs typeface="+mn-cs"/>
            </a:endParaRPr>
          </a:p>
          <a:p>
            <a:pPr marL="457200" marR="0" lvl="1" indent="0" algn="ctr" defTabSz="914400" rtl="0" eaLnBrk="1" fontAlgn="auto" latinLnBrk="0" hangingPunct="1">
              <a:lnSpc>
                <a:spcPct val="90000"/>
              </a:lnSpc>
              <a:spcBef>
                <a:spcPct val="20000"/>
              </a:spcBef>
              <a:spcAft>
                <a:spcPts val="0"/>
              </a:spcAft>
              <a:buClrTx/>
              <a:buSzTx/>
              <a:buFontTx/>
              <a:buNone/>
              <a:tabLst/>
              <a:defRPr/>
            </a:pPr>
            <a:r>
              <a:rPr kumimoji="0" lang="en-US" altLang="ja-JP" sz="1200" b="0" i="0" u="none" strike="noStrike" kern="1200" cap="none" spc="0" normalizeH="0" baseline="0" noProof="0" dirty="0" err="1">
                <a:ln>
                  <a:noFill/>
                </a:ln>
                <a:solidFill>
                  <a:prstClr val="black"/>
                </a:solidFill>
                <a:effectLst/>
                <a:uLnTx/>
                <a:uFillTx/>
                <a:latin typeface="Calibri"/>
                <a:ea typeface="ＭＳ Ｐゴシック" pitchFamily="-80" charset="-128"/>
                <a:cs typeface="+mn-cs"/>
                <a:sym typeface="Symbol" pitchFamily="18" charset="2"/>
              </a:rPr>
              <a:t>Boykov</a:t>
            </a:r>
            <a:r>
              <a:rPr kumimoji="0" lang="en-US" altLang="ja-JP" sz="1200" b="0" i="0" u="none" strike="noStrike" kern="1200" cap="none" spc="0" normalizeH="0" baseline="0" noProof="0" dirty="0">
                <a:ln>
                  <a:noFill/>
                </a:ln>
                <a:solidFill>
                  <a:prstClr val="black"/>
                </a:solidFill>
                <a:effectLst/>
                <a:uLnTx/>
                <a:uFillTx/>
                <a:latin typeface="Calibri"/>
                <a:ea typeface="ＭＳ Ｐゴシック" pitchFamily="-80" charset="-128"/>
                <a:cs typeface="+mn-cs"/>
                <a:sym typeface="Symbol" pitchFamily="18" charset="2"/>
              </a:rPr>
              <a:t> et al., </a:t>
            </a:r>
            <a:r>
              <a:rPr kumimoji="0" lang="en-US" altLang="ja-JP" sz="1200" b="0" i="0" u="none" strike="noStrike" kern="1200" cap="none" spc="0" normalizeH="0" baseline="0" noProof="0" dirty="0">
                <a:ln>
                  <a:noFill/>
                </a:ln>
                <a:solidFill>
                  <a:prstClr val="black"/>
                </a:solidFill>
                <a:effectLst/>
                <a:uLnTx/>
                <a:uFillTx/>
                <a:latin typeface="Calibri"/>
                <a:ea typeface="ＭＳ Ｐゴシック" pitchFamily="-80" charset="-128"/>
                <a:cs typeface="+mn-cs"/>
                <a:sym typeface="Symbol" pitchFamily="18" charset="2"/>
                <a:hlinkClick r:id="rId6"/>
              </a:rPr>
              <a:t>Fast Approximate Energy Minimization via Graph Cuts</a:t>
            </a:r>
            <a:r>
              <a:rPr kumimoji="0" lang="en-US" altLang="ja-JP" sz="1200" b="0" i="0" u="none" strike="noStrike" kern="1200" cap="none" spc="0" normalizeH="0" baseline="0" noProof="0" dirty="0">
                <a:ln>
                  <a:noFill/>
                </a:ln>
                <a:solidFill>
                  <a:prstClr val="black"/>
                </a:solidFill>
                <a:effectLst/>
                <a:uLnTx/>
                <a:uFillTx/>
                <a:latin typeface="Calibri"/>
                <a:ea typeface="ＭＳ Ｐゴシック" pitchFamily="-80" charset="-128"/>
                <a:cs typeface="+mn-cs"/>
                <a:sym typeface="Symbol" pitchFamily="18" charset="2"/>
              </a:rPr>
              <a:t>, </a:t>
            </a:r>
          </a:p>
          <a:p>
            <a:pPr marL="457200" marR="0" lvl="1" indent="0" algn="ctr" defTabSz="914400" rtl="0" eaLnBrk="1" fontAlgn="auto" latinLnBrk="0" hangingPunct="1">
              <a:lnSpc>
                <a:spcPct val="90000"/>
              </a:lnSpc>
              <a:spcBef>
                <a:spcPct val="2000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a:ea typeface="ＭＳ Ｐゴシック" pitchFamily="-80" charset="-128"/>
                <a:cs typeface="+mn-cs"/>
                <a:sym typeface="Symbol" pitchFamily="18" charset="2"/>
              </a:rPr>
              <a:t>International Conference on Computer Vision, September 1999.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Calibri"/>
              <a:ea typeface="ＭＳ Ｐゴシック" pitchFamily="-8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1200" cap="none" spc="0" normalizeH="0" baseline="0" noProof="0" dirty="0">
              <a:ln>
                <a:noFill/>
              </a:ln>
              <a:solidFill>
                <a:prstClr val="black"/>
              </a:solidFill>
              <a:effectLst/>
              <a:uLnTx/>
              <a:uFillTx/>
              <a:latin typeface="Calibri"/>
              <a:ea typeface="ＭＳ Ｐゴシック" pitchFamily="-80" charset="-128"/>
              <a:cs typeface="+mn-cs"/>
            </a:endParaRPr>
          </a:p>
        </p:txBody>
      </p:sp>
      <p:sp>
        <p:nvSpPr>
          <p:cNvPr id="1662981" name="Text Box 5"/>
          <p:cNvSpPr txBox="1">
            <a:spLocks noChangeArrowheads="1"/>
          </p:cNvSpPr>
          <p:nvPr/>
        </p:nvSpPr>
        <p:spPr bwMode="auto">
          <a:xfrm>
            <a:off x="6019800" y="4895850"/>
            <a:ext cx="16065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a:ln>
                  <a:noFill/>
                </a:ln>
                <a:solidFill>
                  <a:prstClr val="black"/>
                </a:solidFill>
                <a:effectLst/>
                <a:uLnTx/>
                <a:uFillTx/>
                <a:latin typeface="Calibri"/>
                <a:ea typeface="ＭＳ Ｐゴシック" pitchFamily="-80" charset="-128"/>
                <a:cs typeface="+mn-cs"/>
              </a:rPr>
              <a:t>Ground truth</a:t>
            </a:r>
          </a:p>
        </p:txBody>
      </p:sp>
      <p:pic>
        <p:nvPicPr>
          <p:cNvPr id="1662982" name="Picture 6"/>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381000" y="1676400"/>
            <a:ext cx="4114800"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62983" name="Rectangle 7"/>
          <p:cNvSpPr>
            <a:spLocks noChangeArrowheads="1"/>
          </p:cNvSpPr>
          <p:nvPr/>
        </p:nvSpPr>
        <p:spPr bwMode="auto">
          <a:xfrm>
            <a:off x="609600" y="990600"/>
            <a:ext cx="78486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80913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0" y="69850"/>
            <a:ext cx="9144000" cy="1143000"/>
          </a:xfrm>
        </p:spPr>
        <p:txBody>
          <a:bodyPr/>
          <a:lstStyle/>
          <a:p>
            <a:pPr eaLnBrk="1" hangingPunct="1"/>
            <a:r>
              <a:rPr lang="en-US" sz="4000" dirty="0" smtClean="0"/>
              <a:t>General case, with calibrated cameras </a:t>
            </a:r>
          </a:p>
        </p:txBody>
      </p:sp>
      <p:sp>
        <p:nvSpPr>
          <p:cNvPr id="59395" name="Content Placeholder 2"/>
          <p:cNvSpPr>
            <a:spLocks noGrp="1"/>
          </p:cNvSpPr>
          <p:nvPr>
            <p:ph idx="1"/>
          </p:nvPr>
        </p:nvSpPr>
        <p:spPr>
          <a:xfrm>
            <a:off x="457200" y="1274763"/>
            <a:ext cx="8229600" cy="584200"/>
          </a:xfrm>
        </p:spPr>
        <p:txBody>
          <a:bodyPr/>
          <a:lstStyle/>
          <a:p>
            <a:pPr eaLnBrk="1" hangingPunct="1"/>
            <a:r>
              <a:rPr lang="en-US" sz="2400" smtClean="0"/>
              <a:t>The two cameras need not have parallel optical axes.</a:t>
            </a:r>
          </a:p>
        </p:txBody>
      </p:sp>
      <p:grpSp>
        <p:nvGrpSpPr>
          <p:cNvPr id="2" name="Group 32"/>
          <p:cNvGrpSpPr>
            <a:grpSpLocks/>
          </p:cNvGrpSpPr>
          <p:nvPr/>
        </p:nvGrpSpPr>
        <p:grpSpPr bwMode="auto">
          <a:xfrm>
            <a:off x="4635500" y="2841625"/>
            <a:ext cx="4171950" cy="1828800"/>
            <a:chOff x="4526019" y="2513025"/>
            <a:chExt cx="4171950" cy="1828800"/>
          </a:xfrm>
        </p:grpSpPr>
        <p:sp>
          <p:nvSpPr>
            <p:cNvPr id="59410" name="Oval 5"/>
            <p:cNvSpPr>
              <a:spLocks noChangeArrowheads="1"/>
            </p:cNvSpPr>
            <p:nvPr/>
          </p:nvSpPr>
          <p:spPr bwMode="auto">
            <a:xfrm>
              <a:off x="4526019" y="3932252"/>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latin typeface="Times New Roman" pitchFamily="18" charset="0"/>
              </a:endParaRPr>
            </a:p>
          </p:txBody>
        </p:sp>
        <p:grpSp>
          <p:nvGrpSpPr>
            <p:cNvPr id="3" name="Group 31"/>
            <p:cNvGrpSpPr>
              <a:grpSpLocks/>
            </p:cNvGrpSpPr>
            <p:nvPr/>
          </p:nvGrpSpPr>
          <p:grpSpPr bwMode="auto">
            <a:xfrm>
              <a:off x="4602219" y="2513025"/>
              <a:ext cx="4095750" cy="1828800"/>
              <a:chOff x="4602219" y="2484452"/>
              <a:chExt cx="4095750" cy="1828800"/>
            </a:xfrm>
          </p:grpSpPr>
          <p:sp>
            <p:nvSpPr>
              <p:cNvPr id="59412" name="Freeform 3"/>
              <p:cNvSpPr>
                <a:spLocks/>
              </p:cNvSpPr>
              <p:nvPr/>
            </p:nvSpPr>
            <p:spPr bwMode="auto">
              <a:xfrm>
                <a:off x="4678419" y="2560652"/>
                <a:ext cx="1219200" cy="1752600"/>
              </a:xfrm>
              <a:custGeom>
                <a:avLst/>
                <a:gdLst>
                  <a:gd name="T0" fmla="*/ 0 w 768"/>
                  <a:gd name="T1" fmla="*/ 0 h 1104"/>
                  <a:gd name="T2" fmla="*/ 0 w 768"/>
                  <a:gd name="T3" fmla="*/ 2147483647 h 1104"/>
                  <a:gd name="T4" fmla="*/ 2147483647 w 768"/>
                  <a:gd name="T5" fmla="*/ 2147483647 h 1104"/>
                  <a:gd name="T6" fmla="*/ 2147483647 w 768"/>
                  <a:gd name="T7" fmla="*/ 214748364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59413" name="Freeform 4"/>
              <p:cNvSpPr>
                <a:spLocks/>
              </p:cNvSpPr>
              <p:nvPr/>
            </p:nvSpPr>
            <p:spPr bwMode="auto">
              <a:xfrm flipH="1">
                <a:off x="7345419" y="2560652"/>
                <a:ext cx="1219200" cy="1752600"/>
              </a:xfrm>
              <a:custGeom>
                <a:avLst/>
                <a:gdLst>
                  <a:gd name="T0" fmla="*/ 0 w 768"/>
                  <a:gd name="T1" fmla="*/ 0 h 1104"/>
                  <a:gd name="T2" fmla="*/ 0 w 768"/>
                  <a:gd name="T3" fmla="*/ 2147483647 h 1104"/>
                  <a:gd name="T4" fmla="*/ 2147483647 w 768"/>
                  <a:gd name="T5" fmla="*/ 2147483647 h 1104"/>
                  <a:gd name="T6" fmla="*/ 2147483647 w 768"/>
                  <a:gd name="T7" fmla="*/ 214748364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59414" name="Line 6"/>
              <p:cNvSpPr>
                <a:spLocks noChangeShapeType="1"/>
              </p:cNvSpPr>
              <p:nvPr/>
            </p:nvSpPr>
            <p:spPr bwMode="auto">
              <a:xfrm>
                <a:off x="8031219" y="3551252"/>
                <a:ext cx="609600" cy="381000"/>
              </a:xfrm>
              <a:prstGeom prst="line">
                <a:avLst/>
              </a:prstGeom>
              <a:noFill/>
              <a:ln w="19050" cap="rnd">
                <a:solidFill>
                  <a:schemeClr val="tx1"/>
                </a:solidFill>
                <a:prstDash val="sysDot"/>
                <a:round/>
                <a:headEnd/>
                <a:tailEnd/>
              </a:ln>
            </p:spPr>
            <p:txBody>
              <a:bodyPr wrap="none" anchor="ctr"/>
              <a:lstStyle/>
              <a:p>
                <a:endParaRPr lang="en-US"/>
              </a:p>
            </p:txBody>
          </p:sp>
          <p:sp>
            <p:nvSpPr>
              <p:cNvPr id="59415" name="Line 7"/>
              <p:cNvSpPr>
                <a:spLocks noChangeShapeType="1"/>
              </p:cNvSpPr>
              <p:nvPr/>
            </p:nvSpPr>
            <p:spPr bwMode="auto">
              <a:xfrm>
                <a:off x="6278619" y="2560652"/>
                <a:ext cx="1752600" cy="990600"/>
              </a:xfrm>
              <a:prstGeom prst="line">
                <a:avLst/>
              </a:prstGeom>
              <a:noFill/>
              <a:ln w="19050">
                <a:solidFill>
                  <a:schemeClr val="tx1"/>
                </a:solidFill>
                <a:round/>
                <a:headEnd/>
                <a:tailEnd type="triangle" w="med" len="med"/>
              </a:ln>
            </p:spPr>
            <p:txBody>
              <a:bodyPr wrap="none" anchor="ctr"/>
              <a:lstStyle/>
              <a:p>
                <a:endParaRPr lang="en-US"/>
              </a:p>
            </p:txBody>
          </p:sp>
          <p:sp>
            <p:nvSpPr>
              <p:cNvPr id="59416" name="Line 8"/>
              <p:cNvSpPr>
                <a:spLocks noChangeShapeType="1"/>
              </p:cNvSpPr>
              <p:nvPr/>
            </p:nvSpPr>
            <p:spPr bwMode="auto">
              <a:xfrm flipV="1">
                <a:off x="5211819" y="2560652"/>
                <a:ext cx="1066800" cy="914400"/>
              </a:xfrm>
              <a:prstGeom prst="line">
                <a:avLst/>
              </a:prstGeom>
              <a:noFill/>
              <a:ln w="19050">
                <a:solidFill>
                  <a:schemeClr val="tx1"/>
                </a:solidFill>
                <a:round/>
                <a:headEnd type="triangle" w="med" len="med"/>
                <a:tailEnd/>
              </a:ln>
            </p:spPr>
            <p:txBody>
              <a:bodyPr wrap="none" anchor="ctr"/>
              <a:lstStyle/>
              <a:p>
                <a:endParaRPr lang="en-US"/>
              </a:p>
            </p:txBody>
          </p:sp>
          <p:sp>
            <p:nvSpPr>
              <p:cNvPr id="59417" name="Line 9"/>
              <p:cNvSpPr>
                <a:spLocks noChangeShapeType="1"/>
              </p:cNvSpPr>
              <p:nvPr/>
            </p:nvSpPr>
            <p:spPr bwMode="auto">
              <a:xfrm flipV="1">
                <a:off x="4602219" y="3475052"/>
                <a:ext cx="609600" cy="457200"/>
              </a:xfrm>
              <a:prstGeom prst="line">
                <a:avLst/>
              </a:prstGeom>
              <a:noFill/>
              <a:ln w="19050" cap="rnd">
                <a:solidFill>
                  <a:schemeClr val="tx1"/>
                </a:solidFill>
                <a:prstDash val="sysDot"/>
                <a:round/>
                <a:headEnd/>
                <a:tailEnd/>
              </a:ln>
            </p:spPr>
            <p:txBody>
              <a:bodyPr wrap="none" anchor="ctr"/>
              <a:lstStyle/>
              <a:p>
                <a:endParaRPr lang="en-US"/>
              </a:p>
            </p:txBody>
          </p:sp>
          <p:sp>
            <p:nvSpPr>
              <p:cNvPr id="59418" name="Oval 10"/>
              <p:cNvSpPr>
                <a:spLocks noChangeArrowheads="1"/>
              </p:cNvSpPr>
              <p:nvPr/>
            </p:nvSpPr>
            <p:spPr bwMode="auto">
              <a:xfrm>
                <a:off x="5135619" y="3475052"/>
                <a:ext cx="76200" cy="762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59419" name="Oval 11"/>
              <p:cNvSpPr>
                <a:spLocks noChangeArrowheads="1"/>
              </p:cNvSpPr>
              <p:nvPr/>
            </p:nvSpPr>
            <p:spPr bwMode="auto">
              <a:xfrm>
                <a:off x="8031219" y="3551252"/>
                <a:ext cx="76200" cy="762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59420" name="Oval 12"/>
              <p:cNvSpPr>
                <a:spLocks noChangeArrowheads="1"/>
              </p:cNvSpPr>
              <p:nvPr/>
            </p:nvSpPr>
            <p:spPr bwMode="auto">
              <a:xfrm>
                <a:off x="8621769" y="3913202"/>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59421" name="Oval 13"/>
              <p:cNvSpPr>
                <a:spLocks noChangeArrowheads="1"/>
              </p:cNvSpPr>
              <p:nvPr/>
            </p:nvSpPr>
            <p:spPr bwMode="auto">
              <a:xfrm>
                <a:off x="6240519" y="2484452"/>
                <a:ext cx="114300" cy="1143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grpSp>
      </p:grpSp>
      <p:grpSp>
        <p:nvGrpSpPr>
          <p:cNvPr id="4" name="Group 37"/>
          <p:cNvGrpSpPr>
            <a:grpSpLocks/>
          </p:cNvGrpSpPr>
          <p:nvPr/>
        </p:nvGrpSpPr>
        <p:grpSpPr bwMode="auto">
          <a:xfrm>
            <a:off x="336550" y="2078038"/>
            <a:ext cx="3541713" cy="2778125"/>
            <a:chOff x="592083" y="2078019"/>
            <a:chExt cx="3541761" cy="2778162"/>
          </a:xfrm>
        </p:grpSpPr>
        <p:sp>
          <p:nvSpPr>
            <p:cNvPr id="59399" name="Oval 19"/>
            <p:cNvSpPr>
              <a:spLocks noChangeArrowheads="1"/>
            </p:cNvSpPr>
            <p:nvPr/>
          </p:nvSpPr>
          <p:spPr bwMode="auto">
            <a:xfrm>
              <a:off x="1358856" y="4743468"/>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59400" name="Line 6"/>
            <p:cNvSpPr>
              <a:spLocks noChangeShapeType="1"/>
            </p:cNvSpPr>
            <p:nvPr/>
          </p:nvSpPr>
          <p:spPr bwMode="auto">
            <a:xfrm>
              <a:off x="2892402" y="3903669"/>
              <a:ext cx="182565" cy="876312"/>
            </a:xfrm>
            <a:prstGeom prst="line">
              <a:avLst/>
            </a:prstGeom>
            <a:noFill/>
            <a:ln w="19050" cap="rnd">
              <a:solidFill>
                <a:schemeClr val="tx1"/>
              </a:solidFill>
              <a:prstDash val="sysDot"/>
              <a:round/>
              <a:headEnd/>
              <a:tailEnd/>
            </a:ln>
          </p:spPr>
          <p:txBody>
            <a:bodyPr wrap="none" anchor="ctr"/>
            <a:lstStyle/>
            <a:p>
              <a:endParaRPr lang="en-US"/>
            </a:p>
          </p:txBody>
        </p:sp>
        <p:sp>
          <p:nvSpPr>
            <p:cNvPr id="59401" name="Line 8"/>
            <p:cNvSpPr>
              <a:spLocks noChangeShapeType="1"/>
            </p:cNvSpPr>
            <p:nvPr/>
          </p:nvSpPr>
          <p:spPr bwMode="auto">
            <a:xfrm flipV="1">
              <a:off x="1650959" y="2114532"/>
              <a:ext cx="620721" cy="1679596"/>
            </a:xfrm>
            <a:prstGeom prst="line">
              <a:avLst/>
            </a:prstGeom>
            <a:noFill/>
            <a:ln w="19050">
              <a:solidFill>
                <a:schemeClr val="tx1"/>
              </a:solidFill>
              <a:round/>
              <a:headEnd type="triangle" w="med" len="med"/>
              <a:tailEnd/>
            </a:ln>
          </p:spPr>
          <p:txBody>
            <a:bodyPr wrap="none" anchor="ctr"/>
            <a:lstStyle/>
            <a:p>
              <a:endParaRPr lang="en-US"/>
            </a:p>
          </p:txBody>
        </p:sp>
        <p:sp>
          <p:nvSpPr>
            <p:cNvPr id="59402" name="Line 9"/>
            <p:cNvSpPr>
              <a:spLocks noChangeShapeType="1"/>
            </p:cNvSpPr>
            <p:nvPr/>
          </p:nvSpPr>
          <p:spPr bwMode="auto">
            <a:xfrm flipV="1">
              <a:off x="1431882" y="3903669"/>
              <a:ext cx="219078" cy="876310"/>
            </a:xfrm>
            <a:prstGeom prst="line">
              <a:avLst/>
            </a:prstGeom>
            <a:noFill/>
            <a:ln w="19050" cap="rnd">
              <a:solidFill>
                <a:schemeClr val="tx1"/>
              </a:solidFill>
              <a:prstDash val="sysDot"/>
              <a:round/>
              <a:headEnd/>
              <a:tailEnd/>
            </a:ln>
          </p:spPr>
          <p:txBody>
            <a:bodyPr wrap="none" anchor="ctr"/>
            <a:lstStyle/>
            <a:p>
              <a:endParaRPr lang="en-US"/>
            </a:p>
          </p:txBody>
        </p:sp>
        <p:sp>
          <p:nvSpPr>
            <p:cNvPr id="59403" name="Oval 24"/>
            <p:cNvSpPr>
              <a:spLocks noChangeArrowheads="1"/>
            </p:cNvSpPr>
            <p:nvPr/>
          </p:nvSpPr>
          <p:spPr bwMode="auto">
            <a:xfrm>
              <a:off x="1647786" y="3794130"/>
              <a:ext cx="76200" cy="762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59404" name="Oval 26"/>
            <p:cNvSpPr>
              <a:spLocks noChangeArrowheads="1"/>
            </p:cNvSpPr>
            <p:nvPr/>
          </p:nvSpPr>
          <p:spPr bwMode="auto">
            <a:xfrm>
              <a:off x="3038454" y="4779981"/>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59405" name="Oval 27"/>
            <p:cNvSpPr>
              <a:spLocks noChangeArrowheads="1"/>
            </p:cNvSpPr>
            <p:nvPr/>
          </p:nvSpPr>
          <p:spPr bwMode="auto">
            <a:xfrm>
              <a:off x="2198655" y="2078019"/>
              <a:ext cx="114300" cy="1143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34" name="Rectangle 33"/>
            <p:cNvSpPr/>
            <p:nvPr/>
          </p:nvSpPr>
          <p:spPr bwMode="auto">
            <a:xfrm>
              <a:off x="592083" y="3136896"/>
              <a:ext cx="1679598" cy="1241442"/>
            </a:xfrm>
            <a:prstGeom prst="rect">
              <a:avLst/>
            </a:prstGeom>
            <a:noFill/>
            <a:ln w="9525" cap="flat" cmpd="sng" algn="ctr">
              <a:solidFill>
                <a:schemeClr val="tx1"/>
              </a:solidFill>
              <a:prstDash val="solid"/>
              <a:round/>
              <a:headEnd type="none" w="med" len="med"/>
              <a:tailEnd type="none" w="med" len="med"/>
            </a:ln>
            <a:effectLst/>
            <a:scene3d>
              <a:camera prst="perspectiveAbove"/>
              <a:lightRig rig="threePt" dir="t"/>
            </a:scene3d>
          </p:spPr>
          <p:txBody>
            <a:bodyPr/>
            <a:lstStyle/>
            <a:p>
              <a:pPr eaLnBrk="0" hangingPunct="0">
                <a:defRPr/>
              </a:pPr>
              <a:endParaRPr lang="en-US"/>
            </a:p>
          </p:txBody>
        </p:sp>
        <p:sp>
          <p:nvSpPr>
            <p:cNvPr id="35" name="Rectangle 34"/>
            <p:cNvSpPr/>
            <p:nvPr/>
          </p:nvSpPr>
          <p:spPr bwMode="auto">
            <a:xfrm>
              <a:off x="2454246" y="3136896"/>
              <a:ext cx="1679598" cy="1241442"/>
            </a:xfrm>
            <a:prstGeom prst="rect">
              <a:avLst/>
            </a:prstGeom>
            <a:noFill/>
            <a:ln w="9525" cap="flat" cmpd="sng" algn="ctr">
              <a:solidFill>
                <a:schemeClr val="tx1"/>
              </a:solidFill>
              <a:prstDash val="solid"/>
              <a:round/>
              <a:headEnd type="none" w="med" len="med"/>
              <a:tailEnd type="none" w="med" len="med"/>
            </a:ln>
            <a:effectLst/>
            <a:scene3d>
              <a:camera prst="perspectiveAbove"/>
              <a:lightRig rig="threePt" dir="t"/>
            </a:scene3d>
          </p:spPr>
          <p:txBody>
            <a:bodyPr/>
            <a:lstStyle/>
            <a:p>
              <a:pPr eaLnBrk="0" hangingPunct="0">
                <a:defRPr/>
              </a:pPr>
              <a:endParaRPr lang="en-US"/>
            </a:p>
          </p:txBody>
        </p:sp>
        <p:sp>
          <p:nvSpPr>
            <p:cNvPr id="59408" name="Oval 35"/>
            <p:cNvSpPr>
              <a:spLocks noChangeArrowheads="1"/>
            </p:cNvSpPr>
            <p:nvPr/>
          </p:nvSpPr>
          <p:spPr bwMode="auto">
            <a:xfrm>
              <a:off x="2819376" y="3794130"/>
              <a:ext cx="76200" cy="762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59409" name="Line 8"/>
            <p:cNvSpPr>
              <a:spLocks noChangeShapeType="1"/>
            </p:cNvSpPr>
            <p:nvPr/>
          </p:nvSpPr>
          <p:spPr bwMode="auto">
            <a:xfrm flipH="1" flipV="1">
              <a:off x="2308194" y="2151044"/>
              <a:ext cx="584208" cy="1643084"/>
            </a:xfrm>
            <a:prstGeom prst="line">
              <a:avLst/>
            </a:prstGeom>
            <a:noFill/>
            <a:ln w="19050">
              <a:solidFill>
                <a:schemeClr val="tx1"/>
              </a:solidFill>
              <a:round/>
              <a:headEnd type="triangle" w="med" len="me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a:xfrm>
            <a:off x="117475" y="106363"/>
            <a:ext cx="8880475" cy="1143000"/>
          </a:xfrm>
        </p:spPr>
        <p:txBody>
          <a:bodyPr/>
          <a:lstStyle/>
          <a:p>
            <a:pPr eaLnBrk="1" hangingPunct="1"/>
            <a:r>
              <a:rPr lang="en-US" smtClean="0"/>
              <a:t>Stereo correspondence constraints</a:t>
            </a:r>
          </a:p>
        </p:txBody>
      </p:sp>
      <p:pic>
        <p:nvPicPr>
          <p:cNvPr id="60419" name="Picture 2"/>
          <p:cNvPicPr>
            <a:picLocks noChangeAspect="1" noChangeArrowheads="1"/>
          </p:cNvPicPr>
          <p:nvPr/>
        </p:nvPicPr>
        <p:blipFill>
          <a:blip r:embed="rId3" cstate="print"/>
          <a:srcRect l="23750" t="73161" r="36250" b="7008"/>
          <a:stretch>
            <a:fillRect/>
          </a:stretch>
        </p:blipFill>
        <p:spPr bwMode="auto">
          <a:xfrm>
            <a:off x="533400" y="1752600"/>
            <a:ext cx="7315200" cy="2209800"/>
          </a:xfrm>
          <a:prstGeom prst="rect">
            <a:avLst/>
          </a:prstGeom>
          <a:noFill/>
          <a:ln w="9525">
            <a:noFill/>
            <a:miter lim="800000"/>
            <a:headEnd/>
            <a:tailEnd/>
          </a:ln>
        </p:spPr>
      </p:pic>
      <p:sp>
        <p:nvSpPr>
          <p:cNvPr id="7" name="Content Placeholder 2"/>
          <p:cNvSpPr txBox="1">
            <a:spLocks/>
          </p:cNvSpPr>
          <p:nvPr/>
        </p:nvSpPr>
        <p:spPr bwMode="auto">
          <a:xfrm>
            <a:off x="914400" y="4581525"/>
            <a:ext cx="7308850" cy="1125538"/>
          </a:xfrm>
          <a:prstGeom prst="rect">
            <a:avLst/>
          </a:prstGeom>
          <a:noFill/>
          <a:ln w="9525">
            <a:noFill/>
            <a:miter lim="800000"/>
            <a:headEnd/>
            <a:tailEnd/>
          </a:ln>
          <a:effectLst/>
        </p:spPr>
        <p:txBody>
          <a:bodyPr/>
          <a:lstStyle/>
          <a:p>
            <a:pPr marL="342900" indent="-342900">
              <a:spcBef>
                <a:spcPct val="20000"/>
              </a:spcBef>
              <a:buFontTx/>
              <a:buChar char="•"/>
              <a:defRPr/>
            </a:pPr>
            <a:r>
              <a:rPr lang="en-US" sz="2400" kern="0" dirty="0">
                <a:latin typeface="+mn-lt"/>
              </a:rPr>
              <a:t>Given p in left image, where can corresponding point p’ be?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srcRect l="42084" t="65640" r="21667" b="9061"/>
          <a:stretch>
            <a:fillRect/>
          </a:stretch>
        </p:blipFill>
        <p:spPr bwMode="auto">
          <a:xfrm>
            <a:off x="1219200" y="1639888"/>
            <a:ext cx="6629400" cy="2819400"/>
          </a:xfrm>
          <a:prstGeom prst="rect">
            <a:avLst/>
          </a:prstGeom>
          <a:noFill/>
          <a:ln w="9525">
            <a:noFill/>
            <a:miter lim="800000"/>
            <a:headEnd/>
            <a:tailEnd/>
          </a:ln>
        </p:spPr>
      </p:pic>
      <p:sp>
        <p:nvSpPr>
          <p:cNvPr id="5" name="Content Placeholder 2"/>
          <p:cNvSpPr txBox="1">
            <a:spLocks/>
          </p:cNvSpPr>
          <p:nvPr/>
        </p:nvSpPr>
        <p:spPr bwMode="auto">
          <a:xfrm>
            <a:off x="914400" y="4581525"/>
            <a:ext cx="7308850" cy="1125538"/>
          </a:xfrm>
          <a:prstGeom prst="rect">
            <a:avLst/>
          </a:prstGeom>
          <a:noFill/>
          <a:ln w="9525">
            <a:noFill/>
            <a:miter lim="800000"/>
            <a:headEnd/>
            <a:tailEnd/>
          </a:ln>
          <a:effectLst/>
        </p:spPr>
        <p:txBody>
          <a:bodyPr/>
          <a:lstStyle/>
          <a:p>
            <a:pPr marL="342900" indent="-342900">
              <a:spcBef>
                <a:spcPct val="20000"/>
              </a:spcBef>
              <a:buFontTx/>
              <a:buChar char="•"/>
              <a:defRPr/>
            </a:pPr>
            <a:r>
              <a:rPr lang="en-US" sz="2400" kern="0" dirty="0">
                <a:latin typeface="+mn-lt"/>
              </a:rPr>
              <a:t>Given p in left image, where can corresponding point p’ be?</a:t>
            </a:r>
          </a:p>
        </p:txBody>
      </p:sp>
      <p:sp>
        <p:nvSpPr>
          <p:cNvPr id="8" name="Title 1"/>
          <p:cNvSpPr txBox="1">
            <a:spLocks/>
          </p:cNvSpPr>
          <p:nvPr/>
        </p:nvSpPr>
        <p:spPr bwMode="auto">
          <a:xfrm>
            <a:off x="117475" y="106363"/>
            <a:ext cx="8880475" cy="1143000"/>
          </a:xfrm>
          <a:prstGeom prst="rect">
            <a:avLst/>
          </a:prstGeom>
          <a:noFill/>
          <a:ln w="9525">
            <a:noFill/>
            <a:miter lim="800000"/>
            <a:headEnd/>
            <a:tailEnd/>
          </a:ln>
        </p:spPr>
        <p:txBody>
          <a:bodyPr anchor="ctr"/>
          <a:lstStyle/>
          <a:p>
            <a:pPr algn="ctr">
              <a:defRPr/>
            </a:pPr>
            <a:r>
              <a:rPr lang="en-US" sz="4400" kern="0">
                <a:solidFill>
                  <a:schemeClr val="tx2"/>
                </a:solidFill>
                <a:latin typeface="+mj-lt"/>
                <a:ea typeface="+mj-ea"/>
                <a:cs typeface="+mj-cs"/>
              </a:rPr>
              <a:t>Stereo correspondence constraints</a:t>
            </a:r>
            <a:endParaRPr lang="en-US" sz="440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600"/>
            <a:ext cx="4572000" cy="303662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52600"/>
            <a:ext cx="4572000" cy="3036627"/>
          </a:xfrm>
          <a:prstGeom prst="rect">
            <a:avLst/>
          </a:prstGeom>
        </p:spPr>
      </p:pic>
      <p:sp>
        <p:nvSpPr>
          <p:cNvPr id="10" name="Title 1"/>
          <p:cNvSpPr>
            <a:spLocks noGrp="1"/>
          </p:cNvSpPr>
          <p:nvPr>
            <p:ph type="title"/>
          </p:nvPr>
        </p:nvSpPr>
        <p:spPr>
          <a:xfrm>
            <a:off x="457200" y="274638"/>
            <a:ext cx="8229600" cy="1143000"/>
          </a:xfrm>
        </p:spPr>
        <p:txBody>
          <a:bodyPr/>
          <a:lstStyle/>
          <a:p>
            <a:r>
              <a:rPr lang="en-US" dirty="0" smtClean="0"/>
              <a:t>Where do we need to search?</a:t>
            </a:r>
            <a:endParaRPr lang="en-US" dirty="0"/>
          </a:p>
        </p:txBody>
      </p:sp>
      <p:sp>
        <p:nvSpPr>
          <p:cNvPr id="11" name="Right Arrow 10"/>
          <p:cNvSpPr/>
          <p:nvPr/>
        </p:nvSpPr>
        <p:spPr bwMode="auto">
          <a:xfrm rot="19583374">
            <a:off x="1199476" y="3927573"/>
            <a:ext cx="838200"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4572000" y="1752600"/>
            <a:ext cx="4572000" cy="3036627"/>
          </a:xfrm>
          <a:prstGeom prst="rect">
            <a:avLst/>
          </a:prstGeom>
          <a:solidFill>
            <a:schemeClr val="accent1">
              <a:alpha val="4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5181600" y="3581400"/>
            <a:ext cx="1676400" cy="838200"/>
          </a:xfrm>
          <a:prstGeom prst="ellipse">
            <a:avLst/>
          </a:prstGeom>
          <a:solidFill>
            <a:schemeClr val="accent1">
              <a:alpha val="5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5" name="Right Arrow 14"/>
          <p:cNvSpPr/>
          <p:nvPr/>
        </p:nvSpPr>
        <p:spPr bwMode="auto">
          <a:xfrm rot="6811734">
            <a:off x="5368003" y="2877285"/>
            <a:ext cx="838200"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6" name="Rectangle 15"/>
          <p:cNvSpPr/>
          <p:nvPr/>
        </p:nvSpPr>
        <p:spPr bwMode="auto">
          <a:xfrm>
            <a:off x="4586316" y="3886199"/>
            <a:ext cx="4557684" cy="87313"/>
          </a:xfrm>
          <a:prstGeom prst="rect">
            <a:avLst/>
          </a:prstGeom>
          <a:solidFill>
            <a:schemeClr val="accent1">
              <a:alpha val="4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7" name="Rectangle 16"/>
          <p:cNvSpPr/>
          <p:nvPr/>
        </p:nvSpPr>
        <p:spPr bwMode="auto">
          <a:xfrm rot="888750">
            <a:off x="4487253" y="3892244"/>
            <a:ext cx="4755012" cy="150633"/>
          </a:xfrm>
          <a:prstGeom prst="rect">
            <a:avLst/>
          </a:prstGeom>
          <a:solidFill>
            <a:schemeClr val="accent1">
              <a:alpha val="4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extBox 1"/>
          <p:cNvSpPr txBox="1"/>
          <p:nvPr/>
        </p:nvSpPr>
        <p:spPr>
          <a:xfrm>
            <a:off x="7010400" y="6477000"/>
            <a:ext cx="2033377" cy="369332"/>
          </a:xfrm>
          <a:prstGeom prst="rect">
            <a:avLst/>
          </a:prstGeom>
          <a:noFill/>
        </p:spPr>
        <p:txBody>
          <a:bodyPr wrap="none" rtlCol="0">
            <a:spAutoFit/>
          </a:bodyPr>
          <a:lstStyle/>
          <a:p>
            <a:r>
              <a:rPr lang="en-US" dirty="0" smtClean="0"/>
              <a:t>Slide by James Hays</a:t>
            </a:r>
            <a:endParaRPr lang="en-US" dirty="0"/>
          </a:p>
        </p:txBody>
      </p:sp>
    </p:spTree>
    <p:extLst>
      <p:ext uri="{BB962C8B-B14F-4D97-AF65-F5344CB8AC3E}">
        <p14:creationId xmlns:p14="http://schemas.microsoft.com/office/powerpoint/2010/main" val="180482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4" grpId="1" animBg="1"/>
      <p:bldP spid="12" grpId="0" animBg="1"/>
      <p:bldP spid="12" grpId="1" animBg="1"/>
      <p:bldP spid="15" grpId="0" animBg="1"/>
      <p:bldP spid="15" grpId="1" animBg="1"/>
      <p:bldP spid="16" grpId="0" animBg="1"/>
      <p:bldP spid="16" grpId="1"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l="42500" t="44444" r="22083" b="15215"/>
          <a:stretch>
            <a:fillRect/>
          </a:stretch>
        </p:blipFill>
        <p:spPr bwMode="auto">
          <a:xfrm>
            <a:off x="1676400" y="1165225"/>
            <a:ext cx="5943600" cy="4125913"/>
          </a:xfrm>
          <a:prstGeom prst="rect">
            <a:avLst/>
          </a:prstGeom>
          <a:noFill/>
          <a:ln w="9525">
            <a:noFill/>
            <a:miter lim="800000"/>
            <a:headEnd/>
            <a:tailEnd/>
          </a:ln>
        </p:spPr>
      </p:pic>
      <p:sp>
        <p:nvSpPr>
          <p:cNvPr id="7" name="Title 1"/>
          <p:cNvSpPr txBox="1">
            <a:spLocks/>
          </p:cNvSpPr>
          <p:nvPr/>
        </p:nvSpPr>
        <p:spPr bwMode="auto">
          <a:xfrm>
            <a:off x="117475" y="106363"/>
            <a:ext cx="8880475" cy="1143000"/>
          </a:xfrm>
          <a:prstGeom prst="rect">
            <a:avLst/>
          </a:prstGeom>
          <a:noFill/>
          <a:ln w="9525">
            <a:noFill/>
            <a:miter lim="800000"/>
            <a:headEnd/>
            <a:tailEnd/>
          </a:ln>
        </p:spPr>
        <p:txBody>
          <a:bodyPr anchor="ctr"/>
          <a:lstStyle/>
          <a:p>
            <a:pPr algn="ctr">
              <a:defRPr/>
            </a:pPr>
            <a:r>
              <a:rPr lang="en-US" sz="4400" kern="0">
                <a:solidFill>
                  <a:schemeClr val="tx2"/>
                </a:solidFill>
                <a:latin typeface="+mj-lt"/>
                <a:ea typeface="+mj-ea"/>
                <a:cs typeface="+mj-cs"/>
              </a:rPr>
              <a:t>Stereo correspondence constraints</a:t>
            </a:r>
            <a:endParaRPr lang="en-US" sz="440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Line 2"/>
          <p:cNvSpPr>
            <a:spLocks noChangeShapeType="1"/>
          </p:cNvSpPr>
          <p:nvPr/>
        </p:nvSpPr>
        <p:spPr bwMode="auto">
          <a:xfrm flipH="1" flipV="1">
            <a:off x="3276600" y="2247900"/>
            <a:ext cx="2286000" cy="1371600"/>
          </a:xfrm>
          <a:prstGeom prst="line">
            <a:avLst/>
          </a:prstGeom>
          <a:noFill/>
          <a:ln w="19050">
            <a:solidFill>
              <a:schemeClr val="tx1"/>
            </a:solidFill>
            <a:round/>
            <a:headEnd/>
            <a:tailEnd type="triangle" w="med" len="med"/>
          </a:ln>
        </p:spPr>
        <p:txBody>
          <a:bodyPr wrap="none" anchor="ctr"/>
          <a:lstStyle/>
          <a:p>
            <a:endParaRPr lang="en-US"/>
          </a:p>
        </p:txBody>
      </p:sp>
      <p:sp>
        <p:nvSpPr>
          <p:cNvPr id="63491" name="Freeform 3"/>
          <p:cNvSpPr>
            <a:spLocks/>
          </p:cNvSpPr>
          <p:nvPr/>
        </p:nvSpPr>
        <p:spPr bwMode="auto">
          <a:xfrm>
            <a:off x="2209800" y="2552700"/>
            <a:ext cx="1219200" cy="1752600"/>
          </a:xfrm>
          <a:custGeom>
            <a:avLst/>
            <a:gdLst>
              <a:gd name="T0" fmla="*/ 0 w 768"/>
              <a:gd name="T1" fmla="*/ 0 h 1104"/>
              <a:gd name="T2" fmla="*/ 0 w 768"/>
              <a:gd name="T3" fmla="*/ 2147483647 h 1104"/>
              <a:gd name="T4" fmla="*/ 2147483647 w 768"/>
              <a:gd name="T5" fmla="*/ 2147483647 h 1104"/>
              <a:gd name="T6" fmla="*/ 2147483647 w 768"/>
              <a:gd name="T7" fmla="*/ 214748364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63492" name="Freeform 4"/>
          <p:cNvSpPr>
            <a:spLocks/>
          </p:cNvSpPr>
          <p:nvPr/>
        </p:nvSpPr>
        <p:spPr bwMode="auto">
          <a:xfrm flipH="1">
            <a:off x="4876800" y="2552700"/>
            <a:ext cx="1219200" cy="1752600"/>
          </a:xfrm>
          <a:custGeom>
            <a:avLst/>
            <a:gdLst>
              <a:gd name="T0" fmla="*/ 0 w 768"/>
              <a:gd name="T1" fmla="*/ 0 h 1104"/>
              <a:gd name="T2" fmla="*/ 0 w 768"/>
              <a:gd name="T3" fmla="*/ 2147483647 h 1104"/>
              <a:gd name="T4" fmla="*/ 2147483647 w 768"/>
              <a:gd name="T5" fmla="*/ 2147483647 h 1104"/>
              <a:gd name="T6" fmla="*/ 2147483647 w 768"/>
              <a:gd name="T7" fmla="*/ 214748364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389125" name="Line 5"/>
          <p:cNvSpPr>
            <a:spLocks noChangeShapeType="1"/>
          </p:cNvSpPr>
          <p:nvPr/>
        </p:nvSpPr>
        <p:spPr bwMode="auto">
          <a:xfrm flipV="1">
            <a:off x="2667000" y="2095500"/>
            <a:ext cx="1676400" cy="1409700"/>
          </a:xfrm>
          <a:prstGeom prst="line">
            <a:avLst/>
          </a:prstGeom>
          <a:noFill/>
          <a:ln w="19050">
            <a:solidFill>
              <a:schemeClr val="tx1"/>
            </a:solidFill>
            <a:round/>
            <a:headEnd/>
            <a:tailEnd type="triangle" w="med" len="med"/>
          </a:ln>
        </p:spPr>
        <p:txBody>
          <a:bodyPr wrap="none" anchor="ctr"/>
          <a:lstStyle/>
          <a:p>
            <a:endParaRPr lang="en-US"/>
          </a:p>
        </p:txBody>
      </p:sp>
      <p:sp>
        <p:nvSpPr>
          <p:cNvPr id="63494" name="Rectangle 6"/>
          <p:cNvSpPr>
            <a:spLocks noGrp="1" noChangeArrowheads="1"/>
          </p:cNvSpPr>
          <p:nvPr>
            <p:ph type="title" idx="4294967295"/>
          </p:nvPr>
        </p:nvSpPr>
        <p:spPr>
          <a:xfrm>
            <a:off x="457200" y="0"/>
            <a:ext cx="8229600" cy="1143000"/>
          </a:xfrm>
        </p:spPr>
        <p:txBody>
          <a:bodyPr/>
          <a:lstStyle/>
          <a:p>
            <a:pPr eaLnBrk="1" hangingPunct="1"/>
            <a:r>
              <a:rPr lang="en-US" dirty="0" smtClean="0"/>
              <a:t>Stereo correspondence constraints</a:t>
            </a:r>
          </a:p>
        </p:txBody>
      </p:sp>
      <p:sp>
        <p:nvSpPr>
          <p:cNvPr id="63495" name="Rectangle 7"/>
          <p:cNvSpPr>
            <a:spLocks noGrp="1" noChangeArrowheads="1"/>
          </p:cNvSpPr>
          <p:nvPr>
            <p:ph type="body" idx="4294967295"/>
          </p:nvPr>
        </p:nvSpPr>
        <p:spPr>
          <a:xfrm>
            <a:off x="685800" y="914400"/>
            <a:ext cx="7772400" cy="1050925"/>
          </a:xfrm>
        </p:spPr>
        <p:txBody>
          <a:bodyPr/>
          <a:lstStyle/>
          <a:p>
            <a:pPr marL="0" indent="0" eaLnBrk="1" hangingPunct="1"/>
            <a:r>
              <a:rPr lang="en-US" sz="2000" smtClean="0"/>
              <a:t>Geometry of two views allows us to constrain where the corresponding pixel for some image point in the first view must occur in the second view.</a:t>
            </a:r>
          </a:p>
        </p:txBody>
      </p:sp>
      <p:sp>
        <p:nvSpPr>
          <p:cNvPr id="63496" name="Oval 8"/>
          <p:cNvSpPr>
            <a:spLocks noChangeArrowheads="1"/>
          </p:cNvSpPr>
          <p:nvPr/>
        </p:nvSpPr>
        <p:spPr bwMode="auto">
          <a:xfrm>
            <a:off x="2019300" y="3962400"/>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63497" name="Oval 9"/>
          <p:cNvSpPr>
            <a:spLocks noChangeArrowheads="1"/>
          </p:cNvSpPr>
          <p:nvPr/>
        </p:nvSpPr>
        <p:spPr bwMode="auto">
          <a:xfrm>
            <a:off x="6210300" y="3962400"/>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389130" name="Rectangle 10"/>
          <p:cNvSpPr>
            <a:spLocks noChangeArrowheads="1"/>
          </p:cNvSpPr>
          <p:nvPr/>
        </p:nvSpPr>
        <p:spPr bwMode="auto">
          <a:xfrm>
            <a:off x="457200" y="4645025"/>
            <a:ext cx="8229600" cy="1376363"/>
          </a:xfrm>
          <a:prstGeom prst="rect">
            <a:avLst/>
          </a:prstGeom>
          <a:noFill/>
          <a:ln w="9525">
            <a:noFill/>
            <a:miter lim="800000"/>
            <a:headEnd/>
            <a:tailEnd/>
          </a:ln>
        </p:spPr>
        <p:txBody>
          <a:bodyPr/>
          <a:lstStyle/>
          <a:p>
            <a:pPr marL="342900" indent="-342900" eaLnBrk="0" hangingPunct="0">
              <a:spcBef>
                <a:spcPct val="20000"/>
              </a:spcBef>
            </a:pPr>
            <a:r>
              <a:rPr lang="en-US" sz="2000" b="1"/>
              <a:t>Epipolar constraint</a:t>
            </a:r>
            <a:r>
              <a:rPr lang="en-US" sz="2000"/>
              <a:t>: Why is this useful?</a:t>
            </a:r>
          </a:p>
          <a:p>
            <a:pPr marL="742950" lvl="1" indent="-285750" eaLnBrk="0" hangingPunct="0">
              <a:spcBef>
                <a:spcPct val="20000"/>
              </a:spcBef>
              <a:buFontTx/>
              <a:buChar char="•"/>
            </a:pPr>
            <a:r>
              <a:rPr lang="en-US" sz="2000"/>
              <a:t>Reduces correspondence problem to 1D search along </a:t>
            </a:r>
            <a:r>
              <a:rPr lang="en-US" sz="2000" i="1"/>
              <a:t>conjugate</a:t>
            </a:r>
            <a:r>
              <a:rPr lang="en-US" sz="2000"/>
              <a:t> </a:t>
            </a:r>
            <a:r>
              <a:rPr lang="en-US" sz="2000" i="1"/>
              <a:t>epipolar lines</a:t>
            </a:r>
          </a:p>
        </p:txBody>
      </p:sp>
      <p:grpSp>
        <p:nvGrpSpPr>
          <p:cNvPr id="2" name="Group 11"/>
          <p:cNvGrpSpPr>
            <a:grpSpLocks/>
          </p:cNvGrpSpPr>
          <p:nvPr/>
        </p:nvGrpSpPr>
        <p:grpSpPr bwMode="auto">
          <a:xfrm>
            <a:off x="2057400" y="2552700"/>
            <a:ext cx="4191000" cy="1447800"/>
            <a:chOff x="1296" y="2352"/>
            <a:chExt cx="2640" cy="912"/>
          </a:xfrm>
        </p:grpSpPr>
        <p:grpSp>
          <p:nvGrpSpPr>
            <p:cNvPr id="3" name="Group 12"/>
            <p:cNvGrpSpPr>
              <a:grpSpLocks/>
            </p:cNvGrpSpPr>
            <p:nvPr/>
          </p:nvGrpSpPr>
          <p:grpSpPr bwMode="auto">
            <a:xfrm>
              <a:off x="1296" y="2352"/>
              <a:ext cx="2640" cy="912"/>
              <a:chOff x="1296" y="1872"/>
              <a:chExt cx="2640" cy="912"/>
            </a:xfrm>
          </p:grpSpPr>
          <p:sp>
            <p:nvSpPr>
              <p:cNvPr id="63512"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chemeClr val="bg2"/>
              </a:solidFill>
              <a:ln w="12700">
                <a:solidFill>
                  <a:schemeClr val="tx1"/>
                </a:solidFill>
                <a:round/>
                <a:headEnd/>
                <a:tailEnd/>
              </a:ln>
            </p:spPr>
            <p:txBody>
              <a:bodyPr wrap="none" anchor="ctr"/>
              <a:lstStyle/>
              <a:p>
                <a:pPr eaLnBrk="0" hangingPunct="0"/>
                <a:endParaRPr lang="en-US" sz="2400">
                  <a:latin typeface="Times New Roman" pitchFamily="18" charset="0"/>
                </a:endParaRPr>
              </a:p>
            </p:txBody>
          </p:sp>
          <p:sp>
            <p:nvSpPr>
              <p:cNvPr id="63513" name="Line 14"/>
              <p:cNvSpPr>
                <a:spLocks noChangeShapeType="1"/>
              </p:cNvSpPr>
              <p:nvPr/>
            </p:nvSpPr>
            <p:spPr bwMode="auto">
              <a:xfrm>
                <a:off x="3072" y="2256"/>
                <a:ext cx="0" cy="432"/>
              </a:xfrm>
              <a:prstGeom prst="line">
                <a:avLst/>
              </a:prstGeom>
              <a:noFill/>
              <a:ln w="19050">
                <a:solidFill>
                  <a:schemeClr val="tx2"/>
                </a:solidFill>
                <a:round/>
                <a:headEnd/>
                <a:tailEnd/>
              </a:ln>
            </p:spPr>
            <p:txBody>
              <a:bodyPr wrap="none" anchor="ctr"/>
              <a:lstStyle/>
              <a:p>
                <a:endParaRPr lang="en-US"/>
              </a:p>
            </p:txBody>
          </p:sp>
          <p:sp>
            <p:nvSpPr>
              <p:cNvPr id="63514" name="Line 15"/>
              <p:cNvSpPr>
                <a:spLocks noChangeShapeType="1"/>
              </p:cNvSpPr>
              <p:nvPr/>
            </p:nvSpPr>
            <p:spPr bwMode="auto">
              <a:xfrm>
                <a:off x="2160" y="2256"/>
                <a:ext cx="0" cy="480"/>
              </a:xfrm>
              <a:prstGeom prst="line">
                <a:avLst/>
              </a:prstGeom>
              <a:noFill/>
              <a:ln w="19050">
                <a:solidFill>
                  <a:schemeClr val="tx2"/>
                </a:solidFill>
                <a:round/>
                <a:headEnd/>
                <a:tailEnd/>
              </a:ln>
            </p:spPr>
            <p:txBody>
              <a:bodyPr wrap="none" anchor="ctr"/>
              <a:lstStyle/>
              <a:p>
                <a:endParaRPr lang="en-US"/>
              </a:p>
            </p:txBody>
          </p:sp>
          <p:sp>
            <p:nvSpPr>
              <p:cNvPr id="63515" name="Line 16"/>
              <p:cNvSpPr>
                <a:spLocks noChangeShapeType="1"/>
              </p:cNvSpPr>
              <p:nvPr/>
            </p:nvSpPr>
            <p:spPr bwMode="auto">
              <a:xfrm flipH="1" flipV="1">
                <a:off x="1968" y="2160"/>
                <a:ext cx="192" cy="96"/>
              </a:xfrm>
              <a:prstGeom prst="line">
                <a:avLst/>
              </a:prstGeom>
              <a:noFill/>
              <a:ln w="19050">
                <a:solidFill>
                  <a:schemeClr val="tx2"/>
                </a:solidFill>
                <a:round/>
                <a:headEnd/>
                <a:tailEnd/>
              </a:ln>
            </p:spPr>
            <p:txBody>
              <a:bodyPr wrap="none" anchor="ctr"/>
              <a:lstStyle/>
              <a:p>
                <a:endParaRPr lang="en-US"/>
              </a:p>
            </p:txBody>
          </p:sp>
        </p:grpSp>
        <p:sp>
          <p:nvSpPr>
            <p:cNvPr id="63511" name="Text Box 17"/>
            <p:cNvSpPr txBox="1">
              <a:spLocks noChangeArrowheads="1"/>
            </p:cNvSpPr>
            <p:nvPr/>
          </p:nvSpPr>
          <p:spPr bwMode="auto">
            <a:xfrm flipH="1">
              <a:off x="2118" y="2850"/>
              <a:ext cx="984" cy="212"/>
            </a:xfrm>
            <a:prstGeom prst="rect">
              <a:avLst/>
            </a:prstGeom>
            <a:noFill/>
            <a:ln w="12700">
              <a:noFill/>
              <a:miter lim="800000"/>
              <a:headEnd/>
              <a:tailEnd/>
            </a:ln>
          </p:spPr>
          <p:txBody>
            <a:bodyPr wrap="none" anchor="ctr">
              <a:spAutoFit/>
            </a:bodyPr>
            <a:lstStyle/>
            <a:p>
              <a:pPr algn="ctr" eaLnBrk="0" hangingPunct="0"/>
              <a:r>
                <a:rPr lang="en-US" sz="1600" b="1" dirty="0" err="1">
                  <a:solidFill>
                    <a:schemeClr val="bg1"/>
                  </a:solidFill>
                </a:rPr>
                <a:t>epipolar</a:t>
              </a:r>
              <a:r>
                <a:rPr lang="en-US" sz="1600" b="1" dirty="0">
                  <a:solidFill>
                    <a:schemeClr val="bg1"/>
                  </a:solidFill>
                </a:rPr>
                <a:t> plane</a:t>
              </a:r>
            </a:p>
          </p:txBody>
        </p:sp>
      </p:grpSp>
      <p:grpSp>
        <p:nvGrpSpPr>
          <p:cNvPr id="4" name="Group 18"/>
          <p:cNvGrpSpPr>
            <a:grpSpLocks/>
          </p:cNvGrpSpPr>
          <p:nvPr/>
        </p:nvGrpSpPr>
        <p:grpSpPr bwMode="auto">
          <a:xfrm>
            <a:off x="4876800" y="3176588"/>
            <a:ext cx="2755900" cy="671512"/>
            <a:chOff x="3072" y="2265"/>
            <a:chExt cx="1736" cy="423"/>
          </a:xfrm>
        </p:grpSpPr>
        <p:sp>
          <p:nvSpPr>
            <p:cNvPr id="63508" name="Line 19"/>
            <p:cNvSpPr>
              <a:spLocks noChangeShapeType="1"/>
            </p:cNvSpPr>
            <p:nvPr/>
          </p:nvSpPr>
          <p:spPr bwMode="auto">
            <a:xfrm flipV="1">
              <a:off x="3072" y="2400"/>
              <a:ext cx="768" cy="288"/>
            </a:xfrm>
            <a:prstGeom prst="line">
              <a:avLst/>
            </a:prstGeom>
            <a:noFill/>
            <a:ln w="19050">
              <a:solidFill>
                <a:schemeClr val="tx1"/>
              </a:solidFill>
              <a:round/>
              <a:headEnd/>
              <a:tailEnd/>
            </a:ln>
          </p:spPr>
          <p:txBody>
            <a:bodyPr wrap="none" anchor="ctr"/>
            <a:lstStyle/>
            <a:p>
              <a:endParaRPr lang="en-US"/>
            </a:p>
          </p:txBody>
        </p:sp>
        <p:sp>
          <p:nvSpPr>
            <p:cNvPr id="389140" name="Text Box 20"/>
            <p:cNvSpPr txBox="1">
              <a:spLocks noChangeArrowheads="1"/>
            </p:cNvSpPr>
            <p:nvPr/>
          </p:nvSpPr>
          <p:spPr bwMode="auto">
            <a:xfrm>
              <a:off x="3844" y="2265"/>
              <a:ext cx="964" cy="231"/>
            </a:xfrm>
            <a:prstGeom prst="rect">
              <a:avLst/>
            </a:prstGeom>
            <a:noFill/>
            <a:ln w="12700">
              <a:noFill/>
              <a:miter lim="800000"/>
              <a:headEnd/>
              <a:tailEnd/>
            </a:ln>
            <a:effectLst/>
          </p:spPr>
          <p:txBody>
            <a:bodyPr wrap="none" anchor="ctr">
              <a:spAutoFit/>
              <a:flatTx/>
            </a:bodyPr>
            <a:lstStyle/>
            <a:p>
              <a:pPr algn="ctr" eaLnBrk="0" hangingPunct="0">
                <a:defRPr/>
              </a:pPr>
              <a:r>
                <a:rPr lang="en-US" b="1">
                  <a:solidFill>
                    <a:schemeClr val="tx2"/>
                  </a:solidFill>
                  <a:effectLst>
                    <a:outerShdw blurRad="38100" dist="38100" dir="2700000" algn="tl">
                      <a:srgbClr val="C0C0C0"/>
                    </a:outerShdw>
                  </a:effectLst>
                </a:rPr>
                <a:t>epipolar line</a:t>
              </a:r>
            </a:p>
          </p:txBody>
        </p:sp>
      </p:grpSp>
      <p:grpSp>
        <p:nvGrpSpPr>
          <p:cNvPr id="5" name="Group 21"/>
          <p:cNvGrpSpPr>
            <a:grpSpLocks/>
          </p:cNvGrpSpPr>
          <p:nvPr/>
        </p:nvGrpSpPr>
        <p:grpSpPr bwMode="auto">
          <a:xfrm>
            <a:off x="666750" y="3100388"/>
            <a:ext cx="2755900" cy="823912"/>
            <a:chOff x="420" y="2217"/>
            <a:chExt cx="1736" cy="519"/>
          </a:xfrm>
        </p:grpSpPr>
        <p:sp>
          <p:nvSpPr>
            <p:cNvPr id="389142" name="Text Box 22"/>
            <p:cNvSpPr txBox="1">
              <a:spLocks noChangeArrowheads="1"/>
            </p:cNvSpPr>
            <p:nvPr/>
          </p:nvSpPr>
          <p:spPr bwMode="auto">
            <a:xfrm flipH="1">
              <a:off x="420" y="2217"/>
              <a:ext cx="964" cy="231"/>
            </a:xfrm>
            <a:prstGeom prst="rect">
              <a:avLst/>
            </a:prstGeom>
            <a:noFill/>
            <a:ln w="12700">
              <a:noFill/>
              <a:miter lim="800000"/>
              <a:headEnd/>
              <a:tailEnd/>
            </a:ln>
            <a:effectLst/>
          </p:spPr>
          <p:txBody>
            <a:bodyPr wrap="none" anchor="ctr">
              <a:spAutoFit/>
              <a:flatTx/>
            </a:bodyPr>
            <a:lstStyle/>
            <a:p>
              <a:pPr algn="ctr" eaLnBrk="0" hangingPunct="0">
                <a:defRPr/>
              </a:pPr>
              <a:r>
                <a:rPr lang="en-US" b="1">
                  <a:solidFill>
                    <a:schemeClr val="tx2"/>
                  </a:solidFill>
                  <a:effectLst>
                    <a:outerShdw blurRad="38100" dist="38100" dir="2700000" algn="tl">
                      <a:srgbClr val="C0C0C0"/>
                    </a:outerShdw>
                  </a:effectLst>
                </a:rPr>
                <a:t>epipolar line</a:t>
              </a:r>
            </a:p>
          </p:txBody>
        </p:sp>
        <p:sp>
          <p:nvSpPr>
            <p:cNvPr id="63507" name="Line 23"/>
            <p:cNvSpPr>
              <a:spLocks noChangeShapeType="1"/>
            </p:cNvSpPr>
            <p:nvPr/>
          </p:nvSpPr>
          <p:spPr bwMode="auto">
            <a:xfrm flipH="1" flipV="1">
              <a:off x="1392" y="2304"/>
              <a:ext cx="764" cy="432"/>
            </a:xfrm>
            <a:prstGeom prst="line">
              <a:avLst/>
            </a:prstGeom>
            <a:noFill/>
            <a:ln w="19050">
              <a:solidFill>
                <a:schemeClr val="tx1"/>
              </a:solidFill>
              <a:round/>
              <a:headEnd/>
              <a:tailEnd/>
            </a:ln>
          </p:spPr>
          <p:txBody>
            <a:bodyPr wrap="none" anchor="ctr"/>
            <a:lstStyle/>
            <a:p>
              <a:endParaRPr lang="en-US"/>
            </a:p>
          </p:txBody>
        </p:sp>
      </p:grpSp>
      <p:sp>
        <p:nvSpPr>
          <p:cNvPr id="63502" name="Oval 24"/>
          <p:cNvSpPr>
            <a:spLocks noChangeArrowheads="1"/>
          </p:cNvSpPr>
          <p:nvPr/>
        </p:nvSpPr>
        <p:spPr bwMode="auto">
          <a:xfrm>
            <a:off x="5524500" y="3543300"/>
            <a:ext cx="76200" cy="762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63503" name="Oval 25"/>
          <p:cNvSpPr>
            <a:spLocks noChangeArrowheads="1"/>
          </p:cNvSpPr>
          <p:nvPr/>
        </p:nvSpPr>
        <p:spPr bwMode="auto">
          <a:xfrm>
            <a:off x="2638425" y="3457575"/>
            <a:ext cx="76200" cy="762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63504" name="Oval 26"/>
          <p:cNvSpPr>
            <a:spLocks noChangeArrowheads="1"/>
          </p:cNvSpPr>
          <p:nvPr/>
        </p:nvSpPr>
        <p:spPr bwMode="auto">
          <a:xfrm>
            <a:off x="3752850" y="2476500"/>
            <a:ext cx="114300" cy="1143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63505" name="Text Box 27"/>
          <p:cNvSpPr txBox="1">
            <a:spLocks noChangeArrowheads="1"/>
          </p:cNvSpPr>
          <p:nvPr/>
        </p:nvSpPr>
        <p:spPr bwMode="auto">
          <a:xfrm>
            <a:off x="7038975" y="6605588"/>
            <a:ext cx="3886200" cy="292100"/>
          </a:xfrm>
          <a:prstGeom prst="rect">
            <a:avLst/>
          </a:prstGeom>
          <a:noFill/>
          <a:ln w="9525">
            <a:noFill/>
            <a:miter lim="800000"/>
            <a:headEnd/>
            <a:tailEnd/>
          </a:ln>
        </p:spPr>
        <p:txBody>
          <a:bodyPr>
            <a:spAutoFit/>
          </a:bodyPr>
          <a:lstStyle/>
          <a:p>
            <a:pPr eaLnBrk="0" hangingPunct="0">
              <a:spcBef>
                <a:spcPct val="50000"/>
              </a:spcBef>
            </a:pPr>
            <a:r>
              <a:rPr lang="en-US" sz="1300"/>
              <a:t>Adapted from Steve Seitz</a:t>
            </a:r>
          </a:p>
        </p:txBody>
      </p:sp>
      <p:sp>
        <p:nvSpPr>
          <p:cNvPr id="6" name="Rectangle 5"/>
          <p:cNvSpPr/>
          <p:nvPr/>
        </p:nvSpPr>
        <p:spPr>
          <a:xfrm>
            <a:off x="426719" y="6018263"/>
            <a:ext cx="8555355" cy="369332"/>
          </a:xfrm>
          <a:prstGeom prst="rect">
            <a:avLst/>
          </a:prstGeom>
        </p:spPr>
        <p:txBody>
          <a:bodyPr wrap="square">
            <a:spAutoFit/>
          </a:bodyPr>
          <a:lstStyle/>
          <a:p>
            <a:r>
              <a:rPr lang="en-US" dirty="0">
                <a:hlinkClick r:id="rId4"/>
              </a:rPr>
              <a:t>http://www.ai.sri.com/~luong/research/Meta3DViewer/EpipolarGeo.html</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9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8913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8913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2" grpId="0" animBg="1"/>
      <p:bldP spid="389125" grpId="0" animBg="1"/>
      <p:bldP spid="389130" grpId="0" build="allAtOnce"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838200" y="877888"/>
            <a:ext cx="7696200" cy="3236912"/>
          </a:xfrm>
          <a:prstGeom prst="rect">
            <a:avLst/>
          </a:prstGeom>
          <a:noFill/>
          <a:ln w="9525">
            <a:noFill/>
            <a:miter lim="800000"/>
            <a:headEnd/>
            <a:tailEnd/>
          </a:ln>
        </p:spPr>
      </p:pic>
      <p:sp>
        <p:nvSpPr>
          <p:cNvPr id="591876" name="Line 4"/>
          <p:cNvSpPr>
            <a:spLocks noChangeShapeType="1"/>
          </p:cNvSpPr>
          <p:nvPr/>
        </p:nvSpPr>
        <p:spPr bwMode="auto">
          <a:xfrm flipV="1">
            <a:off x="1073150" y="3741738"/>
            <a:ext cx="2098675" cy="12700"/>
          </a:xfrm>
          <a:prstGeom prst="line">
            <a:avLst/>
          </a:prstGeom>
          <a:noFill/>
          <a:ln w="381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77" name="Line 5"/>
          <p:cNvSpPr>
            <a:spLocks noChangeShapeType="1"/>
          </p:cNvSpPr>
          <p:nvPr/>
        </p:nvSpPr>
        <p:spPr bwMode="auto">
          <a:xfrm>
            <a:off x="3524250" y="3748088"/>
            <a:ext cx="2311400" cy="0"/>
          </a:xfrm>
          <a:prstGeom prst="line">
            <a:avLst/>
          </a:prstGeom>
          <a:noFill/>
          <a:ln w="381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78" name="Line 6"/>
          <p:cNvSpPr>
            <a:spLocks noChangeShapeType="1"/>
          </p:cNvSpPr>
          <p:nvPr/>
        </p:nvSpPr>
        <p:spPr bwMode="auto">
          <a:xfrm>
            <a:off x="6210300" y="3748088"/>
            <a:ext cx="2095500" cy="0"/>
          </a:xfrm>
          <a:prstGeom prst="line">
            <a:avLst/>
          </a:prstGeom>
          <a:noFill/>
          <a:ln w="381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79" name="Line 7"/>
          <p:cNvSpPr>
            <a:spLocks noChangeShapeType="1"/>
          </p:cNvSpPr>
          <p:nvPr/>
        </p:nvSpPr>
        <p:spPr bwMode="auto">
          <a:xfrm>
            <a:off x="6419850" y="2452688"/>
            <a:ext cx="1885950" cy="1289050"/>
          </a:xfrm>
          <a:prstGeom prst="line">
            <a:avLst/>
          </a:prstGeom>
          <a:noFill/>
          <a:ln w="381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80" name="Line 8"/>
          <p:cNvSpPr>
            <a:spLocks noChangeShapeType="1"/>
          </p:cNvSpPr>
          <p:nvPr/>
        </p:nvSpPr>
        <p:spPr bwMode="auto">
          <a:xfrm>
            <a:off x="4724400" y="1284288"/>
            <a:ext cx="1466850" cy="1003300"/>
          </a:xfrm>
          <a:prstGeom prst="line">
            <a:avLst/>
          </a:prstGeom>
          <a:noFill/>
          <a:ln w="381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81" name="Line 9"/>
          <p:cNvSpPr>
            <a:spLocks noChangeShapeType="1"/>
          </p:cNvSpPr>
          <p:nvPr/>
        </p:nvSpPr>
        <p:spPr bwMode="auto">
          <a:xfrm flipV="1">
            <a:off x="3187700" y="1271588"/>
            <a:ext cx="1473200" cy="1009650"/>
          </a:xfrm>
          <a:prstGeom prst="line">
            <a:avLst/>
          </a:prstGeom>
          <a:noFill/>
          <a:ln w="381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82" name="Line 10"/>
          <p:cNvSpPr>
            <a:spLocks noChangeShapeType="1"/>
          </p:cNvSpPr>
          <p:nvPr/>
        </p:nvSpPr>
        <p:spPr bwMode="auto">
          <a:xfrm flipV="1">
            <a:off x="1060450" y="2446338"/>
            <a:ext cx="1892300" cy="1282700"/>
          </a:xfrm>
          <a:prstGeom prst="line">
            <a:avLst/>
          </a:prstGeom>
          <a:noFill/>
          <a:ln w="381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83" name="Text Box 11"/>
          <p:cNvSpPr txBox="1">
            <a:spLocks noChangeArrowheads="1"/>
          </p:cNvSpPr>
          <p:nvPr/>
        </p:nvSpPr>
        <p:spPr bwMode="auto">
          <a:xfrm>
            <a:off x="915988" y="4403725"/>
            <a:ext cx="6553200"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000" b="0" i="0" u="none" strike="noStrike" kern="1200" cap="none" spc="0" normalizeH="0" baseline="0" noProof="0">
                <a:ln>
                  <a:noFill/>
                </a:ln>
                <a:solidFill>
                  <a:srgbClr val="0000FF"/>
                </a:solidFill>
                <a:effectLst/>
                <a:uLnTx/>
                <a:uFillTx/>
                <a:latin typeface="Arial" charset="0"/>
                <a:ea typeface="+mn-ea"/>
                <a:cs typeface="Arial" charset="0"/>
              </a:rPr>
              <a:t> </a:t>
            </a:r>
            <a:r>
              <a:rPr kumimoji="0" lang="en-US" sz="2000" b="1" i="0" u="none" strike="noStrike" kern="1200" cap="none" spc="0" normalizeH="0" baseline="0" noProof="0">
                <a:ln>
                  <a:noFill/>
                </a:ln>
                <a:solidFill>
                  <a:srgbClr val="0000FF"/>
                </a:solidFill>
                <a:effectLst/>
                <a:uLnTx/>
                <a:uFillTx/>
                <a:latin typeface="Arial" charset="0"/>
                <a:ea typeface="+mn-ea"/>
                <a:cs typeface="Arial" charset="0"/>
              </a:rPr>
              <a:t>Epipolar Plane</a:t>
            </a:r>
            <a:r>
              <a:rPr kumimoji="0" lang="en-US" sz="2000" b="0" i="0" u="none" strike="noStrike" kern="1200" cap="none" spc="0" normalizeH="0" baseline="0" noProof="0">
                <a:ln>
                  <a:noFill/>
                </a:ln>
                <a:solidFill>
                  <a:srgbClr val="0000FF"/>
                </a:solidFill>
                <a:effectLst/>
                <a:uLnTx/>
                <a:uFillTx/>
                <a:latin typeface="Arial" charset="0"/>
                <a:ea typeface="+mn-ea"/>
                <a:cs typeface="Arial" charset="0"/>
              </a:rPr>
              <a:t> – plane containing baseline (1D family)</a:t>
            </a:r>
          </a:p>
        </p:txBody>
      </p:sp>
      <p:sp>
        <p:nvSpPr>
          <p:cNvPr id="591884" name="Oval 12"/>
          <p:cNvSpPr>
            <a:spLocks noChangeArrowheads="1"/>
          </p:cNvSpPr>
          <p:nvPr/>
        </p:nvSpPr>
        <p:spPr bwMode="auto">
          <a:xfrm>
            <a:off x="3105150" y="3659188"/>
            <a:ext cx="152400" cy="1524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85" name="Oval 13"/>
          <p:cNvSpPr>
            <a:spLocks noChangeArrowheads="1"/>
          </p:cNvSpPr>
          <p:nvPr/>
        </p:nvSpPr>
        <p:spPr bwMode="auto">
          <a:xfrm>
            <a:off x="6102350" y="3690938"/>
            <a:ext cx="152400" cy="1524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86" name="Text Box 14"/>
          <p:cNvSpPr txBox="1">
            <a:spLocks noChangeArrowheads="1"/>
          </p:cNvSpPr>
          <p:nvPr/>
        </p:nvSpPr>
        <p:spPr bwMode="auto">
          <a:xfrm>
            <a:off x="914400" y="4800600"/>
            <a:ext cx="5476179" cy="1323439"/>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srgbClr val="339966"/>
                </a:solidFill>
                <a:effectLst/>
                <a:uLnTx/>
                <a:uFillTx/>
                <a:latin typeface="Arial" charset="0"/>
                <a:ea typeface="+mn-ea"/>
                <a:cs typeface="Arial" charset="0"/>
              </a:rPr>
              <a:t> </a:t>
            </a:r>
            <a:r>
              <a:rPr kumimoji="0" lang="en-US" sz="2000" b="1" i="0" u="none" strike="noStrike" kern="1200" cap="none" spc="0" normalizeH="0" baseline="0" noProof="0" dirty="0" err="1">
                <a:ln>
                  <a:noFill/>
                </a:ln>
                <a:solidFill>
                  <a:srgbClr val="339966"/>
                </a:solidFill>
                <a:effectLst/>
                <a:uLnTx/>
                <a:uFillTx/>
                <a:latin typeface="Arial" charset="0"/>
                <a:ea typeface="+mn-ea"/>
                <a:cs typeface="Arial" charset="0"/>
              </a:rPr>
              <a:t>Epipoles</a:t>
            </a:r>
            <a:r>
              <a:rPr kumimoji="0" lang="en-US" sz="2000" b="1" i="0" u="none" strike="noStrike" kern="1200" cap="none" spc="0" normalizeH="0" baseline="0" noProof="0" dirty="0">
                <a:ln>
                  <a:noFill/>
                </a:ln>
                <a:solidFill>
                  <a:srgbClr val="339966"/>
                </a:solidFill>
                <a:effectLst/>
                <a:uLnTx/>
                <a:uFillTx/>
                <a:latin typeface="Arial"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9966"/>
                </a:solidFill>
                <a:effectLst/>
                <a:uLnTx/>
                <a:uFillTx/>
                <a:latin typeface="Arial" charset="0"/>
                <a:ea typeface="+mn-ea"/>
                <a:cs typeface="Arial" charset="0"/>
              </a:rPr>
              <a:t>= intersections of baseline with image planes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9966"/>
                </a:solidFill>
                <a:effectLst/>
                <a:uLnTx/>
                <a:uFillTx/>
                <a:latin typeface="Arial" charset="0"/>
                <a:ea typeface="+mn-ea"/>
                <a:cs typeface="Arial" charset="0"/>
              </a:rPr>
              <a:t>= projections of the other camera center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9966"/>
                </a:solidFill>
                <a:effectLst/>
                <a:uLnTx/>
                <a:uFillTx/>
                <a:latin typeface="Arial" charset="0"/>
                <a:ea typeface="+mn-ea"/>
                <a:cs typeface="Arial" charset="0"/>
              </a:rPr>
              <a:t>= vanishing points of the motion direction</a:t>
            </a:r>
          </a:p>
        </p:txBody>
      </p:sp>
      <p:sp>
        <p:nvSpPr>
          <p:cNvPr id="591890" name="Text Box 18"/>
          <p:cNvSpPr txBox="1">
            <a:spLocks noChangeArrowheads="1"/>
          </p:cNvSpPr>
          <p:nvPr/>
        </p:nvSpPr>
        <p:spPr bwMode="auto">
          <a:xfrm>
            <a:off x="914400" y="4010025"/>
            <a:ext cx="6069013"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000" b="0" i="0" u="none" strike="noStrike" kern="1200" cap="none" spc="0" normalizeH="0" baseline="0" noProof="0">
                <a:ln>
                  <a:noFill/>
                </a:ln>
                <a:solidFill>
                  <a:srgbClr val="FF3399"/>
                </a:solidFill>
                <a:effectLst/>
                <a:uLnTx/>
                <a:uFillTx/>
                <a:latin typeface="Arial" charset="0"/>
                <a:ea typeface="+mn-ea"/>
                <a:cs typeface="Arial" charset="0"/>
              </a:rPr>
              <a:t> </a:t>
            </a:r>
            <a:r>
              <a:rPr kumimoji="0" lang="en-US" sz="2000" b="1" i="0" u="none" strike="noStrike" kern="1200" cap="none" spc="0" normalizeH="0" baseline="0" noProof="0">
                <a:ln>
                  <a:noFill/>
                </a:ln>
                <a:solidFill>
                  <a:srgbClr val="FF3399"/>
                </a:solidFill>
                <a:effectLst/>
                <a:uLnTx/>
                <a:uFillTx/>
                <a:latin typeface="Arial" charset="0"/>
                <a:ea typeface="+mn-ea"/>
                <a:cs typeface="Arial" charset="0"/>
              </a:rPr>
              <a:t>Baseline</a:t>
            </a:r>
            <a:r>
              <a:rPr kumimoji="0" lang="en-US" sz="2000" b="0" i="0" u="none" strike="noStrike" kern="1200" cap="none" spc="0" normalizeH="0" baseline="0" noProof="0">
                <a:ln>
                  <a:noFill/>
                </a:ln>
                <a:solidFill>
                  <a:srgbClr val="FF3399"/>
                </a:solidFill>
                <a:effectLst/>
                <a:uLnTx/>
                <a:uFillTx/>
                <a:latin typeface="Arial" charset="0"/>
                <a:ea typeface="+mn-ea"/>
                <a:cs typeface="Arial" charset="0"/>
              </a:rPr>
              <a:t> – line connecting the two camera centers</a:t>
            </a:r>
          </a:p>
        </p:txBody>
      </p:sp>
      <p:sp>
        <p:nvSpPr>
          <p:cNvPr id="591891" name="Line 19"/>
          <p:cNvSpPr>
            <a:spLocks noChangeShapeType="1"/>
          </p:cNvSpPr>
          <p:nvPr/>
        </p:nvSpPr>
        <p:spPr bwMode="auto">
          <a:xfrm>
            <a:off x="1066800" y="3773488"/>
            <a:ext cx="2057400" cy="0"/>
          </a:xfrm>
          <a:prstGeom prst="line">
            <a:avLst/>
          </a:prstGeom>
          <a:noFill/>
          <a:ln w="38100">
            <a:solidFill>
              <a:srgbClr val="FF3399"/>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92" name="Line 20"/>
          <p:cNvSpPr>
            <a:spLocks noChangeShapeType="1"/>
          </p:cNvSpPr>
          <p:nvPr/>
        </p:nvSpPr>
        <p:spPr bwMode="auto">
          <a:xfrm>
            <a:off x="3505200" y="3773488"/>
            <a:ext cx="2362200" cy="0"/>
          </a:xfrm>
          <a:prstGeom prst="line">
            <a:avLst/>
          </a:prstGeom>
          <a:noFill/>
          <a:ln w="38100">
            <a:solidFill>
              <a:srgbClr val="FF3399"/>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93" name="Line 21"/>
          <p:cNvSpPr>
            <a:spLocks noChangeShapeType="1"/>
          </p:cNvSpPr>
          <p:nvPr/>
        </p:nvSpPr>
        <p:spPr bwMode="auto">
          <a:xfrm>
            <a:off x="6248400" y="3773488"/>
            <a:ext cx="2057400" cy="0"/>
          </a:xfrm>
          <a:prstGeom prst="line">
            <a:avLst/>
          </a:prstGeom>
          <a:noFill/>
          <a:ln w="38100">
            <a:solidFill>
              <a:srgbClr val="FF3399"/>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30" name="Rectangle 22"/>
          <p:cNvSpPr>
            <a:spLocks noGrp="1" noChangeArrowheads="1"/>
          </p:cNvSpPr>
          <p:nvPr>
            <p:ph type="title"/>
          </p:nvPr>
        </p:nvSpPr>
        <p:spPr/>
        <p:txBody>
          <a:bodyPr/>
          <a:lstStyle/>
          <a:p>
            <a:r>
              <a:rPr lang="en-US"/>
              <a:t>Epipolar geometry</a:t>
            </a:r>
          </a:p>
        </p:txBody>
      </p:sp>
      <p:sp>
        <p:nvSpPr>
          <p:cNvPr id="13331" name="Rectangle 24"/>
          <p:cNvSpPr>
            <a:spLocks noChangeArrowheads="1"/>
          </p:cNvSpPr>
          <p:nvPr/>
        </p:nvSpPr>
        <p:spPr bwMode="auto">
          <a:xfrm>
            <a:off x="914400" y="1552575"/>
            <a:ext cx="228600" cy="3048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32" name="Rectangle 25"/>
          <p:cNvSpPr>
            <a:spLocks noChangeArrowheads="1"/>
          </p:cNvSpPr>
          <p:nvPr/>
        </p:nvSpPr>
        <p:spPr bwMode="auto">
          <a:xfrm>
            <a:off x="8170863" y="1562100"/>
            <a:ext cx="322262" cy="3048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33" name="Text Box 26"/>
          <p:cNvSpPr txBox="1">
            <a:spLocks noChangeArrowheads="1"/>
          </p:cNvSpPr>
          <p:nvPr/>
        </p:nvSpPr>
        <p:spPr bwMode="auto">
          <a:xfrm>
            <a:off x="4572000" y="892175"/>
            <a:ext cx="303213" cy="304800"/>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13334" name="Freeform 29"/>
          <p:cNvSpPr>
            <a:spLocks/>
          </p:cNvSpPr>
          <p:nvPr/>
        </p:nvSpPr>
        <p:spPr bwMode="auto">
          <a:xfrm>
            <a:off x="2667000" y="2286000"/>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35" name="Text Box 27"/>
          <p:cNvSpPr txBox="1">
            <a:spLocks noChangeArrowheads="1"/>
          </p:cNvSpPr>
          <p:nvPr/>
        </p:nvSpPr>
        <p:spPr bwMode="auto">
          <a:xfrm>
            <a:off x="2667000" y="2209800"/>
            <a:ext cx="209550"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13336" name="Freeform 30"/>
          <p:cNvSpPr>
            <a:spLocks/>
          </p:cNvSpPr>
          <p:nvPr/>
        </p:nvSpPr>
        <p:spPr bwMode="auto">
          <a:xfrm>
            <a:off x="6477000" y="2286000"/>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37" name="Text Box 31"/>
          <p:cNvSpPr txBox="1">
            <a:spLocks noChangeArrowheads="1"/>
          </p:cNvSpPr>
          <p:nvPr/>
        </p:nvSpPr>
        <p:spPr bwMode="auto">
          <a:xfrm>
            <a:off x="6400800" y="2209800"/>
            <a:ext cx="381000"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Tree>
    <p:extLst>
      <p:ext uri="{BB962C8B-B14F-4D97-AF65-F5344CB8AC3E}">
        <p14:creationId xmlns:p14="http://schemas.microsoft.com/office/powerpoint/2010/main" val="290308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18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918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918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918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918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918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918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918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918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5918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5918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5918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9188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59188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5918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6" grpId="0" animBg="1"/>
      <p:bldP spid="591877" grpId="0" animBg="1"/>
      <p:bldP spid="591878" grpId="0" animBg="1"/>
      <p:bldP spid="591879" grpId="0" animBg="1"/>
      <p:bldP spid="591880" grpId="0" animBg="1"/>
      <p:bldP spid="591881" grpId="0" animBg="1"/>
      <p:bldP spid="591882" grpId="0" animBg="1"/>
      <p:bldP spid="591883" grpId="0" autoUpdateAnimBg="0"/>
      <p:bldP spid="591884" grpId="0" animBg="1"/>
      <p:bldP spid="591885" grpId="0" animBg="1"/>
      <p:bldP spid="591886" grpId="0" autoUpdateAnimBg="0"/>
      <p:bldP spid="591890" grpId="0" autoUpdateAnimBg="0"/>
      <p:bldP spid="591891" grpId="0" animBg="1"/>
      <p:bldP spid="591892" grpId="0" animBg="1"/>
      <p:bldP spid="59189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t>The Epipole</a:t>
            </a:r>
          </a:p>
        </p:txBody>
      </p:sp>
      <p:sp>
        <p:nvSpPr>
          <p:cNvPr id="14339" name="Content Placeholder 2"/>
          <p:cNvSpPr>
            <a:spLocks noGrp="1"/>
          </p:cNvSpPr>
          <p:nvPr>
            <p:ph idx="1"/>
          </p:nvPr>
        </p:nvSpPr>
        <p:spPr/>
        <p:txBody>
          <a:bodyPr/>
          <a:lstStyle/>
          <a:p>
            <a:endParaRPr lang="en-US"/>
          </a:p>
        </p:txBody>
      </p:sp>
      <p:pic>
        <p:nvPicPr>
          <p:cNvPr id="14340" name="Picture 2"/>
          <p:cNvPicPr>
            <a:picLocks noChangeAspect="1" noChangeArrowheads="1"/>
          </p:cNvPicPr>
          <p:nvPr/>
        </p:nvPicPr>
        <p:blipFill>
          <a:blip r:embed="rId3" cstate="print"/>
          <a:srcRect/>
          <a:stretch>
            <a:fillRect/>
          </a:stretch>
        </p:blipFill>
        <p:spPr bwMode="auto">
          <a:xfrm>
            <a:off x="1365250" y="1143000"/>
            <a:ext cx="6635750" cy="4976813"/>
          </a:xfrm>
          <a:prstGeom prst="rect">
            <a:avLst/>
          </a:prstGeom>
          <a:noFill/>
          <a:ln w="9525">
            <a:noFill/>
            <a:miter lim="800000"/>
            <a:headEnd/>
            <a:tailEnd/>
          </a:ln>
        </p:spPr>
      </p:pic>
      <p:sp>
        <p:nvSpPr>
          <p:cNvPr id="14341" name="TextBox 4"/>
          <p:cNvSpPr txBox="1">
            <a:spLocks noChangeArrowheads="1"/>
          </p:cNvSpPr>
          <p:nvPr/>
        </p:nvSpPr>
        <p:spPr bwMode="auto">
          <a:xfrm>
            <a:off x="6459538" y="6400800"/>
            <a:ext cx="2608262" cy="369888"/>
          </a:xfrm>
          <a:prstGeom prst="rect">
            <a:avLst/>
          </a:prstGeom>
          <a:noFill/>
          <a:ln w="9525">
            <a:noFill/>
            <a:miter lim="800000"/>
            <a:headEnd/>
            <a:tailEnd/>
          </a:ln>
        </p:spPr>
        <p:txBody>
          <a:bodyPr wrap="none">
            <a:spAutoFit/>
          </a:bodyPr>
          <a:lstStyle/>
          <a:p>
            <a:r>
              <a:rPr lang="en-US" sz="1800"/>
              <a:t>Photo by Frank Dellaert</a:t>
            </a:r>
          </a:p>
        </p:txBody>
      </p:sp>
    </p:spTree>
    <p:extLst>
      <p:ext uri="{BB962C8B-B14F-4D97-AF65-F5344CB8AC3E}">
        <p14:creationId xmlns:p14="http://schemas.microsoft.com/office/powerpoint/2010/main" val="2415198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dirty="0" smtClean="0"/>
              <a:t>changing camera center</a:t>
            </a:r>
          </a:p>
        </p:txBody>
      </p:sp>
      <p:sp>
        <p:nvSpPr>
          <p:cNvPr id="26627" name="Rectangle 3"/>
          <p:cNvSpPr>
            <a:spLocks noGrp="1" noChangeArrowheads="1"/>
          </p:cNvSpPr>
          <p:nvPr>
            <p:ph type="body" idx="1"/>
          </p:nvPr>
        </p:nvSpPr>
        <p:spPr>
          <a:xfrm>
            <a:off x="685800" y="914400"/>
            <a:ext cx="7772400" cy="533400"/>
          </a:xfrm>
        </p:spPr>
        <p:txBody>
          <a:bodyPr/>
          <a:lstStyle/>
          <a:p>
            <a:r>
              <a:rPr lang="en-US" smtClean="0"/>
              <a:t>Does it still work?</a:t>
            </a:r>
          </a:p>
        </p:txBody>
      </p:sp>
      <p:sp>
        <p:nvSpPr>
          <p:cNvPr id="26628" name="Line 4"/>
          <p:cNvSpPr>
            <a:spLocks noChangeShapeType="1"/>
          </p:cNvSpPr>
          <p:nvPr/>
        </p:nvSpPr>
        <p:spPr bwMode="auto">
          <a:xfrm flipV="1">
            <a:off x="3732213" y="2024063"/>
            <a:ext cx="2849562" cy="80010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29" name="Line 5"/>
          <p:cNvSpPr>
            <a:spLocks noChangeShapeType="1"/>
          </p:cNvSpPr>
          <p:nvPr/>
        </p:nvSpPr>
        <p:spPr bwMode="auto">
          <a:xfrm flipH="1" flipV="1">
            <a:off x="3005138" y="2125663"/>
            <a:ext cx="373062" cy="619125"/>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0" name="Line 6"/>
          <p:cNvSpPr>
            <a:spLocks noChangeShapeType="1"/>
          </p:cNvSpPr>
          <p:nvPr/>
        </p:nvSpPr>
        <p:spPr bwMode="auto">
          <a:xfrm flipH="1" flipV="1">
            <a:off x="1968500" y="2341563"/>
            <a:ext cx="1304925" cy="487362"/>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1" name="Line 7"/>
          <p:cNvSpPr>
            <a:spLocks noChangeShapeType="1"/>
          </p:cNvSpPr>
          <p:nvPr/>
        </p:nvSpPr>
        <p:spPr bwMode="auto">
          <a:xfrm>
            <a:off x="3532188" y="2947988"/>
            <a:ext cx="3430587" cy="458787"/>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2" name="Line 8"/>
          <p:cNvSpPr>
            <a:spLocks noChangeShapeType="1"/>
          </p:cNvSpPr>
          <p:nvPr/>
        </p:nvSpPr>
        <p:spPr bwMode="auto">
          <a:xfrm flipH="1">
            <a:off x="2625725" y="3033713"/>
            <a:ext cx="714375" cy="1089025"/>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3" name="Line 9"/>
          <p:cNvSpPr>
            <a:spLocks noChangeShapeType="1"/>
          </p:cNvSpPr>
          <p:nvPr/>
        </p:nvSpPr>
        <p:spPr bwMode="auto">
          <a:xfrm>
            <a:off x="3738563" y="3041650"/>
            <a:ext cx="3729037" cy="15303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4" name="Line 10"/>
          <p:cNvSpPr>
            <a:spLocks noChangeShapeType="1"/>
          </p:cNvSpPr>
          <p:nvPr/>
        </p:nvSpPr>
        <p:spPr bwMode="auto">
          <a:xfrm flipV="1">
            <a:off x="3546475" y="1524000"/>
            <a:ext cx="1879600" cy="127000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5" name="Line 11"/>
          <p:cNvSpPr>
            <a:spLocks noChangeShapeType="1"/>
          </p:cNvSpPr>
          <p:nvPr/>
        </p:nvSpPr>
        <p:spPr bwMode="auto">
          <a:xfrm>
            <a:off x="3505200" y="3048000"/>
            <a:ext cx="2030413" cy="2074863"/>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6" name="Line 12"/>
          <p:cNvSpPr>
            <a:spLocks noChangeShapeType="1"/>
          </p:cNvSpPr>
          <p:nvPr/>
        </p:nvSpPr>
        <p:spPr bwMode="auto">
          <a:xfrm flipH="1">
            <a:off x="1066800" y="3000375"/>
            <a:ext cx="2179638" cy="708025"/>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7" name="Oval 13"/>
          <p:cNvSpPr>
            <a:spLocks noChangeArrowheads="1"/>
          </p:cNvSpPr>
          <p:nvPr/>
        </p:nvSpPr>
        <p:spPr bwMode="auto">
          <a:xfrm>
            <a:off x="3325813" y="2787650"/>
            <a:ext cx="228600" cy="228600"/>
          </a:xfrm>
          <a:prstGeom prst="ellipse">
            <a:avLst/>
          </a:prstGeom>
          <a:solidFill>
            <a:srgbClr val="9900FF"/>
          </a:solidFill>
          <a:ln w="9525">
            <a:solidFill>
              <a:schemeClr val="tx1"/>
            </a:solidFill>
            <a:round/>
            <a:headEnd/>
            <a:tailEnd/>
          </a:ln>
        </p:spPr>
        <p:txBody>
          <a:bodyPr wrap="none" anchor="ctr"/>
          <a:lstStyle/>
          <a:p>
            <a:endParaRPr lang="en-US">
              <a:solidFill>
                <a:srgbClr val="000000"/>
              </a:solidFill>
            </a:endParaRPr>
          </a:p>
        </p:txBody>
      </p:sp>
      <p:sp>
        <p:nvSpPr>
          <p:cNvPr id="26638" name="Line 29"/>
          <p:cNvSpPr>
            <a:spLocks noChangeShapeType="1"/>
          </p:cNvSpPr>
          <p:nvPr/>
        </p:nvSpPr>
        <p:spPr bwMode="auto">
          <a:xfrm flipV="1">
            <a:off x="3732213" y="3429000"/>
            <a:ext cx="3582987" cy="1376363"/>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9" name="Line 30"/>
          <p:cNvSpPr>
            <a:spLocks noChangeShapeType="1"/>
          </p:cNvSpPr>
          <p:nvPr/>
        </p:nvSpPr>
        <p:spPr bwMode="auto">
          <a:xfrm flipH="1" flipV="1">
            <a:off x="3005138" y="4106863"/>
            <a:ext cx="373062" cy="619125"/>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40" name="Line 31"/>
          <p:cNvSpPr>
            <a:spLocks noChangeShapeType="1"/>
          </p:cNvSpPr>
          <p:nvPr/>
        </p:nvSpPr>
        <p:spPr bwMode="auto">
          <a:xfrm flipH="1" flipV="1">
            <a:off x="1968500" y="4322763"/>
            <a:ext cx="1304925" cy="487362"/>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41" name="Line 32"/>
          <p:cNvSpPr>
            <a:spLocks noChangeShapeType="1"/>
          </p:cNvSpPr>
          <p:nvPr/>
        </p:nvSpPr>
        <p:spPr bwMode="auto">
          <a:xfrm>
            <a:off x="3532188" y="4929188"/>
            <a:ext cx="3430587" cy="458787"/>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42" name="Line 33"/>
          <p:cNvSpPr>
            <a:spLocks noChangeShapeType="1"/>
          </p:cNvSpPr>
          <p:nvPr/>
        </p:nvSpPr>
        <p:spPr bwMode="auto">
          <a:xfrm flipH="1">
            <a:off x="2625725" y="5014913"/>
            <a:ext cx="714375" cy="1089025"/>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43" name="Line 34"/>
          <p:cNvSpPr>
            <a:spLocks noChangeShapeType="1"/>
          </p:cNvSpPr>
          <p:nvPr/>
        </p:nvSpPr>
        <p:spPr bwMode="auto">
          <a:xfrm>
            <a:off x="3738563" y="5022850"/>
            <a:ext cx="2955925" cy="10604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44" name="Line 35"/>
          <p:cNvSpPr>
            <a:spLocks noChangeShapeType="1"/>
          </p:cNvSpPr>
          <p:nvPr/>
        </p:nvSpPr>
        <p:spPr bwMode="auto">
          <a:xfrm flipV="1">
            <a:off x="3546475" y="3505200"/>
            <a:ext cx="1879600" cy="127000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45" name="Line 36"/>
          <p:cNvSpPr>
            <a:spLocks noChangeShapeType="1"/>
          </p:cNvSpPr>
          <p:nvPr/>
        </p:nvSpPr>
        <p:spPr bwMode="auto">
          <a:xfrm>
            <a:off x="3524250" y="5011738"/>
            <a:ext cx="2030413" cy="2074862"/>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46" name="Line 37"/>
          <p:cNvSpPr>
            <a:spLocks noChangeShapeType="1"/>
          </p:cNvSpPr>
          <p:nvPr/>
        </p:nvSpPr>
        <p:spPr bwMode="auto">
          <a:xfrm flipH="1">
            <a:off x="1066800" y="4981575"/>
            <a:ext cx="2179638" cy="708025"/>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47" name="Oval 38"/>
          <p:cNvSpPr>
            <a:spLocks noChangeArrowheads="1"/>
          </p:cNvSpPr>
          <p:nvPr/>
        </p:nvSpPr>
        <p:spPr bwMode="auto">
          <a:xfrm>
            <a:off x="3325813" y="4768850"/>
            <a:ext cx="228600" cy="228600"/>
          </a:xfrm>
          <a:prstGeom prst="ellipse">
            <a:avLst/>
          </a:prstGeom>
          <a:solidFill>
            <a:srgbClr val="9900FF"/>
          </a:solidFill>
          <a:ln w="9525">
            <a:solidFill>
              <a:schemeClr val="tx1"/>
            </a:solidFill>
            <a:round/>
            <a:headEnd/>
            <a:tailEnd/>
          </a:ln>
        </p:spPr>
        <p:txBody>
          <a:bodyPr wrap="none" anchor="ctr"/>
          <a:lstStyle/>
          <a:p>
            <a:endParaRPr lang="en-US">
              <a:solidFill>
                <a:srgbClr val="000000"/>
              </a:solidFill>
            </a:endParaRPr>
          </a:p>
        </p:txBody>
      </p:sp>
      <p:sp>
        <p:nvSpPr>
          <p:cNvPr id="26648" name="Freeform 55"/>
          <p:cNvSpPr>
            <a:spLocks/>
          </p:cNvSpPr>
          <p:nvPr/>
        </p:nvSpPr>
        <p:spPr bwMode="auto">
          <a:xfrm>
            <a:off x="6731000" y="1143000"/>
            <a:ext cx="1498600" cy="5626100"/>
          </a:xfrm>
          <a:custGeom>
            <a:avLst/>
            <a:gdLst>
              <a:gd name="T0" fmla="*/ 2147483647 w 944"/>
              <a:gd name="T1" fmla="*/ 0 h 3544"/>
              <a:gd name="T2" fmla="*/ 2147483647 w 944"/>
              <a:gd name="T3" fmla="*/ 2147483647 h 3544"/>
              <a:gd name="T4" fmla="*/ 2147483647 w 944"/>
              <a:gd name="T5" fmla="*/ 2147483647 h 3544"/>
              <a:gd name="T6" fmla="*/ 2147483647 w 944"/>
              <a:gd name="T7" fmla="*/ 2147483647 h 3544"/>
              <a:gd name="T8" fmla="*/ 2147483647 w 944"/>
              <a:gd name="T9" fmla="*/ 2147483647 h 3544"/>
              <a:gd name="T10" fmla="*/ 2147483647 w 944"/>
              <a:gd name="T11" fmla="*/ 2147483647 h 3544"/>
              <a:gd name="T12" fmla="*/ 2147483647 w 944"/>
              <a:gd name="T13" fmla="*/ 2147483647 h 3544"/>
              <a:gd name="T14" fmla="*/ 2147483647 w 944"/>
              <a:gd name="T15" fmla="*/ 2147483647 h 3544"/>
              <a:gd name="T16" fmla="*/ 2147483647 w 944"/>
              <a:gd name="T17" fmla="*/ 2147483647 h 3544"/>
              <a:gd name="T18" fmla="*/ 2147483647 w 944"/>
              <a:gd name="T19" fmla="*/ 2147483647 h 35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4"/>
              <a:gd name="T31" fmla="*/ 0 h 3544"/>
              <a:gd name="T32" fmla="*/ 944 w 944"/>
              <a:gd name="T33" fmla="*/ 3544 h 35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4" h="3544">
                <a:moveTo>
                  <a:pt x="456" y="0"/>
                </a:moveTo>
                <a:cubicBezTo>
                  <a:pt x="288" y="124"/>
                  <a:pt x="120" y="248"/>
                  <a:pt x="120" y="384"/>
                </a:cubicBezTo>
                <a:cubicBezTo>
                  <a:pt x="120" y="520"/>
                  <a:pt x="464" y="672"/>
                  <a:pt x="456" y="816"/>
                </a:cubicBezTo>
                <a:cubicBezTo>
                  <a:pt x="448" y="960"/>
                  <a:pt x="0" y="1104"/>
                  <a:pt x="72" y="1248"/>
                </a:cubicBezTo>
                <a:cubicBezTo>
                  <a:pt x="144" y="1392"/>
                  <a:pt x="832" y="1504"/>
                  <a:pt x="888" y="1680"/>
                </a:cubicBezTo>
                <a:cubicBezTo>
                  <a:pt x="944" y="1856"/>
                  <a:pt x="440" y="2120"/>
                  <a:pt x="408" y="2304"/>
                </a:cubicBezTo>
                <a:cubicBezTo>
                  <a:pt x="376" y="2488"/>
                  <a:pt x="736" y="2624"/>
                  <a:pt x="696" y="2784"/>
                </a:cubicBezTo>
                <a:cubicBezTo>
                  <a:pt x="656" y="2944"/>
                  <a:pt x="184" y="3144"/>
                  <a:pt x="168" y="3264"/>
                </a:cubicBezTo>
                <a:cubicBezTo>
                  <a:pt x="152" y="3384"/>
                  <a:pt x="488" y="3464"/>
                  <a:pt x="600" y="3504"/>
                </a:cubicBezTo>
                <a:cubicBezTo>
                  <a:pt x="712" y="3544"/>
                  <a:pt x="776" y="3524"/>
                  <a:pt x="840" y="3504"/>
                </a:cubicBezTo>
              </a:path>
            </a:pathLst>
          </a:custGeom>
          <a:noFill/>
          <a:ln w="381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grpSp>
        <p:nvGrpSpPr>
          <p:cNvPr id="2" name="Group 70"/>
          <p:cNvGrpSpPr>
            <a:grpSpLocks/>
          </p:cNvGrpSpPr>
          <p:nvPr/>
        </p:nvGrpSpPr>
        <p:grpSpPr bwMode="auto">
          <a:xfrm>
            <a:off x="5486400" y="1066800"/>
            <a:ext cx="1595438" cy="5029200"/>
            <a:chOff x="3456" y="672"/>
            <a:chExt cx="1005" cy="3168"/>
          </a:xfrm>
        </p:grpSpPr>
        <p:sp>
          <p:nvSpPr>
            <p:cNvPr id="26662" name="Line 58"/>
            <p:cNvSpPr>
              <a:spLocks noChangeShapeType="1"/>
            </p:cNvSpPr>
            <p:nvPr/>
          </p:nvSpPr>
          <p:spPr bwMode="auto">
            <a:xfrm>
              <a:off x="3744" y="912"/>
              <a:ext cx="0" cy="2928"/>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663" name="Text Box 59"/>
            <p:cNvSpPr txBox="1">
              <a:spLocks noChangeArrowheads="1"/>
            </p:cNvSpPr>
            <p:nvPr/>
          </p:nvSpPr>
          <p:spPr bwMode="auto">
            <a:xfrm>
              <a:off x="3456" y="672"/>
              <a:ext cx="10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solidFill>
                    <a:srgbClr val="000000"/>
                  </a:solidFill>
                  <a:latin typeface="Arial" pitchFamily="34" charset="0"/>
                </a:rPr>
                <a:t>synthetic PP</a:t>
              </a:r>
            </a:p>
          </p:txBody>
        </p:sp>
      </p:grpSp>
      <p:grpSp>
        <p:nvGrpSpPr>
          <p:cNvPr id="3" name="Group 69"/>
          <p:cNvGrpSpPr>
            <a:grpSpLocks/>
          </p:cNvGrpSpPr>
          <p:nvPr/>
        </p:nvGrpSpPr>
        <p:grpSpPr bwMode="auto">
          <a:xfrm>
            <a:off x="3429000" y="1889125"/>
            <a:ext cx="2209800" cy="3978275"/>
            <a:chOff x="2160" y="1190"/>
            <a:chExt cx="1392" cy="2506"/>
          </a:xfrm>
        </p:grpSpPr>
        <p:sp>
          <p:nvSpPr>
            <p:cNvPr id="26658" name="Line 56"/>
            <p:cNvSpPr>
              <a:spLocks noChangeShapeType="1"/>
            </p:cNvSpPr>
            <p:nvPr/>
          </p:nvSpPr>
          <p:spPr bwMode="auto">
            <a:xfrm flipH="1">
              <a:off x="2736" y="1392"/>
              <a:ext cx="432" cy="1152"/>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659" name="Line 57"/>
            <p:cNvSpPr>
              <a:spLocks noChangeShapeType="1"/>
            </p:cNvSpPr>
            <p:nvPr/>
          </p:nvSpPr>
          <p:spPr bwMode="auto">
            <a:xfrm>
              <a:off x="2544" y="2400"/>
              <a:ext cx="432" cy="1296"/>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660" name="Text Box 60"/>
            <p:cNvSpPr txBox="1">
              <a:spLocks noChangeArrowheads="1"/>
            </p:cNvSpPr>
            <p:nvPr/>
          </p:nvSpPr>
          <p:spPr bwMode="auto">
            <a:xfrm>
              <a:off x="3133" y="1190"/>
              <a:ext cx="4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solidFill>
                    <a:srgbClr val="000000"/>
                  </a:solidFill>
                  <a:latin typeface="Arial" pitchFamily="34" charset="0"/>
                </a:rPr>
                <a:t>PP1</a:t>
              </a:r>
            </a:p>
          </p:txBody>
        </p:sp>
        <p:sp>
          <p:nvSpPr>
            <p:cNvPr id="26661" name="Text Box 61"/>
            <p:cNvSpPr txBox="1">
              <a:spLocks noChangeArrowheads="1"/>
            </p:cNvSpPr>
            <p:nvPr/>
          </p:nvSpPr>
          <p:spPr bwMode="auto">
            <a:xfrm>
              <a:off x="2160" y="2390"/>
              <a:ext cx="4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solidFill>
                    <a:srgbClr val="000000"/>
                  </a:solidFill>
                  <a:latin typeface="Arial" pitchFamily="34" charset="0"/>
                </a:rPr>
                <a:t>PP2</a:t>
              </a:r>
            </a:p>
          </p:txBody>
        </p:sp>
      </p:grpSp>
      <p:grpSp>
        <p:nvGrpSpPr>
          <p:cNvPr id="4" name="Group 71"/>
          <p:cNvGrpSpPr>
            <a:grpSpLocks/>
          </p:cNvGrpSpPr>
          <p:nvPr/>
        </p:nvGrpSpPr>
        <p:grpSpPr bwMode="auto">
          <a:xfrm>
            <a:off x="4508500" y="3289300"/>
            <a:ext cx="3035300" cy="1358900"/>
            <a:chOff x="2840" y="2072"/>
            <a:chExt cx="1912" cy="856"/>
          </a:xfrm>
        </p:grpSpPr>
        <p:sp>
          <p:nvSpPr>
            <p:cNvPr id="26655" name="Oval 64"/>
            <p:cNvSpPr>
              <a:spLocks noChangeArrowheads="1"/>
            </p:cNvSpPr>
            <p:nvPr/>
          </p:nvSpPr>
          <p:spPr bwMode="auto">
            <a:xfrm>
              <a:off x="2840" y="2072"/>
              <a:ext cx="96" cy="96"/>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26656" name="Oval 65"/>
            <p:cNvSpPr>
              <a:spLocks noChangeArrowheads="1"/>
            </p:cNvSpPr>
            <p:nvPr/>
          </p:nvSpPr>
          <p:spPr bwMode="auto">
            <a:xfrm>
              <a:off x="4656" y="2832"/>
              <a:ext cx="96" cy="96"/>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26657" name="Oval 67"/>
            <p:cNvSpPr>
              <a:spLocks noChangeArrowheads="1"/>
            </p:cNvSpPr>
            <p:nvPr/>
          </p:nvSpPr>
          <p:spPr bwMode="auto">
            <a:xfrm>
              <a:off x="3696" y="2448"/>
              <a:ext cx="96" cy="96"/>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grpSp>
      <p:grpSp>
        <p:nvGrpSpPr>
          <p:cNvPr id="5" name="Group 72"/>
          <p:cNvGrpSpPr>
            <a:grpSpLocks/>
          </p:cNvGrpSpPr>
          <p:nvPr/>
        </p:nvGrpSpPr>
        <p:grpSpPr bwMode="auto">
          <a:xfrm>
            <a:off x="4241800" y="3352800"/>
            <a:ext cx="3149600" cy="1308100"/>
            <a:chOff x="2672" y="2112"/>
            <a:chExt cx="1984" cy="824"/>
          </a:xfrm>
        </p:grpSpPr>
        <p:sp>
          <p:nvSpPr>
            <p:cNvPr id="26653" name="Oval 63"/>
            <p:cNvSpPr>
              <a:spLocks noChangeArrowheads="1"/>
            </p:cNvSpPr>
            <p:nvPr/>
          </p:nvSpPr>
          <p:spPr bwMode="auto">
            <a:xfrm>
              <a:off x="2672" y="2840"/>
              <a:ext cx="96" cy="96"/>
            </a:xfrm>
            <a:prstGeom prst="ellipse">
              <a:avLst/>
            </a:prstGeom>
            <a:solidFill>
              <a:srgbClr val="00FF00"/>
            </a:solidFill>
            <a:ln w="9525">
              <a:solidFill>
                <a:schemeClr val="accent1"/>
              </a:solidFill>
              <a:round/>
              <a:headEnd/>
              <a:tailEnd/>
            </a:ln>
          </p:spPr>
          <p:txBody>
            <a:bodyPr wrap="none" anchor="ctr"/>
            <a:lstStyle/>
            <a:p>
              <a:endParaRPr lang="en-US">
                <a:solidFill>
                  <a:srgbClr val="000000"/>
                </a:solidFill>
              </a:endParaRPr>
            </a:p>
          </p:txBody>
        </p:sp>
        <p:sp>
          <p:nvSpPr>
            <p:cNvPr id="26654" name="Oval 68"/>
            <p:cNvSpPr>
              <a:spLocks noChangeArrowheads="1"/>
            </p:cNvSpPr>
            <p:nvPr/>
          </p:nvSpPr>
          <p:spPr bwMode="auto">
            <a:xfrm>
              <a:off x="4560" y="2112"/>
              <a:ext cx="96" cy="96"/>
            </a:xfrm>
            <a:prstGeom prst="ellipse">
              <a:avLst/>
            </a:prstGeom>
            <a:solidFill>
              <a:srgbClr val="00FF00"/>
            </a:solidFill>
            <a:ln w="9525">
              <a:solidFill>
                <a:schemeClr val="accent1"/>
              </a:solidFill>
              <a:round/>
              <a:headEnd/>
              <a:tailEnd/>
            </a:ln>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1491987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algn="ctr">
              <a:defRPr/>
            </a:pPr>
            <a:r>
              <a:rPr lang="en-US" sz="4400" kern="0" dirty="0" err="1">
                <a:solidFill>
                  <a:schemeClr val="tx2"/>
                </a:solidFill>
                <a:latin typeface="+mj-lt"/>
                <a:ea typeface="+mj-ea"/>
                <a:cs typeface="+mj-cs"/>
              </a:rPr>
              <a:t>Epipolar</a:t>
            </a:r>
            <a:r>
              <a:rPr lang="en-US" sz="4400" kern="0" dirty="0">
                <a:solidFill>
                  <a:schemeClr val="tx2"/>
                </a:solidFill>
                <a:latin typeface="+mj-lt"/>
                <a:ea typeface="+mj-ea"/>
                <a:cs typeface="+mj-cs"/>
              </a:rPr>
              <a:t> geometry: terms</a:t>
            </a:r>
          </a:p>
          <a:p>
            <a:pPr algn="ctr">
              <a:defRPr/>
            </a:pPr>
            <a:endParaRPr lang="en-US" sz="4400" kern="0" dirty="0">
              <a:solidFill>
                <a:schemeClr val="tx2"/>
              </a:solidFill>
              <a:latin typeface="+mj-lt"/>
              <a:ea typeface="+mj-ea"/>
              <a:cs typeface="+mj-cs"/>
            </a:endParaRPr>
          </a:p>
        </p:txBody>
      </p:sp>
      <p:sp>
        <p:nvSpPr>
          <p:cNvPr id="4" name="Content Placeholder 3"/>
          <p:cNvSpPr>
            <a:spLocks noGrp="1"/>
          </p:cNvSpPr>
          <p:nvPr>
            <p:ph idx="4294967295"/>
          </p:nvPr>
        </p:nvSpPr>
        <p:spPr>
          <a:xfrm>
            <a:off x="457200" y="1420813"/>
            <a:ext cx="8229600" cy="4525962"/>
          </a:xfrm>
        </p:spPr>
        <p:txBody>
          <a:bodyPr/>
          <a:lstStyle/>
          <a:p>
            <a:pPr eaLnBrk="1" hangingPunct="1"/>
            <a:r>
              <a:rPr lang="en-US" sz="2400" b="1" smtClean="0"/>
              <a:t>Baseline</a:t>
            </a:r>
            <a:r>
              <a:rPr lang="en-US" sz="2400" smtClean="0"/>
              <a:t>: line joining the camera centers</a:t>
            </a:r>
          </a:p>
          <a:p>
            <a:pPr eaLnBrk="1" hangingPunct="1"/>
            <a:r>
              <a:rPr lang="en-US" sz="2400" b="1" smtClean="0"/>
              <a:t>Epipole</a:t>
            </a:r>
            <a:r>
              <a:rPr lang="en-US" sz="2400" smtClean="0"/>
              <a:t>: point of intersection of baseline with the image plane</a:t>
            </a:r>
          </a:p>
          <a:p>
            <a:pPr eaLnBrk="1" hangingPunct="1"/>
            <a:r>
              <a:rPr lang="en-US" sz="2400" b="1" smtClean="0"/>
              <a:t>Epipolar plane</a:t>
            </a:r>
            <a:r>
              <a:rPr lang="en-US" sz="2400" smtClean="0"/>
              <a:t>: plane containing baseline and world point</a:t>
            </a:r>
          </a:p>
          <a:p>
            <a:pPr eaLnBrk="1" hangingPunct="1"/>
            <a:r>
              <a:rPr lang="en-US" sz="2400" b="1" smtClean="0"/>
              <a:t>Epipolar line</a:t>
            </a:r>
            <a:r>
              <a:rPr lang="en-US" sz="2400" smtClean="0"/>
              <a:t>: intersection of epipolar plane with the image plane</a:t>
            </a:r>
          </a:p>
          <a:p>
            <a:pPr eaLnBrk="1" hangingPunct="1"/>
            <a:endParaRPr lang="en-US" sz="2400" smtClean="0"/>
          </a:p>
          <a:p>
            <a:pPr eaLnBrk="1" hangingPunct="1"/>
            <a:r>
              <a:rPr lang="en-US" sz="2400" smtClean="0"/>
              <a:t>All epipolar lines intersect at the epipole</a:t>
            </a:r>
          </a:p>
          <a:p>
            <a:pPr eaLnBrk="1" hangingPunct="1"/>
            <a:r>
              <a:rPr lang="en-US" sz="2400" smtClean="0"/>
              <a:t>An epipolar plane intersects the left and right image planes in epipolar lines</a:t>
            </a:r>
          </a:p>
          <a:p>
            <a:pPr eaLnBrk="1" hangingPunct="1"/>
            <a:endParaRPr lang="en-US" sz="2400" smtClean="0"/>
          </a:p>
        </p:txBody>
      </p:sp>
      <p:sp>
        <p:nvSpPr>
          <p:cNvPr id="5" name="TextBox 4"/>
          <p:cNvSpPr txBox="1"/>
          <p:nvPr/>
        </p:nvSpPr>
        <p:spPr>
          <a:xfrm>
            <a:off x="8088839" y="6488668"/>
            <a:ext cx="1055161" cy="369332"/>
          </a:xfrm>
          <a:prstGeom prst="rect">
            <a:avLst/>
          </a:prstGeom>
          <a:noFill/>
        </p:spPr>
        <p:txBody>
          <a:bodyPr wrap="none" rtlCol="0">
            <a:spAutoFit/>
          </a:bodyPr>
          <a:lstStyle/>
          <a:p>
            <a:r>
              <a:rPr lang="en-US" dirty="0" err="1" smtClean="0">
                <a:solidFill>
                  <a:schemeClr val="bg1">
                    <a:lumMod val="65000"/>
                  </a:schemeClr>
                </a:solidFill>
              </a:rPr>
              <a:t>Grauman</a:t>
            </a:r>
            <a:endParaRPr lang="en-US"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srcRect/>
          <a:stretch>
            <a:fillRect/>
          </a:stretch>
        </p:blipFill>
        <p:spPr bwMode="auto">
          <a:xfrm>
            <a:off x="560388" y="1011238"/>
            <a:ext cx="7662862" cy="3213100"/>
          </a:xfrm>
          <a:prstGeom prst="rect">
            <a:avLst/>
          </a:prstGeom>
          <a:noFill/>
          <a:ln w="9525">
            <a:noFill/>
            <a:miter lim="800000"/>
            <a:headEnd/>
            <a:tailEnd/>
          </a:ln>
        </p:spPr>
      </p:pic>
      <p:sp>
        <p:nvSpPr>
          <p:cNvPr id="660484" name="Text Box 4"/>
          <p:cNvSpPr txBox="1">
            <a:spLocks noChangeArrowheads="1"/>
          </p:cNvSpPr>
          <p:nvPr/>
        </p:nvSpPr>
        <p:spPr bwMode="auto">
          <a:xfrm>
            <a:off x="950913" y="4364038"/>
            <a:ext cx="6800850" cy="708025"/>
          </a:xfrm>
          <a:prstGeom prst="rect">
            <a:avLst/>
          </a:prstGeom>
          <a:noFill/>
          <a:ln w="9525">
            <a:noFill/>
            <a:miter lim="800000"/>
            <a:headEnd/>
            <a:tailEnd/>
          </a:ln>
        </p:spPr>
        <p:txBody>
          <a:bodyPr wrap="none">
            <a:spAutoFit/>
          </a:bodyPr>
          <a:lstStyle/>
          <a:p>
            <a:pPr eaLnBrk="0" hangingPunct="0">
              <a:buFontTx/>
              <a:buChar char="•"/>
            </a:pPr>
            <a:r>
              <a:rPr lang="en-US"/>
              <a:t>  </a:t>
            </a:r>
            <a:r>
              <a:rPr lang="en-US" sz="2000"/>
              <a:t>Potential matches for </a:t>
            </a:r>
            <a:r>
              <a:rPr lang="en-US" sz="2000" i="1"/>
              <a:t>p</a:t>
            </a:r>
            <a:r>
              <a:rPr lang="en-US" sz="2000"/>
              <a:t> have to lie on the corresponding </a:t>
            </a:r>
          </a:p>
          <a:p>
            <a:pPr eaLnBrk="0" hangingPunct="0"/>
            <a:r>
              <a:rPr lang="en-US" sz="2000"/>
              <a:t>   epipolar line </a:t>
            </a:r>
            <a:r>
              <a:rPr lang="en-US" sz="2000" i="1"/>
              <a:t>l’</a:t>
            </a:r>
            <a:r>
              <a:rPr lang="en-US" sz="2000"/>
              <a:t>.</a:t>
            </a:r>
          </a:p>
        </p:txBody>
      </p:sp>
      <p:sp>
        <p:nvSpPr>
          <p:cNvPr id="660485" name="Text Box 5"/>
          <p:cNvSpPr txBox="1">
            <a:spLocks noChangeArrowheads="1"/>
          </p:cNvSpPr>
          <p:nvPr/>
        </p:nvSpPr>
        <p:spPr bwMode="auto">
          <a:xfrm>
            <a:off x="957263" y="5181600"/>
            <a:ext cx="6858000" cy="708025"/>
          </a:xfrm>
          <a:prstGeom prst="rect">
            <a:avLst/>
          </a:prstGeom>
          <a:noFill/>
          <a:ln w="9525">
            <a:noFill/>
            <a:miter lim="800000"/>
            <a:headEnd/>
            <a:tailEnd/>
          </a:ln>
        </p:spPr>
        <p:txBody>
          <a:bodyPr wrap="none">
            <a:spAutoFit/>
          </a:bodyPr>
          <a:lstStyle/>
          <a:p>
            <a:pPr eaLnBrk="0" hangingPunct="0">
              <a:buFontTx/>
              <a:buChar char="•"/>
            </a:pPr>
            <a:r>
              <a:rPr lang="en-US"/>
              <a:t>  </a:t>
            </a:r>
            <a:r>
              <a:rPr lang="en-US" sz="2000"/>
              <a:t>Potential matches for </a:t>
            </a:r>
            <a:r>
              <a:rPr lang="en-US" sz="2000" i="1"/>
              <a:t>p’</a:t>
            </a:r>
            <a:r>
              <a:rPr lang="en-US" sz="2000"/>
              <a:t> have to lie on the corresponding </a:t>
            </a:r>
          </a:p>
          <a:p>
            <a:pPr eaLnBrk="0" hangingPunct="0"/>
            <a:r>
              <a:rPr lang="en-US" sz="2000"/>
              <a:t>   epipolar line </a:t>
            </a:r>
            <a:r>
              <a:rPr lang="en-US" sz="2000" i="1"/>
              <a:t>l</a:t>
            </a:r>
            <a:r>
              <a:rPr lang="en-US" sz="2000"/>
              <a:t>.</a:t>
            </a:r>
          </a:p>
        </p:txBody>
      </p:sp>
      <p:sp>
        <p:nvSpPr>
          <p:cNvPr id="660486" name="Oval 6"/>
          <p:cNvSpPr>
            <a:spLocks noChangeArrowheads="1"/>
          </p:cNvSpPr>
          <p:nvPr/>
        </p:nvSpPr>
        <p:spPr bwMode="auto">
          <a:xfrm>
            <a:off x="2649538" y="251618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87" name="Line 7"/>
          <p:cNvSpPr>
            <a:spLocks noChangeShapeType="1"/>
          </p:cNvSpPr>
          <p:nvPr/>
        </p:nvSpPr>
        <p:spPr bwMode="auto">
          <a:xfrm flipH="1">
            <a:off x="5849938" y="2439988"/>
            <a:ext cx="254000" cy="1581150"/>
          </a:xfrm>
          <a:prstGeom prst="line">
            <a:avLst/>
          </a:prstGeom>
          <a:noFill/>
          <a:ln w="28575">
            <a:solidFill>
              <a:schemeClr val="accent1"/>
            </a:solidFill>
            <a:round/>
            <a:headEnd/>
            <a:tailEnd/>
          </a:ln>
        </p:spPr>
        <p:txBody>
          <a:bodyPr wrap="none" anchor="ctr"/>
          <a:lstStyle/>
          <a:p>
            <a:endParaRPr lang="en-US"/>
          </a:p>
        </p:txBody>
      </p:sp>
      <p:sp>
        <p:nvSpPr>
          <p:cNvPr id="660488" name="Oval 8"/>
          <p:cNvSpPr>
            <a:spLocks noChangeArrowheads="1"/>
          </p:cNvSpPr>
          <p:nvPr/>
        </p:nvSpPr>
        <p:spPr bwMode="auto">
          <a:xfrm>
            <a:off x="6040438" y="2516188"/>
            <a:ext cx="76200" cy="76200"/>
          </a:xfrm>
          <a:prstGeom prst="ellipse">
            <a:avLst/>
          </a:prstGeom>
          <a:solidFill>
            <a:srgbClr val="CC3300"/>
          </a:solidFill>
          <a:ln w="9525">
            <a:solidFill>
              <a:srgbClr val="CC3300"/>
            </a:solidFill>
            <a:round/>
            <a:headEnd/>
            <a:tailEnd/>
          </a:ln>
        </p:spPr>
        <p:txBody>
          <a:bodyPr wrap="none" anchor="ctr"/>
          <a:lstStyle/>
          <a:p>
            <a:pPr eaLnBrk="0" hangingPunct="0"/>
            <a:endParaRPr lang="en-US"/>
          </a:p>
        </p:txBody>
      </p:sp>
      <p:sp>
        <p:nvSpPr>
          <p:cNvPr id="660489" name="Line 9"/>
          <p:cNvSpPr>
            <a:spLocks noChangeShapeType="1"/>
          </p:cNvSpPr>
          <p:nvPr/>
        </p:nvSpPr>
        <p:spPr bwMode="auto">
          <a:xfrm flipH="1" flipV="1">
            <a:off x="2674938" y="2420938"/>
            <a:ext cx="241300" cy="1562100"/>
          </a:xfrm>
          <a:prstGeom prst="line">
            <a:avLst/>
          </a:prstGeom>
          <a:noFill/>
          <a:ln w="28575">
            <a:solidFill>
              <a:srgbClr val="CC3300"/>
            </a:solidFill>
            <a:round/>
            <a:headEnd/>
            <a:tailEnd/>
          </a:ln>
        </p:spPr>
        <p:txBody>
          <a:bodyPr wrap="none" anchor="ctr"/>
          <a:lstStyle/>
          <a:p>
            <a:endParaRPr lang="en-US"/>
          </a:p>
        </p:txBody>
      </p:sp>
      <p:sp>
        <p:nvSpPr>
          <p:cNvPr id="660490" name="Oval 10"/>
          <p:cNvSpPr>
            <a:spLocks noChangeArrowheads="1"/>
          </p:cNvSpPr>
          <p:nvPr/>
        </p:nvSpPr>
        <p:spPr bwMode="auto">
          <a:xfrm>
            <a:off x="3081338" y="221138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91" name="Oval 11"/>
          <p:cNvSpPr>
            <a:spLocks noChangeArrowheads="1"/>
          </p:cNvSpPr>
          <p:nvPr/>
        </p:nvSpPr>
        <p:spPr bwMode="auto">
          <a:xfrm>
            <a:off x="3735388" y="176688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92" name="Oval 12"/>
          <p:cNvSpPr>
            <a:spLocks noChangeArrowheads="1"/>
          </p:cNvSpPr>
          <p:nvPr/>
        </p:nvSpPr>
        <p:spPr bwMode="auto">
          <a:xfrm>
            <a:off x="4357688" y="133508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93" name="Oval 13"/>
          <p:cNvSpPr>
            <a:spLocks noChangeArrowheads="1"/>
          </p:cNvSpPr>
          <p:nvPr/>
        </p:nvSpPr>
        <p:spPr bwMode="auto">
          <a:xfrm>
            <a:off x="6040438" y="250983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94" name="Oval 14"/>
          <p:cNvSpPr>
            <a:spLocks noChangeArrowheads="1"/>
          </p:cNvSpPr>
          <p:nvPr/>
        </p:nvSpPr>
        <p:spPr bwMode="auto">
          <a:xfrm>
            <a:off x="5989638" y="286543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95" name="Oval 15"/>
          <p:cNvSpPr>
            <a:spLocks noChangeArrowheads="1"/>
          </p:cNvSpPr>
          <p:nvPr/>
        </p:nvSpPr>
        <p:spPr bwMode="auto">
          <a:xfrm>
            <a:off x="5932488" y="315753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575" name="Slide Number Placeholder 1"/>
          <p:cNvSpPr txBox="1">
            <a:spLocks noGrp="1"/>
          </p:cNvSpPr>
          <p:nvPr/>
        </p:nvSpPr>
        <p:spPr bwMode="auto">
          <a:xfrm>
            <a:off x="0" y="6534150"/>
            <a:ext cx="2133600" cy="476250"/>
          </a:xfrm>
          <a:prstGeom prst="rect">
            <a:avLst/>
          </a:prstGeom>
          <a:noFill/>
          <a:ln w="9525">
            <a:noFill/>
            <a:miter lim="800000"/>
            <a:headEnd/>
            <a:tailEnd/>
          </a:ln>
        </p:spPr>
        <p:txBody>
          <a:bodyPr/>
          <a:lstStyle/>
          <a:p>
            <a:r>
              <a:rPr lang="en-US" sz="1400"/>
              <a:t>Source: M. Pollefeys</a:t>
            </a:r>
          </a:p>
        </p:txBody>
      </p:sp>
      <p:sp>
        <p:nvSpPr>
          <p:cNvPr id="18" name="Title 1"/>
          <p:cNvSpPr txBox="1">
            <a:spLocks/>
          </p:cNvSpPr>
          <p:nvPr/>
        </p:nvSpPr>
        <p:spPr>
          <a:xfrm>
            <a:off x="457200" y="274638"/>
            <a:ext cx="8229600" cy="1143000"/>
          </a:xfrm>
          <a:prstGeom prst="rect">
            <a:avLst/>
          </a:prstGeom>
        </p:spPr>
        <p:txBody>
          <a:bodyPr/>
          <a:lstStyle/>
          <a:p>
            <a:pPr algn="ctr">
              <a:defRPr/>
            </a:pPr>
            <a:r>
              <a:rPr lang="en-US" sz="4400" kern="0" dirty="0" err="1">
                <a:solidFill>
                  <a:schemeClr val="tx2"/>
                </a:solidFill>
                <a:latin typeface="+mj-lt"/>
                <a:ea typeface="+mj-ea"/>
                <a:cs typeface="+mj-cs"/>
              </a:rPr>
              <a:t>Epipolar</a:t>
            </a:r>
            <a:r>
              <a:rPr lang="en-US" sz="4400" kern="0" dirty="0">
                <a:solidFill>
                  <a:schemeClr val="tx2"/>
                </a:solidFill>
                <a:latin typeface="+mj-lt"/>
                <a:ea typeface="+mj-ea"/>
                <a:cs typeface="+mj-cs"/>
              </a:rPr>
              <a:t> constraint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604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604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604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60492"/>
                                        </p:tgtEl>
                                        <p:attrNameLst>
                                          <p:attrName>style.visibility</p:attrName>
                                        </p:attrNameLst>
                                      </p:cBhvr>
                                      <p:to>
                                        <p:strVal val="visible"/>
                                      </p:to>
                                    </p:set>
                                  </p:childTnLst>
                                  <p:subTnLst>
                                    <p:set>
                                      <p:cBhvr override="childStyle">
                                        <p:cTn dur="1" fill="hold" display="0" masterRel="nextClick" afterEffect="1"/>
                                        <p:tgtEl>
                                          <p:spTgt spid="660492"/>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499"/>
                                          </p:stCondLst>
                                        </p:cTn>
                                        <p:tgtEl>
                                          <p:spTgt spid="660493"/>
                                        </p:tgtEl>
                                        <p:attrNameLst>
                                          <p:attrName>style.visibility</p:attrName>
                                        </p:attrNameLst>
                                      </p:cBhvr>
                                      <p:to>
                                        <p:strVal val="visible"/>
                                      </p:to>
                                    </p:set>
                                  </p:childTnLst>
                                  <p:subTnLst>
                                    <p:set>
                                      <p:cBhvr override="childStyle">
                                        <p:cTn dur="1" fill="hold" display="0" masterRel="nextClick" afterEffect="1"/>
                                        <p:tgtEl>
                                          <p:spTgt spid="66049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60491"/>
                                        </p:tgtEl>
                                        <p:attrNameLst>
                                          <p:attrName>style.visibility</p:attrName>
                                        </p:attrNameLst>
                                      </p:cBhvr>
                                      <p:to>
                                        <p:strVal val="visible"/>
                                      </p:to>
                                    </p:set>
                                  </p:childTnLst>
                                  <p:subTnLst>
                                    <p:set>
                                      <p:cBhvr override="childStyle">
                                        <p:cTn dur="1" fill="hold" display="0" masterRel="nextClick" afterEffect="1"/>
                                        <p:tgtEl>
                                          <p:spTgt spid="660491"/>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499"/>
                                          </p:stCondLst>
                                        </p:cTn>
                                        <p:tgtEl>
                                          <p:spTgt spid="660494"/>
                                        </p:tgtEl>
                                        <p:attrNameLst>
                                          <p:attrName>style.visibility</p:attrName>
                                        </p:attrNameLst>
                                      </p:cBhvr>
                                      <p:to>
                                        <p:strVal val="visible"/>
                                      </p:to>
                                    </p:set>
                                  </p:childTnLst>
                                  <p:subTnLst>
                                    <p:set>
                                      <p:cBhvr override="childStyle">
                                        <p:cTn dur="1" fill="hold" display="0" masterRel="nextClick" afterEffect="1"/>
                                        <p:tgtEl>
                                          <p:spTgt spid="66049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60490"/>
                                        </p:tgtEl>
                                        <p:attrNameLst>
                                          <p:attrName>style.visibility</p:attrName>
                                        </p:attrNameLst>
                                      </p:cBhvr>
                                      <p:to>
                                        <p:strVal val="visible"/>
                                      </p:to>
                                    </p:set>
                                  </p:childTnLst>
                                  <p:subTnLst>
                                    <p:set>
                                      <p:cBhvr override="childStyle">
                                        <p:cTn dur="1" fill="hold" display="0" masterRel="nextClick" afterEffect="1"/>
                                        <p:tgtEl>
                                          <p:spTgt spid="660490"/>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499"/>
                                          </p:stCondLst>
                                        </p:cTn>
                                        <p:tgtEl>
                                          <p:spTgt spid="660495"/>
                                        </p:tgtEl>
                                        <p:attrNameLst>
                                          <p:attrName>style.visibility</p:attrName>
                                        </p:attrNameLst>
                                      </p:cBhvr>
                                      <p:to>
                                        <p:strVal val="visible"/>
                                      </p:to>
                                    </p:set>
                                  </p:childTnLst>
                                  <p:subTnLst>
                                    <p:set>
                                      <p:cBhvr override="childStyle">
                                        <p:cTn dur="1" fill="hold" display="0" masterRel="nextClick" afterEffect="1"/>
                                        <p:tgtEl>
                                          <p:spTgt spid="66049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6604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66048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660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4" grpId="0" autoUpdateAnimBg="0"/>
      <p:bldP spid="660485" grpId="0" autoUpdateAnimBg="0"/>
      <p:bldP spid="660486" grpId="0" animBg="1"/>
      <p:bldP spid="660487" grpId="0" animBg="1"/>
      <p:bldP spid="660488" grpId="0" animBg="1" autoUpdateAnimBg="0"/>
      <p:bldP spid="660489" grpId="0" animBg="1"/>
      <p:bldP spid="660490" grpId="0" animBg="1"/>
      <p:bldP spid="660491" grpId="0" animBg="1"/>
      <p:bldP spid="660492" grpId="0" animBg="1"/>
      <p:bldP spid="660493" grpId="0" animBg="1"/>
      <p:bldP spid="660494" grpId="0" animBg="1"/>
      <p:bldP spid="66049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a:off x="1219200" y="1311275"/>
            <a:ext cx="6334125" cy="4657725"/>
          </a:xfrm>
          <a:prstGeom prst="rect">
            <a:avLst/>
          </a:prstGeom>
          <a:noFill/>
          <a:ln w="9525">
            <a:noFill/>
            <a:miter lim="800000"/>
            <a:headEnd/>
            <a:tailEnd/>
          </a:ln>
        </p:spPr>
      </p:pic>
      <p:sp>
        <p:nvSpPr>
          <p:cNvPr id="3" name="Title 1"/>
          <p:cNvSpPr txBox="1">
            <a:spLocks/>
          </p:cNvSpPr>
          <p:nvPr/>
        </p:nvSpPr>
        <p:spPr>
          <a:xfrm>
            <a:off x="457200" y="274638"/>
            <a:ext cx="8229600" cy="1143000"/>
          </a:xfrm>
          <a:prstGeom prst="rect">
            <a:avLst/>
          </a:prstGeom>
        </p:spPr>
        <p:txBody>
          <a:bodyPr/>
          <a:lstStyle/>
          <a:p>
            <a:pPr algn="ctr">
              <a:defRPr/>
            </a:pPr>
            <a:r>
              <a:rPr lang="en-US" sz="4400" kern="0" dirty="0">
                <a:solidFill>
                  <a:schemeClr val="tx2"/>
                </a:solidFill>
                <a:latin typeface="+mj-lt"/>
                <a:ea typeface="+mj-ea"/>
                <a:cs typeface="+mj-cs"/>
              </a:rPr>
              <a:t>Example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fig8"/>
          <p:cNvPicPr>
            <a:picLocks noChangeAspect="1" noChangeArrowheads="1"/>
          </p:cNvPicPr>
          <p:nvPr/>
        </p:nvPicPr>
        <p:blipFill>
          <a:blip r:embed="rId3" cstate="print"/>
          <a:srcRect/>
          <a:stretch>
            <a:fillRect/>
          </a:stretch>
        </p:blipFill>
        <p:spPr bwMode="auto">
          <a:xfrm>
            <a:off x="4562475" y="3003550"/>
            <a:ext cx="3525838" cy="3309938"/>
          </a:xfrm>
          <a:prstGeom prst="rect">
            <a:avLst/>
          </a:prstGeom>
          <a:noFill/>
          <a:ln w="9525">
            <a:noFill/>
            <a:miter lim="800000"/>
            <a:headEnd/>
            <a:tailEnd/>
          </a:ln>
        </p:spPr>
      </p:pic>
      <p:pic>
        <p:nvPicPr>
          <p:cNvPr id="187395" name="Picture 3" descr="fig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7725" y="3003550"/>
            <a:ext cx="3525838" cy="3309938"/>
          </a:xfrm>
          <a:prstGeom prst="rect">
            <a:avLst/>
          </a:prstGeom>
          <a:noFill/>
          <a:ln w="9525">
            <a:noFill/>
            <a:miter lim="800000"/>
            <a:headEnd/>
            <a:tailEnd/>
          </a:ln>
        </p:spPr>
      </p:pic>
      <p:pic>
        <p:nvPicPr>
          <p:cNvPr id="68612" name="Picture 4" descr="fig8"/>
          <p:cNvPicPr>
            <a:picLocks noChangeAspect="1" noChangeArrowheads="1"/>
          </p:cNvPicPr>
          <p:nvPr/>
        </p:nvPicPr>
        <p:blipFill>
          <a:blip r:embed="rId5" cstate="print"/>
          <a:srcRect/>
          <a:stretch>
            <a:fillRect/>
          </a:stretch>
        </p:blipFill>
        <p:spPr bwMode="auto">
          <a:xfrm>
            <a:off x="2743200" y="800100"/>
            <a:ext cx="3705225" cy="2247900"/>
          </a:xfrm>
          <a:prstGeom prst="rect">
            <a:avLst/>
          </a:prstGeom>
          <a:noFill/>
          <a:ln w="9525">
            <a:noFill/>
            <a:miter lim="800000"/>
            <a:headEnd/>
            <a:tailEnd/>
          </a:ln>
        </p:spPr>
      </p:pic>
      <p:sp>
        <p:nvSpPr>
          <p:cNvPr id="68613" name="Text Box 5"/>
          <p:cNvSpPr txBox="1">
            <a:spLocks noChangeArrowheads="1"/>
          </p:cNvSpPr>
          <p:nvPr/>
        </p:nvSpPr>
        <p:spPr bwMode="auto">
          <a:xfrm>
            <a:off x="1760538" y="254000"/>
            <a:ext cx="7262812" cy="584200"/>
          </a:xfrm>
          <a:prstGeom prst="rect">
            <a:avLst/>
          </a:prstGeom>
          <a:noFill/>
          <a:ln w="9525" algn="ctr">
            <a:noFill/>
            <a:miter lim="800000"/>
            <a:headEnd/>
            <a:tailEnd/>
          </a:ln>
        </p:spPr>
        <p:txBody>
          <a:bodyPr>
            <a:spAutoFit/>
          </a:bodyPr>
          <a:lstStyle/>
          <a:p>
            <a:pPr eaLnBrk="0" hangingPunct="0"/>
            <a:r>
              <a:rPr lang="en-US" sz="3200" dirty="0"/>
              <a:t>Example: converging cameras</a:t>
            </a:r>
          </a:p>
        </p:txBody>
      </p:sp>
      <p:sp>
        <p:nvSpPr>
          <p:cNvPr id="68614" name="Slide Number Placeholder 1"/>
          <p:cNvSpPr txBox="1">
            <a:spLocks noGrp="1"/>
          </p:cNvSpPr>
          <p:nvPr/>
        </p:nvSpPr>
        <p:spPr bwMode="auto">
          <a:xfrm>
            <a:off x="0" y="6553200"/>
            <a:ext cx="3962400" cy="476250"/>
          </a:xfrm>
          <a:prstGeom prst="rect">
            <a:avLst/>
          </a:prstGeom>
          <a:noFill/>
          <a:ln w="9525">
            <a:noFill/>
            <a:miter lim="800000"/>
            <a:headEnd/>
            <a:tailEnd/>
          </a:ln>
        </p:spPr>
        <p:txBody>
          <a:bodyPr/>
          <a:lstStyle/>
          <a:p>
            <a:r>
              <a:rPr lang="en-US" sz="1400"/>
              <a:t>Figure from Hartley &amp; Zisserman</a:t>
            </a:r>
          </a:p>
        </p:txBody>
      </p:sp>
      <p:sp>
        <p:nvSpPr>
          <p:cNvPr id="68615" name="TextBox 8"/>
          <p:cNvSpPr txBox="1">
            <a:spLocks noChangeArrowheads="1"/>
          </p:cNvSpPr>
          <p:nvPr/>
        </p:nvSpPr>
        <p:spPr bwMode="auto">
          <a:xfrm>
            <a:off x="6858000" y="1036638"/>
            <a:ext cx="2286000" cy="1477962"/>
          </a:xfrm>
          <a:prstGeom prst="rect">
            <a:avLst/>
          </a:prstGeom>
          <a:noFill/>
          <a:ln w="9525">
            <a:noFill/>
            <a:miter lim="800000"/>
            <a:headEnd/>
            <a:tailEnd/>
          </a:ln>
        </p:spPr>
        <p:txBody>
          <a:bodyPr>
            <a:spAutoFit/>
          </a:bodyPr>
          <a:lstStyle/>
          <a:p>
            <a:pPr eaLnBrk="0" hangingPunct="0"/>
            <a:r>
              <a:rPr lang="en-US"/>
              <a:t>As position of 3d point varies, epipolar lines “rotate” about the baseline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7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612775" y="325438"/>
            <a:ext cx="9144000" cy="584200"/>
          </a:xfrm>
          <a:prstGeom prst="rect">
            <a:avLst/>
          </a:prstGeom>
          <a:noFill/>
          <a:ln w="9525" algn="ctr">
            <a:noFill/>
            <a:miter lim="800000"/>
            <a:headEnd/>
            <a:tailEnd/>
          </a:ln>
        </p:spPr>
        <p:txBody>
          <a:bodyPr>
            <a:spAutoFit/>
          </a:bodyPr>
          <a:lstStyle/>
          <a:p>
            <a:pPr eaLnBrk="0" hangingPunct="0"/>
            <a:r>
              <a:rPr lang="en-US" sz="3200"/>
              <a:t>Example: motion parallel with image plane</a:t>
            </a:r>
          </a:p>
        </p:txBody>
      </p:sp>
      <p:pic>
        <p:nvPicPr>
          <p:cNvPr id="69635" name="Picture 3" descr="fig8"/>
          <p:cNvPicPr>
            <a:picLocks noChangeAspect="1" noChangeArrowheads="1"/>
          </p:cNvPicPr>
          <p:nvPr/>
        </p:nvPicPr>
        <p:blipFill>
          <a:blip r:embed="rId3" cstate="print"/>
          <a:srcRect/>
          <a:stretch>
            <a:fillRect/>
          </a:stretch>
        </p:blipFill>
        <p:spPr bwMode="auto">
          <a:xfrm>
            <a:off x="4724400" y="3657600"/>
            <a:ext cx="3370263" cy="1809750"/>
          </a:xfrm>
          <a:prstGeom prst="rect">
            <a:avLst/>
          </a:prstGeom>
          <a:noFill/>
          <a:ln w="9525">
            <a:noFill/>
            <a:miter lim="800000"/>
            <a:headEnd/>
            <a:tailEnd/>
          </a:ln>
        </p:spPr>
      </p:pic>
      <p:pic>
        <p:nvPicPr>
          <p:cNvPr id="69636" name="Picture 4" descr="fig8"/>
          <p:cNvPicPr>
            <a:picLocks noChangeAspect="1" noChangeArrowheads="1"/>
          </p:cNvPicPr>
          <p:nvPr/>
        </p:nvPicPr>
        <p:blipFill>
          <a:blip r:embed="rId4" cstate="print"/>
          <a:srcRect/>
          <a:stretch>
            <a:fillRect/>
          </a:stretch>
        </p:blipFill>
        <p:spPr bwMode="auto">
          <a:xfrm>
            <a:off x="1676400" y="1524000"/>
            <a:ext cx="5553075" cy="1343025"/>
          </a:xfrm>
          <a:prstGeom prst="rect">
            <a:avLst/>
          </a:prstGeom>
          <a:noFill/>
          <a:ln w="9525">
            <a:noFill/>
            <a:miter lim="800000"/>
            <a:headEnd/>
            <a:tailEnd/>
          </a:ln>
        </p:spPr>
      </p:pic>
      <p:pic>
        <p:nvPicPr>
          <p:cNvPr id="69637" name="Picture 5" descr="fig8"/>
          <p:cNvPicPr>
            <a:picLocks noChangeAspect="1" noChangeArrowheads="1"/>
          </p:cNvPicPr>
          <p:nvPr/>
        </p:nvPicPr>
        <p:blipFill>
          <a:blip r:embed="rId5" cstate="print"/>
          <a:srcRect/>
          <a:stretch>
            <a:fillRect/>
          </a:stretch>
        </p:blipFill>
        <p:spPr bwMode="auto">
          <a:xfrm>
            <a:off x="990600" y="3657600"/>
            <a:ext cx="3332163" cy="1789113"/>
          </a:xfrm>
          <a:prstGeom prst="rect">
            <a:avLst/>
          </a:prstGeom>
          <a:noFill/>
          <a:ln w="9525">
            <a:noFill/>
            <a:miter lim="800000"/>
            <a:headEnd/>
            <a:tailEnd/>
          </a:ln>
        </p:spPr>
      </p:pic>
      <p:sp>
        <p:nvSpPr>
          <p:cNvPr id="69638" name="Slide Number Placeholder 1"/>
          <p:cNvSpPr txBox="1">
            <a:spLocks noGrp="1"/>
          </p:cNvSpPr>
          <p:nvPr/>
        </p:nvSpPr>
        <p:spPr bwMode="auto">
          <a:xfrm>
            <a:off x="0" y="6553200"/>
            <a:ext cx="3962400" cy="476250"/>
          </a:xfrm>
          <a:prstGeom prst="rect">
            <a:avLst/>
          </a:prstGeom>
          <a:noFill/>
          <a:ln w="9525">
            <a:noFill/>
            <a:miter lim="800000"/>
            <a:headEnd/>
            <a:tailEnd/>
          </a:ln>
        </p:spPr>
        <p:txBody>
          <a:bodyPr/>
          <a:lstStyle/>
          <a:p>
            <a:r>
              <a:rPr lang="en-US" sz="1400"/>
              <a:t>Figure from Hartley &amp; Zisserman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982788" y="252413"/>
            <a:ext cx="7262812" cy="584200"/>
          </a:xfrm>
          <a:prstGeom prst="rect">
            <a:avLst/>
          </a:prstGeom>
          <a:noFill/>
          <a:ln w="9525" algn="ctr">
            <a:noFill/>
            <a:miter lim="800000"/>
            <a:headEnd/>
            <a:tailEnd/>
          </a:ln>
        </p:spPr>
        <p:txBody>
          <a:bodyPr>
            <a:spAutoFit/>
          </a:bodyPr>
          <a:lstStyle/>
          <a:p>
            <a:pPr eaLnBrk="0" hangingPunct="0"/>
            <a:r>
              <a:rPr lang="en-US" sz="3200"/>
              <a:t>Example: forward motion</a:t>
            </a:r>
          </a:p>
        </p:txBody>
      </p:sp>
      <p:pic>
        <p:nvPicPr>
          <p:cNvPr id="70659" name="Picture 3" descr="fig8"/>
          <p:cNvPicPr>
            <a:picLocks noChangeAspect="1" noChangeArrowheads="1"/>
          </p:cNvPicPr>
          <p:nvPr/>
        </p:nvPicPr>
        <p:blipFill>
          <a:blip r:embed="rId3" cstate="print"/>
          <a:srcRect/>
          <a:stretch>
            <a:fillRect/>
          </a:stretch>
        </p:blipFill>
        <p:spPr bwMode="auto">
          <a:xfrm>
            <a:off x="3505200" y="1566863"/>
            <a:ext cx="2682875" cy="2722562"/>
          </a:xfrm>
          <a:prstGeom prst="rect">
            <a:avLst/>
          </a:prstGeom>
          <a:noFill/>
          <a:ln w="9525">
            <a:noFill/>
            <a:miter lim="800000"/>
            <a:headEnd/>
            <a:tailEnd/>
          </a:ln>
        </p:spPr>
      </p:pic>
      <p:pic>
        <p:nvPicPr>
          <p:cNvPr id="70660" name="Picture 4" descr="fig8"/>
          <p:cNvPicPr>
            <a:picLocks noChangeAspect="1" noChangeArrowheads="1"/>
          </p:cNvPicPr>
          <p:nvPr/>
        </p:nvPicPr>
        <p:blipFill>
          <a:blip r:embed="rId4" cstate="print"/>
          <a:srcRect/>
          <a:stretch>
            <a:fillRect/>
          </a:stretch>
        </p:blipFill>
        <p:spPr bwMode="auto">
          <a:xfrm>
            <a:off x="533400" y="1566863"/>
            <a:ext cx="2682875" cy="2722562"/>
          </a:xfrm>
          <a:prstGeom prst="rect">
            <a:avLst/>
          </a:prstGeom>
          <a:noFill/>
          <a:ln w="9525">
            <a:noFill/>
            <a:miter lim="800000"/>
            <a:headEnd/>
            <a:tailEnd/>
          </a:ln>
        </p:spPr>
      </p:pic>
      <p:sp>
        <p:nvSpPr>
          <p:cNvPr id="70661" name="Slide Number Placeholder 1"/>
          <p:cNvSpPr txBox="1">
            <a:spLocks noGrp="1"/>
          </p:cNvSpPr>
          <p:nvPr/>
        </p:nvSpPr>
        <p:spPr bwMode="auto">
          <a:xfrm>
            <a:off x="0" y="6553200"/>
            <a:ext cx="3962400" cy="476250"/>
          </a:xfrm>
          <a:prstGeom prst="rect">
            <a:avLst/>
          </a:prstGeom>
          <a:noFill/>
          <a:ln w="9525">
            <a:noFill/>
            <a:miter lim="800000"/>
            <a:headEnd/>
            <a:tailEnd/>
          </a:ln>
        </p:spPr>
        <p:txBody>
          <a:bodyPr/>
          <a:lstStyle/>
          <a:p>
            <a:r>
              <a:rPr lang="en-US" sz="1400"/>
              <a:t>Figure from Hartley &amp; Zisserman</a:t>
            </a:r>
          </a:p>
        </p:txBody>
      </p:sp>
      <p:sp>
        <p:nvSpPr>
          <p:cNvPr id="70662" name="Rectangle 5"/>
          <p:cNvSpPr>
            <a:spLocks noChangeArrowheads="1"/>
          </p:cNvSpPr>
          <p:nvPr/>
        </p:nvSpPr>
        <p:spPr bwMode="auto">
          <a:xfrm>
            <a:off x="6629400" y="2511425"/>
            <a:ext cx="2049463" cy="1722438"/>
          </a:xfrm>
          <a:prstGeom prst="rect">
            <a:avLst/>
          </a:prstGeom>
          <a:noFill/>
          <a:ln w="9525" algn="ctr">
            <a:solidFill>
              <a:schemeClr val="tx1"/>
            </a:solidFill>
            <a:miter lim="800000"/>
            <a:headEnd/>
            <a:tailEnd/>
          </a:ln>
        </p:spPr>
        <p:txBody>
          <a:bodyPr wrap="none" anchor="ctr"/>
          <a:lstStyle/>
          <a:p>
            <a:pPr eaLnBrk="0" hangingPunct="0"/>
            <a:endParaRPr lang="en-US"/>
          </a:p>
        </p:txBody>
      </p:sp>
      <p:sp>
        <p:nvSpPr>
          <p:cNvPr id="70663" name="Rectangle 6"/>
          <p:cNvSpPr>
            <a:spLocks noChangeArrowheads="1"/>
          </p:cNvSpPr>
          <p:nvPr/>
        </p:nvSpPr>
        <p:spPr bwMode="auto">
          <a:xfrm>
            <a:off x="6992938" y="1600200"/>
            <a:ext cx="1282700" cy="1135063"/>
          </a:xfrm>
          <a:prstGeom prst="rect">
            <a:avLst/>
          </a:prstGeom>
          <a:noFill/>
          <a:ln w="9525" algn="ctr">
            <a:solidFill>
              <a:schemeClr val="tx1"/>
            </a:solidFill>
            <a:miter lim="800000"/>
            <a:headEnd/>
            <a:tailEnd/>
          </a:ln>
        </p:spPr>
        <p:txBody>
          <a:bodyPr wrap="none" anchor="ctr"/>
          <a:lstStyle/>
          <a:p>
            <a:pPr eaLnBrk="0" hangingPunct="0"/>
            <a:endParaRPr lang="en-US"/>
          </a:p>
        </p:txBody>
      </p:sp>
      <p:sp>
        <p:nvSpPr>
          <p:cNvPr id="70664" name="Freeform 7"/>
          <p:cNvSpPr>
            <a:spLocks/>
          </p:cNvSpPr>
          <p:nvPr/>
        </p:nvSpPr>
        <p:spPr bwMode="auto">
          <a:xfrm>
            <a:off x="6711950" y="1874838"/>
            <a:ext cx="914400" cy="1935162"/>
          </a:xfrm>
          <a:custGeom>
            <a:avLst/>
            <a:gdLst>
              <a:gd name="T0" fmla="*/ 2147483647 w 576"/>
              <a:gd name="T1" fmla="*/ 2147483647 h 1219"/>
              <a:gd name="T2" fmla="*/ 2147483647 w 576"/>
              <a:gd name="T3" fmla="*/ 2147483647 h 1219"/>
              <a:gd name="T4" fmla="*/ 2147483647 w 576"/>
              <a:gd name="T5" fmla="*/ 0 h 1219"/>
              <a:gd name="T6" fmla="*/ 0 w 576"/>
              <a:gd name="T7" fmla="*/ 2147483647 h 1219"/>
              <a:gd name="T8" fmla="*/ 2147483647 w 576"/>
              <a:gd name="T9" fmla="*/ 2147483647 h 1219"/>
              <a:gd name="T10" fmla="*/ 0 60000 65536"/>
              <a:gd name="T11" fmla="*/ 0 60000 65536"/>
              <a:gd name="T12" fmla="*/ 0 60000 65536"/>
              <a:gd name="T13" fmla="*/ 0 60000 65536"/>
              <a:gd name="T14" fmla="*/ 0 60000 65536"/>
              <a:gd name="T15" fmla="*/ 0 w 576"/>
              <a:gd name="T16" fmla="*/ 0 h 1219"/>
              <a:gd name="T17" fmla="*/ 576 w 576"/>
              <a:gd name="T18" fmla="*/ 1219 h 1219"/>
            </a:gdLst>
            <a:ahLst/>
            <a:cxnLst>
              <a:cxn ang="T10">
                <a:pos x="T0" y="T1"/>
              </a:cxn>
              <a:cxn ang="T11">
                <a:pos x="T2" y="T3"/>
              </a:cxn>
              <a:cxn ang="T12">
                <a:pos x="T4" y="T5"/>
              </a:cxn>
              <a:cxn ang="T13">
                <a:pos x="T6" y="T7"/>
              </a:cxn>
              <a:cxn ang="T14">
                <a:pos x="T8" y="T9"/>
              </a:cxn>
            </a:cxnLst>
            <a:rect l="T15" t="T16" r="T17" b="T18"/>
            <a:pathLst>
              <a:path w="576" h="1219">
                <a:moveTo>
                  <a:pt x="576" y="1219"/>
                </a:moveTo>
                <a:lnTo>
                  <a:pt x="571" y="108"/>
                </a:lnTo>
                <a:lnTo>
                  <a:pt x="266" y="0"/>
                </a:lnTo>
                <a:lnTo>
                  <a:pt x="0" y="1003"/>
                </a:lnTo>
                <a:lnTo>
                  <a:pt x="576" y="1219"/>
                </a:lnTo>
                <a:close/>
              </a:path>
            </a:pathLst>
          </a:custGeom>
          <a:noFill/>
          <a:ln w="9525">
            <a:solidFill>
              <a:schemeClr val="tx1"/>
            </a:solidFill>
            <a:round/>
            <a:headEnd/>
            <a:tailEnd/>
          </a:ln>
        </p:spPr>
        <p:txBody>
          <a:bodyPr wrap="none" anchor="ctr"/>
          <a:lstStyle/>
          <a:p>
            <a:pPr eaLnBrk="0" hangingPunct="0"/>
            <a:endParaRPr lang="en-US"/>
          </a:p>
        </p:txBody>
      </p:sp>
      <p:sp>
        <p:nvSpPr>
          <p:cNvPr id="70665" name="Freeform 8"/>
          <p:cNvSpPr>
            <a:spLocks/>
          </p:cNvSpPr>
          <p:nvPr/>
        </p:nvSpPr>
        <p:spPr bwMode="auto">
          <a:xfrm flipH="1">
            <a:off x="7621588" y="1870075"/>
            <a:ext cx="914400" cy="1935163"/>
          </a:xfrm>
          <a:custGeom>
            <a:avLst/>
            <a:gdLst>
              <a:gd name="T0" fmla="*/ 2147483647 w 576"/>
              <a:gd name="T1" fmla="*/ 2147483647 h 1219"/>
              <a:gd name="T2" fmla="*/ 2147483647 w 576"/>
              <a:gd name="T3" fmla="*/ 2147483647 h 1219"/>
              <a:gd name="T4" fmla="*/ 2147483647 w 576"/>
              <a:gd name="T5" fmla="*/ 0 h 1219"/>
              <a:gd name="T6" fmla="*/ 0 w 576"/>
              <a:gd name="T7" fmla="*/ 2147483647 h 1219"/>
              <a:gd name="T8" fmla="*/ 2147483647 w 576"/>
              <a:gd name="T9" fmla="*/ 2147483647 h 1219"/>
              <a:gd name="T10" fmla="*/ 0 60000 65536"/>
              <a:gd name="T11" fmla="*/ 0 60000 65536"/>
              <a:gd name="T12" fmla="*/ 0 60000 65536"/>
              <a:gd name="T13" fmla="*/ 0 60000 65536"/>
              <a:gd name="T14" fmla="*/ 0 60000 65536"/>
              <a:gd name="T15" fmla="*/ 0 w 576"/>
              <a:gd name="T16" fmla="*/ 0 h 1219"/>
              <a:gd name="T17" fmla="*/ 576 w 576"/>
              <a:gd name="T18" fmla="*/ 1219 h 1219"/>
            </a:gdLst>
            <a:ahLst/>
            <a:cxnLst>
              <a:cxn ang="T10">
                <a:pos x="T0" y="T1"/>
              </a:cxn>
              <a:cxn ang="T11">
                <a:pos x="T2" y="T3"/>
              </a:cxn>
              <a:cxn ang="T12">
                <a:pos x="T4" y="T5"/>
              </a:cxn>
              <a:cxn ang="T13">
                <a:pos x="T6" y="T7"/>
              </a:cxn>
              <a:cxn ang="T14">
                <a:pos x="T8" y="T9"/>
              </a:cxn>
            </a:cxnLst>
            <a:rect l="T15" t="T16" r="T17" b="T18"/>
            <a:pathLst>
              <a:path w="576" h="1219">
                <a:moveTo>
                  <a:pt x="576" y="1219"/>
                </a:moveTo>
                <a:lnTo>
                  <a:pt x="571" y="108"/>
                </a:lnTo>
                <a:lnTo>
                  <a:pt x="266" y="0"/>
                </a:lnTo>
                <a:lnTo>
                  <a:pt x="0" y="1003"/>
                </a:lnTo>
                <a:lnTo>
                  <a:pt x="576" y="1219"/>
                </a:lnTo>
                <a:close/>
              </a:path>
            </a:pathLst>
          </a:custGeom>
          <a:noFill/>
          <a:ln w="9525">
            <a:solidFill>
              <a:schemeClr val="tx1"/>
            </a:solidFill>
            <a:round/>
            <a:headEnd/>
            <a:tailEnd/>
          </a:ln>
        </p:spPr>
        <p:txBody>
          <a:bodyPr wrap="none" anchor="ctr"/>
          <a:lstStyle/>
          <a:p>
            <a:pPr eaLnBrk="0" hangingPunct="0"/>
            <a:endParaRPr lang="en-US"/>
          </a:p>
        </p:txBody>
      </p:sp>
      <p:sp>
        <p:nvSpPr>
          <p:cNvPr id="70666" name="Freeform 9"/>
          <p:cNvSpPr>
            <a:spLocks/>
          </p:cNvSpPr>
          <p:nvPr/>
        </p:nvSpPr>
        <p:spPr bwMode="auto">
          <a:xfrm>
            <a:off x="7624763" y="2060575"/>
            <a:ext cx="923925" cy="2001838"/>
          </a:xfrm>
          <a:custGeom>
            <a:avLst/>
            <a:gdLst>
              <a:gd name="T0" fmla="*/ 0 w 582"/>
              <a:gd name="T1" fmla="*/ 2147483647 h 1261"/>
              <a:gd name="T2" fmla="*/ 2147483647 w 582"/>
              <a:gd name="T3" fmla="*/ 0 h 1261"/>
              <a:gd name="T4" fmla="*/ 2147483647 w 582"/>
              <a:gd name="T5" fmla="*/ 2147483647 h 1261"/>
              <a:gd name="T6" fmla="*/ 2147483647 w 582"/>
              <a:gd name="T7" fmla="*/ 2147483647 h 1261"/>
              <a:gd name="T8" fmla="*/ 0 w 582"/>
              <a:gd name="T9" fmla="*/ 2147483647 h 1261"/>
              <a:gd name="T10" fmla="*/ 0 60000 65536"/>
              <a:gd name="T11" fmla="*/ 0 60000 65536"/>
              <a:gd name="T12" fmla="*/ 0 60000 65536"/>
              <a:gd name="T13" fmla="*/ 0 60000 65536"/>
              <a:gd name="T14" fmla="*/ 0 60000 65536"/>
              <a:gd name="T15" fmla="*/ 0 w 582"/>
              <a:gd name="T16" fmla="*/ 0 h 1261"/>
              <a:gd name="T17" fmla="*/ 582 w 582"/>
              <a:gd name="T18" fmla="*/ 1261 h 1261"/>
            </a:gdLst>
            <a:ahLst/>
            <a:cxnLst>
              <a:cxn ang="T10">
                <a:pos x="T0" y="T1"/>
              </a:cxn>
              <a:cxn ang="T11">
                <a:pos x="T2" y="T3"/>
              </a:cxn>
              <a:cxn ang="T12">
                <a:pos x="T4" y="T5"/>
              </a:cxn>
              <a:cxn ang="T13">
                <a:pos x="T6" y="T7"/>
              </a:cxn>
              <a:cxn ang="T14">
                <a:pos x="T8" y="T9"/>
              </a:cxn>
            </a:cxnLst>
            <a:rect l="T15" t="T16" r="T17" b="T18"/>
            <a:pathLst>
              <a:path w="582" h="1261">
                <a:moveTo>
                  <a:pt x="0" y="1111"/>
                </a:moveTo>
                <a:lnTo>
                  <a:pt x="5" y="0"/>
                </a:lnTo>
                <a:lnTo>
                  <a:pt x="269" y="68"/>
                </a:lnTo>
                <a:lnTo>
                  <a:pt x="582" y="1261"/>
                </a:lnTo>
                <a:lnTo>
                  <a:pt x="0" y="1111"/>
                </a:lnTo>
                <a:close/>
              </a:path>
            </a:pathLst>
          </a:custGeom>
          <a:noFill/>
          <a:ln w="9525">
            <a:solidFill>
              <a:schemeClr val="tx1"/>
            </a:solidFill>
            <a:round/>
            <a:headEnd/>
            <a:tailEnd/>
          </a:ln>
        </p:spPr>
        <p:txBody>
          <a:bodyPr wrap="none" anchor="ctr"/>
          <a:lstStyle/>
          <a:p>
            <a:pPr eaLnBrk="0" hangingPunct="0"/>
            <a:endParaRPr lang="en-US"/>
          </a:p>
        </p:txBody>
      </p:sp>
      <p:sp>
        <p:nvSpPr>
          <p:cNvPr id="70667" name="Freeform 10"/>
          <p:cNvSpPr>
            <a:spLocks/>
          </p:cNvSpPr>
          <p:nvPr/>
        </p:nvSpPr>
        <p:spPr bwMode="auto">
          <a:xfrm flipH="1">
            <a:off x="6696075" y="2054225"/>
            <a:ext cx="923925" cy="2001838"/>
          </a:xfrm>
          <a:custGeom>
            <a:avLst/>
            <a:gdLst>
              <a:gd name="T0" fmla="*/ 0 w 582"/>
              <a:gd name="T1" fmla="*/ 2147483647 h 1261"/>
              <a:gd name="T2" fmla="*/ 2147483647 w 582"/>
              <a:gd name="T3" fmla="*/ 0 h 1261"/>
              <a:gd name="T4" fmla="*/ 2147483647 w 582"/>
              <a:gd name="T5" fmla="*/ 2147483647 h 1261"/>
              <a:gd name="T6" fmla="*/ 2147483647 w 582"/>
              <a:gd name="T7" fmla="*/ 2147483647 h 1261"/>
              <a:gd name="T8" fmla="*/ 0 w 582"/>
              <a:gd name="T9" fmla="*/ 2147483647 h 1261"/>
              <a:gd name="T10" fmla="*/ 0 60000 65536"/>
              <a:gd name="T11" fmla="*/ 0 60000 65536"/>
              <a:gd name="T12" fmla="*/ 0 60000 65536"/>
              <a:gd name="T13" fmla="*/ 0 60000 65536"/>
              <a:gd name="T14" fmla="*/ 0 60000 65536"/>
              <a:gd name="T15" fmla="*/ 0 w 582"/>
              <a:gd name="T16" fmla="*/ 0 h 1261"/>
              <a:gd name="T17" fmla="*/ 582 w 582"/>
              <a:gd name="T18" fmla="*/ 1261 h 1261"/>
            </a:gdLst>
            <a:ahLst/>
            <a:cxnLst>
              <a:cxn ang="T10">
                <a:pos x="T0" y="T1"/>
              </a:cxn>
              <a:cxn ang="T11">
                <a:pos x="T2" y="T3"/>
              </a:cxn>
              <a:cxn ang="T12">
                <a:pos x="T4" y="T5"/>
              </a:cxn>
              <a:cxn ang="T13">
                <a:pos x="T6" y="T7"/>
              </a:cxn>
              <a:cxn ang="T14">
                <a:pos x="T8" y="T9"/>
              </a:cxn>
            </a:cxnLst>
            <a:rect l="T15" t="T16" r="T17" b="T18"/>
            <a:pathLst>
              <a:path w="582" h="1261">
                <a:moveTo>
                  <a:pt x="0" y="1111"/>
                </a:moveTo>
                <a:lnTo>
                  <a:pt x="5" y="0"/>
                </a:lnTo>
                <a:lnTo>
                  <a:pt x="269" y="68"/>
                </a:lnTo>
                <a:lnTo>
                  <a:pt x="582" y="1261"/>
                </a:lnTo>
                <a:lnTo>
                  <a:pt x="0" y="1111"/>
                </a:lnTo>
                <a:close/>
              </a:path>
            </a:pathLst>
          </a:custGeom>
          <a:noFill/>
          <a:ln w="9525">
            <a:solidFill>
              <a:schemeClr val="tx1"/>
            </a:solidFill>
            <a:round/>
            <a:headEnd/>
            <a:tailEnd/>
          </a:ln>
        </p:spPr>
        <p:txBody>
          <a:bodyPr wrap="none" anchor="ctr"/>
          <a:lstStyle/>
          <a:p>
            <a:pPr eaLnBrk="0" hangingPunct="0"/>
            <a:endParaRPr lang="en-US"/>
          </a:p>
        </p:txBody>
      </p:sp>
      <p:sp>
        <p:nvSpPr>
          <p:cNvPr id="70668" name="Line 11"/>
          <p:cNvSpPr>
            <a:spLocks noChangeShapeType="1"/>
          </p:cNvSpPr>
          <p:nvPr/>
        </p:nvSpPr>
        <p:spPr bwMode="auto">
          <a:xfrm>
            <a:off x="6826250" y="3059113"/>
            <a:ext cx="792163" cy="301625"/>
          </a:xfrm>
          <a:prstGeom prst="line">
            <a:avLst/>
          </a:prstGeom>
          <a:noFill/>
          <a:ln w="9525">
            <a:solidFill>
              <a:schemeClr val="tx1"/>
            </a:solidFill>
            <a:round/>
            <a:headEnd/>
            <a:tailEnd/>
          </a:ln>
        </p:spPr>
        <p:txBody>
          <a:bodyPr wrap="none" anchor="ctr"/>
          <a:lstStyle/>
          <a:p>
            <a:endParaRPr lang="en-US"/>
          </a:p>
        </p:txBody>
      </p:sp>
      <p:sp>
        <p:nvSpPr>
          <p:cNvPr id="70669" name="Line 12"/>
          <p:cNvSpPr>
            <a:spLocks noChangeShapeType="1"/>
          </p:cNvSpPr>
          <p:nvPr/>
        </p:nvSpPr>
        <p:spPr bwMode="auto">
          <a:xfrm flipV="1">
            <a:off x="7637463" y="3078163"/>
            <a:ext cx="800100" cy="277812"/>
          </a:xfrm>
          <a:prstGeom prst="line">
            <a:avLst/>
          </a:prstGeom>
          <a:noFill/>
          <a:ln w="9525">
            <a:solidFill>
              <a:schemeClr val="tx1"/>
            </a:solidFill>
            <a:round/>
            <a:headEnd/>
            <a:tailEnd/>
          </a:ln>
        </p:spPr>
        <p:txBody>
          <a:bodyPr wrap="none" anchor="ctr"/>
          <a:lstStyle/>
          <a:p>
            <a:endParaRPr lang="en-US"/>
          </a:p>
        </p:txBody>
      </p:sp>
      <p:sp>
        <p:nvSpPr>
          <p:cNvPr id="70670" name="Line 13"/>
          <p:cNvSpPr>
            <a:spLocks noChangeShapeType="1"/>
          </p:cNvSpPr>
          <p:nvPr/>
        </p:nvSpPr>
        <p:spPr bwMode="auto">
          <a:xfrm>
            <a:off x="7632700" y="3367088"/>
            <a:ext cx="784225" cy="187325"/>
          </a:xfrm>
          <a:prstGeom prst="line">
            <a:avLst/>
          </a:prstGeom>
          <a:noFill/>
          <a:ln w="9525">
            <a:solidFill>
              <a:schemeClr val="tx1"/>
            </a:solidFill>
            <a:round/>
            <a:headEnd/>
            <a:tailEnd/>
          </a:ln>
        </p:spPr>
        <p:txBody>
          <a:bodyPr wrap="none" anchor="ctr"/>
          <a:lstStyle/>
          <a:p>
            <a:endParaRPr lang="en-US"/>
          </a:p>
        </p:txBody>
      </p:sp>
      <p:sp>
        <p:nvSpPr>
          <p:cNvPr id="70671" name="Line 14"/>
          <p:cNvSpPr>
            <a:spLocks noChangeShapeType="1"/>
          </p:cNvSpPr>
          <p:nvPr/>
        </p:nvSpPr>
        <p:spPr bwMode="auto">
          <a:xfrm flipH="1">
            <a:off x="6827838" y="3352800"/>
            <a:ext cx="808037" cy="212725"/>
          </a:xfrm>
          <a:prstGeom prst="line">
            <a:avLst/>
          </a:prstGeom>
          <a:noFill/>
          <a:ln w="9525">
            <a:solidFill>
              <a:schemeClr val="tx1"/>
            </a:solidFill>
            <a:round/>
            <a:headEnd/>
            <a:tailEnd/>
          </a:ln>
        </p:spPr>
        <p:txBody>
          <a:bodyPr wrap="none" anchor="ctr"/>
          <a:lstStyle/>
          <a:p>
            <a:endParaRPr lang="en-US"/>
          </a:p>
        </p:txBody>
      </p:sp>
      <p:sp>
        <p:nvSpPr>
          <p:cNvPr id="70672" name="Oval 15"/>
          <p:cNvSpPr>
            <a:spLocks noChangeArrowheads="1"/>
          </p:cNvSpPr>
          <p:nvPr/>
        </p:nvSpPr>
        <p:spPr bwMode="auto">
          <a:xfrm>
            <a:off x="7594600" y="3786188"/>
            <a:ext cx="65088" cy="55562"/>
          </a:xfrm>
          <a:prstGeom prst="ellipse">
            <a:avLst/>
          </a:prstGeom>
          <a:solidFill>
            <a:schemeClr val="tx1"/>
          </a:solidFill>
          <a:ln w="9525" algn="ctr">
            <a:solidFill>
              <a:schemeClr val="tx1"/>
            </a:solidFill>
            <a:round/>
            <a:headEnd/>
            <a:tailEnd/>
          </a:ln>
        </p:spPr>
        <p:txBody>
          <a:bodyPr wrap="none" anchor="ctr"/>
          <a:lstStyle/>
          <a:p>
            <a:pPr eaLnBrk="0" hangingPunct="0"/>
            <a:endParaRPr lang="en-US"/>
          </a:p>
        </p:txBody>
      </p:sp>
      <p:sp>
        <p:nvSpPr>
          <p:cNvPr id="70673" name="Oval 16"/>
          <p:cNvSpPr>
            <a:spLocks noChangeArrowheads="1"/>
          </p:cNvSpPr>
          <p:nvPr/>
        </p:nvSpPr>
        <p:spPr bwMode="auto">
          <a:xfrm>
            <a:off x="7589838" y="2254250"/>
            <a:ext cx="65087" cy="55563"/>
          </a:xfrm>
          <a:prstGeom prst="ellipse">
            <a:avLst/>
          </a:prstGeom>
          <a:solidFill>
            <a:schemeClr val="tx1"/>
          </a:solidFill>
          <a:ln w="9525" algn="ctr">
            <a:solidFill>
              <a:schemeClr val="tx1"/>
            </a:solidFill>
            <a:round/>
            <a:headEnd/>
            <a:tailEnd/>
          </a:ln>
        </p:spPr>
        <p:txBody>
          <a:bodyPr wrap="none" anchor="ctr"/>
          <a:lstStyle/>
          <a:p>
            <a:pPr eaLnBrk="0" hangingPunct="0"/>
            <a:endParaRPr lang="en-US"/>
          </a:p>
        </p:txBody>
      </p:sp>
      <p:sp>
        <p:nvSpPr>
          <p:cNvPr id="70674" name="Oval 17"/>
          <p:cNvSpPr>
            <a:spLocks noChangeArrowheads="1"/>
          </p:cNvSpPr>
          <p:nvPr/>
        </p:nvSpPr>
        <p:spPr bwMode="auto">
          <a:xfrm>
            <a:off x="7597775" y="3324225"/>
            <a:ext cx="65088" cy="55563"/>
          </a:xfrm>
          <a:prstGeom prst="ellipse">
            <a:avLst/>
          </a:prstGeom>
          <a:solidFill>
            <a:schemeClr val="tx1"/>
          </a:solidFill>
          <a:ln w="9525" algn="ctr">
            <a:solidFill>
              <a:schemeClr val="tx1"/>
            </a:solidFill>
            <a:round/>
            <a:headEnd/>
            <a:tailEnd/>
          </a:ln>
        </p:spPr>
        <p:txBody>
          <a:bodyPr wrap="none" anchor="ctr"/>
          <a:lstStyle/>
          <a:p>
            <a:pPr eaLnBrk="0" hangingPunct="0"/>
            <a:endParaRPr lang="en-US"/>
          </a:p>
        </p:txBody>
      </p:sp>
      <p:sp>
        <p:nvSpPr>
          <p:cNvPr id="70675" name="Oval 18"/>
          <p:cNvSpPr>
            <a:spLocks noChangeArrowheads="1"/>
          </p:cNvSpPr>
          <p:nvPr/>
        </p:nvSpPr>
        <p:spPr bwMode="auto">
          <a:xfrm>
            <a:off x="7593013" y="2020888"/>
            <a:ext cx="65087" cy="55562"/>
          </a:xfrm>
          <a:prstGeom prst="ellipse">
            <a:avLst/>
          </a:prstGeom>
          <a:solidFill>
            <a:schemeClr val="tx1"/>
          </a:solidFill>
          <a:ln w="9525" algn="ctr">
            <a:solidFill>
              <a:schemeClr val="tx1"/>
            </a:solidFill>
            <a:round/>
            <a:headEnd/>
            <a:tailEnd/>
          </a:ln>
        </p:spPr>
        <p:txBody>
          <a:bodyPr wrap="none" anchor="ctr"/>
          <a:lstStyle/>
          <a:p>
            <a:pPr eaLnBrk="0" hangingPunct="0"/>
            <a:endParaRPr lang="en-US"/>
          </a:p>
        </p:txBody>
      </p:sp>
      <p:sp>
        <p:nvSpPr>
          <p:cNvPr id="70676" name="Text Box 19"/>
          <p:cNvSpPr txBox="1">
            <a:spLocks noChangeArrowheads="1"/>
          </p:cNvSpPr>
          <p:nvPr/>
        </p:nvSpPr>
        <p:spPr bwMode="auto">
          <a:xfrm>
            <a:off x="7545388" y="3744913"/>
            <a:ext cx="325437" cy="396875"/>
          </a:xfrm>
          <a:prstGeom prst="rect">
            <a:avLst/>
          </a:prstGeom>
          <a:noFill/>
          <a:ln w="9525" algn="ctr">
            <a:noFill/>
            <a:miter lim="800000"/>
            <a:headEnd/>
            <a:tailEnd/>
          </a:ln>
        </p:spPr>
        <p:txBody>
          <a:bodyPr wrap="none">
            <a:spAutoFit/>
          </a:bodyPr>
          <a:lstStyle/>
          <a:p>
            <a:pPr eaLnBrk="0" hangingPunct="0"/>
            <a:r>
              <a:rPr lang="en-US" sz="2000"/>
              <a:t>e</a:t>
            </a:r>
          </a:p>
        </p:txBody>
      </p:sp>
      <p:sp>
        <p:nvSpPr>
          <p:cNvPr id="70677" name="Text Box 20"/>
          <p:cNvSpPr txBox="1">
            <a:spLocks noChangeArrowheads="1"/>
          </p:cNvSpPr>
          <p:nvPr/>
        </p:nvSpPr>
        <p:spPr bwMode="auto">
          <a:xfrm>
            <a:off x="7472363" y="1682750"/>
            <a:ext cx="382587" cy="396875"/>
          </a:xfrm>
          <a:prstGeom prst="rect">
            <a:avLst/>
          </a:prstGeom>
          <a:noFill/>
          <a:ln w="9525" algn="ctr">
            <a:noFill/>
            <a:miter lim="800000"/>
            <a:headEnd/>
            <a:tailEnd/>
          </a:ln>
        </p:spPr>
        <p:txBody>
          <a:bodyPr wrap="none">
            <a:spAutoFit/>
          </a:bodyPr>
          <a:lstStyle/>
          <a:p>
            <a:pPr eaLnBrk="0" hangingPunct="0"/>
            <a:r>
              <a:rPr lang="en-US" sz="2000"/>
              <a:t>e’</a:t>
            </a:r>
          </a:p>
        </p:txBody>
      </p:sp>
      <p:sp>
        <p:nvSpPr>
          <p:cNvPr id="70678" name="TextBox 40"/>
          <p:cNvSpPr txBox="1">
            <a:spLocks noChangeArrowheads="1"/>
          </p:cNvSpPr>
          <p:nvPr/>
        </p:nvSpPr>
        <p:spPr bwMode="auto">
          <a:xfrm>
            <a:off x="990600" y="4691063"/>
            <a:ext cx="9067800" cy="1016000"/>
          </a:xfrm>
          <a:prstGeom prst="rect">
            <a:avLst/>
          </a:prstGeom>
          <a:noFill/>
          <a:ln w="9525">
            <a:noFill/>
            <a:miter lim="800000"/>
            <a:headEnd/>
            <a:tailEnd/>
          </a:ln>
        </p:spPr>
        <p:txBody>
          <a:bodyPr>
            <a:spAutoFit/>
          </a:bodyPr>
          <a:lstStyle/>
          <a:p>
            <a:pPr eaLnBrk="0" hangingPunct="0"/>
            <a:r>
              <a:rPr lang="en-US" sz="2000"/>
              <a:t>Epipole has same coordinates in both images.</a:t>
            </a:r>
          </a:p>
          <a:p>
            <a:pPr eaLnBrk="0" hangingPunct="0"/>
            <a:r>
              <a:rPr lang="en-US" sz="2000"/>
              <a:t>Points move along lines radiating from e: “Focus of expansion”</a:t>
            </a:r>
          </a:p>
          <a:p>
            <a:pPr eaLnBrk="0" hangingPunct="0"/>
            <a:endParaRPr lang="en-US" sz="20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smtClean="0"/>
          </a:p>
        </p:txBody>
      </p:sp>
      <p:sp>
        <p:nvSpPr>
          <p:cNvPr id="71683" name="Content Placeholder 2"/>
          <p:cNvSpPr>
            <a:spLocks noGrp="1"/>
          </p:cNvSpPr>
          <p:nvPr>
            <p:ph idx="1"/>
          </p:nvPr>
        </p:nvSpPr>
        <p:spPr/>
        <p:txBody>
          <a:bodyPr/>
          <a:lstStyle/>
          <a:p>
            <a:r>
              <a:rPr lang="en-US" sz="2400" dirty="0" smtClean="0"/>
              <a:t>For a given stereo rig, how do we express the </a:t>
            </a:r>
            <a:r>
              <a:rPr lang="en-US" sz="2400" dirty="0" err="1" smtClean="0"/>
              <a:t>epipolar</a:t>
            </a:r>
            <a:r>
              <a:rPr lang="en-US" sz="2400" dirty="0" smtClean="0"/>
              <a:t> constraints algebraically?</a:t>
            </a:r>
          </a:p>
          <a:p>
            <a:endParaRPr lang="en-US" sz="2400" dirty="0"/>
          </a:p>
          <a:p>
            <a:r>
              <a:rPr lang="en-US" sz="2400" dirty="0" smtClean="0"/>
              <a:t>For calibrated cameras, with </a:t>
            </a:r>
            <a:r>
              <a:rPr lang="en-US" sz="2400" b="1" dirty="0" smtClean="0">
                <a:solidFill>
                  <a:srgbClr val="C00000"/>
                </a:solidFill>
              </a:rPr>
              <a:t>Essential Matrix</a:t>
            </a:r>
          </a:p>
          <a:p>
            <a:r>
              <a:rPr lang="en-US" sz="2400" dirty="0" smtClean="0"/>
              <a:t>For </a:t>
            </a:r>
            <a:r>
              <a:rPr lang="en-US" sz="2400" dirty="0" err="1" smtClean="0"/>
              <a:t>uncalibrated</a:t>
            </a:r>
            <a:r>
              <a:rPr lang="en-US" sz="2400" dirty="0" smtClean="0"/>
              <a:t> cameras, with </a:t>
            </a:r>
            <a:r>
              <a:rPr lang="en-US" sz="2400" b="1" dirty="0" smtClean="0">
                <a:solidFill>
                  <a:srgbClr val="C00000"/>
                </a:solidFill>
              </a:rPr>
              <a:t>Fundamental Matrix</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6"/>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23555" name="Rectangle 27"/>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556" name="Rectangle 28"/>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557" name="Text Box 29"/>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23558" name="Freeform 30"/>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559" name="Text Box 31"/>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23560" name="Freeform 32"/>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561" name="Text Box 33"/>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23562" name="Rectangle 24"/>
          <p:cNvSpPr>
            <a:spLocks noGrp="1" noChangeArrowheads="1"/>
          </p:cNvSpPr>
          <p:nvPr>
            <p:ph type="title"/>
          </p:nvPr>
        </p:nvSpPr>
        <p:spPr/>
        <p:txBody>
          <a:bodyPr/>
          <a:lstStyle/>
          <a:p>
            <a:r>
              <a:rPr lang="en-US"/>
              <a:t>Epipolar constraint: Calibrated case</a:t>
            </a:r>
          </a:p>
        </p:txBody>
      </p:sp>
      <p:sp>
        <p:nvSpPr>
          <p:cNvPr id="23563" name="Rectangle 55"/>
          <p:cNvSpPr>
            <a:spLocks noGrp="1" noChangeArrowheads="1"/>
          </p:cNvSpPr>
          <p:nvPr>
            <p:ph type="body" idx="1"/>
          </p:nvPr>
        </p:nvSpPr>
        <p:spPr>
          <a:xfrm>
            <a:off x="685800" y="4191000"/>
            <a:ext cx="7772400" cy="2514600"/>
          </a:xfrm>
        </p:spPr>
        <p:txBody>
          <a:bodyPr/>
          <a:lstStyle/>
          <a:p>
            <a:pPr>
              <a:lnSpc>
                <a:spcPct val="90000"/>
              </a:lnSpc>
              <a:buFontTx/>
              <a:buChar char="•"/>
            </a:pPr>
            <a:r>
              <a:rPr lang="en-US" sz="2000" dirty="0"/>
              <a:t>Intrinsic and extrinsic parameters of the cameras are known, world coordinate system is set to that of the first camera </a:t>
            </a:r>
          </a:p>
          <a:p>
            <a:pPr>
              <a:lnSpc>
                <a:spcPct val="90000"/>
              </a:lnSpc>
              <a:buFontTx/>
              <a:buChar char="•"/>
            </a:pPr>
            <a:r>
              <a:rPr lang="en-US" sz="2000" dirty="0"/>
              <a:t>Then the projection matrices are given by </a:t>
            </a:r>
            <a:r>
              <a:rPr lang="en-US" sz="2000" b="1" i="1" dirty="0">
                <a:latin typeface="Times New Roman" pitchFamily="18" charset="0"/>
                <a:cs typeface="Times New Roman" pitchFamily="18" charset="0"/>
              </a:rPr>
              <a:t>K</a:t>
            </a:r>
            <a:r>
              <a:rPr lang="en-US" sz="2000" b="1" dirty="0">
                <a:latin typeface="Times New Roman" pitchFamily="18" charset="0"/>
                <a:cs typeface="Times New Roman" pitchFamily="18" charset="0"/>
              </a:rPr>
              <a:t>[</a:t>
            </a:r>
            <a:r>
              <a:rPr lang="en-US" sz="2000" b="1" i="1" dirty="0">
                <a:latin typeface="Times New Roman" pitchFamily="18" charset="0"/>
                <a:cs typeface="Times New Roman" pitchFamily="18" charset="0"/>
              </a:rPr>
              <a:t>I</a:t>
            </a:r>
            <a:r>
              <a:rPr lang="en-US" sz="2000" b="1" dirty="0">
                <a:latin typeface="Times New Roman" pitchFamily="18" charset="0"/>
                <a:cs typeface="Times New Roman" pitchFamily="18" charset="0"/>
              </a:rPr>
              <a:t> | 0] </a:t>
            </a:r>
            <a:r>
              <a:rPr lang="en-US" sz="2000" dirty="0">
                <a:cs typeface="Times New Roman" pitchFamily="18" charset="0"/>
              </a:rPr>
              <a:t>and</a:t>
            </a:r>
            <a:r>
              <a:rPr lang="en-US" sz="2000" b="1" dirty="0">
                <a:latin typeface="Times New Roman" pitchFamily="18" charset="0"/>
                <a:cs typeface="Times New Roman" pitchFamily="18" charset="0"/>
              </a:rPr>
              <a:t> </a:t>
            </a:r>
            <a:r>
              <a:rPr lang="en-US" sz="2000" b="1" i="1" dirty="0">
                <a:latin typeface="Times New Roman" pitchFamily="18" charset="0"/>
                <a:cs typeface="Times New Roman" pitchFamily="18" charset="0"/>
              </a:rPr>
              <a:t>K</a:t>
            </a:r>
            <a:r>
              <a:rPr lang="en-US" sz="2000" b="1" dirty="0">
                <a:latin typeface="Times New Roman" pitchFamily="18" charset="0"/>
                <a:cs typeface="Times New Roman" pitchFamily="18" charset="0"/>
              </a:rPr>
              <a:t>’[</a:t>
            </a:r>
            <a:r>
              <a:rPr lang="en-US" sz="2000" b="1" i="1" dirty="0">
                <a:latin typeface="Times New Roman" pitchFamily="18" charset="0"/>
                <a:cs typeface="Times New Roman" pitchFamily="18" charset="0"/>
              </a:rPr>
              <a:t>R</a:t>
            </a:r>
            <a:r>
              <a:rPr lang="en-US" sz="2000" b="1" dirty="0">
                <a:latin typeface="Times New Roman" pitchFamily="18" charset="0"/>
                <a:cs typeface="Times New Roman" pitchFamily="18" charset="0"/>
              </a:rPr>
              <a:t> | </a:t>
            </a:r>
            <a:r>
              <a:rPr lang="en-US" sz="2000" b="1" i="1" dirty="0">
                <a:latin typeface="Times New Roman" pitchFamily="18" charset="0"/>
                <a:cs typeface="Times New Roman" pitchFamily="18" charset="0"/>
              </a:rPr>
              <a:t>t</a:t>
            </a:r>
            <a:r>
              <a:rPr lang="en-US" sz="2000" b="1" dirty="0">
                <a:latin typeface="Times New Roman" pitchFamily="18" charset="0"/>
                <a:cs typeface="Times New Roman" pitchFamily="18" charset="0"/>
              </a:rPr>
              <a:t>]</a:t>
            </a:r>
            <a:endParaRPr lang="en-US" sz="2000" dirty="0"/>
          </a:p>
          <a:p>
            <a:pPr>
              <a:lnSpc>
                <a:spcPct val="90000"/>
              </a:lnSpc>
              <a:buFontTx/>
              <a:buChar char="•"/>
            </a:pPr>
            <a:r>
              <a:rPr lang="en-US" sz="2000" dirty="0"/>
              <a:t>We can multiply the projection matrices (and the image points) by the inverse of the calibration matrices to get </a:t>
            </a:r>
            <a:r>
              <a:rPr lang="en-US" sz="2000" i="1" dirty="0"/>
              <a:t>normalized</a:t>
            </a:r>
            <a:r>
              <a:rPr lang="en-US" sz="2000" dirty="0"/>
              <a:t> image coordinates:</a:t>
            </a:r>
          </a:p>
        </p:txBody>
      </p:sp>
      <p:graphicFrame>
        <p:nvGraphicFramePr>
          <p:cNvPr id="2" name="Object 1"/>
          <p:cNvGraphicFramePr>
            <a:graphicFrameLocks noChangeAspect="1"/>
          </p:cNvGraphicFramePr>
          <p:nvPr>
            <p:extLst/>
          </p:nvPr>
        </p:nvGraphicFramePr>
        <p:xfrm>
          <a:off x="361950" y="6065838"/>
          <a:ext cx="8516938" cy="627062"/>
        </p:xfrm>
        <a:graphic>
          <a:graphicData uri="http://schemas.openxmlformats.org/presentationml/2006/ole">
            <mc:AlternateContent xmlns:mc="http://schemas.openxmlformats.org/markup-compatibility/2006">
              <mc:Choice xmlns:v="urn:schemas-microsoft-com:vml" Requires="v">
                <p:oleObj spid="_x0000_s2310150" name="Equation" r:id="rId5" imgW="3568680" imgH="253800" progId="Equation.3">
                  <p:embed/>
                </p:oleObj>
              </mc:Choice>
              <mc:Fallback>
                <p:oleObj name="Equation" r:id="rId5" imgW="3568680" imgH="253800" progId="Equation.3">
                  <p:embed/>
                  <p:pic>
                    <p:nvPicPr>
                      <p:cNvPr id="2" name="Object 1"/>
                      <p:cNvPicPr>
                        <a:picLocks noChangeAspect="1" noChangeArrowheads="1"/>
                      </p:cNvPicPr>
                      <p:nvPr/>
                    </p:nvPicPr>
                    <p:blipFill>
                      <a:blip r:embed="rId6"/>
                      <a:srcRect/>
                      <a:stretch>
                        <a:fillRect/>
                      </a:stretch>
                    </p:blipFill>
                    <p:spPr bwMode="auto">
                      <a:xfrm>
                        <a:off x="361950" y="6065838"/>
                        <a:ext cx="8516938" cy="62706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42933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6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24579" name="Rectangle 4"/>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580" name="Rectangle 5"/>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581" name="Text Box 6"/>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24582" name="Freeform 7"/>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583" name="Text Box 8"/>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rPr>
              <a:t>x</a:t>
            </a:r>
          </a:p>
        </p:txBody>
      </p:sp>
      <p:sp>
        <p:nvSpPr>
          <p:cNvPr id="24584" name="Freeform 9"/>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585" name="Text Box 10"/>
          <p:cNvSpPr txBox="1">
            <a:spLocks noChangeArrowheads="1"/>
          </p:cNvSpPr>
          <p:nvPr/>
        </p:nvSpPr>
        <p:spPr bwMode="auto">
          <a:xfrm>
            <a:off x="6057900" y="2286000"/>
            <a:ext cx="1333500" cy="307777"/>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rPr>
              <a:t>x’ = </a:t>
            </a:r>
            <a:r>
              <a:rPr kumimoji="0" lang="en-US" sz="1400" b="1" i="1" u="none" strike="noStrike" kern="1200" cap="none" spc="0" normalizeH="0" baseline="0" noProof="0" dirty="0" err="1">
                <a:ln>
                  <a:noFill/>
                </a:ln>
                <a:solidFill>
                  <a:srgbClr val="000000"/>
                </a:solidFill>
                <a:effectLst/>
                <a:uLnTx/>
                <a:uFillTx/>
                <a:latin typeface="Times New Roman" pitchFamily="18" charset="0"/>
                <a:ea typeface="+mn-ea"/>
                <a:cs typeface="Arial" charset="0"/>
              </a:rPr>
              <a:t>Rx+t</a:t>
            </a:r>
            <a:endPar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681995" name="Line 11"/>
          <p:cNvSpPr>
            <a:spLocks noChangeShapeType="1"/>
          </p:cNvSpPr>
          <p:nvPr/>
        </p:nvSpPr>
        <p:spPr bwMode="auto">
          <a:xfrm flipV="1">
            <a:off x="1204913" y="3713163"/>
            <a:ext cx="1911350" cy="11112"/>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1996" name="Line 12"/>
          <p:cNvSpPr>
            <a:spLocks noChangeShapeType="1"/>
          </p:cNvSpPr>
          <p:nvPr/>
        </p:nvSpPr>
        <p:spPr bwMode="auto">
          <a:xfrm>
            <a:off x="3436938" y="3719513"/>
            <a:ext cx="2105025" cy="1587"/>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1997" name="Line 13"/>
          <p:cNvSpPr>
            <a:spLocks noChangeShapeType="1"/>
          </p:cNvSpPr>
          <p:nvPr/>
        </p:nvSpPr>
        <p:spPr bwMode="auto">
          <a:xfrm>
            <a:off x="5883275" y="3719513"/>
            <a:ext cx="1909763" cy="1587"/>
          </a:xfrm>
          <a:prstGeom prst="line">
            <a:avLst/>
          </a:prstGeom>
          <a:noFill/>
          <a:ln w="38100">
            <a:solidFill>
              <a:srgbClr val="00FF00"/>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1998" name="Line 14"/>
          <p:cNvSpPr>
            <a:spLocks noChangeShapeType="1"/>
          </p:cNvSpPr>
          <p:nvPr/>
        </p:nvSpPr>
        <p:spPr bwMode="auto">
          <a:xfrm>
            <a:off x="6075363" y="2590800"/>
            <a:ext cx="1717675" cy="1122363"/>
          </a:xfrm>
          <a:prstGeom prst="line">
            <a:avLst/>
          </a:prstGeom>
          <a:noFill/>
          <a:ln w="38100">
            <a:solidFill>
              <a:srgbClr val="FF0000"/>
            </a:solidFill>
            <a:round/>
            <a:headEnd type="stealth" w="lg" len="lg"/>
            <a:tailEnd type="none"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1999" name="Line 15"/>
          <p:cNvSpPr>
            <a:spLocks noChangeShapeType="1"/>
          </p:cNvSpPr>
          <p:nvPr/>
        </p:nvSpPr>
        <p:spPr bwMode="auto">
          <a:xfrm flipV="1">
            <a:off x="1193800" y="2586038"/>
            <a:ext cx="1722438" cy="1116012"/>
          </a:xfrm>
          <a:prstGeom prst="line">
            <a:avLst/>
          </a:prstGeom>
          <a:noFill/>
          <a:ln w="38100">
            <a:solidFill>
              <a:srgbClr val="FF00FF"/>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591" name="Rectangle 18"/>
          <p:cNvSpPr>
            <a:spLocks noGrp="1" noChangeArrowheads="1"/>
          </p:cNvSpPr>
          <p:nvPr>
            <p:ph type="title"/>
          </p:nvPr>
        </p:nvSpPr>
        <p:spPr/>
        <p:txBody>
          <a:bodyPr/>
          <a:lstStyle/>
          <a:p>
            <a:r>
              <a:rPr lang="en-US"/>
              <a:t>Epipolar constraint: Calibrated case</a:t>
            </a:r>
          </a:p>
        </p:txBody>
      </p:sp>
      <p:sp>
        <p:nvSpPr>
          <p:cNvPr id="22548" name="Freeform 21"/>
          <p:cNvSpPr>
            <a:spLocks/>
          </p:cNvSpPr>
          <p:nvPr/>
        </p:nvSpPr>
        <p:spPr bwMode="auto">
          <a:xfrm>
            <a:off x="2819400" y="4114800"/>
            <a:ext cx="3124200" cy="609600"/>
          </a:xfrm>
          <a:custGeom>
            <a:avLst/>
            <a:gdLst>
              <a:gd name="T0" fmla="*/ 0 w 1968"/>
              <a:gd name="T1" fmla="*/ 0 h 384"/>
              <a:gd name="T2" fmla="*/ 2147483647 w 1968"/>
              <a:gd name="T3" fmla="*/ 2147483647 h 384"/>
              <a:gd name="T4" fmla="*/ 2147483647 w 1968"/>
              <a:gd name="T5" fmla="*/ 0 h 384"/>
              <a:gd name="T6" fmla="*/ 0 60000 65536"/>
              <a:gd name="T7" fmla="*/ 0 60000 65536"/>
              <a:gd name="T8" fmla="*/ 0 60000 65536"/>
              <a:gd name="T9" fmla="*/ 0 w 1968"/>
              <a:gd name="T10" fmla="*/ 0 h 384"/>
              <a:gd name="T11" fmla="*/ 1968 w 1968"/>
              <a:gd name="T12" fmla="*/ 384 h 384"/>
            </a:gdLst>
            <a:ahLst/>
            <a:cxnLst>
              <a:cxn ang="T6">
                <a:pos x="T0" y="T1"/>
              </a:cxn>
              <a:cxn ang="T7">
                <a:pos x="T2" y="T3"/>
              </a:cxn>
              <a:cxn ang="T8">
                <a:pos x="T4" y="T5"/>
              </a:cxn>
            </a:cxnLst>
            <a:rect l="T9" t="T10" r="T11" b="T12"/>
            <a:pathLst>
              <a:path w="1968" h="384">
                <a:moveTo>
                  <a:pt x="0" y="0"/>
                </a:moveTo>
                <a:cubicBezTo>
                  <a:pt x="340" y="192"/>
                  <a:pt x="680" y="384"/>
                  <a:pt x="1008" y="384"/>
                </a:cubicBezTo>
                <a:cubicBezTo>
                  <a:pt x="1336" y="384"/>
                  <a:pt x="1652" y="192"/>
                  <a:pt x="1968" y="0"/>
                </a:cubicBezTo>
              </a:path>
            </a:pathLst>
          </a:custGeom>
          <a:noFill/>
          <a:ln w="9525">
            <a:solidFill>
              <a:schemeClr val="tx1"/>
            </a:solidFill>
            <a:round/>
            <a:headEnd type="none" w="med" len="med"/>
            <a:tailEnd type="stealth"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549" name="Text Box 22"/>
          <p:cNvSpPr txBox="1">
            <a:spLocks noChangeArrowheads="1"/>
          </p:cNvSpPr>
          <p:nvPr/>
        </p:nvSpPr>
        <p:spPr bwMode="auto">
          <a:xfrm>
            <a:off x="4251325" y="4232275"/>
            <a:ext cx="3873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Arial" charset="0"/>
              </a:rPr>
              <a:t>R</a:t>
            </a:r>
          </a:p>
        </p:txBody>
      </p:sp>
      <p:sp>
        <p:nvSpPr>
          <p:cNvPr id="22550" name="Line 23"/>
          <p:cNvSpPr>
            <a:spLocks noChangeShapeType="1"/>
          </p:cNvSpPr>
          <p:nvPr/>
        </p:nvSpPr>
        <p:spPr bwMode="auto">
          <a:xfrm>
            <a:off x="3733800" y="4114800"/>
            <a:ext cx="1524000" cy="0"/>
          </a:xfrm>
          <a:prstGeom prst="line">
            <a:avLst/>
          </a:prstGeom>
          <a:noFill/>
          <a:ln w="9525">
            <a:solidFill>
              <a:schemeClr val="tx1"/>
            </a:solidFill>
            <a:round/>
            <a:headEnd/>
            <a:tailEnd type="stealth"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551" name="Text Box 24"/>
          <p:cNvSpPr txBox="1">
            <a:spLocks noChangeArrowheads="1"/>
          </p:cNvSpPr>
          <p:nvPr/>
        </p:nvSpPr>
        <p:spPr bwMode="auto">
          <a:xfrm>
            <a:off x="4343400" y="3733800"/>
            <a:ext cx="268288"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Arial" charset="0"/>
              </a:rPr>
              <a:t>t</a:t>
            </a:r>
          </a:p>
        </p:txBody>
      </p:sp>
      <p:sp>
        <p:nvSpPr>
          <p:cNvPr id="682009" name="Text Box 25"/>
          <p:cNvSpPr txBox="1">
            <a:spLocks noChangeArrowheads="1"/>
          </p:cNvSpPr>
          <p:nvPr/>
        </p:nvSpPr>
        <p:spPr bwMode="auto">
          <a:xfrm>
            <a:off x="914400" y="5334000"/>
            <a:ext cx="7402989" cy="5847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charset="0"/>
                <a:ea typeface="+mn-ea"/>
                <a:cs typeface="Arial" charset="0"/>
              </a:rPr>
              <a:t>The vectors </a:t>
            </a:r>
            <a:r>
              <a:rPr kumimoji="0" lang="en-US" sz="3200" b="1" i="1" u="none" strike="noStrike" kern="1200" cap="none" spc="0" normalizeH="0" baseline="0" noProof="0" dirty="0">
                <a:ln>
                  <a:noFill/>
                </a:ln>
                <a:solidFill>
                  <a:srgbClr val="FF00FF"/>
                </a:solidFill>
                <a:effectLst/>
                <a:uLnTx/>
                <a:uFillTx/>
                <a:latin typeface="Times New Roman" pitchFamily="18" charset="0"/>
                <a:ea typeface="+mn-ea"/>
                <a:cs typeface="Arial" charset="0"/>
              </a:rPr>
              <a:t>Rx</a:t>
            </a:r>
            <a:r>
              <a:rPr kumimoji="0" lang="en-US" sz="32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sz="3200" b="1" i="1" u="none" strike="noStrike" kern="1200" cap="none" spc="0" normalizeH="0" baseline="0" noProof="0" dirty="0">
                <a:ln>
                  <a:noFill/>
                </a:ln>
                <a:solidFill>
                  <a:srgbClr val="66FF33"/>
                </a:solidFill>
                <a:effectLst/>
                <a:uLnTx/>
                <a:uFillTx/>
                <a:latin typeface="Times New Roman" pitchFamily="18" charset="0"/>
                <a:ea typeface="+mn-ea"/>
                <a:cs typeface="Arial" charset="0"/>
              </a:rPr>
              <a:t>t</a:t>
            </a:r>
            <a:r>
              <a:rPr kumimoji="0" lang="en-US" sz="3200" b="0" i="0" u="none" strike="noStrike" kern="1200" cap="none" spc="0" normalizeH="0" baseline="0" noProof="0" dirty="0">
                <a:ln>
                  <a:noFill/>
                </a:ln>
                <a:solidFill>
                  <a:srgbClr val="000000"/>
                </a:solidFill>
                <a:effectLst/>
                <a:uLnTx/>
                <a:uFillTx/>
                <a:latin typeface="Arial" charset="0"/>
                <a:ea typeface="+mn-ea"/>
                <a:cs typeface="Arial" charset="0"/>
              </a:rPr>
              <a:t>, and </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Arial" charset="0"/>
              </a:rPr>
              <a:t>x’</a:t>
            </a:r>
            <a:r>
              <a:rPr kumimoji="0" lang="en-US" sz="3200" b="0" i="0" u="none" strike="noStrike" kern="1200" cap="none" spc="0" normalizeH="0" baseline="0" noProof="0" dirty="0">
                <a:ln>
                  <a:noFill/>
                </a:ln>
                <a:solidFill>
                  <a:srgbClr val="000000"/>
                </a:solidFill>
                <a:effectLst/>
                <a:uLnTx/>
                <a:uFillTx/>
                <a:latin typeface="Arial" charset="0"/>
                <a:ea typeface="+mn-ea"/>
                <a:cs typeface="Arial" charset="0"/>
              </a:rPr>
              <a:t> are coplanar </a:t>
            </a:r>
          </a:p>
        </p:txBody>
      </p:sp>
      <p:sp>
        <p:nvSpPr>
          <p:cNvPr id="25" name="Text Box 6"/>
          <p:cNvSpPr txBox="1">
            <a:spLocks noChangeArrowheads="1"/>
          </p:cNvSpPr>
          <p:nvPr/>
        </p:nvSpPr>
        <p:spPr bwMode="auto">
          <a:xfrm>
            <a:off x="4648200" y="1143000"/>
            <a:ext cx="901209" cy="369332"/>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r>
              <a:rPr kumimoji="0" lang="en-US" sz="1800" b="1" i="1" u="none" strike="noStrike" kern="1200" cap="none" spc="0" normalizeH="0" baseline="0" noProof="0" dirty="0">
                <a:ln>
                  <a:noFill/>
                </a:ln>
                <a:solidFill>
                  <a:srgbClr val="000000"/>
                </a:solidFill>
                <a:effectLst/>
                <a:uLnTx/>
                <a:uFillTx/>
                <a:latin typeface="Times New Roman" pitchFamily="18" charset="0"/>
                <a:ea typeface="+mn-ea"/>
                <a:cs typeface="Arial" charset="0"/>
              </a:rPr>
              <a:t>x,</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Arial" charset="0"/>
              </a:rPr>
              <a:t>1)</a:t>
            </a:r>
            <a:r>
              <a:rPr kumimoji="0" lang="en-US" sz="1800" b="0" i="1" u="none" strike="noStrike" kern="1200" cap="none" spc="0" normalizeH="0" baseline="30000" noProof="0" dirty="0">
                <a:ln>
                  <a:noFill/>
                </a:ln>
                <a:solidFill>
                  <a:srgbClr val="000000"/>
                </a:solidFill>
                <a:effectLst/>
                <a:uLnTx/>
                <a:uFillTx/>
                <a:latin typeface="Times New Roman" pitchFamily="18" charset="0"/>
                <a:ea typeface="+mn-ea"/>
                <a:cs typeface="Arial" charset="0"/>
              </a:rPr>
              <a:t>T</a:t>
            </a:r>
          </a:p>
        </p:txBody>
      </p:sp>
      <p:graphicFrame>
        <p:nvGraphicFramePr>
          <p:cNvPr id="2" name="Object 1"/>
          <p:cNvGraphicFramePr>
            <a:graphicFrameLocks noChangeAspect="1"/>
          </p:cNvGraphicFramePr>
          <p:nvPr>
            <p:extLst/>
          </p:nvPr>
        </p:nvGraphicFramePr>
        <p:xfrm>
          <a:off x="1831975" y="1219200"/>
          <a:ext cx="1017588" cy="690563"/>
        </p:xfrm>
        <a:graphic>
          <a:graphicData uri="http://schemas.openxmlformats.org/presentationml/2006/ole">
            <mc:AlternateContent xmlns:mc="http://schemas.openxmlformats.org/markup-compatibility/2006">
              <mc:Choice xmlns:v="urn:schemas-microsoft-com:vml" Requires="v">
                <p:oleObj spid="_x0000_s2311178" name="Equation" r:id="rId5" imgW="672840" imgH="457200" progId="Equation.3">
                  <p:embed/>
                </p:oleObj>
              </mc:Choice>
              <mc:Fallback>
                <p:oleObj name="Equation" r:id="rId5" imgW="672840" imgH="457200" progId="Equation.3">
                  <p:embed/>
                  <p:pic>
                    <p:nvPicPr>
                      <p:cNvPr id="2" name="Object 1"/>
                      <p:cNvPicPr/>
                      <p:nvPr/>
                    </p:nvPicPr>
                    <p:blipFill>
                      <a:blip r:embed="rId6"/>
                      <a:stretch>
                        <a:fillRect/>
                      </a:stretch>
                    </p:blipFill>
                    <p:spPr>
                      <a:xfrm>
                        <a:off x="1831975" y="1219200"/>
                        <a:ext cx="1017588" cy="690563"/>
                      </a:xfrm>
                      <a:prstGeom prst="rect">
                        <a:avLst/>
                      </a:prstGeom>
                    </p:spPr>
                  </p:pic>
                </p:oleObj>
              </mc:Fallback>
            </mc:AlternateContent>
          </a:graphicData>
        </a:graphic>
      </p:graphicFrame>
      <p:graphicFrame>
        <p:nvGraphicFramePr>
          <p:cNvPr id="3" name="Object 2"/>
          <p:cNvGraphicFramePr>
            <a:graphicFrameLocks noChangeAspect="1"/>
          </p:cNvGraphicFramePr>
          <p:nvPr>
            <p:extLst/>
          </p:nvPr>
        </p:nvGraphicFramePr>
        <p:xfrm>
          <a:off x="6165850" y="1219200"/>
          <a:ext cx="1036638" cy="690563"/>
        </p:xfrm>
        <a:graphic>
          <a:graphicData uri="http://schemas.openxmlformats.org/presentationml/2006/ole">
            <mc:AlternateContent xmlns:mc="http://schemas.openxmlformats.org/markup-compatibility/2006">
              <mc:Choice xmlns:v="urn:schemas-microsoft-com:vml" Requires="v">
                <p:oleObj spid="_x0000_s2311179" name="Equation" r:id="rId7" imgW="685800" imgH="457200" progId="Equation.3">
                  <p:embed/>
                </p:oleObj>
              </mc:Choice>
              <mc:Fallback>
                <p:oleObj name="Equation" r:id="rId7" imgW="685800" imgH="457200" progId="Equation.3">
                  <p:embed/>
                  <p:pic>
                    <p:nvPicPr>
                      <p:cNvPr id="3" name="Object 2"/>
                      <p:cNvPicPr>
                        <a:picLocks noChangeAspect="1" noChangeArrowheads="1"/>
                      </p:cNvPicPr>
                      <p:nvPr/>
                    </p:nvPicPr>
                    <p:blipFill>
                      <a:blip r:embed="rId8"/>
                      <a:srcRect/>
                      <a:stretch>
                        <a:fillRect/>
                      </a:stretch>
                    </p:blipFill>
                    <p:spPr bwMode="auto">
                      <a:xfrm>
                        <a:off x="6165850" y="1219200"/>
                        <a:ext cx="1036638" cy="69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cxnSp>
        <p:nvCxnSpPr>
          <p:cNvPr id="5" name="Straight Arrow Connector 4"/>
          <p:cNvCxnSpPr>
            <a:endCxn id="24583" idx="1"/>
          </p:cNvCxnSpPr>
          <p:nvPr/>
        </p:nvCxnSpPr>
        <p:spPr bwMode="auto">
          <a:xfrm>
            <a:off x="2362200" y="1806575"/>
            <a:ext cx="293688" cy="63182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flipH="1">
            <a:off x="6467475" y="1752600"/>
            <a:ext cx="152400" cy="609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37468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2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p:bldP spid="24585" grpId="0"/>
      <p:bldP spid="68200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5"/>
          <p:cNvSpPr>
            <a:spLocks noGrp="1" noChangeArrowheads="1"/>
          </p:cNvSpPr>
          <p:nvPr>
            <p:ph type="title"/>
          </p:nvPr>
        </p:nvSpPr>
        <p:spPr/>
        <p:txBody>
          <a:bodyPr/>
          <a:lstStyle/>
          <a:p>
            <a:r>
              <a:rPr lang="en-US"/>
              <a:t>Epipolar constraint: Calibrated case</a:t>
            </a:r>
          </a:p>
        </p:txBody>
      </p:sp>
      <p:graphicFrame>
        <p:nvGraphicFramePr>
          <p:cNvPr id="675866" name="Object 26"/>
          <p:cNvGraphicFramePr>
            <a:graphicFrameLocks noGrp="1" noChangeAspect="1"/>
          </p:cNvGraphicFramePr>
          <p:nvPr>
            <p:ph sz="half" idx="1"/>
            <p:extLst/>
          </p:nvPr>
        </p:nvGraphicFramePr>
        <p:xfrm>
          <a:off x="228600" y="4114800"/>
          <a:ext cx="2222500" cy="428625"/>
        </p:xfrm>
        <a:graphic>
          <a:graphicData uri="http://schemas.openxmlformats.org/presentationml/2006/ole">
            <mc:AlternateContent xmlns:mc="http://schemas.openxmlformats.org/markup-compatibility/2006">
              <mc:Choice xmlns:v="urn:schemas-microsoft-com:vml" Requires="v">
                <p:oleObj spid="_x0000_s2312206" name="Equation" r:id="rId4" imgW="1054080" imgH="203040" progId="Equation.3">
                  <p:embed/>
                </p:oleObj>
              </mc:Choice>
              <mc:Fallback>
                <p:oleObj name="Equation" r:id="rId4" imgW="1054080" imgH="203040" progId="Equation.3">
                  <p:embed/>
                  <p:pic>
                    <p:nvPicPr>
                      <p:cNvPr id="675866" name="Object 26"/>
                      <p:cNvPicPr>
                        <a:picLocks noChangeAspect="1" noChangeArrowheads="1"/>
                      </p:cNvPicPr>
                      <p:nvPr/>
                    </p:nvPicPr>
                    <p:blipFill>
                      <a:blip r:embed="rId5"/>
                      <a:srcRect/>
                      <a:stretch>
                        <a:fillRect/>
                      </a:stretch>
                    </p:blipFill>
                    <p:spPr bwMode="auto">
                      <a:xfrm>
                        <a:off x="228600" y="4114800"/>
                        <a:ext cx="2222500" cy="4286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027" name="Object 27"/>
          <p:cNvGraphicFramePr>
            <a:graphicFrameLocks noChangeAspect="1"/>
          </p:cNvGraphicFramePr>
          <p:nvPr>
            <p:extLst/>
          </p:nvPr>
        </p:nvGraphicFramePr>
        <p:xfrm>
          <a:off x="3505200" y="4038600"/>
          <a:ext cx="2111375" cy="542925"/>
        </p:xfrm>
        <a:graphic>
          <a:graphicData uri="http://schemas.openxmlformats.org/presentationml/2006/ole">
            <mc:AlternateContent xmlns:mc="http://schemas.openxmlformats.org/markup-compatibility/2006">
              <mc:Choice xmlns:v="urn:schemas-microsoft-com:vml" Requires="v">
                <p:oleObj spid="_x0000_s2312207" name="Equation" r:id="rId6" imgW="889000" imgH="228600" progId="Equation.3">
                  <p:embed/>
                </p:oleObj>
              </mc:Choice>
              <mc:Fallback>
                <p:oleObj name="Equation" r:id="rId6" imgW="889000" imgH="228600" progId="Equation.3">
                  <p:embed/>
                  <p:pic>
                    <p:nvPicPr>
                      <p:cNvPr id="1027" name="Object 27"/>
                      <p:cNvPicPr>
                        <a:picLocks noChangeAspect="1" noChangeArrowheads="1"/>
                      </p:cNvPicPr>
                      <p:nvPr/>
                    </p:nvPicPr>
                    <p:blipFill>
                      <a:blip r:embed="rId7"/>
                      <a:srcRect/>
                      <a:stretch>
                        <a:fillRect/>
                      </a:stretch>
                    </p:blipFill>
                    <p:spPr bwMode="auto">
                      <a:xfrm>
                        <a:off x="3505200" y="4038600"/>
                        <a:ext cx="2111375" cy="542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47" name="AutoShape 28"/>
          <p:cNvSpPr>
            <a:spLocks noChangeArrowheads="1"/>
          </p:cNvSpPr>
          <p:nvPr/>
        </p:nvSpPr>
        <p:spPr bwMode="auto">
          <a:xfrm>
            <a:off x="2667000" y="4114800"/>
            <a:ext cx="533400" cy="381000"/>
          </a:xfrm>
          <a:prstGeom prst="rightArrow">
            <a:avLst>
              <a:gd name="adj1" fmla="val 50000"/>
              <a:gd name="adj2" fmla="val 3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033" name="Picture 30"/>
          <p:cNvPicPr>
            <a:picLocks noChangeAspect="1" noChangeArrowheads="1"/>
          </p:cNvPicPr>
          <p:nvPr/>
        </p:nvPicPr>
        <p:blipFill>
          <a:blip r:embed="rId8" cstate="print"/>
          <a:srcRect/>
          <a:stretch>
            <a:fillRect/>
          </a:stretch>
        </p:blipFill>
        <p:spPr bwMode="auto">
          <a:xfrm>
            <a:off x="990600" y="1219200"/>
            <a:ext cx="7010400" cy="2819400"/>
          </a:xfrm>
          <a:prstGeom prst="rect">
            <a:avLst/>
          </a:prstGeom>
          <a:noFill/>
          <a:ln w="9525">
            <a:noFill/>
            <a:miter lim="800000"/>
            <a:headEnd/>
            <a:tailEnd/>
          </a:ln>
        </p:spPr>
      </p:pic>
      <p:sp>
        <p:nvSpPr>
          <p:cNvPr id="1034" name="Rectangle 31"/>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5" name="Rectangle 32"/>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6" name="Text Box 33"/>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1037" name="Freeform 34"/>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8" name="Text Box 35"/>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1039" name="Freeform 36"/>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1" name="Line 38"/>
          <p:cNvSpPr>
            <a:spLocks noChangeShapeType="1"/>
          </p:cNvSpPr>
          <p:nvPr/>
        </p:nvSpPr>
        <p:spPr bwMode="auto">
          <a:xfrm flipV="1">
            <a:off x="1204913" y="3713163"/>
            <a:ext cx="1911350" cy="11112"/>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2" name="Line 39"/>
          <p:cNvSpPr>
            <a:spLocks noChangeShapeType="1"/>
          </p:cNvSpPr>
          <p:nvPr/>
        </p:nvSpPr>
        <p:spPr bwMode="auto">
          <a:xfrm>
            <a:off x="3436938" y="3719513"/>
            <a:ext cx="2105025" cy="1587"/>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3" name="Line 40"/>
          <p:cNvSpPr>
            <a:spLocks noChangeShapeType="1"/>
          </p:cNvSpPr>
          <p:nvPr/>
        </p:nvSpPr>
        <p:spPr bwMode="auto">
          <a:xfrm>
            <a:off x="5883275" y="3719513"/>
            <a:ext cx="1909763" cy="1587"/>
          </a:xfrm>
          <a:prstGeom prst="line">
            <a:avLst/>
          </a:prstGeom>
          <a:noFill/>
          <a:ln w="38100">
            <a:solidFill>
              <a:srgbClr val="00FF00"/>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4" name="Line 41"/>
          <p:cNvSpPr>
            <a:spLocks noChangeShapeType="1"/>
          </p:cNvSpPr>
          <p:nvPr/>
        </p:nvSpPr>
        <p:spPr bwMode="auto">
          <a:xfrm>
            <a:off x="6075363" y="2590800"/>
            <a:ext cx="1717675" cy="1122363"/>
          </a:xfrm>
          <a:prstGeom prst="line">
            <a:avLst/>
          </a:prstGeom>
          <a:noFill/>
          <a:ln w="38100">
            <a:solidFill>
              <a:srgbClr val="FF0000"/>
            </a:solidFill>
            <a:round/>
            <a:headEnd type="stealth" w="lg" len="lg"/>
            <a:tailEnd type="none"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5" name="Line 42"/>
          <p:cNvSpPr>
            <a:spLocks noChangeShapeType="1"/>
          </p:cNvSpPr>
          <p:nvPr/>
        </p:nvSpPr>
        <p:spPr bwMode="auto">
          <a:xfrm flipV="1">
            <a:off x="1193800" y="2586038"/>
            <a:ext cx="1722438" cy="1116012"/>
          </a:xfrm>
          <a:prstGeom prst="line">
            <a:avLst/>
          </a:prstGeom>
          <a:noFill/>
          <a:ln w="38100">
            <a:solidFill>
              <a:srgbClr val="FF00FF"/>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 name="Text Box 10"/>
          <p:cNvSpPr txBox="1">
            <a:spLocks noChangeArrowheads="1"/>
          </p:cNvSpPr>
          <p:nvPr/>
        </p:nvSpPr>
        <p:spPr bwMode="auto">
          <a:xfrm>
            <a:off x="6057900" y="2286000"/>
            <a:ext cx="1333500" cy="307777"/>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rPr>
              <a:t>x’ = </a:t>
            </a:r>
            <a:r>
              <a:rPr kumimoji="0" lang="en-US" sz="1400" b="1" i="1" u="none" strike="noStrike" kern="1200" cap="none" spc="0" normalizeH="0" baseline="0" noProof="0" dirty="0" err="1">
                <a:ln>
                  <a:noFill/>
                </a:ln>
                <a:solidFill>
                  <a:srgbClr val="000000"/>
                </a:solidFill>
                <a:effectLst/>
                <a:uLnTx/>
                <a:uFillTx/>
                <a:latin typeface="Times New Roman" pitchFamily="18" charset="0"/>
                <a:ea typeface="+mn-ea"/>
                <a:cs typeface="Arial" charset="0"/>
              </a:rPr>
              <a:t>Rx+t</a:t>
            </a:r>
            <a:endPar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aphicFrame>
        <p:nvGraphicFramePr>
          <p:cNvPr id="25" name="Object 4"/>
          <p:cNvGraphicFramePr>
            <a:graphicFrameLocks noGrp="1" noChangeAspect="1"/>
          </p:cNvGraphicFramePr>
          <p:nvPr>
            <p:ph sz="quarter" idx="1"/>
            <p:extLst/>
          </p:nvPr>
        </p:nvGraphicFramePr>
        <p:xfrm>
          <a:off x="2743200" y="4988791"/>
          <a:ext cx="3810000" cy="1183409"/>
        </p:xfrm>
        <a:graphic>
          <a:graphicData uri="http://schemas.openxmlformats.org/presentationml/2006/ole">
            <mc:AlternateContent xmlns:mc="http://schemas.openxmlformats.org/markup-compatibility/2006">
              <mc:Choice xmlns:v="urn:schemas-microsoft-com:vml" Requires="v">
                <p:oleObj spid="_x0000_s2312208" name="Equation" r:id="rId9" imgW="2374560" imgH="736560" progId="Equation.3">
                  <p:embed/>
                </p:oleObj>
              </mc:Choice>
              <mc:Fallback>
                <p:oleObj name="Equation" r:id="rId9" imgW="2374560" imgH="736560" progId="Equation.3">
                  <p:embed/>
                  <p:pic>
                    <p:nvPicPr>
                      <p:cNvPr id="25"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3200" y="4988791"/>
                        <a:ext cx="3810000" cy="1183409"/>
                      </a:xfrm>
                      <a:prstGeom prst="rect">
                        <a:avLst/>
                      </a:prstGeom>
                      <a:noFill/>
                      <a:extLst/>
                    </p:spPr>
                  </p:pic>
                </p:oleObj>
              </mc:Fallback>
            </mc:AlternateContent>
          </a:graphicData>
        </a:graphic>
      </p:graphicFrame>
      <p:sp>
        <p:nvSpPr>
          <p:cNvPr id="3" name="Rectangle 2"/>
          <p:cNvSpPr/>
          <p:nvPr/>
        </p:nvSpPr>
        <p:spPr>
          <a:xfrm>
            <a:off x="1852962" y="5410200"/>
            <a:ext cx="89023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Recall:</a:t>
            </a:r>
          </a:p>
        </p:txBody>
      </p:sp>
      <p:sp>
        <p:nvSpPr>
          <p:cNvPr id="28" name="Text Box 46"/>
          <p:cNvSpPr txBox="1">
            <a:spLocks noChangeArrowheads="1"/>
          </p:cNvSpPr>
          <p:nvPr/>
        </p:nvSpPr>
        <p:spPr bwMode="auto">
          <a:xfrm>
            <a:off x="1828800" y="6365875"/>
            <a:ext cx="5400837" cy="46166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The vectors </a:t>
            </a:r>
            <a:r>
              <a:rPr kumimoji="0" lang="en-US" sz="2400" b="1" i="1" u="none" strike="noStrike" kern="1200" cap="none" spc="0" normalizeH="0" baseline="0" noProof="0" dirty="0">
                <a:ln>
                  <a:noFill/>
                </a:ln>
                <a:solidFill>
                  <a:srgbClr val="FF00FF"/>
                </a:solidFill>
                <a:effectLst/>
                <a:uLnTx/>
                <a:uFillTx/>
                <a:latin typeface="Times New Roman" pitchFamily="18" charset="0"/>
                <a:ea typeface="+mn-ea"/>
                <a:cs typeface="Arial" charset="0"/>
              </a:rPr>
              <a:t>Rx</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sz="2400" b="1" i="1" u="none" strike="noStrike" kern="1200" cap="none" spc="0" normalizeH="0" baseline="0" noProof="0" dirty="0">
                <a:ln>
                  <a:noFill/>
                </a:ln>
                <a:solidFill>
                  <a:srgbClr val="66FF33"/>
                </a:solidFill>
                <a:effectLst/>
                <a:uLnTx/>
                <a:uFillTx/>
                <a:latin typeface="Times New Roman" pitchFamily="18" charset="0"/>
                <a:ea typeface="+mn-ea"/>
                <a:cs typeface="Arial" charset="0"/>
              </a:rPr>
              <a:t>t</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and </a:t>
            </a:r>
            <a:r>
              <a:rPr kumimoji="0" lang="en-US" sz="2400" b="1" i="1" u="none" strike="noStrike" kern="1200" cap="none" spc="0" normalizeH="0" baseline="0" noProof="0" dirty="0">
                <a:ln>
                  <a:noFill/>
                </a:ln>
                <a:solidFill>
                  <a:srgbClr val="FF0000"/>
                </a:solidFill>
                <a:effectLst/>
                <a:uLnTx/>
                <a:uFillTx/>
                <a:latin typeface="Times New Roman" pitchFamily="18" charset="0"/>
                <a:ea typeface="+mn-ea"/>
                <a:cs typeface="Arial" charset="0"/>
              </a:rPr>
              <a:t>x’</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are coplanar </a:t>
            </a:r>
          </a:p>
        </p:txBody>
      </p:sp>
    </p:spTree>
    <p:extLst>
      <p:ext uri="{BB962C8B-B14F-4D97-AF65-F5344CB8AC3E}">
        <p14:creationId xmlns:p14="http://schemas.microsoft.com/office/powerpoint/2010/main" val="288263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altLang="en-US" smtClean="0"/>
              <a:t>Multi-view geometry problems</a:t>
            </a:r>
          </a:p>
        </p:txBody>
      </p:sp>
      <p:sp>
        <p:nvSpPr>
          <p:cNvPr id="74" name="Content Placeholder 73"/>
          <p:cNvSpPr>
            <a:spLocks noGrp="1"/>
          </p:cNvSpPr>
          <p:nvPr>
            <p:ph idx="1"/>
          </p:nvPr>
        </p:nvSpPr>
        <p:spPr>
          <a:xfrm>
            <a:off x="228600" y="914400"/>
            <a:ext cx="8458200" cy="5257800"/>
          </a:xfrm>
        </p:spPr>
        <p:txBody>
          <a:bodyPr/>
          <a:lstStyle/>
          <a:p>
            <a:pPr>
              <a:buFontTx/>
              <a:buChar char="•"/>
            </a:pPr>
            <a:r>
              <a:rPr lang="en-US" altLang="en-US" sz="2400" b="1" smtClean="0"/>
              <a:t>Structure: </a:t>
            </a:r>
            <a:r>
              <a:rPr lang="en-US" altLang="en-US" sz="2400" smtClean="0"/>
              <a:t>Given projections of the same 3D point in two or more images, compute the 3D coordinates of that point</a:t>
            </a:r>
          </a:p>
        </p:txBody>
      </p:sp>
      <p:sp>
        <p:nvSpPr>
          <p:cNvPr id="155652" name="Rectangle 3"/>
          <p:cNvSpPr>
            <a:spLocks noChangeArrowheads="1"/>
          </p:cNvSpPr>
          <p:nvPr/>
        </p:nvSpPr>
        <p:spPr bwMode="auto">
          <a:xfrm>
            <a:off x="4086225" y="2682875"/>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53" name="AutoShape 4"/>
          <p:cNvSpPr>
            <a:spLocks noChangeArrowheads="1"/>
          </p:cNvSpPr>
          <p:nvPr/>
        </p:nvSpPr>
        <p:spPr bwMode="auto">
          <a:xfrm rot="5400000">
            <a:off x="862807" y="4029868"/>
            <a:ext cx="1981200" cy="1725613"/>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54" name="Rectangle 6"/>
          <p:cNvSpPr>
            <a:spLocks noChangeArrowheads="1"/>
          </p:cNvSpPr>
          <p:nvPr/>
        </p:nvSpPr>
        <p:spPr bwMode="auto">
          <a:xfrm>
            <a:off x="1958975" y="4605338"/>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55" name="AutoShape 5"/>
          <p:cNvSpPr>
            <a:spLocks noChangeArrowheads="1"/>
          </p:cNvSpPr>
          <p:nvPr/>
        </p:nvSpPr>
        <p:spPr bwMode="auto">
          <a:xfrm rot="16200000" flipH="1">
            <a:off x="6045994" y="4221957"/>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56" name="Rectangle 7"/>
          <p:cNvSpPr>
            <a:spLocks noChangeArrowheads="1"/>
          </p:cNvSpPr>
          <p:nvPr/>
        </p:nvSpPr>
        <p:spPr bwMode="auto">
          <a:xfrm>
            <a:off x="6877050" y="4860925"/>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57" name="Rectangle 11"/>
          <p:cNvSpPr>
            <a:spLocks noChangeArrowheads="1"/>
          </p:cNvSpPr>
          <p:nvPr/>
        </p:nvSpPr>
        <p:spPr bwMode="auto">
          <a:xfrm>
            <a:off x="3559175" y="4664075"/>
            <a:ext cx="2044700" cy="1470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58" name="Rectangle 13"/>
          <p:cNvSpPr>
            <a:spLocks noChangeArrowheads="1"/>
          </p:cNvSpPr>
          <p:nvPr/>
        </p:nvSpPr>
        <p:spPr bwMode="auto">
          <a:xfrm>
            <a:off x="4441825" y="5175250"/>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59" name="Line 33"/>
          <p:cNvSpPr>
            <a:spLocks noChangeShapeType="1"/>
          </p:cNvSpPr>
          <p:nvPr/>
        </p:nvSpPr>
        <p:spPr bwMode="auto">
          <a:xfrm flipH="1">
            <a:off x="457200" y="3902075"/>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0" name="Line 34"/>
          <p:cNvSpPr>
            <a:spLocks noChangeShapeType="1"/>
          </p:cNvSpPr>
          <p:nvPr/>
        </p:nvSpPr>
        <p:spPr bwMode="auto">
          <a:xfrm flipH="1">
            <a:off x="457200" y="5349875"/>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1" name="Line 37"/>
          <p:cNvSpPr>
            <a:spLocks noChangeShapeType="1"/>
          </p:cNvSpPr>
          <p:nvPr/>
        </p:nvSpPr>
        <p:spPr bwMode="auto">
          <a:xfrm flipH="1">
            <a:off x="457200" y="5883275"/>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2" name="Line 40"/>
          <p:cNvSpPr>
            <a:spLocks noChangeShapeType="1"/>
          </p:cNvSpPr>
          <p:nvPr/>
        </p:nvSpPr>
        <p:spPr bwMode="auto">
          <a:xfrm flipH="1">
            <a:off x="4537075" y="4686300"/>
            <a:ext cx="1066800" cy="2111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3" name="Line 41"/>
          <p:cNvSpPr>
            <a:spLocks noChangeShapeType="1"/>
          </p:cNvSpPr>
          <p:nvPr/>
        </p:nvSpPr>
        <p:spPr bwMode="auto">
          <a:xfrm>
            <a:off x="3546475" y="6134100"/>
            <a:ext cx="9906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4" name="Line 43"/>
          <p:cNvSpPr>
            <a:spLocks noChangeShapeType="1"/>
          </p:cNvSpPr>
          <p:nvPr/>
        </p:nvSpPr>
        <p:spPr bwMode="auto">
          <a:xfrm flipH="1">
            <a:off x="4537075" y="6134100"/>
            <a:ext cx="10668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5" name="Line 45"/>
          <p:cNvSpPr>
            <a:spLocks noChangeShapeType="1"/>
          </p:cNvSpPr>
          <p:nvPr/>
        </p:nvSpPr>
        <p:spPr bwMode="auto">
          <a:xfrm flipV="1">
            <a:off x="6146800" y="5922963"/>
            <a:ext cx="2209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6" name="Line 46"/>
          <p:cNvSpPr>
            <a:spLocks noChangeShapeType="1"/>
          </p:cNvSpPr>
          <p:nvPr/>
        </p:nvSpPr>
        <p:spPr bwMode="auto">
          <a:xfrm>
            <a:off x="7899400" y="5541963"/>
            <a:ext cx="457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7" name="Line 47"/>
          <p:cNvSpPr>
            <a:spLocks noChangeShapeType="1"/>
          </p:cNvSpPr>
          <p:nvPr/>
        </p:nvSpPr>
        <p:spPr bwMode="auto">
          <a:xfrm>
            <a:off x="7899400" y="4094163"/>
            <a:ext cx="457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8" name="Text Box 53"/>
          <p:cNvSpPr txBox="1">
            <a:spLocks noChangeArrowheads="1"/>
          </p:cNvSpPr>
          <p:nvPr/>
        </p:nvSpPr>
        <p:spPr bwMode="auto">
          <a:xfrm>
            <a:off x="6472238" y="61087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3</a:t>
            </a:r>
          </a:p>
        </p:txBody>
      </p:sp>
      <p:grpSp>
        <p:nvGrpSpPr>
          <p:cNvPr id="155669" name="Group 54"/>
          <p:cNvGrpSpPr>
            <a:grpSpLocks/>
          </p:cNvGrpSpPr>
          <p:nvPr/>
        </p:nvGrpSpPr>
        <p:grpSpPr bwMode="auto">
          <a:xfrm>
            <a:off x="1393825" y="4440238"/>
            <a:ext cx="995363" cy="860425"/>
            <a:chOff x="852" y="2079"/>
            <a:chExt cx="760" cy="657"/>
          </a:xfrm>
        </p:grpSpPr>
        <p:sp>
          <p:nvSpPr>
            <p:cNvPr id="155707"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08"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09"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10"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11"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12"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13"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grpSp>
        <p:nvGrpSpPr>
          <p:cNvPr id="155670" name="Group 62"/>
          <p:cNvGrpSpPr>
            <a:grpSpLocks/>
          </p:cNvGrpSpPr>
          <p:nvPr/>
        </p:nvGrpSpPr>
        <p:grpSpPr bwMode="auto">
          <a:xfrm>
            <a:off x="3951288" y="4911725"/>
            <a:ext cx="1042987" cy="950913"/>
            <a:chOff x="2412" y="2031"/>
            <a:chExt cx="813" cy="741"/>
          </a:xfrm>
        </p:grpSpPr>
        <p:sp>
          <p:nvSpPr>
            <p:cNvPr id="155700"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01"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02"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03"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04"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05"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06"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grpSp>
        <p:nvGrpSpPr>
          <p:cNvPr id="155671" name="Group 70"/>
          <p:cNvGrpSpPr>
            <a:grpSpLocks/>
          </p:cNvGrpSpPr>
          <p:nvPr/>
        </p:nvGrpSpPr>
        <p:grpSpPr bwMode="auto">
          <a:xfrm>
            <a:off x="6505575" y="4511675"/>
            <a:ext cx="973138" cy="1006475"/>
            <a:chOff x="4188" y="1966"/>
            <a:chExt cx="733" cy="757"/>
          </a:xfrm>
        </p:grpSpPr>
        <p:sp>
          <p:nvSpPr>
            <p:cNvPr id="155693"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4"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5"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6"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7"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8"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9"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sp>
        <p:nvSpPr>
          <p:cNvPr id="155672" name="Text Box 88"/>
          <p:cNvSpPr txBox="1">
            <a:spLocks noChangeArrowheads="1"/>
          </p:cNvSpPr>
          <p:nvPr/>
        </p:nvSpPr>
        <p:spPr bwMode="auto">
          <a:xfrm>
            <a:off x="6694488" y="63198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3</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3</a:t>
            </a:r>
          </a:p>
        </p:txBody>
      </p:sp>
      <p:sp>
        <p:nvSpPr>
          <p:cNvPr id="124003" name="Line 99"/>
          <p:cNvSpPr>
            <a:spLocks noChangeShapeType="1"/>
          </p:cNvSpPr>
          <p:nvPr/>
        </p:nvSpPr>
        <p:spPr bwMode="auto">
          <a:xfrm flipH="1">
            <a:off x="461963" y="2530475"/>
            <a:ext cx="2657475" cy="3408363"/>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24004" name="Line 100"/>
          <p:cNvSpPr>
            <a:spLocks noChangeShapeType="1"/>
          </p:cNvSpPr>
          <p:nvPr/>
        </p:nvSpPr>
        <p:spPr bwMode="auto">
          <a:xfrm>
            <a:off x="3119438" y="2530475"/>
            <a:ext cx="1447800" cy="4267200"/>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24005" name="Line 101"/>
          <p:cNvSpPr>
            <a:spLocks noChangeShapeType="1"/>
          </p:cNvSpPr>
          <p:nvPr/>
        </p:nvSpPr>
        <p:spPr bwMode="auto">
          <a:xfrm>
            <a:off x="3195638" y="2530475"/>
            <a:ext cx="5140325" cy="3370263"/>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grpSp>
        <p:nvGrpSpPr>
          <p:cNvPr id="155676" name="Group 22"/>
          <p:cNvGrpSpPr>
            <a:grpSpLocks/>
          </p:cNvGrpSpPr>
          <p:nvPr/>
        </p:nvGrpSpPr>
        <p:grpSpPr bwMode="auto">
          <a:xfrm>
            <a:off x="2981325" y="2054225"/>
            <a:ext cx="2362200" cy="2090738"/>
            <a:chOff x="2412" y="2031"/>
            <a:chExt cx="837" cy="741"/>
          </a:xfrm>
        </p:grpSpPr>
        <p:sp>
          <p:nvSpPr>
            <p:cNvPr id="155686"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87"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88"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89"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0"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1"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2"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sp>
        <p:nvSpPr>
          <p:cNvPr id="155677" name="Line 35"/>
          <p:cNvSpPr>
            <a:spLocks noChangeShapeType="1"/>
          </p:cNvSpPr>
          <p:nvPr/>
        </p:nvSpPr>
        <p:spPr bwMode="auto">
          <a:xfrm flipH="1">
            <a:off x="457200" y="4402138"/>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78" name="Line 38"/>
          <p:cNvSpPr>
            <a:spLocks noChangeShapeType="1"/>
          </p:cNvSpPr>
          <p:nvPr/>
        </p:nvSpPr>
        <p:spPr bwMode="auto">
          <a:xfrm>
            <a:off x="3546475" y="4667250"/>
            <a:ext cx="990600" cy="2130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79" name="Line 44"/>
          <p:cNvSpPr>
            <a:spLocks noChangeShapeType="1"/>
          </p:cNvSpPr>
          <p:nvPr/>
        </p:nvSpPr>
        <p:spPr bwMode="auto">
          <a:xfrm>
            <a:off x="6159500" y="4594225"/>
            <a:ext cx="2197100" cy="1328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80" name="TextBox 74"/>
          <p:cNvSpPr txBox="1">
            <a:spLocks noChangeArrowheads="1"/>
          </p:cNvSpPr>
          <p:nvPr/>
        </p:nvSpPr>
        <p:spPr bwMode="auto">
          <a:xfrm>
            <a:off x="8148638" y="6477000"/>
            <a:ext cx="99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1000">
                <a:solidFill>
                  <a:srgbClr val="000000"/>
                </a:solidFill>
                <a:cs typeface="Arial" panose="020B0604020202020204" pitchFamily="34" charset="0"/>
              </a:rPr>
              <a:t>Slide credit: Noah Snavely</a:t>
            </a:r>
          </a:p>
        </p:txBody>
      </p:sp>
      <p:sp>
        <p:nvSpPr>
          <p:cNvPr id="76" name="TextBox 75"/>
          <p:cNvSpPr txBox="1">
            <a:spLocks noChangeArrowheads="1"/>
          </p:cNvSpPr>
          <p:nvPr/>
        </p:nvSpPr>
        <p:spPr bwMode="auto">
          <a:xfrm>
            <a:off x="2505075" y="1897063"/>
            <a:ext cx="4667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4400" b="1">
                <a:solidFill>
                  <a:srgbClr val="FF0000"/>
                </a:solidFill>
                <a:latin typeface="Times New Roman" panose="02020603050405020304" pitchFamily="18" charset="0"/>
                <a:cs typeface="Times New Roman" panose="02020603050405020304" pitchFamily="18" charset="0"/>
              </a:rPr>
              <a:t>?</a:t>
            </a:r>
          </a:p>
        </p:txBody>
      </p:sp>
      <p:sp>
        <p:nvSpPr>
          <p:cNvPr id="155682" name="Text Box 51"/>
          <p:cNvSpPr txBox="1">
            <a:spLocks noChangeArrowheads="1"/>
          </p:cNvSpPr>
          <p:nvPr/>
        </p:nvSpPr>
        <p:spPr bwMode="auto">
          <a:xfrm>
            <a:off x="690563" y="60325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1</a:t>
            </a:r>
          </a:p>
        </p:txBody>
      </p:sp>
      <p:sp>
        <p:nvSpPr>
          <p:cNvPr id="155683" name="Text Box 52"/>
          <p:cNvSpPr txBox="1">
            <a:spLocks noChangeArrowheads="1"/>
          </p:cNvSpPr>
          <p:nvPr/>
        </p:nvSpPr>
        <p:spPr bwMode="auto">
          <a:xfrm>
            <a:off x="2362200" y="61849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2</a:t>
            </a:r>
          </a:p>
        </p:txBody>
      </p:sp>
      <p:sp>
        <p:nvSpPr>
          <p:cNvPr id="155684" name="Text Box 86"/>
          <p:cNvSpPr txBox="1">
            <a:spLocks noChangeArrowheads="1"/>
          </p:cNvSpPr>
          <p:nvPr/>
        </p:nvSpPr>
        <p:spPr bwMode="auto">
          <a:xfrm>
            <a:off x="787400" y="62436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1</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1</a:t>
            </a:r>
          </a:p>
        </p:txBody>
      </p:sp>
      <p:sp>
        <p:nvSpPr>
          <p:cNvPr id="155685" name="Text Box 87"/>
          <p:cNvSpPr txBox="1">
            <a:spLocks noChangeArrowheads="1"/>
          </p:cNvSpPr>
          <p:nvPr/>
        </p:nvSpPr>
        <p:spPr bwMode="auto">
          <a:xfrm>
            <a:off x="2500313" y="63960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2</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2</a:t>
            </a:r>
          </a:p>
        </p:txBody>
      </p:sp>
    </p:spTree>
    <p:extLst>
      <p:ext uri="{BB962C8B-B14F-4D97-AF65-F5344CB8AC3E}">
        <p14:creationId xmlns:p14="http://schemas.microsoft.com/office/powerpoint/2010/main" val="410321006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40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4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4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build="p"/>
      <p:bldP spid="124003" grpId="0" animBg="1"/>
      <p:bldP spid="124004" grpId="0" animBg="1"/>
      <p:bldP spid="124005" grpId="0" animBg="1"/>
      <p:bldP spid="7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5"/>
          <p:cNvSpPr>
            <a:spLocks noGrp="1" noChangeArrowheads="1"/>
          </p:cNvSpPr>
          <p:nvPr>
            <p:ph type="title"/>
          </p:nvPr>
        </p:nvSpPr>
        <p:spPr/>
        <p:txBody>
          <a:bodyPr/>
          <a:lstStyle/>
          <a:p>
            <a:r>
              <a:rPr lang="en-US"/>
              <a:t>Epipolar constraint: Calibrated case</a:t>
            </a:r>
          </a:p>
        </p:txBody>
      </p:sp>
      <p:graphicFrame>
        <p:nvGraphicFramePr>
          <p:cNvPr id="675866" name="Object 26"/>
          <p:cNvGraphicFramePr>
            <a:graphicFrameLocks noGrp="1" noChangeAspect="1"/>
          </p:cNvGraphicFramePr>
          <p:nvPr>
            <p:ph sz="half" idx="1"/>
            <p:extLst/>
          </p:nvPr>
        </p:nvGraphicFramePr>
        <p:xfrm>
          <a:off x="228600" y="4114800"/>
          <a:ext cx="2222500" cy="428625"/>
        </p:xfrm>
        <a:graphic>
          <a:graphicData uri="http://schemas.openxmlformats.org/presentationml/2006/ole">
            <mc:AlternateContent xmlns:mc="http://schemas.openxmlformats.org/markup-compatibility/2006">
              <mc:Choice xmlns:v="urn:schemas-microsoft-com:vml" Requires="v">
                <p:oleObj spid="_x0000_s2313230" name="Equation" r:id="rId4" imgW="1054080" imgH="203040" progId="Equation.3">
                  <p:embed/>
                </p:oleObj>
              </mc:Choice>
              <mc:Fallback>
                <p:oleObj name="Equation" r:id="rId4" imgW="1054080" imgH="203040" progId="Equation.3">
                  <p:embed/>
                  <p:pic>
                    <p:nvPicPr>
                      <p:cNvPr id="675866" name="Object 26"/>
                      <p:cNvPicPr>
                        <a:picLocks noChangeAspect="1" noChangeArrowheads="1"/>
                      </p:cNvPicPr>
                      <p:nvPr/>
                    </p:nvPicPr>
                    <p:blipFill>
                      <a:blip r:embed="rId5"/>
                      <a:srcRect/>
                      <a:stretch>
                        <a:fillRect/>
                      </a:stretch>
                    </p:blipFill>
                    <p:spPr bwMode="auto">
                      <a:xfrm>
                        <a:off x="228600" y="4114800"/>
                        <a:ext cx="2222500" cy="4286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027" name="Object 27"/>
          <p:cNvGraphicFramePr>
            <a:graphicFrameLocks noChangeAspect="1"/>
          </p:cNvGraphicFramePr>
          <p:nvPr>
            <p:extLst/>
          </p:nvPr>
        </p:nvGraphicFramePr>
        <p:xfrm>
          <a:off x="3505200" y="4038600"/>
          <a:ext cx="2111375" cy="542925"/>
        </p:xfrm>
        <a:graphic>
          <a:graphicData uri="http://schemas.openxmlformats.org/presentationml/2006/ole">
            <mc:AlternateContent xmlns:mc="http://schemas.openxmlformats.org/markup-compatibility/2006">
              <mc:Choice xmlns:v="urn:schemas-microsoft-com:vml" Requires="v">
                <p:oleObj spid="_x0000_s2313231" name="Equation" r:id="rId6" imgW="889000" imgH="228600" progId="Equation.3">
                  <p:embed/>
                </p:oleObj>
              </mc:Choice>
              <mc:Fallback>
                <p:oleObj name="Equation" r:id="rId6" imgW="889000" imgH="228600" progId="Equation.3">
                  <p:embed/>
                  <p:pic>
                    <p:nvPicPr>
                      <p:cNvPr id="1027" name="Object 27"/>
                      <p:cNvPicPr>
                        <a:picLocks noChangeAspect="1" noChangeArrowheads="1"/>
                      </p:cNvPicPr>
                      <p:nvPr/>
                    </p:nvPicPr>
                    <p:blipFill>
                      <a:blip r:embed="rId7"/>
                      <a:srcRect/>
                      <a:stretch>
                        <a:fillRect/>
                      </a:stretch>
                    </p:blipFill>
                    <p:spPr bwMode="auto">
                      <a:xfrm>
                        <a:off x="3505200" y="4038600"/>
                        <a:ext cx="2111375" cy="542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47" name="AutoShape 28"/>
          <p:cNvSpPr>
            <a:spLocks noChangeArrowheads="1"/>
          </p:cNvSpPr>
          <p:nvPr/>
        </p:nvSpPr>
        <p:spPr bwMode="auto">
          <a:xfrm>
            <a:off x="2667000" y="4114800"/>
            <a:ext cx="533400" cy="381000"/>
          </a:xfrm>
          <a:prstGeom prst="rightArrow">
            <a:avLst>
              <a:gd name="adj1" fmla="val 50000"/>
              <a:gd name="adj2" fmla="val 3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033" name="Picture 30"/>
          <p:cNvPicPr>
            <a:picLocks noChangeAspect="1" noChangeArrowheads="1"/>
          </p:cNvPicPr>
          <p:nvPr/>
        </p:nvPicPr>
        <p:blipFill>
          <a:blip r:embed="rId8" cstate="print"/>
          <a:srcRect/>
          <a:stretch>
            <a:fillRect/>
          </a:stretch>
        </p:blipFill>
        <p:spPr bwMode="auto">
          <a:xfrm>
            <a:off x="990600" y="1219200"/>
            <a:ext cx="7010400" cy="2819400"/>
          </a:xfrm>
          <a:prstGeom prst="rect">
            <a:avLst/>
          </a:prstGeom>
          <a:noFill/>
          <a:ln w="9525">
            <a:noFill/>
            <a:miter lim="800000"/>
            <a:headEnd/>
            <a:tailEnd/>
          </a:ln>
        </p:spPr>
      </p:pic>
      <p:sp>
        <p:nvSpPr>
          <p:cNvPr id="1034" name="Rectangle 31"/>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5" name="Rectangle 32"/>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6" name="Text Box 33"/>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1037" name="Freeform 34"/>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8" name="Text Box 35"/>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1039" name="Freeform 36"/>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1" name="Line 38"/>
          <p:cNvSpPr>
            <a:spLocks noChangeShapeType="1"/>
          </p:cNvSpPr>
          <p:nvPr/>
        </p:nvSpPr>
        <p:spPr bwMode="auto">
          <a:xfrm flipV="1">
            <a:off x="1204913" y="3713163"/>
            <a:ext cx="1911350" cy="11112"/>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2" name="Line 39"/>
          <p:cNvSpPr>
            <a:spLocks noChangeShapeType="1"/>
          </p:cNvSpPr>
          <p:nvPr/>
        </p:nvSpPr>
        <p:spPr bwMode="auto">
          <a:xfrm>
            <a:off x="3436938" y="3719513"/>
            <a:ext cx="2105025" cy="1587"/>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3" name="Line 40"/>
          <p:cNvSpPr>
            <a:spLocks noChangeShapeType="1"/>
          </p:cNvSpPr>
          <p:nvPr/>
        </p:nvSpPr>
        <p:spPr bwMode="auto">
          <a:xfrm>
            <a:off x="5883275" y="3719513"/>
            <a:ext cx="1909763" cy="1587"/>
          </a:xfrm>
          <a:prstGeom prst="line">
            <a:avLst/>
          </a:prstGeom>
          <a:noFill/>
          <a:ln w="38100">
            <a:solidFill>
              <a:srgbClr val="00FF00"/>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4" name="Line 41"/>
          <p:cNvSpPr>
            <a:spLocks noChangeShapeType="1"/>
          </p:cNvSpPr>
          <p:nvPr/>
        </p:nvSpPr>
        <p:spPr bwMode="auto">
          <a:xfrm>
            <a:off x="6075363" y="2590800"/>
            <a:ext cx="1717675" cy="1122363"/>
          </a:xfrm>
          <a:prstGeom prst="line">
            <a:avLst/>
          </a:prstGeom>
          <a:noFill/>
          <a:ln w="38100">
            <a:solidFill>
              <a:srgbClr val="FF0000"/>
            </a:solidFill>
            <a:round/>
            <a:headEnd type="stealth" w="lg" len="lg"/>
            <a:tailEnd type="none"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5" name="Line 42"/>
          <p:cNvSpPr>
            <a:spLocks noChangeShapeType="1"/>
          </p:cNvSpPr>
          <p:nvPr/>
        </p:nvSpPr>
        <p:spPr bwMode="auto">
          <a:xfrm flipV="1">
            <a:off x="1193800" y="2586038"/>
            <a:ext cx="1722438" cy="1116012"/>
          </a:xfrm>
          <a:prstGeom prst="line">
            <a:avLst/>
          </a:prstGeom>
          <a:noFill/>
          <a:ln w="38100">
            <a:solidFill>
              <a:srgbClr val="FF00FF"/>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 name="Text Box 10"/>
          <p:cNvSpPr txBox="1">
            <a:spLocks noChangeArrowheads="1"/>
          </p:cNvSpPr>
          <p:nvPr/>
        </p:nvSpPr>
        <p:spPr bwMode="auto">
          <a:xfrm>
            <a:off x="6057900" y="2286000"/>
            <a:ext cx="1333500" cy="307777"/>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rPr>
              <a:t>x’ = </a:t>
            </a:r>
            <a:r>
              <a:rPr kumimoji="0" lang="en-US" sz="1400" b="1" i="1" u="none" strike="noStrike" kern="1200" cap="none" spc="0" normalizeH="0" baseline="0" noProof="0" dirty="0" err="1">
                <a:ln>
                  <a:noFill/>
                </a:ln>
                <a:solidFill>
                  <a:srgbClr val="000000"/>
                </a:solidFill>
                <a:effectLst/>
                <a:uLnTx/>
                <a:uFillTx/>
                <a:latin typeface="Times New Roman" pitchFamily="18" charset="0"/>
                <a:ea typeface="+mn-ea"/>
                <a:cs typeface="Arial" charset="0"/>
              </a:rPr>
              <a:t>Rx+t</a:t>
            </a:r>
            <a:endPar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aphicFrame>
        <p:nvGraphicFramePr>
          <p:cNvPr id="26" name="Object 27"/>
          <p:cNvGraphicFramePr>
            <a:graphicFrameLocks noChangeAspect="1"/>
          </p:cNvGraphicFramePr>
          <p:nvPr>
            <p:extLst/>
          </p:nvPr>
        </p:nvGraphicFramePr>
        <p:xfrm>
          <a:off x="6858000" y="4038600"/>
          <a:ext cx="1568450" cy="542925"/>
        </p:xfrm>
        <a:graphic>
          <a:graphicData uri="http://schemas.openxmlformats.org/presentationml/2006/ole">
            <mc:AlternateContent xmlns:mc="http://schemas.openxmlformats.org/markup-compatibility/2006">
              <mc:Choice xmlns:v="urn:schemas-microsoft-com:vml" Requires="v">
                <p:oleObj spid="_x0000_s2313232" name="Equation" r:id="rId9" imgW="660400" imgH="228600" progId="Equation.3">
                  <p:embed/>
                </p:oleObj>
              </mc:Choice>
              <mc:Fallback>
                <p:oleObj name="Equation" r:id="rId9" imgW="660400" imgH="228600" progId="Equation.3">
                  <p:embed/>
                  <p:pic>
                    <p:nvPicPr>
                      <p:cNvPr id="26" name="Object 27"/>
                      <p:cNvPicPr>
                        <a:picLocks noChangeAspect="1" noChangeArrowheads="1"/>
                      </p:cNvPicPr>
                      <p:nvPr/>
                    </p:nvPicPr>
                    <p:blipFill>
                      <a:blip r:embed="rId10"/>
                      <a:srcRect/>
                      <a:stretch>
                        <a:fillRect/>
                      </a:stretch>
                    </p:blipFill>
                    <p:spPr bwMode="auto">
                      <a:xfrm>
                        <a:off x="6858000" y="4038600"/>
                        <a:ext cx="1568450" cy="542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7" name="AutoShape 28"/>
          <p:cNvSpPr>
            <a:spLocks noChangeArrowheads="1"/>
          </p:cNvSpPr>
          <p:nvPr/>
        </p:nvSpPr>
        <p:spPr bwMode="auto">
          <a:xfrm>
            <a:off x="6019800" y="4114800"/>
            <a:ext cx="533400" cy="381000"/>
          </a:xfrm>
          <a:prstGeom prst="rightArrow">
            <a:avLst>
              <a:gd name="adj1" fmla="val 50000"/>
              <a:gd name="adj2" fmla="val 3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 name="AutoShape 22"/>
          <p:cNvSpPr>
            <a:spLocks noChangeArrowheads="1"/>
          </p:cNvSpPr>
          <p:nvPr/>
        </p:nvSpPr>
        <p:spPr bwMode="auto">
          <a:xfrm>
            <a:off x="7239000" y="4681538"/>
            <a:ext cx="457200" cy="3810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 name="Text Box 23"/>
          <p:cNvSpPr txBox="1">
            <a:spLocks noChangeArrowheads="1"/>
          </p:cNvSpPr>
          <p:nvPr/>
        </p:nvSpPr>
        <p:spPr bwMode="auto">
          <a:xfrm>
            <a:off x="5256213" y="5222875"/>
            <a:ext cx="3459162" cy="822325"/>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Arial" charset="0"/>
              </a:rPr>
              <a:t>Essential Matrix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a:t>
            </a:r>
            <a:r>
              <a:rPr kumimoji="0" lang="en-US" sz="2400" b="0" i="0" u="none" strike="noStrike" kern="1200" cap="none" spc="0" normalizeH="0" baseline="0" noProof="0" dirty="0" err="1">
                <a:ln>
                  <a:noFill/>
                </a:ln>
                <a:solidFill>
                  <a:srgbClr val="000000"/>
                </a:solidFill>
                <a:effectLst/>
                <a:uLnTx/>
                <a:uFillTx/>
                <a:latin typeface="Arial" charset="0"/>
                <a:ea typeface="+mn-ea"/>
                <a:cs typeface="Arial" charset="0"/>
              </a:rPr>
              <a:t>Longuet</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-Higgins, 1981)</a:t>
            </a:r>
          </a:p>
        </p:txBody>
      </p:sp>
      <p:sp>
        <p:nvSpPr>
          <p:cNvPr id="30" name="Rectangle 24"/>
          <p:cNvSpPr>
            <a:spLocks noChangeArrowheads="1"/>
          </p:cNvSpPr>
          <p:nvPr/>
        </p:nvSpPr>
        <p:spPr bwMode="auto">
          <a:xfrm>
            <a:off x="5181600" y="5138738"/>
            <a:ext cx="3581400" cy="1033462"/>
          </a:xfrm>
          <a:prstGeom prst="rect">
            <a:avLst/>
          </a:prstGeom>
          <a:noFill/>
          <a:ln w="28575">
            <a:solidFill>
              <a:srgbClr val="CC33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 name="Text Box 46"/>
          <p:cNvSpPr txBox="1">
            <a:spLocks noChangeArrowheads="1"/>
          </p:cNvSpPr>
          <p:nvPr/>
        </p:nvSpPr>
        <p:spPr bwMode="auto">
          <a:xfrm>
            <a:off x="1828800" y="6365875"/>
            <a:ext cx="5400837" cy="46166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The vectors </a:t>
            </a:r>
            <a:r>
              <a:rPr kumimoji="0" lang="en-US" sz="2400" b="1" i="1" u="none" strike="noStrike" kern="1200" cap="none" spc="0" normalizeH="0" baseline="0" noProof="0" dirty="0">
                <a:ln>
                  <a:noFill/>
                </a:ln>
                <a:solidFill>
                  <a:srgbClr val="FF00FF"/>
                </a:solidFill>
                <a:effectLst/>
                <a:uLnTx/>
                <a:uFillTx/>
                <a:latin typeface="Times New Roman" pitchFamily="18" charset="0"/>
                <a:ea typeface="+mn-ea"/>
                <a:cs typeface="Arial" charset="0"/>
              </a:rPr>
              <a:t>Rx</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sz="2400" b="1" i="1" u="none" strike="noStrike" kern="1200" cap="none" spc="0" normalizeH="0" baseline="0" noProof="0" dirty="0">
                <a:ln>
                  <a:noFill/>
                </a:ln>
                <a:solidFill>
                  <a:srgbClr val="66FF33"/>
                </a:solidFill>
                <a:effectLst/>
                <a:uLnTx/>
                <a:uFillTx/>
                <a:latin typeface="Times New Roman" pitchFamily="18" charset="0"/>
                <a:ea typeface="+mn-ea"/>
                <a:cs typeface="Arial" charset="0"/>
              </a:rPr>
              <a:t>t</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and </a:t>
            </a:r>
            <a:r>
              <a:rPr kumimoji="0" lang="en-US" sz="2400" b="1" i="1" u="none" strike="noStrike" kern="1200" cap="none" spc="0" normalizeH="0" baseline="0" noProof="0" dirty="0">
                <a:ln>
                  <a:noFill/>
                </a:ln>
                <a:solidFill>
                  <a:srgbClr val="FF0000"/>
                </a:solidFill>
                <a:effectLst/>
                <a:uLnTx/>
                <a:uFillTx/>
                <a:latin typeface="Times New Roman" pitchFamily="18" charset="0"/>
                <a:ea typeface="+mn-ea"/>
                <a:cs typeface="Arial" charset="0"/>
              </a:rPr>
              <a:t>x’</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are coplanar </a:t>
            </a:r>
          </a:p>
        </p:txBody>
      </p:sp>
    </p:spTree>
    <p:extLst>
      <p:ext uri="{BB962C8B-B14F-4D97-AF65-F5344CB8AC3E}">
        <p14:creationId xmlns:p14="http://schemas.microsoft.com/office/powerpoint/2010/main" val="220514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2053" name="Rectangle 4"/>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4" name="Rectangle 5"/>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5" name="Text Box 6"/>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2056" name="Freeform 7"/>
          <p:cNvSpPr>
            <a:spLocks/>
          </p:cNvSpPr>
          <p:nvPr/>
        </p:nvSpPr>
        <p:spPr bwMode="auto">
          <a:xfrm>
            <a:off x="2655888"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7" name="Text Box 8"/>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2058" name="Freeform 9"/>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9" name="Text Box 10"/>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660501" name="Line 21"/>
          <p:cNvSpPr>
            <a:spLocks noChangeShapeType="1"/>
          </p:cNvSpPr>
          <p:nvPr/>
        </p:nvSpPr>
        <p:spPr bwMode="auto">
          <a:xfrm flipV="1">
            <a:off x="5837238" y="2468563"/>
            <a:ext cx="231775" cy="1382712"/>
          </a:xfrm>
          <a:prstGeom prst="line">
            <a:avLst/>
          </a:prstGeom>
          <a:noFill/>
          <a:ln w="38100">
            <a:solidFill>
              <a:srgbClr val="CC33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62" name="Rectangle 27"/>
          <p:cNvSpPr>
            <a:spLocks noGrp="1" noChangeArrowheads="1"/>
          </p:cNvSpPr>
          <p:nvPr>
            <p:ph type="title"/>
          </p:nvPr>
        </p:nvSpPr>
        <p:spPr/>
        <p:txBody>
          <a:bodyPr/>
          <a:lstStyle/>
          <a:p>
            <a:r>
              <a:rPr lang="en-US"/>
              <a:t>Epipolar constraint: Calibrated case</a:t>
            </a:r>
          </a:p>
        </p:txBody>
      </p:sp>
      <p:sp>
        <p:nvSpPr>
          <p:cNvPr id="660510" name="Rectangle 30"/>
          <p:cNvSpPr>
            <a:spLocks noGrp="1" noChangeArrowheads="1"/>
          </p:cNvSpPr>
          <p:nvPr>
            <p:ph type="body" idx="1"/>
          </p:nvPr>
        </p:nvSpPr>
        <p:spPr>
          <a:xfrm>
            <a:off x="381000" y="4800600"/>
            <a:ext cx="8534400" cy="1981200"/>
          </a:xfrm>
        </p:spPr>
        <p:txBody>
          <a:bodyPr/>
          <a:lstStyle/>
          <a:p>
            <a:pPr>
              <a:lnSpc>
                <a:spcPct val="80000"/>
              </a:lnSpc>
              <a:buFontTx/>
              <a:buChar char="•"/>
            </a:pPr>
            <a:r>
              <a:rPr lang="en-US" sz="2400" b="1" i="1" dirty="0"/>
              <a:t>E x</a:t>
            </a:r>
            <a:r>
              <a:rPr lang="en-US" sz="2400" dirty="0"/>
              <a:t> is the </a:t>
            </a:r>
            <a:r>
              <a:rPr lang="en-US" sz="2400" dirty="0" err="1"/>
              <a:t>epipolar</a:t>
            </a:r>
            <a:r>
              <a:rPr lang="en-US" sz="2400" dirty="0"/>
              <a:t> line associated with </a:t>
            </a:r>
            <a:r>
              <a:rPr lang="en-US" sz="2400" b="1" i="1" dirty="0"/>
              <a:t>x</a:t>
            </a:r>
            <a:r>
              <a:rPr lang="en-US" sz="2400" i="1" dirty="0"/>
              <a:t> </a:t>
            </a:r>
            <a:r>
              <a:rPr lang="en-US" sz="2400" dirty="0"/>
              <a:t>(</a:t>
            </a:r>
            <a:r>
              <a:rPr lang="en-US" sz="2400" b="1" i="1" dirty="0"/>
              <a:t>l</a:t>
            </a:r>
            <a:r>
              <a:rPr lang="en-US" sz="2400" i="1" dirty="0"/>
              <a:t>' = </a:t>
            </a:r>
            <a:r>
              <a:rPr lang="en-US" sz="2400" b="1" i="1" dirty="0"/>
              <a:t>E x</a:t>
            </a:r>
            <a:r>
              <a:rPr lang="en-US" sz="2400" dirty="0"/>
              <a:t>)</a:t>
            </a:r>
            <a:br>
              <a:rPr lang="en-US" sz="2400" dirty="0"/>
            </a:br>
            <a:endParaRPr lang="en-US" sz="800" dirty="0"/>
          </a:p>
          <a:p>
            <a:pPr lvl="1">
              <a:lnSpc>
                <a:spcPct val="80000"/>
              </a:lnSpc>
            </a:pPr>
            <a:r>
              <a:rPr lang="en-US" dirty="0"/>
              <a:t>Recall: a line is given by </a:t>
            </a:r>
            <a:r>
              <a:rPr lang="en-US" i="1" dirty="0">
                <a:latin typeface="Times New Roman" pitchFamily="18" charset="0"/>
                <a:cs typeface="Times New Roman" pitchFamily="18" charset="0"/>
              </a:rPr>
              <a:t>ax + by + c </a:t>
            </a:r>
            <a:r>
              <a:rPr lang="en-US" dirty="0">
                <a:latin typeface="Times New Roman" pitchFamily="18" charset="0"/>
                <a:cs typeface="Times New Roman" pitchFamily="18" charset="0"/>
              </a:rPr>
              <a:t>= 0 </a:t>
            </a:r>
            <a:r>
              <a:rPr lang="en-US" dirty="0">
                <a:cs typeface="Times New Roman" pitchFamily="18" charset="0"/>
              </a:rPr>
              <a:t>or</a:t>
            </a:r>
          </a:p>
          <a:p>
            <a:pPr>
              <a:lnSpc>
                <a:spcPct val="80000"/>
              </a:lnSpc>
              <a:buFontTx/>
              <a:buChar char="•"/>
            </a:pPr>
            <a:endParaRPr lang="en-US" sz="2400" dirty="0"/>
          </a:p>
        </p:txBody>
      </p:sp>
      <p:graphicFrame>
        <p:nvGraphicFramePr>
          <p:cNvPr id="26" name="Object 27"/>
          <p:cNvGraphicFramePr>
            <a:graphicFrameLocks noChangeAspect="1"/>
          </p:cNvGraphicFramePr>
          <p:nvPr>
            <p:extLst/>
          </p:nvPr>
        </p:nvGraphicFramePr>
        <p:xfrm>
          <a:off x="3657600" y="4114800"/>
          <a:ext cx="1568450" cy="542925"/>
        </p:xfrm>
        <a:graphic>
          <a:graphicData uri="http://schemas.openxmlformats.org/presentationml/2006/ole">
            <mc:AlternateContent xmlns:mc="http://schemas.openxmlformats.org/markup-compatibility/2006">
              <mc:Choice xmlns:v="urn:schemas-microsoft-com:vml" Requires="v">
                <p:oleObj spid="_x0000_s2314250" name="Equation" r:id="rId5" imgW="660400" imgH="228600" progId="Equation.3">
                  <p:embed/>
                </p:oleObj>
              </mc:Choice>
              <mc:Fallback>
                <p:oleObj name="Equation" r:id="rId5" imgW="660400" imgH="228600" progId="Equation.3">
                  <p:embed/>
                  <p:pic>
                    <p:nvPicPr>
                      <p:cNvPr id="26" name="Object 27"/>
                      <p:cNvPicPr>
                        <a:picLocks noChangeAspect="1" noChangeArrowheads="1"/>
                      </p:cNvPicPr>
                      <p:nvPr/>
                    </p:nvPicPr>
                    <p:blipFill>
                      <a:blip r:embed="rId6"/>
                      <a:srcRect/>
                      <a:stretch>
                        <a:fillRect/>
                      </a:stretch>
                    </p:blipFill>
                    <p:spPr bwMode="auto">
                      <a:xfrm>
                        <a:off x="3657600" y="4114800"/>
                        <a:ext cx="1568450" cy="542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8" name="Rectangle 24"/>
          <p:cNvSpPr>
            <a:spLocks noChangeArrowheads="1"/>
          </p:cNvSpPr>
          <p:nvPr/>
        </p:nvSpPr>
        <p:spPr bwMode="auto">
          <a:xfrm>
            <a:off x="3505200" y="4114800"/>
            <a:ext cx="1905000" cy="609600"/>
          </a:xfrm>
          <a:prstGeom prst="rect">
            <a:avLst/>
          </a:prstGeom>
          <a:noFill/>
          <a:ln w="28575">
            <a:solidFill>
              <a:srgbClr val="CC33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graphicFrame>
        <p:nvGraphicFramePr>
          <p:cNvPr id="29" name="Object 5"/>
          <p:cNvGraphicFramePr>
            <a:graphicFrameLocks noChangeAspect="1"/>
          </p:cNvGraphicFramePr>
          <p:nvPr>
            <p:extLst/>
          </p:nvPr>
        </p:nvGraphicFramePr>
        <p:xfrm>
          <a:off x="2819400" y="5562600"/>
          <a:ext cx="3429000" cy="1121691"/>
        </p:xfrm>
        <a:graphic>
          <a:graphicData uri="http://schemas.openxmlformats.org/presentationml/2006/ole">
            <mc:AlternateContent xmlns:mc="http://schemas.openxmlformats.org/markup-compatibility/2006">
              <mc:Choice xmlns:v="urn:schemas-microsoft-com:vml" Requires="v">
                <p:oleObj spid="_x0000_s2314251" name="Equation" r:id="rId7" imgW="2082600" imgH="711000" progId="Equation.3">
                  <p:embed/>
                </p:oleObj>
              </mc:Choice>
              <mc:Fallback>
                <p:oleObj name="Equation" r:id="rId7" imgW="2082600" imgH="711000" progId="Equation.3">
                  <p:embed/>
                  <p:pic>
                    <p:nvPicPr>
                      <p:cNvPr id="29" name="Object 5"/>
                      <p:cNvPicPr>
                        <a:picLocks noChangeAspect="1" noChangeArrowheads="1"/>
                      </p:cNvPicPr>
                      <p:nvPr/>
                    </p:nvPicPr>
                    <p:blipFill>
                      <a:blip r:embed="rId8"/>
                      <a:srcRect/>
                      <a:stretch>
                        <a:fillRect/>
                      </a:stretch>
                    </p:blipFill>
                    <p:spPr bwMode="auto">
                      <a:xfrm>
                        <a:off x="2819400" y="5562600"/>
                        <a:ext cx="3429000" cy="1121691"/>
                      </a:xfrm>
                      <a:prstGeom prst="rect">
                        <a:avLst/>
                      </a:prstGeom>
                      <a:noFill/>
                      <a:extLst/>
                    </p:spPr>
                  </p:pic>
                </p:oleObj>
              </mc:Fallback>
            </mc:AlternateContent>
          </a:graphicData>
        </a:graphic>
      </p:graphicFrame>
    </p:spTree>
    <p:extLst>
      <p:ext uri="{BB962C8B-B14F-4D97-AF65-F5344CB8AC3E}">
        <p14:creationId xmlns:p14="http://schemas.microsoft.com/office/powerpoint/2010/main" val="263928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05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05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6051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501" grpId="0" animBg="1"/>
      <p:bldP spid="660510"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2053" name="Rectangle 4"/>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4" name="Rectangle 5"/>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5" name="Text Box 6"/>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2056" name="Freeform 7"/>
          <p:cNvSpPr>
            <a:spLocks/>
          </p:cNvSpPr>
          <p:nvPr/>
        </p:nvSpPr>
        <p:spPr bwMode="auto">
          <a:xfrm>
            <a:off x="2655888"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7" name="Text Box 8"/>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rPr>
              <a:t>x</a:t>
            </a:r>
          </a:p>
        </p:txBody>
      </p:sp>
      <p:sp>
        <p:nvSpPr>
          <p:cNvPr id="2058" name="Freeform 9"/>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9" name="Text Box 10"/>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660500" name="Line 20"/>
          <p:cNvSpPr>
            <a:spLocks noChangeShapeType="1"/>
          </p:cNvSpPr>
          <p:nvPr/>
        </p:nvSpPr>
        <p:spPr bwMode="auto">
          <a:xfrm flipH="1" flipV="1">
            <a:off x="2916238" y="2457450"/>
            <a:ext cx="238125" cy="1377950"/>
          </a:xfrm>
          <a:prstGeom prst="line">
            <a:avLst/>
          </a:prstGeom>
          <a:noFill/>
          <a:ln w="38100">
            <a:solidFill>
              <a:srgbClr val="CC33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60501" name="Line 21"/>
          <p:cNvSpPr>
            <a:spLocks noChangeShapeType="1"/>
          </p:cNvSpPr>
          <p:nvPr/>
        </p:nvSpPr>
        <p:spPr bwMode="auto">
          <a:xfrm flipV="1">
            <a:off x="5837238" y="2468563"/>
            <a:ext cx="231775" cy="1382712"/>
          </a:xfrm>
          <a:prstGeom prst="line">
            <a:avLst/>
          </a:prstGeom>
          <a:noFill/>
          <a:ln w="38100">
            <a:solidFill>
              <a:srgbClr val="CC33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62" name="Rectangle 27"/>
          <p:cNvSpPr>
            <a:spLocks noGrp="1" noChangeArrowheads="1"/>
          </p:cNvSpPr>
          <p:nvPr>
            <p:ph type="title"/>
          </p:nvPr>
        </p:nvSpPr>
        <p:spPr/>
        <p:txBody>
          <a:bodyPr/>
          <a:lstStyle/>
          <a:p>
            <a:r>
              <a:rPr lang="en-US"/>
              <a:t>Epipolar constraint: Calibrated case</a:t>
            </a:r>
          </a:p>
        </p:txBody>
      </p:sp>
      <p:sp>
        <p:nvSpPr>
          <p:cNvPr id="660510" name="Rectangle 30"/>
          <p:cNvSpPr>
            <a:spLocks noGrp="1" noChangeArrowheads="1"/>
          </p:cNvSpPr>
          <p:nvPr>
            <p:ph type="body" idx="1"/>
          </p:nvPr>
        </p:nvSpPr>
        <p:spPr>
          <a:xfrm>
            <a:off x="381000" y="4800600"/>
            <a:ext cx="8534400" cy="1981200"/>
          </a:xfrm>
        </p:spPr>
        <p:txBody>
          <a:bodyPr/>
          <a:lstStyle/>
          <a:p>
            <a:pPr>
              <a:lnSpc>
                <a:spcPct val="80000"/>
              </a:lnSpc>
              <a:buFontTx/>
              <a:buChar char="•"/>
            </a:pPr>
            <a:r>
              <a:rPr lang="en-US" sz="2400" b="1" i="1" dirty="0"/>
              <a:t>E x</a:t>
            </a:r>
            <a:r>
              <a:rPr lang="en-US" sz="2400" dirty="0"/>
              <a:t> is the </a:t>
            </a:r>
            <a:r>
              <a:rPr lang="en-US" sz="2400" dirty="0" err="1"/>
              <a:t>epipolar</a:t>
            </a:r>
            <a:r>
              <a:rPr lang="en-US" sz="2400" dirty="0"/>
              <a:t> line associated with </a:t>
            </a:r>
            <a:r>
              <a:rPr lang="en-US" sz="2400" b="1" i="1" dirty="0"/>
              <a:t>x</a:t>
            </a:r>
            <a:r>
              <a:rPr lang="en-US" sz="2400" i="1" dirty="0"/>
              <a:t> </a:t>
            </a:r>
            <a:r>
              <a:rPr lang="en-US" sz="2400" dirty="0"/>
              <a:t>(</a:t>
            </a:r>
            <a:r>
              <a:rPr lang="en-US" sz="2400" b="1" i="1" dirty="0"/>
              <a:t>l</a:t>
            </a:r>
            <a:r>
              <a:rPr lang="en-US" sz="2400" i="1" dirty="0"/>
              <a:t>' = </a:t>
            </a:r>
            <a:r>
              <a:rPr lang="en-US" sz="2400" b="1" i="1" dirty="0"/>
              <a:t>E x</a:t>
            </a:r>
            <a:r>
              <a:rPr lang="en-US" sz="2400" dirty="0"/>
              <a:t>)</a:t>
            </a:r>
          </a:p>
          <a:p>
            <a:pPr>
              <a:lnSpc>
                <a:spcPct val="80000"/>
              </a:lnSpc>
              <a:buFontTx/>
              <a:buChar char="•"/>
            </a:pPr>
            <a:r>
              <a:rPr lang="en-US" sz="2400" b="1" i="1" dirty="0" err="1"/>
              <a:t>E</a:t>
            </a:r>
            <a:r>
              <a:rPr lang="en-US" sz="2400" i="1" baseline="30000" dirty="0" err="1"/>
              <a:t>T</a:t>
            </a:r>
            <a:r>
              <a:rPr lang="en-US" sz="2400" b="1" i="1" dirty="0" err="1"/>
              <a:t>x</a:t>
            </a:r>
            <a:r>
              <a:rPr lang="en-US" sz="2400" i="1" dirty="0"/>
              <a:t>'</a:t>
            </a:r>
            <a:r>
              <a:rPr lang="en-US" sz="2400" b="1" dirty="0"/>
              <a:t> </a:t>
            </a:r>
            <a:r>
              <a:rPr lang="en-US" sz="2400" dirty="0"/>
              <a:t>is the </a:t>
            </a:r>
            <a:r>
              <a:rPr lang="en-US" sz="2400" dirty="0" err="1"/>
              <a:t>epipolar</a:t>
            </a:r>
            <a:r>
              <a:rPr lang="en-US" sz="2400" dirty="0"/>
              <a:t> line associated with </a:t>
            </a:r>
            <a:r>
              <a:rPr lang="en-US" sz="2400" b="1" i="1" dirty="0"/>
              <a:t>x'</a:t>
            </a:r>
            <a:r>
              <a:rPr lang="en-US" sz="2400" i="1" dirty="0"/>
              <a:t> </a:t>
            </a:r>
            <a:r>
              <a:rPr lang="en-US" sz="2400" dirty="0"/>
              <a:t>(</a:t>
            </a:r>
            <a:r>
              <a:rPr lang="en-US" sz="2400" b="1" i="1" dirty="0"/>
              <a:t>l</a:t>
            </a:r>
            <a:r>
              <a:rPr lang="en-US" sz="2400" i="1" dirty="0"/>
              <a:t> = </a:t>
            </a:r>
            <a:r>
              <a:rPr lang="en-US" sz="2400" b="1" i="1" dirty="0" err="1"/>
              <a:t>E</a:t>
            </a:r>
            <a:r>
              <a:rPr lang="en-US" sz="2400" i="1" baseline="30000" dirty="0" err="1"/>
              <a:t>T</a:t>
            </a:r>
            <a:r>
              <a:rPr lang="en-US" sz="2400" b="1" i="1" dirty="0" err="1"/>
              <a:t>x</a:t>
            </a:r>
            <a:r>
              <a:rPr lang="en-US" sz="2400" i="1" dirty="0"/>
              <a:t>'</a:t>
            </a:r>
            <a:r>
              <a:rPr lang="en-US" sz="2400" dirty="0"/>
              <a:t>)</a:t>
            </a:r>
            <a:endParaRPr lang="en-US" sz="2400" i="1" dirty="0"/>
          </a:p>
          <a:p>
            <a:pPr>
              <a:lnSpc>
                <a:spcPct val="80000"/>
              </a:lnSpc>
              <a:buFontTx/>
              <a:buChar char="•"/>
            </a:pPr>
            <a:r>
              <a:rPr lang="en-US" sz="2400" b="1" i="1" dirty="0"/>
              <a:t>E </a:t>
            </a:r>
            <a:r>
              <a:rPr lang="en-US" sz="2400" b="1" i="1" dirty="0" err="1"/>
              <a:t>e</a:t>
            </a:r>
            <a:r>
              <a:rPr lang="en-US" sz="2400" i="1" dirty="0"/>
              <a:t> </a:t>
            </a:r>
            <a:r>
              <a:rPr lang="en-US" sz="2400" dirty="0"/>
              <a:t>= 0   and   </a:t>
            </a:r>
            <a:r>
              <a:rPr lang="en-US" sz="2400" b="1" i="1" dirty="0" err="1"/>
              <a:t>E</a:t>
            </a:r>
            <a:r>
              <a:rPr lang="en-US" sz="2400" i="1" baseline="30000" dirty="0" err="1"/>
              <a:t>T</a:t>
            </a:r>
            <a:r>
              <a:rPr lang="en-US" sz="2400" b="1" i="1" dirty="0" err="1"/>
              <a:t>e</a:t>
            </a:r>
            <a:r>
              <a:rPr lang="en-US" sz="2400" i="1" dirty="0"/>
              <a:t>' = 0</a:t>
            </a:r>
          </a:p>
          <a:p>
            <a:pPr>
              <a:lnSpc>
                <a:spcPct val="80000"/>
              </a:lnSpc>
              <a:buFontTx/>
              <a:buChar char="•"/>
            </a:pPr>
            <a:r>
              <a:rPr lang="en-US" sz="2400" b="1" i="1" dirty="0"/>
              <a:t>E</a:t>
            </a:r>
            <a:r>
              <a:rPr lang="en-US" sz="2400" i="1" dirty="0"/>
              <a:t> </a:t>
            </a:r>
            <a:r>
              <a:rPr lang="en-US" sz="2400" dirty="0"/>
              <a:t>is singular (rank two)</a:t>
            </a:r>
          </a:p>
          <a:p>
            <a:pPr>
              <a:lnSpc>
                <a:spcPct val="80000"/>
              </a:lnSpc>
              <a:buFontTx/>
              <a:buChar char="•"/>
            </a:pPr>
            <a:r>
              <a:rPr lang="en-US" sz="2400" b="1" i="1" dirty="0"/>
              <a:t>E</a:t>
            </a:r>
            <a:r>
              <a:rPr lang="en-US" sz="2400" dirty="0"/>
              <a:t> has five degrees of freedom </a:t>
            </a:r>
          </a:p>
        </p:txBody>
      </p:sp>
      <p:sp>
        <p:nvSpPr>
          <p:cNvPr id="660498" name="Oval 18"/>
          <p:cNvSpPr>
            <a:spLocks noChangeArrowheads="1"/>
          </p:cNvSpPr>
          <p:nvPr/>
        </p:nvSpPr>
        <p:spPr bwMode="auto">
          <a:xfrm>
            <a:off x="3055938" y="3641725"/>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60499" name="Oval 19"/>
          <p:cNvSpPr>
            <a:spLocks noChangeArrowheads="1"/>
          </p:cNvSpPr>
          <p:nvPr/>
        </p:nvSpPr>
        <p:spPr bwMode="auto">
          <a:xfrm>
            <a:off x="5786438" y="3668713"/>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graphicFrame>
        <p:nvGraphicFramePr>
          <p:cNvPr id="21" name="Object 27"/>
          <p:cNvGraphicFramePr>
            <a:graphicFrameLocks noChangeAspect="1"/>
          </p:cNvGraphicFramePr>
          <p:nvPr>
            <p:extLst/>
          </p:nvPr>
        </p:nvGraphicFramePr>
        <p:xfrm>
          <a:off x="3657600" y="4114800"/>
          <a:ext cx="1568450" cy="542925"/>
        </p:xfrm>
        <a:graphic>
          <a:graphicData uri="http://schemas.openxmlformats.org/presentationml/2006/ole">
            <mc:AlternateContent xmlns:mc="http://schemas.openxmlformats.org/markup-compatibility/2006">
              <mc:Choice xmlns:v="urn:schemas-microsoft-com:vml" Requires="v">
                <p:oleObj spid="_x0000_s2315270" name="Equation" r:id="rId5" imgW="660400" imgH="228600" progId="Equation.3">
                  <p:embed/>
                </p:oleObj>
              </mc:Choice>
              <mc:Fallback>
                <p:oleObj name="Equation" r:id="rId5" imgW="660400" imgH="228600" progId="Equation.3">
                  <p:embed/>
                  <p:pic>
                    <p:nvPicPr>
                      <p:cNvPr id="21" name="Object 27"/>
                      <p:cNvPicPr>
                        <a:picLocks noChangeAspect="1" noChangeArrowheads="1"/>
                      </p:cNvPicPr>
                      <p:nvPr/>
                    </p:nvPicPr>
                    <p:blipFill>
                      <a:blip r:embed="rId6"/>
                      <a:srcRect/>
                      <a:stretch>
                        <a:fillRect/>
                      </a:stretch>
                    </p:blipFill>
                    <p:spPr bwMode="auto">
                      <a:xfrm>
                        <a:off x="3657600" y="4114800"/>
                        <a:ext cx="1568450" cy="542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2" name="Rectangle 24"/>
          <p:cNvSpPr>
            <a:spLocks noChangeArrowheads="1"/>
          </p:cNvSpPr>
          <p:nvPr/>
        </p:nvSpPr>
        <p:spPr bwMode="auto">
          <a:xfrm>
            <a:off x="3505200" y="4114800"/>
            <a:ext cx="1905000" cy="609600"/>
          </a:xfrm>
          <a:prstGeom prst="rect">
            <a:avLst/>
          </a:prstGeom>
          <a:noFill/>
          <a:ln w="28575">
            <a:solidFill>
              <a:srgbClr val="CC33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32551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60501"/>
                                        </p:tgtEl>
                                        <p:attrNameLst>
                                          <p:attrName>style.visibility</p:attrName>
                                        </p:attrNameLst>
                                      </p:cBhvr>
                                      <p:to>
                                        <p:strVal val="visible"/>
                                      </p:to>
                                    </p:set>
                                  </p:childTnLst>
                                  <p:subTnLst>
                                    <p:set>
                                      <p:cBhvr override="childStyle">
                                        <p:cTn dur="1" fill="hold" display="0" masterRel="nextClick" afterEffect="1"/>
                                        <p:tgtEl>
                                          <p:spTgt spid="66050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05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0500"/>
                                        </p:tgtEl>
                                        <p:attrNameLst>
                                          <p:attrName>style.visibility</p:attrName>
                                        </p:attrNameLst>
                                      </p:cBhvr>
                                      <p:to>
                                        <p:strVal val="visible"/>
                                      </p:to>
                                    </p:set>
                                  </p:childTnLst>
                                  <p:subTnLst>
                                    <p:set>
                                      <p:cBhvr override="childStyle">
                                        <p:cTn dur="1" fill="hold" display="0" masterRel="nextClick" afterEffect="1"/>
                                        <p:tgtEl>
                                          <p:spTgt spid="66050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60510">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04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049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60510">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605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500" grpId="0" animBg="1"/>
      <p:bldP spid="660501" grpId="0" animBg="1"/>
      <p:bldP spid="660510" grpId="0" uiExpand="1" build="p"/>
      <p:bldP spid="660498" grpId="0" animBg="1"/>
      <p:bldP spid="66049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5"/>
          <p:cNvSpPr>
            <a:spLocks noGrp="1" noChangeArrowheads="1"/>
          </p:cNvSpPr>
          <p:nvPr>
            <p:ph type="title"/>
          </p:nvPr>
        </p:nvSpPr>
        <p:spPr/>
        <p:txBody>
          <a:bodyPr/>
          <a:lstStyle/>
          <a:p>
            <a:r>
              <a:rPr lang="en-US"/>
              <a:t>Epipolar constraint: Uncalibrated case</a:t>
            </a:r>
          </a:p>
        </p:txBody>
      </p:sp>
      <p:sp>
        <p:nvSpPr>
          <p:cNvPr id="679971" name="Rectangle 35"/>
          <p:cNvSpPr>
            <a:spLocks noGrp="1" noChangeArrowheads="1"/>
          </p:cNvSpPr>
          <p:nvPr>
            <p:ph type="body" idx="1"/>
          </p:nvPr>
        </p:nvSpPr>
        <p:spPr>
          <a:xfrm>
            <a:off x="685800" y="4114800"/>
            <a:ext cx="7772400" cy="1752600"/>
          </a:xfrm>
        </p:spPr>
        <p:txBody>
          <a:bodyPr/>
          <a:lstStyle/>
          <a:p>
            <a:pPr>
              <a:lnSpc>
                <a:spcPct val="90000"/>
              </a:lnSpc>
              <a:buFontTx/>
              <a:buChar char="•"/>
            </a:pPr>
            <a:r>
              <a:rPr lang="en-US" dirty="0"/>
              <a:t>The calibration matrices </a:t>
            </a:r>
            <a:r>
              <a:rPr lang="en-US" b="1" i="1" dirty="0"/>
              <a:t>K</a:t>
            </a:r>
            <a:r>
              <a:rPr lang="en-US" dirty="0"/>
              <a:t> and </a:t>
            </a:r>
            <a:r>
              <a:rPr lang="en-US" b="1" i="1" dirty="0"/>
              <a:t>K</a:t>
            </a:r>
            <a:r>
              <a:rPr lang="en-US" i="1" dirty="0"/>
              <a:t>’</a:t>
            </a:r>
            <a:r>
              <a:rPr lang="en-US" dirty="0"/>
              <a:t> of the two cameras are unknown</a:t>
            </a:r>
          </a:p>
          <a:p>
            <a:pPr>
              <a:lnSpc>
                <a:spcPct val="90000"/>
              </a:lnSpc>
              <a:buFontTx/>
              <a:buChar char="•"/>
            </a:pPr>
            <a:r>
              <a:rPr lang="en-US" dirty="0"/>
              <a:t>We can write the </a:t>
            </a:r>
            <a:r>
              <a:rPr lang="en-US" dirty="0" err="1"/>
              <a:t>epipolar</a:t>
            </a:r>
            <a:r>
              <a:rPr lang="en-US" dirty="0"/>
              <a:t> constraint in terms of </a:t>
            </a:r>
            <a:r>
              <a:rPr lang="en-US" i="1" dirty="0"/>
              <a:t>unknown</a:t>
            </a:r>
            <a:r>
              <a:rPr lang="en-US" dirty="0"/>
              <a:t> normalized coordinates:</a:t>
            </a:r>
          </a:p>
        </p:txBody>
      </p:sp>
      <p:pic>
        <p:nvPicPr>
          <p:cNvPr id="3078" name="Picture 10"/>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3079" name="Rectangle 11"/>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0" name="Rectangle 12"/>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1" name="Text Box 13"/>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3082" name="Freeform 14"/>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3" name="Text Box 15"/>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3084" name="Freeform 16"/>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5" name="Text Box 17"/>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graphicFrame>
        <p:nvGraphicFramePr>
          <p:cNvPr id="679972" name="Object 36"/>
          <p:cNvGraphicFramePr>
            <a:graphicFrameLocks noChangeAspect="1"/>
          </p:cNvGraphicFramePr>
          <p:nvPr>
            <p:extLst/>
          </p:nvPr>
        </p:nvGraphicFramePr>
        <p:xfrm>
          <a:off x="1223963" y="5943600"/>
          <a:ext cx="1971675" cy="644525"/>
        </p:xfrm>
        <a:graphic>
          <a:graphicData uri="http://schemas.openxmlformats.org/presentationml/2006/ole">
            <mc:AlternateContent xmlns:mc="http://schemas.openxmlformats.org/markup-compatibility/2006">
              <mc:Choice xmlns:v="urn:schemas-microsoft-com:vml" Requires="v">
                <p:oleObj spid="_x0000_s2316298" name="Equation" r:id="rId5" imgW="698400" imgH="228600" progId="Equation.3">
                  <p:embed/>
                </p:oleObj>
              </mc:Choice>
              <mc:Fallback>
                <p:oleObj name="Equation" r:id="rId5" imgW="698400" imgH="228600" progId="Equation.3">
                  <p:embed/>
                  <p:pic>
                    <p:nvPicPr>
                      <p:cNvPr id="679972" name="Object 36"/>
                      <p:cNvPicPr>
                        <a:picLocks noChangeAspect="1" noChangeArrowheads="1"/>
                      </p:cNvPicPr>
                      <p:nvPr/>
                    </p:nvPicPr>
                    <p:blipFill>
                      <a:blip r:embed="rId6"/>
                      <a:srcRect/>
                      <a:stretch>
                        <a:fillRect/>
                      </a:stretch>
                    </p:blipFill>
                    <p:spPr bwMode="auto">
                      <a:xfrm>
                        <a:off x="1223963" y="5943600"/>
                        <a:ext cx="1971675" cy="6445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79973" name="Object 37"/>
          <p:cNvGraphicFramePr>
            <a:graphicFrameLocks noChangeAspect="1"/>
          </p:cNvGraphicFramePr>
          <p:nvPr>
            <p:extLst/>
          </p:nvPr>
        </p:nvGraphicFramePr>
        <p:xfrm>
          <a:off x="4187825" y="5905500"/>
          <a:ext cx="4314825" cy="687388"/>
        </p:xfrm>
        <a:graphic>
          <a:graphicData uri="http://schemas.openxmlformats.org/presentationml/2006/ole">
            <mc:AlternateContent xmlns:mc="http://schemas.openxmlformats.org/markup-compatibility/2006">
              <mc:Choice xmlns:v="urn:schemas-microsoft-com:vml" Requires="v">
                <p:oleObj spid="_x0000_s2316299" name="Equation" r:id="rId7" imgW="1485720" imgH="228600" progId="Equation.3">
                  <p:embed/>
                </p:oleObj>
              </mc:Choice>
              <mc:Fallback>
                <p:oleObj name="Equation" r:id="rId7" imgW="1485720" imgH="228600" progId="Equation.3">
                  <p:embed/>
                  <p:pic>
                    <p:nvPicPr>
                      <p:cNvPr id="679973" name="Object 37"/>
                      <p:cNvPicPr>
                        <a:picLocks noChangeAspect="1" noChangeArrowheads="1"/>
                      </p:cNvPicPr>
                      <p:nvPr/>
                    </p:nvPicPr>
                    <p:blipFill>
                      <a:blip r:embed="rId8"/>
                      <a:srcRect/>
                      <a:stretch>
                        <a:fillRect/>
                      </a:stretch>
                    </p:blipFill>
                    <p:spPr bwMode="auto">
                      <a:xfrm>
                        <a:off x="4187825" y="5905500"/>
                        <a:ext cx="4314825" cy="6873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086" name="Line 38"/>
          <p:cNvSpPr>
            <a:spLocks noChangeShapeType="1"/>
          </p:cNvSpPr>
          <p:nvPr/>
        </p:nvSpPr>
        <p:spPr bwMode="auto">
          <a:xfrm flipV="1">
            <a:off x="1204913" y="3713163"/>
            <a:ext cx="1919287" cy="11112"/>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7" name="Line 39"/>
          <p:cNvSpPr>
            <a:spLocks noChangeShapeType="1"/>
          </p:cNvSpPr>
          <p:nvPr/>
        </p:nvSpPr>
        <p:spPr bwMode="auto">
          <a:xfrm>
            <a:off x="3436938" y="3719513"/>
            <a:ext cx="2105025" cy="1587"/>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8" name="Line 40"/>
          <p:cNvSpPr>
            <a:spLocks noChangeShapeType="1"/>
          </p:cNvSpPr>
          <p:nvPr/>
        </p:nvSpPr>
        <p:spPr bwMode="auto">
          <a:xfrm>
            <a:off x="5883275" y="3719513"/>
            <a:ext cx="1909763" cy="1587"/>
          </a:xfrm>
          <a:prstGeom prst="line">
            <a:avLst/>
          </a:prstGeom>
          <a:noFill/>
          <a:ln w="38100">
            <a:solidFill>
              <a:srgbClr val="00FF00"/>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9" name="Line 41"/>
          <p:cNvSpPr>
            <a:spLocks noChangeShapeType="1"/>
          </p:cNvSpPr>
          <p:nvPr/>
        </p:nvSpPr>
        <p:spPr bwMode="auto">
          <a:xfrm>
            <a:off x="6075363" y="2590800"/>
            <a:ext cx="1717675" cy="1122363"/>
          </a:xfrm>
          <a:prstGeom prst="line">
            <a:avLst/>
          </a:prstGeom>
          <a:noFill/>
          <a:ln w="38100">
            <a:solidFill>
              <a:srgbClr val="FF0000"/>
            </a:solidFill>
            <a:round/>
            <a:headEnd type="stealth" w="lg" len="lg"/>
            <a:tailEnd type="none"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0" name="Line 42"/>
          <p:cNvSpPr>
            <a:spLocks noChangeShapeType="1"/>
          </p:cNvSpPr>
          <p:nvPr/>
        </p:nvSpPr>
        <p:spPr bwMode="auto">
          <a:xfrm flipV="1">
            <a:off x="1193800" y="2586038"/>
            <a:ext cx="1722438" cy="1116012"/>
          </a:xfrm>
          <a:prstGeom prst="line">
            <a:avLst/>
          </a:prstGeom>
          <a:noFill/>
          <a:ln w="38100">
            <a:solidFill>
              <a:srgbClr val="FF00FF"/>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1" name="Oval 43"/>
          <p:cNvSpPr>
            <a:spLocks noChangeArrowheads="1"/>
          </p:cNvSpPr>
          <p:nvPr/>
        </p:nvSpPr>
        <p:spPr bwMode="auto">
          <a:xfrm>
            <a:off x="3055938" y="3641725"/>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2" name="Oval 44"/>
          <p:cNvSpPr>
            <a:spLocks noChangeArrowheads="1"/>
          </p:cNvSpPr>
          <p:nvPr/>
        </p:nvSpPr>
        <p:spPr bwMode="auto">
          <a:xfrm>
            <a:off x="5786438" y="3668713"/>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11456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79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997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99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9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7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title"/>
          </p:nvPr>
        </p:nvSpPr>
        <p:spPr/>
        <p:txBody>
          <a:bodyPr/>
          <a:lstStyle/>
          <a:p>
            <a:r>
              <a:rPr lang="en-US"/>
              <a:t>Epipolar constraint: Uncalibrated case</a:t>
            </a:r>
          </a:p>
        </p:txBody>
      </p:sp>
      <p:pic>
        <p:nvPicPr>
          <p:cNvPr id="4102" name="Picture 3"/>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4103" name="Rectangle 4"/>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04" name="Rectangle 5"/>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05" name="Text Box 6"/>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4106" name="Freeform 7"/>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07" name="Text Box 8"/>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4108" name="Freeform 9"/>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09" name="Text Box 10"/>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4110" name="Line 11"/>
          <p:cNvSpPr>
            <a:spLocks noChangeShapeType="1"/>
          </p:cNvSpPr>
          <p:nvPr/>
        </p:nvSpPr>
        <p:spPr bwMode="auto">
          <a:xfrm flipV="1">
            <a:off x="1204913" y="3713163"/>
            <a:ext cx="1919287" cy="11112"/>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11" name="Line 12"/>
          <p:cNvSpPr>
            <a:spLocks noChangeShapeType="1"/>
          </p:cNvSpPr>
          <p:nvPr/>
        </p:nvSpPr>
        <p:spPr bwMode="auto">
          <a:xfrm>
            <a:off x="3436938" y="3719513"/>
            <a:ext cx="2105025" cy="1587"/>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12" name="Line 13"/>
          <p:cNvSpPr>
            <a:spLocks noChangeShapeType="1"/>
          </p:cNvSpPr>
          <p:nvPr/>
        </p:nvSpPr>
        <p:spPr bwMode="auto">
          <a:xfrm>
            <a:off x="5883275" y="3719513"/>
            <a:ext cx="1909763" cy="1587"/>
          </a:xfrm>
          <a:prstGeom prst="line">
            <a:avLst/>
          </a:prstGeom>
          <a:noFill/>
          <a:ln w="38100">
            <a:solidFill>
              <a:srgbClr val="00FF00"/>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13" name="Line 14"/>
          <p:cNvSpPr>
            <a:spLocks noChangeShapeType="1"/>
          </p:cNvSpPr>
          <p:nvPr/>
        </p:nvSpPr>
        <p:spPr bwMode="auto">
          <a:xfrm>
            <a:off x="6075363" y="2590800"/>
            <a:ext cx="1717675" cy="1122363"/>
          </a:xfrm>
          <a:prstGeom prst="line">
            <a:avLst/>
          </a:prstGeom>
          <a:noFill/>
          <a:ln w="38100">
            <a:solidFill>
              <a:srgbClr val="FF0000"/>
            </a:solidFill>
            <a:round/>
            <a:headEnd type="stealth" w="lg" len="lg"/>
            <a:tailEnd type="none"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14" name="Line 15"/>
          <p:cNvSpPr>
            <a:spLocks noChangeShapeType="1"/>
          </p:cNvSpPr>
          <p:nvPr/>
        </p:nvSpPr>
        <p:spPr bwMode="auto">
          <a:xfrm flipV="1">
            <a:off x="1193800" y="2586038"/>
            <a:ext cx="1722438" cy="1116012"/>
          </a:xfrm>
          <a:prstGeom prst="line">
            <a:avLst/>
          </a:prstGeom>
          <a:noFill/>
          <a:ln w="38100">
            <a:solidFill>
              <a:srgbClr val="FF00FF"/>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15" name="Oval 16"/>
          <p:cNvSpPr>
            <a:spLocks noChangeArrowheads="1"/>
          </p:cNvSpPr>
          <p:nvPr/>
        </p:nvSpPr>
        <p:spPr bwMode="auto">
          <a:xfrm>
            <a:off x="3055938" y="3641725"/>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16" name="Oval 17"/>
          <p:cNvSpPr>
            <a:spLocks noChangeArrowheads="1"/>
          </p:cNvSpPr>
          <p:nvPr/>
        </p:nvSpPr>
        <p:spPr bwMode="auto">
          <a:xfrm>
            <a:off x="5786438" y="3668713"/>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5074" name="Text Box 18"/>
          <p:cNvSpPr txBox="1">
            <a:spLocks noChangeArrowheads="1"/>
          </p:cNvSpPr>
          <p:nvPr/>
        </p:nvSpPr>
        <p:spPr bwMode="auto">
          <a:xfrm>
            <a:off x="5105400" y="5322888"/>
            <a:ext cx="3079750" cy="731837"/>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mn-ea"/>
                <a:cs typeface="Arial" charset="0"/>
              </a:rPr>
              <a:t>Fundamental Matrix</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Arial" charset="0"/>
              </a:rPr>
              <a:t>(Faugeras and Luong, 1992)</a:t>
            </a: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5075" name="Rectangle 19"/>
          <p:cNvSpPr>
            <a:spLocks noChangeArrowheads="1"/>
          </p:cNvSpPr>
          <p:nvPr/>
        </p:nvSpPr>
        <p:spPr bwMode="auto">
          <a:xfrm>
            <a:off x="4800600" y="5238750"/>
            <a:ext cx="3657600" cy="914400"/>
          </a:xfrm>
          <a:prstGeom prst="rect">
            <a:avLst/>
          </a:prstGeom>
          <a:noFill/>
          <a:ln w="28575">
            <a:solidFill>
              <a:srgbClr val="CC33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5076" name="AutoShape 20"/>
          <p:cNvSpPr>
            <a:spLocks noChangeArrowheads="1"/>
          </p:cNvSpPr>
          <p:nvPr/>
        </p:nvSpPr>
        <p:spPr bwMode="auto">
          <a:xfrm>
            <a:off x="6400800" y="4629150"/>
            <a:ext cx="4572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graphicFrame>
        <p:nvGraphicFramePr>
          <p:cNvPr id="4098" name="Object 21"/>
          <p:cNvGraphicFramePr>
            <a:graphicFrameLocks noGrp="1" noChangeAspect="1"/>
          </p:cNvGraphicFramePr>
          <p:nvPr>
            <p:ph sz="half" idx="1"/>
            <p:extLst/>
          </p:nvPr>
        </p:nvGraphicFramePr>
        <p:xfrm>
          <a:off x="609600" y="4060825"/>
          <a:ext cx="1828800" cy="598488"/>
        </p:xfrm>
        <a:graphic>
          <a:graphicData uri="http://schemas.openxmlformats.org/presentationml/2006/ole">
            <mc:AlternateContent xmlns:mc="http://schemas.openxmlformats.org/markup-compatibility/2006">
              <mc:Choice xmlns:v="urn:schemas-microsoft-com:vml" Requires="v">
                <p:oleObj spid="_x0000_s2317326" name="Equation" r:id="rId5" imgW="698400" imgH="228600" progId="Equation.3">
                  <p:embed/>
                </p:oleObj>
              </mc:Choice>
              <mc:Fallback>
                <p:oleObj name="Equation" r:id="rId5" imgW="698400" imgH="228600" progId="Equation.3">
                  <p:embed/>
                  <p:pic>
                    <p:nvPicPr>
                      <p:cNvPr id="4098" name="Object 21"/>
                      <p:cNvPicPr>
                        <a:picLocks noChangeAspect="1" noChangeArrowheads="1"/>
                      </p:cNvPicPr>
                      <p:nvPr/>
                    </p:nvPicPr>
                    <p:blipFill>
                      <a:blip r:embed="rId6"/>
                      <a:srcRect/>
                      <a:stretch>
                        <a:fillRect/>
                      </a:stretch>
                    </p:blipFill>
                    <p:spPr bwMode="auto">
                      <a:xfrm>
                        <a:off x="609600" y="4060825"/>
                        <a:ext cx="1828800" cy="5984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099" name="Object 22"/>
          <p:cNvGraphicFramePr>
            <a:graphicFrameLocks noChangeAspect="1"/>
          </p:cNvGraphicFramePr>
          <p:nvPr>
            <p:extLst/>
          </p:nvPr>
        </p:nvGraphicFramePr>
        <p:xfrm>
          <a:off x="466725" y="4778375"/>
          <a:ext cx="2063750" cy="1376363"/>
        </p:xfrm>
        <a:graphic>
          <a:graphicData uri="http://schemas.openxmlformats.org/presentationml/2006/ole">
            <mc:AlternateContent xmlns:mc="http://schemas.openxmlformats.org/markup-compatibility/2006">
              <mc:Choice xmlns:v="urn:schemas-microsoft-com:vml" Requires="v">
                <p:oleObj spid="_x0000_s2317327" name="Equation" r:id="rId7" imgW="711000" imgH="457200" progId="Equation.3">
                  <p:embed/>
                </p:oleObj>
              </mc:Choice>
              <mc:Fallback>
                <p:oleObj name="Equation" r:id="rId7" imgW="711000" imgH="457200" progId="Equation.3">
                  <p:embed/>
                  <p:pic>
                    <p:nvPicPr>
                      <p:cNvPr id="4099" name="Object 22"/>
                      <p:cNvPicPr>
                        <a:picLocks noChangeAspect="1" noChangeArrowheads="1"/>
                      </p:cNvPicPr>
                      <p:nvPr/>
                    </p:nvPicPr>
                    <p:blipFill>
                      <a:blip r:embed="rId8"/>
                      <a:srcRect/>
                      <a:stretch>
                        <a:fillRect/>
                      </a:stretch>
                    </p:blipFill>
                    <p:spPr bwMode="auto">
                      <a:xfrm>
                        <a:off x="466725" y="4778375"/>
                        <a:ext cx="2063750" cy="13763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2" name="Group 23"/>
          <p:cNvGrpSpPr>
            <a:grpSpLocks/>
          </p:cNvGrpSpPr>
          <p:nvPr/>
        </p:nvGrpSpPr>
        <p:grpSpPr bwMode="auto">
          <a:xfrm>
            <a:off x="2743200" y="4064000"/>
            <a:ext cx="6129338" cy="565150"/>
            <a:chOff x="1728" y="2560"/>
            <a:chExt cx="3861" cy="356"/>
          </a:xfrm>
        </p:grpSpPr>
        <p:sp>
          <p:nvSpPr>
            <p:cNvPr id="4121" name="AutoShape 24"/>
            <p:cNvSpPr>
              <a:spLocks noChangeArrowheads="1"/>
            </p:cNvSpPr>
            <p:nvPr/>
          </p:nvSpPr>
          <p:spPr bwMode="auto">
            <a:xfrm>
              <a:off x="1728" y="2628"/>
              <a:ext cx="432" cy="240"/>
            </a:xfrm>
            <a:prstGeom prst="rightArrow">
              <a:avLst>
                <a:gd name="adj1" fmla="val 50000"/>
                <a:gd name="adj2" fmla="val 4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graphicFrame>
          <p:nvGraphicFramePr>
            <p:cNvPr id="4100" name="Object 25"/>
            <p:cNvGraphicFramePr>
              <a:graphicFrameLocks noChangeAspect="1"/>
            </p:cNvGraphicFramePr>
            <p:nvPr>
              <p:extLst/>
            </p:nvPr>
          </p:nvGraphicFramePr>
          <p:xfrm>
            <a:off x="2187" y="2560"/>
            <a:ext cx="3402" cy="356"/>
          </p:xfrm>
          <a:graphic>
            <a:graphicData uri="http://schemas.openxmlformats.org/presentationml/2006/ole">
              <mc:AlternateContent xmlns:mc="http://schemas.openxmlformats.org/markup-compatibility/2006">
                <mc:Choice xmlns:v="urn:schemas-microsoft-com:vml" Requires="v">
                  <p:oleObj spid="_x0000_s2317328" name="Equation" r:id="rId9" imgW="2184120" imgH="228600" progId="Equation.3">
                    <p:embed/>
                  </p:oleObj>
                </mc:Choice>
                <mc:Fallback>
                  <p:oleObj name="Equation" r:id="rId9" imgW="2184120" imgH="228600" progId="Equation.3">
                    <p:embed/>
                    <p:pic>
                      <p:nvPicPr>
                        <p:cNvPr id="4100" name="Object 25"/>
                        <p:cNvPicPr>
                          <a:picLocks noChangeAspect="1" noChangeArrowheads="1"/>
                        </p:cNvPicPr>
                        <p:nvPr/>
                      </p:nvPicPr>
                      <p:blipFill>
                        <a:blip r:embed="rId10"/>
                        <a:srcRect/>
                        <a:stretch>
                          <a:fillRect/>
                        </a:stretch>
                      </p:blipFill>
                      <p:spPr bwMode="auto">
                        <a:xfrm>
                          <a:off x="2187" y="2560"/>
                          <a:ext cx="3402" cy="35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46601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50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85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85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74" grpId="0" autoUpdateAnimBg="0"/>
      <p:bldP spid="685075" grpId="0" animBg="1"/>
      <p:bldP spid="68507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AutoShape 4"/>
          <p:cNvSpPr>
            <a:spLocks noChangeArrowheads="1"/>
          </p:cNvSpPr>
          <p:nvPr/>
        </p:nvSpPr>
        <p:spPr bwMode="auto">
          <a:xfrm>
            <a:off x="2743200" y="4171950"/>
            <a:ext cx="685800" cy="381000"/>
          </a:xfrm>
          <a:prstGeom prst="rightArrow">
            <a:avLst>
              <a:gd name="adj1" fmla="val 50000"/>
              <a:gd name="adj2" fmla="val 4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125" name="Rectangle 6"/>
          <p:cNvSpPr>
            <a:spLocks noGrp="1" noChangeArrowheads="1"/>
          </p:cNvSpPr>
          <p:nvPr>
            <p:ph type="title"/>
          </p:nvPr>
        </p:nvSpPr>
        <p:spPr>
          <a:xfrm>
            <a:off x="685800" y="76200"/>
            <a:ext cx="7772400" cy="838200"/>
          </a:xfrm>
        </p:spPr>
        <p:txBody>
          <a:bodyPr/>
          <a:lstStyle/>
          <a:p>
            <a:r>
              <a:rPr lang="en-US" dirty="0" err="1"/>
              <a:t>Epipolar</a:t>
            </a:r>
            <a:r>
              <a:rPr lang="en-US" dirty="0"/>
              <a:t> constraint: </a:t>
            </a:r>
            <a:r>
              <a:rPr lang="en-US" dirty="0" err="1"/>
              <a:t>Uncalibrated</a:t>
            </a:r>
            <a:r>
              <a:rPr lang="en-US" dirty="0"/>
              <a:t> case</a:t>
            </a:r>
          </a:p>
        </p:txBody>
      </p:sp>
      <p:sp>
        <p:nvSpPr>
          <p:cNvPr id="671774" name="Rectangle 30"/>
          <p:cNvSpPr>
            <a:spLocks noChangeArrowheads="1"/>
          </p:cNvSpPr>
          <p:nvPr/>
        </p:nvSpPr>
        <p:spPr bwMode="auto">
          <a:xfrm>
            <a:off x="685800" y="4800600"/>
            <a:ext cx="7772400" cy="1752600"/>
          </a:xfrm>
          <a:prstGeom prst="rect">
            <a:avLst/>
          </a:prstGeom>
          <a:noFill/>
          <a:ln w="9525">
            <a:noFill/>
            <a:miter lim="800000"/>
            <a:headEnd/>
            <a:tailEnd/>
          </a:ln>
        </p:spPr>
        <p:txBody>
          <a:bodyPr/>
          <a:lstStyle/>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mn-ea"/>
                <a:cs typeface="Arial" charset="0"/>
              </a:rPr>
              <a:t>F x</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is the </a:t>
            </a:r>
            <a:r>
              <a:rPr kumimoji="0" lang="en-US" sz="2400" b="0" i="0" u="none" strike="noStrike" kern="1200" cap="none" spc="0" normalizeH="0" baseline="0" noProof="0" dirty="0" err="1">
                <a:ln>
                  <a:noFill/>
                </a:ln>
                <a:solidFill>
                  <a:srgbClr val="000000"/>
                </a:solidFill>
                <a:effectLst/>
                <a:uLnTx/>
                <a:uFillTx/>
                <a:latin typeface="Arial" charset="0"/>
                <a:ea typeface="+mn-ea"/>
                <a:cs typeface="Arial" charset="0"/>
              </a:rPr>
              <a:t>epipolar</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line associated with </a:t>
            </a:r>
            <a:r>
              <a:rPr kumimoji="0" lang="en-US" sz="2400" b="1" i="1" u="none" strike="noStrike" kern="1200" cap="none" spc="0" normalizeH="0" baseline="0" noProof="0" dirty="0">
                <a:ln>
                  <a:noFill/>
                </a:ln>
                <a:solidFill>
                  <a:srgbClr val="000000"/>
                </a:solidFill>
                <a:effectLst/>
                <a:uLnTx/>
                <a:uFillTx/>
                <a:latin typeface="Arial" charset="0"/>
                <a:ea typeface="+mn-ea"/>
                <a:cs typeface="Arial" charset="0"/>
              </a:rPr>
              <a:t>x</a:t>
            </a:r>
            <a:r>
              <a:rPr kumimoji="0" lang="en-US" sz="2400" b="0" i="1"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sz="2800" b="0" i="0" u="none" strike="noStrike" kern="1200" cap="none" spc="0" normalizeH="0" baseline="0" noProof="0" dirty="0">
                <a:ln>
                  <a:noFill/>
                </a:ln>
                <a:solidFill>
                  <a:srgbClr val="000000"/>
                </a:solidFill>
                <a:effectLst/>
                <a:uLnTx/>
                <a:uFillTx/>
                <a:latin typeface="Arial" charset="0"/>
                <a:ea typeface="+mn-ea"/>
                <a:cs typeface="Arial" charset="0"/>
              </a:rPr>
              <a:t>(</a:t>
            </a:r>
            <a:r>
              <a:rPr kumimoji="0" lang="en-US" sz="2800" b="1" i="1" u="none" strike="noStrike" kern="1200" cap="none" spc="0" normalizeH="0" baseline="0" noProof="0" dirty="0">
                <a:ln>
                  <a:noFill/>
                </a:ln>
                <a:solidFill>
                  <a:srgbClr val="000000"/>
                </a:solidFill>
                <a:effectLst/>
                <a:uLnTx/>
                <a:uFillTx/>
                <a:latin typeface="Arial" charset="0"/>
                <a:ea typeface="+mn-ea"/>
                <a:cs typeface="Arial" charset="0"/>
              </a:rPr>
              <a:t>l</a:t>
            </a:r>
            <a:r>
              <a:rPr kumimoji="0" lang="en-US" sz="2800" b="0" i="1" u="none" strike="noStrike" kern="1200" cap="none" spc="0" normalizeH="0" baseline="0" noProof="0" dirty="0">
                <a:ln>
                  <a:noFill/>
                </a:ln>
                <a:solidFill>
                  <a:srgbClr val="000000"/>
                </a:solidFill>
                <a:effectLst/>
                <a:uLnTx/>
                <a:uFillTx/>
                <a:latin typeface="Arial" charset="0"/>
                <a:ea typeface="+mn-ea"/>
                <a:cs typeface="Arial" charset="0"/>
              </a:rPr>
              <a:t>' = </a:t>
            </a:r>
            <a:r>
              <a:rPr kumimoji="0" lang="en-US" sz="2800" b="1" i="1" u="none" strike="noStrike" kern="1200" cap="none" spc="0" normalizeH="0" baseline="0" noProof="0" dirty="0">
                <a:ln>
                  <a:noFill/>
                </a:ln>
                <a:solidFill>
                  <a:srgbClr val="000000"/>
                </a:solidFill>
                <a:effectLst/>
                <a:uLnTx/>
                <a:uFillTx/>
                <a:latin typeface="Arial" charset="0"/>
                <a:ea typeface="+mn-ea"/>
                <a:cs typeface="Arial" charset="0"/>
              </a:rPr>
              <a:t>F x</a:t>
            </a:r>
            <a:r>
              <a:rPr kumimoji="0" lang="en-US" sz="2800" b="0" i="0" u="none" strike="noStrike" kern="1200" cap="none" spc="0" normalizeH="0" baseline="0" noProof="0" dirty="0">
                <a:ln>
                  <a:noFill/>
                </a:ln>
                <a:solidFill>
                  <a:srgbClr val="000000"/>
                </a:solidFill>
                <a:effectLst/>
                <a:uLnTx/>
                <a:uFillTx/>
                <a:latin typeface="Arial" charset="0"/>
                <a:ea typeface="+mn-ea"/>
                <a:cs typeface="Arial" charset="0"/>
              </a:rPr>
              <a:t>)</a:t>
            </a:r>
            <a:endParaRPr kumimoji="0" lang="en-US" sz="2400" b="0" i="1" u="none" strike="noStrike" kern="1200" cap="none" spc="0" normalizeH="0" baseline="0" noProof="0" dirty="0">
              <a:ln>
                <a:noFill/>
              </a:ln>
              <a:solidFill>
                <a:srgbClr val="000000"/>
              </a:solidFill>
              <a:effectLst/>
              <a:uLnTx/>
              <a:uFillTx/>
              <a:latin typeface="Arial" charset="0"/>
              <a:ea typeface="+mn-ea"/>
              <a:cs typeface="Arial" charset="0"/>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en-US" sz="2400" b="1" i="1" u="none" strike="noStrike" kern="1200" cap="none" spc="0" normalizeH="0" baseline="0" noProof="0" dirty="0" err="1">
                <a:ln>
                  <a:noFill/>
                </a:ln>
                <a:solidFill>
                  <a:srgbClr val="000000"/>
                </a:solidFill>
                <a:effectLst/>
                <a:uLnTx/>
                <a:uFillTx/>
                <a:latin typeface="Arial" charset="0"/>
                <a:ea typeface="+mn-ea"/>
                <a:cs typeface="Arial" charset="0"/>
              </a:rPr>
              <a:t>F</a:t>
            </a:r>
            <a:r>
              <a:rPr kumimoji="0" lang="en-US" sz="2400" b="0" i="1" u="none" strike="noStrike" kern="1200" cap="none" spc="0" normalizeH="0" baseline="30000" noProof="0" dirty="0" err="1">
                <a:ln>
                  <a:noFill/>
                </a:ln>
                <a:solidFill>
                  <a:srgbClr val="000000"/>
                </a:solidFill>
                <a:effectLst/>
                <a:uLnTx/>
                <a:uFillTx/>
                <a:latin typeface="Arial" charset="0"/>
                <a:ea typeface="+mn-ea"/>
                <a:cs typeface="Arial" charset="0"/>
              </a:rPr>
              <a:t>T</a:t>
            </a:r>
            <a:r>
              <a:rPr kumimoji="0" lang="en-US" sz="2400" b="1" i="1" u="none" strike="noStrike" kern="1200" cap="none" spc="0" normalizeH="0" baseline="0" noProof="0" dirty="0" err="1">
                <a:ln>
                  <a:noFill/>
                </a:ln>
                <a:solidFill>
                  <a:srgbClr val="000000"/>
                </a:solidFill>
                <a:effectLst/>
                <a:uLnTx/>
                <a:uFillTx/>
                <a:latin typeface="Arial" charset="0"/>
                <a:ea typeface="+mn-ea"/>
                <a:cs typeface="Arial" charset="0"/>
              </a:rPr>
              <a:t>x</a:t>
            </a:r>
            <a:r>
              <a:rPr kumimoji="0" lang="en-US" sz="2400" b="0" i="1" u="none" strike="noStrike" kern="1200" cap="none" spc="0" normalizeH="0" baseline="0" noProof="0" dirty="0">
                <a:ln>
                  <a:noFill/>
                </a:ln>
                <a:solidFill>
                  <a:srgbClr val="000000"/>
                </a:solidFill>
                <a:effectLst/>
                <a:uLnTx/>
                <a:uFillTx/>
                <a:latin typeface="Arial" charset="0"/>
                <a:ea typeface="+mn-ea"/>
                <a:cs typeface="Arial" charset="0"/>
              </a:rPr>
              <a:t>'</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is the </a:t>
            </a:r>
            <a:r>
              <a:rPr kumimoji="0" lang="en-US" sz="2400" b="0" i="0" u="none" strike="noStrike" kern="1200" cap="none" spc="0" normalizeH="0" baseline="0" noProof="0" dirty="0" err="1">
                <a:ln>
                  <a:noFill/>
                </a:ln>
                <a:solidFill>
                  <a:srgbClr val="000000"/>
                </a:solidFill>
                <a:effectLst/>
                <a:uLnTx/>
                <a:uFillTx/>
                <a:latin typeface="Arial" charset="0"/>
                <a:ea typeface="+mn-ea"/>
                <a:cs typeface="Arial" charset="0"/>
              </a:rPr>
              <a:t>epipolar</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line associated with </a:t>
            </a:r>
            <a:r>
              <a:rPr kumimoji="0" lang="en-US" sz="2400" b="1" i="1" u="none" strike="noStrike" kern="1200" cap="none" spc="0" normalizeH="0" baseline="0" noProof="0" dirty="0">
                <a:ln>
                  <a:noFill/>
                </a:ln>
                <a:solidFill>
                  <a:srgbClr val="000000"/>
                </a:solidFill>
                <a:effectLst/>
                <a:uLnTx/>
                <a:uFillTx/>
                <a:latin typeface="Arial" charset="0"/>
                <a:ea typeface="+mn-ea"/>
                <a:cs typeface="Arial" charset="0"/>
              </a:rPr>
              <a:t>x' </a:t>
            </a:r>
            <a:r>
              <a:rPr kumimoji="0" lang="en-US" sz="2800" b="0" i="0" u="none" strike="noStrike" kern="1200" cap="none" spc="0" normalizeH="0" baseline="0" noProof="0" dirty="0">
                <a:ln>
                  <a:noFill/>
                </a:ln>
                <a:solidFill>
                  <a:srgbClr val="000000"/>
                </a:solidFill>
                <a:effectLst/>
                <a:uLnTx/>
                <a:uFillTx/>
                <a:latin typeface="Arial" charset="0"/>
                <a:ea typeface="+mn-ea"/>
                <a:cs typeface="Arial" charset="0"/>
              </a:rPr>
              <a:t>(</a:t>
            </a:r>
            <a:r>
              <a:rPr kumimoji="0" lang="en-US" sz="2800" b="1" i="1" u="none" strike="noStrike" kern="1200" cap="none" spc="0" normalizeH="0" baseline="0" noProof="0" dirty="0">
                <a:ln>
                  <a:noFill/>
                </a:ln>
                <a:solidFill>
                  <a:srgbClr val="000000"/>
                </a:solidFill>
                <a:effectLst/>
                <a:uLnTx/>
                <a:uFillTx/>
                <a:latin typeface="Arial" charset="0"/>
                <a:ea typeface="+mn-ea"/>
                <a:cs typeface="Arial" charset="0"/>
              </a:rPr>
              <a:t>l</a:t>
            </a:r>
            <a:r>
              <a:rPr kumimoji="0" lang="en-US" sz="2800" b="0" i="1" u="none" strike="noStrike" kern="1200" cap="none" spc="0" normalizeH="0" baseline="0" noProof="0" dirty="0">
                <a:ln>
                  <a:noFill/>
                </a:ln>
                <a:solidFill>
                  <a:srgbClr val="000000"/>
                </a:solidFill>
                <a:effectLst/>
                <a:uLnTx/>
                <a:uFillTx/>
                <a:latin typeface="Arial" charset="0"/>
                <a:ea typeface="+mn-ea"/>
                <a:cs typeface="Arial" charset="0"/>
              </a:rPr>
              <a:t> = </a:t>
            </a:r>
            <a:r>
              <a:rPr kumimoji="0" lang="en-US" sz="2800" b="1" i="1" u="none" strike="noStrike" kern="1200" cap="none" spc="0" normalizeH="0" baseline="0" noProof="0" dirty="0" err="1">
                <a:ln>
                  <a:noFill/>
                </a:ln>
                <a:solidFill>
                  <a:srgbClr val="000000"/>
                </a:solidFill>
                <a:effectLst/>
                <a:uLnTx/>
                <a:uFillTx/>
                <a:latin typeface="Arial" charset="0"/>
                <a:ea typeface="+mn-ea"/>
                <a:cs typeface="Arial" charset="0"/>
              </a:rPr>
              <a:t>F</a:t>
            </a:r>
            <a:r>
              <a:rPr kumimoji="0" lang="en-US" sz="2800" b="0" i="1" u="none" strike="noStrike" kern="1200" cap="none" spc="0" normalizeH="0" baseline="30000" noProof="0" dirty="0" err="1">
                <a:ln>
                  <a:noFill/>
                </a:ln>
                <a:solidFill>
                  <a:srgbClr val="000000"/>
                </a:solidFill>
                <a:effectLst/>
                <a:uLnTx/>
                <a:uFillTx/>
                <a:latin typeface="Arial" charset="0"/>
                <a:ea typeface="+mn-ea"/>
                <a:cs typeface="Arial" charset="0"/>
              </a:rPr>
              <a:t>T</a:t>
            </a:r>
            <a:r>
              <a:rPr kumimoji="0" lang="en-US" sz="2800" b="1" i="1" u="none" strike="noStrike" kern="1200" cap="none" spc="0" normalizeH="0" baseline="0" noProof="0" dirty="0" err="1">
                <a:ln>
                  <a:noFill/>
                </a:ln>
                <a:solidFill>
                  <a:srgbClr val="000000"/>
                </a:solidFill>
                <a:effectLst/>
                <a:uLnTx/>
                <a:uFillTx/>
                <a:latin typeface="Arial" charset="0"/>
                <a:ea typeface="+mn-ea"/>
                <a:cs typeface="Arial" charset="0"/>
              </a:rPr>
              <a:t>x</a:t>
            </a:r>
            <a:r>
              <a:rPr kumimoji="0" lang="en-US" sz="2800" b="0" i="1" u="none" strike="noStrike" kern="1200" cap="none" spc="0" normalizeH="0" baseline="0" noProof="0" dirty="0">
                <a:ln>
                  <a:noFill/>
                </a:ln>
                <a:solidFill>
                  <a:srgbClr val="000000"/>
                </a:solidFill>
                <a:effectLst/>
                <a:uLnTx/>
                <a:uFillTx/>
                <a:latin typeface="Arial" charset="0"/>
                <a:ea typeface="+mn-ea"/>
                <a:cs typeface="Arial" charset="0"/>
              </a:rPr>
              <a:t>'</a:t>
            </a:r>
            <a:r>
              <a:rPr kumimoji="0" lang="en-US" sz="2800" b="0" i="0" u="none" strike="noStrike" kern="1200" cap="none" spc="0" normalizeH="0" baseline="0" noProof="0" dirty="0">
                <a:ln>
                  <a:noFill/>
                </a:ln>
                <a:solidFill>
                  <a:srgbClr val="000000"/>
                </a:solidFill>
                <a:effectLst/>
                <a:uLnTx/>
                <a:uFillTx/>
                <a:latin typeface="Arial" charset="0"/>
                <a:ea typeface="+mn-ea"/>
                <a:cs typeface="Arial" charset="0"/>
              </a:rPr>
              <a:t>)</a:t>
            </a:r>
            <a:endParaRPr kumimoji="0" lang="en-US" sz="2400" b="0" i="1" u="none" strike="noStrike" kern="1200" cap="none" spc="0" normalizeH="0" baseline="0" noProof="0" dirty="0">
              <a:ln>
                <a:noFill/>
              </a:ln>
              <a:solidFill>
                <a:srgbClr val="000000"/>
              </a:solidFill>
              <a:effectLst/>
              <a:uLnTx/>
              <a:uFillTx/>
              <a:latin typeface="Arial" charset="0"/>
              <a:ea typeface="+mn-ea"/>
              <a:cs typeface="Arial" charset="0"/>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mn-ea"/>
                <a:cs typeface="Arial" charset="0"/>
              </a:rPr>
              <a:t>F e</a:t>
            </a:r>
            <a:r>
              <a:rPr kumimoji="0" lang="en-US" sz="2400" b="0" i="1"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0   and   </a:t>
            </a:r>
            <a:r>
              <a:rPr kumimoji="0" lang="en-US" sz="2400" b="1" i="1" u="none" strike="noStrike" kern="1200" cap="none" spc="0" normalizeH="0" baseline="0" noProof="0" dirty="0" err="1">
                <a:ln>
                  <a:noFill/>
                </a:ln>
                <a:solidFill>
                  <a:srgbClr val="000000"/>
                </a:solidFill>
                <a:effectLst/>
                <a:uLnTx/>
                <a:uFillTx/>
                <a:latin typeface="Arial" charset="0"/>
                <a:ea typeface="+mn-ea"/>
                <a:cs typeface="Arial" charset="0"/>
              </a:rPr>
              <a:t>F</a:t>
            </a:r>
            <a:r>
              <a:rPr kumimoji="0" lang="en-US" sz="2400" b="0" i="1" u="none" strike="noStrike" kern="1200" cap="none" spc="0" normalizeH="0" baseline="30000" noProof="0" dirty="0" err="1">
                <a:ln>
                  <a:noFill/>
                </a:ln>
                <a:solidFill>
                  <a:srgbClr val="000000"/>
                </a:solidFill>
                <a:effectLst/>
                <a:uLnTx/>
                <a:uFillTx/>
                <a:latin typeface="Arial" charset="0"/>
                <a:ea typeface="+mn-ea"/>
                <a:cs typeface="Arial" charset="0"/>
              </a:rPr>
              <a:t>T</a:t>
            </a:r>
            <a:r>
              <a:rPr kumimoji="0" lang="en-US" sz="2400" b="1" i="1" u="none" strike="noStrike" kern="1200" cap="none" spc="0" normalizeH="0" baseline="0" noProof="0" dirty="0" err="1">
                <a:ln>
                  <a:noFill/>
                </a:ln>
                <a:solidFill>
                  <a:srgbClr val="000000"/>
                </a:solidFill>
                <a:effectLst/>
                <a:uLnTx/>
                <a:uFillTx/>
                <a:latin typeface="Arial" charset="0"/>
                <a:ea typeface="+mn-ea"/>
                <a:cs typeface="Arial" charset="0"/>
              </a:rPr>
              <a:t>e</a:t>
            </a:r>
            <a:r>
              <a:rPr kumimoji="0" lang="en-US" sz="2400" b="0" i="1" u="none" strike="noStrike" kern="1200" cap="none" spc="0" normalizeH="0" baseline="0" noProof="0" dirty="0">
                <a:ln>
                  <a:noFill/>
                </a:ln>
                <a:solidFill>
                  <a:srgbClr val="000000"/>
                </a:solidFill>
                <a:effectLst/>
                <a:uLnTx/>
                <a:uFillTx/>
                <a:latin typeface="Arial" charset="0"/>
                <a:ea typeface="+mn-ea"/>
                <a:cs typeface="Arial" charset="0"/>
              </a:rPr>
              <a:t>' = </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0</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mn-ea"/>
                <a:cs typeface="Arial" charset="0"/>
              </a:rPr>
              <a:t>F</a:t>
            </a:r>
            <a:r>
              <a:rPr kumimoji="0" lang="en-US" sz="2400" b="0" i="1"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is singular (rank two)</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mn-ea"/>
                <a:cs typeface="Arial" charset="0"/>
              </a:rPr>
              <a:t>F</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has </a:t>
            </a:r>
            <a:r>
              <a:rPr kumimoji="0" lang="en-US" sz="2400" b="0" i="1" u="none" strike="noStrike" kern="1200" cap="none" spc="0" normalizeH="0" baseline="0" noProof="0" dirty="0">
                <a:ln>
                  <a:noFill/>
                </a:ln>
                <a:solidFill>
                  <a:srgbClr val="000000"/>
                </a:solidFill>
                <a:effectLst/>
                <a:uLnTx/>
                <a:uFillTx/>
                <a:latin typeface="Arial" charset="0"/>
                <a:ea typeface="+mn-ea"/>
                <a:cs typeface="Arial" charset="0"/>
              </a:rPr>
              <a:t>seven</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degrees of freedom</a:t>
            </a:r>
          </a:p>
        </p:txBody>
      </p:sp>
      <p:pic>
        <p:nvPicPr>
          <p:cNvPr id="5127" name="Picture 46"/>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5128" name="Rectangle 47"/>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129" name="Rectangle 48"/>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130" name="Text Box 49"/>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5131" name="Freeform 50"/>
          <p:cNvSpPr>
            <a:spLocks/>
          </p:cNvSpPr>
          <p:nvPr/>
        </p:nvSpPr>
        <p:spPr bwMode="auto">
          <a:xfrm>
            <a:off x="2655888"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132" name="Text Box 51"/>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5133" name="Freeform 52"/>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134" name="Text Box 53"/>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671798" name="Line 54"/>
          <p:cNvSpPr>
            <a:spLocks noChangeShapeType="1"/>
          </p:cNvSpPr>
          <p:nvPr/>
        </p:nvSpPr>
        <p:spPr bwMode="auto">
          <a:xfrm flipH="1" flipV="1">
            <a:off x="2916238" y="2457450"/>
            <a:ext cx="238125" cy="1377950"/>
          </a:xfrm>
          <a:prstGeom prst="line">
            <a:avLst/>
          </a:prstGeom>
          <a:noFill/>
          <a:ln w="38100">
            <a:solidFill>
              <a:srgbClr val="CC33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71799" name="Line 55"/>
          <p:cNvSpPr>
            <a:spLocks noChangeShapeType="1"/>
          </p:cNvSpPr>
          <p:nvPr/>
        </p:nvSpPr>
        <p:spPr bwMode="auto">
          <a:xfrm flipV="1">
            <a:off x="5837238" y="2468563"/>
            <a:ext cx="231775" cy="1382712"/>
          </a:xfrm>
          <a:prstGeom prst="line">
            <a:avLst/>
          </a:prstGeom>
          <a:noFill/>
          <a:ln w="38100">
            <a:solidFill>
              <a:srgbClr val="CC33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71800" name="Oval 56"/>
          <p:cNvSpPr>
            <a:spLocks noChangeArrowheads="1"/>
          </p:cNvSpPr>
          <p:nvPr/>
        </p:nvSpPr>
        <p:spPr bwMode="auto">
          <a:xfrm>
            <a:off x="3055938" y="3641725"/>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71801" name="Oval 57"/>
          <p:cNvSpPr>
            <a:spLocks noChangeArrowheads="1"/>
          </p:cNvSpPr>
          <p:nvPr/>
        </p:nvSpPr>
        <p:spPr bwMode="auto">
          <a:xfrm>
            <a:off x="5786438" y="3668713"/>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graphicFrame>
        <p:nvGraphicFramePr>
          <p:cNvPr id="21" name="Object 21"/>
          <p:cNvGraphicFramePr>
            <a:graphicFrameLocks noGrp="1" noChangeAspect="1"/>
          </p:cNvGraphicFramePr>
          <p:nvPr>
            <p:ph sz="half" idx="1"/>
            <p:extLst/>
          </p:nvPr>
        </p:nvGraphicFramePr>
        <p:xfrm>
          <a:off x="609600" y="4060825"/>
          <a:ext cx="1828800" cy="598488"/>
        </p:xfrm>
        <a:graphic>
          <a:graphicData uri="http://schemas.openxmlformats.org/presentationml/2006/ole">
            <mc:AlternateContent xmlns:mc="http://schemas.openxmlformats.org/markup-compatibility/2006">
              <mc:Choice xmlns:v="urn:schemas-microsoft-com:vml" Requires="v">
                <p:oleObj spid="_x0000_s2318346" name="Equation" r:id="rId5" imgW="698400" imgH="228600" progId="Equation.3">
                  <p:embed/>
                </p:oleObj>
              </mc:Choice>
              <mc:Fallback>
                <p:oleObj name="Equation" r:id="rId5" imgW="698400" imgH="228600" progId="Equation.3">
                  <p:embed/>
                  <p:pic>
                    <p:nvPicPr>
                      <p:cNvPr id="21" name="Object 21"/>
                      <p:cNvPicPr>
                        <a:picLocks noChangeAspect="1" noChangeArrowheads="1"/>
                      </p:cNvPicPr>
                      <p:nvPr/>
                    </p:nvPicPr>
                    <p:blipFill>
                      <a:blip r:embed="rId6"/>
                      <a:srcRect/>
                      <a:stretch>
                        <a:fillRect/>
                      </a:stretch>
                    </p:blipFill>
                    <p:spPr bwMode="auto">
                      <a:xfrm>
                        <a:off x="609600" y="4060825"/>
                        <a:ext cx="1828800" cy="5984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22" name="Group 23"/>
          <p:cNvGrpSpPr>
            <a:grpSpLocks/>
          </p:cNvGrpSpPr>
          <p:nvPr/>
        </p:nvGrpSpPr>
        <p:grpSpPr bwMode="auto">
          <a:xfrm>
            <a:off x="2743200" y="4064000"/>
            <a:ext cx="6129338" cy="565150"/>
            <a:chOff x="1728" y="2560"/>
            <a:chExt cx="3861" cy="356"/>
          </a:xfrm>
        </p:grpSpPr>
        <p:sp>
          <p:nvSpPr>
            <p:cNvPr id="23" name="AutoShape 24"/>
            <p:cNvSpPr>
              <a:spLocks noChangeArrowheads="1"/>
            </p:cNvSpPr>
            <p:nvPr/>
          </p:nvSpPr>
          <p:spPr bwMode="auto">
            <a:xfrm>
              <a:off x="1728" y="2628"/>
              <a:ext cx="432" cy="240"/>
            </a:xfrm>
            <a:prstGeom prst="rightArrow">
              <a:avLst>
                <a:gd name="adj1" fmla="val 50000"/>
                <a:gd name="adj2" fmla="val 4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graphicFrame>
          <p:nvGraphicFramePr>
            <p:cNvPr id="24" name="Object 25"/>
            <p:cNvGraphicFramePr>
              <a:graphicFrameLocks noChangeAspect="1"/>
            </p:cNvGraphicFramePr>
            <p:nvPr>
              <p:extLst/>
            </p:nvPr>
          </p:nvGraphicFramePr>
          <p:xfrm>
            <a:off x="2187" y="2560"/>
            <a:ext cx="3402" cy="356"/>
          </p:xfrm>
          <a:graphic>
            <a:graphicData uri="http://schemas.openxmlformats.org/presentationml/2006/ole">
              <mc:AlternateContent xmlns:mc="http://schemas.openxmlformats.org/markup-compatibility/2006">
                <mc:Choice xmlns:v="urn:schemas-microsoft-com:vml" Requires="v">
                  <p:oleObj spid="_x0000_s2318347" name="Equation" r:id="rId7" imgW="2184120" imgH="228600" progId="Equation.3">
                    <p:embed/>
                  </p:oleObj>
                </mc:Choice>
                <mc:Fallback>
                  <p:oleObj name="Equation" r:id="rId7" imgW="2184120" imgH="228600" progId="Equation.3">
                    <p:embed/>
                    <p:pic>
                      <p:nvPicPr>
                        <p:cNvPr id="24" name="Object 25"/>
                        <p:cNvPicPr>
                          <a:picLocks noChangeAspect="1" noChangeArrowheads="1"/>
                        </p:cNvPicPr>
                        <p:nvPr/>
                      </p:nvPicPr>
                      <p:blipFill>
                        <a:blip r:embed="rId8"/>
                        <a:srcRect/>
                        <a:stretch>
                          <a:fillRect/>
                        </a:stretch>
                      </p:blipFill>
                      <p:spPr bwMode="auto">
                        <a:xfrm>
                          <a:off x="2187" y="2560"/>
                          <a:ext cx="3402" cy="35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230188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1799"/>
                                        </p:tgtEl>
                                        <p:attrNameLst>
                                          <p:attrName>style.visibility</p:attrName>
                                        </p:attrNameLst>
                                      </p:cBhvr>
                                      <p:to>
                                        <p:strVal val="visible"/>
                                      </p:to>
                                    </p:set>
                                  </p:childTnLst>
                                  <p:subTnLst>
                                    <p:set>
                                      <p:cBhvr override="childStyle">
                                        <p:cTn dur="1" fill="hold" display="0" masterRel="nextClick" afterEffect="1"/>
                                        <p:tgtEl>
                                          <p:spTgt spid="67179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7177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1798"/>
                                        </p:tgtEl>
                                        <p:attrNameLst>
                                          <p:attrName>style.visibility</p:attrName>
                                        </p:attrNameLst>
                                      </p:cBhvr>
                                      <p:to>
                                        <p:strVal val="visible"/>
                                      </p:to>
                                    </p:set>
                                  </p:childTnLst>
                                  <p:subTnLst>
                                    <p:set>
                                      <p:cBhvr override="childStyle">
                                        <p:cTn dur="1" fill="hold" display="0" masterRel="nextClick" afterEffect="1"/>
                                        <p:tgtEl>
                                          <p:spTgt spid="67179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177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180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18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177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177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74" grpId="0" uiExpand="1" build="p"/>
      <p:bldP spid="671798" grpId="0" uiExpand="1" animBg="1"/>
      <p:bldP spid="671799" grpId="0" uiExpand="1" animBg="1"/>
      <p:bldP spid="671800" grpId="0" uiExpand="1" animBg="1"/>
      <p:bldP spid="671801" grpId="0" uiExpan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the fundamental matrix</a:t>
            </a:r>
          </a:p>
        </p:txBody>
      </p:sp>
      <p:pic>
        <p:nvPicPr>
          <p:cNvPr id="5" name="Picture 4"/>
          <p:cNvPicPr>
            <a:picLocks noChangeAspect="1"/>
          </p:cNvPicPr>
          <p:nvPr/>
        </p:nvPicPr>
        <p:blipFill rotWithShape="1">
          <a:blip r:embed="rId2"/>
          <a:srcRect l="8998" t="7423" r="9002" b="-4869"/>
          <a:stretch/>
        </p:blipFill>
        <p:spPr>
          <a:xfrm>
            <a:off x="256001" y="1837944"/>
            <a:ext cx="8659399" cy="4181856"/>
          </a:xfrm>
          <a:prstGeom prst="rect">
            <a:avLst/>
          </a:prstGeom>
        </p:spPr>
      </p:pic>
    </p:spTree>
    <p:extLst>
      <p:ext uri="{BB962C8B-B14F-4D97-AF65-F5344CB8AC3E}">
        <p14:creationId xmlns:p14="http://schemas.microsoft.com/office/powerpoint/2010/main" val="36233465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2" name="AutoShape 12"/>
          <p:cNvSpPr>
            <a:spLocks noChangeArrowheads="1"/>
          </p:cNvSpPr>
          <p:nvPr/>
        </p:nvSpPr>
        <p:spPr bwMode="auto">
          <a:xfrm>
            <a:off x="4114800" y="2286000"/>
            <a:ext cx="533400" cy="5334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73453" name="AutoShape 13"/>
          <p:cNvSpPr>
            <a:spLocks noChangeArrowheads="1"/>
          </p:cNvSpPr>
          <p:nvPr/>
        </p:nvSpPr>
        <p:spPr bwMode="auto">
          <a:xfrm rot="8550886">
            <a:off x="4191000" y="3352800"/>
            <a:ext cx="533400" cy="5334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153" name="Rectangle 16"/>
          <p:cNvSpPr>
            <a:spLocks noGrp="1" noChangeArrowheads="1"/>
          </p:cNvSpPr>
          <p:nvPr>
            <p:ph type="title"/>
          </p:nvPr>
        </p:nvSpPr>
        <p:spPr/>
        <p:txBody>
          <a:bodyPr/>
          <a:lstStyle/>
          <a:p>
            <a:r>
              <a:rPr lang="en-US"/>
              <a:t>The eight-point algorithm</a:t>
            </a:r>
          </a:p>
        </p:txBody>
      </p:sp>
      <p:sp>
        <p:nvSpPr>
          <p:cNvPr id="6156" name="Text Box 9"/>
          <p:cNvSpPr txBox="1">
            <a:spLocks noChangeArrowheads="1"/>
          </p:cNvSpPr>
          <p:nvPr/>
        </p:nvSpPr>
        <p:spPr bwMode="auto">
          <a:xfrm>
            <a:off x="228600" y="4461808"/>
            <a:ext cx="3581400" cy="1938992"/>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Enforce rank-2 constraint (take SVD </a:t>
            </a:r>
            <a:b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b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of </a:t>
            </a:r>
            <a:r>
              <a:rPr kumimoji="0" lang="en-US" sz="2400" b="1" i="1" u="none" strike="noStrike" kern="1200" cap="none" spc="0" normalizeH="0" baseline="0" noProof="0" dirty="0">
                <a:ln>
                  <a:noFill/>
                </a:ln>
                <a:solidFill>
                  <a:srgbClr val="000000"/>
                </a:solidFill>
                <a:effectLst/>
                <a:uLnTx/>
                <a:uFillTx/>
                <a:latin typeface="Arial" charset="0"/>
                <a:ea typeface="+mn-ea"/>
                <a:cs typeface="Arial" charset="0"/>
              </a:rPr>
              <a:t>F</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and throw out the smallest singular value)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Arial" charset="0"/>
            </a:endParaRPr>
          </a:p>
        </p:txBody>
      </p:sp>
      <p:graphicFrame>
        <p:nvGraphicFramePr>
          <p:cNvPr id="3" name="Object 2"/>
          <p:cNvGraphicFramePr>
            <a:graphicFrameLocks noChangeAspect="1"/>
          </p:cNvGraphicFramePr>
          <p:nvPr>
            <p:extLst/>
          </p:nvPr>
        </p:nvGraphicFramePr>
        <p:xfrm>
          <a:off x="381000" y="1930400"/>
          <a:ext cx="3538538" cy="1193800"/>
        </p:xfrm>
        <a:graphic>
          <a:graphicData uri="http://schemas.openxmlformats.org/presentationml/2006/ole">
            <mc:AlternateContent xmlns:mc="http://schemas.openxmlformats.org/markup-compatibility/2006">
              <mc:Choice xmlns:v="urn:schemas-microsoft-com:vml" Requires="v">
                <p:oleObj spid="_x0000_s2319374" name="Equation" r:id="rId4" imgW="2108160" imgH="711000" progId="Equation.3">
                  <p:embed/>
                </p:oleObj>
              </mc:Choice>
              <mc:Fallback>
                <p:oleObj name="Equation" r:id="rId4" imgW="2108160" imgH="711000" progId="Equation.3">
                  <p:embed/>
                  <p:pic>
                    <p:nvPicPr>
                      <p:cNvPr id="3" name="Object 2"/>
                      <p:cNvPicPr/>
                      <p:nvPr/>
                    </p:nvPicPr>
                    <p:blipFill>
                      <a:blip r:embed="rId5"/>
                      <a:stretch>
                        <a:fillRect/>
                      </a:stretch>
                    </p:blipFill>
                    <p:spPr>
                      <a:xfrm>
                        <a:off x="381000" y="1930400"/>
                        <a:ext cx="3538538" cy="1193800"/>
                      </a:xfrm>
                      <a:prstGeom prst="rect">
                        <a:avLst/>
                      </a:prstGeom>
                    </p:spPr>
                  </p:pic>
                </p:oleObj>
              </mc:Fallback>
            </mc:AlternateContent>
          </a:graphicData>
        </a:graphic>
      </p:graphicFrame>
      <p:graphicFrame>
        <p:nvGraphicFramePr>
          <p:cNvPr id="4" name="Object 3"/>
          <p:cNvGraphicFramePr>
            <a:graphicFrameLocks noChangeAspect="1"/>
          </p:cNvGraphicFramePr>
          <p:nvPr>
            <p:extLst/>
          </p:nvPr>
        </p:nvGraphicFramePr>
        <p:xfrm>
          <a:off x="4792663" y="1038225"/>
          <a:ext cx="4243387" cy="3000375"/>
        </p:xfrm>
        <a:graphic>
          <a:graphicData uri="http://schemas.openxmlformats.org/presentationml/2006/ole">
            <mc:AlternateContent xmlns:mc="http://schemas.openxmlformats.org/markup-compatibility/2006">
              <mc:Choice xmlns:v="urn:schemas-microsoft-com:vml" Requires="v">
                <p:oleObj spid="_x0000_s2319375" name="Equation" r:id="rId6" imgW="2946240" imgH="2082600" progId="Equation.3">
                  <p:embed/>
                </p:oleObj>
              </mc:Choice>
              <mc:Fallback>
                <p:oleObj name="Equation" r:id="rId6" imgW="2946240" imgH="2082600" progId="Equation.3">
                  <p:embed/>
                  <p:pic>
                    <p:nvPicPr>
                      <p:cNvPr id="4" name="Object 3"/>
                      <p:cNvPicPr>
                        <a:picLocks noChangeAspect="1" noChangeArrowheads="1"/>
                      </p:cNvPicPr>
                      <p:nvPr/>
                    </p:nvPicPr>
                    <p:blipFill>
                      <a:blip r:embed="rId7"/>
                      <a:srcRect/>
                      <a:stretch>
                        <a:fillRect/>
                      </a:stretch>
                    </p:blipFill>
                    <p:spPr bwMode="auto">
                      <a:xfrm>
                        <a:off x="4792663" y="1038225"/>
                        <a:ext cx="4243387" cy="3000375"/>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nvPr>
        </p:nvGraphicFramePr>
        <p:xfrm>
          <a:off x="736600" y="1066800"/>
          <a:ext cx="3378200" cy="457200"/>
        </p:xfrm>
        <a:graphic>
          <a:graphicData uri="http://schemas.openxmlformats.org/presentationml/2006/ole">
            <mc:AlternateContent xmlns:mc="http://schemas.openxmlformats.org/markup-compatibility/2006">
              <mc:Choice xmlns:v="urn:schemas-microsoft-com:vml" Requires="v">
                <p:oleObj spid="_x0000_s2319376" name="Equation" r:id="rId8" imgW="1688760" imgH="228600" progId="Equation.3">
                  <p:embed/>
                </p:oleObj>
              </mc:Choice>
              <mc:Fallback>
                <p:oleObj name="Equation" r:id="rId8" imgW="1688760" imgH="228600" progId="Equation.3">
                  <p:embed/>
                  <p:pic>
                    <p:nvPicPr>
                      <p:cNvPr id="5" name="Object 4"/>
                      <p:cNvPicPr/>
                      <p:nvPr/>
                    </p:nvPicPr>
                    <p:blipFill>
                      <a:blip r:embed="rId9"/>
                      <a:stretch>
                        <a:fillRect/>
                      </a:stretch>
                    </p:blipFill>
                    <p:spPr>
                      <a:xfrm>
                        <a:off x="736600" y="1066800"/>
                        <a:ext cx="3378200" cy="457200"/>
                      </a:xfrm>
                      <a:prstGeom prst="rect">
                        <a:avLst/>
                      </a:prstGeom>
                    </p:spPr>
                  </p:pic>
                </p:oleObj>
              </mc:Fallback>
            </mc:AlternateContent>
          </a:graphicData>
        </a:graphic>
      </p:graphicFrame>
      <p:pic>
        <p:nvPicPr>
          <p:cNvPr id="13" name="Picture 2"/>
          <p:cNvPicPr>
            <a:picLocks noChangeAspect="1" noChangeArrowheads="1"/>
          </p:cNvPicPr>
          <p:nvPr/>
        </p:nvPicPr>
        <p:blipFill rotWithShape="1">
          <a:blip r:embed="rId10" cstate="print"/>
          <a:srcRect l="20130" t="12891" r="8963" b="31051"/>
          <a:stretch/>
        </p:blipFill>
        <p:spPr bwMode="auto">
          <a:xfrm>
            <a:off x="3990372" y="4191000"/>
            <a:ext cx="5145024" cy="2487168"/>
          </a:xfrm>
          <a:prstGeom prst="rect">
            <a:avLst/>
          </a:prstGeom>
          <a:noFill/>
          <a:ln w="9525">
            <a:noFill/>
            <a:miter lim="800000"/>
            <a:headEnd/>
            <a:tailEnd/>
          </a:ln>
        </p:spPr>
      </p:pic>
      <p:sp>
        <p:nvSpPr>
          <p:cNvPr id="14" name="Text Box 9"/>
          <p:cNvSpPr txBox="1">
            <a:spLocks noChangeArrowheads="1"/>
          </p:cNvSpPr>
          <p:nvPr/>
        </p:nvSpPr>
        <p:spPr bwMode="auto">
          <a:xfrm>
            <a:off x="4953000" y="2773740"/>
            <a:ext cx="3276600" cy="1569660"/>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Solve homogeneous linear system using eight or more matches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9010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34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52" grpId="0" animBg="1"/>
      <p:bldP spid="573453" grpId="0" animBg="1"/>
      <p:bldP spid="6156"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title"/>
          </p:nvPr>
        </p:nvSpPr>
        <p:spPr/>
        <p:txBody>
          <a:bodyPr/>
          <a:lstStyle/>
          <a:p>
            <a:r>
              <a:rPr lang="en-US"/>
              <a:t>Problem with eight-point algorithm</a:t>
            </a:r>
          </a:p>
        </p:txBody>
      </p:sp>
      <p:graphicFrame>
        <p:nvGraphicFramePr>
          <p:cNvPr id="4" name="Object 3"/>
          <p:cNvGraphicFramePr>
            <a:graphicFrameLocks noChangeAspect="1"/>
          </p:cNvGraphicFramePr>
          <p:nvPr>
            <p:extLst/>
          </p:nvPr>
        </p:nvGraphicFramePr>
        <p:xfrm>
          <a:off x="1763713" y="1371600"/>
          <a:ext cx="6572250" cy="4267200"/>
        </p:xfrm>
        <a:graphic>
          <a:graphicData uri="http://schemas.openxmlformats.org/presentationml/2006/ole">
            <mc:AlternateContent xmlns:mc="http://schemas.openxmlformats.org/markup-compatibility/2006">
              <mc:Choice xmlns:v="urn:schemas-microsoft-com:vml" Requires="v">
                <p:oleObj spid="_x0000_s2320390" name="Equation" r:id="rId4" imgW="2857320" imgH="1854000" progId="Equation.3">
                  <p:embed/>
                </p:oleObj>
              </mc:Choice>
              <mc:Fallback>
                <p:oleObj name="Equation" r:id="rId4" imgW="2857320" imgH="1854000" progId="Equation.3">
                  <p:embed/>
                  <p:pic>
                    <p:nvPicPr>
                      <p:cNvPr id="4" name="Object 3"/>
                      <p:cNvPicPr>
                        <a:picLocks noChangeAspect="1" noChangeArrowheads="1"/>
                      </p:cNvPicPr>
                      <p:nvPr/>
                    </p:nvPicPr>
                    <p:blipFill>
                      <a:blip r:embed="rId5"/>
                      <a:srcRect/>
                      <a:stretch>
                        <a:fillRect/>
                      </a:stretch>
                    </p:blipFill>
                    <p:spPr bwMode="auto">
                      <a:xfrm>
                        <a:off x="1763713" y="1371600"/>
                        <a:ext cx="657225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515757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763713" y="1371600"/>
          <a:ext cx="6572250" cy="4267200"/>
        </p:xfrm>
        <a:graphic>
          <a:graphicData uri="http://schemas.openxmlformats.org/presentationml/2006/ole">
            <mc:AlternateContent xmlns:mc="http://schemas.openxmlformats.org/markup-compatibility/2006">
              <mc:Choice xmlns:v="urn:schemas-microsoft-com:vml" Requires="v">
                <p:oleObj spid="_x0000_s2321414" name="Equation" r:id="rId4" imgW="2857320" imgH="1854000" progId="Equation.3">
                  <p:embed/>
                </p:oleObj>
              </mc:Choice>
              <mc:Fallback>
                <p:oleObj name="Equation" r:id="rId4" imgW="2857320" imgH="1854000" progId="Equation.3">
                  <p:embed/>
                  <p:pic>
                    <p:nvPicPr>
                      <p:cNvPr id="2" name="Object 1"/>
                      <p:cNvPicPr>
                        <a:picLocks noChangeAspect="1" noChangeArrowheads="1"/>
                      </p:cNvPicPr>
                      <p:nvPr/>
                    </p:nvPicPr>
                    <p:blipFill>
                      <a:blip r:embed="rId5"/>
                      <a:srcRect/>
                      <a:stretch>
                        <a:fillRect/>
                      </a:stretch>
                    </p:blipFill>
                    <p:spPr bwMode="auto">
                      <a:xfrm>
                        <a:off x="1763713" y="1371600"/>
                        <a:ext cx="657225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9219" name="Rectangle 3"/>
          <p:cNvSpPr>
            <a:spLocks noGrp="1" noChangeArrowheads="1"/>
          </p:cNvSpPr>
          <p:nvPr>
            <p:ph type="title"/>
          </p:nvPr>
        </p:nvSpPr>
        <p:spPr/>
        <p:txBody>
          <a:bodyPr/>
          <a:lstStyle/>
          <a:p>
            <a:r>
              <a:rPr lang="en-US"/>
              <a:t>Problem with eight-point algorithm</a:t>
            </a:r>
          </a:p>
        </p:txBody>
      </p:sp>
      <p:sp>
        <p:nvSpPr>
          <p:cNvPr id="716807" name="Rectangle 7"/>
          <p:cNvSpPr>
            <a:spLocks noGrp="1" noChangeArrowheads="1"/>
          </p:cNvSpPr>
          <p:nvPr>
            <p:ph type="body" idx="1"/>
          </p:nvPr>
        </p:nvSpPr>
        <p:spPr>
          <a:xfrm>
            <a:off x="685800" y="5257800"/>
            <a:ext cx="7772400" cy="1295400"/>
          </a:xfrm>
          <a:noFill/>
        </p:spPr>
        <p:txBody>
          <a:bodyPr/>
          <a:lstStyle/>
          <a:p>
            <a:r>
              <a:rPr lang="en-US"/>
              <a:t>Poor numerical conditioning</a:t>
            </a:r>
          </a:p>
          <a:p>
            <a:r>
              <a:rPr lang="en-US"/>
              <a:t>Can be fixed by rescaling the data</a:t>
            </a:r>
          </a:p>
        </p:txBody>
      </p:sp>
      <p:pic>
        <p:nvPicPr>
          <p:cNvPr id="9222" name="Picture 5"/>
          <p:cNvPicPr>
            <a:picLocks noChangeAspect="1" noChangeArrowheads="1"/>
          </p:cNvPicPr>
          <p:nvPr/>
        </p:nvPicPr>
        <p:blipFill>
          <a:blip r:embed="rId6" cstate="print"/>
          <a:srcRect r="11034"/>
          <a:stretch>
            <a:fillRect/>
          </a:stretch>
        </p:blipFill>
        <p:spPr bwMode="auto">
          <a:xfrm>
            <a:off x="704850" y="2593975"/>
            <a:ext cx="6076950" cy="1901825"/>
          </a:xfrm>
          <a:prstGeom prst="rect">
            <a:avLst/>
          </a:prstGeom>
          <a:noFill/>
          <a:ln w="9525">
            <a:noFill/>
            <a:miter lim="800000"/>
            <a:headEnd/>
            <a:tailEnd/>
          </a:ln>
        </p:spPr>
      </p:pic>
    </p:spTree>
    <p:extLst>
      <p:ext uri="{BB962C8B-B14F-4D97-AF65-F5344CB8AC3E}">
        <p14:creationId xmlns:p14="http://schemas.microsoft.com/office/powerpoint/2010/main" val="91179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altLang="en-US" smtClean="0"/>
              <a:t>Multi-view geometry problems</a:t>
            </a:r>
          </a:p>
        </p:txBody>
      </p:sp>
      <p:sp>
        <p:nvSpPr>
          <p:cNvPr id="74" name="Content Placeholder 73"/>
          <p:cNvSpPr>
            <a:spLocks noGrp="1"/>
          </p:cNvSpPr>
          <p:nvPr>
            <p:ph idx="1"/>
          </p:nvPr>
        </p:nvSpPr>
        <p:spPr>
          <a:xfrm>
            <a:off x="228600" y="914400"/>
            <a:ext cx="8458200" cy="5257800"/>
          </a:xfrm>
        </p:spPr>
        <p:txBody>
          <a:bodyPr/>
          <a:lstStyle/>
          <a:p>
            <a:pPr>
              <a:buFontTx/>
              <a:buChar char="•"/>
            </a:pPr>
            <a:r>
              <a:rPr lang="en-US" altLang="en-US" sz="2400" b="1" smtClean="0"/>
              <a:t>Stereo correspondence: </a:t>
            </a:r>
            <a:r>
              <a:rPr lang="en-US" altLang="en-US" sz="2400" smtClean="0"/>
              <a:t>Given a point in one of the images, where could its corresponding points be in the other images?</a:t>
            </a:r>
          </a:p>
        </p:txBody>
      </p:sp>
      <p:sp>
        <p:nvSpPr>
          <p:cNvPr id="157700" name="Rectangle 3"/>
          <p:cNvSpPr>
            <a:spLocks noChangeArrowheads="1"/>
          </p:cNvSpPr>
          <p:nvPr/>
        </p:nvSpPr>
        <p:spPr bwMode="auto">
          <a:xfrm>
            <a:off x="4086225" y="2682875"/>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01" name="AutoShape 4"/>
          <p:cNvSpPr>
            <a:spLocks noChangeArrowheads="1"/>
          </p:cNvSpPr>
          <p:nvPr/>
        </p:nvSpPr>
        <p:spPr bwMode="auto">
          <a:xfrm rot="5400000">
            <a:off x="862807" y="4029868"/>
            <a:ext cx="1981200" cy="1725613"/>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02" name="Rectangle 6"/>
          <p:cNvSpPr>
            <a:spLocks noChangeArrowheads="1"/>
          </p:cNvSpPr>
          <p:nvPr/>
        </p:nvSpPr>
        <p:spPr bwMode="auto">
          <a:xfrm>
            <a:off x="1958975" y="4605338"/>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03" name="AutoShape 5"/>
          <p:cNvSpPr>
            <a:spLocks noChangeArrowheads="1"/>
          </p:cNvSpPr>
          <p:nvPr/>
        </p:nvSpPr>
        <p:spPr bwMode="auto">
          <a:xfrm rot="16200000" flipH="1">
            <a:off x="6045994" y="4221957"/>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04" name="Rectangle 7"/>
          <p:cNvSpPr>
            <a:spLocks noChangeArrowheads="1"/>
          </p:cNvSpPr>
          <p:nvPr/>
        </p:nvSpPr>
        <p:spPr bwMode="auto">
          <a:xfrm>
            <a:off x="6877050" y="4860925"/>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05" name="Rectangle 11"/>
          <p:cNvSpPr>
            <a:spLocks noChangeArrowheads="1"/>
          </p:cNvSpPr>
          <p:nvPr/>
        </p:nvSpPr>
        <p:spPr bwMode="auto">
          <a:xfrm>
            <a:off x="3559175" y="4664075"/>
            <a:ext cx="2044700" cy="1470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06" name="Rectangle 13"/>
          <p:cNvSpPr>
            <a:spLocks noChangeArrowheads="1"/>
          </p:cNvSpPr>
          <p:nvPr/>
        </p:nvSpPr>
        <p:spPr bwMode="auto">
          <a:xfrm>
            <a:off x="4441825" y="5175250"/>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07" name="Line 33"/>
          <p:cNvSpPr>
            <a:spLocks noChangeShapeType="1"/>
          </p:cNvSpPr>
          <p:nvPr/>
        </p:nvSpPr>
        <p:spPr bwMode="auto">
          <a:xfrm flipH="1">
            <a:off x="457200" y="3902075"/>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08" name="Line 34"/>
          <p:cNvSpPr>
            <a:spLocks noChangeShapeType="1"/>
          </p:cNvSpPr>
          <p:nvPr/>
        </p:nvSpPr>
        <p:spPr bwMode="auto">
          <a:xfrm flipH="1">
            <a:off x="457200" y="5349875"/>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09" name="Line 37"/>
          <p:cNvSpPr>
            <a:spLocks noChangeShapeType="1"/>
          </p:cNvSpPr>
          <p:nvPr/>
        </p:nvSpPr>
        <p:spPr bwMode="auto">
          <a:xfrm flipH="1">
            <a:off x="457200" y="5883275"/>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10" name="Line 40"/>
          <p:cNvSpPr>
            <a:spLocks noChangeShapeType="1"/>
          </p:cNvSpPr>
          <p:nvPr/>
        </p:nvSpPr>
        <p:spPr bwMode="auto">
          <a:xfrm flipH="1">
            <a:off x="4537075" y="4686300"/>
            <a:ext cx="1066800" cy="2111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11" name="Line 41"/>
          <p:cNvSpPr>
            <a:spLocks noChangeShapeType="1"/>
          </p:cNvSpPr>
          <p:nvPr/>
        </p:nvSpPr>
        <p:spPr bwMode="auto">
          <a:xfrm>
            <a:off x="3546475" y="6134100"/>
            <a:ext cx="9906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12" name="Line 43"/>
          <p:cNvSpPr>
            <a:spLocks noChangeShapeType="1"/>
          </p:cNvSpPr>
          <p:nvPr/>
        </p:nvSpPr>
        <p:spPr bwMode="auto">
          <a:xfrm flipH="1">
            <a:off x="4537075" y="6134100"/>
            <a:ext cx="10668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13" name="Line 45"/>
          <p:cNvSpPr>
            <a:spLocks noChangeShapeType="1"/>
          </p:cNvSpPr>
          <p:nvPr/>
        </p:nvSpPr>
        <p:spPr bwMode="auto">
          <a:xfrm flipV="1">
            <a:off x="6146800" y="5922963"/>
            <a:ext cx="2209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14" name="Line 46"/>
          <p:cNvSpPr>
            <a:spLocks noChangeShapeType="1"/>
          </p:cNvSpPr>
          <p:nvPr/>
        </p:nvSpPr>
        <p:spPr bwMode="auto">
          <a:xfrm>
            <a:off x="7899400" y="5541963"/>
            <a:ext cx="457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15" name="Line 47"/>
          <p:cNvSpPr>
            <a:spLocks noChangeShapeType="1"/>
          </p:cNvSpPr>
          <p:nvPr/>
        </p:nvSpPr>
        <p:spPr bwMode="auto">
          <a:xfrm>
            <a:off x="7899400" y="4094163"/>
            <a:ext cx="457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16" name="Text Box 53"/>
          <p:cNvSpPr txBox="1">
            <a:spLocks noChangeArrowheads="1"/>
          </p:cNvSpPr>
          <p:nvPr/>
        </p:nvSpPr>
        <p:spPr bwMode="auto">
          <a:xfrm>
            <a:off x="6472238" y="61087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3</a:t>
            </a:r>
          </a:p>
        </p:txBody>
      </p:sp>
      <p:grpSp>
        <p:nvGrpSpPr>
          <p:cNvPr id="157717" name="Group 54"/>
          <p:cNvGrpSpPr>
            <a:grpSpLocks/>
          </p:cNvGrpSpPr>
          <p:nvPr/>
        </p:nvGrpSpPr>
        <p:grpSpPr bwMode="auto">
          <a:xfrm>
            <a:off x="1393825" y="4440238"/>
            <a:ext cx="995363" cy="860425"/>
            <a:chOff x="852" y="2079"/>
            <a:chExt cx="760" cy="657"/>
          </a:xfrm>
        </p:grpSpPr>
        <p:sp>
          <p:nvSpPr>
            <p:cNvPr id="157754"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5"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6"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7"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8"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9"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60"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grpSp>
        <p:nvGrpSpPr>
          <p:cNvPr id="157718" name="Group 62"/>
          <p:cNvGrpSpPr>
            <a:grpSpLocks/>
          </p:cNvGrpSpPr>
          <p:nvPr/>
        </p:nvGrpSpPr>
        <p:grpSpPr bwMode="auto">
          <a:xfrm>
            <a:off x="3951288" y="4911725"/>
            <a:ext cx="1042987" cy="950913"/>
            <a:chOff x="2412" y="2031"/>
            <a:chExt cx="813" cy="741"/>
          </a:xfrm>
        </p:grpSpPr>
        <p:sp>
          <p:nvSpPr>
            <p:cNvPr id="15774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4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4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grpSp>
        <p:nvGrpSpPr>
          <p:cNvPr id="157719" name="Group 70"/>
          <p:cNvGrpSpPr>
            <a:grpSpLocks/>
          </p:cNvGrpSpPr>
          <p:nvPr/>
        </p:nvGrpSpPr>
        <p:grpSpPr bwMode="auto">
          <a:xfrm>
            <a:off x="6505575" y="4511675"/>
            <a:ext cx="973138" cy="1006475"/>
            <a:chOff x="4188" y="1966"/>
            <a:chExt cx="733" cy="757"/>
          </a:xfrm>
        </p:grpSpPr>
        <p:sp>
          <p:nvSpPr>
            <p:cNvPr id="157740"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41"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42"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43"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44"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45"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46"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sp>
        <p:nvSpPr>
          <p:cNvPr id="157720" name="Text Box 88"/>
          <p:cNvSpPr txBox="1">
            <a:spLocks noChangeArrowheads="1"/>
          </p:cNvSpPr>
          <p:nvPr/>
        </p:nvSpPr>
        <p:spPr bwMode="auto">
          <a:xfrm>
            <a:off x="6694488" y="63198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3</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3</a:t>
            </a:r>
          </a:p>
        </p:txBody>
      </p:sp>
      <p:sp>
        <p:nvSpPr>
          <p:cNvPr id="124003" name="Line 99"/>
          <p:cNvSpPr>
            <a:spLocks noChangeShapeType="1"/>
          </p:cNvSpPr>
          <p:nvPr/>
        </p:nvSpPr>
        <p:spPr bwMode="auto">
          <a:xfrm flipH="1">
            <a:off x="461963" y="2530475"/>
            <a:ext cx="2657475" cy="3408363"/>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grpSp>
        <p:nvGrpSpPr>
          <p:cNvPr id="157722" name="Group 22"/>
          <p:cNvGrpSpPr>
            <a:grpSpLocks/>
          </p:cNvGrpSpPr>
          <p:nvPr/>
        </p:nvGrpSpPr>
        <p:grpSpPr bwMode="auto">
          <a:xfrm>
            <a:off x="2981325" y="2054225"/>
            <a:ext cx="2362200" cy="2090738"/>
            <a:chOff x="2412" y="2031"/>
            <a:chExt cx="837" cy="741"/>
          </a:xfrm>
        </p:grpSpPr>
        <p:sp>
          <p:nvSpPr>
            <p:cNvPr id="157733"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34"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35"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36"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37"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38"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39"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sp>
        <p:nvSpPr>
          <p:cNvPr id="157723" name="Line 35"/>
          <p:cNvSpPr>
            <a:spLocks noChangeShapeType="1"/>
          </p:cNvSpPr>
          <p:nvPr/>
        </p:nvSpPr>
        <p:spPr bwMode="auto">
          <a:xfrm flipH="1">
            <a:off x="457200" y="4402138"/>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24" name="Line 38"/>
          <p:cNvSpPr>
            <a:spLocks noChangeShapeType="1"/>
          </p:cNvSpPr>
          <p:nvPr/>
        </p:nvSpPr>
        <p:spPr bwMode="auto">
          <a:xfrm>
            <a:off x="3546475" y="4667250"/>
            <a:ext cx="990600" cy="2130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25" name="Line 44"/>
          <p:cNvSpPr>
            <a:spLocks noChangeShapeType="1"/>
          </p:cNvSpPr>
          <p:nvPr/>
        </p:nvSpPr>
        <p:spPr bwMode="auto">
          <a:xfrm>
            <a:off x="6159500" y="4594225"/>
            <a:ext cx="2197100" cy="1328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26" name="Text Box 51"/>
          <p:cNvSpPr txBox="1">
            <a:spLocks noChangeArrowheads="1"/>
          </p:cNvSpPr>
          <p:nvPr/>
        </p:nvSpPr>
        <p:spPr bwMode="auto">
          <a:xfrm>
            <a:off x="690563" y="60325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1</a:t>
            </a:r>
          </a:p>
        </p:txBody>
      </p:sp>
      <p:sp>
        <p:nvSpPr>
          <p:cNvPr id="157727" name="Text Box 52"/>
          <p:cNvSpPr txBox="1">
            <a:spLocks noChangeArrowheads="1"/>
          </p:cNvSpPr>
          <p:nvPr/>
        </p:nvSpPr>
        <p:spPr bwMode="auto">
          <a:xfrm>
            <a:off x="2362200" y="61849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2</a:t>
            </a:r>
          </a:p>
        </p:txBody>
      </p:sp>
      <p:sp>
        <p:nvSpPr>
          <p:cNvPr id="157728" name="Text Box 86"/>
          <p:cNvSpPr txBox="1">
            <a:spLocks noChangeArrowheads="1"/>
          </p:cNvSpPr>
          <p:nvPr/>
        </p:nvSpPr>
        <p:spPr bwMode="auto">
          <a:xfrm>
            <a:off x="787400" y="62436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1</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1</a:t>
            </a:r>
          </a:p>
        </p:txBody>
      </p:sp>
      <p:sp>
        <p:nvSpPr>
          <p:cNvPr id="157729" name="Text Box 87"/>
          <p:cNvSpPr txBox="1">
            <a:spLocks noChangeArrowheads="1"/>
          </p:cNvSpPr>
          <p:nvPr/>
        </p:nvSpPr>
        <p:spPr bwMode="auto">
          <a:xfrm>
            <a:off x="2500313" y="63960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2</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2</a:t>
            </a:r>
          </a:p>
        </p:txBody>
      </p:sp>
      <p:sp>
        <p:nvSpPr>
          <p:cNvPr id="66" name="Line 99"/>
          <p:cNvSpPr>
            <a:spLocks noChangeShapeType="1"/>
          </p:cNvSpPr>
          <p:nvPr/>
        </p:nvSpPr>
        <p:spPr bwMode="auto">
          <a:xfrm flipH="1">
            <a:off x="3581400" y="4648200"/>
            <a:ext cx="685800" cy="1295400"/>
          </a:xfrm>
          <a:prstGeom prst="line">
            <a:avLst/>
          </a:prstGeom>
          <a:noFill/>
          <a:ln w="28575">
            <a:solidFill>
              <a:srgbClr val="3366FF"/>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67" name="Line 99"/>
          <p:cNvSpPr>
            <a:spLocks noChangeShapeType="1"/>
          </p:cNvSpPr>
          <p:nvPr/>
        </p:nvSpPr>
        <p:spPr bwMode="auto">
          <a:xfrm flipH="1">
            <a:off x="6172200" y="4495800"/>
            <a:ext cx="457200" cy="1371600"/>
          </a:xfrm>
          <a:prstGeom prst="line">
            <a:avLst/>
          </a:prstGeom>
          <a:noFill/>
          <a:ln w="28575">
            <a:solidFill>
              <a:srgbClr val="3366FF"/>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32" name="TextBox 67"/>
          <p:cNvSpPr txBox="1">
            <a:spLocks noChangeArrowheads="1"/>
          </p:cNvSpPr>
          <p:nvPr/>
        </p:nvSpPr>
        <p:spPr bwMode="auto">
          <a:xfrm>
            <a:off x="8148638" y="6477000"/>
            <a:ext cx="99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1000">
                <a:solidFill>
                  <a:srgbClr val="000000"/>
                </a:solidFill>
                <a:cs typeface="Arial" panose="020B0604020202020204" pitchFamily="34" charset="0"/>
              </a:rPr>
              <a:t>Slide credit: Noah Snavely</a:t>
            </a:r>
          </a:p>
        </p:txBody>
      </p:sp>
    </p:spTree>
    <p:extLst>
      <p:ext uri="{BB962C8B-B14F-4D97-AF65-F5344CB8AC3E}">
        <p14:creationId xmlns:p14="http://schemas.microsoft.com/office/powerpoint/2010/main" val="136251178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0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build="p"/>
      <p:bldP spid="124003" grpId="0" animBg="1"/>
      <p:bldP spid="66" grpId="0" animBg="1"/>
      <p:bldP spid="67"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11"/>
          <p:cNvSpPr>
            <a:spLocks noGrp="1" noChangeArrowheads="1"/>
          </p:cNvSpPr>
          <p:nvPr>
            <p:ph type="title"/>
          </p:nvPr>
        </p:nvSpPr>
        <p:spPr/>
        <p:txBody>
          <a:bodyPr/>
          <a:lstStyle/>
          <a:p>
            <a:r>
              <a:rPr lang="en-US"/>
              <a:t>The normalized eight-point algorithm</a:t>
            </a:r>
          </a:p>
        </p:txBody>
      </p:sp>
      <p:sp>
        <p:nvSpPr>
          <p:cNvPr id="581645" name="Rectangle 13"/>
          <p:cNvSpPr>
            <a:spLocks noGrp="1" noChangeArrowheads="1"/>
          </p:cNvSpPr>
          <p:nvPr>
            <p:ph type="body" idx="1"/>
          </p:nvPr>
        </p:nvSpPr>
        <p:spPr>
          <a:xfrm>
            <a:off x="685800" y="1524000"/>
            <a:ext cx="7772400" cy="5105400"/>
          </a:xfrm>
        </p:spPr>
        <p:txBody>
          <a:bodyPr/>
          <a:lstStyle/>
          <a:p>
            <a:pPr>
              <a:buFontTx/>
              <a:buChar char="•"/>
            </a:pPr>
            <a:r>
              <a:rPr lang="en-US" sz="2400" dirty="0"/>
              <a:t>Center the image data at the origin, and scale it so the mean squared distance between the origin and the data points is 2 pixels</a:t>
            </a:r>
          </a:p>
          <a:p>
            <a:pPr>
              <a:buFontTx/>
              <a:buChar char="•"/>
            </a:pPr>
            <a:r>
              <a:rPr lang="en-US" sz="2400" dirty="0"/>
              <a:t>Use the eight-point algorithm to compute </a:t>
            </a:r>
            <a:r>
              <a:rPr lang="en-US" sz="2400" b="1" i="1" dirty="0"/>
              <a:t>F</a:t>
            </a:r>
            <a:r>
              <a:rPr lang="en-US" sz="2400" dirty="0"/>
              <a:t> from the normalized points</a:t>
            </a:r>
          </a:p>
          <a:p>
            <a:pPr>
              <a:buFontTx/>
              <a:buChar char="•"/>
            </a:pPr>
            <a:r>
              <a:rPr lang="en-US" sz="2400" dirty="0"/>
              <a:t>Enforce the rank-2 constraint (for example, take SVD of </a:t>
            </a:r>
            <a:r>
              <a:rPr lang="en-US" sz="2400" b="1" i="1" dirty="0"/>
              <a:t>F</a:t>
            </a:r>
            <a:r>
              <a:rPr lang="en-US" sz="2400" dirty="0"/>
              <a:t> and throw out the smallest singular value)</a:t>
            </a:r>
          </a:p>
          <a:p>
            <a:pPr>
              <a:buFontTx/>
              <a:buChar char="•"/>
            </a:pPr>
            <a:r>
              <a:rPr lang="en-US" sz="2400" dirty="0"/>
              <a:t>Transform fundamental matrix back to original units: if </a:t>
            </a:r>
            <a:r>
              <a:rPr lang="en-US" sz="2400" b="1" i="1" dirty="0"/>
              <a:t>T</a:t>
            </a:r>
            <a:r>
              <a:rPr lang="en-US" sz="2400" dirty="0"/>
              <a:t> and </a:t>
            </a:r>
            <a:r>
              <a:rPr lang="en-US" sz="2400" b="1" i="1" dirty="0"/>
              <a:t>T</a:t>
            </a:r>
            <a:r>
              <a:rPr lang="en-US" sz="2400" i="1" dirty="0"/>
              <a:t>’</a:t>
            </a:r>
            <a:r>
              <a:rPr lang="en-US" sz="2400" dirty="0"/>
              <a:t> are the normalizing transformations in the two images, than the fundamental matrix in original coordinates is </a:t>
            </a:r>
            <a:r>
              <a:rPr lang="en-US" sz="2400" b="1" i="1" dirty="0"/>
              <a:t>T</a:t>
            </a:r>
            <a:r>
              <a:rPr lang="en-US" sz="2400" i="1" dirty="0"/>
              <a:t>’</a:t>
            </a:r>
            <a:r>
              <a:rPr lang="en-US" sz="2400" i="1" baseline="30000" dirty="0"/>
              <a:t>T</a:t>
            </a:r>
            <a:r>
              <a:rPr lang="en-US" sz="2400" b="1" i="1" baseline="30000" dirty="0"/>
              <a:t> </a:t>
            </a:r>
            <a:r>
              <a:rPr lang="en-US" sz="2400" b="1" i="1" dirty="0"/>
              <a:t>F T</a:t>
            </a:r>
          </a:p>
        </p:txBody>
      </p:sp>
      <p:sp>
        <p:nvSpPr>
          <p:cNvPr id="25604" name="Text Box 12"/>
          <p:cNvSpPr txBox="1">
            <a:spLocks noChangeArrowheads="1"/>
          </p:cNvSpPr>
          <p:nvPr/>
        </p:nvSpPr>
        <p:spPr bwMode="auto">
          <a:xfrm>
            <a:off x="3336925" y="914400"/>
            <a:ext cx="2201863"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mn-ea"/>
                <a:cs typeface="Arial" charset="0"/>
              </a:rPr>
              <a:t>(Hartley, 1995)</a:t>
            </a:r>
          </a:p>
        </p:txBody>
      </p:sp>
    </p:spTree>
    <p:extLst>
      <p:ext uri="{BB962C8B-B14F-4D97-AF65-F5344CB8AC3E}">
        <p14:creationId xmlns:p14="http://schemas.microsoft.com/office/powerpoint/2010/main" val="4587502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16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16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16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16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4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Fundamental Matrix Song</a:t>
            </a:r>
          </a:p>
        </p:txBody>
      </p:sp>
      <p:pic>
        <p:nvPicPr>
          <p:cNvPr id="4" name="Picture 3"/>
          <p:cNvPicPr>
            <a:picLocks noChangeAspect="1"/>
          </p:cNvPicPr>
          <p:nvPr/>
        </p:nvPicPr>
        <p:blipFill rotWithShape="1">
          <a:blip r:embed="rId2"/>
          <a:srcRect t="10000" b="-10000"/>
          <a:stretch/>
        </p:blipFill>
        <p:spPr>
          <a:xfrm>
            <a:off x="1524000" y="1600200"/>
            <a:ext cx="6096000" cy="4572000"/>
          </a:xfrm>
          <a:prstGeom prst="rect">
            <a:avLst/>
          </a:prstGeom>
        </p:spPr>
      </p:pic>
      <p:sp>
        <p:nvSpPr>
          <p:cNvPr id="5" name="Rectangle 4"/>
          <p:cNvSpPr/>
          <p:nvPr/>
        </p:nvSpPr>
        <p:spPr>
          <a:xfrm>
            <a:off x="0" y="6172200"/>
            <a:ext cx="9078191" cy="64633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hlinkClick r:id="rId3"/>
              </a:rPr>
              <a:t>http://danielwedge.com/fmatrix</a:t>
            </a:r>
            <a:r>
              <a:rPr kumimoji="0" lang="en-US" b="0" i="0" u="none" strike="noStrike" kern="1200" cap="none" spc="0" normalizeH="0" baseline="0" noProof="0" dirty="0" smtClean="0">
                <a:ln>
                  <a:noFill/>
                </a:ln>
                <a:solidFill>
                  <a:srgbClr val="000000"/>
                </a:solidFill>
                <a:effectLst/>
                <a:uLnTx/>
                <a:uFillTx/>
                <a:latin typeface="Arial" charset="0"/>
                <a:cs typeface="Arial" charset="0"/>
                <a:hlinkClick r:id="rId3"/>
              </a:rPr>
              <a:t>/</a:t>
            </a:r>
            <a:endParaRPr kumimoji="0" lang="en-US" b="0" i="0" u="none" strike="noStrike" kern="1200" cap="none" spc="0" normalizeH="0" baseline="0" noProof="0" dirty="0" smtClean="0">
              <a:ln>
                <a:noFill/>
              </a:ln>
              <a:solidFill>
                <a:srgbClr val="000000"/>
              </a:solidFill>
              <a:effectLst/>
              <a:uLnTx/>
              <a:uFillTx/>
              <a:latin typeface="Arial" charset="0"/>
              <a:cs typeface="Arial" charset="0"/>
            </a:endParaRPr>
          </a:p>
          <a:p>
            <a:pPr lvl="0" eaLnBrk="0" fontAlgn="base" hangingPunct="0">
              <a:spcBef>
                <a:spcPct val="0"/>
              </a:spcBef>
              <a:spcAft>
                <a:spcPct val="0"/>
              </a:spcAft>
            </a:pPr>
            <a:r>
              <a:rPr lang="en-US" dirty="0">
                <a:hlinkClick r:id="rId4"/>
              </a:rPr>
              <a:t>https://www.youtube.com/watch?time_continue=8&amp;v=DgGV3l82NTk&amp;feature=emb_title</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28857168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Review: Structure </a:t>
            </a:r>
            <a:r>
              <a:rPr lang="en-US" dirty="0"/>
              <a:t>from </a:t>
            </a:r>
            <a:r>
              <a:rPr lang="en-US" dirty="0" smtClean="0"/>
              <a:t>Motion (</a:t>
            </a:r>
            <a:r>
              <a:rPr lang="en-US" dirty="0" err="1" smtClean="0"/>
              <a:t>SfM</a:t>
            </a:r>
            <a:r>
              <a:rPr lang="en-US" dirty="0" smtClean="0"/>
              <a:t>)</a:t>
            </a:r>
            <a:endParaRPr lang="en-US" dirty="0"/>
          </a:p>
        </p:txBody>
      </p:sp>
      <p:sp>
        <p:nvSpPr>
          <p:cNvPr id="3" name="Content Placeholder 2"/>
          <p:cNvSpPr>
            <a:spLocks noGrp="1"/>
          </p:cNvSpPr>
          <p:nvPr>
            <p:ph idx="1"/>
          </p:nvPr>
        </p:nvSpPr>
        <p:spPr>
          <a:xfrm>
            <a:off x="457200" y="1600200"/>
            <a:ext cx="8229600" cy="5029200"/>
          </a:xfrm>
        </p:spPr>
        <p:txBody>
          <a:bodyPr/>
          <a:lstStyle/>
          <a:p>
            <a:pPr eaLnBrk="1" hangingPunct="1"/>
            <a:r>
              <a:rPr lang="en-US" altLang="en-US" smtClean="0"/>
              <a:t>Given many images, how can we </a:t>
            </a:r>
          </a:p>
          <a:p>
            <a:pPr lvl="1" eaLnBrk="1" hangingPunct="1">
              <a:buFont typeface="Arial" panose="020B0604020202020204" pitchFamily="34" charset="0"/>
              <a:buNone/>
            </a:pPr>
            <a:r>
              <a:rPr lang="en-US" altLang="en-US" smtClean="0"/>
              <a:t>a) figure out where they were all taken from?</a:t>
            </a:r>
          </a:p>
          <a:p>
            <a:pPr lvl="1" eaLnBrk="1" hangingPunct="1">
              <a:buFont typeface="Arial" panose="020B0604020202020204" pitchFamily="34" charset="0"/>
              <a:buNone/>
            </a:pPr>
            <a:r>
              <a:rPr lang="en-US" altLang="en-US" smtClean="0"/>
              <a:t>b) build a 3D model of the scene?</a:t>
            </a:r>
          </a:p>
          <a:p>
            <a:pPr lvl="1" eaLnBrk="1" hangingPunct="1">
              <a:buFont typeface="Arial" panose="020B0604020202020204" pitchFamily="34" charset="0"/>
              <a:buNone/>
            </a:pPr>
            <a:endParaRPr lang="en-US" altLang="en-US" smtClean="0"/>
          </a:p>
          <a:p>
            <a:pPr lvl="1" eaLnBrk="1" hangingPunct="1">
              <a:buFont typeface="Arial" panose="020B0604020202020204" pitchFamily="34" charset="0"/>
              <a:buNone/>
            </a:pPr>
            <a:endParaRPr lang="en-US" altLang="en-US" smtClean="0"/>
          </a:p>
          <a:p>
            <a:pPr lvl="1" eaLnBrk="1" hangingPunct="1">
              <a:buFont typeface="Arial" panose="020B0604020202020204" pitchFamily="34" charset="0"/>
              <a:buNone/>
            </a:pPr>
            <a:endParaRPr lang="en-US" altLang="en-US" smtClean="0"/>
          </a:p>
          <a:p>
            <a:pPr lvl="1" eaLnBrk="1" hangingPunct="1">
              <a:buFont typeface="Arial" panose="020B0604020202020204" pitchFamily="34" charset="0"/>
              <a:buNone/>
            </a:pPr>
            <a:endParaRPr lang="en-US" altLang="en-US" smtClean="0"/>
          </a:p>
          <a:p>
            <a:pPr lvl="1" eaLnBrk="1" hangingPunct="1">
              <a:buFont typeface="Arial" panose="020B0604020202020204" pitchFamily="34" charset="0"/>
              <a:buNone/>
            </a:pPr>
            <a:endParaRPr lang="en-US" altLang="en-US" smtClean="0"/>
          </a:p>
          <a:p>
            <a:pPr lvl="1" eaLnBrk="1" hangingPunct="1">
              <a:buFont typeface="Arial" panose="020B0604020202020204" pitchFamily="34" charset="0"/>
              <a:buNone/>
            </a:pPr>
            <a:r>
              <a:rPr lang="en-US" altLang="en-US" smtClean="0"/>
              <a:t>This is (roughly) the </a:t>
            </a:r>
            <a:r>
              <a:rPr lang="en-US" altLang="en-US" b="1" smtClean="0"/>
              <a:t>structure from motion </a:t>
            </a:r>
            <a:r>
              <a:rPr lang="en-US" altLang="en-US" smtClean="0"/>
              <a:t>problem</a:t>
            </a:r>
          </a:p>
        </p:txBody>
      </p:sp>
      <p:grpSp>
        <p:nvGrpSpPr>
          <p:cNvPr id="7" name="Group 6"/>
          <p:cNvGrpSpPr>
            <a:grpSpLocks/>
          </p:cNvGrpSpPr>
          <p:nvPr/>
        </p:nvGrpSpPr>
        <p:grpSpPr bwMode="auto">
          <a:xfrm>
            <a:off x="1157288" y="3379788"/>
            <a:ext cx="6767512" cy="2338387"/>
            <a:chOff x="40818" y="3352800"/>
            <a:chExt cx="8972550" cy="3101339"/>
          </a:xfrm>
        </p:grpSpPr>
        <p:pic>
          <p:nvPicPr>
            <p:cNvPr id="4" name="Picture 4" descr="C:\snavely\thesis\Colosseum1.png"/>
            <p:cNvPicPr>
              <a:picLocks noChangeAspect="1" noChangeArrowheads="1"/>
            </p:cNvPicPr>
            <p:nvPr/>
          </p:nvPicPr>
          <p:blipFill>
            <a:blip r:embed="rId2"/>
            <a:srcRect l="2835" r="2835"/>
            <a:stretch>
              <a:fillRect/>
            </a:stretch>
          </p:blipFill>
          <p:spPr bwMode="auto">
            <a:xfrm>
              <a:off x="5149046" y="3424386"/>
              <a:ext cx="3864322" cy="2911848"/>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771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8" y="3352800"/>
              <a:ext cx="4236155" cy="310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4311356" y="4599231"/>
              <a:ext cx="734559" cy="608477"/>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767333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pPr eaLnBrk="1" hangingPunct="1"/>
            <a:r>
              <a:rPr lang="en-US" altLang="en-US" smtClean="0"/>
              <a:t>Structure from motion</a:t>
            </a:r>
          </a:p>
        </p:txBody>
      </p:sp>
      <p:sp>
        <p:nvSpPr>
          <p:cNvPr id="4" name="Rectangle 3"/>
          <p:cNvSpPr txBox="1">
            <a:spLocks noChangeArrowheads="1"/>
          </p:cNvSpPr>
          <p:nvPr/>
        </p:nvSpPr>
        <p:spPr>
          <a:xfrm>
            <a:off x="685800" y="3581400"/>
            <a:ext cx="7924800" cy="3124200"/>
          </a:xfrm>
          <a:prstGeom prst="rect">
            <a:avLst/>
          </a:prstGeom>
        </p:spPr>
        <p:txBody>
          <a:bodyPr>
            <a:normAutofit fontScale="92500" lnSpcReduction="20000"/>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Input: images with points in correspondence      	</a:t>
            </a:r>
            <a:r>
              <a:rPr kumimoji="0" lang="en-US" sz="3200" b="0" i="1" u="none" strike="noStrike" kern="1200" cap="none" spc="0" normalizeH="0" baseline="0" noProof="0" dirty="0">
                <a:ln>
                  <a:noFill/>
                </a:ln>
                <a:solidFill>
                  <a:prstClr val="black"/>
                </a:solidFill>
                <a:effectLst/>
                <a:uLnTx/>
                <a:uFillTx/>
                <a:latin typeface="Calibri"/>
                <a:ea typeface="+mn-ea"/>
                <a:cs typeface="+mn-cs"/>
              </a:rPr>
              <a:t>p</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1" u="none" strike="noStrike" kern="1200" cap="none" spc="0" normalizeH="0" baseline="-2500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u</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err="1">
                <a:ln>
                  <a:noFill/>
                </a:ln>
                <a:solidFill>
                  <a:prstClr val="black"/>
                </a:solidFill>
                <a:effectLst/>
                <a:uLnTx/>
                <a:uFillTx/>
                <a:latin typeface="Calibri"/>
                <a:ea typeface="+mn-ea"/>
                <a:cs typeface="+mn-cs"/>
              </a:rPr>
              <a:t>,</a:t>
            </a:r>
            <a:r>
              <a:rPr kumimoji="0" lang="en-US" sz="3200" b="0" i="1" u="none" strike="noStrike" kern="1200" cap="none" spc="0" normalizeH="0" baseline="0" noProof="0" dirty="0" err="1">
                <a:ln>
                  <a:noFill/>
                </a:ln>
                <a:solidFill>
                  <a:prstClr val="black"/>
                </a:solidFill>
                <a:effectLst/>
                <a:uLnTx/>
                <a:uFillTx/>
                <a:latin typeface="Calibri"/>
                <a:ea typeface="+mn-ea"/>
                <a:cs typeface="+mn-cs"/>
              </a:rPr>
              <a:t>v</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Output</a:t>
            </a: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structure: 3D location </a:t>
            </a:r>
            <a:r>
              <a:rPr kumimoji="0" lang="en-US" sz="3200" b="1" i="0" u="none" strike="noStrike" kern="1200" cap="none" spc="0" normalizeH="0" baseline="0" noProof="0" dirty="0">
                <a:ln>
                  <a:noFill/>
                </a:ln>
                <a:solidFill>
                  <a:prstClr val="black"/>
                </a:solidFill>
                <a:effectLst/>
                <a:uLnTx/>
                <a:uFillTx/>
                <a:latin typeface="Calibri"/>
                <a:ea typeface="+mn-ea"/>
                <a:cs typeface="+mn-cs"/>
              </a:rPr>
              <a:t>x</a:t>
            </a:r>
            <a:r>
              <a:rPr kumimoji="0" lang="en-US" sz="3200" b="0" i="1" u="none" strike="noStrike" kern="1200" cap="none" spc="0" normalizeH="0" baseline="-25000" noProof="0" dirty="0">
                <a:ln>
                  <a:noFill/>
                </a:ln>
                <a:solidFill>
                  <a:prstClr val="black"/>
                </a:solidFill>
                <a:effectLst/>
                <a:uLnTx/>
                <a:uFillTx/>
                <a:latin typeface="Calibri"/>
                <a:ea typeface="+mn-ea"/>
                <a:cs typeface="+mn-cs"/>
              </a:rPr>
              <a:t>i</a:t>
            </a:r>
            <a:r>
              <a:rPr kumimoji="0" lang="en-US" sz="3200" b="0" i="0" u="none" strike="noStrike" kern="1200" cap="none" spc="0" normalizeH="0" baseline="0" noProof="0" dirty="0">
                <a:ln>
                  <a:noFill/>
                </a:ln>
                <a:solidFill>
                  <a:prstClr val="black"/>
                </a:solidFill>
                <a:effectLst/>
                <a:uLnTx/>
                <a:uFillTx/>
                <a:latin typeface="Calibri"/>
                <a:ea typeface="+mn-ea"/>
                <a:cs typeface="+mn-cs"/>
              </a:rPr>
              <a:t> for each point </a:t>
            </a:r>
            <a:r>
              <a:rPr kumimoji="0" lang="en-US" sz="3200" b="0" i="1" u="none" strike="noStrike" kern="1200" cap="none" spc="0" normalizeH="0" baseline="0" noProof="0" dirty="0">
                <a:ln>
                  <a:noFill/>
                </a:ln>
                <a:solidFill>
                  <a:prstClr val="black"/>
                </a:solidFill>
                <a:effectLst/>
                <a:uLnTx/>
                <a:uFillTx/>
                <a:latin typeface="Calibri"/>
                <a:ea typeface="+mn-ea"/>
                <a:cs typeface="+mn-cs"/>
              </a:rPr>
              <a:t>p</a:t>
            </a:r>
            <a:r>
              <a:rPr kumimoji="0" lang="en-US" sz="3200" b="0" i="1" u="none" strike="noStrike" kern="1200" cap="none" spc="0" normalizeH="0" baseline="-25000" noProof="0" dirty="0">
                <a:ln>
                  <a:noFill/>
                </a:ln>
                <a:solidFill>
                  <a:prstClr val="black"/>
                </a:solidFill>
                <a:effectLst/>
                <a:uLnTx/>
                <a:uFillTx/>
                <a:latin typeface="Calibri"/>
                <a:ea typeface="+mn-ea"/>
                <a:cs typeface="+mn-cs"/>
              </a:rPr>
              <a:t>i</a:t>
            </a: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motion: camera parameters</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R</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1" u="none" strike="noStrike" kern="1200" cap="none" spc="0" normalizeH="0" baseline="-2500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a:ln>
                  <a:noFill/>
                </a:ln>
                <a:solidFill>
                  <a:prstClr val="black"/>
                </a:solidFill>
                <a:effectLst/>
                <a:uLnTx/>
                <a:uFillTx/>
                <a:latin typeface="Calibri"/>
                <a:ea typeface="+mn-ea"/>
                <a:cs typeface="+mn-cs"/>
              </a:rPr>
              <a:t> possibly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K</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endParaRPr kumimoji="0" lang="en-US" sz="3200" b="1" i="1" u="none" strike="noStrike" kern="1200" cap="none" spc="0" normalizeH="0" baseline="-25000" noProof="0" dirty="0">
              <a:ln>
                <a:noFill/>
              </a:ln>
              <a:solidFill>
                <a:prstClr val="black"/>
              </a:solidFill>
              <a:effectLst/>
              <a:uLnTx/>
              <a:uFillTx/>
              <a:latin typeface="Calibri"/>
              <a:ea typeface="+mn-ea"/>
              <a:cs typeface="+mn-cs"/>
            </a:endParaRP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3200" b="0" i="1" u="none" strike="noStrike" kern="1200" cap="none" spc="0" normalizeH="0" baseline="-2500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Objective function: minimize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reprojection</a:t>
            </a:r>
            <a:r>
              <a:rPr kumimoji="0" lang="en-US" sz="3200" b="0" i="1" u="none" strike="noStrike" kern="1200" cap="none" spc="0" normalizeH="0" baseline="0" noProof="0" dirty="0">
                <a:ln>
                  <a:noFill/>
                </a:ln>
                <a:solidFill>
                  <a:prstClr val="black"/>
                </a:solidFill>
                <a:effectLst/>
                <a:uLnTx/>
                <a:uFillTx/>
                <a:latin typeface="Calibri"/>
                <a:ea typeface="+mn-ea"/>
                <a:cs typeface="+mn-cs"/>
              </a:rPr>
              <a:t> error</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6433" name="Picture 1" descr="C:\snavely\demos\PhotoTourism\data\Temple\Temple1.png"/>
          <p:cNvPicPr>
            <a:picLocks noChangeAspect="1" noChangeArrowheads="1"/>
          </p:cNvPicPr>
          <p:nvPr/>
        </p:nvPicPr>
        <p:blipFill>
          <a:blip r:embed="rId2">
            <a:extLst>
              <a:ext uri="{28A0092B-C50C-407E-A947-70E740481C1C}">
                <a14:useLocalDpi xmlns:a14="http://schemas.microsoft.com/office/drawing/2010/main" val="0"/>
              </a:ext>
            </a:extLst>
          </a:blip>
          <a:srcRect l="7080" r="7080" b="24907"/>
          <a:stretch>
            <a:fillRect/>
          </a:stretch>
        </p:blipFill>
        <p:spPr bwMode="auto">
          <a:xfrm>
            <a:off x="3429000" y="1401763"/>
            <a:ext cx="2771775"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4" name="Picture 2" descr="C:\snavely\demos\PhotoTourism\data\Temple\Temple2.png"/>
          <p:cNvPicPr>
            <a:picLocks noChangeAspect="1" noChangeArrowheads="1"/>
          </p:cNvPicPr>
          <p:nvPr/>
        </p:nvPicPr>
        <p:blipFill>
          <a:blip r:embed="rId3">
            <a:extLst>
              <a:ext uri="{28A0092B-C50C-407E-A947-70E740481C1C}">
                <a14:useLocalDpi xmlns:a14="http://schemas.microsoft.com/office/drawing/2010/main" val="0"/>
              </a:ext>
            </a:extLst>
          </a:blip>
          <a:srcRect l="10625" r="10625"/>
          <a:stretch>
            <a:fillRect/>
          </a:stretch>
        </p:blipFill>
        <p:spPr bwMode="auto">
          <a:xfrm>
            <a:off x="6465888" y="1066800"/>
            <a:ext cx="24495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733800" y="3048000"/>
            <a:ext cx="217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Reconstruction (side)</a:t>
            </a:r>
          </a:p>
        </p:txBody>
      </p:sp>
      <p:sp>
        <p:nvSpPr>
          <p:cNvPr id="7" name="TextBox 6"/>
          <p:cNvSpPr txBox="1">
            <a:spLocks noChangeArrowheads="1"/>
          </p:cNvSpPr>
          <p:nvPr/>
        </p:nvSpPr>
        <p:spPr bwMode="auto">
          <a:xfrm>
            <a:off x="7426325" y="3175000"/>
            <a:ext cx="642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(top)</a:t>
            </a:r>
          </a:p>
        </p:txBody>
      </p:sp>
      <p:grpSp>
        <p:nvGrpSpPr>
          <p:cNvPr id="178184" name="Group 13"/>
          <p:cNvGrpSpPr>
            <a:grpSpLocks/>
          </p:cNvGrpSpPr>
          <p:nvPr/>
        </p:nvGrpSpPr>
        <p:grpSpPr bwMode="auto">
          <a:xfrm>
            <a:off x="1295400" y="1447800"/>
            <a:ext cx="1595438" cy="1816100"/>
            <a:chOff x="1071390" y="1631272"/>
            <a:chExt cx="3119610" cy="3550328"/>
          </a:xfrm>
        </p:grpSpPr>
        <p:pic>
          <p:nvPicPr>
            <p:cNvPr id="215042" name="Picture 2" descr="C:\snavely\work\teaching\09Fa-CS6610\lectures\lec11\templeSparseRing\templeSR0001.png"/>
            <p:cNvPicPr>
              <a:picLocks noChangeAspect="1" noChangeArrowheads="1"/>
            </p:cNvPicPr>
            <p:nvPr/>
          </p:nvPicPr>
          <p:blipFill>
            <a:blip r:embed="rId4"/>
            <a:srcRect/>
            <a:stretch>
              <a:fillRect/>
            </a:stretch>
          </p:blipFill>
          <p:spPr bwMode="auto">
            <a:xfrm>
              <a:off x="1071390" y="1631272"/>
              <a:ext cx="1291301" cy="1722407"/>
            </a:xfrm>
            <a:prstGeom prst="rect">
              <a:avLst/>
            </a:prstGeom>
            <a:noFill/>
            <a:effectLst>
              <a:outerShdw blurRad="101600" dist="76200" dir="8100000" algn="tr" rotWithShape="0">
                <a:prstClr val="black">
                  <a:alpha val="40000"/>
                </a:prstClr>
              </a:outerShdw>
            </a:effectLst>
          </p:spPr>
        </p:pic>
        <p:pic>
          <p:nvPicPr>
            <p:cNvPr id="215043" name="Picture 3" descr="C:\snavely\work\teaching\09Fa-CS6610\lectures\lec11\templeSparseRing\templeSR0002.png"/>
            <p:cNvPicPr>
              <a:picLocks noChangeAspect="1" noChangeArrowheads="1"/>
            </p:cNvPicPr>
            <p:nvPr/>
          </p:nvPicPr>
          <p:blipFill>
            <a:blip r:embed="rId5"/>
            <a:srcRect/>
            <a:stretch>
              <a:fillRect/>
            </a:stretch>
          </p:blipFill>
          <p:spPr bwMode="auto">
            <a:xfrm>
              <a:off x="1527692" y="2087478"/>
              <a:ext cx="1291301" cy="1722405"/>
            </a:xfrm>
            <a:prstGeom prst="rect">
              <a:avLst/>
            </a:prstGeom>
            <a:noFill/>
            <a:effectLst>
              <a:outerShdw blurRad="101600" dist="76200" dir="8100000" algn="tr" rotWithShape="0">
                <a:prstClr val="black">
                  <a:alpha val="40000"/>
                </a:prstClr>
              </a:outerShdw>
            </a:effectLst>
          </p:spPr>
        </p:pic>
        <p:pic>
          <p:nvPicPr>
            <p:cNvPr id="215044" name="Picture 4" descr="C:\snavely\work\teaching\09Fa-CS6610\lectures\lec11\templeSparseRing\templeSR0003.png"/>
            <p:cNvPicPr>
              <a:picLocks noChangeAspect="1" noChangeArrowheads="1"/>
            </p:cNvPicPr>
            <p:nvPr/>
          </p:nvPicPr>
          <p:blipFill>
            <a:blip r:embed="rId6"/>
            <a:srcRect/>
            <a:stretch>
              <a:fillRect/>
            </a:stretch>
          </p:blipFill>
          <p:spPr bwMode="auto">
            <a:xfrm>
              <a:off x="1987097" y="2546786"/>
              <a:ext cx="1288196" cy="1719302"/>
            </a:xfrm>
            <a:prstGeom prst="rect">
              <a:avLst/>
            </a:prstGeom>
            <a:noFill/>
            <a:effectLst>
              <a:outerShdw blurRad="101600" dist="76200" dir="8100000" algn="tr" rotWithShape="0">
                <a:prstClr val="black">
                  <a:alpha val="40000"/>
                </a:prstClr>
              </a:outerShdw>
            </a:effectLst>
          </p:spPr>
        </p:pic>
        <p:pic>
          <p:nvPicPr>
            <p:cNvPr id="215045" name="Picture 5" descr="C:\snavely\work\teaching\09Fa-CS6610\lectures\lec11\templeSparseRing\templeSR0004.png"/>
            <p:cNvPicPr>
              <a:picLocks noChangeAspect="1" noChangeArrowheads="1"/>
            </p:cNvPicPr>
            <p:nvPr/>
          </p:nvPicPr>
          <p:blipFill>
            <a:blip r:embed="rId7"/>
            <a:srcRect/>
            <a:stretch>
              <a:fillRect/>
            </a:stretch>
          </p:blipFill>
          <p:spPr bwMode="auto">
            <a:xfrm>
              <a:off x="2443397" y="3002990"/>
              <a:ext cx="1291301" cy="1722407"/>
            </a:xfrm>
            <a:prstGeom prst="rect">
              <a:avLst/>
            </a:prstGeom>
            <a:noFill/>
            <a:effectLst>
              <a:outerShdw blurRad="101600" dist="76200" dir="8100000" algn="tr" rotWithShape="0">
                <a:prstClr val="black">
                  <a:alpha val="40000"/>
                </a:prstClr>
              </a:outerShdw>
            </a:effectLst>
          </p:spPr>
        </p:pic>
        <p:pic>
          <p:nvPicPr>
            <p:cNvPr id="215046" name="Picture 6" descr="C:\snavely\work\teaching\09Fa-CS6610\lectures\lec11\templeSparseRing\templeSR0005.png"/>
            <p:cNvPicPr>
              <a:picLocks noChangeAspect="1" noChangeArrowheads="1"/>
            </p:cNvPicPr>
            <p:nvPr/>
          </p:nvPicPr>
          <p:blipFill>
            <a:blip r:embed="rId8"/>
            <a:srcRect/>
            <a:stretch>
              <a:fillRect/>
            </a:stretch>
          </p:blipFill>
          <p:spPr bwMode="auto">
            <a:xfrm>
              <a:off x="2899699" y="3459195"/>
              <a:ext cx="1291301" cy="1722405"/>
            </a:xfrm>
            <a:prstGeom prst="rect">
              <a:avLst/>
            </a:prstGeom>
            <a:noFill/>
            <a:effectLst>
              <a:outerShdw blurRad="101600" dist="76200" dir="8100000" algn="tr" rotWithShape="0">
                <a:prstClr val="black">
                  <a:alpha val="40000"/>
                </a:prstClr>
              </a:outerShdw>
            </a:effectLst>
          </p:spPr>
        </p:pic>
      </p:grpSp>
    </p:spTree>
    <p:extLst>
      <p:ext uri="{BB962C8B-B14F-4D97-AF65-F5344CB8AC3E}">
        <p14:creationId xmlns:p14="http://schemas.microsoft.com/office/powerpoint/2010/main" val="97768706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animEffect transition="in" filter="fade">
                                      <p:cBhvr>
                                        <p:cTn id="7" dur="500"/>
                                        <p:tgtEl>
                                          <p:spTgt spid="1464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6433"/>
                                        </p:tgtEl>
                                        <p:attrNameLst>
                                          <p:attrName>style.visibility</p:attrName>
                                        </p:attrNameLst>
                                      </p:cBhvr>
                                      <p:to>
                                        <p:strVal val="visible"/>
                                      </p:to>
                                    </p:set>
                                    <p:animEffect transition="in" filter="fade">
                                      <p:cBhvr>
                                        <p:cTn id="13" dur="500"/>
                                        <p:tgtEl>
                                          <p:spTgt spid="1464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pPr eaLnBrk="1" hangingPunct="1"/>
            <a:r>
              <a:rPr lang="en-US" altLang="en-US" smtClean="0"/>
              <a:t>Camera calibration &amp; triangulation</a:t>
            </a:r>
          </a:p>
        </p:txBody>
      </p:sp>
      <p:sp>
        <p:nvSpPr>
          <p:cNvPr id="3" name="Content Placeholder 2"/>
          <p:cNvSpPr>
            <a:spLocks noGrp="1"/>
          </p:cNvSpPr>
          <p:nvPr>
            <p:ph idx="1"/>
          </p:nvPr>
        </p:nvSpPr>
        <p:spPr>
          <a:xfrm>
            <a:off x="152400" y="1600200"/>
            <a:ext cx="8839200" cy="4525963"/>
          </a:xfrm>
        </p:spPr>
        <p:txBody>
          <a:bodyPr/>
          <a:lstStyle/>
          <a:p>
            <a:pPr eaLnBrk="1" hangingPunct="1"/>
            <a:r>
              <a:rPr lang="en-US" altLang="en-US" smtClean="0"/>
              <a:t>Suppose we know </a:t>
            </a:r>
            <a:r>
              <a:rPr lang="en-US" altLang="en-US" b="1" smtClean="0"/>
              <a:t>3D points </a:t>
            </a:r>
            <a:r>
              <a:rPr lang="en-US" altLang="en-US" smtClean="0"/>
              <a:t>and have </a:t>
            </a:r>
            <a:r>
              <a:rPr lang="en-US" altLang="en-US" b="1" smtClean="0"/>
              <a:t>matches</a:t>
            </a:r>
            <a:r>
              <a:rPr lang="en-US" altLang="en-US" smtClean="0"/>
              <a:t> between these points and an image</a:t>
            </a:r>
          </a:p>
          <a:p>
            <a:pPr lvl="1" eaLnBrk="1" hangingPunct="1"/>
            <a:r>
              <a:rPr lang="en-US" altLang="en-US" smtClean="0"/>
              <a:t>How can we compute the </a:t>
            </a:r>
            <a:r>
              <a:rPr lang="en-US" altLang="en-US" b="1" smtClean="0"/>
              <a:t>camera parameters</a:t>
            </a:r>
            <a:r>
              <a:rPr lang="en-US" altLang="en-US" smtClean="0"/>
              <a:t>?</a:t>
            </a:r>
          </a:p>
          <a:p>
            <a:pPr lvl="1" eaLnBrk="1" hangingPunct="1"/>
            <a:endParaRPr lang="en-US" altLang="en-US" smtClean="0"/>
          </a:p>
          <a:p>
            <a:pPr eaLnBrk="1" hangingPunct="1"/>
            <a:r>
              <a:rPr lang="en-US" altLang="en-US" smtClean="0"/>
              <a:t>Suppose we have know </a:t>
            </a:r>
            <a:r>
              <a:rPr lang="en-US" altLang="en-US" b="1" smtClean="0"/>
              <a:t>camera parameters</a:t>
            </a:r>
            <a:r>
              <a:rPr lang="en-US" altLang="en-US" smtClean="0"/>
              <a:t>, each of which observes a point</a:t>
            </a:r>
          </a:p>
          <a:p>
            <a:pPr lvl="1" eaLnBrk="1" hangingPunct="1"/>
            <a:r>
              <a:rPr lang="en-US" altLang="en-US" smtClean="0"/>
              <a:t>How can we compute the </a:t>
            </a:r>
            <a:r>
              <a:rPr lang="en-US" altLang="en-US" b="1" smtClean="0"/>
              <a:t>3D location</a:t>
            </a:r>
            <a:r>
              <a:rPr lang="en-US" altLang="en-US" smtClean="0"/>
              <a:t> of that point?</a:t>
            </a:r>
          </a:p>
        </p:txBody>
      </p:sp>
    </p:spTree>
    <p:extLst>
      <p:ext uri="{BB962C8B-B14F-4D97-AF65-F5344CB8AC3E}">
        <p14:creationId xmlns:p14="http://schemas.microsoft.com/office/powerpoint/2010/main" val="168657888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pPr eaLnBrk="1" hangingPunct="1"/>
            <a:r>
              <a:rPr lang="en-US" altLang="en-US" smtClean="0"/>
              <a:t>Structure from motion</a:t>
            </a:r>
          </a:p>
        </p:txBody>
      </p:sp>
      <p:sp>
        <p:nvSpPr>
          <p:cNvPr id="187395" name="Content Placeholder 2"/>
          <p:cNvSpPr>
            <a:spLocks noGrp="1"/>
          </p:cNvSpPr>
          <p:nvPr>
            <p:ph idx="1"/>
          </p:nvPr>
        </p:nvSpPr>
        <p:spPr/>
        <p:txBody>
          <a:bodyPr/>
          <a:lstStyle/>
          <a:p>
            <a:pPr eaLnBrk="1" hangingPunct="1"/>
            <a:endParaRPr lang="en-US" altLang="en-US" smtClean="0"/>
          </a:p>
          <a:p>
            <a:pPr eaLnBrk="1" hangingPunct="1"/>
            <a:endParaRPr lang="en-US" altLang="en-US" smtClean="0"/>
          </a:p>
          <a:p>
            <a:pPr eaLnBrk="1" hangingPunct="1"/>
            <a:r>
              <a:rPr lang="en-US" altLang="en-US" smtClean="0"/>
              <a:t>SfM solves both of these problems </a:t>
            </a:r>
            <a:r>
              <a:rPr lang="en-US" altLang="en-US" i="1" smtClean="0"/>
              <a:t>at once</a:t>
            </a:r>
          </a:p>
          <a:p>
            <a:pPr eaLnBrk="1" hangingPunct="1"/>
            <a:r>
              <a:rPr lang="en-US" altLang="en-US" smtClean="0"/>
              <a:t>A kind of chicken-and-egg problem</a:t>
            </a:r>
          </a:p>
          <a:p>
            <a:pPr lvl="1" eaLnBrk="1" hangingPunct="1"/>
            <a:r>
              <a:rPr lang="en-US" altLang="en-US" smtClean="0"/>
              <a:t>(but solvable)</a:t>
            </a:r>
          </a:p>
        </p:txBody>
      </p:sp>
    </p:spTree>
    <p:extLst>
      <p:ext uri="{BB962C8B-B14F-4D97-AF65-F5344CB8AC3E}">
        <p14:creationId xmlns:p14="http://schemas.microsoft.com/office/powerpoint/2010/main" val="3757046727"/>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5"/>
          <p:cNvSpPr txBox="1">
            <a:spLocks noChangeArrowheads="1"/>
          </p:cNvSpPr>
          <p:nvPr/>
        </p:nvSpPr>
        <p:spPr bwMode="auto">
          <a:xfrm>
            <a:off x="2590800" y="228600"/>
            <a:ext cx="345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Photo Tourism</a:t>
            </a:r>
          </a:p>
        </p:txBody>
      </p:sp>
      <p:pic>
        <p:nvPicPr>
          <p:cNvPr id="188419" name="Picture 8"/>
          <p:cNvPicPr>
            <a:picLocks noChangeAspect="1" noChangeArrowheads="1"/>
          </p:cNvPicPr>
          <p:nvPr/>
        </p:nvPicPr>
        <p:blipFill>
          <a:blip r:embed="rId2">
            <a:extLst>
              <a:ext uri="{28A0092B-C50C-407E-A947-70E740481C1C}">
                <a14:useLocalDpi xmlns:a14="http://schemas.microsoft.com/office/drawing/2010/main" val="0"/>
              </a:ext>
            </a:extLst>
          </a:blip>
          <a:srcRect t="29593" r="33333" b="7275"/>
          <a:stretch>
            <a:fillRect/>
          </a:stretch>
        </p:blipFill>
        <p:spPr bwMode="auto">
          <a:xfrm>
            <a:off x="304800" y="2362200"/>
            <a:ext cx="84582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88420" name="Rectangle 9"/>
          <p:cNvSpPr>
            <a:spLocks noChangeArrowheads="1"/>
          </p:cNvSpPr>
          <p:nvPr/>
        </p:nvSpPr>
        <p:spPr bwMode="auto">
          <a:xfrm>
            <a:off x="304800" y="1308100"/>
            <a:ext cx="777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Noah Snavely, Steven M. Seitz, Richard Szeliski, "</a:t>
            </a: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hlinkClick r:id="rId3"/>
              </a:rPr>
              <a:t>Photo tourism: Exploring photo collections in 3D</a:t>
            </a: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SIGGRAPH 2006</a:t>
            </a:r>
          </a:p>
        </p:txBody>
      </p:sp>
      <p:sp>
        <p:nvSpPr>
          <p:cNvPr id="188421" name="TextBox 4"/>
          <p:cNvSpPr txBox="1">
            <a:spLocks noChangeArrowheads="1"/>
          </p:cNvSpPr>
          <p:nvPr/>
        </p:nvSpPr>
        <p:spPr bwMode="auto">
          <a:xfrm>
            <a:off x="3429000" y="6019800"/>
            <a:ext cx="34034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fontAlgn="base">
              <a:spcBef>
                <a:spcPct val="0"/>
              </a:spcBef>
              <a:spcAft>
                <a:spcPct val="0"/>
              </a:spcAft>
              <a:buNone/>
            </a:pPr>
            <a:r>
              <a:rPr lang="en-US" altLang="en-US" sz="1800" dirty="0">
                <a:solidFill>
                  <a:srgbClr val="000000"/>
                </a:solidFill>
                <a:latin typeface="Arial" panose="020B0604020202020204" pitchFamily="34" charset="0"/>
                <a:hlinkClick r:id="rId4"/>
              </a:rPr>
              <a:t>https://</a:t>
            </a:r>
            <a:r>
              <a:rPr lang="en-US" altLang="en-US" sz="1800" dirty="0" smtClean="0">
                <a:solidFill>
                  <a:srgbClr val="000000"/>
                </a:solidFill>
                <a:latin typeface="Arial" panose="020B0604020202020204" pitchFamily="34" charset="0"/>
                <a:hlinkClick r:id="rId4"/>
              </a:rPr>
              <a:t>youtu.be/mTBPGuPLI5Y</a:t>
            </a:r>
            <a:endParaRPr lang="en-US" altLang="en-US" sz="1800" dirty="0" smtClean="0">
              <a:solidFill>
                <a:srgbClr val="000000"/>
              </a:solidFill>
              <a:latin typeface="Arial" panose="020B0604020202020204" pitchFamily="34" charset="0"/>
            </a:endParaRPr>
          </a:p>
          <a:p>
            <a:pPr lvl="0" fontAlgn="base">
              <a:spcBef>
                <a:spcPct val="0"/>
              </a:spcBef>
              <a:spcAft>
                <a:spcPct val="0"/>
              </a:spcAft>
              <a:buNone/>
            </a:pPr>
            <a:endParaRPr lang="en-US" altLang="en-US" sz="1800"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590005166"/>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smtClean="0"/>
              <a:t>Large-scale structure from motion</a:t>
            </a:r>
          </a:p>
        </p:txBody>
      </p:sp>
      <p:sp>
        <p:nvSpPr>
          <p:cNvPr id="189443" name="TextBox 4"/>
          <p:cNvSpPr txBox="1">
            <a:spLocks noChangeArrowheads="1"/>
          </p:cNvSpPr>
          <p:nvPr/>
        </p:nvSpPr>
        <p:spPr bwMode="auto">
          <a:xfrm>
            <a:off x="222250" y="5864225"/>
            <a:ext cx="57610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Dubrovnik, Croatia.  4,619 images (out of an initial  57,845).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Total reconstruction time: 23 hours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Number of cores: 352</a:t>
            </a:r>
          </a:p>
        </p:txBody>
      </p:sp>
      <p:pic>
        <p:nvPicPr>
          <p:cNvPr id="6" name="dubrovnik">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495425"/>
            <a:ext cx="714375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266977"/>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First step: how to get correspondence?</a:t>
            </a:r>
          </a:p>
        </p:txBody>
      </p:sp>
      <p:sp>
        <p:nvSpPr>
          <p:cNvPr id="190467" name="Content Placeholder 2"/>
          <p:cNvSpPr>
            <a:spLocks noGrp="1"/>
          </p:cNvSpPr>
          <p:nvPr>
            <p:ph idx="1"/>
          </p:nvPr>
        </p:nvSpPr>
        <p:spPr>
          <a:xfrm>
            <a:off x="457200" y="1600200"/>
            <a:ext cx="8229600" cy="762000"/>
          </a:xfrm>
        </p:spPr>
        <p:txBody>
          <a:bodyPr/>
          <a:lstStyle/>
          <a:p>
            <a:pPr eaLnBrk="1" hangingPunct="1"/>
            <a:r>
              <a:rPr lang="en-US" altLang="en-US" smtClean="0"/>
              <a:t>Feature detection and matching</a:t>
            </a:r>
          </a:p>
        </p:txBody>
      </p:sp>
    </p:spTree>
    <p:extLst>
      <p:ext uri="{BB962C8B-B14F-4D97-AF65-F5344CB8AC3E}">
        <p14:creationId xmlns:p14="http://schemas.microsoft.com/office/powerpoint/2010/main" val="1743646136"/>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r>
              <a:rPr lang="en-US" altLang="en-US" smtClean="0"/>
              <a:t>Feature detection</a:t>
            </a:r>
          </a:p>
        </p:txBody>
      </p:sp>
      <p:grpSp>
        <p:nvGrpSpPr>
          <p:cNvPr id="191491" name="Group 37"/>
          <p:cNvGrpSpPr>
            <a:grpSpLocks/>
          </p:cNvGrpSpPr>
          <p:nvPr/>
        </p:nvGrpSpPr>
        <p:grpSpPr bwMode="auto">
          <a:xfrm>
            <a:off x="2413000" y="2392363"/>
            <a:ext cx="4232275" cy="3711575"/>
            <a:chOff x="1300" y="1670"/>
            <a:chExt cx="2049" cy="1800"/>
          </a:xfrm>
        </p:grpSpPr>
        <p:pic>
          <p:nvPicPr>
            <p:cNvPr id="191493"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5"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6" name="Picture 1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1497"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8"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9"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0" name="Picture 2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1"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2"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3" name="Picture 26"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4" name="Picture 2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5"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6" name="Picture 3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7"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8" name="Picture 3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1492" name="Rectangle 39"/>
          <p:cNvSpPr>
            <a:spLocks noChangeArrowheads="1"/>
          </p:cNvSpPr>
          <p:nvPr/>
        </p:nvSpPr>
        <p:spPr bwMode="auto">
          <a:xfrm>
            <a:off x="1384300" y="1355725"/>
            <a:ext cx="652938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0" fontAlgn="base" latinLnBrk="0" hangingPunct="1">
              <a:lnSpc>
                <a:spcPct val="110000"/>
              </a:lnSpc>
              <a:spcBef>
                <a:spcPts val="600"/>
              </a:spcBef>
              <a:spcAft>
                <a:spcPts val="600"/>
              </a:spcAft>
              <a:buClr>
                <a:srgbClr val="C0504D"/>
              </a:buClr>
              <a:buSzPct val="110000"/>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Detect features using SIFT [Lowe, IJCV 2004]</a:t>
            </a:r>
          </a:p>
        </p:txBody>
      </p:sp>
    </p:spTree>
    <p:extLst>
      <p:ext uri="{BB962C8B-B14F-4D97-AF65-F5344CB8AC3E}">
        <p14:creationId xmlns:p14="http://schemas.microsoft.com/office/powerpoint/2010/main" val="210542412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US" altLang="en-US" smtClean="0"/>
              <a:t>Multi-view geometry problems</a:t>
            </a:r>
          </a:p>
        </p:txBody>
      </p:sp>
      <p:sp>
        <p:nvSpPr>
          <p:cNvPr id="74" name="Content Placeholder 73"/>
          <p:cNvSpPr>
            <a:spLocks noGrp="1"/>
          </p:cNvSpPr>
          <p:nvPr>
            <p:ph idx="1"/>
          </p:nvPr>
        </p:nvSpPr>
        <p:spPr>
          <a:xfrm>
            <a:off x="228600" y="914400"/>
            <a:ext cx="8458200" cy="5257800"/>
          </a:xfrm>
        </p:spPr>
        <p:txBody>
          <a:bodyPr/>
          <a:lstStyle/>
          <a:p>
            <a:pPr>
              <a:buFontTx/>
              <a:buChar char="•"/>
            </a:pPr>
            <a:r>
              <a:rPr lang="en-US" altLang="en-US" sz="2400" b="1" smtClean="0"/>
              <a:t>Motion: </a:t>
            </a:r>
            <a:r>
              <a:rPr lang="en-US" altLang="en-US" sz="2400" smtClean="0"/>
              <a:t>Given a set of corresponding points in two or more images, compute the camera parameters</a:t>
            </a:r>
          </a:p>
        </p:txBody>
      </p:sp>
      <p:sp>
        <p:nvSpPr>
          <p:cNvPr id="159748" name="Rectangle 3"/>
          <p:cNvSpPr>
            <a:spLocks noChangeArrowheads="1"/>
          </p:cNvSpPr>
          <p:nvPr/>
        </p:nvSpPr>
        <p:spPr bwMode="auto">
          <a:xfrm>
            <a:off x="4086225" y="2682875"/>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49" name="AutoShape 4"/>
          <p:cNvSpPr>
            <a:spLocks noChangeArrowheads="1"/>
          </p:cNvSpPr>
          <p:nvPr/>
        </p:nvSpPr>
        <p:spPr bwMode="auto">
          <a:xfrm rot="5400000">
            <a:off x="862807" y="4029868"/>
            <a:ext cx="1981200" cy="1725613"/>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50" name="Rectangle 6"/>
          <p:cNvSpPr>
            <a:spLocks noChangeArrowheads="1"/>
          </p:cNvSpPr>
          <p:nvPr/>
        </p:nvSpPr>
        <p:spPr bwMode="auto">
          <a:xfrm>
            <a:off x="1958975" y="4605338"/>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51" name="AutoShape 5"/>
          <p:cNvSpPr>
            <a:spLocks noChangeArrowheads="1"/>
          </p:cNvSpPr>
          <p:nvPr/>
        </p:nvSpPr>
        <p:spPr bwMode="auto">
          <a:xfrm rot="16200000" flipH="1">
            <a:off x="6045994" y="4221957"/>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52" name="Rectangle 7"/>
          <p:cNvSpPr>
            <a:spLocks noChangeArrowheads="1"/>
          </p:cNvSpPr>
          <p:nvPr/>
        </p:nvSpPr>
        <p:spPr bwMode="auto">
          <a:xfrm>
            <a:off x="6877050" y="4860925"/>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53" name="Rectangle 11"/>
          <p:cNvSpPr>
            <a:spLocks noChangeArrowheads="1"/>
          </p:cNvSpPr>
          <p:nvPr/>
        </p:nvSpPr>
        <p:spPr bwMode="auto">
          <a:xfrm>
            <a:off x="3559175" y="4664075"/>
            <a:ext cx="2044700" cy="1470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54" name="Rectangle 13"/>
          <p:cNvSpPr>
            <a:spLocks noChangeArrowheads="1"/>
          </p:cNvSpPr>
          <p:nvPr/>
        </p:nvSpPr>
        <p:spPr bwMode="auto">
          <a:xfrm>
            <a:off x="4441825" y="5175250"/>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55" name="Line 33"/>
          <p:cNvSpPr>
            <a:spLocks noChangeShapeType="1"/>
          </p:cNvSpPr>
          <p:nvPr/>
        </p:nvSpPr>
        <p:spPr bwMode="auto">
          <a:xfrm flipH="1">
            <a:off x="457200" y="3902075"/>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56" name="Line 34"/>
          <p:cNvSpPr>
            <a:spLocks noChangeShapeType="1"/>
          </p:cNvSpPr>
          <p:nvPr/>
        </p:nvSpPr>
        <p:spPr bwMode="auto">
          <a:xfrm flipH="1">
            <a:off x="457200" y="5349875"/>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57" name="Line 37"/>
          <p:cNvSpPr>
            <a:spLocks noChangeShapeType="1"/>
          </p:cNvSpPr>
          <p:nvPr/>
        </p:nvSpPr>
        <p:spPr bwMode="auto">
          <a:xfrm flipH="1">
            <a:off x="457200" y="5883275"/>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58" name="Line 40"/>
          <p:cNvSpPr>
            <a:spLocks noChangeShapeType="1"/>
          </p:cNvSpPr>
          <p:nvPr/>
        </p:nvSpPr>
        <p:spPr bwMode="auto">
          <a:xfrm flipH="1">
            <a:off x="4537075" y="4686300"/>
            <a:ext cx="1066800" cy="2111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59" name="Line 41"/>
          <p:cNvSpPr>
            <a:spLocks noChangeShapeType="1"/>
          </p:cNvSpPr>
          <p:nvPr/>
        </p:nvSpPr>
        <p:spPr bwMode="auto">
          <a:xfrm>
            <a:off x="3546475" y="6134100"/>
            <a:ext cx="9906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60" name="Line 43"/>
          <p:cNvSpPr>
            <a:spLocks noChangeShapeType="1"/>
          </p:cNvSpPr>
          <p:nvPr/>
        </p:nvSpPr>
        <p:spPr bwMode="auto">
          <a:xfrm flipH="1">
            <a:off x="4537075" y="6134100"/>
            <a:ext cx="10668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61" name="Line 45"/>
          <p:cNvSpPr>
            <a:spLocks noChangeShapeType="1"/>
          </p:cNvSpPr>
          <p:nvPr/>
        </p:nvSpPr>
        <p:spPr bwMode="auto">
          <a:xfrm flipV="1">
            <a:off x="6146800" y="5922963"/>
            <a:ext cx="2209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62" name="Line 46"/>
          <p:cNvSpPr>
            <a:spLocks noChangeShapeType="1"/>
          </p:cNvSpPr>
          <p:nvPr/>
        </p:nvSpPr>
        <p:spPr bwMode="auto">
          <a:xfrm>
            <a:off x="7899400" y="5541963"/>
            <a:ext cx="457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63" name="Line 47"/>
          <p:cNvSpPr>
            <a:spLocks noChangeShapeType="1"/>
          </p:cNvSpPr>
          <p:nvPr/>
        </p:nvSpPr>
        <p:spPr bwMode="auto">
          <a:xfrm>
            <a:off x="7899400" y="4094163"/>
            <a:ext cx="457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64" name="Text Box 51"/>
          <p:cNvSpPr txBox="1">
            <a:spLocks noChangeArrowheads="1"/>
          </p:cNvSpPr>
          <p:nvPr/>
        </p:nvSpPr>
        <p:spPr bwMode="auto">
          <a:xfrm>
            <a:off x="690563" y="60325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1</a:t>
            </a:r>
          </a:p>
        </p:txBody>
      </p:sp>
      <p:sp>
        <p:nvSpPr>
          <p:cNvPr id="159765" name="Text Box 52"/>
          <p:cNvSpPr txBox="1">
            <a:spLocks noChangeArrowheads="1"/>
          </p:cNvSpPr>
          <p:nvPr/>
        </p:nvSpPr>
        <p:spPr bwMode="auto">
          <a:xfrm>
            <a:off x="2362200" y="61849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2</a:t>
            </a:r>
          </a:p>
        </p:txBody>
      </p:sp>
      <p:sp>
        <p:nvSpPr>
          <p:cNvPr id="159766" name="Text Box 53"/>
          <p:cNvSpPr txBox="1">
            <a:spLocks noChangeArrowheads="1"/>
          </p:cNvSpPr>
          <p:nvPr/>
        </p:nvSpPr>
        <p:spPr bwMode="auto">
          <a:xfrm>
            <a:off x="6472238" y="61087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3</a:t>
            </a:r>
          </a:p>
        </p:txBody>
      </p:sp>
      <p:grpSp>
        <p:nvGrpSpPr>
          <p:cNvPr id="159767" name="Group 54"/>
          <p:cNvGrpSpPr>
            <a:grpSpLocks/>
          </p:cNvGrpSpPr>
          <p:nvPr/>
        </p:nvGrpSpPr>
        <p:grpSpPr bwMode="auto">
          <a:xfrm>
            <a:off x="1393825" y="4440238"/>
            <a:ext cx="995363" cy="860425"/>
            <a:chOff x="852" y="2079"/>
            <a:chExt cx="760" cy="657"/>
          </a:xfrm>
        </p:grpSpPr>
        <p:sp>
          <p:nvSpPr>
            <p:cNvPr id="159802"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803"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804"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805"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806"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807"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808"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grpSp>
        <p:nvGrpSpPr>
          <p:cNvPr id="159768" name="Group 62"/>
          <p:cNvGrpSpPr>
            <a:grpSpLocks/>
          </p:cNvGrpSpPr>
          <p:nvPr/>
        </p:nvGrpSpPr>
        <p:grpSpPr bwMode="auto">
          <a:xfrm>
            <a:off x="3951288" y="4911725"/>
            <a:ext cx="1042987" cy="950913"/>
            <a:chOff x="2412" y="2031"/>
            <a:chExt cx="813" cy="741"/>
          </a:xfrm>
        </p:grpSpPr>
        <p:sp>
          <p:nvSpPr>
            <p:cNvPr id="159795"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6"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7"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8"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9"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800"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801"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grpSp>
        <p:nvGrpSpPr>
          <p:cNvPr id="159769" name="Group 70"/>
          <p:cNvGrpSpPr>
            <a:grpSpLocks/>
          </p:cNvGrpSpPr>
          <p:nvPr/>
        </p:nvGrpSpPr>
        <p:grpSpPr bwMode="auto">
          <a:xfrm>
            <a:off x="6505575" y="4511675"/>
            <a:ext cx="973138" cy="1006475"/>
            <a:chOff x="4188" y="1966"/>
            <a:chExt cx="733" cy="757"/>
          </a:xfrm>
        </p:grpSpPr>
        <p:sp>
          <p:nvSpPr>
            <p:cNvPr id="159788"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89"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0"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1"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2"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3"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4"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sp>
        <p:nvSpPr>
          <p:cNvPr id="159770" name="Text Box 86"/>
          <p:cNvSpPr txBox="1">
            <a:spLocks noChangeArrowheads="1"/>
          </p:cNvSpPr>
          <p:nvPr/>
        </p:nvSpPr>
        <p:spPr bwMode="auto">
          <a:xfrm>
            <a:off x="787400" y="62436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1</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1</a:t>
            </a:r>
          </a:p>
        </p:txBody>
      </p:sp>
      <p:sp>
        <p:nvSpPr>
          <p:cNvPr id="159771" name="Text Box 87"/>
          <p:cNvSpPr txBox="1">
            <a:spLocks noChangeArrowheads="1"/>
          </p:cNvSpPr>
          <p:nvPr/>
        </p:nvSpPr>
        <p:spPr bwMode="auto">
          <a:xfrm>
            <a:off x="2500313" y="63960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2</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2</a:t>
            </a:r>
          </a:p>
        </p:txBody>
      </p:sp>
      <p:sp>
        <p:nvSpPr>
          <p:cNvPr id="159772" name="Text Box 88"/>
          <p:cNvSpPr txBox="1">
            <a:spLocks noChangeArrowheads="1"/>
          </p:cNvSpPr>
          <p:nvPr/>
        </p:nvSpPr>
        <p:spPr bwMode="auto">
          <a:xfrm>
            <a:off x="6694488" y="63198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3</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3</a:t>
            </a:r>
          </a:p>
        </p:txBody>
      </p:sp>
      <p:grpSp>
        <p:nvGrpSpPr>
          <p:cNvPr id="159773" name="Group 22"/>
          <p:cNvGrpSpPr>
            <a:grpSpLocks/>
          </p:cNvGrpSpPr>
          <p:nvPr/>
        </p:nvGrpSpPr>
        <p:grpSpPr bwMode="auto">
          <a:xfrm>
            <a:off x="2981325" y="2054225"/>
            <a:ext cx="2362200" cy="2090738"/>
            <a:chOff x="2412" y="2031"/>
            <a:chExt cx="837" cy="741"/>
          </a:xfrm>
        </p:grpSpPr>
        <p:sp>
          <p:nvSpPr>
            <p:cNvPr id="159781"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82"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83"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84"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85"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86"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87"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sp>
        <p:nvSpPr>
          <p:cNvPr id="159774" name="Line 35"/>
          <p:cNvSpPr>
            <a:spLocks noChangeShapeType="1"/>
          </p:cNvSpPr>
          <p:nvPr/>
        </p:nvSpPr>
        <p:spPr bwMode="auto">
          <a:xfrm flipH="1">
            <a:off x="457200" y="4402138"/>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75" name="Line 38"/>
          <p:cNvSpPr>
            <a:spLocks noChangeShapeType="1"/>
          </p:cNvSpPr>
          <p:nvPr/>
        </p:nvSpPr>
        <p:spPr bwMode="auto">
          <a:xfrm>
            <a:off x="3546475" y="4667250"/>
            <a:ext cx="990600" cy="2130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76" name="Line 44"/>
          <p:cNvSpPr>
            <a:spLocks noChangeShapeType="1"/>
          </p:cNvSpPr>
          <p:nvPr/>
        </p:nvSpPr>
        <p:spPr bwMode="auto">
          <a:xfrm>
            <a:off x="6159500" y="4594225"/>
            <a:ext cx="2197100" cy="1328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65" name="TextBox 64"/>
          <p:cNvSpPr txBox="1">
            <a:spLocks noChangeArrowheads="1"/>
          </p:cNvSpPr>
          <p:nvPr/>
        </p:nvSpPr>
        <p:spPr bwMode="auto">
          <a:xfrm>
            <a:off x="1666875" y="5943600"/>
            <a:ext cx="4667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4400" b="1">
                <a:solidFill>
                  <a:srgbClr val="FF0000"/>
                </a:solidFill>
                <a:latin typeface="Times New Roman" panose="02020603050405020304" pitchFamily="18" charset="0"/>
                <a:cs typeface="Times New Roman" panose="02020603050405020304" pitchFamily="18" charset="0"/>
              </a:rPr>
              <a:t>?</a:t>
            </a:r>
          </a:p>
        </p:txBody>
      </p:sp>
      <p:sp>
        <p:nvSpPr>
          <p:cNvPr id="66" name="TextBox 65"/>
          <p:cNvSpPr txBox="1">
            <a:spLocks noChangeArrowheads="1"/>
          </p:cNvSpPr>
          <p:nvPr/>
        </p:nvSpPr>
        <p:spPr bwMode="auto">
          <a:xfrm>
            <a:off x="3352800" y="6172200"/>
            <a:ext cx="4667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4400" b="1">
                <a:solidFill>
                  <a:srgbClr val="FF0000"/>
                </a:solidFill>
                <a:latin typeface="Times New Roman" panose="02020603050405020304" pitchFamily="18" charset="0"/>
                <a:cs typeface="Times New Roman" panose="02020603050405020304" pitchFamily="18" charset="0"/>
              </a:rPr>
              <a:t>?</a:t>
            </a:r>
          </a:p>
        </p:txBody>
      </p:sp>
      <p:sp>
        <p:nvSpPr>
          <p:cNvPr id="71" name="TextBox 70"/>
          <p:cNvSpPr txBox="1">
            <a:spLocks noChangeArrowheads="1"/>
          </p:cNvSpPr>
          <p:nvPr/>
        </p:nvSpPr>
        <p:spPr bwMode="auto">
          <a:xfrm>
            <a:off x="6086475" y="6088063"/>
            <a:ext cx="4667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4400" b="1">
                <a:solidFill>
                  <a:srgbClr val="FF0000"/>
                </a:solidFill>
                <a:latin typeface="Times New Roman" panose="02020603050405020304" pitchFamily="18" charset="0"/>
                <a:cs typeface="Times New Roman" panose="02020603050405020304" pitchFamily="18" charset="0"/>
              </a:rPr>
              <a:t>?</a:t>
            </a:r>
          </a:p>
        </p:txBody>
      </p:sp>
      <p:sp>
        <p:nvSpPr>
          <p:cNvPr id="159780" name="TextBox 71"/>
          <p:cNvSpPr txBox="1">
            <a:spLocks noChangeArrowheads="1"/>
          </p:cNvSpPr>
          <p:nvPr/>
        </p:nvSpPr>
        <p:spPr bwMode="auto">
          <a:xfrm>
            <a:off x="8148638" y="6477000"/>
            <a:ext cx="99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1000">
                <a:solidFill>
                  <a:srgbClr val="000000"/>
                </a:solidFill>
                <a:cs typeface="Arial" panose="020B0604020202020204" pitchFamily="34" charset="0"/>
              </a:rPr>
              <a:t>Slide credit: Noah Snavely</a:t>
            </a:r>
          </a:p>
        </p:txBody>
      </p:sp>
    </p:spTree>
    <p:extLst>
      <p:ext uri="{BB962C8B-B14F-4D97-AF65-F5344CB8AC3E}">
        <p14:creationId xmlns:p14="http://schemas.microsoft.com/office/powerpoint/2010/main" val="40873830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build="p"/>
      <p:bldP spid="65" grpId="0"/>
      <p:bldP spid="66" grpId="0"/>
      <p:bldP spid="7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r>
              <a:rPr lang="en-US" altLang="en-US" smtClean="0"/>
              <a:t>Feature detection</a:t>
            </a:r>
          </a:p>
        </p:txBody>
      </p:sp>
      <p:sp>
        <p:nvSpPr>
          <p:cNvPr id="192515" name="Rectangle 3"/>
          <p:cNvSpPr>
            <a:spLocks noGrp="1" noChangeArrowheads="1"/>
          </p:cNvSpPr>
          <p:nvPr>
            <p:ph type="body" idx="1"/>
          </p:nvPr>
        </p:nvSpPr>
        <p:spPr>
          <a:xfrm>
            <a:off x="1384300" y="1355725"/>
            <a:ext cx="6529388" cy="550863"/>
          </a:xfrm>
        </p:spPr>
        <p:txBody>
          <a:bodyPr/>
          <a:lstStyle/>
          <a:p>
            <a:pPr eaLnBrk="1" hangingPunct="1">
              <a:buFontTx/>
              <a:buNone/>
            </a:pPr>
            <a:r>
              <a:rPr lang="en-US" altLang="en-US" sz="2400" smtClean="0"/>
              <a:t>Detect features using SIFT [Lowe, IJCV 2004]</a:t>
            </a:r>
          </a:p>
        </p:txBody>
      </p:sp>
      <p:grpSp>
        <p:nvGrpSpPr>
          <p:cNvPr id="192516" name="Group 251"/>
          <p:cNvGrpSpPr>
            <a:grpSpLocks/>
          </p:cNvGrpSpPr>
          <p:nvPr/>
        </p:nvGrpSpPr>
        <p:grpSpPr bwMode="auto">
          <a:xfrm>
            <a:off x="2413000" y="2392363"/>
            <a:ext cx="4232275" cy="3711575"/>
            <a:chOff x="1300" y="1670"/>
            <a:chExt cx="2049" cy="1800"/>
          </a:xfrm>
        </p:grpSpPr>
        <p:pic>
          <p:nvPicPr>
            <p:cNvPr id="192517"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9"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0" name="Picture 18"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2521"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2"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3"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4" name="Picture 24"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5"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6"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7" name="Picture 27"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8" name="Picture 28"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9"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0" name="Picture 34"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1"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2" name="Picture 36"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33"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34"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35"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36"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37"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38"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39"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0"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1"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2"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3"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4"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5"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6"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7"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8"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9"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0"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1"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2"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3"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4"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5"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6"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7"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8"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9"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0"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1"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2"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3"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4"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5"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6"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7"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8"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9"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0"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1"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2"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3"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4"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5"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6"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7"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8"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9"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0"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1"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2"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3"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4"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5"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6"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7"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8"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9"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0"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1"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2"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3"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4"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5"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6"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7"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8"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9"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0"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1"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2"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3"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4"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5"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6"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7"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8"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9"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0"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1"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2"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3"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4"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5"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6"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7"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8"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9"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0"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1"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2"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3"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4"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5"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6"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7"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8"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9"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0"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1"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2"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3"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4"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5"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6"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7"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8"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9"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40"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41"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3224941309"/>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539" name="Rectangle 2"/>
          <p:cNvSpPr>
            <a:spLocks noGrp="1" noChangeArrowheads="1"/>
          </p:cNvSpPr>
          <p:nvPr>
            <p:ph type="title"/>
          </p:nvPr>
        </p:nvSpPr>
        <p:spPr/>
        <p:txBody>
          <a:bodyPr/>
          <a:lstStyle/>
          <a:p>
            <a:pPr eaLnBrk="1" hangingPunct="1"/>
            <a:r>
              <a:rPr lang="en-US" altLang="en-US" smtClean="0"/>
              <a:t>Feature matching</a:t>
            </a:r>
          </a:p>
        </p:txBody>
      </p:sp>
      <p:sp>
        <p:nvSpPr>
          <p:cNvPr id="193540" name="Rectangle 3"/>
          <p:cNvSpPr>
            <a:spLocks noGrp="1" noChangeArrowheads="1"/>
          </p:cNvSpPr>
          <p:nvPr>
            <p:ph type="body" idx="1"/>
          </p:nvPr>
        </p:nvSpPr>
        <p:spPr>
          <a:xfrm>
            <a:off x="1500188" y="1355725"/>
            <a:ext cx="6297612" cy="588963"/>
          </a:xfrm>
        </p:spPr>
        <p:txBody>
          <a:bodyPr/>
          <a:lstStyle/>
          <a:p>
            <a:pPr eaLnBrk="1" hangingPunct="1">
              <a:buFontTx/>
              <a:buNone/>
            </a:pPr>
            <a:r>
              <a:rPr lang="en-US" altLang="en-US" sz="2400" smtClean="0"/>
              <a:t>Match features between each pair of images</a:t>
            </a:r>
          </a:p>
        </p:txBody>
      </p:sp>
      <p:grpSp>
        <p:nvGrpSpPr>
          <p:cNvPr id="2" name="Group 548"/>
          <p:cNvGrpSpPr>
            <a:grpSpLocks/>
          </p:cNvGrpSpPr>
          <p:nvPr/>
        </p:nvGrpSpPr>
        <p:grpSpPr bwMode="auto">
          <a:xfrm>
            <a:off x="2413000" y="2395538"/>
            <a:ext cx="4232275" cy="3711575"/>
            <a:chOff x="1300" y="1670"/>
            <a:chExt cx="2049" cy="1800"/>
          </a:xfrm>
        </p:grpSpPr>
        <p:sp>
          <p:nvSpPr>
            <p:cNvPr id="193668" name="Line 547"/>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69" name="Line 546"/>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0" name="Line 545"/>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1" name="Line 54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7" name="Line 15"/>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8" name="Line 17"/>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9" name="Line 18"/>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80" name="Line 19"/>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81" name="Line 27"/>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82" name="Line 38"/>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83" name="Line 41"/>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84" name="Line 43"/>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pic>
          <p:nvPicPr>
            <p:cNvPr id="193685"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6"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7"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8" name="Picture 5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3689"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0"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1"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2" name="Picture 6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3"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4"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5" name="Picture 6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6" name="Picture 6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7"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8" name="Picture 7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9"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0" name="Picture 7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1" name="Picture 78" descr="daryoush_665363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2" name="Picture 7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3" name="Picture 81" descr="mscolly_851276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704"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05"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06"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07"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08"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09"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0"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1"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2"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3"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4"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5"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6"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7"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8"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9"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0"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1"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2"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3"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4"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5"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6"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7"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8"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9"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0"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1"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2"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3"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4"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5"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6"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7"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8"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9"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0"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1"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2"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3"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4"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5"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6"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7"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8"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9"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0"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1"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2"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3"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4"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5"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6"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7"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8"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9"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0"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1"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2"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3"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4"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5"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6"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7"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8"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9"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0"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1"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2"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3"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4"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5"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6"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7"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8"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9"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0"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1"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2"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3"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4"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5"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6"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7"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8"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9"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0"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1"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2"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3"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4"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5"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6"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7"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8"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9"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0"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1"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2"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3"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4"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5"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6"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7"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8"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9"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10"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11"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12"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grpSp>
        <p:nvGrpSpPr>
          <p:cNvPr id="193542" name="Group 549"/>
          <p:cNvGrpSpPr>
            <a:grpSpLocks/>
          </p:cNvGrpSpPr>
          <p:nvPr/>
        </p:nvGrpSpPr>
        <p:grpSpPr bwMode="auto">
          <a:xfrm>
            <a:off x="2413000" y="2392363"/>
            <a:ext cx="4232275" cy="3711575"/>
            <a:chOff x="1300" y="1670"/>
            <a:chExt cx="2049" cy="1800"/>
          </a:xfrm>
        </p:grpSpPr>
        <p:pic>
          <p:nvPicPr>
            <p:cNvPr id="193543" name="Picture 550" descr="vgasull_2349754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4"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5"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6" name="Picture 553"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3547" name="Picture 554" descr="antmoose_358932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8"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9"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0" name="Picture 557" descr="ekenzie_1894713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1"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2" name="Picture 55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3" name="Picture 560"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4" name="Picture 561"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5" name="Picture 562" descr="kurtnaks_3126825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6" name="Picture 56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7"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8" name="Picture 565" descr="mscolly_851276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59"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0"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1"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2"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3"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4"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5"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6"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7"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8"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9"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0"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1"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2"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3"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4"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5"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6"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7"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8"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9"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0"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1"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2"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3"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4"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5"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6"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7"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8"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9"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0"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1"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2"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3"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4"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5"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6"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7"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8"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9"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0"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1"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2"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3"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4"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5"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6"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7"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8"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9"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0"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1"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2"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3"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4"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5"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6"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7"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8"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9"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0"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1"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2"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3"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4"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5"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6"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7"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8"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9"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0"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1"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2"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3"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4"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5"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6"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7"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8"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9"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0"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1"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2"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3"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4"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5"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6"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7"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8"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9"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0"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1"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2"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3"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4"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5"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6"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7"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8"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9"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60"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61"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62"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63"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64"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65"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66"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67"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351855634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63" name="Rectangle 2"/>
          <p:cNvSpPr>
            <a:spLocks noGrp="1" noChangeArrowheads="1"/>
          </p:cNvSpPr>
          <p:nvPr>
            <p:ph type="title"/>
          </p:nvPr>
        </p:nvSpPr>
        <p:spPr/>
        <p:txBody>
          <a:bodyPr/>
          <a:lstStyle/>
          <a:p>
            <a:pPr eaLnBrk="1" hangingPunct="1"/>
            <a:r>
              <a:rPr lang="en-US" altLang="en-US" smtClean="0"/>
              <a:t>Feature matching</a:t>
            </a:r>
          </a:p>
        </p:txBody>
      </p:sp>
      <p:grpSp>
        <p:nvGrpSpPr>
          <p:cNvPr id="194564" name="Group 585"/>
          <p:cNvGrpSpPr>
            <a:grpSpLocks/>
          </p:cNvGrpSpPr>
          <p:nvPr/>
        </p:nvGrpSpPr>
        <p:grpSpPr bwMode="auto">
          <a:xfrm>
            <a:off x="2413000" y="2395538"/>
            <a:ext cx="4232275" cy="3711575"/>
            <a:chOff x="1300" y="1670"/>
            <a:chExt cx="2049" cy="1800"/>
          </a:xfrm>
        </p:grpSpPr>
        <p:sp>
          <p:nvSpPr>
            <p:cNvPr id="194712"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13"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14"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15"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16"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17"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18"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19"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20"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21"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22"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23"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24"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25"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pic>
          <p:nvPicPr>
            <p:cNvPr id="194726"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7"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8"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9"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4730"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1"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2"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3" name="Picture 55"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4"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5"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6" name="Picture 58"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7"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8"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9" name="Picture 65"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0"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1" name="Picture 67"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2"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3"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4" name="Picture 73" descr="mscolly_851276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5"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46"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47"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48"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49"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0"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1"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2"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3"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4"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5"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6"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7"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8"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9"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0"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1"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2"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3"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4"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5"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6"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7"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8"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9"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0"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1"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2"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3"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4"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5"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6"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7"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8"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9"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0"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1"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2"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3"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4"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5"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6"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7"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8"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9"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0"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1"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2"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3"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4"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5"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6"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7"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8"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9"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0"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1"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2"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3"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4"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5"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6"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7"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8"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9"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0"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1"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2"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3"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4"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5"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6"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7"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8"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9"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0"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1"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2"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3"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4"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5"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6"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7"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8"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9"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0"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1"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2"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3"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4"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5"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6"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7"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8"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9"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0"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1"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2"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3"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4"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5"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6"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7"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8"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9"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50"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51"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52"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53"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sp>
        <p:nvSpPr>
          <p:cNvPr id="194565" name="Rectangle 587"/>
          <p:cNvSpPr>
            <a:spLocks noChangeArrowheads="1"/>
          </p:cNvSpPr>
          <p:nvPr/>
        </p:nvSpPr>
        <p:spPr bwMode="auto">
          <a:xfrm>
            <a:off x="808038" y="1277938"/>
            <a:ext cx="79105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1">
              <a:lnSpc>
                <a:spcPct val="110000"/>
              </a:lnSpc>
              <a:spcBef>
                <a:spcPts val="600"/>
              </a:spcBef>
              <a:spcAft>
                <a:spcPts val="600"/>
              </a:spcAft>
              <a:buClr>
                <a:srgbClr val="C0504D"/>
              </a:buClr>
              <a:buSzPct val="110000"/>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Refine matching using RANSAC to estimate fundamental matrix between each pair</a:t>
            </a:r>
          </a:p>
        </p:txBody>
      </p:sp>
      <p:grpSp>
        <p:nvGrpSpPr>
          <p:cNvPr id="3" name="Group 588"/>
          <p:cNvGrpSpPr>
            <a:grpSpLocks/>
          </p:cNvGrpSpPr>
          <p:nvPr/>
        </p:nvGrpSpPr>
        <p:grpSpPr bwMode="auto">
          <a:xfrm>
            <a:off x="2413000" y="2392363"/>
            <a:ext cx="4232275" cy="3711575"/>
            <a:chOff x="1300" y="1670"/>
            <a:chExt cx="2049" cy="1800"/>
          </a:xfrm>
        </p:grpSpPr>
        <p:sp>
          <p:nvSpPr>
            <p:cNvPr id="194567"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68"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69"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0"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1"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2"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3"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4"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5"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6"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7"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8"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9"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80"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81"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82"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83"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pic>
          <p:nvPicPr>
            <p:cNvPr id="194584"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5"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6"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7"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4588"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9"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0"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1" name="Picture 613" descr="ekenzie_1894713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2" name="Picture 614" descr="ewanmcdowall_6082158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3"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4" name="Picture 616" descr="kurtnaks_3126328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5"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6"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7" name="Picture 619"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8"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9" name="Picture 621"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0"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1"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2" name="Picture 624"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3"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04"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05"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06"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07"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08"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09"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0"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1"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2"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3"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4"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5"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6"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7"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8"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9"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0"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1"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2"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3"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4"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5"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6"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7"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8"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9"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0"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1"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2"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3"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4"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5"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6"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7"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8"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9"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0"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1"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2"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3"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4"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5"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6"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7"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8"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9"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0"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1"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2"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3"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4"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5"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6"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7"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8"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9"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0"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1"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2"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3"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4"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5"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6"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7"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8"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9"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0"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1"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2"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3"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4"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5"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6"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7"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8"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9"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0"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1"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2"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3"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4"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5"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6"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7"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8"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9"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0"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1"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2"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3"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4"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5"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6"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7"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8"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9"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0"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1"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2"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3"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4"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5"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6"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7"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8"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9"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10"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11"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136793897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altLang="en-US" smtClean="0"/>
              <a:t>Correspondence estimation</a:t>
            </a:r>
          </a:p>
        </p:txBody>
      </p:sp>
      <p:sp>
        <p:nvSpPr>
          <p:cNvPr id="34819" name="Rectangle 3"/>
          <p:cNvSpPr>
            <a:spLocks noGrp="1" noChangeArrowheads="1"/>
          </p:cNvSpPr>
          <p:nvPr>
            <p:ph type="body" idx="1"/>
          </p:nvPr>
        </p:nvSpPr>
        <p:spPr/>
        <p:txBody>
          <a:bodyPr/>
          <a:lstStyle/>
          <a:p>
            <a:pPr eaLnBrk="1" hangingPunct="1"/>
            <a:r>
              <a:rPr lang="en-US" altLang="en-US" sz="2400" smtClean="0"/>
              <a:t>Link up pairwise matches to form connected components of matches across several images</a:t>
            </a:r>
          </a:p>
        </p:txBody>
      </p:sp>
      <p:sp>
        <p:nvSpPr>
          <p:cNvPr id="34824" name="Text Box 8"/>
          <p:cNvSpPr txBox="1">
            <a:spLocks noChangeArrowheads="1"/>
          </p:cNvSpPr>
          <p:nvPr/>
        </p:nvSpPr>
        <p:spPr bwMode="auto">
          <a:xfrm>
            <a:off x="6858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Image 1</a:t>
            </a:r>
          </a:p>
        </p:txBody>
      </p:sp>
      <p:sp>
        <p:nvSpPr>
          <p:cNvPr id="34825" name="Text Box 9"/>
          <p:cNvSpPr txBox="1">
            <a:spLocks noChangeArrowheads="1"/>
          </p:cNvSpPr>
          <p:nvPr/>
        </p:nvSpPr>
        <p:spPr bwMode="auto">
          <a:xfrm>
            <a:off x="28956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Image 2</a:t>
            </a:r>
          </a:p>
        </p:txBody>
      </p:sp>
      <p:sp>
        <p:nvSpPr>
          <p:cNvPr id="34826" name="Text Box 10"/>
          <p:cNvSpPr txBox="1">
            <a:spLocks noChangeArrowheads="1"/>
          </p:cNvSpPr>
          <p:nvPr/>
        </p:nvSpPr>
        <p:spPr bwMode="auto">
          <a:xfrm>
            <a:off x="51054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Image 3</a:t>
            </a:r>
          </a:p>
        </p:txBody>
      </p:sp>
      <p:sp>
        <p:nvSpPr>
          <p:cNvPr id="34827" name="Text Box 11"/>
          <p:cNvSpPr txBox="1">
            <a:spLocks noChangeArrowheads="1"/>
          </p:cNvSpPr>
          <p:nvPr/>
        </p:nvSpPr>
        <p:spPr bwMode="auto">
          <a:xfrm>
            <a:off x="7386638" y="5222875"/>
            <a:ext cx="919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Image 4</a:t>
            </a:r>
          </a:p>
        </p:txBody>
      </p:sp>
      <p:pic>
        <p:nvPicPr>
          <p:cNvPr id="34828" name="Picture 12" descr="19654387@N00_12628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3" descr="44124324682@N01_172556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14" descr="ekenzie_18947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15" descr="kurtnaks_31263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968625"/>
            <a:ext cx="14763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4" name="Line 28"/>
          <p:cNvSpPr>
            <a:spLocks noChangeShapeType="1"/>
          </p:cNvSpPr>
          <p:nvPr/>
        </p:nvSpPr>
        <p:spPr bwMode="auto">
          <a:xfrm flipV="1">
            <a:off x="1295400" y="3349625"/>
            <a:ext cx="2133600" cy="914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34845" name="Line 29"/>
          <p:cNvSpPr>
            <a:spLocks noChangeShapeType="1"/>
          </p:cNvSpPr>
          <p:nvPr/>
        </p:nvSpPr>
        <p:spPr bwMode="auto">
          <a:xfrm flipV="1">
            <a:off x="3429000" y="3349625"/>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34846" name="Line 30"/>
          <p:cNvSpPr>
            <a:spLocks noChangeShapeType="1"/>
          </p:cNvSpPr>
          <p:nvPr/>
        </p:nvSpPr>
        <p:spPr bwMode="auto">
          <a:xfrm>
            <a:off x="5562600" y="3349625"/>
            <a:ext cx="2438400" cy="76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34836" name="Oval 20"/>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34837" name="Oval 21"/>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34839" name="Oval 23"/>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34840" name="Oval 24"/>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526539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4"/>
                                        </p:tgtEl>
                                        <p:attrNameLst>
                                          <p:attrName>style.visibility</p:attrName>
                                        </p:attrNameLst>
                                      </p:cBhvr>
                                      <p:to>
                                        <p:strVal val="visible"/>
                                      </p:to>
                                    </p:set>
                                    <p:animEffect transition="in" filter="fade">
                                      <p:cBhvr>
                                        <p:cTn id="12" dur="500"/>
                                        <p:tgtEl>
                                          <p:spTgt spid="348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825"/>
                                        </p:tgtEl>
                                        <p:attrNameLst>
                                          <p:attrName>style.visibility</p:attrName>
                                        </p:attrNameLst>
                                      </p:cBhvr>
                                      <p:to>
                                        <p:strVal val="visible"/>
                                      </p:to>
                                    </p:set>
                                    <p:animEffect transition="in" filter="fade">
                                      <p:cBhvr>
                                        <p:cTn id="15" dur="500"/>
                                        <p:tgtEl>
                                          <p:spTgt spid="348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26"/>
                                        </p:tgtEl>
                                        <p:attrNameLst>
                                          <p:attrName>style.visibility</p:attrName>
                                        </p:attrNameLst>
                                      </p:cBhvr>
                                      <p:to>
                                        <p:strVal val="visible"/>
                                      </p:to>
                                    </p:set>
                                    <p:animEffect transition="in" filter="fade">
                                      <p:cBhvr>
                                        <p:cTn id="18" dur="500"/>
                                        <p:tgtEl>
                                          <p:spTgt spid="348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827"/>
                                        </p:tgtEl>
                                        <p:attrNameLst>
                                          <p:attrName>style.visibility</p:attrName>
                                        </p:attrNameLst>
                                      </p:cBhvr>
                                      <p:to>
                                        <p:strVal val="visible"/>
                                      </p:to>
                                    </p:set>
                                    <p:animEffect transition="in" filter="fade">
                                      <p:cBhvr>
                                        <p:cTn id="21" dur="500"/>
                                        <p:tgtEl>
                                          <p:spTgt spid="34827"/>
                                        </p:tgtEl>
                                      </p:cBhvr>
                                    </p:animEffect>
                                  </p:childTnLst>
                                </p:cTn>
                              </p:par>
                              <p:par>
                                <p:cTn id="22" presetID="10" presetClass="entr" presetSubtype="0" fill="hold" nodeType="withEffect">
                                  <p:stCondLst>
                                    <p:cond delay="0"/>
                                  </p:stCondLst>
                                  <p:childTnLst>
                                    <p:set>
                                      <p:cBhvr>
                                        <p:cTn id="23" dur="1" fill="hold">
                                          <p:stCondLst>
                                            <p:cond delay="0"/>
                                          </p:stCondLst>
                                        </p:cTn>
                                        <p:tgtEl>
                                          <p:spTgt spid="34830"/>
                                        </p:tgtEl>
                                        <p:attrNameLst>
                                          <p:attrName>style.visibility</p:attrName>
                                        </p:attrNameLst>
                                      </p:cBhvr>
                                      <p:to>
                                        <p:strVal val="visible"/>
                                      </p:to>
                                    </p:set>
                                    <p:animEffect transition="in" filter="fade">
                                      <p:cBhvr>
                                        <p:cTn id="24" dur="500"/>
                                        <p:tgtEl>
                                          <p:spTgt spid="34830"/>
                                        </p:tgtEl>
                                      </p:cBhvr>
                                    </p:animEffect>
                                  </p:childTnLst>
                                </p:cTn>
                              </p:par>
                              <p:par>
                                <p:cTn id="25" presetID="10" presetClass="entr" presetSubtype="0" fill="hold" nodeType="withEffect">
                                  <p:stCondLst>
                                    <p:cond delay="0"/>
                                  </p:stCondLst>
                                  <p:childTnLst>
                                    <p:set>
                                      <p:cBhvr>
                                        <p:cTn id="26" dur="1" fill="hold">
                                          <p:stCondLst>
                                            <p:cond delay="0"/>
                                          </p:stCondLst>
                                        </p:cTn>
                                        <p:tgtEl>
                                          <p:spTgt spid="34831"/>
                                        </p:tgtEl>
                                        <p:attrNameLst>
                                          <p:attrName>style.visibility</p:attrName>
                                        </p:attrNameLst>
                                      </p:cBhvr>
                                      <p:to>
                                        <p:strVal val="visible"/>
                                      </p:to>
                                    </p:set>
                                    <p:animEffect transition="in" filter="fade">
                                      <p:cBhvr>
                                        <p:cTn id="27" dur="500"/>
                                        <p:tgtEl>
                                          <p:spTgt spid="34831"/>
                                        </p:tgtEl>
                                      </p:cBhvr>
                                    </p:animEffect>
                                  </p:childTnLst>
                                </p:cTn>
                              </p:par>
                              <p:par>
                                <p:cTn id="28" presetID="10" presetClass="entr" presetSubtype="0" fill="hold" nodeType="withEffect">
                                  <p:stCondLst>
                                    <p:cond delay="0"/>
                                  </p:stCondLst>
                                  <p:childTnLst>
                                    <p:set>
                                      <p:cBhvr>
                                        <p:cTn id="29" dur="1" fill="hold">
                                          <p:stCondLst>
                                            <p:cond delay="0"/>
                                          </p:stCondLst>
                                        </p:cTn>
                                        <p:tgtEl>
                                          <p:spTgt spid="34828"/>
                                        </p:tgtEl>
                                        <p:attrNameLst>
                                          <p:attrName>style.visibility</p:attrName>
                                        </p:attrNameLst>
                                      </p:cBhvr>
                                      <p:to>
                                        <p:strVal val="visible"/>
                                      </p:to>
                                    </p:set>
                                    <p:animEffect transition="in" filter="fade">
                                      <p:cBhvr>
                                        <p:cTn id="30" dur="500"/>
                                        <p:tgtEl>
                                          <p:spTgt spid="34828"/>
                                        </p:tgtEl>
                                      </p:cBhvr>
                                    </p:animEffect>
                                  </p:childTnLst>
                                </p:cTn>
                              </p:par>
                              <p:par>
                                <p:cTn id="31" presetID="10" presetClass="entr" presetSubtype="0" fill="hold" nodeType="withEffect">
                                  <p:stCondLst>
                                    <p:cond delay="0"/>
                                  </p:stCondLst>
                                  <p:childTnLst>
                                    <p:set>
                                      <p:cBhvr>
                                        <p:cTn id="32" dur="1" fill="hold">
                                          <p:stCondLst>
                                            <p:cond delay="0"/>
                                          </p:stCondLst>
                                        </p:cTn>
                                        <p:tgtEl>
                                          <p:spTgt spid="34829"/>
                                        </p:tgtEl>
                                        <p:attrNameLst>
                                          <p:attrName>style.visibility</p:attrName>
                                        </p:attrNameLst>
                                      </p:cBhvr>
                                      <p:to>
                                        <p:strVal val="visible"/>
                                      </p:to>
                                    </p:set>
                                    <p:animEffect transition="in" filter="fade">
                                      <p:cBhvr>
                                        <p:cTn id="33" dur="500"/>
                                        <p:tgtEl>
                                          <p:spTgt spid="3482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837"/>
                                        </p:tgtEl>
                                        <p:attrNameLst>
                                          <p:attrName>style.visibility</p:attrName>
                                        </p:attrNameLst>
                                      </p:cBhvr>
                                      <p:to>
                                        <p:strVal val="visible"/>
                                      </p:to>
                                    </p:set>
                                    <p:animEffect transition="in" filter="fade">
                                      <p:cBhvr>
                                        <p:cTn id="38" dur="500"/>
                                        <p:tgtEl>
                                          <p:spTgt spid="348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836"/>
                                        </p:tgtEl>
                                        <p:attrNameLst>
                                          <p:attrName>style.visibility</p:attrName>
                                        </p:attrNameLst>
                                      </p:cBhvr>
                                      <p:to>
                                        <p:strVal val="visible"/>
                                      </p:to>
                                    </p:set>
                                    <p:animEffect transition="in" filter="fade">
                                      <p:cBhvr>
                                        <p:cTn id="41" dur="500"/>
                                        <p:tgtEl>
                                          <p:spTgt spid="3483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839"/>
                                        </p:tgtEl>
                                        <p:attrNameLst>
                                          <p:attrName>style.visibility</p:attrName>
                                        </p:attrNameLst>
                                      </p:cBhvr>
                                      <p:to>
                                        <p:strVal val="visible"/>
                                      </p:to>
                                    </p:set>
                                    <p:animEffect transition="in" filter="fade">
                                      <p:cBhvr>
                                        <p:cTn id="44" dur="500"/>
                                        <p:tgtEl>
                                          <p:spTgt spid="348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840"/>
                                        </p:tgtEl>
                                        <p:attrNameLst>
                                          <p:attrName>style.visibility</p:attrName>
                                        </p:attrNameLst>
                                      </p:cBhvr>
                                      <p:to>
                                        <p:strVal val="visible"/>
                                      </p:to>
                                    </p:set>
                                    <p:animEffect transition="in" filter="fade">
                                      <p:cBhvr>
                                        <p:cTn id="47" dur="500"/>
                                        <p:tgtEl>
                                          <p:spTgt spid="3484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844"/>
                                        </p:tgtEl>
                                        <p:attrNameLst>
                                          <p:attrName>style.visibility</p:attrName>
                                        </p:attrNameLst>
                                      </p:cBhvr>
                                      <p:to>
                                        <p:strVal val="visible"/>
                                      </p:to>
                                    </p:set>
                                    <p:animEffect transition="in" filter="fade">
                                      <p:cBhvr>
                                        <p:cTn id="52" dur="500"/>
                                        <p:tgtEl>
                                          <p:spTgt spid="348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845"/>
                                        </p:tgtEl>
                                        <p:attrNameLst>
                                          <p:attrName>style.visibility</p:attrName>
                                        </p:attrNameLst>
                                      </p:cBhvr>
                                      <p:to>
                                        <p:strVal val="visible"/>
                                      </p:to>
                                    </p:set>
                                    <p:animEffect transition="in" filter="fade">
                                      <p:cBhvr>
                                        <p:cTn id="57" dur="500"/>
                                        <p:tgtEl>
                                          <p:spTgt spid="3484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4846"/>
                                        </p:tgtEl>
                                        <p:attrNameLst>
                                          <p:attrName>style.visibility</p:attrName>
                                        </p:attrNameLst>
                                      </p:cBhvr>
                                      <p:to>
                                        <p:strVal val="visible"/>
                                      </p:to>
                                    </p:set>
                                    <p:animEffect transition="in" filter="fade">
                                      <p:cBhvr>
                                        <p:cTn id="62" dur="500"/>
                                        <p:tgtEl>
                                          <p:spTgt spid="3484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mph" presetSubtype="2" fill="hold" nodeType="clickEffect">
                                  <p:stCondLst>
                                    <p:cond delay="0"/>
                                  </p:stCondLst>
                                  <p:childTnLst>
                                    <p:animClr clrSpc="rgb" dir="cw">
                                      <p:cBhvr>
                                        <p:cTn id="66" dur="500" fill="hold"/>
                                        <p:tgtEl>
                                          <p:spTgt spid="34837"/>
                                        </p:tgtEl>
                                        <p:attrNameLst>
                                          <p:attrName>fillcolor</p:attrName>
                                        </p:attrNameLst>
                                      </p:cBhvr>
                                      <p:to>
                                        <a:srgbClr val="FF0101"/>
                                      </p:to>
                                    </p:animClr>
                                    <p:set>
                                      <p:cBhvr>
                                        <p:cTn id="67" dur="500" fill="hold"/>
                                        <p:tgtEl>
                                          <p:spTgt spid="34837"/>
                                        </p:tgtEl>
                                        <p:attrNameLst>
                                          <p:attrName>fill.type</p:attrName>
                                        </p:attrNameLst>
                                      </p:cBhvr>
                                      <p:to>
                                        <p:strVal val="solid"/>
                                      </p:to>
                                    </p:set>
                                    <p:set>
                                      <p:cBhvr>
                                        <p:cTn id="68" dur="500" fill="hold"/>
                                        <p:tgtEl>
                                          <p:spTgt spid="34837"/>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500" fill="hold"/>
                                        <p:tgtEl>
                                          <p:spTgt spid="34836"/>
                                        </p:tgtEl>
                                        <p:attrNameLst>
                                          <p:attrName>fillcolor</p:attrName>
                                        </p:attrNameLst>
                                      </p:cBhvr>
                                      <p:to>
                                        <a:srgbClr val="FF0101"/>
                                      </p:to>
                                    </p:animClr>
                                    <p:set>
                                      <p:cBhvr>
                                        <p:cTn id="71" dur="500" fill="hold"/>
                                        <p:tgtEl>
                                          <p:spTgt spid="34836"/>
                                        </p:tgtEl>
                                        <p:attrNameLst>
                                          <p:attrName>fill.type</p:attrName>
                                        </p:attrNameLst>
                                      </p:cBhvr>
                                      <p:to>
                                        <p:strVal val="solid"/>
                                      </p:to>
                                    </p:set>
                                    <p:set>
                                      <p:cBhvr>
                                        <p:cTn id="72" dur="500" fill="hold"/>
                                        <p:tgtEl>
                                          <p:spTgt spid="34836"/>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500" fill="hold"/>
                                        <p:tgtEl>
                                          <p:spTgt spid="34839"/>
                                        </p:tgtEl>
                                        <p:attrNameLst>
                                          <p:attrName>fillcolor</p:attrName>
                                        </p:attrNameLst>
                                      </p:cBhvr>
                                      <p:to>
                                        <a:srgbClr val="FF0101"/>
                                      </p:to>
                                    </p:animClr>
                                    <p:set>
                                      <p:cBhvr>
                                        <p:cTn id="75" dur="500" fill="hold"/>
                                        <p:tgtEl>
                                          <p:spTgt spid="34839"/>
                                        </p:tgtEl>
                                        <p:attrNameLst>
                                          <p:attrName>fill.type</p:attrName>
                                        </p:attrNameLst>
                                      </p:cBhvr>
                                      <p:to>
                                        <p:strVal val="solid"/>
                                      </p:to>
                                    </p:set>
                                    <p:set>
                                      <p:cBhvr>
                                        <p:cTn id="76" dur="500" fill="hold"/>
                                        <p:tgtEl>
                                          <p:spTgt spid="34839"/>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500" fill="hold"/>
                                        <p:tgtEl>
                                          <p:spTgt spid="34840"/>
                                        </p:tgtEl>
                                        <p:attrNameLst>
                                          <p:attrName>fillcolor</p:attrName>
                                        </p:attrNameLst>
                                      </p:cBhvr>
                                      <p:to>
                                        <a:srgbClr val="FF0101"/>
                                      </p:to>
                                    </p:animClr>
                                    <p:set>
                                      <p:cBhvr>
                                        <p:cTn id="79" dur="500" fill="hold"/>
                                        <p:tgtEl>
                                          <p:spTgt spid="34840"/>
                                        </p:tgtEl>
                                        <p:attrNameLst>
                                          <p:attrName>fill.type</p:attrName>
                                        </p:attrNameLst>
                                      </p:cBhvr>
                                      <p:to>
                                        <p:strVal val="solid"/>
                                      </p:to>
                                    </p:set>
                                    <p:set>
                                      <p:cBhvr>
                                        <p:cTn id="80" dur="500" fill="hold"/>
                                        <p:tgtEl>
                                          <p:spTgt spid="34840"/>
                                        </p:tgtEl>
                                        <p:attrNameLst>
                                          <p:attrName>fill.on</p:attrName>
                                        </p:attrNameLst>
                                      </p:cBhvr>
                                      <p:to>
                                        <p:strVal val="true"/>
                                      </p:to>
                                    </p:set>
                                  </p:childTnLst>
                                </p:cTn>
                              </p:par>
                              <p:par>
                                <p:cTn id="81" presetID="7" presetClass="emph" presetSubtype="2" fill="hold" nodeType="withEffect">
                                  <p:stCondLst>
                                    <p:cond delay="0"/>
                                  </p:stCondLst>
                                  <p:childTnLst>
                                    <p:animClr clrSpc="rgb" dir="cw">
                                      <p:cBhvr>
                                        <p:cTn id="82" dur="500" fill="hold"/>
                                        <p:tgtEl>
                                          <p:spTgt spid="34844"/>
                                        </p:tgtEl>
                                        <p:attrNameLst>
                                          <p:attrName>stroke.color</p:attrName>
                                        </p:attrNameLst>
                                      </p:cBhvr>
                                      <p:to>
                                        <a:srgbClr val="3366FF"/>
                                      </p:to>
                                    </p:animClr>
                                    <p:set>
                                      <p:cBhvr>
                                        <p:cTn id="83" dur="500" fill="hold"/>
                                        <p:tgtEl>
                                          <p:spTgt spid="34844"/>
                                        </p:tgtEl>
                                        <p:attrNameLst>
                                          <p:attrName>stroke.on</p:attrName>
                                        </p:attrNameLst>
                                      </p:cBhvr>
                                      <p:to>
                                        <p:strVal val="true"/>
                                      </p:to>
                                    </p:set>
                                  </p:childTnLst>
                                </p:cTn>
                              </p:par>
                              <p:par>
                                <p:cTn id="84" presetID="7" presetClass="emph" presetSubtype="2" fill="hold" nodeType="withEffect">
                                  <p:stCondLst>
                                    <p:cond delay="0"/>
                                  </p:stCondLst>
                                  <p:childTnLst>
                                    <p:animClr clrSpc="rgb" dir="cw">
                                      <p:cBhvr>
                                        <p:cTn id="85" dur="500" fill="hold"/>
                                        <p:tgtEl>
                                          <p:spTgt spid="34845"/>
                                        </p:tgtEl>
                                        <p:attrNameLst>
                                          <p:attrName>stroke.color</p:attrName>
                                        </p:attrNameLst>
                                      </p:cBhvr>
                                      <p:to>
                                        <a:srgbClr val="3366FF"/>
                                      </p:to>
                                    </p:animClr>
                                    <p:set>
                                      <p:cBhvr>
                                        <p:cTn id="86" dur="500" fill="hold"/>
                                        <p:tgtEl>
                                          <p:spTgt spid="34845"/>
                                        </p:tgtEl>
                                        <p:attrNameLst>
                                          <p:attrName>stroke.on</p:attrName>
                                        </p:attrNameLst>
                                      </p:cBhvr>
                                      <p:to>
                                        <p:strVal val="true"/>
                                      </p:to>
                                    </p:set>
                                  </p:childTnLst>
                                </p:cTn>
                              </p:par>
                              <p:par>
                                <p:cTn id="87" presetID="7" presetClass="emph" presetSubtype="2" fill="hold" nodeType="withEffect">
                                  <p:stCondLst>
                                    <p:cond delay="0"/>
                                  </p:stCondLst>
                                  <p:childTnLst>
                                    <p:animClr clrSpc="rgb" dir="cw">
                                      <p:cBhvr>
                                        <p:cTn id="88" dur="500" fill="hold"/>
                                        <p:tgtEl>
                                          <p:spTgt spid="34846"/>
                                        </p:tgtEl>
                                        <p:attrNameLst>
                                          <p:attrName>stroke.color</p:attrName>
                                        </p:attrNameLst>
                                      </p:cBhvr>
                                      <p:to>
                                        <a:srgbClr val="3366FF"/>
                                      </p:to>
                                    </p:animClr>
                                    <p:set>
                                      <p:cBhvr>
                                        <p:cTn id="89" dur="500" fill="hold"/>
                                        <p:tgtEl>
                                          <p:spTgt spid="3484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P spid="34824" grpId="0"/>
      <p:bldP spid="34825" grpId="0"/>
      <p:bldP spid="34826" grpId="0"/>
      <p:bldP spid="34827" grpId="0"/>
      <p:bldP spid="34844" grpId="0" animBg="1"/>
      <p:bldP spid="34845" grpId="0" animBg="1"/>
      <p:bldP spid="34846" grpId="0" animBg="1"/>
      <p:bldP spid="34836" grpId="0" animBg="1"/>
      <p:bldP spid="34837" grpId="0" animBg="1"/>
      <p:bldP spid="34839" grpId="0" animBg="1"/>
      <p:bldP spid="3484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457200" y="-79375"/>
            <a:ext cx="8229600" cy="1143000"/>
          </a:xfrm>
        </p:spPr>
        <p:txBody>
          <a:bodyPr/>
          <a:lstStyle/>
          <a:p>
            <a:pPr eaLnBrk="1" hangingPunct="1"/>
            <a:r>
              <a:rPr lang="en-US" altLang="en-US" smtClean="0"/>
              <a:t>The story so far…</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913" y="5202238"/>
            <a:ext cx="4994275"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650" y="1484313"/>
            <a:ext cx="4886325"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2030413" y="3352800"/>
            <a:ext cx="4873625" cy="1128713"/>
            <a:chOff x="3277147" y="1466148"/>
            <a:chExt cx="2650982" cy="614197"/>
          </a:xfrm>
        </p:grpSpPr>
        <p:pic>
          <p:nvPicPr>
            <p:cNvPr id="1966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147" y="1466148"/>
              <a:ext cx="2650982" cy="61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6621" name="Group 6"/>
            <p:cNvGrpSpPr>
              <a:grpSpLocks/>
            </p:cNvGrpSpPr>
            <p:nvPr/>
          </p:nvGrpSpPr>
          <p:grpSpPr bwMode="auto">
            <a:xfrm>
              <a:off x="3489126" y="1559989"/>
              <a:ext cx="2210304" cy="402080"/>
              <a:chOff x="2389632" y="2168652"/>
              <a:chExt cx="4415028" cy="803148"/>
            </a:xfrm>
          </p:grpSpPr>
          <p:sp>
            <p:nvSpPr>
              <p:cNvPr id="9" name="Oval 8"/>
              <p:cNvSpPr/>
              <p:nvPr/>
            </p:nvSpPr>
            <p:spPr>
              <a:xfrm>
                <a:off x="2388795" y="2362548"/>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2392245" y="2788752"/>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p:cNvSpPr/>
              <p:nvPr/>
            </p:nvSpPr>
            <p:spPr>
              <a:xfrm>
                <a:off x="2913148" y="2819811"/>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p:cNvSpPr/>
              <p:nvPr/>
            </p:nvSpPr>
            <p:spPr>
              <a:xfrm>
                <a:off x="2907974" y="2376352"/>
                <a:ext cx="77617"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p:cNvSpPr/>
              <p:nvPr/>
            </p:nvSpPr>
            <p:spPr>
              <a:xfrm>
                <a:off x="2590603" y="2210702"/>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p:cNvSpPr/>
              <p:nvPr/>
            </p:nvSpPr>
            <p:spPr>
              <a:xfrm>
                <a:off x="3114955" y="2224506"/>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a:off x="3123579" y="2667965"/>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p:cNvSpPr/>
              <p:nvPr/>
            </p:nvSpPr>
            <p:spPr>
              <a:xfrm>
                <a:off x="4236104" y="2317684"/>
                <a:ext cx="75893" cy="77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p:cNvSpPr/>
              <p:nvPr/>
            </p:nvSpPr>
            <p:spPr>
              <a:xfrm>
                <a:off x="4230929" y="2757692"/>
                <a:ext cx="77619"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p:cNvSpPr/>
              <p:nvPr/>
            </p:nvSpPr>
            <p:spPr>
              <a:xfrm>
                <a:off x="4620743" y="2890558"/>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p:cNvSpPr/>
              <p:nvPr/>
            </p:nvSpPr>
            <p:spPr>
              <a:xfrm>
                <a:off x="4620743" y="2443647"/>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p:cNvSpPr/>
              <p:nvPr/>
            </p:nvSpPr>
            <p:spPr>
              <a:xfrm>
                <a:off x="4989860" y="232286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a:off x="4996759" y="2766321"/>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p:cNvSpPr/>
              <p:nvPr/>
            </p:nvSpPr>
            <p:spPr>
              <a:xfrm>
                <a:off x="4620743" y="2196897"/>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6028216" y="227282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6285218" y="2447098"/>
                <a:ext cx="75893" cy="776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6285218" y="2895735"/>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6014417" y="271628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6728503" y="279738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6723329" y="2357371"/>
                <a:ext cx="75893" cy="776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6471502" y="2169289"/>
                <a:ext cx="77617"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30" name="Down Arrow 29"/>
          <p:cNvSpPr/>
          <p:nvPr/>
        </p:nvSpPr>
        <p:spPr>
          <a:xfrm>
            <a:off x="4114800" y="2720975"/>
            <a:ext cx="663575" cy="514350"/>
          </a:xfrm>
          <a:prstGeom prst="downArrow">
            <a:avLst>
              <a:gd name="adj1" fmla="val 50000"/>
              <a:gd name="adj2" fmla="val 58889"/>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Down Arrow 30"/>
          <p:cNvSpPr/>
          <p:nvPr/>
        </p:nvSpPr>
        <p:spPr>
          <a:xfrm>
            <a:off x="4152900" y="4598988"/>
            <a:ext cx="663575" cy="514350"/>
          </a:xfrm>
          <a:prstGeom prst="downArrow">
            <a:avLst>
              <a:gd name="adj1" fmla="val 50000"/>
              <a:gd name="adj2" fmla="val 58889"/>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a:spLocks noChangeArrowheads="1"/>
          </p:cNvSpPr>
          <p:nvPr/>
        </p:nvSpPr>
        <p:spPr bwMode="auto">
          <a:xfrm>
            <a:off x="4903788" y="2789238"/>
            <a:ext cx="2039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Feature detection</a:t>
            </a:r>
          </a:p>
        </p:txBody>
      </p:sp>
      <p:sp>
        <p:nvSpPr>
          <p:cNvPr id="33" name="TextBox 32"/>
          <p:cNvSpPr txBox="1">
            <a:spLocks noChangeArrowheads="1"/>
          </p:cNvSpPr>
          <p:nvPr/>
        </p:nvSpPr>
        <p:spPr bwMode="auto">
          <a:xfrm>
            <a:off x="4906963" y="4656138"/>
            <a:ext cx="3119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Matching + track generation</a:t>
            </a:r>
          </a:p>
        </p:txBody>
      </p:sp>
      <p:sp>
        <p:nvSpPr>
          <p:cNvPr id="196618" name="TextBox 33"/>
          <p:cNvSpPr txBox="1">
            <a:spLocks noChangeArrowheads="1"/>
          </p:cNvSpPr>
          <p:nvPr/>
        </p:nvSpPr>
        <p:spPr bwMode="auto">
          <a:xfrm>
            <a:off x="3578225" y="1028700"/>
            <a:ext cx="179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Input images</a:t>
            </a:r>
          </a:p>
        </p:txBody>
      </p:sp>
      <p:sp>
        <p:nvSpPr>
          <p:cNvPr id="35" name="TextBox 34"/>
          <p:cNvSpPr txBox="1">
            <a:spLocks noChangeArrowheads="1"/>
          </p:cNvSpPr>
          <p:nvPr/>
        </p:nvSpPr>
        <p:spPr bwMode="auto">
          <a:xfrm>
            <a:off x="2084388" y="6350000"/>
            <a:ext cx="475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Images with feature correspondence</a:t>
            </a:r>
          </a:p>
        </p:txBody>
      </p:sp>
    </p:spTree>
    <p:extLst>
      <p:ext uri="{BB962C8B-B14F-4D97-AF65-F5344CB8AC3E}">
        <p14:creationId xmlns:p14="http://schemas.microsoft.com/office/powerpoint/2010/main" val="366511151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P spid="33" grpId="0"/>
      <p:bldP spid="3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388" y="2035175"/>
            <a:ext cx="305911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Content Placeholder 5"/>
          <p:cNvSpPr>
            <a:spLocks noGrp="1"/>
          </p:cNvSpPr>
          <p:nvPr>
            <p:ph idx="1"/>
          </p:nvPr>
        </p:nvSpPr>
        <p:spPr>
          <a:xfrm>
            <a:off x="3817938" y="1793875"/>
            <a:ext cx="4868862" cy="4595813"/>
          </a:xfrm>
        </p:spPr>
        <p:txBody>
          <a:bodyPr/>
          <a:lstStyle/>
          <a:p>
            <a:pPr eaLnBrk="1" hangingPunct="1"/>
            <a:r>
              <a:rPr lang="en-US" altLang="en-US" smtClean="0"/>
              <a:t>Next step:</a:t>
            </a:r>
          </a:p>
          <a:p>
            <a:pPr lvl="1" eaLnBrk="1" hangingPunct="1"/>
            <a:r>
              <a:rPr lang="en-US" altLang="en-US" smtClean="0"/>
              <a:t>Use structure from motion to solve for geometry (cameras and points)</a:t>
            </a:r>
          </a:p>
          <a:p>
            <a:pPr lvl="1" eaLnBrk="1" hangingPunct="1"/>
            <a:endParaRPr lang="en-US" altLang="en-US" smtClean="0"/>
          </a:p>
          <a:p>
            <a:pPr eaLnBrk="1" hangingPunct="1"/>
            <a:r>
              <a:rPr lang="en-US" altLang="en-US" smtClean="0"/>
              <a:t>First: what are cameras and points?</a:t>
            </a:r>
          </a:p>
        </p:txBody>
      </p:sp>
      <p:sp>
        <p:nvSpPr>
          <p:cNvPr id="197636" name="Title 1"/>
          <p:cNvSpPr txBox="1">
            <a:spLocks/>
          </p:cNvSpPr>
          <p:nvPr/>
        </p:nvSpPr>
        <p:spPr bwMode="auto">
          <a:xfrm>
            <a:off x="457200" y="-793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smtClean="0">
                <a:ln>
                  <a:noFill/>
                </a:ln>
                <a:solidFill>
                  <a:srgbClr val="3333FF"/>
                </a:solidFill>
                <a:effectLst/>
                <a:uLnTx/>
                <a:uFillTx/>
                <a:latin typeface="Calibri" panose="020F0502020204030204" pitchFamily="34" charset="0"/>
                <a:ea typeface="+mn-ea"/>
                <a:cs typeface="Arial" panose="020B0604020202020204" pitchFamily="34" charset="0"/>
              </a:rPr>
              <a:t>The story so far…</a:t>
            </a:r>
          </a:p>
        </p:txBody>
      </p:sp>
    </p:spTree>
    <p:extLst>
      <p:ext uri="{BB962C8B-B14F-4D97-AF65-F5344CB8AC3E}">
        <p14:creationId xmlns:p14="http://schemas.microsoft.com/office/powerpoint/2010/main" val="2241223844"/>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325" y="3211513"/>
            <a:ext cx="319088"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475" y="3635375"/>
            <a:ext cx="4794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0" y="4364038"/>
            <a:ext cx="37941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Title 1"/>
          <p:cNvSpPr>
            <a:spLocks noGrp="1"/>
          </p:cNvSpPr>
          <p:nvPr>
            <p:ph type="title"/>
          </p:nvPr>
        </p:nvSpPr>
        <p:spPr/>
        <p:txBody>
          <a:bodyPr/>
          <a:lstStyle/>
          <a:p>
            <a:pPr eaLnBrk="1" hangingPunct="1"/>
            <a:r>
              <a:rPr lang="en-US" altLang="en-US" smtClean="0"/>
              <a:t>Points and cameras</a:t>
            </a:r>
          </a:p>
        </p:txBody>
      </p:sp>
      <p:sp>
        <p:nvSpPr>
          <p:cNvPr id="3" name="Content Placeholder 2"/>
          <p:cNvSpPr>
            <a:spLocks noGrp="1"/>
          </p:cNvSpPr>
          <p:nvPr>
            <p:ph idx="1"/>
          </p:nvPr>
        </p:nvSpPr>
        <p:spPr>
          <a:xfrm>
            <a:off x="217488" y="1600200"/>
            <a:ext cx="8469312" cy="4525963"/>
          </a:xfrm>
        </p:spPr>
        <p:txBody>
          <a:bodyPr rtlCol="0">
            <a:normAutofit/>
          </a:bodyPr>
          <a:lstStyle/>
          <a:p>
            <a:pPr eaLnBrk="1" fontAlgn="auto" hangingPunct="1">
              <a:spcAft>
                <a:spcPts val="0"/>
              </a:spcAft>
              <a:defRPr/>
            </a:pPr>
            <a:r>
              <a:rPr lang="en-US" dirty="0" smtClean="0"/>
              <a:t>Point: 3D position in space (      )</a:t>
            </a:r>
          </a:p>
          <a:p>
            <a:pPr eaLnBrk="1" fontAlgn="auto" hangingPunct="1">
              <a:spcAft>
                <a:spcPts val="0"/>
              </a:spcAft>
              <a:defRPr/>
            </a:pPr>
            <a:endParaRPr lang="en-US" dirty="0" smtClean="0"/>
          </a:p>
          <a:p>
            <a:pPr eaLnBrk="1" fontAlgn="auto" hangingPunct="1">
              <a:spcAft>
                <a:spcPts val="0"/>
              </a:spcAft>
              <a:defRPr/>
            </a:pPr>
            <a:r>
              <a:rPr lang="en-US" dirty="0" smtClean="0"/>
              <a:t>Camera (     ): </a:t>
            </a:r>
          </a:p>
          <a:p>
            <a:pPr lvl="1" eaLnBrk="1" fontAlgn="auto" hangingPunct="1">
              <a:spcAft>
                <a:spcPts val="0"/>
              </a:spcAft>
              <a:defRPr/>
            </a:pPr>
            <a:r>
              <a:rPr lang="en-US" dirty="0" smtClean="0"/>
              <a:t>A 3D position (     )</a:t>
            </a:r>
          </a:p>
          <a:p>
            <a:pPr lvl="1" eaLnBrk="1" fontAlgn="auto" hangingPunct="1">
              <a:spcAft>
                <a:spcPts val="0"/>
              </a:spcAft>
              <a:defRPr/>
            </a:pPr>
            <a:r>
              <a:rPr lang="en-US" dirty="0" smtClean="0"/>
              <a:t>A 3D orientation (      )</a:t>
            </a:r>
          </a:p>
          <a:p>
            <a:pPr lvl="1" eaLnBrk="1" fontAlgn="auto" hangingPunct="1">
              <a:spcAft>
                <a:spcPts val="0"/>
              </a:spcAft>
              <a:defRPr/>
            </a:pPr>
            <a:r>
              <a:rPr lang="en-US" dirty="0" smtClean="0"/>
              <a:t>Intrinsic parameters                                                 (</a:t>
            </a:r>
            <a:r>
              <a:rPr lang="en-US" b="1" dirty="0" smtClean="0"/>
              <a:t>focal length</a:t>
            </a:r>
            <a:r>
              <a:rPr lang="en-US" dirty="0" smtClean="0"/>
              <a:t>, aspect ratio, …)</a:t>
            </a:r>
          </a:p>
          <a:p>
            <a:pPr lvl="1" eaLnBrk="1" fontAlgn="auto" hangingPunct="1">
              <a:spcAft>
                <a:spcPts val="0"/>
              </a:spcAft>
              <a:defRPr/>
            </a:pPr>
            <a:r>
              <a:rPr lang="en-US" dirty="0" smtClean="0"/>
              <a:t>7 parameters (3+3+1) in total</a:t>
            </a:r>
          </a:p>
          <a:p>
            <a:pPr marL="971550" lvl="1" indent="-514350" eaLnBrk="1" fontAlgn="auto" hangingPunct="1">
              <a:spcAft>
                <a:spcPts val="0"/>
              </a:spcAft>
              <a:buFont typeface="Arial" panose="020B0604020202020204" pitchFamily="34" charset="0"/>
              <a:buNone/>
              <a:defRPr/>
            </a:pPr>
            <a:endParaRPr lang="en-US" dirty="0" smtClean="0"/>
          </a:p>
        </p:txBody>
      </p:sp>
      <p:pic>
        <p:nvPicPr>
          <p:cNvPr id="19866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213" y="1668463"/>
            <a:ext cx="55245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p:cNvSpPr>
            <a:spLocks noChangeArrowheads="1"/>
          </p:cNvSpPr>
          <p:nvPr/>
        </p:nvSpPr>
        <p:spPr bwMode="auto">
          <a:xfrm rot="5400000">
            <a:off x="6503194" y="2451894"/>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 name="Rectangle 5"/>
          <p:cNvSpPr>
            <a:spLocks noChangeArrowheads="1"/>
          </p:cNvSpPr>
          <p:nvPr/>
        </p:nvSpPr>
        <p:spPr bwMode="auto">
          <a:xfrm>
            <a:off x="7653338" y="3027363"/>
            <a:ext cx="574675" cy="574675"/>
          </a:xfrm>
          <a:prstGeom prst="rect">
            <a:avLst/>
          </a:prstGeom>
          <a:solidFill>
            <a:srgbClr val="DDEEFF"/>
          </a:solidFill>
          <a:ln w="9525">
            <a:miter lim="800000"/>
            <a:headEnd/>
            <a:tailEnd/>
          </a:ln>
          <a:scene3d>
            <a:camera prst="legacyObliqueTopRight">
              <a:rot lat="0" lon="16499989"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 name="Line 10"/>
          <p:cNvSpPr>
            <a:spLocks noChangeShapeType="1"/>
          </p:cNvSpPr>
          <p:nvPr/>
        </p:nvSpPr>
        <p:spPr bwMode="auto">
          <a:xfrm flipH="1">
            <a:off x="6097588" y="2324100"/>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8" name="Line 11"/>
          <p:cNvSpPr>
            <a:spLocks noChangeShapeType="1"/>
          </p:cNvSpPr>
          <p:nvPr/>
        </p:nvSpPr>
        <p:spPr bwMode="auto">
          <a:xfrm flipH="1">
            <a:off x="6097588" y="3771900"/>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9" name="Line 12"/>
          <p:cNvSpPr>
            <a:spLocks noChangeShapeType="1"/>
          </p:cNvSpPr>
          <p:nvPr/>
        </p:nvSpPr>
        <p:spPr bwMode="auto">
          <a:xfrm flipH="1">
            <a:off x="6097588" y="2824163"/>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0" name="Line 13"/>
          <p:cNvSpPr>
            <a:spLocks noChangeShapeType="1"/>
          </p:cNvSpPr>
          <p:nvPr/>
        </p:nvSpPr>
        <p:spPr bwMode="auto">
          <a:xfrm flipH="1">
            <a:off x="6097588" y="4305300"/>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nvGrpSpPr>
          <p:cNvPr id="2" name="Group 25"/>
          <p:cNvGrpSpPr>
            <a:grpSpLocks/>
          </p:cNvGrpSpPr>
          <p:nvPr/>
        </p:nvGrpSpPr>
        <p:grpSpPr bwMode="auto">
          <a:xfrm>
            <a:off x="7061200" y="2862263"/>
            <a:ext cx="1076325" cy="860425"/>
            <a:chOff x="831" y="2079"/>
            <a:chExt cx="822" cy="657"/>
          </a:xfrm>
        </p:grpSpPr>
        <p:sp>
          <p:nvSpPr>
            <p:cNvPr id="198680" name="Oval 26"/>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1" name="Oval 27"/>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2" name="Oval 28"/>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3" name="Oval 29"/>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4" name="Oval 30"/>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5" name="Oval 31"/>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6" name="Oval 32"/>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4" name="Group 30"/>
          <p:cNvGrpSpPr>
            <a:grpSpLocks/>
          </p:cNvGrpSpPr>
          <p:nvPr/>
        </p:nvGrpSpPr>
        <p:grpSpPr bwMode="auto">
          <a:xfrm>
            <a:off x="6057900" y="3578225"/>
            <a:ext cx="822325" cy="993775"/>
            <a:chOff x="2137410" y="4800600"/>
            <a:chExt cx="822960" cy="994410"/>
          </a:xfrm>
        </p:grpSpPr>
        <p:cxnSp>
          <p:nvCxnSpPr>
            <p:cNvPr id="21" name="Straight Arrow Connector 20"/>
            <p:cNvCxnSpPr/>
            <p:nvPr/>
          </p:nvCxnSpPr>
          <p:spPr>
            <a:xfrm flipV="1">
              <a:off x="2159652" y="5154839"/>
              <a:ext cx="595773" cy="4463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1748226" y="5200906"/>
              <a:ext cx="800611"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137410" y="5601211"/>
              <a:ext cx="822960" cy="19379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a:off x="6022975" y="4297363"/>
            <a:ext cx="138113" cy="13811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8838" y="2862263"/>
            <a:ext cx="4508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763" y="3441700"/>
            <a:ext cx="379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25" y="3890963"/>
            <a:ext cx="4794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p:cNvCxnSpPr/>
          <p:nvPr/>
        </p:nvCxnSpPr>
        <p:spPr>
          <a:xfrm flipV="1">
            <a:off x="6069013" y="3349625"/>
            <a:ext cx="1338262" cy="10160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87588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5"/>
                                        </p:tgtEl>
                                        <p:attrNameLst>
                                          <p:attrName>style.visibility</p:attrName>
                                        </p:attrNameLst>
                                      </p:cBhvr>
                                      <p:to>
                                        <p:strVal val="visible"/>
                                      </p:to>
                                    </p:set>
                                    <p:animEffect transition="in" filter="fade">
                                      <p:cBhvr>
                                        <p:cTn id="10" dur="500"/>
                                        <p:tgtEl>
                                          <p:spTgt spid="102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10243"/>
                                        </p:tgtEl>
                                        <p:attrNameLst>
                                          <p:attrName>style.visibility</p:attrName>
                                        </p:attrNameLst>
                                      </p:cBhvr>
                                      <p:to>
                                        <p:strVal val="visible"/>
                                      </p:to>
                                    </p:set>
                                    <p:animEffect transition="in" filter="fade">
                                      <p:cBhvr>
                                        <p:cTn id="44" dur="500"/>
                                        <p:tgtEl>
                                          <p:spTgt spid="10243"/>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nodeType="withEffect">
                                  <p:stCondLst>
                                    <p:cond delay="0"/>
                                  </p:stCondLst>
                                  <p:childTnLst>
                                    <p:set>
                                      <p:cBhvr>
                                        <p:cTn id="54" dur="1" fill="hold">
                                          <p:stCondLst>
                                            <p:cond delay="0"/>
                                          </p:stCondLst>
                                        </p:cTn>
                                        <p:tgtEl>
                                          <p:spTgt spid="10244"/>
                                        </p:tgtEl>
                                        <p:attrNameLst>
                                          <p:attrName>style.visibility</p:attrName>
                                        </p:attrNameLst>
                                      </p:cBhvr>
                                      <p:to>
                                        <p:strVal val="visible"/>
                                      </p:to>
                                    </p:set>
                                    <p:animEffect transition="in" filter="fade">
                                      <p:cBhvr>
                                        <p:cTn id="55" dur="500"/>
                                        <p:tgtEl>
                                          <p:spTgt spid="10244"/>
                                        </p:tgtEl>
                                      </p:cBhvr>
                                    </p:animEffect>
                                  </p:childTnLst>
                                </p:cTn>
                              </p:par>
                              <p:par>
                                <p:cTn id="56" presetID="10"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fade">
                                      <p:cBhvr>
                                        <p:cTn id="61" dur="500"/>
                                        <p:tgtEl>
                                          <p:spTgt spid="3">
                                            <p:txEl>
                                              <p:pRg st="4" end="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Effect transition="in" filter="fade">
                                      <p:cBhvr>
                                        <p:cTn id="66" dur="500"/>
                                        <p:tgtEl>
                                          <p:spTgt spid="3">
                                            <p:txEl>
                                              <p:pRg st="5" end="5"/>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10246"/>
                                        </p:tgtEl>
                                        <p:attrNameLst>
                                          <p:attrName>style.visibility</p:attrName>
                                        </p:attrNameLst>
                                      </p:cBhvr>
                                      <p:to>
                                        <p:strVal val="visible"/>
                                      </p:to>
                                    </p:set>
                                    <p:animEffect transition="in" filter="fade">
                                      <p:cBhvr>
                                        <p:cTn id="71" dur="500"/>
                                        <p:tgtEl>
                                          <p:spTgt spid="10246"/>
                                        </p:tgtEl>
                                      </p:cBhvr>
                                    </p:animEffect>
                                  </p:childTnLst>
                                </p:cTn>
                              </p:par>
                              <p:par>
                                <p:cTn id="72" presetID="10" presetClass="entr" presetSubtype="0"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nodeType="click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Effect transition="in" filter="fade">
                                      <p:cBhvr>
                                        <p:cTn id="7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altLang="en-US" smtClean="0"/>
              <a:t>Structure from motion</a:t>
            </a:r>
          </a:p>
        </p:txBody>
      </p:sp>
      <p:sp>
        <p:nvSpPr>
          <p:cNvPr id="199683" name="Rectangle 3"/>
          <p:cNvSpPr>
            <a:spLocks noChangeArrowheads="1"/>
          </p:cNvSpPr>
          <p:nvPr/>
        </p:nvSpPr>
        <p:spPr bwMode="auto">
          <a:xfrm>
            <a:off x="4313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23908" name="AutoShape 4"/>
          <p:cNvSpPr>
            <a:spLocks noChangeArrowheads="1"/>
          </p:cNvSpPr>
          <p:nvPr/>
        </p:nvSpPr>
        <p:spPr bwMode="auto">
          <a:xfrm rot="5400000">
            <a:off x="867569" y="3709194"/>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23910" name="Rectangle 6"/>
          <p:cNvSpPr>
            <a:spLocks noChangeArrowheads="1"/>
          </p:cNvSpPr>
          <p:nvPr/>
        </p:nvSpPr>
        <p:spPr bwMode="auto">
          <a:xfrm>
            <a:off x="2017713" y="4284663"/>
            <a:ext cx="574675" cy="574675"/>
          </a:xfrm>
          <a:prstGeom prst="rect">
            <a:avLst/>
          </a:prstGeom>
          <a:solidFill>
            <a:srgbClr val="DDEEFF"/>
          </a:solidFill>
          <a:ln w="9525">
            <a:miter lim="800000"/>
            <a:headEnd/>
            <a:tailEnd/>
          </a:ln>
          <a:scene3d>
            <a:camera prst="legacyObliqueTopRight">
              <a:rot lat="0" lon="16499993"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23909" name="AutoShape 5"/>
          <p:cNvSpPr>
            <a:spLocks noChangeArrowheads="1"/>
          </p:cNvSpPr>
          <p:nvPr/>
        </p:nvSpPr>
        <p:spPr bwMode="auto">
          <a:xfrm rot="16200000" flipH="1">
            <a:off x="6050757" y="3901281"/>
            <a:ext cx="1981200" cy="1725613"/>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23911" name="Rectangle 7"/>
          <p:cNvSpPr>
            <a:spLocks noChangeArrowheads="1"/>
          </p:cNvSpPr>
          <p:nvPr/>
        </p:nvSpPr>
        <p:spPr bwMode="auto">
          <a:xfrm>
            <a:off x="6881813" y="4540250"/>
            <a:ext cx="574675" cy="574675"/>
          </a:xfrm>
          <a:prstGeom prst="rect">
            <a:avLst/>
          </a:prstGeom>
          <a:solidFill>
            <a:srgbClr val="DDEEFF"/>
          </a:solidFill>
          <a:ln w="9525">
            <a:miter lim="800000"/>
            <a:headEnd/>
            <a:tailEnd/>
          </a:ln>
          <a:scene3d>
            <a:camera prst="legacyObliqueTopRight">
              <a:rot lat="0" lon="19199995" rev="0"/>
            </a:camera>
            <a:lightRig rig="legacyFlat3" dir="b"/>
          </a:scene3d>
          <a:sp3d extrusionH="8874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23915" name="Rectangle 11"/>
          <p:cNvSpPr>
            <a:spLocks noChangeArrowheads="1"/>
          </p:cNvSpPr>
          <p:nvPr/>
        </p:nvSpPr>
        <p:spPr bwMode="auto">
          <a:xfrm>
            <a:off x="3563938" y="4343400"/>
            <a:ext cx="2044700" cy="1470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23917" name="Rectangle 13"/>
          <p:cNvSpPr>
            <a:spLocks noChangeArrowheads="1"/>
          </p:cNvSpPr>
          <p:nvPr/>
        </p:nvSpPr>
        <p:spPr bwMode="auto">
          <a:xfrm>
            <a:off x="4459288" y="4854575"/>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23937" name="Line 33"/>
          <p:cNvSpPr>
            <a:spLocks noChangeShapeType="1"/>
          </p:cNvSpPr>
          <p:nvPr/>
        </p:nvSpPr>
        <p:spPr bwMode="auto">
          <a:xfrm flipH="1">
            <a:off x="461963" y="3581400"/>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38" name="Line 34"/>
          <p:cNvSpPr>
            <a:spLocks noChangeShapeType="1"/>
          </p:cNvSpPr>
          <p:nvPr/>
        </p:nvSpPr>
        <p:spPr bwMode="auto">
          <a:xfrm flipH="1">
            <a:off x="461963" y="5029200"/>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39" name="Line 35"/>
          <p:cNvSpPr>
            <a:spLocks noChangeShapeType="1"/>
          </p:cNvSpPr>
          <p:nvPr/>
        </p:nvSpPr>
        <p:spPr bwMode="auto">
          <a:xfrm flipH="1">
            <a:off x="461963" y="4081463"/>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41" name="Line 37"/>
          <p:cNvSpPr>
            <a:spLocks noChangeShapeType="1"/>
          </p:cNvSpPr>
          <p:nvPr/>
        </p:nvSpPr>
        <p:spPr bwMode="auto">
          <a:xfrm flipH="1">
            <a:off x="461963" y="5562600"/>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42" name="Line 38"/>
          <p:cNvSpPr>
            <a:spLocks noChangeShapeType="1"/>
          </p:cNvSpPr>
          <p:nvPr/>
        </p:nvSpPr>
        <p:spPr bwMode="auto">
          <a:xfrm>
            <a:off x="3551238" y="4346575"/>
            <a:ext cx="990600" cy="2130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44" name="Line 40"/>
          <p:cNvSpPr>
            <a:spLocks noChangeShapeType="1"/>
          </p:cNvSpPr>
          <p:nvPr/>
        </p:nvSpPr>
        <p:spPr bwMode="auto">
          <a:xfrm flipH="1">
            <a:off x="4541838" y="4365625"/>
            <a:ext cx="1066800" cy="2111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45" name="Line 41"/>
          <p:cNvSpPr>
            <a:spLocks noChangeShapeType="1"/>
          </p:cNvSpPr>
          <p:nvPr/>
        </p:nvSpPr>
        <p:spPr bwMode="auto">
          <a:xfrm>
            <a:off x="3551238" y="5813425"/>
            <a:ext cx="9906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47" name="Line 43"/>
          <p:cNvSpPr>
            <a:spLocks noChangeShapeType="1"/>
          </p:cNvSpPr>
          <p:nvPr/>
        </p:nvSpPr>
        <p:spPr bwMode="auto">
          <a:xfrm flipH="1">
            <a:off x="4541838" y="5813425"/>
            <a:ext cx="10668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48" name="Line 44"/>
          <p:cNvSpPr>
            <a:spLocks noChangeShapeType="1"/>
          </p:cNvSpPr>
          <p:nvPr/>
        </p:nvSpPr>
        <p:spPr bwMode="auto">
          <a:xfrm>
            <a:off x="6164263" y="4273550"/>
            <a:ext cx="2197100" cy="1328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49" name="Line 45"/>
          <p:cNvSpPr>
            <a:spLocks noChangeShapeType="1"/>
          </p:cNvSpPr>
          <p:nvPr/>
        </p:nvSpPr>
        <p:spPr bwMode="auto">
          <a:xfrm flipV="1">
            <a:off x="6151563" y="5602288"/>
            <a:ext cx="2209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50" name="Line 46"/>
          <p:cNvSpPr>
            <a:spLocks noChangeShapeType="1"/>
          </p:cNvSpPr>
          <p:nvPr/>
        </p:nvSpPr>
        <p:spPr bwMode="auto">
          <a:xfrm>
            <a:off x="7904163" y="5221288"/>
            <a:ext cx="457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51" name="Line 47"/>
          <p:cNvSpPr>
            <a:spLocks noChangeShapeType="1"/>
          </p:cNvSpPr>
          <p:nvPr/>
        </p:nvSpPr>
        <p:spPr bwMode="auto">
          <a:xfrm>
            <a:off x="7904163" y="3773488"/>
            <a:ext cx="457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55" name="Text Box 51"/>
          <p:cNvSpPr txBox="1">
            <a:spLocks noChangeArrowheads="1"/>
          </p:cNvSpPr>
          <p:nvPr/>
        </p:nvSpPr>
        <p:spPr bwMode="auto">
          <a:xfrm>
            <a:off x="695325" y="5618163"/>
            <a:ext cx="1187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Camera 1</a:t>
            </a:r>
          </a:p>
        </p:txBody>
      </p:sp>
      <p:sp>
        <p:nvSpPr>
          <p:cNvPr id="123956" name="Text Box 52"/>
          <p:cNvSpPr txBox="1">
            <a:spLocks noChangeArrowheads="1"/>
          </p:cNvSpPr>
          <p:nvPr/>
        </p:nvSpPr>
        <p:spPr bwMode="auto">
          <a:xfrm>
            <a:off x="2847975" y="6040438"/>
            <a:ext cx="1187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Camera 2</a:t>
            </a:r>
          </a:p>
        </p:txBody>
      </p:sp>
      <p:sp>
        <p:nvSpPr>
          <p:cNvPr id="123957" name="Text Box 53"/>
          <p:cNvSpPr txBox="1">
            <a:spLocks noChangeArrowheads="1"/>
          </p:cNvSpPr>
          <p:nvPr/>
        </p:nvSpPr>
        <p:spPr bwMode="auto">
          <a:xfrm>
            <a:off x="7281863" y="5618163"/>
            <a:ext cx="1187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Camera 3</a:t>
            </a:r>
          </a:p>
        </p:txBody>
      </p:sp>
      <p:grpSp>
        <p:nvGrpSpPr>
          <p:cNvPr id="2" name="Group 54"/>
          <p:cNvGrpSpPr>
            <a:grpSpLocks/>
          </p:cNvGrpSpPr>
          <p:nvPr/>
        </p:nvGrpSpPr>
        <p:grpSpPr bwMode="auto">
          <a:xfrm>
            <a:off x="1425575" y="4119563"/>
            <a:ext cx="1076325" cy="860425"/>
            <a:chOff x="831" y="2079"/>
            <a:chExt cx="822" cy="657"/>
          </a:xfrm>
        </p:grpSpPr>
        <p:sp>
          <p:nvSpPr>
            <p:cNvPr id="199752"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53"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54"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55"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56"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57"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58"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grpSp>
        <p:nvGrpSpPr>
          <p:cNvPr id="3" name="Group 62"/>
          <p:cNvGrpSpPr>
            <a:grpSpLocks/>
          </p:cNvGrpSpPr>
          <p:nvPr/>
        </p:nvGrpSpPr>
        <p:grpSpPr bwMode="auto">
          <a:xfrm>
            <a:off x="3968750" y="4591050"/>
            <a:ext cx="1073150" cy="950913"/>
            <a:chOff x="2412" y="2031"/>
            <a:chExt cx="837" cy="741"/>
          </a:xfrm>
        </p:grpSpPr>
        <p:sp>
          <p:nvSpPr>
            <p:cNvPr id="199745"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6"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7"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8"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9"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50"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51"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grpSp>
        <p:nvGrpSpPr>
          <p:cNvPr id="4" name="Group 70"/>
          <p:cNvGrpSpPr>
            <a:grpSpLocks/>
          </p:cNvGrpSpPr>
          <p:nvPr/>
        </p:nvGrpSpPr>
        <p:grpSpPr bwMode="auto">
          <a:xfrm>
            <a:off x="6510338" y="4197350"/>
            <a:ext cx="1003300" cy="1016000"/>
            <a:chOff x="4188" y="2004"/>
            <a:chExt cx="756" cy="765"/>
          </a:xfrm>
        </p:grpSpPr>
        <p:sp>
          <p:nvSpPr>
            <p:cNvPr id="199738"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39"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0"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1"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2"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3"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4"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sp>
        <p:nvSpPr>
          <p:cNvPr id="123990" name="Text Box 86"/>
          <p:cNvSpPr txBox="1">
            <a:spLocks noChangeArrowheads="1"/>
          </p:cNvSpPr>
          <p:nvPr/>
        </p:nvSpPr>
        <p:spPr bwMode="auto">
          <a:xfrm>
            <a:off x="792163" y="5829300"/>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1</a:t>
            </a:r>
            <a:r>
              <a:rPr kumimoji="0" lang="en-US" altLang="en-US" sz="28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1</a:t>
            </a:r>
          </a:p>
        </p:txBody>
      </p:sp>
      <p:sp>
        <p:nvSpPr>
          <p:cNvPr id="123991" name="Text Box 87"/>
          <p:cNvSpPr txBox="1">
            <a:spLocks noChangeArrowheads="1"/>
          </p:cNvSpPr>
          <p:nvPr/>
        </p:nvSpPr>
        <p:spPr bwMode="auto">
          <a:xfrm>
            <a:off x="2986088" y="6251575"/>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2</a:t>
            </a:r>
            <a:r>
              <a:rPr kumimoji="0" lang="en-US" altLang="en-US" sz="28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2</a:t>
            </a:r>
          </a:p>
        </p:txBody>
      </p:sp>
      <p:sp>
        <p:nvSpPr>
          <p:cNvPr id="123992" name="Text Box 88"/>
          <p:cNvSpPr txBox="1">
            <a:spLocks noChangeArrowheads="1"/>
          </p:cNvSpPr>
          <p:nvPr/>
        </p:nvSpPr>
        <p:spPr bwMode="auto">
          <a:xfrm>
            <a:off x="7504113" y="5829300"/>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3</a:t>
            </a:r>
            <a:r>
              <a:rPr kumimoji="0" lang="en-US" altLang="en-US" sz="28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3</a:t>
            </a:r>
          </a:p>
        </p:txBody>
      </p:sp>
      <p:grpSp>
        <p:nvGrpSpPr>
          <p:cNvPr id="5" name="Group 97"/>
          <p:cNvGrpSpPr>
            <a:grpSpLocks/>
          </p:cNvGrpSpPr>
          <p:nvPr/>
        </p:nvGrpSpPr>
        <p:grpSpPr bwMode="auto">
          <a:xfrm>
            <a:off x="2805113" y="1355725"/>
            <a:ext cx="3338512" cy="2689225"/>
            <a:chOff x="1986" y="854"/>
            <a:chExt cx="2103" cy="1694"/>
          </a:xfrm>
        </p:grpSpPr>
        <p:sp>
          <p:nvSpPr>
            <p:cNvPr id="199731" name="Text Box 90"/>
            <p:cNvSpPr txBox="1">
              <a:spLocks noChangeArrowheads="1"/>
            </p:cNvSpPr>
            <p:nvPr/>
          </p:nvSpPr>
          <p:spPr bwMode="auto">
            <a:xfrm>
              <a:off x="2009" y="1170"/>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1</a:t>
              </a:r>
            </a:p>
          </p:txBody>
        </p:sp>
        <p:sp>
          <p:nvSpPr>
            <p:cNvPr id="199732" name="Text Box 91"/>
            <p:cNvSpPr txBox="1">
              <a:spLocks noChangeArrowheads="1"/>
            </p:cNvSpPr>
            <p:nvPr/>
          </p:nvSpPr>
          <p:spPr bwMode="auto">
            <a:xfrm>
              <a:off x="2686" y="854"/>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4</a:t>
              </a:r>
            </a:p>
          </p:txBody>
        </p:sp>
        <p:sp>
          <p:nvSpPr>
            <p:cNvPr id="199733" name="Text Box 92"/>
            <p:cNvSpPr txBox="1">
              <a:spLocks noChangeArrowheads="1"/>
            </p:cNvSpPr>
            <p:nvPr/>
          </p:nvSpPr>
          <p:spPr bwMode="auto">
            <a:xfrm>
              <a:off x="3703" y="1192"/>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3</a:t>
              </a:r>
            </a:p>
          </p:txBody>
        </p:sp>
        <p:sp>
          <p:nvSpPr>
            <p:cNvPr id="199734" name="Text Box 93"/>
            <p:cNvSpPr txBox="1">
              <a:spLocks noChangeArrowheads="1"/>
            </p:cNvSpPr>
            <p:nvPr/>
          </p:nvSpPr>
          <p:spPr bwMode="auto">
            <a:xfrm>
              <a:off x="3049" y="1509"/>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2</a:t>
              </a:r>
            </a:p>
          </p:txBody>
        </p:sp>
        <p:sp>
          <p:nvSpPr>
            <p:cNvPr id="199735" name="Text Box 94"/>
            <p:cNvSpPr txBox="1">
              <a:spLocks noChangeArrowheads="1"/>
            </p:cNvSpPr>
            <p:nvPr/>
          </p:nvSpPr>
          <p:spPr bwMode="auto">
            <a:xfrm>
              <a:off x="1986" y="1945"/>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5</a:t>
              </a:r>
            </a:p>
          </p:txBody>
        </p:sp>
        <p:sp>
          <p:nvSpPr>
            <p:cNvPr id="199736" name="Text Box 95"/>
            <p:cNvSpPr txBox="1">
              <a:spLocks noChangeArrowheads="1"/>
            </p:cNvSpPr>
            <p:nvPr/>
          </p:nvSpPr>
          <p:spPr bwMode="auto">
            <a:xfrm>
              <a:off x="2663" y="2257"/>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6</a:t>
              </a:r>
            </a:p>
          </p:txBody>
        </p:sp>
        <p:sp>
          <p:nvSpPr>
            <p:cNvPr id="199737" name="Text Box 96"/>
            <p:cNvSpPr txBox="1">
              <a:spLocks noChangeArrowheads="1"/>
            </p:cNvSpPr>
            <p:nvPr/>
          </p:nvSpPr>
          <p:spPr bwMode="auto">
            <a:xfrm>
              <a:off x="3751" y="1969"/>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7</a:t>
              </a:r>
            </a:p>
          </p:txBody>
        </p:sp>
      </p:grpSp>
      <p:sp>
        <p:nvSpPr>
          <p:cNvPr id="124003" name="Line 99"/>
          <p:cNvSpPr>
            <a:spLocks noChangeShapeType="1"/>
          </p:cNvSpPr>
          <p:nvPr/>
        </p:nvSpPr>
        <p:spPr bwMode="auto">
          <a:xfrm flipH="1">
            <a:off x="466725" y="2162175"/>
            <a:ext cx="2881313" cy="345598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4004" name="Line 100"/>
          <p:cNvSpPr>
            <a:spLocks noChangeShapeType="1"/>
          </p:cNvSpPr>
          <p:nvPr/>
        </p:nvSpPr>
        <p:spPr bwMode="auto">
          <a:xfrm>
            <a:off x="3348038" y="2200275"/>
            <a:ext cx="1150937" cy="426243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4005" name="Line 101"/>
          <p:cNvSpPr>
            <a:spLocks noChangeShapeType="1"/>
          </p:cNvSpPr>
          <p:nvPr/>
        </p:nvSpPr>
        <p:spPr bwMode="auto">
          <a:xfrm>
            <a:off x="3348038" y="2200275"/>
            <a:ext cx="4992687" cy="337978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nvGrpSpPr>
          <p:cNvPr id="6" name="Group 22"/>
          <p:cNvGrpSpPr>
            <a:grpSpLocks/>
          </p:cNvGrpSpPr>
          <p:nvPr/>
        </p:nvGrpSpPr>
        <p:grpSpPr bwMode="auto">
          <a:xfrm>
            <a:off x="3208338" y="1733550"/>
            <a:ext cx="2362200" cy="2090738"/>
            <a:chOff x="2412" y="2031"/>
            <a:chExt cx="837" cy="741"/>
          </a:xfrm>
        </p:grpSpPr>
        <p:sp>
          <p:nvSpPr>
            <p:cNvPr id="199724"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25"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26"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27"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28"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29"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30"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grpSp>
        <p:nvGrpSpPr>
          <p:cNvPr id="7" name="Group 105"/>
          <p:cNvGrpSpPr>
            <a:grpSpLocks/>
          </p:cNvGrpSpPr>
          <p:nvPr/>
        </p:nvGrpSpPr>
        <p:grpSpPr bwMode="auto">
          <a:xfrm>
            <a:off x="6300788" y="1930400"/>
            <a:ext cx="2443162" cy="1192213"/>
            <a:chOff x="3969" y="1047"/>
            <a:chExt cx="1539" cy="751"/>
          </a:xfrm>
        </p:grpSpPr>
        <p:sp>
          <p:nvSpPr>
            <p:cNvPr id="199722" name="Text Box 102"/>
            <p:cNvSpPr txBox="1">
              <a:spLocks noChangeArrowheads="1"/>
            </p:cNvSpPr>
            <p:nvPr/>
          </p:nvSpPr>
          <p:spPr bwMode="auto">
            <a:xfrm>
              <a:off x="4186" y="1047"/>
              <a:ext cx="109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minimize</a:t>
              </a:r>
            </a:p>
          </p:txBody>
        </p:sp>
        <p:sp>
          <p:nvSpPr>
            <p:cNvPr id="199723" name="Text Box 103"/>
            <p:cNvSpPr txBox="1">
              <a:spLocks noChangeArrowheads="1"/>
            </p:cNvSpPr>
            <p:nvPr/>
          </p:nvSpPr>
          <p:spPr bwMode="auto">
            <a:xfrm>
              <a:off x="3969" y="1313"/>
              <a:ext cx="1539"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g(</a:t>
              </a:r>
              <a:r>
                <a:rPr kumimoji="0" lang="en-US" altLang="en-US" sz="4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R</a:t>
              </a:r>
              <a:r>
                <a:rPr kumimoji="0" lang="en-US" altLang="en-US" sz="4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t>
              </a:r>
              <a:r>
                <a:rPr kumimoji="0" lang="en-US"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a:t>
              </a:r>
              <a:r>
                <a:rPr kumimoji="0" lang="en-US" altLang="en-US" sz="4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t>
              </a:r>
              <a:r>
                <a:rPr kumimoji="0" lang="en-US"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X</a:t>
              </a:r>
              <a:r>
                <a:rPr kumimoji="0" lang="en-US" altLang="en-US" sz="4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t>
              </a:r>
            </a:p>
          </p:txBody>
        </p:sp>
      </p:grpSp>
      <p:sp>
        <p:nvSpPr>
          <p:cNvPr id="74" name="Rectangle 85"/>
          <p:cNvSpPr>
            <a:spLocks noChangeArrowheads="1"/>
          </p:cNvSpPr>
          <p:nvPr/>
        </p:nvSpPr>
        <p:spPr bwMode="auto">
          <a:xfrm>
            <a:off x="1028700" y="4038600"/>
            <a:ext cx="498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smtClean="0">
                <a:ln>
                  <a:noFill/>
                </a:ln>
                <a:solidFill>
                  <a:srgbClr val="000000"/>
                </a:solidFill>
                <a:effectLst/>
                <a:uLnTx/>
                <a:uFillTx/>
                <a:latin typeface="Calibri" panose="020F0502020204030204" pitchFamily="34" charset="0"/>
                <a:ea typeface="+mn-ea"/>
                <a:cs typeface="+mn-cs"/>
              </a:rPr>
              <a:t>1,1</a:t>
            </a:r>
          </a:p>
        </p:txBody>
      </p:sp>
      <p:sp>
        <p:nvSpPr>
          <p:cNvPr id="75" name="Rectangle 86"/>
          <p:cNvSpPr>
            <a:spLocks noChangeArrowheads="1"/>
          </p:cNvSpPr>
          <p:nvPr/>
        </p:nvSpPr>
        <p:spPr bwMode="auto">
          <a:xfrm>
            <a:off x="3686175" y="4406900"/>
            <a:ext cx="498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smtClean="0">
                <a:ln>
                  <a:noFill/>
                </a:ln>
                <a:solidFill>
                  <a:srgbClr val="000000"/>
                </a:solidFill>
                <a:effectLst/>
                <a:uLnTx/>
                <a:uFillTx/>
                <a:latin typeface="Calibri" panose="020F0502020204030204" pitchFamily="34" charset="0"/>
                <a:ea typeface="+mn-ea"/>
                <a:cs typeface="+mn-cs"/>
              </a:rPr>
              <a:t>1,2</a:t>
            </a:r>
          </a:p>
        </p:txBody>
      </p:sp>
      <p:sp>
        <p:nvSpPr>
          <p:cNvPr id="76" name="Rectangle 87"/>
          <p:cNvSpPr>
            <a:spLocks noChangeArrowheads="1"/>
          </p:cNvSpPr>
          <p:nvPr/>
        </p:nvSpPr>
        <p:spPr bwMode="auto">
          <a:xfrm>
            <a:off x="6554788" y="4125913"/>
            <a:ext cx="498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smtClean="0">
                <a:ln>
                  <a:noFill/>
                </a:ln>
                <a:solidFill>
                  <a:srgbClr val="000000"/>
                </a:solidFill>
                <a:effectLst/>
                <a:uLnTx/>
                <a:uFillTx/>
                <a:latin typeface="Calibri" panose="020F0502020204030204" pitchFamily="34" charset="0"/>
                <a:ea typeface="+mn-ea"/>
                <a:cs typeface="+mn-cs"/>
              </a:rPr>
              <a:t>1,3</a:t>
            </a:r>
          </a:p>
        </p:txBody>
      </p:sp>
      <p:pic>
        <p:nvPicPr>
          <p:cNvPr id="41986" name="Picture 2"/>
          <p:cNvPicPr>
            <a:picLocks noChangeAspect="1" noChangeArrowheads="1"/>
          </p:cNvPicPr>
          <p:nvPr/>
        </p:nvPicPr>
        <p:blipFill>
          <a:blip r:embed="rId3" cstate="print"/>
          <a:srcRect/>
          <a:stretch>
            <a:fillRect/>
          </a:stretch>
        </p:blipFill>
        <p:spPr bwMode="auto">
          <a:xfrm>
            <a:off x="304800" y="2819400"/>
            <a:ext cx="2504017" cy="495300"/>
          </a:xfrm>
          <a:prstGeom prst="rect">
            <a:avLst/>
          </a:prstGeom>
          <a:noFill/>
          <a:ln w="9525">
            <a:solidFill>
              <a:schemeClr val="tx1"/>
            </a:solidFill>
            <a:miter lim="800000"/>
            <a:headEnd/>
            <a:tailEnd/>
          </a:ln>
          <a:effectLst>
            <a:glow rad="139700">
              <a:schemeClr val="accent6">
                <a:satMod val="175000"/>
                <a:alpha val="40000"/>
              </a:schemeClr>
            </a:glow>
          </a:effectLst>
        </p:spPr>
      </p:pic>
      <p:sp>
        <p:nvSpPr>
          <p:cNvPr id="78" name="TextBox 77"/>
          <p:cNvSpPr txBox="1">
            <a:spLocks noChangeArrowheads="1"/>
          </p:cNvSpPr>
          <p:nvPr/>
        </p:nvSpPr>
        <p:spPr bwMode="auto">
          <a:xfrm>
            <a:off x="6324600" y="2982913"/>
            <a:ext cx="2419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non-linear least squares</a:t>
            </a:r>
          </a:p>
        </p:txBody>
      </p:sp>
    </p:spTree>
    <p:extLst>
      <p:ext uri="{BB962C8B-B14F-4D97-AF65-F5344CB8AC3E}">
        <p14:creationId xmlns:p14="http://schemas.microsoft.com/office/powerpoint/2010/main" val="74964488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500"/>
                                        <p:tgtEl>
                                          <p:spTgt spid="1239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10"/>
                                        </p:tgtEl>
                                        <p:attrNameLst>
                                          <p:attrName>style.visibility</p:attrName>
                                        </p:attrNameLst>
                                      </p:cBhvr>
                                      <p:to>
                                        <p:strVal val="visible"/>
                                      </p:to>
                                    </p:set>
                                    <p:animEffect transition="in" filter="fade">
                                      <p:cBhvr>
                                        <p:cTn id="10" dur="500"/>
                                        <p:tgtEl>
                                          <p:spTgt spid="123910"/>
                                        </p:tgtEl>
                                      </p:cBhvr>
                                    </p:animEffect>
                                  </p:childTnLst>
                                </p:cTn>
                              </p:par>
                              <p:par>
                                <p:cTn id="11" presetID="10" presetClass="entr" presetSubtype="0" fill="hold" nodeType="withEffect">
                                  <p:stCondLst>
                                    <p:cond delay="0"/>
                                  </p:stCondLst>
                                  <p:childTnLst>
                                    <p:set>
                                      <p:cBhvr>
                                        <p:cTn id="12" dur="1" fill="hold">
                                          <p:stCondLst>
                                            <p:cond delay="0"/>
                                          </p:stCondLst>
                                        </p:cTn>
                                        <p:tgtEl>
                                          <p:spTgt spid="123937"/>
                                        </p:tgtEl>
                                        <p:attrNameLst>
                                          <p:attrName>style.visibility</p:attrName>
                                        </p:attrNameLst>
                                      </p:cBhvr>
                                      <p:to>
                                        <p:strVal val="visible"/>
                                      </p:to>
                                    </p:set>
                                    <p:animEffect transition="in" filter="fade">
                                      <p:cBhvr>
                                        <p:cTn id="13" dur="500"/>
                                        <p:tgtEl>
                                          <p:spTgt spid="123937"/>
                                        </p:tgtEl>
                                      </p:cBhvr>
                                    </p:animEffect>
                                  </p:childTnLst>
                                </p:cTn>
                              </p:par>
                              <p:par>
                                <p:cTn id="14" presetID="10" presetClass="entr" presetSubtype="0" fill="hold" nodeType="withEffect">
                                  <p:stCondLst>
                                    <p:cond delay="0"/>
                                  </p:stCondLst>
                                  <p:childTnLst>
                                    <p:set>
                                      <p:cBhvr>
                                        <p:cTn id="15" dur="1" fill="hold">
                                          <p:stCondLst>
                                            <p:cond delay="0"/>
                                          </p:stCondLst>
                                        </p:cTn>
                                        <p:tgtEl>
                                          <p:spTgt spid="123938"/>
                                        </p:tgtEl>
                                        <p:attrNameLst>
                                          <p:attrName>style.visibility</p:attrName>
                                        </p:attrNameLst>
                                      </p:cBhvr>
                                      <p:to>
                                        <p:strVal val="visible"/>
                                      </p:to>
                                    </p:set>
                                    <p:animEffect transition="in" filter="fade">
                                      <p:cBhvr>
                                        <p:cTn id="16" dur="500"/>
                                        <p:tgtEl>
                                          <p:spTgt spid="123938"/>
                                        </p:tgtEl>
                                      </p:cBhvr>
                                    </p:animEffect>
                                  </p:childTnLst>
                                </p:cTn>
                              </p:par>
                              <p:par>
                                <p:cTn id="17" presetID="10" presetClass="entr" presetSubtype="0" fill="hold" nodeType="withEffect">
                                  <p:stCondLst>
                                    <p:cond delay="0"/>
                                  </p:stCondLst>
                                  <p:childTnLst>
                                    <p:set>
                                      <p:cBhvr>
                                        <p:cTn id="18" dur="1" fill="hold">
                                          <p:stCondLst>
                                            <p:cond delay="0"/>
                                          </p:stCondLst>
                                        </p:cTn>
                                        <p:tgtEl>
                                          <p:spTgt spid="123939"/>
                                        </p:tgtEl>
                                        <p:attrNameLst>
                                          <p:attrName>style.visibility</p:attrName>
                                        </p:attrNameLst>
                                      </p:cBhvr>
                                      <p:to>
                                        <p:strVal val="visible"/>
                                      </p:to>
                                    </p:set>
                                    <p:animEffect transition="in" filter="fade">
                                      <p:cBhvr>
                                        <p:cTn id="19" dur="500"/>
                                        <p:tgtEl>
                                          <p:spTgt spid="123939"/>
                                        </p:tgtEl>
                                      </p:cBhvr>
                                    </p:animEffect>
                                  </p:childTnLst>
                                </p:cTn>
                              </p:par>
                              <p:par>
                                <p:cTn id="20" presetID="10" presetClass="entr" presetSubtype="0" fill="hold" nodeType="withEffect">
                                  <p:stCondLst>
                                    <p:cond delay="0"/>
                                  </p:stCondLst>
                                  <p:childTnLst>
                                    <p:set>
                                      <p:cBhvr>
                                        <p:cTn id="21" dur="1" fill="hold">
                                          <p:stCondLst>
                                            <p:cond delay="0"/>
                                          </p:stCondLst>
                                        </p:cTn>
                                        <p:tgtEl>
                                          <p:spTgt spid="123941"/>
                                        </p:tgtEl>
                                        <p:attrNameLst>
                                          <p:attrName>style.visibility</p:attrName>
                                        </p:attrNameLst>
                                      </p:cBhvr>
                                      <p:to>
                                        <p:strVal val="visible"/>
                                      </p:to>
                                    </p:set>
                                    <p:animEffect transition="in" filter="fade">
                                      <p:cBhvr>
                                        <p:cTn id="22" dur="500"/>
                                        <p:tgtEl>
                                          <p:spTgt spid="1239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955"/>
                                        </p:tgtEl>
                                        <p:attrNameLst>
                                          <p:attrName>style.visibility</p:attrName>
                                        </p:attrNameLst>
                                      </p:cBhvr>
                                      <p:to>
                                        <p:strVal val="visible"/>
                                      </p:to>
                                    </p:set>
                                    <p:animEffect transition="in" filter="fade">
                                      <p:cBhvr>
                                        <p:cTn id="25" dur="500"/>
                                        <p:tgtEl>
                                          <p:spTgt spid="123955"/>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3915"/>
                                        </p:tgtEl>
                                        <p:attrNameLst>
                                          <p:attrName>style.visibility</p:attrName>
                                        </p:attrNameLst>
                                      </p:cBhvr>
                                      <p:to>
                                        <p:strVal val="visible"/>
                                      </p:to>
                                    </p:set>
                                    <p:animEffect transition="in" filter="fade">
                                      <p:cBhvr>
                                        <p:cTn id="29" dur="500"/>
                                        <p:tgtEl>
                                          <p:spTgt spid="1239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3917"/>
                                        </p:tgtEl>
                                        <p:attrNameLst>
                                          <p:attrName>style.visibility</p:attrName>
                                        </p:attrNameLst>
                                      </p:cBhvr>
                                      <p:to>
                                        <p:strVal val="visible"/>
                                      </p:to>
                                    </p:set>
                                    <p:animEffect transition="in" filter="fade">
                                      <p:cBhvr>
                                        <p:cTn id="32" dur="500"/>
                                        <p:tgtEl>
                                          <p:spTgt spid="123917"/>
                                        </p:tgtEl>
                                      </p:cBhvr>
                                    </p:animEffect>
                                  </p:childTnLst>
                                </p:cTn>
                              </p:par>
                              <p:par>
                                <p:cTn id="33" presetID="10" presetClass="entr" presetSubtype="0" fill="hold" nodeType="withEffect">
                                  <p:stCondLst>
                                    <p:cond delay="0"/>
                                  </p:stCondLst>
                                  <p:childTnLst>
                                    <p:set>
                                      <p:cBhvr>
                                        <p:cTn id="34" dur="1" fill="hold">
                                          <p:stCondLst>
                                            <p:cond delay="0"/>
                                          </p:stCondLst>
                                        </p:cTn>
                                        <p:tgtEl>
                                          <p:spTgt spid="123942"/>
                                        </p:tgtEl>
                                        <p:attrNameLst>
                                          <p:attrName>style.visibility</p:attrName>
                                        </p:attrNameLst>
                                      </p:cBhvr>
                                      <p:to>
                                        <p:strVal val="visible"/>
                                      </p:to>
                                    </p:set>
                                    <p:animEffect transition="in" filter="fade">
                                      <p:cBhvr>
                                        <p:cTn id="35" dur="500"/>
                                        <p:tgtEl>
                                          <p:spTgt spid="123942"/>
                                        </p:tgtEl>
                                      </p:cBhvr>
                                    </p:animEffect>
                                  </p:childTnLst>
                                </p:cTn>
                              </p:par>
                              <p:par>
                                <p:cTn id="36" presetID="10" presetClass="entr" presetSubtype="0" fill="hold" nodeType="withEffect">
                                  <p:stCondLst>
                                    <p:cond delay="0"/>
                                  </p:stCondLst>
                                  <p:childTnLst>
                                    <p:set>
                                      <p:cBhvr>
                                        <p:cTn id="37" dur="1" fill="hold">
                                          <p:stCondLst>
                                            <p:cond delay="0"/>
                                          </p:stCondLst>
                                        </p:cTn>
                                        <p:tgtEl>
                                          <p:spTgt spid="123944"/>
                                        </p:tgtEl>
                                        <p:attrNameLst>
                                          <p:attrName>style.visibility</p:attrName>
                                        </p:attrNameLst>
                                      </p:cBhvr>
                                      <p:to>
                                        <p:strVal val="visible"/>
                                      </p:to>
                                    </p:set>
                                    <p:animEffect transition="in" filter="fade">
                                      <p:cBhvr>
                                        <p:cTn id="38" dur="500"/>
                                        <p:tgtEl>
                                          <p:spTgt spid="123944"/>
                                        </p:tgtEl>
                                      </p:cBhvr>
                                    </p:animEffect>
                                  </p:childTnLst>
                                </p:cTn>
                              </p:par>
                              <p:par>
                                <p:cTn id="39" presetID="10" presetClass="entr" presetSubtype="0" fill="hold" nodeType="withEffect">
                                  <p:stCondLst>
                                    <p:cond delay="0"/>
                                  </p:stCondLst>
                                  <p:childTnLst>
                                    <p:set>
                                      <p:cBhvr>
                                        <p:cTn id="40" dur="1" fill="hold">
                                          <p:stCondLst>
                                            <p:cond delay="0"/>
                                          </p:stCondLst>
                                        </p:cTn>
                                        <p:tgtEl>
                                          <p:spTgt spid="123945"/>
                                        </p:tgtEl>
                                        <p:attrNameLst>
                                          <p:attrName>style.visibility</p:attrName>
                                        </p:attrNameLst>
                                      </p:cBhvr>
                                      <p:to>
                                        <p:strVal val="visible"/>
                                      </p:to>
                                    </p:set>
                                    <p:animEffect transition="in" filter="fade">
                                      <p:cBhvr>
                                        <p:cTn id="41" dur="500"/>
                                        <p:tgtEl>
                                          <p:spTgt spid="123945"/>
                                        </p:tgtEl>
                                      </p:cBhvr>
                                    </p:animEffect>
                                  </p:childTnLst>
                                </p:cTn>
                              </p:par>
                              <p:par>
                                <p:cTn id="42" presetID="10" presetClass="entr" presetSubtype="0" fill="hold" nodeType="withEffect">
                                  <p:stCondLst>
                                    <p:cond delay="0"/>
                                  </p:stCondLst>
                                  <p:childTnLst>
                                    <p:set>
                                      <p:cBhvr>
                                        <p:cTn id="43" dur="1" fill="hold">
                                          <p:stCondLst>
                                            <p:cond delay="0"/>
                                          </p:stCondLst>
                                        </p:cTn>
                                        <p:tgtEl>
                                          <p:spTgt spid="123947"/>
                                        </p:tgtEl>
                                        <p:attrNameLst>
                                          <p:attrName>style.visibility</p:attrName>
                                        </p:attrNameLst>
                                      </p:cBhvr>
                                      <p:to>
                                        <p:strVal val="visible"/>
                                      </p:to>
                                    </p:set>
                                    <p:animEffect transition="in" filter="fade">
                                      <p:cBhvr>
                                        <p:cTn id="44" dur="500"/>
                                        <p:tgtEl>
                                          <p:spTgt spid="1239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956"/>
                                        </p:tgtEl>
                                        <p:attrNameLst>
                                          <p:attrName>style.visibility</p:attrName>
                                        </p:attrNameLst>
                                      </p:cBhvr>
                                      <p:to>
                                        <p:strVal val="visible"/>
                                      </p:to>
                                    </p:set>
                                    <p:animEffect transition="in" filter="fade">
                                      <p:cBhvr>
                                        <p:cTn id="47" dur="500"/>
                                        <p:tgtEl>
                                          <p:spTgt spid="123956"/>
                                        </p:tgtEl>
                                      </p:cBhvr>
                                    </p:animEffect>
                                  </p:childTnLst>
                                </p:cTn>
                              </p:par>
                            </p:childTnLst>
                          </p:cTn>
                        </p:par>
                        <p:par>
                          <p:cTn id="48" fill="hold" nodeType="afterGroup">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23909"/>
                                        </p:tgtEl>
                                        <p:attrNameLst>
                                          <p:attrName>style.visibility</p:attrName>
                                        </p:attrNameLst>
                                      </p:cBhvr>
                                      <p:to>
                                        <p:strVal val="visible"/>
                                      </p:to>
                                    </p:set>
                                    <p:animEffect transition="in" filter="fade">
                                      <p:cBhvr>
                                        <p:cTn id="51" dur="500"/>
                                        <p:tgtEl>
                                          <p:spTgt spid="1239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3911"/>
                                        </p:tgtEl>
                                        <p:attrNameLst>
                                          <p:attrName>style.visibility</p:attrName>
                                        </p:attrNameLst>
                                      </p:cBhvr>
                                      <p:to>
                                        <p:strVal val="visible"/>
                                      </p:to>
                                    </p:set>
                                    <p:animEffect transition="in" filter="fade">
                                      <p:cBhvr>
                                        <p:cTn id="54" dur="500"/>
                                        <p:tgtEl>
                                          <p:spTgt spid="123911"/>
                                        </p:tgtEl>
                                      </p:cBhvr>
                                    </p:animEffect>
                                  </p:childTnLst>
                                </p:cTn>
                              </p:par>
                              <p:par>
                                <p:cTn id="55" presetID="10" presetClass="entr" presetSubtype="0" fill="hold" nodeType="withEffect">
                                  <p:stCondLst>
                                    <p:cond delay="0"/>
                                  </p:stCondLst>
                                  <p:childTnLst>
                                    <p:set>
                                      <p:cBhvr>
                                        <p:cTn id="56" dur="1" fill="hold">
                                          <p:stCondLst>
                                            <p:cond delay="0"/>
                                          </p:stCondLst>
                                        </p:cTn>
                                        <p:tgtEl>
                                          <p:spTgt spid="123948"/>
                                        </p:tgtEl>
                                        <p:attrNameLst>
                                          <p:attrName>style.visibility</p:attrName>
                                        </p:attrNameLst>
                                      </p:cBhvr>
                                      <p:to>
                                        <p:strVal val="visible"/>
                                      </p:to>
                                    </p:set>
                                    <p:animEffect transition="in" filter="fade">
                                      <p:cBhvr>
                                        <p:cTn id="57" dur="500"/>
                                        <p:tgtEl>
                                          <p:spTgt spid="123948"/>
                                        </p:tgtEl>
                                      </p:cBhvr>
                                    </p:animEffect>
                                  </p:childTnLst>
                                </p:cTn>
                              </p:par>
                              <p:par>
                                <p:cTn id="58" presetID="10" presetClass="entr" presetSubtype="0" fill="hold" nodeType="withEffect">
                                  <p:stCondLst>
                                    <p:cond delay="0"/>
                                  </p:stCondLst>
                                  <p:childTnLst>
                                    <p:set>
                                      <p:cBhvr>
                                        <p:cTn id="59" dur="1" fill="hold">
                                          <p:stCondLst>
                                            <p:cond delay="0"/>
                                          </p:stCondLst>
                                        </p:cTn>
                                        <p:tgtEl>
                                          <p:spTgt spid="123949"/>
                                        </p:tgtEl>
                                        <p:attrNameLst>
                                          <p:attrName>style.visibility</p:attrName>
                                        </p:attrNameLst>
                                      </p:cBhvr>
                                      <p:to>
                                        <p:strVal val="visible"/>
                                      </p:to>
                                    </p:set>
                                    <p:animEffect transition="in" filter="fade">
                                      <p:cBhvr>
                                        <p:cTn id="60" dur="500"/>
                                        <p:tgtEl>
                                          <p:spTgt spid="123949"/>
                                        </p:tgtEl>
                                      </p:cBhvr>
                                    </p:animEffect>
                                  </p:childTnLst>
                                </p:cTn>
                              </p:par>
                              <p:par>
                                <p:cTn id="61" presetID="10" presetClass="entr" presetSubtype="0" fill="hold" nodeType="withEffect">
                                  <p:stCondLst>
                                    <p:cond delay="0"/>
                                  </p:stCondLst>
                                  <p:childTnLst>
                                    <p:set>
                                      <p:cBhvr>
                                        <p:cTn id="62" dur="1" fill="hold">
                                          <p:stCondLst>
                                            <p:cond delay="0"/>
                                          </p:stCondLst>
                                        </p:cTn>
                                        <p:tgtEl>
                                          <p:spTgt spid="123950"/>
                                        </p:tgtEl>
                                        <p:attrNameLst>
                                          <p:attrName>style.visibility</p:attrName>
                                        </p:attrNameLst>
                                      </p:cBhvr>
                                      <p:to>
                                        <p:strVal val="visible"/>
                                      </p:to>
                                    </p:set>
                                    <p:animEffect transition="in" filter="fade">
                                      <p:cBhvr>
                                        <p:cTn id="63" dur="500"/>
                                        <p:tgtEl>
                                          <p:spTgt spid="123950"/>
                                        </p:tgtEl>
                                      </p:cBhvr>
                                    </p:animEffect>
                                  </p:childTnLst>
                                </p:cTn>
                              </p:par>
                              <p:par>
                                <p:cTn id="64" presetID="10" presetClass="entr" presetSubtype="0" fill="hold" nodeType="withEffect">
                                  <p:stCondLst>
                                    <p:cond delay="0"/>
                                  </p:stCondLst>
                                  <p:childTnLst>
                                    <p:set>
                                      <p:cBhvr>
                                        <p:cTn id="65" dur="1" fill="hold">
                                          <p:stCondLst>
                                            <p:cond delay="0"/>
                                          </p:stCondLst>
                                        </p:cTn>
                                        <p:tgtEl>
                                          <p:spTgt spid="123951"/>
                                        </p:tgtEl>
                                        <p:attrNameLst>
                                          <p:attrName>style.visibility</p:attrName>
                                        </p:attrNameLst>
                                      </p:cBhvr>
                                      <p:to>
                                        <p:strVal val="visible"/>
                                      </p:to>
                                    </p:set>
                                    <p:animEffect transition="in" filter="fade">
                                      <p:cBhvr>
                                        <p:cTn id="66" dur="500"/>
                                        <p:tgtEl>
                                          <p:spTgt spid="1239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957"/>
                                        </p:tgtEl>
                                        <p:attrNameLst>
                                          <p:attrName>style.visibility</p:attrName>
                                        </p:attrNameLst>
                                      </p:cBhvr>
                                      <p:to>
                                        <p:strVal val="visible"/>
                                      </p:to>
                                    </p:set>
                                    <p:animEffect transition="in" filter="fade">
                                      <p:cBhvr>
                                        <p:cTn id="69" dur="500"/>
                                        <p:tgtEl>
                                          <p:spTgt spid="12395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3990"/>
                                        </p:tgtEl>
                                        <p:attrNameLst>
                                          <p:attrName>style.visibility</p:attrName>
                                        </p:attrNameLst>
                                      </p:cBhvr>
                                      <p:to>
                                        <p:strVal val="visible"/>
                                      </p:to>
                                    </p:set>
                                    <p:animEffect transition="in" filter="fade">
                                      <p:cBhvr>
                                        <p:cTn id="93" dur="500"/>
                                        <p:tgtEl>
                                          <p:spTgt spid="123990"/>
                                        </p:tgtEl>
                                      </p:cBhvr>
                                    </p:animEffect>
                                  </p:childTnLst>
                                </p:cTn>
                              </p:par>
                            </p:childTnLst>
                          </p:cTn>
                        </p:par>
                        <p:par>
                          <p:cTn id="94" fill="hold" nodeType="afterGroup">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23991"/>
                                        </p:tgtEl>
                                        <p:attrNameLst>
                                          <p:attrName>style.visibility</p:attrName>
                                        </p:attrNameLst>
                                      </p:cBhvr>
                                      <p:to>
                                        <p:strVal val="visible"/>
                                      </p:to>
                                    </p:set>
                                    <p:animEffect transition="in" filter="fade">
                                      <p:cBhvr>
                                        <p:cTn id="97" dur="500"/>
                                        <p:tgtEl>
                                          <p:spTgt spid="123991"/>
                                        </p:tgtEl>
                                      </p:cBhvr>
                                    </p:animEffect>
                                  </p:childTnLst>
                                </p:cTn>
                              </p:par>
                            </p:childTnLst>
                          </p:cTn>
                        </p:par>
                        <p:par>
                          <p:cTn id="98" fill="hold" nodeType="afterGroup">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23992"/>
                                        </p:tgtEl>
                                        <p:attrNameLst>
                                          <p:attrName>style.visibility</p:attrName>
                                        </p:attrNameLst>
                                      </p:cBhvr>
                                      <p:to>
                                        <p:strVal val="visible"/>
                                      </p:to>
                                    </p:set>
                                    <p:animEffect transition="in" filter="fade">
                                      <p:cBhvr>
                                        <p:cTn id="101" dur="500"/>
                                        <p:tgtEl>
                                          <p:spTgt spid="123992"/>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fade">
                                      <p:cBhvr>
                                        <p:cTn id="106" dur="500"/>
                                        <p:tgtEl>
                                          <p:spTgt spid="7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1" fill="hold" nodeType="clickEffect">
                                  <p:stCondLst>
                                    <p:cond delay="0"/>
                                  </p:stCondLst>
                                  <p:childTnLst>
                                    <p:set>
                                      <p:cBhvr>
                                        <p:cTn id="116" dur="1" fill="hold">
                                          <p:stCondLst>
                                            <p:cond delay="0"/>
                                          </p:stCondLst>
                                        </p:cTn>
                                        <p:tgtEl>
                                          <p:spTgt spid="124003"/>
                                        </p:tgtEl>
                                        <p:attrNameLst>
                                          <p:attrName>style.visibility</p:attrName>
                                        </p:attrNameLst>
                                      </p:cBhvr>
                                      <p:to>
                                        <p:strVal val="visible"/>
                                      </p:to>
                                    </p:set>
                                    <p:animEffect transition="in" filter="wipe(up)">
                                      <p:cBhvr>
                                        <p:cTn id="117" dur="1000"/>
                                        <p:tgtEl>
                                          <p:spTgt spid="124003"/>
                                        </p:tgtEl>
                                      </p:cBhvr>
                                    </p:animEffect>
                                  </p:childTnLst>
                                </p:cTn>
                              </p:par>
                            </p:childTnLst>
                          </p:cTn>
                        </p:par>
                        <p:par>
                          <p:cTn id="118" fill="hold" nodeType="afterGroup">
                            <p:stCondLst>
                              <p:cond delay="1000"/>
                            </p:stCondLst>
                            <p:childTnLst>
                              <p:par>
                                <p:cTn id="119" presetID="22" presetClass="entr" presetSubtype="1" fill="hold" nodeType="afterEffect">
                                  <p:stCondLst>
                                    <p:cond delay="1500"/>
                                  </p:stCondLst>
                                  <p:childTnLst>
                                    <p:set>
                                      <p:cBhvr>
                                        <p:cTn id="120" dur="1" fill="hold">
                                          <p:stCondLst>
                                            <p:cond delay="0"/>
                                          </p:stCondLst>
                                        </p:cTn>
                                        <p:tgtEl>
                                          <p:spTgt spid="124004"/>
                                        </p:tgtEl>
                                        <p:attrNameLst>
                                          <p:attrName>style.visibility</p:attrName>
                                        </p:attrNameLst>
                                      </p:cBhvr>
                                      <p:to>
                                        <p:strVal val="visible"/>
                                      </p:to>
                                    </p:set>
                                    <p:animEffect transition="in" filter="wipe(up)">
                                      <p:cBhvr>
                                        <p:cTn id="121" dur="1000"/>
                                        <p:tgtEl>
                                          <p:spTgt spid="124004"/>
                                        </p:tgtEl>
                                      </p:cBhvr>
                                    </p:animEffect>
                                  </p:childTnLst>
                                </p:cTn>
                              </p:par>
                            </p:childTnLst>
                          </p:cTn>
                        </p:par>
                        <p:par>
                          <p:cTn id="122" fill="hold" nodeType="afterGroup">
                            <p:stCondLst>
                              <p:cond delay="3500"/>
                            </p:stCondLst>
                            <p:childTnLst>
                              <p:par>
                                <p:cTn id="123" presetID="22" presetClass="entr" presetSubtype="1" fill="hold" nodeType="afterEffect">
                                  <p:stCondLst>
                                    <p:cond delay="1500"/>
                                  </p:stCondLst>
                                  <p:childTnLst>
                                    <p:set>
                                      <p:cBhvr>
                                        <p:cTn id="124" dur="1" fill="hold">
                                          <p:stCondLst>
                                            <p:cond delay="0"/>
                                          </p:stCondLst>
                                        </p:cTn>
                                        <p:tgtEl>
                                          <p:spTgt spid="124005"/>
                                        </p:tgtEl>
                                        <p:attrNameLst>
                                          <p:attrName>style.visibility</p:attrName>
                                        </p:attrNameLst>
                                      </p:cBhvr>
                                      <p:to>
                                        <p:strVal val="visible"/>
                                      </p:to>
                                    </p:set>
                                    <p:animEffect transition="in" filter="wipe(up)">
                                      <p:cBhvr>
                                        <p:cTn id="125" dur="1000"/>
                                        <p:tgtEl>
                                          <p:spTgt spid="124005"/>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ntr" presetSubtype="0" fill="hold" nodeType="clickEffect">
                                  <p:stCondLst>
                                    <p:cond delay="0"/>
                                  </p:stCondLst>
                                  <p:childTnLst>
                                    <p:set>
                                      <p:cBhvr>
                                        <p:cTn id="129" dur="1" fill="hold">
                                          <p:stCondLst>
                                            <p:cond delay="0"/>
                                          </p:stCondLst>
                                        </p:cTn>
                                        <p:tgtEl>
                                          <p:spTgt spid="41986"/>
                                        </p:tgtEl>
                                        <p:attrNameLst>
                                          <p:attrName>style.visibility</p:attrName>
                                        </p:attrNameLst>
                                      </p:cBhvr>
                                      <p:to>
                                        <p:strVal val="visible"/>
                                      </p:to>
                                    </p:set>
                                    <p:animEffect transition="in" filter="fade">
                                      <p:cBhvr>
                                        <p:cTn id="130" dur="500"/>
                                        <p:tgtEl>
                                          <p:spTgt spid="41986"/>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0" presetClass="entr" presetSubtype="0" fill="hold" nodeType="clickEffect">
                                  <p:stCondLst>
                                    <p:cond delay="0"/>
                                  </p:stCondLst>
                                  <p:childTnLst>
                                    <p:set>
                                      <p:cBhvr>
                                        <p:cTn id="134" dur="1" fill="hold">
                                          <p:stCondLst>
                                            <p:cond delay="0"/>
                                          </p:stCondLst>
                                        </p:cTn>
                                        <p:tgtEl>
                                          <p:spTgt spid="7"/>
                                        </p:tgtEl>
                                        <p:attrNameLst>
                                          <p:attrName>style.visibility</p:attrName>
                                        </p:attrNameLst>
                                      </p:cBhvr>
                                      <p:to>
                                        <p:strVal val="visible"/>
                                      </p:to>
                                    </p:set>
                                    <p:animEffect transition="in" filter="fade">
                                      <p:cBhvr>
                                        <p:cTn id="135" dur="500"/>
                                        <p:tgtEl>
                                          <p:spTgt spid="7"/>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78"/>
                                        </p:tgtEl>
                                        <p:attrNameLst>
                                          <p:attrName>style.visibility</p:attrName>
                                        </p:attrNameLst>
                                      </p:cBhvr>
                                      <p:to>
                                        <p:strVal val="visible"/>
                                      </p:to>
                                    </p:set>
                                    <p:animEffect transition="in" filter="fade">
                                      <p:cBhvr>
                                        <p:cTn id="14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10" grpId="0" animBg="1"/>
      <p:bldP spid="123909" grpId="0" animBg="1"/>
      <p:bldP spid="123911" grpId="0" animBg="1"/>
      <p:bldP spid="123915" grpId="0" animBg="1"/>
      <p:bldP spid="123917" grpId="0" animBg="1"/>
      <p:bldP spid="123955" grpId="0"/>
      <p:bldP spid="123956" grpId="0"/>
      <p:bldP spid="123957" grpId="0"/>
      <p:bldP spid="123990" grpId="0"/>
      <p:bldP spid="123991" grpId="0"/>
      <p:bldP spid="123992" grpId="0"/>
      <p:bldP spid="74" grpId="0"/>
      <p:bldP spid="75" grpId="0"/>
      <p:bldP spid="76" grpId="0"/>
      <p:bldP spid="7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pPr eaLnBrk="1" hangingPunct="1"/>
            <a:r>
              <a:rPr lang="en-US" altLang="en-US" smtClean="0"/>
              <a:t>Structure from motion</a:t>
            </a:r>
          </a:p>
        </p:txBody>
      </p:sp>
      <p:sp>
        <p:nvSpPr>
          <p:cNvPr id="3" name="Content Placeholder 2"/>
          <p:cNvSpPr>
            <a:spLocks noGrp="1"/>
          </p:cNvSpPr>
          <p:nvPr>
            <p:ph idx="1"/>
          </p:nvPr>
        </p:nvSpPr>
        <p:spPr>
          <a:xfrm>
            <a:off x="457200" y="1600200"/>
            <a:ext cx="8229600" cy="5029200"/>
          </a:xfrm>
        </p:spPr>
        <p:txBody>
          <a:bodyPr rtlCol="0">
            <a:normAutofit fontScale="92500" lnSpcReduction="10000"/>
          </a:bodyPr>
          <a:lstStyle/>
          <a:p>
            <a:pPr eaLnBrk="1" fontAlgn="auto" hangingPunct="1">
              <a:spcAft>
                <a:spcPts val="0"/>
              </a:spcAft>
              <a:defRPr/>
            </a:pPr>
            <a:r>
              <a:rPr lang="en-US" dirty="0"/>
              <a:t>Minimize sum of squared </a:t>
            </a:r>
            <a:r>
              <a:rPr lang="en-US" dirty="0" err="1"/>
              <a:t>reprojection</a:t>
            </a:r>
            <a:r>
              <a:rPr lang="en-US" dirty="0"/>
              <a:t> errors:</a:t>
            </a:r>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r>
              <a:rPr lang="en-US" dirty="0"/>
              <a:t>Minimizing this function is called </a:t>
            </a:r>
            <a:r>
              <a:rPr lang="en-US" i="1" dirty="0"/>
              <a:t>bundle adjustment</a:t>
            </a:r>
          </a:p>
          <a:p>
            <a:pPr lvl="1" eaLnBrk="1" fontAlgn="auto" hangingPunct="1">
              <a:spcAft>
                <a:spcPts val="0"/>
              </a:spcAft>
              <a:defRPr/>
            </a:pPr>
            <a:r>
              <a:rPr lang="en-US" dirty="0"/>
              <a:t>Optimized using non-linear least squares, 			e.g. </a:t>
            </a:r>
            <a:r>
              <a:rPr lang="en-US" dirty="0" err="1"/>
              <a:t>Levenberg</a:t>
            </a:r>
            <a:r>
              <a:rPr lang="en-US" dirty="0"/>
              <a:t>-Marquardt</a:t>
            </a:r>
          </a:p>
        </p:txBody>
      </p:sp>
      <p:pic>
        <p:nvPicPr>
          <p:cNvPr id="4"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888" y="2097088"/>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Brace 4"/>
          <p:cNvSpPr/>
          <p:nvPr/>
        </p:nvSpPr>
        <p:spPr>
          <a:xfrm rot="5400000">
            <a:off x="5576888" y="2354263"/>
            <a:ext cx="228600" cy="17526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a:spLocks noChangeArrowheads="1"/>
          </p:cNvSpPr>
          <p:nvPr/>
        </p:nvSpPr>
        <p:spPr bwMode="auto">
          <a:xfrm>
            <a:off x="4930775" y="3344863"/>
            <a:ext cx="1560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predicted</a:t>
            </a: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image location</a:t>
            </a:r>
          </a:p>
        </p:txBody>
      </p:sp>
      <p:sp>
        <p:nvSpPr>
          <p:cNvPr id="7" name="TextBox 6"/>
          <p:cNvSpPr txBox="1">
            <a:spLocks noChangeArrowheads="1"/>
          </p:cNvSpPr>
          <p:nvPr/>
        </p:nvSpPr>
        <p:spPr bwMode="auto">
          <a:xfrm>
            <a:off x="6683375" y="3344863"/>
            <a:ext cx="1560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observed</a:t>
            </a: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image location</a:t>
            </a:r>
          </a:p>
        </p:txBody>
      </p:sp>
      <p:sp>
        <p:nvSpPr>
          <p:cNvPr id="8" name="Right Brace 7"/>
          <p:cNvSpPr/>
          <p:nvPr/>
        </p:nvSpPr>
        <p:spPr>
          <a:xfrm rot="5400000">
            <a:off x="7306469" y="2788444"/>
            <a:ext cx="228600" cy="884238"/>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0713" name="Picture 2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2492375"/>
            <a:ext cx="20589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ight Brace 12"/>
          <p:cNvSpPr/>
          <p:nvPr/>
        </p:nvSpPr>
        <p:spPr>
          <a:xfrm rot="5400000">
            <a:off x="3940175" y="3011488"/>
            <a:ext cx="228600" cy="5334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a:spLocks noChangeArrowheads="1"/>
          </p:cNvSpPr>
          <p:nvPr/>
        </p:nvSpPr>
        <p:spPr bwMode="auto">
          <a:xfrm>
            <a:off x="2762250" y="3903663"/>
            <a:ext cx="2741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indicator variable</a:t>
            </a: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is point </a:t>
            </a: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 </a:t>
            </a: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visible in image </a:t>
            </a: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j </a:t>
            </a: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endPar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cxnSp>
        <p:nvCxnSpPr>
          <p:cNvPr id="16" name="Straight Arrow Connector 15"/>
          <p:cNvCxnSpPr/>
          <p:nvPr/>
        </p:nvCxnSpPr>
        <p:spPr>
          <a:xfrm rot="16200000" flipH="1">
            <a:off x="3856038" y="3749675"/>
            <a:ext cx="417512" cy="7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92433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13" grpId="0" animBg="1"/>
      <p:bldP spid="1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a:xfrm>
            <a:off x="457200" y="125413"/>
            <a:ext cx="8229600" cy="1143000"/>
          </a:xfrm>
        </p:spPr>
        <p:txBody>
          <a:bodyPr/>
          <a:lstStyle/>
          <a:p>
            <a:pPr eaLnBrk="1" hangingPunct="1"/>
            <a:r>
              <a:rPr lang="en-US" altLang="en-US" smtClean="0"/>
              <a:t>Solving structure from motion</a:t>
            </a:r>
          </a:p>
        </p:txBody>
      </p:sp>
      <p:sp>
        <p:nvSpPr>
          <p:cNvPr id="6" name="Content Placeholder 5"/>
          <p:cNvSpPr>
            <a:spLocks noGrp="1"/>
          </p:cNvSpPr>
          <p:nvPr>
            <p:ph idx="1"/>
          </p:nvPr>
        </p:nvSpPr>
        <p:spPr>
          <a:xfrm>
            <a:off x="549275" y="3863975"/>
            <a:ext cx="8183563" cy="2811463"/>
          </a:xfrm>
        </p:spPr>
        <p:txBody>
          <a:bodyPr/>
          <a:lstStyle/>
          <a:p>
            <a:pPr eaLnBrk="1" hangingPunct="1"/>
            <a:r>
              <a:rPr lang="en-US" altLang="en-US" smtClean="0"/>
              <a:t>How do we solve the SfM problem?</a:t>
            </a:r>
          </a:p>
          <a:p>
            <a:pPr eaLnBrk="1" hangingPunct="1"/>
            <a:r>
              <a:rPr lang="en-US" altLang="en-US" smtClean="0"/>
              <a:t>Challenges:</a:t>
            </a:r>
          </a:p>
          <a:p>
            <a:pPr lvl="1" eaLnBrk="1" hangingPunct="1"/>
            <a:r>
              <a:rPr lang="en-US" altLang="en-US" smtClean="0"/>
              <a:t>Large number of parameters (1000’s of cameras, millions of points)</a:t>
            </a:r>
          </a:p>
          <a:p>
            <a:pPr lvl="1" eaLnBrk="1" hangingPunct="1"/>
            <a:r>
              <a:rPr lang="en-US" altLang="en-US" smtClean="0"/>
              <a:t>Very non-linear objective function</a:t>
            </a:r>
          </a:p>
        </p:txBody>
      </p:sp>
      <p:pic>
        <p:nvPicPr>
          <p:cNvPr id="1026" name="Picture 2" descr="C:\snavely\work\talks\2009\CVPR_short_course\sfm_fig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1200150"/>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822450"/>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4" name="Rectangle 8"/>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10" name="Rectangle 9"/>
          <p:cNvSpPr>
            <a:spLocks noChangeArrowheads="1"/>
          </p:cNvSpPr>
          <p:nvPr/>
        </p:nvSpPr>
        <p:spPr bwMode="auto">
          <a:xfrm>
            <a:off x="4470400" y="3117850"/>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8" name="Right Arrow 7"/>
          <p:cNvSpPr/>
          <p:nvPr/>
        </p:nvSpPr>
        <p:spPr>
          <a:xfrm>
            <a:off x="4457700" y="1965325"/>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762791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idx="4294967295"/>
          </p:nvPr>
        </p:nvSpPr>
        <p:spPr>
          <a:xfrm>
            <a:off x="482600" y="0"/>
            <a:ext cx="8229600" cy="1143000"/>
          </a:xfrm>
        </p:spPr>
        <p:txBody>
          <a:bodyPr/>
          <a:lstStyle/>
          <a:p>
            <a:pPr eaLnBrk="1" hangingPunct="1"/>
            <a:r>
              <a:rPr lang="en-US" altLang="en-US" smtClean="0"/>
              <a:t>Estimating depth with stereo</a:t>
            </a:r>
          </a:p>
        </p:txBody>
      </p:sp>
      <p:sp>
        <p:nvSpPr>
          <p:cNvPr id="130051" name="Rectangle 3"/>
          <p:cNvSpPr>
            <a:spLocks noGrp="1" noChangeArrowheads="1"/>
          </p:cNvSpPr>
          <p:nvPr>
            <p:ph type="body" idx="4294967295"/>
          </p:nvPr>
        </p:nvSpPr>
        <p:spPr>
          <a:xfrm>
            <a:off x="482600" y="1092200"/>
            <a:ext cx="8229600" cy="2300288"/>
          </a:xfrm>
        </p:spPr>
        <p:txBody>
          <a:bodyPr/>
          <a:lstStyle/>
          <a:p>
            <a:pPr eaLnBrk="1" hangingPunct="1">
              <a:lnSpc>
                <a:spcPct val="90000"/>
              </a:lnSpc>
              <a:defRPr/>
            </a:pPr>
            <a:endParaRPr lang="en-US" sz="1200" dirty="0"/>
          </a:p>
          <a:p>
            <a:pPr eaLnBrk="1" hangingPunct="1">
              <a:lnSpc>
                <a:spcPct val="90000"/>
              </a:lnSpc>
              <a:defRPr/>
            </a:pPr>
            <a:r>
              <a:rPr lang="en-US" sz="2800" b="1" dirty="0"/>
              <a:t>Stereo</a:t>
            </a:r>
            <a:r>
              <a:rPr lang="en-US" sz="2800" dirty="0"/>
              <a:t>: </a:t>
            </a:r>
            <a:r>
              <a:rPr lang="en-US" sz="2800" dirty="0" smtClean="0"/>
              <a:t>shape from “motion” between two views</a:t>
            </a:r>
          </a:p>
          <a:p>
            <a:pPr eaLnBrk="1" hangingPunct="1">
              <a:defRPr/>
            </a:pPr>
            <a:r>
              <a:rPr lang="en-US" sz="2800" dirty="0" smtClean="0"/>
              <a:t>We’ll need to consider:</a:t>
            </a:r>
          </a:p>
          <a:p>
            <a:pPr indent="228600" eaLnBrk="1" hangingPunct="1">
              <a:buFont typeface="Arial" pitchFamily="34" charset="0"/>
              <a:buChar char="•"/>
              <a:defRPr/>
            </a:pPr>
            <a:r>
              <a:rPr lang="en-US" sz="2400" dirty="0" smtClean="0"/>
              <a:t>Info on camera pose (“calibration”)</a:t>
            </a:r>
          </a:p>
          <a:p>
            <a:pPr indent="228600" eaLnBrk="1" hangingPunct="1">
              <a:buFont typeface="Arial" pitchFamily="34" charset="0"/>
              <a:buChar char="•"/>
              <a:defRPr/>
            </a:pPr>
            <a:r>
              <a:rPr lang="en-US" sz="2400" dirty="0" smtClean="0"/>
              <a:t>Image point correspondences </a:t>
            </a:r>
          </a:p>
          <a:p>
            <a:pPr eaLnBrk="1" hangingPunct="1">
              <a:lnSpc>
                <a:spcPct val="90000"/>
              </a:lnSpc>
              <a:defRPr/>
            </a:pPr>
            <a:endParaRPr lang="en-US" dirty="0"/>
          </a:p>
        </p:txBody>
      </p:sp>
      <p:sp>
        <p:nvSpPr>
          <p:cNvPr id="195588" name="Freeform 3"/>
          <p:cNvSpPr>
            <a:spLocks/>
          </p:cNvSpPr>
          <p:nvPr/>
        </p:nvSpPr>
        <p:spPr bwMode="auto">
          <a:xfrm>
            <a:off x="1057275" y="3922713"/>
            <a:ext cx="1219200" cy="1752600"/>
          </a:xfrm>
          <a:custGeom>
            <a:avLst/>
            <a:gdLst>
              <a:gd name="T0" fmla="*/ 0 w 768"/>
              <a:gd name="T1" fmla="*/ 0 h 1104"/>
              <a:gd name="T2" fmla="*/ 0 w 768"/>
              <a:gd name="T3" fmla="*/ 2147483646 h 1104"/>
              <a:gd name="T4" fmla="*/ 2147483646 w 768"/>
              <a:gd name="T5" fmla="*/ 2147483646 h 1104"/>
              <a:gd name="T6" fmla="*/ 2147483646 w 768"/>
              <a:gd name="T7" fmla="*/ 2147483646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5589" name="Freeform 4"/>
          <p:cNvSpPr>
            <a:spLocks/>
          </p:cNvSpPr>
          <p:nvPr/>
        </p:nvSpPr>
        <p:spPr bwMode="auto">
          <a:xfrm flipH="1">
            <a:off x="3724275" y="3922713"/>
            <a:ext cx="1219200" cy="1752600"/>
          </a:xfrm>
          <a:custGeom>
            <a:avLst/>
            <a:gdLst>
              <a:gd name="T0" fmla="*/ 0 w 768"/>
              <a:gd name="T1" fmla="*/ 0 h 1104"/>
              <a:gd name="T2" fmla="*/ 0 w 768"/>
              <a:gd name="T3" fmla="*/ 2147483646 h 1104"/>
              <a:gd name="T4" fmla="*/ 2147483646 w 768"/>
              <a:gd name="T5" fmla="*/ 2147483646 h 1104"/>
              <a:gd name="T6" fmla="*/ 2147483646 w 768"/>
              <a:gd name="T7" fmla="*/ 2147483646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5590" name="Oval 5"/>
          <p:cNvSpPr>
            <a:spLocks noChangeArrowheads="1"/>
          </p:cNvSpPr>
          <p:nvPr/>
        </p:nvSpPr>
        <p:spPr bwMode="auto">
          <a:xfrm>
            <a:off x="904875" y="5294313"/>
            <a:ext cx="76200" cy="76200"/>
          </a:xfrm>
          <a:prstGeom prst="ellipse">
            <a:avLst/>
          </a:prstGeom>
          <a:solidFill>
            <a:schemeClr val="tx2"/>
          </a:solidFill>
          <a:ln w="12700">
            <a:solidFill>
              <a:schemeClr val="tx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95591" name="Line 6"/>
          <p:cNvSpPr>
            <a:spLocks noChangeShapeType="1"/>
          </p:cNvSpPr>
          <p:nvPr/>
        </p:nvSpPr>
        <p:spPr bwMode="auto">
          <a:xfrm>
            <a:off x="4410075" y="4913313"/>
            <a:ext cx="609600" cy="38100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592" name="Line 7"/>
          <p:cNvSpPr>
            <a:spLocks noChangeShapeType="1"/>
          </p:cNvSpPr>
          <p:nvPr/>
        </p:nvSpPr>
        <p:spPr bwMode="auto">
          <a:xfrm>
            <a:off x="2657475" y="3922713"/>
            <a:ext cx="1752600" cy="990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5593" name="Line 8"/>
          <p:cNvSpPr>
            <a:spLocks noChangeShapeType="1"/>
          </p:cNvSpPr>
          <p:nvPr/>
        </p:nvSpPr>
        <p:spPr bwMode="auto">
          <a:xfrm flipV="1">
            <a:off x="1590675" y="3922713"/>
            <a:ext cx="1066800" cy="9144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594" name="Line 9"/>
          <p:cNvSpPr>
            <a:spLocks noChangeShapeType="1"/>
          </p:cNvSpPr>
          <p:nvPr/>
        </p:nvSpPr>
        <p:spPr bwMode="auto">
          <a:xfrm flipV="1">
            <a:off x="981075" y="4837113"/>
            <a:ext cx="609600" cy="45720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595" name="Oval 10"/>
          <p:cNvSpPr>
            <a:spLocks noChangeArrowheads="1"/>
          </p:cNvSpPr>
          <p:nvPr/>
        </p:nvSpPr>
        <p:spPr bwMode="auto">
          <a:xfrm>
            <a:off x="1514475" y="4837113"/>
            <a:ext cx="76200" cy="76200"/>
          </a:xfrm>
          <a:prstGeom prst="ellipse">
            <a:avLst/>
          </a:prstGeom>
          <a:solidFill>
            <a:srgbClr val="FF0000"/>
          </a:solidFill>
          <a:ln w="12700">
            <a:solidFill>
              <a:schemeClr val="hlink"/>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95596" name="Oval 11"/>
          <p:cNvSpPr>
            <a:spLocks noChangeArrowheads="1"/>
          </p:cNvSpPr>
          <p:nvPr/>
        </p:nvSpPr>
        <p:spPr bwMode="auto">
          <a:xfrm>
            <a:off x="4410075" y="4913313"/>
            <a:ext cx="76200" cy="76200"/>
          </a:xfrm>
          <a:prstGeom prst="ellipse">
            <a:avLst/>
          </a:prstGeom>
          <a:solidFill>
            <a:srgbClr val="FF0000"/>
          </a:solidFill>
          <a:ln w="12700">
            <a:solidFill>
              <a:schemeClr val="hlink"/>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95597" name="Oval 12"/>
          <p:cNvSpPr>
            <a:spLocks noChangeArrowheads="1"/>
          </p:cNvSpPr>
          <p:nvPr/>
        </p:nvSpPr>
        <p:spPr bwMode="auto">
          <a:xfrm>
            <a:off x="5000625" y="5275263"/>
            <a:ext cx="76200" cy="76200"/>
          </a:xfrm>
          <a:prstGeom prst="ellipse">
            <a:avLst/>
          </a:prstGeom>
          <a:solidFill>
            <a:schemeClr val="tx2"/>
          </a:solidFill>
          <a:ln w="12700">
            <a:solidFill>
              <a:schemeClr val="tx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95598" name="Oval 13"/>
          <p:cNvSpPr>
            <a:spLocks noChangeArrowheads="1"/>
          </p:cNvSpPr>
          <p:nvPr/>
        </p:nvSpPr>
        <p:spPr bwMode="auto">
          <a:xfrm>
            <a:off x="2619375" y="3846513"/>
            <a:ext cx="114300" cy="114300"/>
          </a:xfrm>
          <a:prstGeom prst="ellipse">
            <a:avLst/>
          </a:prstGeom>
          <a:solidFill>
            <a:srgbClr val="FF0000"/>
          </a:solidFill>
          <a:ln w="12700">
            <a:solidFill>
              <a:schemeClr val="hlink"/>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5" name="Text Box 14"/>
          <p:cNvSpPr txBox="1">
            <a:spLocks noChangeArrowheads="1"/>
          </p:cNvSpPr>
          <p:nvPr/>
        </p:nvSpPr>
        <p:spPr bwMode="auto">
          <a:xfrm>
            <a:off x="1984375" y="3465513"/>
            <a:ext cx="1454150" cy="366712"/>
          </a:xfrm>
          <a:prstGeom prst="rect">
            <a:avLst/>
          </a:prstGeom>
          <a:noFill/>
          <a:ln w="12700">
            <a:noFill/>
            <a:miter lim="800000"/>
            <a:headEnd/>
            <a:tailEnd/>
          </a:ln>
          <a:effectLst/>
        </p:spPr>
        <p:txBody>
          <a:bodyPr wrap="none" anchor="ctr">
            <a:spAutoFit/>
            <a:flatTx/>
          </a:bodyPr>
          <a:lstStyle/>
          <a:p>
            <a:pPr algn="ctr">
              <a:defRPr/>
            </a:pPr>
            <a:r>
              <a:rPr lang="en-US" b="1">
                <a:solidFill>
                  <a:srgbClr val="000000"/>
                </a:solidFill>
                <a:effectLst>
                  <a:outerShdw blurRad="38100" dist="38100" dir="2700000" algn="tl">
                    <a:srgbClr val="C0C0C0"/>
                  </a:outerShdw>
                </a:effectLst>
                <a:latin typeface="+mn-lt"/>
              </a:rPr>
              <a:t>scene point</a:t>
            </a:r>
          </a:p>
        </p:txBody>
      </p:sp>
      <p:sp>
        <p:nvSpPr>
          <p:cNvPr id="16" name="Text Box 15"/>
          <p:cNvSpPr txBox="1">
            <a:spLocks noChangeArrowheads="1"/>
          </p:cNvSpPr>
          <p:nvPr/>
        </p:nvSpPr>
        <p:spPr bwMode="auto">
          <a:xfrm>
            <a:off x="190500" y="5364163"/>
            <a:ext cx="1198563" cy="646112"/>
          </a:xfrm>
          <a:prstGeom prst="rect">
            <a:avLst/>
          </a:prstGeom>
          <a:noFill/>
          <a:ln w="12700">
            <a:noFill/>
            <a:miter lim="800000"/>
            <a:headEnd/>
            <a:tailEnd/>
          </a:ln>
          <a:effectLst/>
        </p:spPr>
        <p:txBody>
          <a:bodyPr anchor="ctr">
            <a:spAutoFit/>
            <a:flatTx/>
          </a:bodyPr>
          <a:lstStyle/>
          <a:p>
            <a:pPr algn="ctr">
              <a:defRPr/>
            </a:pPr>
            <a:r>
              <a:rPr lang="en-US" b="1" dirty="0">
                <a:solidFill>
                  <a:srgbClr val="000000"/>
                </a:solidFill>
                <a:effectLst>
                  <a:outerShdw blurRad="38100" dist="38100" dir="2700000" algn="tl">
                    <a:srgbClr val="C0C0C0"/>
                  </a:outerShdw>
                </a:effectLst>
                <a:latin typeface="+mn-lt"/>
              </a:rPr>
              <a:t>optical center</a:t>
            </a:r>
          </a:p>
        </p:txBody>
      </p:sp>
      <p:sp>
        <p:nvSpPr>
          <p:cNvPr id="17" name="Text Box 16"/>
          <p:cNvSpPr txBox="1">
            <a:spLocks noChangeArrowheads="1"/>
          </p:cNvSpPr>
          <p:nvPr/>
        </p:nvSpPr>
        <p:spPr bwMode="auto">
          <a:xfrm>
            <a:off x="1514475" y="4927600"/>
            <a:ext cx="1504950" cy="366713"/>
          </a:xfrm>
          <a:prstGeom prst="rect">
            <a:avLst/>
          </a:prstGeom>
          <a:noFill/>
          <a:ln w="12700">
            <a:noFill/>
            <a:miter lim="800000"/>
            <a:headEnd/>
            <a:tailEnd/>
          </a:ln>
          <a:effectLst/>
        </p:spPr>
        <p:txBody>
          <a:bodyPr wrap="none" anchor="ctr">
            <a:spAutoFit/>
            <a:flatTx/>
          </a:bodyPr>
          <a:lstStyle/>
          <a:p>
            <a:pPr algn="ctr">
              <a:defRPr/>
            </a:pPr>
            <a:r>
              <a:rPr lang="en-US" b="1">
                <a:solidFill>
                  <a:srgbClr val="000000"/>
                </a:solidFill>
                <a:effectLst>
                  <a:outerShdw blurRad="38100" dist="38100" dir="2700000" algn="tl">
                    <a:srgbClr val="C0C0C0"/>
                  </a:outerShdw>
                </a:effectLst>
                <a:latin typeface="+mn-lt"/>
              </a:rPr>
              <a:t>image plane</a:t>
            </a:r>
          </a:p>
        </p:txBody>
      </p:sp>
      <p:pic>
        <p:nvPicPr>
          <p:cNvPr id="195602" name="Picture 2"/>
          <p:cNvPicPr>
            <a:picLocks noChangeAspect="1" noChangeArrowheads="1"/>
          </p:cNvPicPr>
          <p:nvPr/>
        </p:nvPicPr>
        <p:blipFill>
          <a:blip r:embed="rId3">
            <a:extLst>
              <a:ext uri="{28A0092B-C50C-407E-A947-70E740481C1C}">
                <a14:useLocalDpi xmlns:a14="http://schemas.microsoft.com/office/drawing/2010/main" val="0"/>
              </a:ext>
            </a:extLst>
          </a:blip>
          <a:srcRect l="51968" t="26302" r="7536" b="42700"/>
          <a:stretch>
            <a:fillRect/>
          </a:stretch>
        </p:blipFill>
        <p:spPr bwMode="auto">
          <a:xfrm>
            <a:off x="6215063" y="4627562"/>
            <a:ext cx="2300287"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603" name="Picture 2"/>
          <p:cNvPicPr>
            <a:picLocks noChangeAspect="1" noChangeArrowheads="1"/>
          </p:cNvPicPr>
          <p:nvPr/>
        </p:nvPicPr>
        <p:blipFill>
          <a:blip r:embed="rId3">
            <a:extLst>
              <a:ext uri="{28A0092B-C50C-407E-A947-70E740481C1C}">
                <a14:useLocalDpi xmlns:a14="http://schemas.microsoft.com/office/drawing/2010/main" val="0"/>
              </a:ext>
            </a:extLst>
          </a:blip>
          <a:srcRect l="10188" t="26302" r="48674" b="42700"/>
          <a:stretch>
            <a:fillRect/>
          </a:stretch>
        </p:blipFill>
        <p:spPr bwMode="auto">
          <a:xfrm>
            <a:off x="6178550" y="3276600"/>
            <a:ext cx="23368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p:cNvSpPr>
            <a:spLocks noChangeArrowheads="1"/>
          </p:cNvSpPr>
          <p:nvPr/>
        </p:nvSpPr>
        <p:spPr bwMode="auto">
          <a:xfrm>
            <a:off x="7200900" y="3794125"/>
            <a:ext cx="109538" cy="109538"/>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25" name="Oval 24"/>
          <p:cNvSpPr>
            <a:spLocks noChangeArrowheads="1"/>
          </p:cNvSpPr>
          <p:nvPr/>
        </p:nvSpPr>
        <p:spPr bwMode="auto">
          <a:xfrm>
            <a:off x="7419975" y="5181600"/>
            <a:ext cx="109538" cy="109538"/>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1245891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005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051">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005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a:xfrm>
            <a:off x="457200" y="125413"/>
            <a:ext cx="8229600" cy="1143000"/>
          </a:xfrm>
        </p:spPr>
        <p:txBody>
          <a:bodyPr/>
          <a:lstStyle/>
          <a:p>
            <a:pPr eaLnBrk="1" hangingPunct="1"/>
            <a:r>
              <a:rPr lang="en-US" altLang="en-US" smtClean="0"/>
              <a:t>Solving structure from motion</a:t>
            </a:r>
          </a:p>
        </p:txBody>
      </p:sp>
      <p:pic>
        <p:nvPicPr>
          <p:cNvPr id="202755" name="Picture 2" descr="C:\snavely\work\talks\2009\CVPR_short_course\sfm_fig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1200150"/>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822450"/>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Rectangle 7"/>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202758" name="Rectangle 8"/>
          <p:cNvSpPr>
            <a:spLocks noChangeArrowheads="1"/>
          </p:cNvSpPr>
          <p:nvPr/>
        </p:nvSpPr>
        <p:spPr bwMode="auto">
          <a:xfrm>
            <a:off x="4470400" y="3117850"/>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10" name="Content Placeholder 5"/>
          <p:cNvSpPr>
            <a:spLocks noGrp="1"/>
          </p:cNvSpPr>
          <p:nvPr>
            <p:ph idx="1"/>
          </p:nvPr>
        </p:nvSpPr>
        <p:spPr>
          <a:xfrm>
            <a:off x="549275" y="3863975"/>
            <a:ext cx="8183563" cy="2811463"/>
          </a:xfrm>
        </p:spPr>
        <p:txBody>
          <a:bodyPr rtlCol="0">
            <a:normAutofit fontScale="92500" lnSpcReduction="10000"/>
          </a:bodyPr>
          <a:lstStyle/>
          <a:p>
            <a:pPr eaLnBrk="1" fontAlgn="auto" hangingPunct="1">
              <a:spcAft>
                <a:spcPts val="0"/>
              </a:spcAft>
              <a:defRPr/>
            </a:pPr>
            <a:r>
              <a:rPr lang="en-US" sz="2800" dirty="0" smtClean="0"/>
              <a:t>Important tool: Bundle Adjustment [</a:t>
            </a:r>
            <a:r>
              <a:rPr lang="en-US" sz="2800" dirty="0" err="1" smtClean="0"/>
              <a:t>Triggs</a:t>
            </a:r>
            <a:r>
              <a:rPr lang="en-US" sz="2800" dirty="0" smtClean="0"/>
              <a:t> </a:t>
            </a:r>
            <a:r>
              <a:rPr lang="en-US" sz="2800" i="1" dirty="0" smtClean="0"/>
              <a:t>et al.</a:t>
            </a:r>
            <a:r>
              <a:rPr lang="en-US" sz="2800" dirty="0" smtClean="0"/>
              <a:t> ’00]</a:t>
            </a:r>
          </a:p>
          <a:p>
            <a:pPr lvl="1" eaLnBrk="1" fontAlgn="auto" hangingPunct="1">
              <a:spcAft>
                <a:spcPts val="0"/>
              </a:spcAft>
              <a:defRPr/>
            </a:pPr>
            <a:r>
              <a:rPr lang="en-US" sz="2400" dirty="0" smtClean="0"/>
              <a:t>Joint non-linear optimization of both cameras and points</a:t>
            </a:r>
          </a:p>
          <a:p>
            <a:pPr lvl="1" eaLnBrk="1" fontAlgn="auto" hangingPunct="1">
              <a:spcAft>
                <a:spcPts val="0"/>
              </a:spcAft>
              <a:defRPr/>
            </a:pPr>
            <a:r>
              <a:rPr lang="en-US" sz="2400" dirty="0" smtClean="0"/>
              <a:t>Very powerful, elegant tool</a:t>
            </a:r>
          </a:p>
          <a:p>
            <a:pPr eaLnBrk="1" fontAlgn="auto" hangingPunct="1">
              <a:spcAft>
                <a:spcPts val="0"/>
              </a:spcAft>
              <a:defRPr/>
            </a:pPr>
            <a:r>
              <a:rPr lang="en-US" sz="2800" dirty="0" smtClean="0"/>
              <a:t>The bad news:</a:t>
            </a:r>
          </a:p>
          <a:p>
            <a:pPr lvl="1" eaLnBrk="1" fontAlgn="auto" hangingPunct="1">
              <a:spcAft>
                <a:spcPts val="0"/>
              </a:spcAft>
              <a:defRPr/>
            </a:pPr>
            <a:r>
              <a:rPr lang="en-US" sz="2400" dirty="0" smtClean="0"/>
              <a:t>Starting from a random initialization is very likely to give the wrong answer</a:t>
            </a:r>
          </a:p>
          <a:p>
            <a:pPr lvl="1" eaLnBrk="1" fontAlgn="auto" hangingPunct="1">
              <a:spcAft>
                <a:spcPts val="0"/>
              </a:spcAft>
              <a:defRPr/>
            </a:pPr>
            <a:r>
              <a:rPr lang="en-US" sz="2400" dirty="0" smtClean="0"/>
              <a:t>Difficult to initialize all the cameras at once</a:t>
            </a:r>
            <a:endParaRPr lang="en-US" sz="2400" dirty="0"/>
          </a:p>
        </p:txBody>
      </p:sp>
      <p:sp>
        <p:nvSpPr>
          <p:cNvPr id="11" name="Right Arrow 10"/>
          <p:cNvSpPr/>
          <p:nvPr/>
        </p:nvSpPr>
        <p:spPr>
          <a:xfrm>
            <a:off x="4457700" y="1965325"/>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760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animEffect transition="in" filter="fade">
                                      <p:cBhvr>
                                        <p:cTn id="13"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a:xfrm>
            <a:off x="457200" y="125413"/>
            <a:ext cx="8229600" cy="1143000"/>
          </a:xfrm>
        </p:spPr>
        <p:txBody>
          <a:bodyPr/>
          <a:lstStyle/>
          <a:p>
            <a:pPr eaLnBrk="1" hangingPunct="1"/>
            <a:r>
              <a:rPr lang="en-US" altLang="en-US" smtClean="0"/>
              <a:t>Solving structure from motion</a:t>
            </a:r>
          </a:p>
        </p:txBody>
      </p:sp>
      <p:pic>
        <p:nvPicPr>
          <p:cNvPr id="203779" name="Picture 2" descr="C:\snavely\work\talks\2009\CVPR_short_course\sfm_fig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1200150"/>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822450"/>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1" name="Rectangle 7"/>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203782" name="Rectangle 8"/>
          <p:cNvSpPr>
            <a:spLocks noChangeArrowheads="1"/>
          </p:cNvSpPr>
          <p:nvPr/>
        </p:nvSpPr>
        <p:spPr bwMode="auto">
          <a:xfrm>
            <a:off x="4470400" y="3117850"/>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10" name="Content Placeholder 5"/>
          <p:cNvSpPr>
            <a:spLocks noGrp="1"/>
          </p:cNvSpPr>
          <p:nvPr>
            <p:ph idx="1"/>
          </p:nvPr>
        </p:nvSpPr>
        <p:spPr>
          <a:xfrm>
            <a:off x="434975" y="3978275"/>
            <a:ext cx="8412163" cy="2879725"/>
          </a:xfrm>
        </p:spPr>
        <p:txBody>
          <a:bodyPr/>
          <a:lstStyle/>
          <a:p>
            <a:pPr eaLnBrk="1" hangingPunct="1"/>
            <a:r>
              <a:rPr lang="en-US" altLang="en-US" sz="2800" smtClean="0"/>
              <a:t>The good news:</a:t>
            </a:r>
          </a:p>
          <a:p>
            <a:pPr lvl="1" eaLnBrk="1" hangingPunct="1"/>
            <a:r>
              <a:rPr lang="en-US" altLang="en-US" sz="2400" smtClean="0"/>
              <a:t>Structure from motion with two cameras is (relatively) easy</a:t>
            </a:r>
          </a:p>
          <a:p>
            <a:pPr lvl="1" eaLnBrk="1" hangingPunct="1"/>
            <a:r>
              <a:rPr lang="en-US" altLang="en-US" sz="2400" smtClean="0"/>
              <a:t>Once we have an initial model, it’s easy to add new cameras</a:t>
            </a:r>
          </a:p>
          <a:p>
            <a:pPr eaLnBrk="1" hangingPunct="1"/>
            <a:r>
              <a:rPr lang="en-US" altLang="en-US" sz="2800" smtClean="0"/>
              <a:t>Idea:</a:t>
            </a:r>
          </a:p>
          <a:p>
            <a:pPr lvl="1" eaLnBrk="1" hangingPunct="1"/>
            <a:r>
              <a:rPr lang="en-US" altLang="en-US" sz="2400" smtClean="0"/>
              <a:t>Start with a small seed reconstruction, and grow</a:t>
            </a:r>
            <a:endParaRPr lang="en-US" altLang="en-US" smtClean="0"/>
          </a:p>
          <a:p>
            <a:pPr eaLnBrk="1" hangingPunct="1"/>
            <a:endParaRPr lang="en-US" altLang="en-US" sz="2800" smtClean="0"/>
          </a:p>
        </p:txBody>
      </p:sp>
      <p:sp>
        <p:nvSpPr>
          <p:cNvPr id="11" name="Right Arrow 10"/>
          <p:cNvSpPr/>
          <p:nvPr/>
        </p:nvSpPr>
        <p:spPr>
          <a:xfrm>
            <a:off x="4457700" y="1965325"/>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3177357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Line 2"/>
          <p:cNvSpPr>
            <a:spLocks noChangeShapeType="1"/>
          </p:cNvSpPr>
          <p:nvPr/>
        </p:nvSpPr>
        <p:spPr bwMode="auto">
          <a:xfrm flipH="1" flipV="1">
            <a:off x="2959100" y="3967163"/>
            <a:ext cx="3455988" cy="134302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03" name="Rectangle 3"/>
          <p:cNvSpPr>
            <a:spLocks noGrp="1" noChangeArrowheads="1"/>
          </p:cNvSpPr>
          <p:nvPr>
            <p:ph type="title"/>
          </p:nvPr>
        </p:nvSpPr>
        <p:spPr/>
        <p:txBody>
          <a:bodyPr/>
          <a:lstStyle/>
          <a:p>
            <a:pPr eaLnBrk="1" hangingPunct="1"/>
            <a:r>
              <a:rPr lang="en-US" altLang="en-US" smtClean="0"/>
              <a:t>Incremental SfM</a:t>
            </a:r>
          </a:p>
        </p:txBody>
      </p:sp>
      <p:grpSp>
        <p:nvGrpSpPr>
          <p:cNvPr id="204804" name="Group 4"/>
          <p:cNvGrpSpPr>
            <a:grpSpLocks/>
          </p:cNvGrpSpPr>
          <p:nvPr/>
        </p:nvGrpSpPr>
        <p:grpSpPr bwMode="auto">
          <a:xfrm>
            <a:off x="2413000" y="1944688"/>
            <a:ext cx="4192588" cy="3711575"/>
            <a:chOff x="1520" y="1225"/>
            <a:chExt cx="2641" cy="2338"/>
          </a:xfrm>
        </p:grpSpPr>
        <p:sp>
          <p:nvSpPr>
            <p:cNvPr id="204824" name="Line 5"/>
            <p:cNvSpPr>
              <a:spLocks noChangeShapeType="1"/>
            </p:cNvSpPr>
            <p:nvPr/>
          </p:nvSpPr>
          <p:spPr bwMode="auto">
            <a:xfrm flipH="1">
              <a:off x="3859" y="2113"/>
              <a:ext cx="32" cy="56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25" name="Line 6"/>
            <p:cNvSpPr>
              <a:spLocks noChangeShapeType="1"/>
            </p:cNvSpPr>
            <p:nvPr/>
          </p:nvSpPr>
          <p:spPr bwMode="auto">
            <a:xfrm>
              <a:off x="3828" y="2710"/>
              <a:ext cx="156" cy="56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26" name="Line 7"/>
            <p:cNvSpPr>
              <a:spLocks noChangeShapeType="1"/>
            </p:cNvSpPr>
            <p:nvPr/>
          </p:nvSpPr>
          <p:spPr bwMode="auto">
            <a:xfrm flipV="1">
              <a:off x="2505" y="2008"/>
              <a:ext cx="755" cy="60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27" name="Line 8"/>
            <p:cNvSpPr>
              <a:spLocks noChangeShapeType="1"/>
            </p:cNvSpPr>
            <p:nvPr/>
          </p:nvSpPr>
          <p:spPr bwMode="auto">
            <a:xfrm>
              <a:off x="3261" y="2019"/>
              <a:ext cx="628" cy="52"/>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28" name="Line 9"/>
            <p:cNvSpPr>
              <a:spLocks noChangeShapeType="1"/>
            </p:cNvSpPr>
            <p:nvPr/>
          </p:nvSpPr>
          <p:spPr bwMode="auto">
            <a:xfrm>
              <a:off x="2316" y="1406"/>
              <a:ext cx="216" cy="61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29" name="Line 10"/>
            <p:cNvSpPr>
              <a:spLocks noChangeShapeType="1"/>
            </p:cNvSpPr>
            <p:nvPr/>
          </p:nvSpPr>
          <p:spPr bwMode="auto">
            <a:xfrm>
              <a:off x="2316" y="1406"/>
              <a:ext cx="181" cy="126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0" name="Line 11"/>
            <p:cNvSpPr>
              <a:spLocks noChangeShapeType="1"/>
            </p:cNvSpPr>
            <p:nvPr/>
          </p:nvSpPr>
          <p:spPr bwMode="auto">
            <a:xfrm flipH="1">
              <a:off x="2497" y="2020"/>
              <a:ext cx="35" cy="649"/>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1" name="Line 12"/>
            <p:cNvSpPr>
              <a:spLocks noChangeShapeType="1"/>
            </p:cNvSpPr>
            <p:nvPr/>
          </p:nvSpPr>
          <p:spPr bwMode="auto">
            <a:xfrm>
              <a:off x="1809" y="2452"/>
              <a:ext cx="688" cy="21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2" name="Line 13"/>
            <p:cNvSpPr>
              <a:spLocks noChangeShapeType="1"/>
            </p:cNvSpPr>
            <p:nvPr/>
          </p:nvSpPr>
          <p:spPr bwMode="auto">
            <a:xfrm>
              <a:off x="1809" y="3140"/>
              <a:ext cx="615" cy="252"/>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3" name="Line 14"/>
            <p:cNvSpPr>
              <a:spLocks noChangeShapeType="1"/>
            </p:cNvSpPr>
            <p:nvPr/>
          </p:nvSpPr>
          <p:spPr bwMode="auto">
            <a:xfrm flipH="1">
              <a:off x="1918" y="1513"/>
              <a:ext cx="1339" cy="97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4" name="Line 15"/>
            <p:cNvSpPr>
              <a:spLocks noChangeShapeType="1"/>
            </p:cNvSpPr>
            <p:nvPr/>
          </p:nvSpPr>
          <p:spPr bwMode="auto">
            <a:xfrm>
              <a:off x="3003" y="3247"/>
              <a:ext cx="616" cy="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5" name="Line 16"/>
            <p:cNvSpPr>
              <a:spLocks noChangeShapeType="1"/>
            </p:cNvSpPr>
            <p:nvPr/>
          </p:nvSpPr>
          <p:spPr bwMode="auto">
            <a:xfrm>
              <a:off x="1845" y="2562"/>
              <a:ext cx="1774" cy="75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6" name="Line 17"/>
            <p:cNvSpPr>
              <a:spLocks noChangeShapeType="1"/>
            </p:cNvSpPr>
            <p:nvPr/>
          </p:nvSpPr>
          <p:spPr bwMode="auto">
            <a:xfrm flipV="1">
              <a:off x="1737" y="2669"/>
              <a:ext cx="724" cy="39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7" name="Line 18"/>
            <p:cNvSpPr>
              <a:spLocks noChangeShapeType="1"/>
            </p:cNvSpPr>
            <p:nvPr/>
          </p:nvSpPr>
          <p:spPr bwMode="auto">
            <a:xfrm flipV="1">
              <a:off x="3003" y="2669"/>
              <a:ext cx="833" cy="57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8" name="Line 19"/>
            <p:cNvSpPr>
              <a:spLocks noChangeShapeType="1"/>
            </p:cNvSpPr>
            <p:nvPr/>
          </p:nvSpPr>
          <p:spPr bwMode="auto">
            <a:xfrm flipV="1">
              <a:off x="3184" y="1659"/>
              <a:ext cx="579" cy="32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9" name="Line 20"/>
            <p:cNvSpPr>
              <a:spLocks noChangeShapeType="1"/>
            </p:cNvSpPr>
            <p:nvPr/>
          </p:nvSpPr>
          <p:spPr bwMode="auto">
            <a:xfrm flipH="1" flipV="1">
              <a:off x="2532" y="2598"/>
              <a:ext cx="689" cy="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40" name="Line 21"/>
            <p:cNvSpPr>
              <a:spLocks noChangeShapeType="1"/>
            </p:cNvSpPr>
            <p:nvPr/>
          </p:nvSpPr>
          <p:spPr bwMode="auto">
            <a:xfrm flipH="1">
              <a:off x="2388" y="2128"/>
              <a:ext cx="1483" cy="126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pic>
          <p:nvPicPr>
            <p:cNvPr id="204841" name="Picture 22"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 y="3211"/>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2" name="Picture 23"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 y="1478"/>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3" name="Picture 24"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 y="2959"/>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4" name="Picture 25"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9" y="1225"/>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204845" name="Picture 26"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2" y="1730"/>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6" name="Picture 27"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0" y="3103"/>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7" name="Picture 28"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8" name="Picture 29"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1" y="3067"/>
              <a:ext cx="317"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9" name="Picture 30"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0" y="2452"/>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0" name="Picture 3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1" name="Picture 32" descr="kurtnaks_3126825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67" y="1406"/>
              <a:ext cx="471"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2" name="Picture 33" descr="mrjennings_2329908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0" y="2417"/>
              <a:ext cx="352"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3" name="Picture 34" descr="mrjennings_6262446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19" y="2489"/>
              <a:ext cx="46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4" name="Picture 35"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5" name="Picture 3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6" name="Picture 3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7" name="Picture 38"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8" name="Oval 39"/>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59" name="Oval 40"/>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0" name="Oval 41"/>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1" name="Oval 42"/>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2" name="Oval 43"/>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3" name="Oval 44"/>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4" name="Oval 45"/>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5" name="Oval 46"/>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6" name="Oval 47"/>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7" name="Oval 48"/>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8" name="Oval 49"/>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9" name="Oval 50"/>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0" name="Oval 51"/>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1" name="Oval 52"/>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2" name="Oval 53"/>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3" name="Oval 54"/>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4" name="Oval 55"/>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5" name="Oval 56"/>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6" name="Oval 57"/>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7" name="Oval 58"/>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8" name="Oval 59"/>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9" name="Oval 60"/>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0" name="Oval 61"/>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1" name="Oval 62"/>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2" name="Oval 63"/>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3" name="Oval 64"/>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4" name="Oval 65"/>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5" name="Oval 66"/>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6" name="Oval 67"/>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7" name="Oval 68"/>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8" name="Oval 69"/>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9" name="Oval 70"/>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0" name="Oval 71"/>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1" name="Oval 72"/>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2" name="Oval 73"/>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3" name="Oval 74"/>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4" name="Oval 75"/>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5" name="Oval 76"/>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6" name="Oval 77"/>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7" name="Oval 78"/>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8" name="Oval 79"/>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9" name="Oval 80"/>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0" name="Oval 81"/>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1" name="Oval 82"/>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2" name="Oval 83"/>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3" name="Oval 84"/>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4" name="Oval 85"/>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5" name="Oval 86"/>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6" name="Oval 87"/>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7" name="Oval 88"/>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8" name="Oval 89"/>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9" name="Oval 90"/>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0" name="Oval 91"/>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1" name="Oval 92"/>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2" name="Oval 93"/>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3" name="Oval 94"/>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4" name="Oval 95"/>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5" name="Oval 96"/>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6" name="Oval 97"/>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7" name="Oval 98"/>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8" name="Oval 99"/>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9" name="Oval 100"/>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0" name="Oval 101"/>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1" name="Oval 102"/>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2" name="Oval 103"/>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3" name="Oval 104"/>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4" name="Oval 105"/>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5" name="Oval 106"/>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6" name="Oval 107"/>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7" name="Oval 108"/>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8" name="Oval 109"/>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9" name="Oval 110"/>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0" name="Oval 111"/>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1" name="Oval 112"/>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2" name="Oval 113"/>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3" name="Oval 114"/>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4" name="Oval 115"/>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5" name="Oval 116"/>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6" name="Oval 117"/>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7" name="Oval 118"/>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8" name="Oval 119"/>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9" name="Oval 120"/>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0" name="Oval 121"/>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1" name="Oval 122"/>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2" name="Oval 123"/>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3" name="Oval 124"/>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4" name="Oval 125"/>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5" name="Oval 126"/>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6" name="Oval 127"/>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7" name="Oval 128"/>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8" name="Oval 129"/>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9" name="Oval 130"/>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0" name="Oval 131"/>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1" name="Oval 132"/>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2" name="Oval 133"/>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3" name="Oval 134"/>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4" name="Oval 135"/>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5" name="Oval 136"/>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57" name="Rectangle 137"/>
          <p:cNvSpPr>
            <a:spLocks noChangeArrowheads="1"/>
          </p:cNvSpPr>
          <p:nvPr/>
        </p:nvSpPr>
        <p:spPr bwMode="auto">
          <a:xfrm>
            <a:off x="1844675" y="1585913"/>
            <a:ext cx="5799138" cy="4722812"/>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204806" name="Group 138"/>
          <p:cNvGrpSpPr>
            <a:grpSpLocks/>
          </p:cNvGrpSpPr>
          <p:nvPr/>
        </p:nvGrpSpPr>
        <p:grpSpPr bwMode="auto">
          <a:xfrm>
            <a:off x="2700338" y="3606800"/>
            <a:ext cx="496887" cy="746125"/>
            <a:chOff x="1701" y="2272"/>
            <a:chExt cx="313" cy="470"/>
          </a:xfrm>
        </p:grpSpPr>
        <p:pic>
          <p:nvPicPr>
            <p:cNvPr id="204816" name="Picture 139" descr="kurtnaks_3126328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01" y="2272"/>
              <a:ext cx="31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7" name="Oval 140"/>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8" name="Oval 141"/>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9" name="Oval 142"/>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0" name="Oval 143"/>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1" name="Oval 144"/>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2" name="Oval 145"/>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3" name="Oval 146"/>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67" name="Rectangle 147"/>
          <p:cNvSpPr>
            <a:spLocks noChangeArrowheads="1"/>
          </p:cNvSpPr>
          <p:nvPr/>
        </p:nvSpPr>
        <p:spPr bwMode="auto">
          <a:xfrm>
            <a:off x="2536825" y="3505200"/>
            <a:ext cx="806450" cy="960438"/>
          </a:xfrm>
          <a:prstGeom prst="rect">
            <a:avLst/>
          </a:prstGeom>
          <a:noFill/>
          <a:ln w="2857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204808" name="Group 148"/>
          <p:cNvGrpSpPr>
            <a:grpSpLocks/>
          </p:cNvGrpSpPr>
          <p:nvPr/>
        </p:nvGrpSpPr>
        <p:grpSpPr bwMode="auto">
          <a:xfrm>
            <a:off x="6145213" y="4868863"/>
            <a:ext cx="500062" cy="746125"/>
            <a:chOff x="3871" y="3067"/>
            <a:chExt cx="315" cy="470"/>
          </a:xfrm>
        </p:grpSpPr>
        <p:pic>
          <p:nvPicPr>
            <p:cNvPr id="204811" name="Picture 149" descr="kurtnaks_3126473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71" y="3067"/>
              <a:ext cx="315"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2" name="Oval 150"/>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3" name="Oval 151"/>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4" name="Oval 152"/>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5" name="Oval 153"/>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74" name="Rectangle 154"/>
          <p:cNvSpPr>
            <a:spLocks noChangeArrowheads="1"/>
          </p:cNvSpPr>
          <p:nvPr/>
        </p:nvSpPr>
        <p:spPr bwMode="auto">
          <a:xfrm>
            <a:off x="5992813" y="4773613"/>
            <a:ext cx="806450" cy="960437"/>
          </a:xfrm>
          <a:prstGeom prst="rect">
            <a:avLst/>
          </a:prstGeom>
          <a:noFill/>
          <a:ln w="2857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45275" name="Rectangle 155"/>
          <p:cNvSpPr>
            <a:spLocks noChangeArrowheads="1"/>
          </p:cNvSpPr>
          <p:nvPr/>
        </p:nvSpPr>
        <p:spPr bwMode="auto">
          <a:xfrm>
            <a:off x="347663" y="5848350"/>
            <a:ext cx="84153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base" latinLnBrk="0" hangingPunct="1">
              <a:lnSpc>
                <a:spcPct val="110000"/>
              </a:lnSpc>
              <a:spcBef>
                <a:spcPts val="600"/>
              </a:spcBef>
              <a:spcAft>
                <a:spcPts val="600"/>
              </a:spcAft>
              <a:buClr>
                <a:srgbClr val="C0504D"/>
              </a:buClr>
              <a:buSzPct val="110000"/>
              <a:buFontTx/>
              <a:buChar char="•"/>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Automatically select an initial pair of images</a:t>
            </a:r>
          </a:p>
        </p:txBody>
      </p:sp>
    </p:spTree>
    <p:extLst>
      <p:ext uri="{BB962C8B-B14F-4D97-AF65-F5344CB8AC3E}">
        <p14:creationId xmlns:p14="http://schemas.microsoft.com/office/powerpoint/2010/main" val="119740159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5267"/>
                                        </p:tgtEl>
                                        <p:attrNameLst>
                                          <p:attrName>style.visibility</p:attrName>
                                        </p:attrNameLst>
                                      </p:cBhvr>
                                      <p:to>
                                        <p:strVal val="visible"/>
                                      </p:to>
                                    </p:set>
                                    <p:animEffect transition="in" filter="fade">
                                      <p:cBhvr>
                                        <p:cTn id="7" dur="500"/>
                                        <p:tgtEl>
                                          <p:spTgt spid="6452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5274"/>
                                        </p:tgtEl>
                                        <p:attrNameLst>
                                          <p:attrName>style.visibility</p:attrName>
                                        </p:attrNameLst>
                                      </p:cBhvr>
                                      <p:to>
                                        <p:strVal val="visible"/>
                                      </p:to>
                                    </p:set>
                                    <p:animEffect transition="in" filter="fade">
                                      <p:cBhvr>
                                        <p:cTn id="10" dur="500"/>
                                        <p:tgtEl>
                                          <p:spTgt spid="6452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5257"/>
                                        </p:tgtEl>
                                        <p:attrNameLst>
                                          <p:attrName>style.visibility</p:attrName>
                                        </p:attrNameLst>
                                      </p:cBhvr>
                                      <p:to>
                                        <p:strVal val="visible"/>
                                      </p:to>
                                    </p:set>
                                    <p:animEffect transition="in" filter="fade">
                                      <p:cBhvr>
                                        <p:cTn id="13" dur="500"/>
                                        <p:tgtEl>
                                          <p:spTgt spid="6452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45275">
                                            <p:txEl>
                                              <p:pRg st="0" end="0"/>
                                            </p:txEl>
                                          </p:spTgt>
                                        </p:tgtEl>
                                        <p:attrNameLst>
                                          <p:attrName>style.visibility</p:attrName>
                                        </p:attrNameLst>
                                      </p:cBhvr>
                                      <p:to>
                                        <p:strVal val="visible"/>
                                      </p:to>
                                    </p:set>
                                    <p:animEffect transition="in" filter="fade">
                                      <p:cBhvr>
                                        <p:cTn id="16" dur="500"/>
                                        <p:tgtEl>
                                          <p:spTgt spid="645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57" grpId="0" animBg="1"/>
      <p:bldP spid="645267" grpId="0" animBg="1"/>
      <p:bldP spid="645274" grpId="0" animBg="1"/>
      <p:bldP spid="64527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a:xfrm>
            <a:off x="457200" y="0"/>
            <a:ext cx="8229600" cy="1143000"/>
          </a:xfrm>
        </p:spPr>
        <p:txBody>
          <a:bodyPr/>
          <a:lstStyle/>
          <a:p>
            <a:pPr eaLnBrk="1" hangingPunct="1"/>
            <a:r>
              <a:rPr lang="en-US" altLang="en-US" smtClean="0"/>
              <a:t>1. Picking the initial pair</a:t>
            </a:r>
          </a:p>
        </p:txBody>
      </p:sp>
      <p:sp>
        <p:nvSpPr>
          <p:cNvPr id="205827" name="Content Placeholder 2"/>
          <p:cNvSpPr>
            <a:spLocks noGrp="1"/>
          </p:cNvSpPr>
          <p:nvPr>
            <p:ph idx="1"/>
          </p:nvPr>
        </p:nvSpPr>
        <p:spPr>
          <a:xfrm>
            <a:off x="457200" y="1017588"/>
            <a:ext cx="8229600" cy="1211262"/>
          </a:xfrm>
        </p:spPr>
        <p:txBody>
          <a:bodyPr/>
          <a:lstStyle/>
          <a:p>
            <a:pPr eaLnBrk="1" hangingPunct="1"/>
            <a:r>
              <a:rPr lang="en-US" altLang="en-US" smtClean="0"/>
              <a:t>We want a pair with many matches, but which has as large a baseline as possible</a:t>
            </a:r>
            <a:endParaRPr lang="en-US" altLang="en-US" i="1" smtClean="0"/>
          </a:p>
        </p:txBody>
      </p:sp>
      <p:pic>
        <p:nvPicPr>
          <p:cNvPr id="2051" name="Picture 3" descr="C:\snavely\demos\PhotoTourism\data\Trevi\images\kurtnaks_31263284.thumb.flo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025" y="2835275"/>
            <a:ext cx="118745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snavely\demos\PhotoTourism\data\Trevi\images\kurtnaks_31263006.thumb.flo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2835275"/>
            <a:ext cx="118903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096963" y="4606925"/>
            <a:ext cx="1674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lots of matches</a:t>
            </a:r>
          </a:p>
        </p:txBody>
      </p:sp>
      <p:sp>
        <p:nvSpPr>
          <p:cNvPr id="8" name="TextBox 7"/>
          <p:cNvSpPr txBox="1">
            <a:spLocks noChangeArrowheads="1"/>
          </p:cNvSpPr>
          <p:nvPr/>
        </p:nvSpPr>
        <p:spPr bwMode="auto">
          <a:xfrm>
            <a:off x="1101725" y="4873625"/>
            <a:ext cx="150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small baseline</a:t>
            </a:r>
          </a:p>
        </p:txBody>
      </p:sp>
      <p:pic>
        <p:nvPicPr>
          <p:cNvPr id="2056" name="Picture 8" descr="C:\snavely\demos\PhotoTourism\data\Trevi\images\leemarie_1748038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5325" y="2278063"/>
            <a:ext cx="17399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C:\snavely\demos\PhotoTourism\data\Trevi\images\manarh_41867580.thumb.floa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0325" y="2271713"/>
            <a:ext cx="173037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4598988" y="3832225"/>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very few matches</a:t>
            </a:r>
          </a:p>
        </p:txBody>
      </p:sp>
      <p:sp>
        <p:nvSpPr>
          <p:cNvPr id="15" name="TextBox 14"/>
          <p:cNvSpPr txBox="1">
            <a:spLocks noChangeArrowheads="1"/>
          </p:cNvSpPr>
          <p:nvPr/>
        </p:nvSpPr>
        <p:spPr bwMode="auto">
          <a:xfrm>
            <a:off x="4602163" y="3562350"/>
            <a:ext cx="1481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large baseline</a:t>
            </a:r>
          </a:p>
        </p:txBody>
      </p:sp>
      <p:pic>
        <p:nvPicPr>
          <p:cNvPr id="2058" name="Picture 10" descr="C:\snavely\demos\PhotoTourism\data\Trevi\images\19654387@N00_12629437.thumb.floa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0825" y="4275138"/>
            <a:ext cx="137795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C:\snavely\demos\PhotoTourism\data\Trevi\images\74235601@N00_42687237.thumb.floa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8025" y="4497388"/>
            <a:ext cx="17589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5037138" y="6248400"/>
            <a:ext cx="1616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lots of matches</a:t>
            </a:r>
          </a:p>
        </p:txBody>
      </p:sp>
      <p:sp>
        <p:nvSpPr>
          <p:cNvPr id="19" name="TextBox 18"/>
          <p:cNvSpPr txBox="1">
            <a:spLocks noChangeArrowheads="1"/>
          </p:cNvSpPr>
          <p:nvPr/>
        </p:nvSpPr>
        <p:spPr bwMode="auto">
          <a:xfrm>
            <a:off x="5040313" y="5978525"/>
            <a:ext cx="1481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large baseline</a:t>
            </a:r>
          </a:p>
        </p:txBody>
      </p:sp>
      <p:pic>
        <p:nvPicPr>
          <p:cNvPr id="2060"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9475" y="4640263"/>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81500" y="3627438"/>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9650" y="60198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1713" y="6319838"/>
            <a:ext cx="2857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C:\Users\Noah Snavely\AppData\Local\Microsoft\Windows\Temporary Internet Files\Content.IE5\PV2XWU2F\MCj04395840000[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9000" y="4949825"/>
            <a:ext cx="255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C:\Users\Noah Snavely\AppData\Local\Microsoft\Windows\Temporary Internet Files\Content.IE5\PV2XWU2F\MCj04395840000[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2138" y="3925888"/>
            <a:ext cx="25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3208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2060"/>
                                        </p:tgtEl>
                                        <p:attrNameLst>
                                          <p:attrName>style.visibility</p:attrName>
                                        </p:attrNameLst>
                                      </p:cBhvr>
                                      <p:to>
                                        <p:strVal val="visible"/>
                                      </p:to>
                                    </p:set>
                                    <p:animEffect transition="in" filter="fade">
                                      <p:cBhvr>
                                        <p:cTn id="19" dur="500"/>
                                        <p:tgtEl>
                                          <p:spTgt spid="2060"/>
                                        </p:tgtEl>
                                      </p:cBhvr>
                                    </p:animEffect>
                                  </p:childTnLst>
                                </p:cTn>
                              </p:par>
                              <p:par>
                                <p:cTn id="20" presetID="10" presetClass="entr" presetSubtype="0" fill="hold" nodeType="withEffect">
                                  <p:stCondLst>
                                    <p:cond delay="0"/>
                                  </p:stCondLst>
                                  <p:childTnLst>
                                    <p:set>
                                      <p:cBhvr>
                                        <p:cTn id="21" dur="1" fill="hold">
                                          <p:stCondLst>
                                            <p:cond delay="0"/>
                                          </p:stCondLst>
                                        </p:cTn>
                                        <p:tgtEl>
                                          <p:spTgt spid="2061"/>
                                        </p:tgtEl>
                                        <p:attrNameLst>
                                          <p:attrName>style.visibility</p:attrName>
                                        </p:attrNameLst>
                                      </p:cBhvr>
                                      <p:to>
                                        <p:strVal val="visible"/>
                                      </p:to>
                                    </p:set>
                                    <p:animEffect transition="in" filter="fade">
                                      <p:cBhvr>
                                        <p:cTn id="22" dur="500"/>
                                        <p:tgtEl>
                                          <p:spTgt spid="20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fade">
                                      <p:cBhvr>
                                        <p:cTn id="27" dur="500"/>
                                        <p:tgtEl>
                                          <p:spTgt spid="2056"/>
                                        </p:tgtEl>
                                      </p:cBhvr>
                                    </p:animEffect>
                                  </p:childTnLst>
                                </p:cTn>
                              </p:par>
                              <p:par>
                                <p:cTn id="28" presetID="10" presetClass="entr" presetSubtype="0" fill="hold" nodeType="withEffect">
                                  <p:stCondLst>
                                    <p:cond delay="0"/>
                                  </p:stCondLst>
                                  <p:childTnLst>
                                    <p:set>
                                      <p:cBhvr>
                                        <p:cTn id="29" dur="1" fill="hold">
                                          <p:stCondLst>
                                            <p:cond delay="0"/>
                                          </p:stCondLst>
                                        </p:cTn>
                                        <p:tgtEl>
                                          <p:spTgt spid="2057"/>
                                        </p:tgtEl>
                                        <p:attrNameLst>
                                          <p:attrName>style.visibility</p:attrName>
                                        </p:attrNameLst>
                                      </p:cBhvr>
                                      <p:to>
                                        <p:strVal val="visible"/>
                                      </p:to>
                                    </p:set>
                                    <p:animEffect transition="in" filter="fade">
                                      <p:cBhvr>
                                        <p:cTn id="30" dur="500"/>
                                        <p:tgtEl>
                                          <p:spTgt spid="205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058"/>
                                        </p:tgtEl>
                                        <p:attrNameLst>
                                          <p:attrName>style.visibility</p:attrName>
                                        </p:attrNameLst>
                                      </p:cBhvr>
                                      <p:to>
                                        <p:strVal val="visible"/>
                                      </p:to>
                                    </p:set>
                                    <p:animEffect transition="in" filter="fade">
                                      <p:cBhvr>
                                        <p:cTn id="47" dur="500"/>
                                        <p:tgtEl>
                                          <p:spTgt spid="2058"/>
                                        </p:tgtEl>
                                      </p:cBhvr>
                                    </p:animEffect>
                                  </p:childTnLst>
                                </p:cTn>
                              </p:par>
                              <p:par>
                                <p:cTn id="48" presetID="10" presetClass="entr" presetSubtype="0" fill="hold" nodeType="withEffect">
                                  <p:stCondLst>
                                    <p:cond delay="0"/>
                                  </p:stCondLst>
                                  <p:childTnLst>
                                    <p:set>
                                      <p:cBhvr>
                                        <p:cTn id="49" dur="1" fill="hold">
                                          <p:stCondLst>
                                            <p:cond delay="0"/>
                                          </p:stCondLst>
                                        </p:cTn>
                                        <p:tgtEl>
                                          <p:spTgt spid="2059"/>
                                        </p:tgtEl>
                                        <p:attrNameLst>
                                          <p:attrName>style.visibility</p:attrName>
                                        </p:attrNameLst>
                                      </p:cBhvr>
                                      <p:to>
                                        <p:strVal val="visible"/>
                                      </p:to>
                                    </p:set>
                                    <p:animEffect transition="in" filter="fade">
                                      <p:cBhvr>
                                        <p:cTn id="50" dur="500"/>
                                        <p:tgtEl>
                                          <p:spTgt spid="205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22825"/>
          </a:xfrm>
        </p:spPr>
        <p:txBody>
          <a:bodyPr rtlCol="0">
            <a:normAutofit lnSpcReduction="10000"/>
          </a:bodyPr>
          <a:lstStyle/>
          <a:p>
            <a:pPr eaLnBrk="1" fontAlgn="auto" hangingPunct="1">
              <a:spcAft>
                <a:spcPts val="0"/>
              </a:spcAft>
              <a:defRPr/>
            </a:pPr>
            <a:r>
              <a:rPr lang="en-US" dirty="0" smtClean="0"/>
              <a:t>Many possible heuristics</a:t>
            </a:r>
          </a:p>
          <a:p>
            <a:pPr eaLnBrk="1" fontAlgn="auto" hangingPunct="1">
              <a:spcAft>
                <a:spcPts val="0"/>
              </a:spcAft>
              <a:defRPr/>
            </a:pPr>
            <a:r>
              <a:rPr lang="en-US" dirty="0" smtClean="0"/>
              <a:t>E.g.</a:t>
            </a:r>
          </a:p>
          <a:p>
            <a:pPr lvl="1" eaLnBrk="1" fontAlgn="auto" hangingPunct="1">
              <a:spcAft>
                <a:spcPts val="0"/>
              </a:spcAft>
              <a:defRPr/>
            </a:pPr>
            <a:r>
              <a:rPr lang="en-US" dirty="0" smtClean="0"/>
              <a:t>Choose the pair with at least 100 matches, such that the ratio</a:t>
            </a:r>
          </a:p>
          <a:p>
            <a:pPr lvl="1" eaLnBrk="1" fontAlgn="auto" hangingPunct="1">
              <a:spcAft>
                <a:spcPts val="0"/>
              </a:spcAft>
              <a:defRPr/>
            </a:pPr>
            <a:endParaRPr lang="en-US" dirty="0" smtClean="0"/>
          </a:p>
          <a:p>
            <a:pPr lvl="1" eaLnBrk="1" fontAlgn="auto" hangingPunct="1">
              <a:spcAft>
                <a:spcPts val="0"/>
              </a:spcAft>
              <a:buFont typeface="Arial" panose="020B0604020202020204" pitchFamily="34" charset="0"/>
              <a:buNone/>
              <a:defRPr/>
            </a:pPr>
            <a:endParaRPr lang="en-US" dirty="0" smtClean="0"/>
          </a:p>
          <a:p>
            <a:pPr lvl="1" eaLnBrk="1" fontAlgn="auto" hangingPunct="1">
              <a:spcAft>
                <a:spcPts val="0"/>
              </a:spcAft>
              <a:buFont typeface="Arial" panose="020B0604020202020204" pitchFamily="34" charset="0"/>
              <a:buNone/>
              <a:defRPr/>
            </a:pPr>
            <a:r>
              <a:rPr lang="en-US" dirty="0" smtClean="0"/>
              <a:t>	is as small as possible</a:t>
            </a:r>
          </a:p>
          <a:p>
            <a:pPr lvl="1" eaLnBrk="1" fontAlgn="auto" hangingPunct="1">
              <a:spcAft>
                <a:spcPts val="0"/>
              </a:spcAft>
              <a:defRPr/>
            </a:pPr>
            <a:endParaRPr lang="en-US" dirty="0" smtClean="0"/>
          </a:p>
          <a:p>
            <a:pPr lvl="1" eaLnBrk="1" fontAlgn="auto" hangingPunct="1">
              <a:spcAft>
                <a:spcPts val="0"/>
              </a:spcAft>
              <a:defRPr/>
            </a:pPr>
            <a:r>
              <a:rPr lang="en-US" dirty="0" smtClean="0"/>
              <a:t>A </a:t>
            </a:r>
            <a:r>
              <a:rPr lang="en-US" dirty="0" err="1" smtClean="0"/>
              <a:t>homography</a:t>
            </a:r>
            <a:r>
              <a:rPr lang="en-US" dirty="0" smtClean="0"/>
              <a:t> will be a bad fit if there is sufficient parallax (and the scene is not planar)</a:t>
            </a:r>
          </a:p>
        </p:txBody>
      </p:sp>
      <p:sp>
        <p:nvSpPr>
          <p:cNvPr id="206851" name="Title 3"/>
          <p:cNvSpPr>
            <a:spLocks noGrp="1"/>
          </p:cNvSpPr>
          <p:nvPr>
            <p:ph type="title"/>
          </p:nvPr>
        </p:nvSpPr>
        <p:spPr/>
        <p:txBody>
          <a:bodyPr/>
          <a:lstStyle/>
          <a:p>
            <a:pPr eaLnBrk="1" hangingPunct="1"/>
            <a:r>
              <a:rPr lang="en-US" altLang="en-US" smtClean="0"/>
              <a:t>1. Picking the initial pair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988" y="3600450"/>
            <a:ext cx="32464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60525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pPr eaLnBrk="1" hangingPunct="1"/>
            <a:r>
              <a:rPr lang="en-US" altLang="en-US" smtClean="0"/>
              <a:t>2. Two-frame reconstruction</a:t>
            </a:r>
          </a:p>
        </p:txBody>
      </p:sp>
      <p:sp>
        <p:nvSpPr>
          <p:cNvPr id="3" name="Content Placeholder 2"/>
          <p:cNvSpPr>
            <a:spLocks noGrp="1"/>
          </p:cNvSpPr>
          <p:nvPr>
            <p:ph idx="1"/>
          </p:nvPr>
        </p:nvSpPr>
        <p:spPr>
          <a:xfrm>
            <a:off x="457200" y="1474788"/>
            <a:ext cx="8229600" cy="4776787"/>
          </a:xfrm>
        </p:spPr>
        <p:txBody>
          <a:bodyPr/>
          <a:lstStyle/>
          <a:p>
            <a:pPr eaLnBrk="1" hangingPunct="1"/>
            <a:r>
              <a:rPr lang="en-US" altLang="en-US" smtClean="0"/>
              <a:t>Input: two images with correspondence</a:t>
            </a:r>
          </a:p>
          <a:p>
            <a:pPr eaLnBrk="1" hangingPunct="1"/>
            <a:r>
              <a:rPr lang="en-US" altLang="en-US" smtClean="0"/>
              <a:t>Output: camera parameters, 3D points</a:t>
            </a:r>
          </a:p>
          <a:p>
            <a:pPr eaLnBrk="1" hangingPunct="1"/>
            <a:endParaRPr lang="en-US" altLang="en-US" smtClean="0"/>
          </a:p>
          <a:p>
            <a:pPr eaLnBrk="1" hangingPunct="1"/>
            <a:r>
              <a:rPr lang="en-US" altLang="en-US" smtClean="0"/>
              <a:t>In general, there can be ambiguities if the cameras are uncalibrated (camera intrinsics are unknown)</a:t>
            </a:r>
          </a:p>
          <a:p>
            <a:pPr eaLnBrk="1" hangingPunct="1"/>
            <a:r>
              <a:rPr lang="en-US" altLang="en-US" smtClean="0"/>
              <a:t>Usually assume that the only intrinsic parameter is an unknown focal length</a:t>
            </a:r>
          </a:p>
        </p:txBody>
      </p:sp>
    </p:spTree>
    <p:extLst>
      <p:ext uri="{BB962C8B-B14F-4D97-AF65-F5344CB8AC3E}">
        <p14:creationId xmlns:p14="http://schemas.microsoft.com/office/powerpoint/2010/main" val="108873113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pPr eaLnBrk="1" hangingPunct="1"/>
            <a:r>
              <a:rPr lang="en-US" altLang="en-US" smtClean="0"/>
              <a:t>2. Two-view reconstruction</a:t>
            </a:r>
          </a:p>
        </p:txBody>
      </p:sp>
      <p:sp>
        <p:nvSpPr>
          <p:cNvPr id="3" name="Content Placeholder 2"/>
          <p:cNvSpPr>
            <a:spLocks noGrp="1"/>
          </p:cNvSpPr>
          <p:nvPr>
            <p:ph idx="1"/>
          </p:nvPr>
        </p:nvSpPr>
        <p:spPr>
          <a:xfrm>
            <a:off x="457200" y="1714500"/>
            <a:ext cx="8229600" cy="4594225"/>
          </a:xfrm>
        </p:spPr>
        <p:txBody>
          <a:bodyPr/>
          <a:lstStyle/>
          <a:p>
            <a:pPr eaLnBrk="1" hangingPunct="1"/>
            <a:r>
              <a:rPr lang="en-US" altLang="en-US" smtClean="0"/>
              <a:t>Two-view SfM: Given two calibrated images with corresponding points, compute the camera and point positions</a:t>
            </a:r>
          </a:p>
          <a:p>
            <a:pPr eaLnBrk="1" hangingPunct="1"/>
            <a:r>
              <a:rPr lang="en-US" altLang="en-US" smtClean="0"/>
              <a:t>Solved by finding the essential matrix between the images</a:t>
            </a:r>
          </a:p>
          <a:p>
            <a:pPr eaLnBrk="1" hangingPunct="1"/>
            <a:endParaRPr lang="en-US" altLang="en-US" smtClean="0"/>
          </a:p>
        </p:txBody>
      </p:sp>
    </p:spTree>
    <p:extLst>
      <p:ext uri="{BB962C8B-B14F-4D97-AF65-F5344CB8AC3E}">
        <p14:creationId xmlns:p14="http://schemas.microsoft.com/office/powerpoint/2010/main" val="411815724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pPr eaLnBrk="1" hangingPunct="1"/>
            <a:r>
              <a:rPr lang="en-US" altLang="en-US" smtClean="0"/>
              <a:t>Incremental SfM: Algorithm </a:t>
            </a:r>
          </a:p>
        </p:txBody>
      </p:sp>
      <p:sp>
        <p:nvSpPr>
          <p:cNvPr id="3" name="Content Placeholder 2"/>
          <p:cNvSpPr>
            <a:spLocks noGrp="1"/>
          </p:cNvSpPr>
          <p:nvPr>
            <p:ph idx="1"/>
          </p:nvPr>
        </p:nvSpPr>
        <p:spPr>
          <a:xfrm>
            <a:off x="457200" y="1760538"/>
            <a:ext cx="8229600" cy="4525962"/>
          </a:xfrm>
        </p:spPr>
        <p:txBody>
          <a:bodyPr/>
          <a:lstStyle/>
          <a:p>
            <a:pPr marL="971550" lvl="1" indent="-514350" eaLnBrk="1" hangingPunct="1">
              <a:buFont typeface="Arial" panose="020B0604020202020204" pitchFamily="34" charset="0"/>
              <a:buAutoNum type="arabicPeriod"/>
            </a:pPr>
            <a:r>
              <a:rPr lang="en-US" altLang="en-US" smtClean="0"/>
              <a:t>Pick a strong initial pair of images</a:t>
            </a:r>
          </a:p>
          <a:p>
            <a:pPr marL="971550" lvl="1" indent="-514350" eaLnBrk="1" hangingPunct="1">
              <a:buFont typeface="Arial" panose="020B0604020202020204" pitchFamily="34" charset="0"/>
              <a:buAutoNum type="arabicPeriod"/>
            </a:pPr>
            <a:r>
              <a:rPr lang="en-US" altLang="en-US" smtClean="0"/>
              <a:t>Initialize the model using two-frame SfM</a:t>
            </a:r>
          </a:p>
          <a:p>
            <a:pPr marL="971550" lvl="1" indent="-514350" eaLnBrk="1" hangingPunct="1">
              <a:buFont typeface="Arial" panose="020B0604020202020204" pitchFamily="34" charset="0"/>
              <a:buAutoNum type="arabicPeriod"/>
            </a:pPr>
            <a:r>
              <a:rPr lang="en-US" altLang="en-US" smtClean="0"/>
              <a:t>While there are connected images remaining:</a:t>
            </a:r>
          </a:p>
          <a:p>
            <a:pPr marL="1371600" lvl="2" indent="-514350" eaLnBrk="1" hangingPunct="1">
              <a:buFont typeface="Arial" panose="020B0604020202020204" pitchFamily="34" charset="0"/>
              <a:buAutoNum type="alphaLcPeriod"/>
            </a:pPr>
            <a:r>
              <a:rPr lang="en-US" altLang="en-US" smtClean="0"/>
              <a:t>Pick the image which sees the most existing 3D points</a:t>
            </a:r>
          </a:p>
          <a:p>
            <a:pPr marL="1371600" lvl="2" indent="-514350" eaLnBrk="1" hangingPunct="1">
              <a:buFont typeface="Arial" panose="020B0604020202020204" pitchFamily="34" charset="0"/>
              <a:buAutoNum type="alphaLcPeriod"/>
            </a:pPr>
            <a:r>
              <a:rPr lang="en-US" altLang="en-US" smtClean="0"/>
              <a:t>Estimate the pose of that camera</a:t>
            </a:r>
          </a:p>
          <a:p>
            <a:pPr marL="1371600" lvl="2" indent="-514350" eaLnBrk="1" hangingPunct="1">
              <a:buFont typeface="Arial" panose="020B0604020202020204" pitchFamily="34" charset="0"/>
              <a:buAutoNum type="alphaLcPeriod"/>
            </a:pPr>
            <a:r>
              <a:rPr lang="en-US" altLang="en-US" smtClean="0"/>
              <a:t>Triangulate any new points</a:t>
            </a:r>
          </a:p>
          <a:p>
            <a:pPr marL="1371600" lvl="2" indent="-514350" eaLnBrk="1" hangingPunct="1">
              <a:buFont typeface="Arial" panose="020B0604020202020204" pitchFamily="34" charset="0"/>
              <a:buAutoNum type="alphaLcPeriod"/>
            </a:pPr>
            <a:r>
              <a:rPr lang="en-US" altLang="en-US" smtClean="0"/>
              <a:t>Run bundle adjustment</a:t>
            </a:r>
          </a:p>
        </p:txBody>
      </p:sp>
    </p:spTree>
    <p:extLst>
      <p:ext uri="{BB962C8B-B14F-4D97-AF65-F5344CB8AC3E}">
        <p14:creationId xmlns:p14="http://schemas.microsoft.com/office/powerpoint/2010/main" val="324651429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1" descr="dark_country_1_2008-05-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4318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2" descr="robot_camer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426720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Box 3"/>
          <p:cNvSpPr txBox="1">
            <a:spLocks noChangeArrowheads="1"/>
          </p:cNvSpPr>
          <p:nvPr/>
        </p:nvSpPr>
        <p:spPr bwMode="auto">
          <a:xfrm>
            <a:off x="76200" y="48006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Two cameras, simultaneous views</a:t>
            </a:r>
          </a:p>
        </p:txBody>
      </p:sp>
      <p:sp>
        <p:nvSpPr>
          <p:cNvPr id="197637" name="TextBox 5"/>
          <p:cNvSpPr txBox="1">
            <a:spLocks noChangeArrowheads="1"/>
          </p:cNvSpPr>
          <p:nvPr/>
        </p:nvSpPr>
        <p:spPr bwMode="auto">
          <a:xfrm>
            <a:off x="4572000" y="48006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Single moving camera and static scene</a:t>
            </a:r>
          </a:p>
        </p:txBody>
      </p:sp>
      <p:sp>
        <p:nvSpPr>
          <p:cNvPr id="7" name="Rectangle 2"/>
          <p:cNvSpPr txBox="1">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eaLnBrk="1" hangingPunct="1">
              <a:defRPr/>
            </a:pPr>
            <a:r>
              <a:rPr lang="en-US" sz="4400" kern="0" dirty="0">
                <a:solidFill>
                  <a:schemeClr val="tx2"/>
                </a:solidFill>
                <a:latin typeface="+mj-lt"/>
                <a:ea typeface="+mj-ea"/>
                <a:cs typeface="+mj-cs"/>
              </a:rPr>
              <a:t>Stereo vision</a:t>
            </a:r>
          </a:p>
        </p:txBody>
      </p:sp>
    </p:spTree>
    <p:extLst>
      <p:ext uri="{BB962C8B-B14F-4D97-AF65-F5344CB8AC3E}">
        <p14:creationId xmlns:p14="http://schemas.microsoft.com/office/powerpoint/2010/main" val="366249755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13329</TotalTime>
  <Words>3496</Words>
  <Application>Microsoft Office PowerPoint</Application>
  <PresentationFormat>On-screen Show (4:3)</PresentationFormat>
  <Paragraphs>603</Paragraphs>
  <Slides>87</Slides>
  <Notes>55</Notes>
  <HiddenSlides>1</HiddenSlides>
  <MMClips>0</MMClips>
  <ScaleCrop>false</ScaleCrop>
  <HeadingPairs>
    <vt:vector size="8" baseType="variant">
      <vt:variant>
        <vt:lpstr>Fonts Used</vt:lpstr>
      </vt:variant>
      <vt:variant>
        <vt:i4>6</vt:i4>
      </vt:variant>
      <vt:variant>
        <vt:lpstr>Theme</vt:lpstr>
      </vt:variant>
      <vt:variant>
        <vt:i4>11</vt:i4>
      </vt:variant>
      <vt:variant>
        <vt:lpstr>Embedded OLE Servers</vt:lpstr>
      </vt:variant>
      <vt:variant>
        <vt:i4>2</vt:i4>
      </vt:variant>
      <vt:variant>
        <vt:lpstr>Slide Titles</vt:lpstr>
      </vt:variant>
      <vt:variant>
        <vt:i4>87</vt:i4>
      </vt:variant>
    </vt:vector>
  </HeadingPairs>
  <TitlesOfParts>
    <vt:vector size="106" baseType="lpstr">
      <vt:lpstr>MS PGothic</vt:lpstr>
      <vt:lpstr>Arial</vt:lpstr>
      <vt:lpstr>Calibri</vt:lpstr>
      <vt:lpstr>Symbol</vt:lpstr>
      <vt:lpstr>Times New Roman</vt:lpstr>
      <vt:lpstr>Wingdings</vt:lpstr>
      <vt:lpstr>Office Theme</vt:lpstr>
      <vt:lpstr>1_Default Design</vt:lpstr>
      <vt:lpstr>1_Blank Presentation</vt:lpstr>
      <vt:lpstr>Blank Presentation</vt:lpstr>
      <vt:lpstr>1_Office Theme</vt:lpstr>
      <vt:lpstr>2_Office Theme</vt:lpstr>
      <vt:lpstr>2_Blank Presentation</vt:lpstr>
      <vt:lpstr>4_Office Theme</vt:lpstr>
      <vt:lpstr>9_Office Theme</vt:lpstr>
      <vt:lpstr>3_Office Theme</vt:lpstr>
      <vt:lpstr>6_Office Theme</vt:lpstr>
      <vt:lpstr>Equation</vt:lpstr>
      <vt:lpstr>Image</vt:lpstr>
      <vt:lpstr>Multiview Geometry:  Stereo &amp; Structure from Motion</vt:lpstr>
      <vt:lpstr>Why multiple views?</vt:lpstr>
      <vt:lpstr>Why multiple views?</vt:lpstr>
      <vt:lpstr>changing camera center</vt:lpstr>
      <vt:lpstr>Multi-view geometry problems</vt:lpstr>
      <vt:lpstr>Multi-view geometry problems</vt:lpstr>
      <vt:lpstr>Multi-view geometry problems</vt:lpstr>
      <vt:lpstr>Estimating depth with stereo</vt:lpstr>
      <vt:lpstr>PowerPoint Presentation</vt:lpstr>
      <vt:lpstr>Review: Camera calibration</vt:lpstr>
      <vt:lpstr>Oriented and Translated Camera</vt:lpstr>
      <vt:lpstr>Degrees of freedom</vt:lpstr>
      <vt:lpstr>How to calibrate the camera?</vt:lpstr>
      <vt:lpstr>How do we calibrate a camera?</vt:lpstr>
      <vt:lpstr>Method 1 – homogeneous linear system</vt:lpstr>
      <vt:lpstr>Can we factorize M back to K [R | T]?</vt:lpstr>
      <vt:lpstr>Stereo reconstruction: main steps</vt:lpstr>
      <vt:lpstr>PowerPoint Presentation</vt:lpstr>
      <vt:lpstr>Disparity example</vt:lpstr>
      <vt:lpstr>Correspondence problem</vt:lpstr>
      <vt:lpstr>Intensity profiles</vt:lpstr>
      <vt:lpstr>Correspondence problem</vt:lpstr>
      <vt:lpstr>Normalized cross correlation</vt:lpstr>
      <vt:lpstr>Correlation-based window matching</vt:lpstr>
      <vt:lpstr>Dense correspondence search</vt:lpstr>
      <vt:lpstr>Textureless regions</vt:lpstr>
      <vt:lpstr>Effect of window size</vt:lpstr>
      <vt:lpstr>Effect of window size</vt:lpstr>
      <vt:lpstr>Stereo Results</vt:lpstr>
      <vt:lpstr>Results with Window Search</vt:lpstr>
      <vt:lpstr>Better methods exist...</vt:lpstr>
      <vt:lpstr>General case, with calibrated cameras </vt:lpstr>
      <vt:lpstr>Stereo correspondence constraints</vt:lpstr>
      <vt:lpstr>PowerPoint Presentation</vt:lpstr>
      <vt:lpstr>Where do we need to search?</vt:lpstr>
      <vt:lpstr>PowerPoint Presentation</vt:lpstr>
      <vt:lpstr>Stereo correspondence constraints</vt:lpstr>
      <vt:lpstr>Epipolar geometry</vt:lpstr>
      <vt:lpstr>The Epipole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Epipolar constraint: Calibrated case</vt:lpstr>
      <vt:lpstr>Epipolar constraint: Calibrated case</vt:lpstr>
      <vt:lpstr>Epipolar constraint: Calibrated case</vt:lpstr>
      <vt:lpstr>Epipolar constraint: Calibrated case</vt:lpstr>
      <vt:lpstr>Epipolar constraint: Calibrated case</vt:lpstr>
      <vt:lpstr>Epipolar constraint: Calibrated case</vt:lpstr>
      <vt:lpstr>Epipolar constraint: Uncalibrated case</vt:lpstr>
      <vt:lpstr>Epipolar constraint: Uncalibrated case</vt:lpstr>
      <vt:lpstr>Epipolar constraint: Uncalibrated case</vt:lpstr>
      <vt:lpstr>Estimating the fundamental matrix</vt:lpstr>
      <vt:lpstr>The eight-point algorithm</vt:lpstr>
      <vt:lpstr>Problem with eight-point algorithm</vt:lpstr>
      <vt:lpstr>Problem with eight-point algorithm</vt:lpstr>
      <vt:lpstr>The normalized eight-point algorithm</vt:lpstr>
      <vt:lpstr>The Fundamental Matrix Song</vt:lpstr>
      <vt:lpstr>Review: Structure from Motion (SfM)</vt:lpstr>
      <vt:lpstr>Structure from motion</vt:lpstr>
      <vt:lpstr>Camera calibration &amp; triangulation</vt:lpstr>
      <vt:lpstr>Structure from motion</vt:lpstr>
      <vt:lpstr>PowerPoint Presentation</vt:lpstr>
      <vt:lpstr>Large-scale structure from motion</vt:lpstr>
      <vt:lpstr>First step: how to get correspondence?</vt:lpstr>
      <vt:lpstr>Feature detection</vt:lpstr>
      <vt:lpstr>Feature detection</vt:lpstr>
      <vt:lpstr>Feature matching</vt:lpstr>
      <vt:lpstr>Feature matching</vt:lpstr>
      <vt:lpstr>Correspondence estimation</vt:lpstr>
      <vt:lpstr>The story so far…</vt:lpstr>
      <vt:lpstr>PowerPoint Presentation</vt:lpstr>
      <vt:lpstr>Points and cameras</vt:lpstr>
      <vt:lpstr>Structure from motion</vt:lpstr>
      <vt:lpstr>Structure from motion</vt:lpstr>
      <vt:lpstr>Solving structure from motion</vt:lpstr>
      <vt:lpstr>Solving structure from motion</vt:lpstr>
      <vt:lpstr>Solving structure from motion</vt:lpstr>
      <vt:lpstr>Incremental SfM</vt:lpstr>
      <vt:lpstr>1. Picking the initial pair</vt:lpstr>
      <vt:lpstr>1. Picking the initial pair</vt:lpstr>
      <vt:lpstr>2. Two-frame reconstruction</vt:lpstr>
      <vt:lpstr>2. Two-view reconstruction</vt:lpstr>
      <vt:lpstr>Incremental SfM: Algorithm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parameters of image formation</dc:title>
  <dc:creator>trevor</dc:creator>
  <cp:lastModifiedBy>Alyosha Efros</cp:lastModifiedBy>
  <cp:revision>146</cp:revision>
  <dcterms:created xsi:type="dcterms:W3CDTF">2009-09-01T01:33:15Z</dcterms:created>
  <dcterms:modified xsi:type="dcterms:W3CDTF">2020-04-24T01:34:46Z</dcterms:modified>
</cp:coreProperties>
</file>