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notesSlides/notesSlide38.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charts/chart2.xml" ContentType="application/vnd.openxmlformats-officedocument.drawingml.chart+xml"/>
  <Override PartName="/ppt/slides/slide25.xml" ContentType="application/vnd.openxmlformats-officedocument.presentationml.slide+xml"/>
  <Override PartName="/ppt/slides/slide9.xml" ContentType="application/vnd.openxmlformats-officedocument.presentationml.slide+xml"/>
  <Override PartName="/ppt/notesSlides/notesSlide27.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charts/chart1.xml" ContentType="application/vnd.openxmlformats-officedocument.drawingml.chart+xml"/>
  <Override PartName="/ppt/slides/slide24.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notesSlides/notesSlide26.xml" ContentType="application/vnd.openxmlformats-officedocument.presentationml.notes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Default Extension="package" ContentType="application/vnd.openxmlformats-officedocument.package"/>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53" r:id="rId1"/>
  </p:sldMasterIdLst>
  <p:notesMasterIdLst>
    <p:notesMasterId r:id="rId40"/>
  </p:notesMasterIdLst>
  <p:handoutMasterIdLst>
    <p:handoutMasterId r:id="rId41"/>
  </p:handoutMasterIdLst>
  <p:sldIdLst>
    <p:sldId id="296" r:id="rId2"/>
    <p:sldId id="309" r:id="rId3"/>
    <p:sldId id="317" r:id="rId4"/>
    <p:sldId id="318" r:id="rId5"/>
    <p:sldId id="310" r:id="rId6"/>
    <p:sldId id="311" r:id="rId7"/>
    <p:sldId id="312" r:id="rId8"/>
    <p:sldId id="314" r:id="rId9"/>
    <p:sldId id="315" r:id="rId10"/>
    <p:sldId id="316" r:id="rId11"/>
    <p:sldId id="320" r:id="rId12"/>
    <p:sldId id="319" r:id="rId13"/>
    <p:sldId id="343" r:id="rId14"/>
    <p:sldId id="344" r:id="rId15"/>
    <p:sldId id="324" r:id="rId16"/>
    <p:sldId id="325" r:id="rId17"/>
    <p:sldId id="326" r:id="rId18"/>
    <p:sldId id="327" r:id="rId19"/>
    <p:sldId id="328" r:id="rId20"/>
    <p:sldId id="329" r:id="rId21"/>
    <p:sldId id="330" r:id="rId22"/>
    <p:sldId id="331" r:id="rId23"/>
    <p:sldId id="333" r:id="rId24"/>
    <p:sldId id="332" r:id="rId25"/>
    <p:sldId id="334" r:id="rId26"/>
    <p:sldId id="335" r:id="rId27"/>
    <p:sldId id="336" r:id="rId28"/>
    <p:sldId id="337" r:id="rId29"/>
    <p:sldId id="338" r:id="rId30"/>
    <p:sldId id="339" r:id="rId31"/>
    <p:sldId id="340" r:id="rId32"/>
    <p:sldId id="341" r:id="rId33"/>
    <p:sldId id="345" r:id="rId34"/>
    <p:sldId id="346" r:id="rId35"/>
    <p:sldId id="347" r:id="rId36"/>
    <p:sldId id="348" r:id="rId37"/>
    <p:sldId id="349" r:id="rId38"/>
    <p:sldId id="342" r:id="rId39"/>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Times" charset="0"/>
        <a:ea typeface="+mn-ea"/>
        <a:cs typeface="+mn-cs"/>
      </a:defRPr>
    </a:lvl1pPr>
    <a:lvl2pPr marL="457200" algn="l" rtl="0" eaLnBrk="0" fontAlgn="base" hangingPunct="0">
      <a:spcBef>
        <a:spcPct val="0"/>
      </a:spcBef>
      <a:spcAft>
        <a:spcPct val="0"/>
      </a:spcAft>
      <a:defRPr sz="2400" b="1" kern="1200">
        <a:solidFill>
          <a:schemeClr val="tx1"/>
        </a:solidFill>
        <a:latin typeface="Times" charset="0"/>
        <a:ea typeface="+mn-ea"/>
        <a:cs typeface="+mn-cs"/>
      </a:defRPr>
    </a:lvl2pPr>
    <a:lvl3pPr marL="914400" algn="l" rtl="0" eaLnBrk="0" fontAlgn="base" hangingPunct="0">
      <a:spcBef>
        <a:spcPct val="0"/>
      </a:spcBef>
      <a:spcAft>
        <a:spcPct val="0"/>
      </a:spcAft>
      <a:defRPr sz="2400" b="1" kern="1200">
        <a:solidFill>
          <a:schemeClr val="tx1"/>
        </a:solidFill>
        <a:latin typeface="Times" charset="0"/>
        <a:ea typeface="+mn-ea"/>
        <a:cs typeface="+mn-cs"/>
      </a:defRPr>
    </a:lvl3pPr>
    <a:lvl4pPr marL="1371600" algn="l" rtl="0" eaLnBrk="0" fontAlgn="base" hangingPunct="0">
      <a:spcBef>
        <a:spcPct val="0"/>
      </a:spcBef>
      <a:spcAft>
        <a:spcPct val="0"/>
      </a:spcAft>
      <a:defRPr sz="2400" b="1" kern="1200">
        <a:solidFill>
          <a:schemeClr val="tx1"/>
        </a:solidFill>
        <a:latin typeface="Times" charset="0"/>
        <a:ea typeface="+mn-ea"/>
        <a:cs typeface="+mn-cs"/>
      </a:defRPr>
    </a:lvl4pPr>
    <a:lvl5pPr marL="1828800" algn="l"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457200" rtl="0" eaLnBrk="1" latinLnBrk="0" hangingPunct="1">
      <a:defRPr sz="2400" b="1" kern="1200">
        <a:solidFill>
          <a:schemeClr val="tx1"/>
        </a:solidFill>
        <a:latin typeface="Times" charset="0"/>
        <a:ea typeface="+mn-ea"/>
        <a:cs typeface="+mn-cs"/>
      </a:defRPr>
    </a:lvl6pPr>
    <a:lvl7pPr marL="2743200" algn="l" defTabSz="457200" rtl="0" eaLnBrk="1" latinLnBrk="0" hangingPunct="1">
      <a:defRPr sz="2400" b="1" kern="1200">
        <a:solidFill>
          <a:schemeClr val="tx1"/>
        </a:solidFill>
        <a:latin typeface="Times" charset="0"/>
        <a:ea typeface="+mn-ea"/>
        <a:cs typeface="+mn-cs"/>
      </a:defRPr>
    </a:lvl7pPr>
    <a:lvl8pPr marL="3200400" algn="l" defTabSz="457200" rtl="0" eaLnBrk="1" latinLnBrk="0" hangingPunct="1">
      <a:defRPr sz="2400" b="1" kern="1200">
        <a:solidFill>
          <a:schemeClr val="tx1"/>
        </a:solidFill>
        <a:latin typeface="Times" charset="0"/>
        <a:ea typeface="+mn-ea"/>
        <a:cs typeface="+mn-cs"/>
      </a:defRPr>
    </a:lvl8pPr>
    <a:lvl9pPr marL="3657600" algn="l" defTabSz="457200" rtl="0" eaLnBrk="1" latinLnBrk="0" hangingPunct="1">
      <a:defRPr sz="2400" b="1"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83B9E8"/>
    <a:srgbClr val="7F7F7F"/>
    <a:srgbClr val="FFFF00"/>
    <a:srgbClr val="060817"/>
    <a:srgbClr val="FF0000"/>
    <a:srgbClr val="7BADDF"/>
    <a:srgbClr val="7DCE84"/>
    <a:srgbClr val="94948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ferSingleView="1">
    <p:restoredLeft sz="16108" autoAdjust="0"/>
    <p:restoredTop sz="85191" autoAdjust="0"/>
  </p:normalViewPr>
  <p:slideViewPr>
    <p:cSldViewPr>
      <p:cViewPr varScale="1">
        <p:scale>
          <a:sx n="104" d="100"/>
          <a:sy n="104" d="100"/>
        </p:scale>
        <p:origin x="-10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package1.package"/></Relationships>
</file>

<file path=ppt/charts/_rels/chart2.xml.rels><?xml version="1.0" encoding="UTF-8" standalone="yes"?>
<Relationships xmlns="http://schemas.openxmlformats.org/package/2006/relationships"><Relationship Id="rId1" Type="http://schemas.openxmlformats.org/officeDocument/2006/relationships/package" Target="../embeddings/package2.package"/></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layout>
        <c:manualLayout>
          <c:xMode val="edge"/>
          <c:yMode val="edge"/>
          <c:x val="0.348591575881782"/>
          <c:y val="0.211822563127885"/>
        </c:manualLayout>
      </c:layout>
      <c:spPr>
        <a:noFill/>
        <a:ln w="25400">
          <a:noFill/>
        </a:ln>
      </c:spPr>
      <c:txPr>
        <a:bodyPr/>
        <a:lstStyle/>
        <a:p>
          <a:pPr>
            <a:defRPr sz="2400" b="0" i="0" u="none" strike="noStrike" baseline="0">
              <a:solidFill>
                <a:srgbClr val="FFFFFF"/>
              </a:solidFill>
              <a:latin typeface="B VAG Rounded Bold"/>
              <a:ea typeface="B VAG Rounded Bold"/>
              <a:cs typeface="B VAG Rounded Bold"/>
            </a:defRPr>
          </a:pPr>
          <a:endParaRPr lang="en-US"/>
        </a:p>
      </c:txPr>
    </c:title>
    <c:view3D>
      <c:rotX val="30"/>
      <c:perspective val="0"/>
    </c:view3D>
    <c:plotArea>
      <c:layout>
        <c:manualLayout>
          <c:layoutTarget val="inner"/>
          <c:xMode val="edge"/>
          <c:yMode val="edge"/>
          <c:x val="0.286713286713287"/>
          <c:y val="0.36"/>
          <c:w val="0.437062937062937"/>
          <c:h val="0.395"/>
        </c:manualLayout>
      </c:layout>
      <c:pie3DChart>
        <c:varyColors val="1"/>
        <c:ser>
          <c:idx val="0"/>
          <c:order val="0"/>
          <c:tx>
            <c:strRef>
              <c:f>Sheet1!$A$2</c:f>
              <c:strCache>
                <c:ptCount val="1"/>
                <c:pt idx="0">
                  <c:v>Gender</c:v>
                </c:pt>
              </c:strCache>
            </c:strRef>
          </c:tx>
          <c:spPr>
            <a:solidFill>
              <a:srgbClr val="63AAFE"/>
            </a:solidFill>
            <a:ln w="12700">
              <a:solidFill>
                <a:srgbClr val="FFFFFF"/>
              </a:solidFill>
              <a:prstDash val="solid"/>
            </a:ln>
            <a:effectLst>
              <a:outerShdw dist="35921" dir="2700000" algn="br">
                <a:srgbClr val="000000"/>
              </a:outerShdw>
            </a:effectLst>
          </c:spPr>
          <c:explosion val="8"/>
          <c:dPt>
            <c:idx val="1"/>
            <c:spPr>
              <a:solidFill>
                <a:srgbClr val="DD2D32"/>
              </a:solidFill>
              <a:ln w="12700">
                <a:solidFill>
                  <a:srgbClr val="FFFFFF"/>
                </a:solidFill>
                <a:prstDash val="solid"/>
              </a:ln>
              <a:effectLst>
                <a:outerShdw dist="35921" dir="2700000" algn="br">
                  <a:srgbClr val="000000"/>
                </a:outerShdw>
              </a:effectLst>
            </c:spPr>
          </c:dPt>
          <c:cat>
            <c:strRef>
              <c:f>Sheet1!$B$1:$C$1</c:f>
              <c:strCache>
                <c:ptCount val="2"/>
                <c:pt idx="0">
                  <c:v>Men</c:v>
                </c:pt>
                <c:pt idx="1">
                  <c:v>Women</c:v>
                </c:pt>
              </c:strCache>
            </c:strRef>
          </c:cat>
          <c:val>
            <c:numRef>
              <c:f>Sheet1!$B$2:$C$2</c:f>
              <c:numCache>
                <c:formatCode>General</c:formatCode>
                <c:ptCount val="2"/>
                <c:pt idx="0">
                  <c:v>10415.0</c:v>
                </c:pt>
                <c:pt idx="1">
                  <c:v>12228.0</c:v>
                </c:pt>
              </c:numCache>
            </c:numRef>
          </c:val>
        </c:ser>
      </c:pie3DChart>
      <c:spPr>
        <a:noFill/>
        <a:ln w="12700">
          <a:solidFill>
            <a:srgbClr val="808080"/>
          </a:solidFill>
          <a:prstDash val="solid"/>
        </a:ln>
      </c:spPr>
    </c:plotArea>
    <c:legend>
      <c:legendPos val="b"/>
      <c:legendEntry>
        <c:idx val="0"/>
        <c:txPr>
          <a:bodyPr/>
          <a:lstStyle/>
          <a:p>
            <a:pPr>
              <a:defRPr sz="1655" b="0" i="0" u="none" strike="noStrike" baseline="0">
                <a:solidFill>
                  <a:srgbClr val="FFFFFF"/>
                </a:solidFill>
                <a:latin typeface="B VAG Rounded Bold"/>
                <a:ea typeface="B VAG Rounded Bold"/>
                <a:cs typeface="B VAG Rounded Bold"/>
              </a:defRPr>
            </a:pPr>
            <a:endParaRPr lang="en-US"/>
          </a:p>
        </c:txPr>
      </c:legendEntry>
      <c:legendEntry>
        <c:idx val="1"/>
        <c:txPr>
          <a:bodyPr/>
          <a:lstStyle/>
          <a:p>
            <a:pPr>
              <a:defRPr sz="1655" b="0" i="0" u="none" strike="noStrike" baseline="0">
                <a:solidFill>
                  <a:srgbClr val="FFFFFF"/>
                </a:solidFill>
                <a:latin typeface="B VAG Rounded Bold"/>
                <a:ea typeface="B VAG Rounded Bold"/>
                <a:cs typeface="B VAG Rounded Bold"/>
              </a:defRPr>
            </a:pPr>
            <a:endParaRPr lang="en-US"/>
          </a:p>
        </c:txPr>
      </c:legendEntry>
      <c:layout>
        <c:manualLayout>
          <c:xMode val="edge"/>
          <c:yMode val="edge"/>
          <c:x val="0.387323943661972"/>
          <c:y val="0.799107142857143"/>
          <c:w val="0.299295774647887"/>
          <c:h val="0.200892857142857"/>
        </c:manualLayout>
      </c:layout>
      <c:spPr>
        <a:noFill/>
        <a:ln w="25400">
          <a:noFill/>
        </a:ln>
      </c:spPr>
      <c:txPr>
        <a:bodyPr/>
        <a:lstStyle/>
        <a:p>
          <a:pPr>
            <a:defRPr sz="1655" b="0" i="0" u="none" strike="noStrike" baseline="0">
              <a:solidFill>
                <a:srgbClr val="000000"/>
              </a:solidFill>
              <a:latin typeface="B VAG Rounded Bold"/>
              <a:ea typeface="B VAG Rounded Bold"/>
              <a:cs typeface="B VAG Rounded Bold"/>
            </a:defRPr>
          </a:pPr>
          <a:endParaRPr lang="en-US"/>
        </a:p>
      </c:txPr>
    </c:legend>
    <c:plotVisOnly val="1"/>
    <c:dispBlanksAs val="zero"/>
  </c:chart>
  <c:spPr>
    <a:noFill/>
    <a:ln>
      <a:noFill/>
    </a:ln>
  </c:spPr>
  <c:txPr>
    <a:bodyPr/>
    <a:lstStyle/>
    <a:p>
      <a:pPr>
        <a:defRPr sz="550" b="0" i="0" u="none" strike="noStrike" baseline="0">
          <a:solidFill>
            <a:srgbClr val="000000"/>
          </a:solidFill>
          <a:latin typeface="B VAG Rounded Bold"/>
          <a:ea typeface="B VAG Rounded Bold"/>
          <a:cs typeface="B VAG Rounded Bold"/>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2400" b="0" i="0" u="none" strike="noStrike" baseline="0">
                <a:solidFill>
                  <a:schemeClr val="tx1"/>
                </a:solidFill>
                <a:latin typeface="B VAG Rounded Bold"/>
                <a:ea typeface="B VAG Rounded Bold"/>
                <a:cs typeface="B VAG Rounded Bold"/>
              </a:defRPr>
            </a:pPr>
            <a:r>
              <a:rPr lang="en-US">
                <a:solidFill>
                  <a:schemeClr val="tx1"/>
                </a:solidFill>
              </a:rPr>
              <a:t>Ethnicity</a:t>
            </a:r>
          </a:p>
        </c:rich>
      </c:tx>
      <c:layout>
        <c:manualLayout>
          <c:xMode val="edge"/>
          <c:yMode val="edge"/>
          <c:x val="0.351348531030395"/>
          <c:y val="0.0546629826392183"/>
        </c:manualLayout>
      </c:layout>
      <c:spPr>
        <a:noFill/>
        <a:ln w="25400">
          <a:noFill/>
        </a:ln>
      </c:spPr>
    </c:title>
    <c:view3D>
      <c:rotX val="30"/>
      <c:perspective val="0"/>
    </c:view3D>
    <c:plotArea>
      <c:layout>
        <c:manualLayout>
          <c:layoutTarget val="inner"/>
          <c:xMode val="edge"/>
          <c:yMode val="edge"/>
          <c:x val="0.240331491712707"/>
          <c:y val="0.157407407407407"/>
          <c:w val="0.505524861878453"/>
          <c:h val="0.354938271604938"/>
        </c:manualLayout>
      </c:layout>
      <c:pie3DChart>
        <c:varyColors val="1"/>
        <c:ser>
          <c:idx val="0"/>
          <c:order val="0"/>
          <c:tx>
            <c:strRef>
              <c:f>Sheet1!$A$2</c:f>
              <c:strCache>
                <c:ptCount val="1"/>
                <c:pt idx="0">
                  <c:v>Ethnicity</c:v>
                </c:pt>
              </c:strCache>
            </c:strRef>
          </c:tx>
          <c:spPr>
            <a:solidFill>
              <a:srgbClr val="63AAFE"/>
            </a:solidFill>
            <a:ln w="12700">
              <a:solidFill>
                <a:srgbClr val="FFFFFF"/>
              </a:solidFill>
              <a:prstDash val="solid"/>
            </a:ln>
            <a:effectLst>
              <a:outerShdw dist="35921" dir="2700000" algn="br">
                <a:srgbClr val="000000"/>
              </a:outerShdw>
            </a:effectLst>
          </c:spPr>
          <c:explosion val="48"/>
          <c:dPt>
            <c:idx val="1"/>
            <c:spPr>
              <a:solidFill>
                <a:srgbClr val="DD2D32"/>
              </a:solidFill>
              <a:ln w="12700">
                <a:solidFill>
                  <a:srgbClr val="FFFFFF"/>
                </a:solidFill>
                <a:prstDash val="solid"/>
              </a:ln>
              <a:effectLst>
                <a:outerShdw dist="35921" dir="2700000" algn="br">
                  <a:srgbClr val="000000"/>
                </a:outerShdw>
              </a:effectLst>
            </c:spPr>
          </c:dPt>
          <c:dPt>
            <c:idx val="2"/>
            <c:spPr>
              <a:solidFill>
                <a:srgbClr val="FFF58C"/>
              </a:solidFill>
              <a:ln w="12700">
                <a:solidFill>
                  <a:srgbClr val="FFFFFF"/>
                </a:solidFill>
                <a:prstDash val="solid"/>
              </a:ln>
              <a:effectLst>
                <a:outerShdw dist="35921" dir="2700000" algn="br">
                  <a:srgbClr val="000000"/>
                </a:outerShdw>
              </a:effectLst>
            </c:spPr>
          </c:dPt>
          <c:dPt>
            <c:idx val="3"/>
            <c:spPr>
              <a:solidFill>
                <a:srgbClr val="4EE257"/>
              </a:solidFill>
              <a:ln w="12700">
                <a:solidFill>
                  <a:srgbClr val="FFFFFF"/>
                </a:solidFill>
                <a:prstDash val="solid"/>
              </a:ln>
              <a:effectLst>
                <a:outerShdw dist="35921" dir="2700000" algn="br">
                  <a:srgbClr val="000000"/>
                </a:outerShdw>
              </a:effectLst>
            </c:spPr>
          </c:dPt>
          <c:dPt>
            <c:idx val="4"/>
            <c:spPr>
              <a:solidFill>
                <a:srgbClr val="6711FF"/>
              </a:solidFill>
              <a:ln w="12700">
                <a:solidFill>
                  <a:srgbClr val="FFFFFF"/>
                </a:solidFill>
                <a:prstDash val="solid"/>
              </a:ln>
              <a:effectLst>
                <a:outerShdw dist="35921" dir="2700000" algn="br">
                  <a:srgbClr val="000000"/>
                </a:outerShdw>
              </a:effectLst>
            </c:spPr>
          </c:dPt>
          <c:dPt>
            <c:idx val="5"/>
            <c:spPr>
              <a:solidFill>
                <a:srgbClr val="FEA746"/>
              </a:solidFill>
              <a:ln w="12700">
                <a:solidFill>
                  <a:srgbClr val="FFFFFF"/>
                </a:solidFill>
                <a:prstDash val="solid"/>
              </a:ln>
              <a:effectLst>
                <a:outerShdw dist="35921" dir="2700000" algn="br">
                  <a:srgbClr val="000000"/>
                </a:outerShdw>
              </a:effectLst>
            </c:spPr>
          </c:dPt>
          <c:dPt>
            <c:idx val="6"/>
            <c:spPr>
              <a:solidFill>
                <a:srgbClr val="865357"/>
              </a:solidFill>
              <a:ln w="12700">
                <a:solidFill>
                  <a:srgbClr val="FFFFFF"/>
                </a:solidFill>
                <a:prstDash val="solid"/>
              </a:ln>
              <a:effectLst>
                <a:outerShdw dist="35921" dir="2700000" algn="br">
                  <a:srgbClr val="000000"/>
                </a:outerShdw>
              </a:effectLst>
            </c:spPr>
          </c:dPt>
          <c:dPt>
            <c:idx val="7"/>
            <c:spPr>
              <a:solidFill>
                <a:srgbClr val="A2BD90"/>
              </a:solidFill>
              <a:ln w="12700">
                <a:solidFill>
                  <a:srgbClr val="FFFFFF"/>
                </a:solidFill>
                <a:prstDash val="solid"/>
              </a:ln>
              <a:effectLst>
                <a:outerShdw dist="35921" dir="2700000" algn="br">
                  <a:srgbClr val="000000"/>
                </a:outerShdw>
              </a:effectLst>
            </c:spPr>
          </c:dPt>
          <c:cat>
            <c:strRef>
              <c:f>Sheet1!$B$1:$I$1</c:f>
              <c:strCache>
                <c:ptCount val="8"/>
                <c:pt idx="0">
                  <c:v>American Indian</c:v>
                </c:pt>
                <c:pt idx="1">
                  <c:v>Asian</c:v>
                </c:pt>
                <c:pt idx="2">
                  <c:v>African-American</c:v>
                </c:pt>
                <c:pt idx="3">
                  <c:v>Hispanic</c:v>
                </c:pt>
                <c:pt idx="4">
                  <c:v>Caucasian</c:v>
                </c:pt>
                <c:pt idx="5">
                  <c:v>Other</c:v>
                </c:pt>
                <c:pt idx="6">
                  <c:v>No Data</c:v>
                </c:pt>
                <c:pt idx="7">
                  <c:v>International</c:v>
                </c:pt>
              </c:strCache>
            </c:strRef>
          </c:cat>
          <c:val>
            <c:numRef>
              <c:f>Sheet1!$B$2:$I$2</c:f>
              <c:numCache>
                <c:formatCode>General</c:formatCode>
                <c:ptCount val="8"/>
                <c:pt idx="0">
                  <c:v>125.0</c:v>
                </c:pt>
                <c:pt idx="1">
                  <c:v>9485.0</c:v>
                </c:pt>
                <c:pt idx="2">
                  <c:v>788.0</c:v>
                </c:pt>
                <c:pt idx="3">
                  <c:v>2355.0</c:v>
                </c:pt>
                <c:pt idx="4">
                  <c:v>7098.0</c:v>
                </c:pt>
                <c:pt idx="5">
                  <c:v>350.0</c:v>
                </c:pt>
                <c:pt idx="6">
                  <c:v>1723.0</c:v>
                </c:pt>
                <c:pt idx="7">
                  <c:v>719.0</c:v>
                </c:pt>
              </c:numCache>
            </c:numRef>
          </c:val>
        </c:ser>
      </c:pie3DChart>
      <c:spPr>
        <a:noFill/>
        <a:ln w="12700">
          <a:solidFill>
            <a:srgbClr val="808080"/>
          </a:solidFill>
          <a:prstDash val="solid"/>
        </a:ln>
      </c:spPr>
    </c:plotArea>
    <c:legend>
      <c:legendPos val="b"/>
      <c:legendEntry>
        <c:idx val="0"/>
        <c:txPr>
          <a:bodyPr/>
          <a:lstStyle/>
          <a:p>
            <a:pPr>
              <a:defRPr sz="1655" b="0" i="0" u="none" strike="noStrike" baseline="0">
                <a:solidFill>
                  <a:srgbClr val="FFFFFF"/>
                </a:solidFill>
                <a:latin typeface="B VAG Rounded Bold"/>
                <a:ea typeface="B VAG Rounded Bold"/>
                <a:cs typeface="B VAG Rounded Bold"/>
              </a:defRPr>
            </a:pPr>
            <a:endParaRPr lang="en-US"/>
          </a:p>
        </c:txPr>
      </c:legendEntry>
      <c:legendEntry>
        <c:idx val="1"/>
        <c:txPr>
          <a:bodyPr/>
          <a:lstStyle/>
          <a:p>
            <a:pPr>
              <a:defRPr sz="1655" b="0" i="0" u="none" strike="noStrike" baseline="0">
                <a:solidFill>
                  <a:srgbClr val="FFFFFF"/>
                </a:solidFill>
                <a:latin typeface="B VAG Rounded Bold"/>
                <a:ea typeface="B VAG Rounded Bold"/>
                <a:cs typeface="B VAG Rounded Bold"/>
              </a:defRPr>
            </a:pPr>
            <a:endParaRPr lang="en-US"/>
          </a:p>
        </c:txPr>
      </c:legendEntry>
      <c:legendEntry>
        <c:idx val="2"/>
        <c:txPr>
          <a:bodyPr/>
          <a:lstStyle/>
          <a:p>
            <a:pPr>
              <a:defRPr sz="1655" b="0" i="0" u="none" strike="noStrike" baseline="0">
                <a:solidFill>
                  <a:srgbClr val="FFFFFF"/>
                </a:solidFill>
                <a:latin typeface="B VAG Rounded Bold"/>
                <a:ea typeface="B VAG Rounded Bold"/>
                <a:cs typeface="B VAG Rounded Bold"/>
              </a:defRPr>
            </a:pPr>
            <a:endParaRPr lang="en-US"/>
          </a:p>
        </c:txPr>
      </c:legendEntry>
      <c:legendEntry>
        <c:idx val="3"/>
        <c:txPr>
          <a:bodyPr/>
          <a:lstStyle/>
          <a:p>
            <a:pPr>
              <a:defRPr sz="1655" b="0" i="0" u="none" strike="noStrike" baseline="0">
                <a:solidFill>
                  <a:srgbClr val="FFFFFF"/>
                </a:solidFill>
                <a:latin typeface="B VAG Rounded Bold"/>
                <a:ea typeface="B VAG Rounded Bold"/>
                <a:cs typeface="B VAG Rounded Bold"/>
              </a:defRPr>
            </a:pPr>
            <a:endParaRPr lang="en-US"/>
          </a:p>
        </c:txPr>
      </c:legendEntry>
      <c:legendEntry>
        <c:idx val="4"/>
        <c:txPr>
          <a:bodyPr/>
          <a:lstStyle/>
          <a:p>
            <a:pPr>
              <a:defRPr sz="1655" b="0" i="0" u="none" strike="noStrike" baseline="0">
                <a:solidFill>
                  <a:srgbClr val="FFFFFF"/>
                </a:solidFill>
                <a:latin typeface="B VAG Rounded Bold"/>
                <a:ea typeface="B VAG Rounded Bold"/>
                <a:cs typeface="B VAG Rounded Bold"/>
              </a:defRPr>
            </a:pPr>
            <a:endParaRPr lang="en-US"/>
          </a:p>
        </c:txPr>
      </c:legendEntry>
      <c:legendEntry>
        <c:idx val="5"/>
        <c:txPr>
          <a:bodyPr/>
          <a:lstStyle/>
          <a:p>
            <a:pPr>
              <a:defRPr sz="1655" b="0" i="0" u="none" strike="noStrike" baseline="0">
                <a:solidFill>
                  <a:srgbClr val="FFFFFF"/>
                </a:solidFill>
                <a:latin typeface="B VAG Rounded Bold"/>
                <a:ea typeface="B VAG Rounded Bold"/>
                <a:cs typeface="B VAG Rounded Bold"/>
              </a:defRPr>
            </a:pPr>
            <a:endParaRPr lang="en-US"/>
          </a:p>
        </c:txPr>
      </c:legendEntry>
      <c:legendEntry>
        <c:idx val="6"/>
        <c:txPr>
          <a:bodyPr/>
          <a:lstStyle/>
          <a:p>
            <a:pPr>
              <a:defRPr sz="1655" b="0" i="0" u="none" strike="noStrike" baseline="0">
                <a:solidFill>
                  <a:srgbClr val="FFFFFF"/>
                </a:solidFill>
                <a:latin typeface="B VAG Rounded Bold"/>
                <a:ea typeface="B VAG Rounded Bold"/>
                <a:cs typeface="B VAG Rounded Bold"/>
              </a:defRPr>
            </a:pPr>
            <a:endParaRPr lang="en-US"/>
          </a:p>
        </c:txPr>
      </c:legendEntry>
      <c:legendEntry>
        <c:idx val="7"/>
        <c:txPr>
          <a:bodyPr/>
          <a:lstStyle/>
          <a:p>
            <a:pPr>
              <a:defRPr sz="1655" b="0" i="0" u="none" strike="noStrike" baseline="0">
                <a:solidFill>
                  <a:srgbClr val="FFFFFF"/>
                </a:solidFill>
                <a:latin typeface="B VAG Rounded Bold"/>
                <a:ea typeface="B VAG Rounded Bold"/>
                <a:cs typeface="B VAG Rounded Bold"/>
              </a:defRPr>
            </a:pPr>
            <a:endParaRPr lang="en-US"/>
          </a:p>
        </c:txPr>
      </c:legendEntry>
      <c:layout>
        <c:manualLayout>
          <c:xMode val="edge"/>
          <c:yMode val="edge"/>
          <c:x val="0.226519337016575"/>
          <c:y val="0.561728395061728"/>
          <c:w val="0.549723756906077"/>
          <c:h val="0.438271604938272"/>
        </c:manualLayout>
      </c:layout>
      <c:spPr>
        <a:noFill/>
        <a:ln w="25400">
          <a:noFill/>
        </a:ln>
      </c:spPr>
      <c:txPr>
        <a:bodyPr/>
        <a:lstStyle/>
        <a:p>
          <a:pPr>
            <a:defRPr sz="1655" b="0" i="0" u="none" strike="noStrike" baseline="0">
              <a:solidFill>
                <a:srgbClr val="000000"/>
              </a:solidFill>
              <a:latin typeface="B VAG Rounded Bold"/>
              <a:ea typeface="B VAG Rounded Bold"/>
              <a:cs typeface="B VAG Rounded Bold"/>
            </a:defRPr>
          </a:pPr>
          <a:endParaRPr lang="en-US"/>
        </a:p>
      </c:txPr>
    </c:legend>
    <c:plotVisOnly val="1"/>
    <c:dispBlanksAs val="zero"/>
  </c:chart>
  <c:spPr>
    <a:noFill/>
    <a:ln>
      <a:noFill/>
    </a:ln>
  </c:spPr>
  <c:txPr>
    <a:bodyPr/>
    <a:lstStyle/>
    <a:p>
      <a:pPr>
        <a:defRPr sz="800" b="0" i="0" u="none" strike="noStrike" baseline="0">
          <a:solidFill>
            <a:srgbClr val="000000"/>
          </a:solidFill>
          <a:latin typeface="B VAG Rounded Bold"/>
          <a:ea typeface="B VAG Rounded Bold"/>
          <a:cs typeface="B VAG Rounded Bold"/>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r>
              <a:rPr lang="en-US"/>
              <a:t>KLA : Kinesthetic Learning Activities</a:t>
            </a:r>
          </a:p>
        </p:txBody>
      </p:sp>
      <p:sp>
        <p:nvSpPr>
          <p:cNvPr id="634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634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r>
              <a:rPr lang="en-US"/>
              <a:t>ww.cs.washington.edu/research/edtech/KLA</a:t>
            </a:r>
          </a:p>
        </p:txBody>
      </p:sp>
      <p:sp>
        <p:nvSpPr>
          <p:cNvPr id="634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E0C092B3-AC10-1946-8604-E225DD79A62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r>
              <a:rPr lang="en-US"/>
              <a:t>KLA : Kinesthetic Learning Activities</a:t>
            </a:r>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r>
              <a:rPr lang="en-US"/>
              <a:t>ww.cs.washington.edu/research/edtech/KLA</a:t>
            </a:r>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EAE65590-81FF-0047-BD15-A03EE0BC12B6}" type="slidenum">
              <a:rPr lang="en-US"/>
              <a:pPr/>
              <a:t>‹#›</a:t>
            </a:fld>
            <a:endParaRPr lang="en-US"/>
          </a:p>
        </p:txBody>
      </p:sp>
    </p:spTree>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3BE52557-D4E8-1E43-853B-888F156CB071}" type="slidenum">
              <a:rPr lang="en-US"/>
              <a:pPr/>
              <a:t>1</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312E2E66-EBEE-EF4B-A8DC-8183A5C6A8AC}" type="slidenum">
              <a:rPr lang="en-US"/>
              <a:pPr/>
              <a:t>10</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7CD2DE29-C1DB-B141-8B2D-30657B8BC3CB}" type="slidenum">
              <a:rPr lang="en-US"/>
              <a:pPr/>
              <a:t>11</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608850AA-566B-AF47-A124-C1F8484A3D76}" type="slidenum">
              <a:rPr lang="en-US"/>
              <a:pPr/>
              <a:t>12</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193CDAC-01DA-CC42-B0A3-BB0CDE139875}" type="slidenum">
              <a:rPr lang="en-US"/>
              <a:pPr/>
              <a:t>13</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4236171-F394-9D4E-BD4C-800C74C8E8B2}" type="slidenum">
              <a:rPr lang="en-US"/>
              <a:pPr/>
              <a:t>14</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60C82CA7-9EFD-0546-BFB1-B6C1AE62A5E1}" type="slidenum">
              <a:rPr lang="en-US"/>
              <a:pPr/>
              <a:t>15</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A2B51CE9-167A-1E4E-B3FE-B54C5E5A7A50}" type="slidenum">
              <a:rPr lang="en-US"/>
              <a:pPr/>
              <a:t>16</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26D9847F-A41E-6E46-86D5-542ECAA987E0}" type="slidenum">
              <a:rPr lang="en-US"/>
              <a:pPr/>
              <a:t>17</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D30A82E5-AC92-0D4E-B64A-D284FEF245BD}" type="slidenum">
              <a:rPr lang="en-US"/>
              <a:pPr/>
              <a:t>18</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23CDAF94-F428-FA41-B6C3-C571B8429A9A}" type="slidenum">
              <a:rPr lang="en-US"/>
              <a:pPr/>
              <a:t>19</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06794357-A76D-4943-99B4-A9D5FFEFB8E4}" type="slidenum">
              <a:rPr lang="en-US"/>
              <a:pPr/>
              <a:t>2</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F0642E92-600E-F949-9899-2FD84B498772}" type="slidenum">
              <a:rPr lang="en-US"/>
              <a:pPr/>
              <a:t>20</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7438EBF3-E6C4-714B-ABA2-91398516F859}" type="slidenum">
              <a:rPr lang="en-US"/>
              <a:pPr/>
              <a:t>21</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EDE5882F-976E-DD48-9615-1839A4798DFA}" type="slidenum">
              <a:rPr lang="en-US"/>
              <a:pPr/>
              <a:t>22</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ECD7B533-819A-844B-85DD-39A6822E89F7}" type="slidenum">
              <a:rPr lang="en-US"/>
              <a:pPr/>
              <a:t>23</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D33B2988-8807-5645-8044-33177EF393E6}" type="slidenum">
              <a:rPr lang="en-US"/>
              <a:pPr/>
              <a:t>24</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9CC50299-5114-D942-BA32-4CCB069AF052}" type="slidenum">
              <a:rPr lang="en-US"/>
              <a:pPr/>
              <a:t>25</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314AD540-136A-3D49-8628-3E5ADEE90C62}" type="slidenum">
              <a:rPr lang="en-US"/>
              <a:pPr/>
              <a:t>26</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883C4C14-5DA9-6449-BA20-F03B48132A01}" type="slidenum">
              <a:rPr lang="en-US"/>
              <a:pPr/>
              <a:t>27</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C0F42663-712C-A546-986C-2532129D3C0C}" type="slidenum">
              <a:rPr lang="en-US"/>
              <a:pPr/>
              <a:t>28</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53ABDB9D-853B-9745-B743-0DB2E00870AC}" type="slidenum">
              <a:rPr lang="en-US"/>
              <a:pPr/>
              <a:t>29</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C0B5B612-32D3-7A42-9A47-1A92BE7D9112}" type="slidenum">
              <a:rPr lang="en-US"/>
              <a:pPr/>
              <a:t>3</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D72E5B2F-681B-A94D-892D-B624145B8FDB}" type="slidenum">
              <a:rPr lang="en-US"/>
              <a:pPr/>
              <a:t>30</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AFFC58DD-F5C6-B749-8C7C-5C758DEB926E}" type="slidenum">
              <a:rPr lang="en-US"/>
              <a:pPr/>
              <a:t>31</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9823FB0F-E320-FD40-A8D5-A6A95AAFF92C}" type="slidenum">
              <a:rPr lang="en-US"/>
              <a:pPr/>
              <a:t>32</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17EB54D-117E-FF45-990E-78A4556EAB7E}" type="slidenum">
              <a:rPr lang="en-US"/>
              <a:pPr/>
              <a:t>33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99F8196-965F-6846-8627-45EE77150C2B}" type="slidenum">
              <a:rPr lang="en-US"/>
              <a:pPr/>
              <a:t>34</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1219479-A9C5-224E-8682-7D8630FF8F1A}" type="slidenum">
              <a:rPr lang="en-US"/>
              <a:pPr/>
              <a:t>35</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7B3622B-4FCC-FB45-80CE-8AFF8174434E}" type="slidenum">
              <a:rPr lang="en-US"/>
              <a:pPr/>
              <a:t>36</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BE40529-E79C-414E-8B83-26043FF38546}" type="slidenum">
              <a:rPr lang="en-US"/>
              <a:pPr/>
              <a:t>37</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96E98418-42E1-3344-A1D4-00A046A2758C}" type="slidenum">
              <a:rPr lang="en-US"/>
              <a:pPr/>
              <a:t>38</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72BABC1E-6053-DA49-89DB-3527814AE80E}" type="slidenum">
              <a:rPr lang="en-US"/>
              <a:pPr/>
              <a:t>4</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590A78EF-EB41-6F45-84D4-35A7D2757B15}" type="slidenum">
              <a:rPr lang="en-US"/>
              <a:pPr/>
              <a:t>5</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19855538-E165-5040-821B-AB04878ADA8F}" type="slidenum">
              <a:rPr lang="en-US"/>
              <a:pPr/>
              <a:t>6</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C2241407-29C0-004D-B48F-A6AD8A0A8A48}" type="slidenum">
              <a:rPr lang="en-US"/>
              <a:pPr/>
              <a:t>7</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EAED61F5-65C5-2B45-86DE-6B1393BB111D}" type="slidenum">
              <a:rPr lang="en-US"/>
              <a:pPr/>
              <a:t>8</a:t>
            </a:fld>
            <a:endParaRPr lang="en-US"/>
          </a:p>
        </p:txBody>
      </p:sp>
      <p:sp>
        <p:nvSpPr>
          <p:cNvPr id="1566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6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KLA : Kinesthetic Learning Activities</a:t>
            </a:r>
          </a:p>
        </p:txBody>
      </p:sp>
      <p:sp>
        <p:nvSpPr>
          <p:cNvPr id="5" name="Rectangle 6"/>
          <p:cNvSpPr>
            <a:spLocks noGrp="1" noChangeArrowheads="1"/>
          </p:cNvSpPr>
          <p:nvPr>
            <p:ph type="ftr" sz="quarter" idx="4"/>
          </p:nvPr>
        </p:nvSpPr>
        <p:spPr>
          <a:ln/>
        </p:spPr>
        <p:txBody>
          <a:bodyPr/>
          <a:lstStyle/>
          <a:p>
            <a:r>
              <a:rPr lang="en-US"/>
              <a:t>ww.cs.washington.edu/research/edtech/KLA</a:t>
            </a:r>
          </a:p>
        </p:txBody>
      </p:sp>
      <p:sp>
        <p:nvSpPr>
          <p:cNvPr id="6" name="Rectangle 7"/>
          <p:cNvSpPr>
            <a:spLocks noGrp="1" noChangeArrowheads="1"/>
          </p:cNvSpPr>
          <p:nvPr>
            <p:ph type="sldNum" sz="quarter" idx="5"/>
          </p:nvPr>
        </p:nvSpPr>
        <p:spPr>
          <a:ln/>
        </p:spPr>
        <p:txBody>
          <a:bodyPr/>
          <a:lstStyle/>
          <a:p>
            <a:fld id="{F2E0B1D6-E239-B643-9B68-EEAEA8FF0751}" type="slidenum">
              <a:rPr lang="en-US"/>
              <a:pPr/>
              <a:t>9</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201" name="Rectangle 9"/>
          <p:cNvSpPr>
            <a:spLocks noChangeArrowheads="1"/>
          </p:cNvSpPr>
          <p:nvPr/>
        </p:nvSpPr>
        <p:spPr bwMode="auto">
          <a:xfrm>
            <a:off x="0" y="0"/>
            <a:ext cx="9144000" cy="6858000"/>
          </a:xfrm>
          <a:prstGeom prst="rect">
            <a:avLst/>
          </a:prstGeom>
          <a:solidFill>
            <a:srgbClr val="000000">
              <a:alpha val="69000"/>
            </a:srgbClr>
          </a:solidFill>
          <a:ln w="9525">
            <a:noFill/>
            <a:miter lim="800000"/>
            <a:headEnd/>
            <a:tailEnd/>
          </a:ln>
          <a:effectLst/>
        </p:spPr>
        <p:txBody>
          <a:bodyPr wrap="none" anchor="ctr">
            <a:prstTxWarp prst="textNoShape">
              <a:avLst/>
            </a:prstTxWarp>
          </a:bodyPr>
          <a:lstStyle/>
          <a:p>
            <a:endParaRPr lang="en-US"/>
          </a:p>
        </p:txBody>
      </p:sp>
      <p:sp>
        <p:nvSpPr>
          <p:cNvPr id="8195" name="Rectangle 3"/>
          <p:cNvSpPr>
            <a:spLocks noGrp="1" noChangeArrowheads="1"/>
          </p:cNvSpPr>
          <p:nvPr>
            <p:ph type="ctrTitle"/>
          </p:nvPr>
        </p:nvSpPr>
        <p:spPr>
          <a:xfrm>
            <a:off x="990600" y="1171575"/>
            <a:ext cx="7467600" cy="2105025"/>
          </a:xfrm>
        </p:spPr>
        <p:txBody>
          <a:bodyPr/>
          <a:lstStyle>
            <a:lvl1pPr>
              <a:defRPr>
                <a:solidFill>
                  <a:srgbClr val="CCFFFF"/>
                </a:solidFill>
              </a:defRPr>
            </a:lvl1pPr>
          </a:lstStyle>
          <a:p>
            <a:r>
              <a:rPr lang="en-US"/>
              <a:t>Click to edit Master title style</a:t>
            </a:r>
          </a:p>
        </p:txBody>
      </p:sp>
      <p:sp>
        <p:nvSpPr>
          <p:cNvPr id="8196" name="Rectangle 4"/>
          <p:cNvSpPr>
            <a:spLocks noGrp="1" noChangeArrowheads="1"/>
          </p:cNvSpPr>
          <p:nvPr>
            <p:ph type="subTitle" idx="1"/>
          </p:nvPr>
        </p:nvSpPr>
        <p:spPr>
          <a:xfrm>
            <a:off x="1447800" y="3886200"/>
            <a:ext cx="6400800" cy="1752600"/>
          </a:xfrm>
        </p:spPr>
        <p:txBody>
          <a:bodyPr/>
          <a:lstStyle>
            <a:lvl1pPr marL="0" indent="0" algn="ctr">
              <a:buFont typeface="Wingdings" charset="2"/>
              <a:buNone/>
              <a:defRPr>
                <a:solidFill>
                  <a:srgbClr val="CCECFF"/>
                </a:solidFill>
              </a:defRPr>
            </a:lvl1pPr>
          </a:lstStyle>
          <a:p>
            <a:r>
              <a:rPr lang="en-US"/>
              <a:t>Click to edit Master subtitle style</a:t>
            </a:r>
          </a:p>
        </p:txBody>
      </p:sp>
      <p:sp>
        <p:nvSpPr>
          <p:cNvPr id="8197" name="Rectangle 5"/>
          <p:cNvSpPr>
            <a:spLocks noGrp="1" noChangeArrowheads="1"/>
          </p:cNvSpPr>
          <p:nvPr>
            <p:ph type="dt" sz="half" idx="2"/>
          </p:nvPr>
        </p:nvSpPr>
        <p:spPr bwMode="auto">
          <a:xfrm>
            <a:off x="838200" y="6248400"/>
            <a:ext cx="1752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b="0">
                <a:solidFill>
                  <a:srgbClr val="CCECFF"/>
                </a:solidFill>
                <a:latin typeface="Times New Roman" charset="0"/>
              </a:defRPr>
            </a:lvl1pPr>
          </a:lstStyle>
          <a:p>
            <a:endParaRPr lang="en-US"/>
          </a:p>
        </p:txBody>
      </p:sp>
      <p:sp>
        <p:nvSpPr>
          <p:cNvPr id="8198" name="Rectangle 6"/>
          <p:cNvSpPr>
            <a:spLocks noGrp="1" noChangeArrowheads="1"/>
          </p:cNvSpPr>
          <p:nvPr>
            <p:ph type="ftr" sz="quarter" idx="3"/>
          </p:nvPr>
        </p:nvSpPr>
        <p:spPr>
          <a:xfrm>
            <a:off x="3276600" y="6248400"/>
            <a:ext cx="2895600" cy="457200"/>
          </a:xfrm>
        </p:spPr>
        <p:txBody>
          <a:bodyPr/>
          <a:lstStyle>
            <a:lvl1pPr>
              <a:defRPr sz="1400">
                <a:solidFill>
                  <a:srgbClr val="CCECFF"/>
                </a:solidFill>
                <a:latin typeface="Times New Roman" charset="0"/>
              </a:defRPr>
            </a:lvl1pPr>
          </a:lstStyle>
          <a:p>
            <a:r>
              <a:rPr lang="en-US"/>
              <a:t>Procedural Modeling Basics</a:t>
            </a:r>
          </a:p>
        </p:txBody>
      </p:sp>
      <p:sp>
        <p:nvSpPr>
          <p:cNvPr id="8199" name="Rectangle 7"/>
          <p:cNvSpPr>
            <a:spLocks noGrp="1" noChangeArrowheads="1"/>
          </p:cNvSpPr>
          <p:nvPr>
            <p:ph type="sldNum" sz="quarter" idx="4"/>
          </p:nvPr>
        </p:nvSpPr>
        <p:spPr>
          <a:xfrm>
            <a:off x="6934200" y="6248400"/>
            <a:ext cx="1905000" cy="457200"/>
          </a:xfrm>
        </p:spPr>
        <p:txBody>
          <a:bodyPr/>
          <a:lstStyle>
            <a:lvl1pPr>
              <a:defRPr sz="1400">
                <a:solidFill>
                  <a:srgbClr val="CCECFF"/>
                </a:solidFill>
                <a:latin typeface="Times New Roman" charset="0"/>
              </a:defRPr>
            </a:lvl1pPr>
          </a:lstStyle>
          <a:p>
            <a:fld id="{6E46D511-8E32-5C44-B7FA-EEA4BE9BBE7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2C7DADD-1838-DB4B-9C3D-DE2EE7C02CAB}" type="slidenum">
              <a:rPr lang="en-US"/>
              <a:pPr/>
              <a:t>‹#›</a:t>
            </a:fld>
            <a:r>
              <a:rPr lang="en-US"/>
              <a:t>/31</a:t>
            </a:r>
          </a:p>
        </p:txBody>
      </p:sp>
      <p:sp>
        <p:nvSpPr>
          <p:cNvPr id="5" name="Footer Placeholder 4"/>
          <p:cNvSpPr>
            <a:spLocks noGrp="1"/>
          </p:cNvSpPr>
          <p:nvPr>
            <p:ph type="ftr" sz="quarter" idx="11"/>
          </p:nvPr>
        </p:nvSpPr>
        <p:spPr/>
        <p:txBody>
          <a:bodyPr/>
          <a:lstStyle>
            <a:lvl1pPr>
              <a:defRPr/>
            </a:lvl1pPr>
          </a:lstStyle>
          <a:p>
            <a:r>
              <a:rPr lang="en-US"/>
              <a:t>Procedural Modeling Basics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3538" y="76200"/>
            <a:ext cx="2058987"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76200"/>
            <a:ext cx="6027738"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6E0DEA3-564A-0446-90FE-6A3CEA8D762C}" type="slidenum">
              <a:rPr lang="en-US"/>
              <a:pPr/>
              <a:t>‹#›</a:t>
            </a:fld>
            <a:r>
              <a:rPr lang="en-US"/>
              <a:t>/31</a:t>
            </a:r>
          </a:p>
        </p:txBody>
      </p:sp>
      <p:sp>
        <p:nvSpPr>
          <p:cNvPr id="5" name="Footer Placeholder 4"/>
          <p:cNvSpPr>
            <a:spLocks noGrp="1"/>
          </p:cNvSpPr>
          <p:nvPr>
            <p:ph type="ftr" sz="quarter" idx="11"/>
          </p:nvPr>
        </p:nvSpPr>
        <p:spPr/>
        <p:txBody>
          <a:bodyPr/>
          <a:lstStyle>
            <a:lvl1pPr>
              <a:defRPr/>
            </a:lvl1pPr>
          </a:lstStyle>
          <a:p>
            <a:r>
              <a:rPr lang="en-US"/>
              <a:t>Procedural Modeling Basics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77200" cy="762000"/>
          </a:xfrm>
        </p:spPr>
        <p:txBody>
          <a:bodyPr/>
          <a:lstStyle/>
          <a:p>
            <a:r>
              <a:rPr lang="en-US"/>
              <a:t>Click to edit Master title style</a:t>
            </a:r>
          </a:p>
        </p:txBody>
      </p:sp>
      <p:sp>
        <p:nvSpPr>
          <p:cNvPr id="3" name="Content Placeholder 2"/>
          <p:cNvSpPr>
            <a:spLocks noGrp="1"/>
          </p:cNvSpPr>
          <p:nvPr>
            <p:ph sz="half" idx="1"/>
          </p:nvPr>
        </p:nvSpPr>
        <p:spPr>
          <a:xfrm>
            <a:off x="923925" y="1219200"/>
            <a:ext cx="3848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24425" y="1219200"/>
            <a:ext cx="3848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7964488" y="6324600"/>
            <a:ext cx="798512" cy="457200"/>
          </a:xfrm>
        </p:spPr>
        <p:txBody>
          <a:bodyPr/>
          <a:lstStyle>
            <a:lvl1pPr>
              <a:defRPr/>
            </a:lvl1pPr>
          </a:lstStyle>
          <a:p>
            <a:fld id="{124B2473-2E08-0A4A-8466-C538951921B7}" type="slidenum">
              <a:rPr lang="en-US"/>
              <a:pPr/>
              <a:t>‹#›</a:t>
            </a:fld>
            <a:r>
              <a:rPr lang="en-US"/>
              <a:t>/31</a:t>
            </a:r>
          </a:p>
        </p:txBody>
      </p:sp>
      <p:sp>
        <p:nvSpPr>
          <p:cNvPr id="6" name="Footer Placeholder 5"/>
          <p:cNvSpPr>
            <a:spLocks noGrp="1"/>
          </p:cNvSpPr>
          <p:nvPr>
            <p:ph type="ftr" sz="quarter" idx="11"/>
          </p:nvPr>
        </p:nvSpPr>
        <p:spPr>
          <a:xfrm>
            <a:off x="1524000" y="6324600"/>
            <a:ext cx="6096000" cy="457200"/>
          </a:xfrm>
        </p:spPr>
        <p:txBody>
          <a:bodyPr/>
          <a:lstStyle>
            <a:lvl1pPr>
              <a:defRPr/>
            </a:lvl1pPr>
          </a:lstStyle>
          <a:p>
            <a:r>
              <a:rPr lang="en-US"/>
              <a:t>Procedural Modeling Basics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77200" cy="762000"/>
          </a:xfrm>
        </p:spPr>
        <p:txBody>
          <a:bodyPr/>
          <a:lstStyle/>
          <a:p>
            <a:r>
              <a:rPr lang="en-US"/>
              <a:t>Click to edit Master title style</a:t>
            </a:r>
          </a:p>
        </p:txBody>
      </p:sp>
      <p:sp>
        <p:nvSpPr>
          <p:cNvPr id="3" name="Text Placeholder 2"/>
          <p:cNvSpPr>
            <a:spLocks noGrp="1"/>
          </p:cNvSpPr>
          <p:nvPr>
            <p:ph type="body" sz="half" idx="1"/>
          </p:nvPr>
        </p:nvSpPr>
        <p:spPr>
          <a:xfrm>
            <a:off x="923925" y="1219200"/>
            <a:ext cx="3848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924425" y="1219200"/>
            <a:ext cx="3848100" cy="4876800"/>
          </a:xfrm>
        </p:spPr>
        <p:txBody>
          <a:bodyPr/>
          <a:lstStyle/>
          <a:p>
            <a:endParaRPr lang="en-US"/>
          </a:p>
        </p:txBody>
      </p:sp>
      <p:sp>
        <p:nvSpPr>
          <p:cNvPr id="5" name="Slide Number Placeholder 4"/>
          <p:cNvSpPr>
            <a:spLocks noGrp="1"/>
          </p:cNvSpPr>
          <p:nvPr>
            <p:ph type="sldNum" sz="quarter" idx="10"/>
          </p:nvPr>
        </p:nvSpPr>
        <p:spPr>
          <a:xfrm>
            <a:off x="7964488" y="6324600"/>
            <a:ext cx="798512" cy="457200"/>
          </a:xfrm>
        </p:spPr>
        <p:txBody>
          <a:bodyPr/>
          <a:lstStyle>
            <a:lvl1pPr>
              <a:defRPr/>
            </a:lvl1pPr>
          </a:lstStyle>
          <a:p>
            <a:fld id="{464468B5-5069-AB4B-AE37-4115DFFB2B91}" type="slidenum">
              <a:rPr lang="en-US"/>
              <a:pPr/>
              <a:t>‹#›</a:t>
            </a:fld>
            <a:r>
              <a:rPr lang="en-US"/>
              <a:t>/31</a:t>
            </a:r>
          </a:p>
        </p:txBody>
      </p:sp>
      <p:sp>
        <p:nvSpPr>
          <p:cNvPr id="6" name="Footer Placeholder 5"/>
          <p:cNvSpPr>
            <a:spLocks noGrp="1"/>
          </p:cNvSpPr>
          <p:nvPr>
            <p:ph type="ftr" sz="quarter" idx="11"/>
          </p:nvPr>
        </p:nvSpPr>
        <p:spPr>
          <a:xfrm>
            <a:off x="1524000" y="6324600"/>
            <a:ext cx="6096000" cy="457200"/>
          </a:xfrm>
        </p:spPr>
        <p:txBody>
          <a:bodyPr/>
          <a:lstStyle>
            <a:lvl1pPr>
              <a:defRPr/>
            </a:lvl1pPr>
          </a:lstStyle>
          <a:p>
            <a:r>
              <a:rPr lang="en-US"/>
              <a:t>Procedural Modeling Basics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77200" cy="762000"/>
          </a:xfrm>
        </p:spPr>
        <p:txBody>
          <a:bodyPr/>
          <a:lstStyle/>
          <a:p>
            <a:r>
              <a:rPr lang="en-US"/>
              <a:t>Click to edit Master title style</a:t>
            </a:r>
          </a:p>
        </p:txBody>
      </p:sp>
      <p:sp>
        <p:nvSpPr>
          <p:cNvPr id="3" name="Text Placeholder 2"/>
          <p:cNvSpPr>
            <a:spLocks noGrp="1"/>
          </p:cNvSpPr>
          <p:nvPr>
            <p:ph type="body" sz="half" idx="1"/>
          </p:nvPr>
        </p:nvSpPr>
        <p:spPr>
          <a:xfrm>
            <a:off x="923925" y="1219200"/>
            <a:ext cx="3848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24425" y="1219200"/>
            <a:ext cx="3848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7964488" y="6324600"/>
            <a:ext cx="798512" cy="457200"/>
          </a:xfrm>
        </p:spPr>
        <p:txBody>
          <a:bodyPr/>
          <a:lstStyle>
            <a:lvl1pPr>
              <a:defRPr/>
            </a:lvl1pPr>
          </a:lstStyle>
          <a:p>
            <a:fld id="{422D5B5E-8648-0C48-99C3-D7F68EA1C353}" type="slidenum">
              <a:rPr lang="en-US"/>
              <a:pPr/>
              <a:t>‹#›</a:t>
            </a:fld>
            <a:r>
              <a:rPr lang="en-US"/>
              <a:t>/31</a:t>
            </a:r>
          </a:p>
        </p:txBody>
      </p:sp>
      <p:sp>
        <p:nvSpPr>
          <p:cNvPr id="6" name="Footer Placeholder 5"/>
          <p:cNvSpPr>
            <a:spLocks noGrp="1"/>
          </p:cNvSpPr>
          <p:nvPr>
            <p:ph type="ftr" sz="quarter" idx="11"/>
          </p:nvPr>
        </p:nvSpPr>
        <p:spPr>
          <a:xfrm>
            <a:off x="1524000" y="6324600"/>
            <a:ext cx="6096000" cy="457200"/>
          </a:xfrm>
        </p:spPr>
        <p:txBody>
          <a:bodyPr/>
          <a:lstStyle>
            <a:lvl1pPr>
              <a:defRPr/>
            </a:lvl1pPr>
          </a:lstStyle>
          <a:p>
            <a:r>
              <a:rPr lang="en-US"/>
              <a:t>Procedural Modeling Basics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77200" cy="762000"/>
          </a:xfrm>
        </p:spPr>
        <p:txBody>
          <a:bodyPr/>
          <a:lstStyle/>
          <a:p>
            <a:r>
              <a:rPr lang="en-US"/>
              <a:t>Click to edit Master title style</a:t>
            </a:r>
          </a:p>
        </p:txBody>
      </p:sp>
      <p:sp>
        <p:nvSpPr>
          <p:cNvPr id="3" name="Text Placeholder 2"/>
          <p:cNvSpPr>
            <a:spLocks noGrp="1"/>
          </p:cNvSpPr>
          <p:nvPr>
            <p:ph type="body" sz="half" idx="1"/>
          </p:nvPr>
        </p:nvSpPr>
        <p:spPr>
          <a:xfrm>
            <a:off x="923925" y="1219200"/>
            <a:ext cx="78486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3925" y="3733800"/>
            <a:ext cx="78486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7964488" y="6324600"/>
            <a:ext cx="798512" cy="457200"/>
          </a:xfrm>
        </p:spPr>
        <p:txBody>
          <a:bodyPr/>
          <a:lstStyle>
            <a:lvl1pPr>
              <a:defRPr/>
            </a:lvl1pPr>
          </a:lstStyle>
          <a:p>
            <a:fld id="{74029F65-896E-B447-B6C1-1950BC2093E5}" type="slidenum">
              <a:rPr lang="en-US"/>
              <a:pPr/>
              <a:t>‹#›</a:t>
            </a:fld>
            <a:r>
              <a:rPr lang="en-US"/>
              <a:t>/31</a:t>
            </a:r>
          </a:p>
        </p:txBody>
      </p:sp>
      <p:sp>
        <p:nvSpPr>
          <p:cNvPr id="6" name="Footer Placeholder 5"/>
          <p:cNvSpPr>
            <a:spLocks noGrp="1"/>
          </p:cNvSpPr>
          <p:nvPr>
            <p:ph type="ftr" sz="quarter" idx="11"/>
          </p:nvPr>
        </p:nvSpPr>
        <p:spPr>
          <a:xfrm>
            <a:off x="1524000" y="6324600"/>
            <a:ext cx="6096000" cy="457200"/>
          </a:xfrm>
        </p:spPr>
        <p:txBody>
          <a:bodyPr/>
          <a:lstStyle>
            <a:lvl1pPr>
              <a:defRPr/>
            </a:lvl1pPr>
          </a:lstStyle>
          <a:p>
            <a:r>
              <a:rPr lang="en-US"/>
              <a:t>Procedural Modeling Basics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D7564DA-E585-9C4D-BB51-CEC095BF39EC}" type="slidenum">
              <a:rPr lang="en-US"/>
              <a:pPr/>
              <a:t>‹#›</a:t>
            </a:fld>
            <a:r>
              <a:rPr lang="en-US"/>
              <a:t>/31</a:t>
            </a:r>
          </a:p>
        </p:txBody>
      </p:sp>
      <p:sp>
        <p:nvSpPr>
          <p:cNvPr id="5" name="Footer Placeholder 4"/>
          <p:cNvSpPr>
            <a:spLocks noGrp="1"/>
          </p:cNvSpPr>
          <p:nvPr>
            <p:ph type="ftr" sz="quarter" idx="11"/>
          </p:nvPr>
        </p:nvSpPr>
        <p:spPr/>
        <p:txBody>
          <a:bodyPr/>
          <a:lstStyle>
            <a:lvl1pPr>
              <a:defRPr/>
            </a:lvl1pPr>
          </a:lstStyle>
          <a:p>
            <a:r>
              <a:rPr lang="en-US"/>
              <a:t>Procedural Modeling Basics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63579B0D-2911-CC4E-A5C3-66813D349560}" type="slidenum">
              <a:rPr lang="en-US"/>
              <a:pPr/>
              <a:t>‹#›</a:t>
            </a:fld>
            <a:r>
              <a:rPr lang="en-US"/>
              <a:t>/31</a:t>
            </a:r>
          </a:p>
        </p:txBody>
      </p:sp>
      <p:sp>
        <p:nvSpPr>
          <p:cNvPr id="5" name="Footer Placeholder 4"/>
          <p:cNvSpPr>
            <a:spLocks noGrp="1"/>
          </p:cNvSpPr>
          <p:nvPr>
            <p:ph type="ftr" sz="quarter" idx="11"/>
          </p:nvPr>
        </p:nvSpPr>
        <p:spPr/>
        <p:txBody>
          <a:bodyPr/>
          <a:lstStyle>
            <a:lvl1pPr>
              <a:defRPr/>
            </a:lvl1pPr>
          </a:lstStyle>
          <a:p>
            <a:r>
              <a:rPr lang="en-US"/>
              <a:t>Procedural Modeling Basics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23925" y="12192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24425" y="12192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8C4D61E-D899-7949-B2BA-7FDCC30D31EF}" type="slidenum">
              <a:rPr lang="en-US"/>
              <a:pPr/>
              <a:t>‹#›</a:t>
            </a:fld>
            <a:r>
              <a:rPr lang="en-US"/>
              <a:t>/38</a:t>
            </a:r>
          </a:p>
        </p:txBody>
      </p:sp>
      <p:sp>
        <p:nvSpPr>
          <p:cNvPr id="6" name="Footer Placeholder 5"/>
          <p:cNvSpPr>
            <a:spLocks noGrp="1"/>
          </p:cNvSpPr>
          <p:nvPr>
            <p:ph type="ftr" sz="quarter" idx="11"/>
          </p:nvPr>
        </p:nvSpPr>
        <p:spPr/>
        <p:txBody>
          <a:bodyPr/>
          <a:lstStyle>
            <a:lvl1pPr>
              <a:defRPr/>
            </a:lvl1pPr>
          </a:lstStyle>
          <a:p>
            <a:r>
              <a:rPr lang="en-US"/>
              <a:t>Procedural Modeling Basics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67E8F84D-9815-654C-A8AE-71132A976872}" type="slidenum">
              <a:rPr lang="en-US"/>
              <a:pPr/>
              <a:t>‹#›</a:t>
            </a:fld>
            <a:r>
              <a:rPr lang="en-US"/>
              <a:t>/31</a:t>
            </a:r>
          </a:p>
        </p:txBody>
      </p:sp>
      <p:sp>
        <p:nvSpPr>
          <p:cNvPr id="8" name="Footer Placeholder 7"/>
          <p:cNvSpPr>
            <a:spLocks noGrp="1"/>
          </p:cNvSpPr>
          <p:nvPr>
            <p:ph type="ftr" sz="quarter" idx="11"/>
          </p:nvPr>
        </p:nvSpPr>
        <p:spPr/>
        <p:txBody>
          <a:bodyPr/>
          <a:lstStyle>
            <a:lvl1pPr>
              <a:defRPr/>
            </a:lvl1pPr>
          </a:lstStyle>
          <a:p>
            <a:r>
              <a:rPr lang="en-US"/>
              <a:t>Procedural Modeling Basics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C6081800-B684-334C-827F-8BA879DE2E0B}" type="slidenum">
              <a:rPr lang="en-US"/>
              <a:pPr/>
              <a:t>‹#›</a:t>
            </a:fld>
            <a:r>
              <a:rPr lang="en-US"/>
              <a:t>/31</a:t>
            </a:r>
          </a:p>
        </p:txBody>
      </p:sp>
      <p:sp>
        <p:nvSpPr>
          <p:cNvPr id="4" name="Footer Placeholder 3"/>
          <p:cNvSpPr>
            <a:spLocks noGrp="1"/>
          </p:cNvSpPr>
          <p:nvPr>
            <p:ph type="ftr" sz="quarter" idx="11"/>
          </p:nvPr>
        </p:nvSpPr>
        <p:spPr/>
        <p:txBody>
          <a:bodyPr/>
          <a:lstStyle>
            <a:lvl1pPr>
              <a:defRPr/>
            </a:lvl1pPr>
          </a:lstStyle>
          <a:p>
            <a:r>
              <a:rPr lang="en-US"/>
              <a:t>Procedural Modeling Basics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2FF4CA4-ADA9-2C49-8101-03E628B81586}" type="slidenum">
              <a:rPr lang="en-US"/>
              <a:pPr/>
              <a:t>‹#›</a:t>
            </a:fld>
            <a:r>
              <a:rPr lang="en-US"/>
              <a:t>/31</a:t>
            </a:r>
          </a:p>
        </p:txBody>
      </p:sp>
      <p:sp>
        <p:nvSpPr>
          <p:cNvPr id="3" name="Footer Placeholder 2"/>
          <p:cNvSpPr>
            <a:spLocks noGrp="1"/>
          </p:cNvSpPr>
          <p:nvPr>
            <p:ph type="ftr" sz="quarter" idx="11"/>
          </p:nvPr>
        </p:nvSpPr>
        <p:spPr/>
        <p:txBody>
          <a:bodyPr/>
          <a:lstStyle>
            <a:lvl1pPr>
              <a:defRPr/>
            </a:lvl1pPr>
          </a:lstStyle>
          <a:p>
            <a:r>
              <a:rPr lang="en-US"/>
              <a:t>Procedural Modeling Basics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106D49D3-49D6-7E47-BF4F-BFBCCAA7766B}" type="slidenum">
              <a:rPr lang="en-US"/>
              <a:pPr/>
              <a:t>‹#›</a:t>
            </a:fld>
            <a:r>
              <a:rPr lang="en-US"/>
              <a:t>/31</a:t>
            </a:r>
          </a:p>
        </p:txBody>
      </p:sp>
      <p:sp>
        <p:nvSpPr>
          <p:cNvPr id="6" name="Footer Placeholder 5"/>
          <p:cNvSpPr>
            <a:spLocks noGrp="1"/>
          </p:cNvSpPr>
          <p:nvPr>
            <p:ph type="ftr" sz="quarter" idx="11"/>
          </p:nvPr>
        </p:nvSpPr>
        <p:spPr/>
        <p:txBody>
          <a:bodyPr/>
          <a:lstStyle>
            <a:lvl1pPr>
              <a:defRPr/>
            </a:lvl1pPr>
          </a:lstStyle>
          <a:p>
            <a:r>
              <a:rPr lang="en-US"/>
              <a:t>Procedural Modeling Basics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1853C790-9005-5144-9DF0-7BFB48416881}" type="slidenum">
              <a:rPr lang="en-US"/>
              <a:pPr/>
              <a:t>‹#›</a:t>
            </a:fld>
            <a:r>
              <a:rPr lang="en-US"/>
              <a:t>/31</a:t>
            </a:r>
          </a:p>
        </p:txBody>
      </p:sp>
      <p:sp>
        <p:nvSpPr>
          <p:cNvPr id="6" name="Footer Placeholder 5"/>
          <p:cNvSpPr>
            <a:spLocks noGrp="1"/>
          </p:cNvSpPr>
          <p:nvPr>
            <p:ph type="ftr" sz="quarter" idx="11"/>
          </p:nvPr>
        </p:nvSpPr>
        <p:spPr/>
        <p:txBody>
          <a:bodyPr/>
          <a:lstStyle>
            <a:lvl1pPr>
              <a:defRPr/>
            </a:lvl1pPr>
          </a:lstStyle>
          <a:p>
            <a:r>
              <a:rPr lang="en-US"/>
              <a:t>Procedural Modeling Basics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7178" name="Rectangle 10"/>
          <p:cNvSpPr>
            <a:spLocks noChangeArrowheads="1"/>
          </p:cNvSpPr>
          <p:nvPr/>
        </p:nvSpPr>
        <p:spPr bwMode="auto">
          <a:xfrm>
            <a:off x="0" y="0"/>
            <a:ext cx="9144000" cy="6858000"/>
          </a:xfrm>
          <a:prstGeom prst="rect">
            <a:avLst/>
          </a:prstGeom>
          <a:solidFill>
            <a:srgbClr val="000000">
              <a:alpha val="69000"/>
            </a:srgbClr>
          </a:solidFill>
          <a:ln w="9525">
            <a:noFill/>
            <a:miter lim="800000"/>
            <a:headEnd/>
            <a:tailEnd/>
          </a:ln>
          <a:effectLst/>
        </p:spPr>
        <p:txBody>
          <a:bodyPr wrap="none" anchor="ctr">
            <a:prstTxWarp prst="textNoShape">
              <a:avLst/>
            </a:prstTxWarp>
          </a:bodyPr>
          <a:lstStyle/>
          <a:p>
            <a:endParaRPr lang="en-US"/>
          </a:p>
        </p:txBody>
      </p:sp>
      <p:sp>
        <p:nvSpPr>
          <p:cNvPr id="7170" name="Rectangle 2"/>
          <p:cNvSpPr>
            <a:spLocks noGrp="1" noChangeArrowheads="1"/>
          </p:cNvSpPr>
          <p:nvPr>
            <p:ph type="title"/>
          </p:nvPr>
        </p:nvSpPr>
        <p:spPr bwMode="auto">
          <a:xfrm>
            <a:off x="533400" y="76200"/>
            <a:ext cx="8077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923925" y="1219200"/>
            <a:ext cx="7848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sldNum" sz="quarter" idx="4"/>
          </p:nvPr>
        </p:nvSpPr>
        <p:spPr bwMode="auto">
          <a:xfrm>
            <a:off x="7964488" y="6324600"/>
            <a:ext cx="798512"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800" b="0">
                <a:latin typeface="+mn-lt"/>
              </a:defRPr>
            </a:lvl1pPr>
          </a:lstStyle>
          <a:p>
            <a:fld id="{0516574D-9C99-604F-8729-BA65E9CF02F9}" type="slidenum">
              <a:rPr lang="en-US"/>
              <a:pPr/>
              <a:t>‹#›</a:t>
            </a:fld>
            <a:r>
              <a:rPr lang="en-US"/>
              <a:t>/38</a:t>
            </a:r>
          </a:p>
        </p:txBody>
      </p:sp>
      <p:sp>
        <p:nvSpPr>
          <p:cNvPr id="7175" name="Rectangle 7"/>
          <p:cNvSpPr>
            <a:spLocks noChangeArrowheads="1"/>
          </p:cNvSpPr>
          <p:nvPr/>
        </p:nvSpPr>
        <p:spPr bwMode="gray">
          <a:xfrm>
            <a:off x="914400" y="869950"/>
            <a:ext cx="8229600" cy="120650"/>
          </a:xfrm>
          <a:prstGeom prst="rect">
            <a:avLst/>
          </a:prstGeom>
          <a:solidFill>
            <a:schemeClr val="bg2">
              <a:alpha val="50000"/>
            </a:schemeClr>
          </a:solidFill>
          <a:ln w="9525">
            <a:noFill/>
            <a:miter lim="800000"/>
            <a:headEnd/>
            <a:tailEnd/>
          </a:ln>
        </p:spPr>
        <p:txBody>
          <a:bodyPr wrap="none" anchor="ctr">
            <a:prstTxWarp prst="textNoShape">
              <a:avLst/>
            </a:prstTxWarp>
          </a:bodyPr>
          <a:lstStyle/>
          <a:p>
            <a:pPr algn="ctr" eaLnBrk="1" hangingPunct="1"/>
            <a:endParaRPr kumimoji="1" lang="en-US" b="0">
              <a:latin typeface="Times New Roman" charset="0"/>
            </a:endParaRPr>
          </a:p>
        </p:txBody>
      </p:sp>
      <p:sp>
        <p:nvSpPr>
          <p:cNvPr id="7173" name="Rectangle 5"/>
          <p:cNvSpPr>
            <a:spLocks noGrp="1" noChangeArrowheads="1"/>
          </p:cNvSpPr>
          <p:nvPr>
            <p:ph type="ftr" sz="quarter" idx="3"/>
          </p:nvPr>
        </p:nvSpPr>
        <p:spPr bwMode="auto">
          <a:xfrm>
            <a:off x="1524000" y="6324600"/>
            <a:ext cx="6096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50000"/>
              </a:spcBef>
              <a:defRPr sz="1800" b="0">
                <a:latin typeface="+mn-lt"/>
              </a:defRPr>
            </a:lvl1pPr>
          </a:lstStyle>
          <a:p>
            <a:r>
              <a:rPr lang="en-US"/>
              <a:t>Procedural Modeling Basics</a:t>
            </a:r>
          </a:p>
        </p:txBody>
      </p:sp>
      <p:sp>
        <p:nvSpPr>
          <p:cNvPr id="7188" name="Text Box 20"/>
          <p:cNvSpPr txBox="1">
            <a:spLocks noChangeArrowheads="1"/>
          </p:cNvSpPr>
          <p:nvPr userDrawn="1"/>
        </p:nvSpPr>
        <p:spPr bwMode="auto">
          <a:xfrm>
            <a:off x="104775" y="6578600"/>
            <a:ext cx="3248025" cy="2444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00">
                <a:solidFill>
                  <a:srgbClr val="060817"/>
                </a:solidFill>
                <a:latin typeface="Courier New" charset="0"/>
              </a:rPr>
              <a:t>http://inst.eecs.berkeley.edu/~selfpace/</a:t>
            </a:r>
          </a:p>
        </p:txBody>
      </p:sp>
      <p:sp>
        <p:nvSpPr>
          <p:cNvPr id="7189" name="Rectangle 21"/>
          <p:cNvSpPr>
            <a:spLocks noChangeArrowheads="1"/>
          </p:cNvSpPr>
          <p:nvPr userDrawn="1"/>
        </p:nvSpPr>
        <p:spPr bwMode="auto">
          <a:xfrm>
            <a:off x="0" y="6108700"/>
            <a:ext cx="3476625" cy="244475"/>
          </a:xfrm>
          <a:prstGeom prst="rect">
            <a:avLst/>
          </a:prstGeom>
          <a:noFill/>
          <a:ln w="9525">
            <a:noFill/>
            <a:miter lim="800000"/>
            <a:headEnd/>
            <a:tailEnd/>
          </a:ln>
          <a:effectLst/>
        </p:spPr>
        <p:txBody>
          <a:bodyPr>
            <a:prstTxWarp prst="textNoShape">
              <a:avLst/>
            </a:prstTxWarp>
            <a:spAutoFit/>
          </a:bodyPr>
          <a:lstStyle/>
          <a:p>
            <a:pPr algn="ctr"/>
            <a:r>
              <a:rPr lang="en-US" sz="1000">
                <a:solidFill>
                  <a:srgbClr val="060817"/>
                </a:solidFill>
                <a:latin typeface="Courier New" charset="0"/>
              </a:rPr>
              <a:t>C10 Hearst Field Annex; 642-9920</a:t>
            </a:r>
            <a:endParaRPr lang="en-US" sz="1400">
              <a:solidFill>
                <a:srgbClr val="060817"/>
              </a:solidFill>
              <a:latin typeface="T VAG Rounded Thin" charset="0"/>
            </a:endParaRPr>
          </a:p>
        </p:txBody>
      </p:sp>
      <p:sp>
        <p:nvSpPr>
          <p:cNvPr id="7190" name="Rectangle 22"/>
          <p:cNvSpPr>
            <a:spLocks noChangeArrowheads="1"/>
          </p:cNvSpPr>
          <p:nvPr/>
        </p:nvSpPr>
        <p:spPr bwMode="auto">
          <a:xfrm>
            <a:off x="152400" y="6324600"/>
            <a:ext cx="1143000" cy="457200"/>
          </a:xfrm>
          <a:prstGeom prst="rect">
            <a:avLst/>
          </a:prstGeom>
          <a:noFill/>
          <a:ln w="9525">
            <a:noFill/>
            <a:miter lim="800000"/>
            <a:headEnd/>
            <a:tailEnd/>
          </a:ln>
        </p:spPr>
        <p:txBody>
          <a:bodyPr>
            <a:prstTxWarp prst="textNoShape">
              <a:avLst/>
            </a:prstTxWarp>
          </a:bodyPr>
          <a:lstStyle/>
          <a:p>
            <a:pPr eaLnBrk="1" hangingPunct="1">
              <a:spcBef>
                <a:spcPct val="50000"/>
              </a:spcBef>
            </a:pPr>
            <a:r>
              <a:rPr lang="en-US" sz="1800" b="0">
                <a:latin typeface="B VAG Rounded Bold" charset="0"/>
              </a:rPr>
              <a:t>CNM190</a:t>
            </a:r>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Lst>
  <p:hf hdr="0" dt="0"/>
  <p:txStyles>
    <p:titleStyle>
      <a:lvl1pPr algn="ctr" rtl="0" fontAlgn="base">
        <a:spcBef>
          <a:spcPct val="0"/>
        </a:spcBef>
        <a:spcAft>
          <a:spcPct val="0"/>
        </a:spcAft>
        <a:defRPr sz="4400" b="1">
          <a:solidFill>
            <a:srgbClr val="FFFF00"/>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rgbClr val="FFFF00"/>
          </a:solidFill>
          <a:effectLst>
            <a:outerShdw blurRad="38100" dist="38100" dir="2700000" algn="tl">
              <a:srgbClr val="000000"/>
            </a:outerShdw>
          </a:effectLst>
          <a:latin typeface="B VAG Rounded Bold" charset="0"/>
        </a:defRPr>
      </a:lvl2pPr>
      <a:lvl3pPr algn="ctr" rtl="0" fontAlgn="base">
        <a:spcBef>
          <a:spcPct val="0"/>
        </a:spcBef>
        <a:spcAft>
          <a:spcPct val="0"/>
        </a:spcAft>
        <a:defRPr sz="4400" b="1">
          <a:solidFill>
            <a:srgbClr val="FFFF00"/>
          </a:solidFill>
          <a:effectLst>
            <a:outerShdw blurRad="38100" dist="38100" dir="2700000" algn="tl">
              <a:srgbClr val="000000"/>
            </a:outerShdw>
          </a:effectLst>
          <a:latin typeface="B VAG Rounded Bold" charset="0"/>
        </a:defRPr>
      </a:lvl3pPr>
      <a:lvl4pPr algn="ctr" rtl="0" fontAlgn="base">
        <a:spcBef>
          <a:spcPct val="0"/>
        </a:spcBef>
        <a:spcAft>
          <a:spcPct val="0"/>
        </a:spcAft>
        <a:defRPr sz="4400" b="1">
          <a:solidFill>
            <a:srgbClr val="FFFF00"/>
          </a:solidFill>
          <a:effectLst>
            <a:outerShdw blurRad="38100" dist="38100" dir="2700000" algn="tl">
              <a:srgbClr val="000000"/>
            </a:outerShdw>
          </a:effectLst>
          <a:latin typeface="B VAG Rounded Bold" charset="0"/>
        </a:defRPr>
      </a:lvl4pPr>
      <a:lvl5pPr algn="ctr" rtl="0" fontAlgn="base">
        <a:spcBef>
          <a:spcPct val="0"/>
        </a:spcBef>
        <a:spcAft>
          <a:spcPct val="0"/>
        </a:spcAft>
        <a:defRPr sz="4400" b="1">
          <a:solidFill>
            <a:srgbClr val="FFFF00"/>
          </a:solidFill>
          <a:effectLst>
            <a:outerShdw blurRad="38100" dist="38100" dir="2700000" algn="tl">
              <a:srgbClr val="000000"/>
            </a:outerShdw>
          </a:effectLst>
          <a:latin typeface="B VAG Rounded Bold" charset="0"/>
        </a:defRPr>
      </a:lvl5pPr>
      <a:lvl6pPr marL="457200" algn="ctr" rtl="0" fontAlgn="base">
        <a:spcBef>
          <a:spcPct val="0"/>
        </a:spcBef>
        <a:spcAft>
          <a:spcPct val="0"/>
        </a:spcAft>
        <a:defRPr sz="4400" b="1">
          <a:solidFill>
            <a:srgbClr val="FFFF00"/>
          </a:solidFill>
          <a:effectLst>
            <a:outerShdw blurRad="38100" dist="38100" dir="2700000" algn="tl">
              <a:srgbClr val="000000"/>
            </a:outerShdw>
          </a:effectLst>
          <a:latin typeface="B VAG Rounded Bold" charset="0"/>
        </a:defRPr>
      </a:lvl6pPr>
      <a:lvl7pPr marL="914400" algn="ctr" rtl="0" fontAlgn="base">
        <a:spcBef>
          <a:spcPct val="0"/>
        </a:spcBef>
        <a:spcAft>
          <a:spcPct val="0"/>
        </a:spcAft>
        <a:defRPr sz="4400" b="1">
          <a:solidFill>
            <a:srgbClr val="FFFF00"/>
          </a:solidFill>
          <a:effectLst>
            <a:outerShdw blurRad="38100" dist="38100" dir="2700000" algn="tl">
              <a:srgbClr val="000000"/>
            </a:outerShdw>
          </a:effectLst>
          <a:latin typeface="B VAG Rounded Bold" charset="0"/>
        </a:defRPr>
      </a:lvl7pPr>
      <a:lvl8pPr marL="1371600" algn="ctr" rtl="0" fontAlgn="base">
        <a:spcBef>
          <a:spcPct val="0"/>
        </a:spcBef>
        <a:spcAft>
          <a:spcPct val="0"/>
        </a:spcAft>
        <a:defRPr sz="4400" b="1">
          <a:solidFill>
            <a:srgbClr val="FFFF00"/>
          </a:solidFill>
          <a:effectLst>
            <a:outerShdw blurRad="38100" dist="38100" dir="2700000" algn="tl">
              <a:srgbClr val="000000"/>
            </a:outerShdw>
          </a:effectLst>
          <a:latin typeface="B VAG Rounded Bold" charset="0"/>
        </a:defRPr>
      </a:lvl8pPr>
      <a:lvl9pPr marL="1828800" algn="ctr" rtl="0" fontAlgn="base">
        <a:spcBef>
          <a:spcPct val="0"/>
        </a:spcBef>
        <a:spcAft>
          <a:spcPct val="0"/>
        </a:spcAft>
        <a:defRPr sz="4400" b="1">
          <a:solidFill>
            <a:srgbClr val="FFFF00"/>
          </a:solidFill>
          <a:effectLst>
            <a:outerShdw blurRad="38100" dist="38100" dir="2700000" algn="tl">
              <a:srgbClr val="000000"/>
            </a:outerShdw>
          </a:effectLst>
          <a:latin typeface="B VAG Rounded Bold" charset="0"/>
        </a:defRPr>
      </a:lvl9pPr>
    </p:titleStyle>
    <p:bodyStyle>
      <a:lvl1pPr marL="342900" indent="-342900" algn="l" rtl="0" fontAlgn="base">
        <a:spcBef>
          <a:spcPct val="20000"/>
        </a:spcBef>
        <a:spcAft>
          <a:spcPct val="0"/>
        </a:spcAft>
        <a:buClr>
          <a:schemeClr val="accent1"/>
        </a:buClr>
        <a:buSzPct val="80000"/>
        <a:buFont typeface="Wingdings" charset="2"/>
        <a:buChar char="n"/>
        <a:defRPr sz="3200">
          <a:solidFill>
            <a:srgbClr val="FFFFFF"/>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charset="2"/>
        <a:buChar char="n"/>
        <a:defRPr sz="2800">
          <a:solidFill>
            <a:schemeClr val="hlink"/>
          </a:solidFill>
          <a:effectLst>
            <a:outerShdw blurRad="38100" dist="38100" dir="2700000" algn="tl">
              <a:srgbClr val="000000"/>
            </a:outerShdw>
          </a:effectLst>
          <a:latin typeface="+mn-lt"/>
          <a:ea typeface="ＭＳ Ｐゴシック" charset="-128"/>
        </a:defRPr>
      </a:lvl2pPr>
      <a:lvl3pPr marL="1143000" indent="-228600" algn="l" rtl="0" fontAlgn="base">
        <a:spcBef>
          <a:spcPct val="20000"/>
        </a:spcBef>
        <a:spcAft>
          <a:spcPct val="0"/>
        </a:spcAft>
        <a:buClr>
          <a:schemeClr val="accent1"/>
        </a:buClr>
        <a:buSzPct val="65000"/>
        <a:buFont typeface="Wingdings" charset="2"/>
        <a:buChar char="n"/>
        <a:defRPr sz="2400">
          <a:solidFill>
            <a:srgbClr val="95E883"/>
          </a:solidFill>
          <a:effectLst>
            <a:outerShdw blurRad="38100" dist="38100" dir="2700000" algn="tl">
              <a:srgbClr val="000000"/>
            </a:outerShdw>
          </a:effectLst>
          <a:latin typeface="+mn-lt"/>
          <a:ea typeface="ＭＳ Ｐゴシック" charset="-128"/>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fontAlgn="base">
        <a:spcBef>
          <a:spcPct val="20000"/>
        </a:spcBef>
        <a:spcAft>
          <a:spcPct val="0"/>
        </a:spcAft>
        <a:buClr>
          <a:schemeClr val="tx2"/>
        </a:buClr>
        <a:buSzPct val="5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tx2"/>
        </a:buClr>
        <a:buSzPct val="5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tx2"/>
        </a:buClr>
        <a:buSzPct val="5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tx2"/>
        </a:buClr>
        <a:buSzPct val="5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tx2"/>
        </a:buClr>
        <a:buSzPct val="5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tiff"/><Relationship Id="rId5" Type="http://schemas.openxmlformats.org/officeDocument/2006/relationships/image" Target="../media/image15.tiff"/><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7.png"/><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7.png"/><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7.png"/><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0.png"/><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3.png"/><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image" Target="../media/image4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image" Target="../media/image5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image" Target="../media/image5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5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a:xfrm>
            <a:off x="0" y="2895600"/>
            <a:ext cx="9144000" cy="2105025"/>
          </a:xfrm>
        </p:spPr>
        <p:txBody>
          <a:bodyPr/>
          <a:lstStyle/>
          <a:p>
            <a:r>
              <a:rPr lang="en-US">
                <a:solidFill>
                  <a:schemeClr val="hlink"/>
                </a:solidFill>
              </a:rPr>
              <a:t>CNM 190</a:t>
            </a:r>
            <a:br>
              <a:rPr lang="en-US">
                <a:solidFill>
                  <a:schemeClr val="hlink"/>
                </a:solidFill>
              </a:rPr>
            </a:br>
            <a:r>
              <a:rPr lang="en-US" sz="3600">
                <a:solidFill>
                  <a:schemeClr val="hlink"/>
                </a:solidFill>
              </a:rPr>
              <a:t>Advanced Digital Animation</a:t>
            </a:r>
            <a:r>
              <a:rPr lang="en-US" sz="3600">
                <a:solidFill>
                  <a:srgbClr val="FFFF00"/>
                </a:solidFill>
              </a:rPr>
              <a:t/>
            </a:r>
            <a:br>
              <a:rPr lang="en-US" sz="3600">
                <a:solidFill>
                  <a:srgbClr val="FFFF00"/>
                </a:solidFill>
              </a:rPr>
            </a:br>
            <a:r>
              <a:rPr lang="en-US" sz="3600">
                <a:solidFill>
                  <a:srgbClr val="FFFF00"/>
                </a:solidFill>
              </a:rPr>
              <a:t>Lec 08 : Procedural Modeling Basics</a:t>
            </a:r>
            <a:endParaRPr lang="en-US" sz="3200">
              <a:solidFill>
                <a:srgbClr val="FFFF00"/>
              </a:solidFill>
            </a:endParaRPr>
          </a:p>
        </p:txBody>
      </p:sp>
      <p:sp>
        <p:nvSpPr>
          <p:cNvPr id="99331" name="Rectangle 3"/>
          <p:cNvSpPr>
            <a:spLocks noGrp="1" noChangeArrowheads="1"/>
          </p:cNvSpPr>
          <p:nvPr>
            <p:ph type="subTitle" idx="1"/>
          </p:nvPr>
        </p:nvSpPr>
        <p:spPr>
          <a:xfrm>
            <a:off x="0" y="4953000"/>
            <a:ext cx="9144000" cy="1295400"/>
          </a:xfrm>
        </p:spPr>
        <p:txBody>
          <a:bodyPr/>
          <a:lstStyle/>
          <a:p>
            <a:r>
              <a:rPr lang="en-US" sz="2400">
                <a:solidFill>
                  <a:schemeClr val="tx1"/>
                </a:solidFill>
              </a:rPr>
              <a:t>Dan Garcia</a:t>
            </a:r>
            <a:r>
              <a:rPr lang="en-US" sz="2400">
                <a:solidFill>
                  <a:srgbClr val="7DCE84"/>
                </a:solidFill>
              </a:rPr>
              <a:t>, EECS (co-instructor)</a:t>
            </a:r>
          </a:p>
          <a:p>
            <a:r>
              <a:rPr lang="en-US" sz="2400">
                <a:solidFill>
                  <a:srgbClr val="7DCE84"/>
                </a:solidFill>
              </a:rPr>
              <a:t>Jeremy Huddleston, EECS (co-instructor)</a:t>
            </a:r>
          </a:p>
        </p:txBody>
      </p:sp>
      <p:pic>
        <p:nvPicPr>
          <p:cNvPr id="99340" name="Picture 12"/>
          <p:cNvPicPr>
            <a:picLocks noChangeAspect="1" noChangeArrowheads="1"/>
          </p:cNvPicPr>
          <p:nvPr/>
        </p:nvPicPr>
        <p:blipFill>
          <a:blip r:embed="rId3"/>
          <a:srcRect/>
          <a:stretch>
            <a:fillRect/>
          </a:stretch>
        </p:blipFill>
        <p:spPr bwMode="auto">
          <a:xfrm>
            <a:off x="0" y="6192838"/>
            <a:ext cx="850900" cy="665162"/>
          </a:xfrm>
          <a:prstGeom prst="rect">
            <a:avLst/>
          </a:prstGeom>
          <a:noFill/>
        </p:spPr>
      </p:pic>
      <p:pic>
        <p:nvPicPr>
          <p:cNvPr id="99341" name="Picture 13" descr="ALife"/>
          <p:cNvPicPr>
            <a:picLocks noChangeAspect="1" noChangeArrowheads="1"/>
          </p:cNvPicPr>
          <p:nvPr/>
        </p:nvPicPr>
        <p:blipFill>
          <a:blip r:embed="rId4"/>
          <a:srcRect/>
          <a:stretch>
            <a:fillRect/>
          </a:stretch>
        </p:blipFill>
        <p:spPr bwMode="auto">
          <a:xfrm>
            <a:off x="2647950" y="0"/>
            <a:ext cx="3848100" cy="2651125"/>
          </a:xfrm>
          <a:prstGeom prst="rect">
            <a:avLst/>
          </a:prstGeom>
          <a:noFill/>
          <a:ln w="9525">
            <a:noFill/>
            <a:miter lim="800000"/>
            <a:headEnd/>
            <a:tailEnd/>
          </a:ln>
        </p:spPr>
      </p:pic>
      <p:sp>
        <p:nvSpPr>
          <p:cNvPr id="99342" name="Rectangle 14"/>
          <p:cNvSpPr>
            <a:spLocks noChangeArrowheads="1"/>
          </p:cNvSpPr>
          <p:nvPr/>
        </p:nvSpPr>
        <p:spPr bwMode="auto">
          <a:xfrm>
            <a:off x="0" y="2667000"/>
            <a:ext cx="9144000" cy="336550"/>
          </a:xfrm>
          <a:prstGeom prst="rect">
            <a:avLst/>
          </a:prstGeom>
          <a:noFill/>
          <a:ln w="9525">
            <a:noFill/>
            <a:miter lim="800000"/>
            <a:headEnd/>
            <a:tailEnd/>
          </a:ln>
          <a:effectLst/>
        </p:spPr>
        <p:txBody>
          <a:bodyPr>
            <a:prstTxWarp prst="textNoShape">
              <a:avLst/>
            </a:prstTxWarp>
            <a:spAutoFit/>
          </a:bodyPr>
          <a:lstStyle/>
          <a:p>
            <a:pPr algn="ctr"/>
            <a:r>
              <a:rPr lang="en-US" sz="1600" b="0">
                <a:solidFill>
                  <a:srgbClr val="7F7F7F"/>
                </a:solidFill>
                <a:effectLst>
                  <a:outerShdw blurRad="38100" dist="38100" dir="2700000" algn="tl">
                    <a:srgbClr val="000000"/>
                  </a:outerShdw>
                </a:effectLst>
                <a:latin typeface="B VAG Rounded Bold" charset="0"/>
              </a:rPr>
              <a:t>Jeff Ventrella, </a:t>
            </a:r>
            <a:r>
              <a:rPr lang="en-US" sz="1600">
                <a:solidFill>
                  <a:srgbClr val="7F7F7F"/>
                </a:solidFill>
                <a:latin typeface="Courier New" charset="0"/>
              </a:rPr>
              <a:t>www.ventrella.com</a:t>
            </a:r>
            <a:endParaRPr lang="en-US" sz="1600" b="0">
              <a:solidFill>
                <a:srgbClr val="7F7F7F"/>
              </a:solidFill>
              <a:latin typeface="B VAG Rounded Bold"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25DC01D-C719-6F4C-B810-7991AA4E1BBD}" type="slidenum">
              <a:rPr lang="en-US"/>
              <a:pPr/>
              <a:t>10</a:t>
            </a:fld>
            <a:r>
              <a:rPr lang="en-US"/>
              <a:t>/31</a:t>
            </a:r>
          </a:p>
        </p:txBody>
      </p:sp>
      <p:sp>
        <p:nvSpPr>
          <p:cNvPr id="5" name="Footer Placeholder 4"/>
          <p:cNvSpPr>
            <a:spLocks noGrp="1"/>
          </p:cNvSpPr>
          <p:nvPr>
            <p:ph type="ftr" sz="quarter" idx="11"/>
          </p:nvPr>
        </p:nvSpPr>
        <p:spPr/>
        <p:txBody>
          <a:bodyPr/>
          <a:lstStyle/>
          <a:p>
            <a:r>
              <a:rPr lang="en-US"/>
              <a:t>Procedural Modeling Basics</a:t>
            </a:r>
          </a:p>
        </p:txBody>
      </p:sp>
      <p:sp>
        <p:nvSpPr>
          <p:cNvPr id="159746" name="Rectangle 2"/>
          <p:cNvSpPr>
            <a:spLocks noGrp="1" noChangeArrowheads="1"/>
          </p:cNvSpPr>
          <p:nvPr>
            <p:ph type="title"/>
          </p:nvPr>
        </p:nvSpPr>
        <p:spPr/>
        <p:txBody>
          <a:bodyPr/>
          <a:lstStyle/>
          <a:p>
            <a:r>
              <a:rPr lang="en-US"/>
              <a:t>What is the seed?</a:t>
            </a:r>
          </a:p>
        </p:txBody>
      </p:sp>
      <p:sp>
        <p:nvSpPr>
          <p:cNvPr id="159747" name="Rectangle 3"/>
          <p:cNvSpPr>
            <a:spLocks noGrp="1" noChangeArrowheads="1"/>
          </p:cNvSpPr>
          <p:nvPr>
            <p:ph type="body" idx="1"/>
          </p:nvPr>
        </p:nvSpPr>
        <p:spPr/>
        <p:txBody>
          <a:bodyPr/>
          <a:lstStyle/>
          <a:p>
            <a:pPr>
              <a:lnSpc>
                <a:spcPct val="90000"/>
              </a:lnSpc>
            </a:pPr>
            <a:r>
              <a:rPr lang="en-US" sz="2800"/>
              <a:t>The </a:t>
            </a:r>
            <a:r>
              <a:rPr lang="en-US" sz="2800" b="1">
                <a:latin typeface="Courier New" charset="0"/>
              </a:rPr>
              <a:t>seed()</a:t>
            </a:r>
            <a:r>
              <a:rPr lang="en-US" sz="2800"/>
              <a:t>allows for repeatability!</a:t>
            </a:r>
            <a:endParaRPr lang="en-US" sz="2800" b="1">
              <a:latin typeface="Courier New" charset="0"/>
            </a:endParaRPr>
          </a:p>
          <a:p>
            <a:pPr lvl="1"/>
            <a:r>
              <a:rPr lang="en-US" sz="2400" b="1">
                <a:latin typeface="Courier New" charset="0"/>
              </a:rPr>
              <a:t>&gt;&gt;&gt; </a:t>
            </a:r>
            <a:r>
              <a:rPr lang="en-US" sz="2400" b="1">
                <a:solidFill>
                  <a:schemeClr val="accent1"/>
                </a:solidFill>
                <a:latin typeface="Courier New" charset="0"/>
              </a:rPr>
              <a:t>seed(0) </a:t>
            </a:r>
            <a:r>
              <a:rPr lang="en-US" sz="2400" b="1">
                <a:solidFill>
                  <a:srgbClr val="7F7F7F"/>
                </a:solidFill>
                <a:latin typeface="Courier New" charset="0"/>
              </a:rPr>
              <a:t># Arg =&gt; initialization</a:t>
            </a:r>
            <a:endParaRPr lang="en-US" sz="2400" b="1">
              <a:solidFill>
                <a:schemeClr val="accent1"/>
              </a:solidFill>
              <a:latin typeface="Courier New" charset="0"/>
            </a:endParaRPr>
          </a:p>
          <a:p>
            <a:pPr lvl="1"/>
            <a:r>
              <a:rPr lang="en-US" sz="2400" b="1">
                <a:latin typeface="Courier New" charset="0"/>
              </a:rPr>
              <a:t>&gt;&gt;&gt; </a:t>
            </a:r>
            <a:r>
              <a:rPr lang="en-US" sz="2400" b="1">
                <a:solidFill>
                  <a:schemeClr val="accent1"/>
                </a:solidFill>
                <a:latin typeface="Courier New" charset="0"/>
              </a:rPr>
              <a:t>random()</a:t>
            </a:r>
          </a:p>
          <a:p>
            <a:pPr lvl="1"/>
            <a:r>
              <a:rPr lang="en-US" sz="2400" b="1">
                <a:latin typeface="Courier New" charset="0"/>
              </a:rPr>
              <a:t>0.84442185152504812</a:t>
            </a:r>
          </a:p>
          <a:p>
            <a:pPr lvl="1"/>
            <a:r>
              <a:rPr lang="en-US" sz="2400" b="1">
                <a:latin typeface="Courier New" charset="0"/>
              </a:rPr>
              <a:t>&gt;&gt;&gt; </a:t>
            </a:r>
            <a:r>
              <a:rPr lang="en-US" sz="2400" b="1">
                <a:solidFill>
                  <a:schemeClr val="accent1"/>
                </a:solidFill>
                <a:latin typeface="Courier New" charset="0"/>
              </a:rPr>
              <a:t>random()</a:t>
            </a:r>
            <a:endParaRPr lang="en-US" sz="2400" b="1">
              <a:latin typeface="Courier New" charset="0"/>
            </a:endParaRPr>
          </a:p>
          <a:p>
            <a:pPr lvl="1"/>
            <a:r>
              <a:rPr lang="en-US" sz="2400" b="1">
                <a:latin typeface="Courier New" charset="0"/>
              </a:rPr>
              <a:t>0.75795440294030247</a:t>
            </a:r>
          </a:p>
          <a:p>
            <a:pPr lvl="1"/>
            <a:r>
              <a:rPr lang="en-US" sz="2400" b="1">
                <a:latin typeface="Courier New" charset="0"/>
              </a:rPr>
              <a:t>&gt;&gt;&gt; </a:t>
            </a:r>
            <a:r>
              <a:rPr lang="en-US" sz="2400" b="1">
                <a:solidFill>
                  <a:schemeClr val="accent1"/>
                </a:solidFill>
                <a:latin typeface="Courier New" charset="0"/>
              </a:rPr>
              <a:t>random()</a:t>
            </a:r>
            <a:endParaRPr lang="en-US" sz="2400" b="1">
              <a:latin typeface="Courier New" charset="0"/>
            </a:endParaRPr>
          </a:p>
          <a:p>
            <a:pPr lvl="1"/>
            <a:r>
              <a:rPr lang="en-US" sz="2400" b="1">
                <a:latin typeface="Courier New" charset="0"/>
              </a:rPr>
              <a:t>0.420571580830845</a:t>
            </a:r>
          </a:p>
          <a:p>
            <a:pPr lvl="1"/>
            <a:r>
              <a:rPr lang="en-US" sz="2400" b="1">
                <a:latin typeface="Courier New" charset="0"/>
              </a:rPr>
              <a:t>&gt;&gt;&gt; </a:t>
            </a:r>
            <a:r>
              <a:rPr lang="en-US" sz="2400" b="1">
                <a:solidFill>
                  <a:schemeClr val="accent1"/>
                </a:solidFill>
                <a:latin typeface="Courier New" charset="0"/>
              </a:rPr>
              <a:t>seed(0)</a:t>
            </a:r>
            <a:endParaRPr lang="en-US" sz="2400" b="1">
              <a:latin typeface="Courier New" charset="0"/>
            </a:endParaRPr>
          </a:p>
          <a:p>
            <a:pPr lvl="1"/>
            <a:r>
              <a:rPr lang="en-US" sz="2400" b="1">
                <a:latin typeface="Courier New" charset="0"/>
              </a:rPr>
              <a:t>&gt;&gt;&gt; </a:t>
            </a:r>
            <a:r>
              <a:rPr lang="en-US" sz="2400" b="1">
                <a:solidFill>
                  <a:schemeClr val="accent1"/>
                </a:solidFill>
                <a:latin typeface="Courier New" charset="0"/>
              </a:rPr>
              <a:t>random()</a:t>
            </a:r>
            <a:endParaRPr lang="en-US" sz="2400" b="1">
              <a:latin typeface="Courier New" charset="0"/>
            </a:endParaRPr>
          </a:p>
          <a:p>
            <a:pPr lvl="1"/>
            <a:r>
              <a:rPr lang="en-US" sz="2400" b="1">
                <a:latin typeface="Courier New" charset="0"/>
              </a:rPr>
              <a:t>0.84442185152504812</a:t>
            </a:r>
            <a:endParaRPr lang="en-US"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5CF209-1FB3-1645-9163-04B92C8B448A}" type="slidenum">
              <a:rPr lang="en-US"/>
              <a:pPr/>
              <a:t>11</a:t>
            </a:fld>
            <a:r>
              <a:rPr lang="en-US"/>
              <a:t>/31</a:t>
            </a:r>
          </a:p>
        </p:txBody>
      </p:sp>
      <p:sp>
        <p:nvSpPr>
          <p:cNvPr id="5" name="Footer Placeholder 4"/>
          <p:cNvSpPr>
            <a:spLocks noGrp="1"/>
          </p:cNvSpPr>
          <p:nvPr>
            <p:ph type="ftr" sz="quarter" idx="11"/>
          </p:nvPr>
        </p:nvSpPr>
        <p:spPr/>
        <p:txBody>
          <a:bodyPr/>
          <a:lstStyle/>
          <a:p>
            <a:r>
              <a:rPr lang="en-US"/>
              <a:t>Procedural Modeling Basics</a:t>
            </a:r>
          </a:p>
        </p:txBody>
      </p:sp>
      <p:sp>
        <p:nvSpPr>
          <p:cNvPr id="172034" name="Rectangle 2"/>
          <p:cNvSpPr>
            <a:spLocks noGrp="1" noChangeArrowheads="1"/>
          </p:cNvSpPr>
          <p:nvPr>
            <p:ph type="title"/>
          </p:nvPr>
        </p:nvSpPr>
        <p:spPr>
          <a:xfrm>
            <a:off x="0" y="76200"/>
            <a:ext cx="9144000" cy="762000"/>
          </a:xfrm>
        </p:spPr>
        <p:txBody>
          <a:bodyPr/>
          <a:lstStyle/>
          <a:p>
            <a:r>
              <a:rPr lang="en-US"/>
              <a:t>What is the seed’s argument?</a:t>
            </a:r>
          </a:p>
        </p:txBody>
      </p:sp>
      <p:sp>
        <p:nvSpPr>
          <p:cNvPr id="172035" name="Rectangle 3"/>
          <p:cNvSpPr>
            <a:spLocks noGrp="1" noChangeArrowheads="1"/>
          </p:cNvSpPr>
          <p:nvPr>
            <p:ph type="body" idx="1"/>
          </p:nvPr>
        </p:nvSpPr>
        <p:spPr/>
        <p:txBody>
          <a:bodyPr/>
          <a:lstStyle/>
          <a:p>
            <a:pPr>
              <a:lnSpc>
                <a:spcPct val="90000"/>
              </a:lnSpc>
            </a:pPr>
            <a:r>
              <a:rPr lang="en-US" sz="2800"/>
              <a:t>Seeding allows for multiple repeatable paths!</a:t>
            </a:r>
            <a:endParaRPr lang="en-US" sz="2800" b="1">
              <a:latin typeface="Courier New" charset="0"/>
            </a:endParaRPr>
          </a:p>
          <a:p>
            <a:pPr lvl="1"/>
            <a:r>
              <a:rPr lang="en-US" sz="2000" b="1">
                <a:latin typeface="Courier New" charset="0"/>
              </a:rPr>
              <a:t>&gt;&gt;&gt; </a:t>
            </a:r>
            <a:r>
              <a:rPr lang="en-US" sz="2000" b="1">
                <a:solidFill>
                  <a:schemeClr val="accent1"/>
                </a:solidFill>
                <a:latin typeface="Courier New" charset="0"/>
              </a:rPr>
              <a:t>seed(0)</a:t>
            </a:r>
          </a:p>
          <a:p>
            <a:pPr lvl="1"/>
            <a:r>
              <a:rPr lang="en-US" sz="2000" b="1">
                <a:latin typeface="Courier New" charset="0"/>
              </a:rPr>
              <a:t>&gt;&gt;&gt; </a:t>
            </a:r>
            <a:r>
              <a:rPr lang="en-US" sz="2000" b="1">
                <a:solidFill>
                  <a:schemeClr val="accent1"/>
                </a:solidFill>
                <a:latin typeface="Courier New" charset="0"/>
              </a:rPr>
              <a:t>random()</a:t>
            </a:r>
          </a:p>
          <a:p>
            <a:pPr lvl="1"/>
            <a:r>
              <a:rPr lang="en-US" sz="2000" b="1">
                <a:latin typeface="Courier New" charset="0"/>
              </a:rPr>
              <a:t>0.84442185152504812</a:t>
            </a:r>
          </a:p>
          <a:p>
            <a:pPr lvl="1"/>
            <a:r>
              <a:rPr lang="en-US" sz="2000" b="1">
                <a:latin typeface="Courier New" charset="0"/>
              </a:rPr>
              <a:t>&gt;&gt;&gt; </a:t>
            </a:r>
            <a:r>
              <a:rPr lang="en-US" sz="2000" b="1">
                <a:solidFill>
                  <a:schemeClr val="accent1"/>
                </a:solidFill>
                <a:latin typeface="Courier New" charset="0"/>
              </a:rPr>
              <a:t>seed(1)</a:t>
            </a:r>
          </a:p>
          <a:p>
            <a:pPr lvl="1"/>
            <a:r>
              <a:rPr lang="en-US" sz="2000" b="1">
                <a:latin typeface="Courier New" charset="0"/>
              </a:rPr>
              <a:t>&gt;&gt;&gt; </a:t>
            </a:r>
            <a:r>
              <a:rPr lang="en-US" sz="2000" b="1">
                <a:solidFill>
                  <a:schemeClr val="accent1"/>
                </a:solidFill>
                <a:latin typeface="Courier New" charset="0"/>
              </a:rPr>
              <a:t>random()</a:t>
            </a:r>
            <a:endParaRPr lang="en-US" sz="2000" b="1">
              <a:latin typeface="Courier New" charset="0"/>
            </a:endParaRPr>
          </a:p>
          <a:p>
            <a:pPr lvl="1"/>
            <a:r>
              <a:rPr lang="en-US" sz="2000" b="1">
                <a:latin typeface="Courier New" charset="0"/>
              </a:rPr>
              <a:t>0.13436424411240122</a:t>
            </a:r>
          </a:p>
          <a:p>
            <a:pPr lvl="1"/>
            <a:r>
              <a:rPr lang="en-US" sz="2000" b="1">
                <a:latin typeface="Courier New" charset="0"/>
              </a:rPr>
              <a:t>&gt;&gt;&gt; </a:t>
            </a:r>
            <a:r>
              <a:rPr lang="en-US" sz="2000" b="1">
                <a:solidFill>
                  <a:schemeClr val="accent1"/>
                </a:solidFill>
                <a:latin typeface="Courier New" charset="0"/>
              </a:rPr>
              <a:t>seed(0)</a:t>
            </a:r>
            <a:endParaRPr lang="en-US" sz="2000" b="1">
              <a:latin typeface="Courier New" charset="0"/>
            </a:endParaRPr>
          </a:p>
          <a:p>
            <a:pPr lvl="1"/>
            <a:r>
              <a:rPr lang="en-US" sz="2000" b="1">
                <a:latin typeface="Courier New" charset="0"/>
              </a:rPr>
              <a:t>&gt;&gt;&gt; </a:t>
            </a:r>
            <a:r>
              <a:rPr lang="en-US" sz="2000" b="1">
                <a:solidFill>
                  <a:schemeClr val="accent1"/>
                </a:solidFill>
                <a:latin typeface="Courier New" charset="0"/>
              </a:rPr>
              <a:t>random()</a:t>
            </a:r>
            <a:endParaRPr lang="en-US" sz="2000" b="1">
              <a:latin typeface="Courier New" charset="0"/>
            </a:endParaRPr>
          </a:p>
          <a:p>
            <a:pPr lvl="1"/>
            <a:r>
              <a:rPr lang="en-US" sz="2000" b="1">
                <a:latin typeface="Courier New" charset="0"/>
              </a:rPr>
              <a:t>0.84442185152504812</a:t>
            </a:r>
          </a:p>
          <a:p>
            <a:pPr lvl="1"/>
            <a:r>
              <a:rPr lang="en-US" sz="2000" b="1">
                <a:latin typeface="Courier New" charset="0"/>
              </a:rPr>
              <a:t>&gt;&gt;&gt; </a:t>
            </a:r>
            <a:r>
              <a:rPr lang="en-US" sz="2000" b="1">
                <a:solidFill>
                  <a:schemeClr val="accent1"/>
                </a:solidFill>
                <a:latin typeface="Courier New" charset="0"/>
              </a:rPr>
              <a:t>seed(1)</a:t>
            </a:r>
          </a:p>
          <a:p>
            <a:pPr lvl="1"/>
            <a:r>
              <a:rPr lang="en-US" sz="2000" b="1">
                <a:latin typeface="Courier New" charset="0"/>
              </a:rPr>
              <a:t>&gt;&gt;&gt; </a:t>
            </a:r>
            <a:r>
              <a:rPr lang="en-US" sz="2000" b="1">
                <a:solidFill>
                  <a:schemeClr val="accent1"/>
                </a:solidFill>
                <a:latin typeface="Courier New" charset="0"/>
              </a:rPr>
              <a:t>random()</a:t>
            </a:r>
            <a:endParaRPr lang="en-US" sz="2000" b="1">
              <a:latin typeface="Courier New" charset="0"/>
            </a:endParaRPr>
          </a:p>
          <a:p>
            <a:pPr lvl="1"/>
            <a:r>
              <a:rPr lang="en-US" sz="2000" b="1">
                <a:latin typeface="Courier New" charset="0"/>
              </a:rPr>
              <a:t>0.13436424411240122</a:t>
            </a:r>
            <a:endParaRPr lang="en-US" sz="2400" b="1">
              <a:latin typeface="Courier New"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Slide Number Placeholder 3"/>
          <p:cNvSpPr>
            <a:spLocks noGrp="1"/>
          </p:cNvSpPr>
          <p:nvPr>
            <p:ph type="sldNum" sz="quarter" idx="10"/>
          </p:nvPr>
        </p:nvSpPr>
        <p:spPr/>
        <p:txBody>
          <a:bodyPr/>
          <a:lstStyle/>
          <a:p>
            <a:fld id="{0B1C402E-F47B-A348-AACB-F74FEE886FB9}" type="slidenum">
              <a:rPr lang="en-US"/>
              <a:pPr/>
              <a:t>12</a:t>
            </a:fld>
            <a:r>
              <a:rPr lang="en-US"/>
              <a:t>/31</a:t>
            </a:r>
          </a:p>
        </p:txBody>
      </p:sp>
      <p:sp>
        <p:nvSpPr>
          <p:cNvPr id="18" name="Footer Placeholder 4"/>
          <p:cNvSpPr>
            <a:spLocks noGrp="1"/>
          </p:cNvSpPr>
          <p:nvPr>
            <p:ph type="ftr" sz="quarter" idx="11"/>
          </p:nvPr>
        </p:nvSpPr>
        <p:spPr/>
        <p:txBody>
          <a:bodyPr/>
          <a:lstStyle/>
          <a:p>
            <a:r>
              <a:rPr lang="en-US"/>
              <a:t>Procedural Modeling Basics</a:t>
            </a:r>
          </a:p>
        </p:txBody>
      </p:sp>
      <p:sp>
        <p:nvSpPr>
          <p:cNvPr id="169986" name="Rectangle 2"/>
          <p:cNvSpPr>
            <a:spLocks noGrp="1" noChangeArrowheads="1"/>
          </p:cNvSpPr>
          <p:nvPr>
            <p:ph type="title"/>
          </p:nvPr>
        </p:nvSpPr>
        <p:spPr/>
        <p:txBody>
          <a:bodyPr/>
          <a:lstStyle/>
          <a:p>
            <a:r>
              <a:rPr lang="en-US"/>
              <a:t>How do we constrain it?</a:t>
            </a:r>
          </a:p>
        </p:txBody>
      </p:sp>
      <p:sp>
        <p:nvSpPr>
          <p:cNvPr id="169987" name="Rectangle 3"/>
          <p:cNvSpPr>
            <a:spLocks noGrp="1" noChangeArrowheads="1"/>
          </p:cNvSpPr>
          <p:nvPr>
            <p:ph type="body" idx="1"/>
          </p:nvPr>
        </p:nvSpPr>
        <p:spPr/>
        <p:txBody>
          <a:bodyPr/>
          <a:lstStyle/>
          <a:p>
            <a:pPr>
              <a:lnSpc>
                <a:spcPct val="90000"/>
              </a:lnSpc>
            </a:pPr>
            <a:r>
              <a:rPr lang="en-US" sz="2800"/>
              <a:t>Scale the random variables down so its effect isn’t felt much, and range changes</a:t>
            </a:r>
            <a:endParaRPr lang="en-US" sz="2800" b="1">
              <a:solidFill>
                <a:schemeClr val="accent1"/>
              </a:solidFill>
              <a:latin typeface="Courier New" charset="0"/>
            </a:endParaRPr>
          </a:p>
          <a:p>
            <a:pPr lvl="1"/>
            <a:r>
              <a:rPr lang="en-US" sz="2400" b="1">
                <a:latin typeface="Courier New" charset="0"/>
              </a:rPr>
              <a:t>&gt;&gt;&gt; </a:t>
            </a:r>
            <a:r>
              <a:rPr lang="en-US" sz="2400" b="1">
                <a:solidFill>
                  <a:schemeClr val="accent1"/>
                </a:solidFill>
                <a:latin typeface="Courier New" charset="0"/>
              </a:rPr>
              <a:t>r = random()        </a:t>
            </a:r>
            <a:r>
              <a:rPr lang="en-US" sz="2400" b="1">
                <a:solidFill>
                  <a:srgbClr val="7F7F7F"/>
                </a:solidFill>
                <a:latin typeface="Courier New" charset="0"/>
              </a:rPr>
              <a:t># [0, 1)</a:t>
            </a:r>
            <a:endParaRPr lang="en-US" sz="2400" b="1">
              <a:latin typeface="Courier New" charset="0"/>
            </a:endParaRPr>
          </a:p>
          <a:p>
            <a:pPr lvl="1"/>
            <a:r>
              <a:rPr lang="en-US" sz="2400" b="1">
                <a:latin typeface="Courier New" charset="0"/>
              </a:rPr>
              <a:t>&gt;&gt;&gt; </a:t>
            </a:r>
            <a:r>
              <a:rPr lang="en-US" sz="2400" b="1">
                <a:solidFill>
                  <a:schemeClr val="accent1"/>
                </a:solidFill>
                <a:latin typeface="Courier New" charset="0"/>
              </a:rPr>
              <a:t>h = avg + 2*r*c - c </a:t>
            </a:r>
            <a:r>
              <a:rPr lang="en-US" sz="2400" b="1">
                <a:solidFill>
                  <a:srgbClr val="7F7F7F"/>
                </a:solidFill>
                <a:latin typeface="Courier New" charset="0"/>
              </a:rPr>
              <a:t># height</a:t>
            </a:r>
            <a:endParaRPr lang="en-US" sz="2400" b="1">
              <a:solidFill>
                <a:schemeClr val="accent1"/>
              </a:solidFill>
              <a:latin typeface="Courier New" charset="0"/>
            </a:endParaRPr>
          </a:p>
          <a:p>
            <a:r>
              <a:rPr lang="en-US" sz="2800"/>
              <a:t>What does the distribution of </a:t>
            </a:r>
            <a:r>
              <a:rPr lang="en-US" sz="2800" b="1">
                <a:latin typeface="Courier New" charset="0"/>
              </a:rPr>
              <a:t>h</a:t>
            </a:r>
            <a:r>
              <a:rPr lang="en-US" sz="2800"/>
              <a:t> look like?</a:t>
            </a:r>
          </a:p>
          <a:p>
            <a:endParaRPr lang="en-US" sz="2800"/>
          </a:p>
          <a:p>
            <a:endParaRPr lang="en-US" sz="2800"/>
          </a:p>
          <a:p>
            <a:endParaRPr lang="en-US" sz="2800"/>
          </a:p>
          <a:p>
            <a:r>
              <a:rPr lang="en-US" sz="2800"/>
              <a:t>If we want our noise to vary between -1 and 1,</a:t>
            </a:r>
            <a:br>
              <a:rPr lang="en-US" sz="2800"/>
            </a:br>
            <a:r>
              <a:rPr lang="en-US" sz="2800"/>
              <a:t>as we often do, how would we do that?</a:t>
            </a:r>
          </a:p>
        </p:txBody>
      </p:sp>
      <p:sp>
        <p:nvSpPr>
          <p:cNvPr id="170004" name="Line 20"/>
          <p:cNvSpPr>
            <a:spLocks noChangeShapeType="1"/>
          </p:cNvSpPr>
          <p:nvPr/>
        </p:nvSpPr>
        <p:spPr bwMode="auto">
          <a:xfrm flipV="1">
            <a:off x="3265488" y="3733800"/>
            <a:ext cx="0" cy="9906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170005" name="Line 21"/>
          <p:cNvSpPr>
            <a:spLocks noChangeShapeType="1"/>
          </p:cNvSpPr>
          <p:nvPr/>
        </p:nvSpPr>
        <p:spPr bwMode="auto">
          <a:xfrm flipV="1">
            <a:off x="3265488" y="4724400"/>
            <a:ext cx="31242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170009" name="Rectangle 25"/>
          <p:cNvSpPr>
            <a:spLocks noChangeArrowheads="1"/>
          </p:cNvSpPr>
          <p:nvPr/>
        </p:nvSpPr>
        <p:spPr bwMode="auto">
          <a:xfrm>
            <a:off x="3036888" y="3276600"/>
            <a:ext cx="514350" cy="366713"/>
          </a:xfrm>
          <a:prstGeom prst="rect">
            <a:avLst/>
          </a:prstGeom>
          <a:noFill/>
          <a:ln w="9525">
            <a:noFill/>
            <a:miter lim="800000"/>
            <a:headEnd/>
            <a:tailEnd/>
          </a:ln>
          <a:effectLst/>
        </p:spPr>
        <p:txBody>
          <a:bodyPr wrap="none">
            <a:prstTxWarp prst="textNoShape">
              <a:avLst/>
            </a:prstTxWarp>
            <a:spAutoFit/>
          </a:bodyPr>
          <a:lstStyle/>
          <a:p>
            <a:r>
              <a:rPr lang="en-US" sz="1800" b="0">
                <a:solidFill>
                  <a:srgbClr val="FFFFFF"/>
                </a:solidFill>
                <a:effectLst>
                  <a:outerShdw blurRad="38100" dist="38100" dir="2700000" algn="tl">
                    <a:srgbClr val="000000"/>
                  </a:outerShdw>
                </a:effectLst>
                <a:latin typeface="B VAG Rounded Bold" charset="0"/>
              </a:rPr>
              <a:t>E(x)</a:t>
            </a:r>
          </a:p>
        </p:txBody>
      </p:sp>
      <p:sp>
        <p:nvSpPr>
          <p:cNvPr id="170010" name="Rectangle 26"/>
          <p:cNvSpPr>
            <a:spLocks noChangeArrowheads="1"/>
          </p:cNvSpPr>
          <p:nvPr/>
        </p:nvSpPr>
        <p:spPr bwMode="auto">
          <a:xfrm>
            <a:off x="6389688" y="4572000"/>
            <a:ext cx="298450" cy="366713"/>
          </a:xfrm>
          <a:prstGeom prst="rect">
            <a:avLst/>
          </a:prstGeom>
          <a:noFill/>
          <a:ln w="9525">
            <a:noFill/>
            <a:miter lim="800000"/>
            <a:headEnd/>
            <a:tailEnd/>
          </a:ln>
          <a:effectLst/>
        </p:spPr>
        <p:txBody>
          <a:bodyPr wrap="none">
            <a:prstTxWarp prst="textNoShape">
              <a:avLst/>
            </a:prstTxWarp>
            <a:spAutoFit/>
          </a:bodyPr>
          <a:lstStyle/>
          <a:p>
            <a:r>
              <a:rPr lang="en-US" sz="1800" b="0">
                <a:solidFill>
                  <a:srgbClr val="FFFFFF"/>
                </a:solidFill>
                <a:effectLst>
                  <a:outerShdw blurRad="38100" dist="38100" dir="2700000" algn="tl">
                    <a:srgbClr val="000000"/>
                  </a:outerShdw>
                </a:effectLst>
                <a:latin typeface="B VAG Rounded Bold" charset="0"/>
              </a:rPr>
              <a:t>x</a:t>
            </a:r>
          </a:p>
        </p:txBody>
      </p:sp>
      <p:grpSp>
        <p:nvGrpSpPr>
          <p:cNvPr id="170020" name="Group 36"/>
          <p:cNvGrpSpPr>
            <a:grpSpLocks/>
          </p:cNvGrpSpPr>
          <p:nvPr/>
        </p:nvGrpSpPr>
        <p:grpSpPr bwMode="auto">
          <a:xfrm>
            <a:off x="3033713" y="3848100"/>
            <a:ext cx="2898775" cy="1243013"/>
            <a:chOff x="1911" y="2424"/>
            <a:chExt cx="1826" cy="783"/>
          </a:xfrm>
        </p:grpSpPr>
        <p:sp>
          <p:nvSpPr>
            <p:cNvPr id="170006" name="Rectangle 22"/>
            <p:cNvSpPr>
              <a:spLocks noChangeArrowheads="1"/>
            </p:cNvSpPr>
            <p:nvPr/>
          </p:nvSpPr>
          <p:spPr bwMode="auto">
            <a:xfrm>
              <a:off x="2441" y="2544"/>
              <a:ext cx="1056" cy="432"/>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70007" name="Rectangle 23"/>
            <p:cNvSpPr>
              <a:spLocks noChangeArrowheads="1"/>
            </p:cNvSpPr>
            <p:nvPr/>
          </p:nvSpPr>
          <p:spPr bwMode="auto">
            <a:xfrm>
              <a:off x="2777" y="2976"/>
              <a:ext cx="384" cy="231"/>
            </a:xfrm>
            <a:prstGeom prst="rect">
              <a:avLst/>
            </a:prstGeom>
            <a:noFill/>
            <a:ln w="9525">
              <a:noFill/>
              <a:miter lim="800000"/>
              <a:headEnd/>
              <a:tailEnd/>
            </a:ln>
            <a:effectLst/>
          </p:spPr>
          <p:txBody>
            <a:bodyPr>
              <a:prstTxWarp prst="textNoShape">
                <a:avLst/>
              </a:prstTxWarp>
              <a:spAutoFit/>
            </a:bodyPr>
            <a:lstStyle/>
            <a:p>
              <a:r>
                <a:rPr lang="en-US" sz="1800" b="0">
                  <a:solidFill>
                    <a:srgbClr val="FFFFFF"/>
                  </a:solidFill>
                  <a:effectLst>
                    <a:outerShdw blurRad="38100" dist="38100" dir="2700000" algn="tl">
                      <a:srgbClr val="000000"/>
                    </a:outerShdw>
                  </a:effectLst>
                  <a:latin typeface="B VAG Rounded Bold" charset="0"/>
                </a:rPr>
                <a:t>avg</a:t>
              </a:r>
            </a:p>
          </p:txBody>
        </p:sp>
        <p:sp>
          <p:nvSpPr>
            <p:cNvPr id="170008" name="Rectangle 24"/>
            <p:cNvSpPr>
              <a:spLocks noChangeArrowheads="1"/>
            </p:cNvSpPr>
            <p:nvPr/>
          </p:nvSpPr>
          <p:spPr bwMode="auto">
            <a:xfrm>
              <a:off x="3236" y="2976"/>
              <a:ext cx="501" cy="231"/>
            </a:xfrm>
            <a:prstGeom prst="rect">
              <a:avLst/>
            </a:prstGeom>
            <a:noFill/>
            <a:ln w="9525">
              <a:noFill/>
              <a:miter lim="800000"/>
              <a:headEnd/>
              <a:tailEnd/>
            </a:ln>
            <a:effectLst/>
          </p:spPr>
          <p:txBody>
            <a:bodyPr wrap="none">
              <a:prstTxWarp prst="textNoShape">
                <a:avLst/>
              </a:prstTxWarp>
              <a:spAutoFit/>
            </a:bodyPr>
            <a:lstStyle/>
            <a:p>
              <a:pPr algn="ctr"/>
              <a:r>
                <a:rPr lang="en-US" sz="1800" b="0">
                  <a:solidFill>
                    <a:srgbClr val="FFFFFF"/>
                  </a:solidFill>
                  <a:effectLst>
                    <a:outerShdw blurRad="38100" dist="38100" dir="2700000" algn="tl">
                      <a:srgbClr val="000000"/>
                    </a:outerShdw>
                  </a:effectLst>
                  <a:latin typeface="B VAG Rounded Bold" charset="0"/>
                </a:rPr>
                <a:t>avg+c</a:t>
              </a:r>
            </a:p>
          </p:txBody>
        </p:sp>
        <p:sp>
          <p:nvSpPr>
            <p:cNvPr id="170011" name="Line 27"/>
            <p:cNvSpPr>
              <a:spLocks noChangeShapeType="1"/>
            </p:cNvSpPr>
            <p:nvPr/>
          </p:nvSpPr>
          <p:spPr bwMode="auto">
            <a:xfrm>
              <a:off x="2969" y="2928"/>
              <a:ext cx="0" cy="9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70012" name="Rectangle 28"/>
            <p:cNvSpPr>
              <a:spLocks noChangeArrowheads="1"/>
            </p:cNvSpPr>
            <p:nvPr/>
          </p:nvSpPr>
          <p:spPr bwMode="auto">
            <a:xfrm>
              <a:off x="2202" y="2976"/>
              <a:ext cx="471" cy="231"/>
            </a:xfrm>
            <a:prstGeom prst="rect">
              <a:avLst/>
            </a:prstGeom>
            <a:noFill/>
            <a:ln w="9525">
              <a:noFill/>
              <a:miter lim="800000"/>
              <a:headEnd/>
              <a:tailEnd/>
            </a:ln>
            <a:effectLst/>
          </p:spPr>
          <p:txBody>
            <a:bodyPr wrap="none">
              <a:prstTxWarp prst="textNoShape">
                <a:avLst/>
              </a:prstTxWarp>
              <a:spAutoFit/>
            </a:bodyPr>
            <a:lstStyle/>
            <a:p>
              <a:pPr algn="ctr"/>
              <a:r>
                <a:rPr lang="en-US" sz="1800" b="0">
                  <a:solidFill>
                    <a:srgbClr val="FFFFFF"/>
                  </a:solidFill>
                  <a:effectLst>
                    <a:outerShdw blurRad="38100" dist="38100" dir="2700000" algn="tl">
                      <a:srgbClr val="000000"/>
                    </a:outerShdw>
                  </a:effectLst>
                  <a:latin typeface="B VAG Rounded Bold" charset="0"/>
                </a:rPr>
                <a:t>avg-c</a:t>
              </a:r>
            </a:p>
          </p:txBody>
        </p:sp>
        <p:grpSp>
          <p:nvGrpSpPr>
            <p:cNvPr id="170015" name="Group 31"/>
            <p:cNvGrpSpPr>
              <a:grpSpLocks/>
            </p:cNvGrpSpPr>
            <p:nvPr/>
          </p:nvGrpSpPr>
          <p:grpSpPr bwMode="auto">
            <a:xfrm>
              <a:off x="1911" y="2424"/>
              <a:ext cx="530" cy="231"/>
              <a:chOff x="1870" y="2760"/>
              <a:chExt cx="530" cy="231"/>
            </a:xfrm>
          </p:grpSpPr>
          <p:sp>
            <p:nvSpPr>
              <p:cNvPr id="170016" name="Line 32"/>
              <p:cNvSpPr>
                <a:spLocks noChangeShapeType="1"/>
              </p:cNvSpPr>
              <p:nvPr/>
            </p:nvSpPr>
            <p:spPr bwMode="auto">
              <a:xfrm flipH="1">
                <a:off x="2016" y="2880"/>
                <a:ext cx="384" cy="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170017" name="Rectangle 33"/>
              <p:cNvSpPr>
                <a:spLocks noChangeArrowheads="1"/>
              </p:cNvSpPr>
              <p:nvPr/>
            </p:nvSpPr>
            <p:spPr bwMode="auto">
              <a:xfrm>
                <a:off x="1870" y="2760"/>
                <a:ext cx="116" cy="231"/>
              </a:xfrm>
              <a:prstGeom prst="rect">
                <a:avLst/>
              </a:prstGeom>
              <a:noFill/>
              <a:ln w="9525">
                <a:noFill/>
                <a:miter lim="800000"/>
                <a:headEnd/>
                <a:tailEnd/>
              </a:ln>
              <a:effectLst/>
            </p:spPr>
            <p:txBody>
              <a:bodyPr wrap="none">
                <a:prstTxWarp prst="textNoShape">
                  <a:avLst/>
                </a:prstTxWarp>
                <a:spAutoFit/>
              </a:bodyPr>
              <a:lstStyle/>
              <a:p>
                <a:pPr algn="r"/>
                <a:endParaRPr lang="en-US" sz="1800" b="0">
                  <a:solidFill>
                    <a:srgbClr val="FFFFFF"/>
                  </a:solidFill>
                  <a:effectLst>
                    <a:outerShdw blurRad="38100" dist="38100" dir="2700000" algn="tl">
                      <a:srgbClr val="000000"/>
                    </a:outerShdw>
                  </a:effectLst>
                  <a:latin typeface="B VAG Rounded Bold"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99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9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99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700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99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93D98C35-2C5B-A04B-A365-AFB01D541D69}" type="slidenum">
              <a:rPr lang="en-US"/>
              <a:pPr/>
              <a:t>13</a:t>
            </a:fld>
            <a:r>
              <a:rPr lang="en-US"/>
              <a:t>/17</a:t>
            </a:r>
          </a:p>
        </p:txBody>
      </p:sp>
      <p:sp>
        <p:nvSpPr>
          <p:cNvPr id="11" name="Footer Placeholder 4"/>
          <p:cNvSpPr>
            <a:spLocks noGrp="1"/>
          </p:cNvSpPr>
          <p:nvPr>
            <p:ph type="ftr" sz="quarter" idx="11"/>
          </p:nvPr>
        </p:nvSpPr>
        <p:spPr/>
        <p:txBody>
          <a:bodyPr/>
          <a:lstStyle/>
          <a:p>
            <a:r>
              <a:rPr lang="en-US"/>
              <a:t>Procedural Modeling Basics</a:t>
            </a:r>
          </a:p>
        </p:txBody>
      </p:sp>
      <p:sp>
        <p:nvSpPr>
          <p:cNvPr id="157698" name="Rectangle 2"/>
          <p:cNvSpPr>
            <a:spLocks noGrp="1" noChangeArrowheads="1"/>
          </p:cNvSpPr>
          <p:nvPr>
            <p:ph type="title"/>
          </p:nvPr>
        </p:nvSpPr>
        <p:spPr/>
        <p:txBody>
          <a:bodyPr/>
          <a:lstStyle/>
          <a:p>
            <a:r>
              <a:rPr lang="en-US"/>
              <a:t>Another way to use random</a:t>
            </a:r>
          </a:p>
        </p:txBody>
      </p:sp>
      <p:sp>
        <p:nvSpPr>
          <p:cNvPr id="157699" name="Rectangle 3"/>
          <p:cNvSpPr>
            <a:spLocks noGrp="1" noChangeArrowheads="1"/>
          </p:cNvSpPr>
          <p:nvPr>
            <p:ph type="body" idx="1"/>
          </p:nvPr>
        </p:nvSpPr>
        <p:spPr>
          <a:xfrm>
            <a:off x="838200" y="1219200"/>
            <a:ext cx="7934325" cy="4876800"/>
          </a:xfrm>
        </p:spPr>
        <p:txBody>
          <a:bodyPr/>
          <a:lstStyle/>
          <a:p>
            <a:r>
              <a:rPr lang="en-US" sz="2800"/>
              <a:t>What if we want a characters distribution to resemble demographics of Cal ugrads?</a:t>
            </a:r>
          </a:p>
        </p:txBody>
      </p:sp>
      <p:sp>
        <p:nvSpPr>
          <p:cNvPr id="157714" name="Rectangle 18"/>
          <p:cNvSpPr>
            <a:spLocks noChangeArrowheads="1"/>
          </p:cNvSpPr>
          <p:nvPr/>
        </p:nvSpPr>
        <p:spPr bwMode="auto">
          <a:xfrm>
            <a:off x="1371600" y="762000"/>
            <a:ext cx="7581900" cy="366713"/>
          </a:xfrm>
          <a:prstGeom prst="rect">
            <a:avLst/>
          </a:prstGeom>
          <a:noFill/>
          <a:ln w="9525">
            <a:noFill/>
            <a:miter lim="800000"/>
            <a:headEnd/>
            <a:tailEnd/>
          </a:ln>
          <a:effectLst/>
        </p:spPr>
        <p:txBody>
          <a:bodyPr wrap="none">
            <a:prstTxWarp prst="textNoShape">
              <a:avLst/>
            </a:prstTxWarp>
            <a:spAutoFit/>
          </a:bodyPr>
          <a:lstStyle/>
          <a:p>
            <a:r>
              <a:rPr lang="en-US" sz="1800" b="0">
                <a:latin typeface="B VAG Rounded Bold" charset="0"/>
              </a:rPr>
              <a:t>osr2.berkeley.edu/Public/STUDENT.DATA/PUBLICATIONS/UG/ugsp06.html</a:t>
            </a:r>
          </a:p>
        </p:txBody>
      </p:sp>
      <p:graphicFrame>
        <p:nvGraphicFramePr>
          <p:cNvPr id="12" name="Object 2"/>
          <p:cNvGraphicFramePr>
            <a:graphicFrameLocks noChangeAspect="1"/>
          </p:cNvGraphicFramePr>
          <p:nvPr/>
        </p:nvGraphicFramePr>
        <p:xfrm>
          <a:off x="304800" y="1524000"/>
          <a:ext cx="3708400" cy="2946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Object 3"/>
          <p:cNvGraphicFramePr>
            <a:graphicFrameLocks noChangeAspect="1"/>
          </p:cNvGraphicFramePr>
          <p:nvPr/>
        </p:nvGraphicFramePr>
        <p:xfrm>
          <a:off x="3833813" y="2044700"/>
          <a:ext cx="4724400" cy="4216400"/>
        </p:xfrm>
        <a:graphic>
          <a:graphicData uri="http://schemas.openxmlformats.org/drawingml/2006/chart">
            <c:chart xmlns:c="http://schemas.openxmlformats.org/drawingml/2006/chart" xmlns:r="http://schemas.openxmlformats.org/officeDocument/2006/relationships" r:id="rId4"/>
          </a:graphicData>
        </a:graphic>
      </p:graphicFrame>
      <p:sp>
        <p:nvSpPr>
          <p:cNvPr id="157717" name="Rectangle 21"/>
          <p:cNvSpPr>
            <a:spLocks noChangeArrowheads="1"/>
          </p:cNvSpPr>
          <p:nvPr/>
        </p:nvSpPr>
        <p:spPr bwMode="auto">
          <a:xfrm>
            <a:off x="838200" y="5181600"/>
            <a:ext cx="3138488" cy="1066800"/>
          </a:xfrm>
          <a:prstGeom prst="rect">
            <a:avLst/>
          </a:prstGeom>
          <a:noFill/>
          <a:ln w="9525">
            <a:noFill/>
            <a:miter lim="800000"/>
            <a:headEnd/>
            <a:tailEnd/>
          </a:ln>
          <a:effectLst/>
        </p:spPr>
        <p:txBody>
          <a:bodyPr wrap="none">
            <a:prstTxWarp prst="textNoShape">
              <a:avLst/>
            </a:prstTxWarp>
            <a:spAutoFit/>
          </a:bodyPr>
          <a:lstStyle/>
          <a:p>
            <a:r>
              <a:rPr lang="en-US" sz="3200" b="0">
                <a:solidFill>
                  <a:srgbClr val="FFFFFF"/>
                </a:solidFill>
                <a:effectLst>
                  <a:outerShdw blurRad="38100" dist="38100" dir="2700000" algn="tl">
                    <a:srgbClr val="000000"/>
                  </a:outerShdw>
                </a:effectLst>
                <a:latin typeface="B VAG Rounded Bold" charset="0"/>
              </a:rPr>
              <a:t>How can we use</a:t>
            </a:r>
            <a:br>
              <a:rPr lang="en-US" sz="3200" b="0">
                <a:solidFill>
                  <a:srgbClr val="FFFFFF"/>
                </a:solidFill>
                <a:effectLst>
                  <a:outerShdw blurRad="38100" dist="38100" dir="2700000" algn="tl">
                    <a:srgbClr val="000000"/>
                  </a:outerShdw>
                </a:effectLst>
                <a:latin typeface="B VAG Rounded Bold" charset="0"/>
              </a:rPr>
            </a:br>
            <a:r>
              <a:rPr lang="en-US" sz="3200">
                <a:solidFill>
                  <a:srgbClr val="FFFFFF"/>
                </a:solidFill>
                <a:effectLst>
                  <a:outerShdw blurRad="38100" dist="38100" dir="2700000" algn="tl">
                    <a:srgbClr val="000000"/>
                  </a:outerShdw>
                </a:effectLst>
                <a:latin typeface="Courier New" charset="0"/>
              </a:rPr>
              <a:t>random()</a:t>
            </a:r>
            <a:r>
              <a:rPr lang="en-US" sz="3200" b="0">
                <a:solidFill>
                  <a:srgbClr val="FFFFFF"/>
                </a:solidFill>
                <a:effectLst>
                  <a:outerShdw blurRad="38100" dist="38100" dir="2700000" algn="tl">
                    <a:srgbClr val="000000"/>
                  </a:outerShdw>
                </a:effectLst>
                <a:latin typeface="B VAG Rounded Bold" charset="0"/>
              </a:rPr>
              <a:t>?</a:t>
            </a:r>
          </a:p>
        </p:txBody>
      </p:sp>
      <p:sp>
        <p:nvSpPr>
          <p:cNvPr id="157718" name="Rectangle 22"/>
          <p:cNvSpPr>
            <a:spLocks noChangeArrowheads="1"/>
          </p:cNvSpPr>
          <p:nvPr/>
        </p:nvSpPr>
        <p:spPr bwMode="auto">
          <a:xfrm>
            <a:off x="1359397" y="3409890"/>
            <a:ext cx="698003" cy="400110"/>
          </a:xfrm>
          <a:prstGeom prst="rect">
            <a:avLst/>
          </a:prstGeom>
          <a:noFill/>
          <a:ln w="9525">
            <a:noFill/>
            <a:miter lim="800000"/>
            <a:headEnd/>
            <a:tailEnd/>
          </a:ln>
          <a:effectLst/>
        </p:spPr>
        <p:txBody>
          <a:bodyPr wrap="none">
            <a:prstTxWarp prst="textNoShape">
              <a:avLst/>
            </a:prstTxWarp>
            <a:spAutoFit/>
          </a:bodyPr>
          <a:lstStyle/>
          <a:p>
            <a:r>
              <a:rPr lang="en-US" sz="2000" b="0">
                <a:solidFill>
                  <a:srgbClr val="FFFFFF"/>
                </a:solidFill>
                <a:effectLst>
                  <a:outerShdw blurRad="38100" dist="38100" dir="2700000" algn="tl">
                    <a:srgbClr val="000000"/>
                  </a:outerShdw>
                </a:effectLst>
                <a:latin typeface="B VAG Rounded Bold" charset="0"/>
              </a:rPr>
              <a:t>54%</a:t>
            </a:r>
          </a:p>
        </p:txBody>
      </p:sp>
      <p:sp>
        <p:nvSpPr>
          <p:cNvPr id="157719" name="Rectangle 23"/>
          <p:cNvSpPr>
            <a:spLocks noChangeArrowheads="1"/>
          </p:cNvSpPr>
          <p:nvPr/>
        </p:nvSpPr>
        <p:spPr bwMode="auto">
          <a:xfrm>
            <a:off x="2209800" y="3409890"/>
            <a:ext cx="698003" cy="400110"/>
          </a:xfrm>
          <a:prstGeom prst="rect">
            <a:avLst/>
          </a:prstGeom>
          <a:noFill/>
          <a:ln w="9525">
            <a:noFill/>
            <a:miter lim="800000"/>
            <a:headEnd/>
            <a:tailEnd/>
          </a:ln>
          <a:effectLst/>
        </p:spPr>
        <p:txBody>
          <a:bodyPr wrap="none">
            <a:prstTxWarp prst="textNoShape">
              <a:avLst/>
            </a:prstTxWarp>
            <a:spAutoFit/>
          </a:bodyPr>
          <a:lstStyle/>
          <a:p>
            <a:r>
              <a:rPr lang="en-US" sz="2000" b="0">
                <a:solidFill>
                  <a:srgbClr val="FFFFFF"/>
                </a:solidFill>
                <a:effectLst>
                  <a:outerShdw blurRad="38100" dist="38100" dir="2700000" algn="tl">
                    <a:srgbClr val="000000"/>
                  </a:outerShdw>
                </a:effectLst>
                <a:latin typeface="B VAG Rounded Bold" charset="0"/>
              </a:rPr>
              <a:t>46%</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2B2AB1D-C80D-D143-A05C-6C0D8E449553}" type="slidenum">
              <a:rPr lang="en-US"/>
              <a:pPr/>
              <a:t>14</a:t>
            </a:fld>
            <a:r>
              <a:rPr lang="en-US"/>
              <a:t>/17</a:t>
            </a:r>
          </a:p>
        </p:txBody>
      </p:sp>
      <p:sp>
        <p:nvSpPr>
          <p:cNvPr id="5" name="Footer Placeholder 4"/>
          <p:cNvSpPr>
            <a:spLocks noGrp="1"/>
          </p:cNvSpPr>
          <p:nvPr>
            <p:ph type="ftr" sz="quarter" idx="11"/>
          </p:nvPr>
        </p:nvSpPr>
        <p:spPr/>
        <p:txBody>
          <a:bodyPr/>
          <a:lstStyle/>
          <a:p>
            <a:r>
              <a:rPr lang="en-US"/>
              <a:t>Procedural Modeling Basics</a:t>
            </a:r>
          </a:p>
        </p:txBody>
      </p:sp>
      <p:sp>
        <p:nvSpPr>
          <p:cNvPr id="169986" name="Rectangle 2"/>
          <p:cNvSpPr>
            <a:spLocks noGrp="1" noChangeArrowheads="1"/>
          </p:cNvSpPr>
          <p:nvPr>
            <p:ph type="title"/>
          </p:nvPr>
        </p:nvSpPr>
        <p:spPr/>
        <p:txBody>
          <a:bodyPr/>
          <a:lstStyle/>
          <a:p>
            <a:r>
              <a:rPr lang="en-US"/>
              <a:t>Simple, slice up [0,1)!</a:t>
            </a:r>
          </a:p>
        </p:txBody>
      </p:sp>
      <p:sp>
        <p:nvSpPr>
          <p:cNvPr id="169987" name="Rectangle 3"/>
          <p:cNvSpPr>
            <a:spLocks noGrp="1" noChangeArrowheads="1"/>
          </p:cNvSpPr>
          <p:nvPr>
            <p:ph type="body" idx="1"/>
          </p:nvPr>
        </p:nvSpPr>
        <p:spPr/>
        <p:txBody>
          <a:bodyPr/>
          <a:lstStyle/>
          <a:p>
            <a:pPr>
              <a:lnSpc>
                <a:spcPct val="90000"/>
              </a:lnSpc>
            </a:pPr>
            <a:r>
              <a:rPr lang="en-US"/>
              <a:t>Just use range = to that of distribution!</a:t>
            </a:r>
            <a:endParaRPr lang="en-US" b="1">
              <a:solidFill>
                <a:schemeClr val="accent1"/>
              </a:solidFill>
              <a:latin typeface="Courier New" charset="0"/>
            </a:endParaRPr>
          </a:p>
          <a:p>
            <a:pPr lvl="1"/>
            <a:r>
              <a:rPr lang="en-US" b="1">
                <a:latin typeface="Courier New" charset="0"/>
              </a:rPr>
              <a:t>&gt;&gt;&gt; </a:t>
            </a:r>
            <a:r>
              <a:rPr lang="en-US" b="1">
                <a:solidFill>
                  <a:schemeClr val="accent1"/>
                </a:solidFill>
                <a:latin typeface="Courier New" charset="0"/>
              </a:rPr>
              <a:t>g = random() </a:t>
            </a:r>
            <a:r>
              <a:rPr lang="en-US" b="1">
                <a:solidFill>
                  <a:srgbClr val="7F7F7F"/>
                </a:solidFill>
                <a:latin typeface="Courier New" charset="0"/>
              </a:rPr>
              <a:t># [0, 1) gender</a:t>
            </a:r>
            <a:endParaRPr lang="en-US" b="1">
              <a:latin typeface="Courier New" charset="0"/>
            </a:endParaRPr>
          </a:p>
          <a:p>
            <a:pPr lvl="1"/>
            <a:r>
              <a:rPr lang="en-US" b="1">
                <a:latin typeface="Courier New" charset="0"/>
              </a:rPr>
              <a:t>&gt;&gt;&gt; </a:t>
            </a:r>
            <a:r>
              <a:rPr lang="en-US" b="1">
                <a:solidFill>
                  <a:schemeClr val="accent1"/>
                </a:solidFill>
                <a:latin typeface="Courier New" charset="0"/>
              </a:rPr>
              <a:t>e = random() </a:t>
            </a:r>
            <a:r>
              <a:rPr lang="en-US" b="1">
                <a:solidFill>
                  <a:srgbClr val="7F7F7F"/>
                </a:solidFill>
                <a:latin typeface="Courier New" charset="0"/>
              </a:rPr>
              <a:t># [0, 1) ethnic</a:t>
            </a:r>
            <a:endParaRPr lang="en-US" b="1">
              <a:solidFill>
                <a:schemeClr val="accent1"/>
              </a:solidFill>
              <a:latin typeface="Courier New" charset="0"/>
            </a:endParaRPr>
          </a:p>
          <a:p>
            <a:r>
              <a:rPr lang="en-US"/>
              <a:t>And then use if … else from data!</a:t>
            </a:r>
          </a:p>
          <a:p>
            <a:pPr lvl="1"/>
            <a:r>
              <a:rPr lang="en-US" b="1">
                <a:latin typeface="Courier New" charset="0"/>
              </a:rPr>
              <a:t>&gt;&gt;&gt; </a:t>
            </a:r>
            <a:r>
              <a:rPr lang="en-US" b="1">
                <a:solidFill>
                  <a:srgbClr val="7DCE84"/>
                </a:solidFill>
                <a:latin typeface="Courier New" charset="0"/>
              </a:rPr>
              <a:t>if</a:t>
            </a:r>
            <a:r>
              <a:rPr lang="en-US" b="1">
                <a:solidFill>
                  <a:schemeClr val="accent1"/>
                </a:solidFill>
                <a:latin typeface="Courier New" charset="0"/>
              </a:rPr>
              <a:t> g &lt; .46:</a:t>
            </a:r>
            <a:r>
              <a:rPr lang="en-US" b="1">
                <a:latin typeface="Courier New" charset="0"/>
              </a:rPr>
              <a:t>  </a:t>
            </a:r>
            <a:r>
              <a:rPr lang="en-US" b="1">
                <a:solidFill>
                  <a:srgbClr val="7F7F7F"/>
                </a:solidFill>
                <a:latin typeface="Courier New" charset="0"/>
              </a:rPr>
              <a:t># 46% male</a:t>
            </a:r>
            <a:endParaRPr lang="en-US" b="1">
              <a:latin typeface="Courier New" charset="0"/>
            </a:endParaRPr>
          </a:p>
          <a:p>
            <a:pPr lvl="1"/>
            <a:r>
              <a:rPr lang="en-US" b="1">
                <a:latin typeface="Courier New" charset="0"/>
              </a:rPr>
              <a:t>...   </a:t>
            </a:r>
            <a:r>
              <a:rPr lang="en-US" b="1">
                <a:solidFill>
                  <a:schemeClr val="accent1"/>
                </a:solidFill>
                <a:latin typeface="Courier New" charset="0"/>
              </a:rPr>
              <a:t>MakeCharacter(male)</a:t>
            </a:r>
            <a:r>
              <a:rPr lang="en-US" b="1">
                <a:latin typeface="Courier New" charset="0"/>
              </a:rPr>
              <a:t> </a:t>
            </a:r>
          </a:p>
          <a:p>
            <a:pPr lvl="1"/>
            <a:r>
              <a:rPr lang="en-US" b="1">
                <a:latin typeface="Courier New" charset="0"/>
              </a:rPr>
              <a:t>... </a:t>
            </a:r>
            <a:r>
              <a:rPr lang="en-US" b="1">
                <a:solidFill>
                  <a:schemeClr val="accent1"/>
                </a:solidFill>
                <a:latin typeface="Courier New" charset="0"/>
              </a:rPr>
              <a:t>else:</a:t>
            </a:r>
          </a:p>
          <a:p>
            <a:pPr lvl="1"/>
            <a:r>
              <a:rPr lang="en-US" b="1">
                <a:latin typeface="Courier New" charset="0"/>
              </a:rPr>
              <a:t>...   </a:t>
            </a:r>
            <a:r>
              <a:rPr lang="en-US" b="1">
                <a:solidFill>
                  <a:schemeClr val="accent1"/>
                </a:solidFill>
                <a:latin typeface="Courier New" charset="0"/>
              </a:rPr>
              <a:t>MakeCharacter(female)</a:t>
            </a:r>
          </a:p>
          <a:p>
            <a:r>
              <a:rPr lang="en-US"/>
              <a:t>…and similarly for ethnicity, height,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99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9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998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998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998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998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998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9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fld id="{D928735D-234C-3F4E-9DDF-93C20815A599}" type="slidenum">
              <a:rPr lang="en-US"/>
              <a:pPr/>
              <a:t>15</a:t>
            </a:fld>
            <a:r>
              <a:rPr lang="en-US"/>
              <a:t>/38</a:t>
            </a:r>
          </a:p>
        </p:txBody>
      </p:sp>
      <p:sp>
        <p:nvSpPr>
          <p:cNvPr id="8" name="Footer Placeholder 5"/>
          <p:cNvSpPr>
            <a:spLocks noGrp="1"/>
          </p:cNvSpPr>
          <p:nvPr>
            <p:ph type="ftr" sz="quarter" idx="11"/>
          </p:nvPr>
        </p:nvSpPr>
        <p:spPr/>
        <p:txBody>
          <a:bodyPr/>
          <a:lstStyle/>
          <a:p>
            <a:r>
              <a:rPr lang="en-US"/>
              <a:t>Procedural Modeling Basics</a:t>
            </a:r>
          </a:p>
        </p:txBody>
      </p:sp>
      <p:sp>
        <p:nvSpPr>
          <p:cNvPr id="180226" name="Rectangle 2"/>
          <p:cNvSpPr>
            <a:spLocks noGrp="1" noChangeArrowheads="1"/>
          </p:cNvSpPr>
          <p:nvPr>
            <p:ph type="title"/>
          </p:nvPr>
        </p:nvSpPr>
        <p:spPr/>
        <p:txBody>
          <a:bodyPr/>
          <a:lstStyle/>
          <a:p>
            <a:r>
              <a:rPr lang="en-US"/>
              <a:t>Perlin Noise Background</a:t>
            </a:r>
          </a:p>
        </p:txBody>
      </p:sp>
      <p:sp>
        <p:nvSpPr>
          <p:cNvPr id="180227" name="Rectangle 3"/>
          <p:cNvSpPr>
            <a:spLocks noGrp="1" noChangeArrowheads="1"/>
          </p:cNvSpPr>
          <p:nvPr>
            <p:ph type="body" idx="1"/>
          </p:nvPr>
        </p:nvSpPr>
        <p:spPr>
          <a:xfrm>
            <a:off x="923925" y="1219200"/>
            <a:ext cx="3952875" cy="4876800"/>
          </a:xfrm>
        </p:spPr>
        <p:txBody>
          <a:bodyPr/>
          <a:lstStyle/>
          <a:p>
            <a:pPr>
              <a:lnSpc>
                <a:spcPct val="90000"/>
              </a:lnSpc>
            </a:pPr>
            <a:r>
              <a:rPr lang="en-US" sz="2800">
                <a:solidFill>
                  <a:schemeClr val="hlink"/>
                </a:solidFill>
              </a:rPr>
              <a:t>Ken Perlin</a:t>
            </a:r>
            <a:r>
              <a:rPr lang="en-US" sz="2800"/>
              <a:t>, NYU Prof</a:t>
            </a:r>
          </a:p>
          <a:p>
            <a:pPr>
              <a:lnSpc>
                <a:spcPct val="90000"/>
              </a:lnSpc>
            </a:pPr>
            <a:r>
              <a:rPr lang="en-US" sz="2800"/>
              <a:t>In 1983 he “invented” the idea of CG noise</a:t>
            </a:r>
          </a:p>
          <a:p>
            <a:pPr>
              <a:lnSpc>
                <a:spcPct val="90000"/>
              </a:lnSpc>
            </a:pPr>
            <a:r>
              <a:rPr lang="en-US" sz="2800"/>
              <a:t>In 1985 he wrote the seminal SIGGRAPH paper (top 10 most influential in CG!)</a:t>
            </a:r>
          </a:p>
          <a:p>
            <a:pPr>
              <a:lnSpc>
                <a:spcPct val="90000"/>
              </a:lnSpc>
            </a:pPr>
            <a:r>
              <a:rPr lang="en-US" sz="2800"/>
              <a:t>In 1986 it started being adopted by all!</a:t>
            </a:r>
          </a:p>
          <a:p>
            <a:pPr>
              <a:lnSpc>
                <a:spcPct val="90000"/>
              </a:lnSpc>
            </a:pPr>
            <a:r>
              <a:rPr lang="en-US" sz="2800"/>
              <a:t>In 1997 he received an Oscar for his work  </a:t>
            </a:r>
          </a:p>
        </p:txBody>
      </p:sp>
      <p:pic>
        <p:nvPicPr>
          <p:cNvPr id="180229" name="Picture 5"/>
          <p:cNvPicPr>
            <a:picLocks noGrp="1" noChangeAspect="1" noChangeArrowheads="1"/>
          </p:cNvPicPr>
          <p:nvPr>
            <p:ph sz="half" idx="2"/>
          </p:nvPr>
        </p:nvPicPr>
        <p:blipFill>
          <a:blip r:embed="rId3"/>
          <a:srcRect/>
          <a:stretch>
            <a:fillRect/>
          </a:stretch>
        </p:blipFill>
        <p:spPr>
          <a:xfrm>
            <a:off x="5116513" y="1219200"/>
            <a:ext cx="3463925" cy="4876800"/>
          </a:xfrm>
          <a:noFill/>
          <a:ln/>
        </p:spPr>
      </p:pic>
      <p:pic>
        <p:nvPicPr>
          <p:cNvPr id="180230" name="Picture 6"/>
          <p:cNvPicPr>
            <a:picLocks noChangeAspect="1" noChangeArrowheads="1"/>
          </p:cNvPicPr>
          <p:nvPr/>
        </p:nvPicPr>
        <p:blipFill>
          <a:blip r:embed="rId4"/>
          <a:srcRect/>
          <a:stretch>
            <a:fillRect/>
          </a:stretch>
        </p:blipFill>
        <p:spPr bwMode="auto">
          <a:xfrm>
            <a:off x="8001000" y="4648200"/>
            <a:ext cx="584200" cy="1447800"/>
          </a:xfrm>
          <a:prstGeom prst="rect">
            <a:avLst/>
          </a:prstGeom>
          <a:noFill/>
          <a:ln w="9525">
            <a:noFill/>
            <a:miter lim="800000"/>
            <a:headEnd/>
            <a:tailEnd/>
          </a:ln>
          <a:effectLst/>
        </p:spPr>
      </p:pic>
      <p:sp>
        <p:nvSpPr>
          <p:cNvPr id="180231" name="Rectangle 7"/>
          <p:cNvSpPr>
            <a:spLocks noChangeArrowheads="1"/>
          </p:cNvSpPr>
          <p:nvPr/>
        </p:nvSpPr>
        <p:spPr bwMode="auto">
          <a:xfrm>
            <a:off x="4462463" y="722313"/>
            <a:ext cx="4148137" cy="396875"/>
          </a:xfrm>
          <a:prstGeom prst="rect">
            <a:avLst/>
          </a:prstGeom>
          <a:noFill/>
          <a:ln w="9525">
            <a:noFill/>
            <a:miter lim="800000"/>
            <a:headEnd/>
            <a:tailEnd/>
          </a:ln>
          <a:effectLst/>
        </p:spPr>
        <p:txBody>
          <a:bodyPr wrap="none">
            <a:prstTxWarp prst="textNoShape">
              <a:avLst/>
            </a:prstTxWarp>
            <a:spAutoFit/>
          </a:bodyPr>
          <a:lstStyle/>
          <a:p>
            <a:pPr algn="r"/>
            <a:r>
              <a:rPr lang="en-US" sz="2000" b="0">
                <a:latin typeface="B VAG Rounded Bold" charset="0"/>
              </a:rPr>
              <a:t>mrl.nyu.edu/~perlin/doc/oscar.html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fld id="{A4081693-FFC9-3A4D-8645-3BA4B7038746}" type="slidenum">
              <a:rPr lang="en-US"/>
              <a:pPr/>
              <a:t>16</a:t>
            </a:fld>
            <a:r>
              <a:rPr lang="en-US"/>
              <a:t>/38</a:t>
            </a:r>
          </a:p>
        </p:txBody>
      </p:sp>
      <p:sp>
        <p:nvSpPr>
          <p:cNvPr id="9" name="Footer Placeholder 5"/>
          <p:cNvSpPr>
            <a:spLocks noGrp="1"/>
          </p:cNvSpPr>
          <p:nvPr>
            <p:ph type="ftr" sz="quarter" idx="11"/>
          </p:nvPr>
        </p:nvSpPr>
        <p:spPr/>
        <p:txBody>
          <a:bodyPr/>
          <a:lstStyle/>
          <a:p>
            <a:r>
              <a:rPr lang="en-US"/>
              <a:t>Procedural Modeling Basics</a:t>
            </a:r>
          </a:p>
        </p:txBody>
      </p:sp>
      <p:sp>
        <p:nvSpPr>
          <p:cNvPr id="183298" name="Rectangle 2"/>
          <p:cNvSpPr>
            <a:spLocks noGrp="1" noChangeArrowheads="1"/>
          </p:cNvSpPr>
          <p:nvPr>
            <p:ph type="title"/>
          </p:nvPr>
        </p:nvSpPr>
        <p:spPr/>
        <p:txBody>
          <a:bodyPr/>
          <a:lstStyle/>
          <a:p>
            <a:r>
              <a:rPr lang="en-US"/>
              <a:t>Perlin Noise Basics I</a:t>
            </a:r>
          </a:p>
        </p:txBody>
      </p:sp>
      <p:sp>
        <p:nvSpPr>
          <p:cNvPr id="183299" name="Rectangle 3"/>
          <p:cNvSpPr>
            <a:spLocks noGrp="1" noChangeArrowheads="1"/>
          </p:cNvSpPr>
          <p:nvPr>
            <p:ph type="body" idx="1"/>
          </p:nvPr>
        </p:nvSpPr>
        <p:spPr>
          <a:xfrm>
            <a:off x="923925" y="1219200"/>
            <a:ext cx="3952875" cy="4876800"/>
          </a:xfrm>
        </p:spPr>
        <p:txBody>
          <a:bodyPr/>
          <a:lstStyle/>
          <a:p>
            <a:pPr>
              <a:lnSpc>
                <a:spcPct val="90000"/>
              </a:lnSpc>
            </a:pPr>
            <a:r>
              <a:rPr lang="en-US" sz="2400">
                <a:solidFill>
                  <a:schemeClr val="tx1"/>
                </a:solidFill>
              </a:rPr>
              <a:t>Idea… start w/noise from </a:t>
            </a:r>
            <a:r>
              <a:rPr lang="en-US" sz="2400" b="1">
                <a:solidFill>
                  <a:schemeClr val="tx1"/>
                </a:solidFill>
                <a:latin typeface="Courier New" charset="0"/>
              </a:rPr>
              <a:t>random()</a:t>
            </a:r>
          </a:p>
          <a:p>
            <a:pPr>
              <a:lnSpc>
                <a:spcPct val="90000"/>
              </a:lnSpc>
            </a:pPr>
            <a:endParaRPr lang="en-US" sz="2400">
              <a:solidFill>
                <a:schemeClr val="tx1"/>
              </a:solidFill>
            </a:endParaRPr>
          </a:p>
          <a:p>
            <a:pPr>
              <a:lnSpc>
                <a:spcPct val="90000"/>
              </a:lnSpc>
            </a:pPr>
            <a:endParaRPr lang="en-US" sz="2400">
              <a:solidFill>
                <a:schemeClr val="tx1"/>
              </a:solidFill>
            </a:endParaRPr>
          </a:p>
          <a:p>
            <a:pPr>
              <a:lnSpc>
                <a:spcPct val="90000"/>
              </a:lnSpc>
            </a:pPr>
            <a:endParaRPr lang="en-US" sz="2400">
              <a:solidFill>
                <a:schemeClr val="tx1"/>
              </a:solidFill>
            </a:endParaRPr>
          </a:p>
          <a:p>
            <a:pPr>
              <a:lnSpc>
                <a:spcPct val="90000"/>
              </a:lnSpc>
            </a:pPr>
            <a:endParaRPr lang="en-US" sz="2400">
              <a:solidFill>
                <a:schemeClr val="tx1"/>
              </a:solidFill>
            </a:endParaRPr>
          </a:p>
          <a:p>
            <a:pPr>
              <a:lnSpc>
                <a:spcPct val="90000"/>
              </a:lnSpc>
            </a:pPr>
            <a:r>
              <a:rPr lang="en-US" sz="2400">
                <a:solidFill>
                  <a:schemeClr val="tx1"/>
                </a:solidFill>
              </a:rPr>
              <a:t>Smoothly interpolate</a:t>
            </a:r>
          </a:p>
          <a:p>
            <a:pPr>
              <a:lnSpc>
                <a:spcPct val="90000"/>
              </a:lnSpc>
            </a:pPr>
            <a:endParaRPr lang="en-US" sz="2400">
              <a:solidFill>
                <a:schemeClr val="tx1"/>
              </a:solidFill>
            </a:endParaRPr>
          </a:p>
          <a:p>
            <a:pPr>
              <a:lnSpc>
                <a:spcPct val="90000"/>
              </a:lnSpc>
            </a:pPr>
            <a:endParaRPr lang="en-US" sz="2400">
              <a:solidFill>
                <a:schemeClr val="tx1"/>
              </a:solidFill>
            </a:endParaRPr>
          </a:p>
          <a:p>
            <a:pPr>
              <a:lnSpc>
                <a:spcPct val="90000"/>
              </a:lnSpc>
            </a:pPr>
            <a:endParaRPr lang="en-US" sz="2400">
              <a:solidFill>
                <a:schemeClr val="tx1"/>
              </a:solidFill>
            </a:endParaRPr>
          </a:p>
          <a:p>
            <a:pPr>
              <a:lnSpc>
                <a:spcPct val="90000"/>
              </a:lnSpc>
            </a:pPr>
            <a:endParaRPr lang="en-US" sz="2400">
              <a:solidFill>
                <a:schemeClr val="tx1"/>
              </a:solidFill>
            </a:endParaRPr>
          </a:p>
          <a:p>
            <a:pPr>
              <a:lnSpc>
                <a:spcPct val="90000"/>
              </a:lnSpc>
            </a:pPr>
            <a:r>
              <a:rPr lang="en-US" sz="2400">
                <a:solidFill>
                  <a:schemeClr val="tx1"/>
                </a:solidFill>
              </a:rPr>
              <a:t>…We have a continuous function of </a:t>
            </a:r>
            <a:r>
              <a:rPr lang="en-US" sz="2400" b="1">
                <a:solidFill>
                  <a:schemeClr val="tx1"/>
                </a:solidFill>
                <a:latin typeface="Courier New" charset="0"/>
              </a:rPr>
              <a:t>F(t)</a:t>
            </a:r>
            <a:r>
              <a:rPr lang="en-US" sz="2400">
                <a:solidFill>
                  <a:schemeClr val="tx1"/>
                </a:solidFill>
              </a:rPr>
              <a:t>, yay!</a:t>
            </a:r>
          </a:p>
        </p:txBody>
      </p:sp>
      <p:sp>
        <p:nvSpPr>
          <p:cNvPr id="183302" name="Rectangle 6"/>
          <p:cNvSpPr>
            <a:spLocks noChangeArrowheads="1"/>
          </p:cNvSpPr>
          <p:nvPr/>
        </p:nvSpPr>
        <p:spPr bwMode="auto">
          <a:xfrm>
            <a:off x="2582863" y="722313"/>
            <a:ext cx="6081712" cy="396875"/>
          </a:xfrm>
          <a:prstGeom prst="rect">
            <a:avLst/>
          </a:prstGeom>
          <a:noFill/>
          <a:ln w="9525">
            <a:noFill/>
            <a:miter lim="800000"/>
            <a:headEnd/>
            <a:tailEnd/>
          </a:ln>
          <a:effectLst/>
        </p:spPr>
        <p:txBody>
          <a:bodyPr wrap="none">
            <a:prstTxWarp prst="textNoShape">
              <a:avLst/>
            </a:prstTxWarp>
            <a:spAutoFit/>
          </a:bodyPr>
          <a:lstStyle/>
          <a:p>
            <a:pPr algn="r"/>
            <a:r>
              <a:rPr lang="en-US" sz="2000" b="0">
                <a:latin typeface="B VAG Rounded Bold" charset="0"/>
              </a:rPr>
              <a:t>freespace.virgin.net/hugo.elias/models/m_perlin.htm</a:t>
            </a:r>
          </a:p>
        </p:txBody>
      </p:sp>
      <p:pic>
        <p:nvPicPr>
          <p:cNvPr id="183304" name="Picture 8"/>
          <p:cNvPicPr>
            <a:picLocks noGrp="1" noChangeAspect="1" noChangeArrowheads="1"/>
          </p:cNvPicPr>
          <p:nvPr>
            <p:ph sz="half" idx="2"/>
          </p:nvPr>
        </p:nvPicPr>
        <p:blipFill>
          <a:blip r:embed="rId3"/>
          <a:srcRect/>
          <a:stretch>
            <a:fillRect/>
          </a:stretch>
        </p:blipFill>
        <p:spPr>
          <a:xfrm>
            <a:off x="5346700" y="1219200"/>
            <a:ext cx="3001963" cy="4876800"/>
          </a:xfrm>
          <a:noFill/>
          <a:ln/>
        </p:spPr>
      </p:pic>
      <p:pic>
        <p:nvPicPr>
          <p:cNvPr id="183309" name="Picture 13"/>
          <p:cNvPicPr>
            <a:picLocks noChangeAspect="1" noChangeArrowheads="1"/>
          </p:cNvPicPr>
          <p:nvPr/>
        </p:nvPicPr>
        <p:blipFill>
          <a:blip r:embed="rId4"/>
          <a:srcRect/>
          <a:stretch>
            <a:fillRect/>
          </a:stretch>
        </p:blipFill>
        <p:spPr bwMode="auto">
          <a:xfrm>
            <a:off x="1371600" y="4057650"/>
            <a:ext cx="2971800" cy="1428750"/>
          </a:xfrm>
          <a:prstGeom prst="rect">
            <a:avLst/>
          </a:prstGeom>
          <a:noFill/>
          <a:ln w="9525">
            <a:noFill/>
            <a:miter lim="800000"/>
            <a:headEnd/>
            <a:tailEnd/>
          </a:ln>
          <a:effectLst/>
        </p:spPr>
      </p:pic>
      <p:pic>
        <p:nvPicPr>
          <p:cNvPr id="183310" name="Picture 14"/>
          <p:cNvPicPr>
            <a:picLocks noChangeAspect="1" noChangeArrowheads="1"/>
          </p:cNvPicPr>
          <p:nvPr/>
        </p:nvPicPr>
        <p:blipFill>
          <a:blip r:embed="rId5"/>
          <a:srcRect/>
          <a:stretch>
            <a:fillRect/>
          </a:stretch>
        </p:blipFill>
        <p:spPr bwMode="auto">
          <a:xfrm>
            <a:off x="1371600" y="2092325"/>
            <a:ext cx="2971800" cy="1412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fld id="{122A98A0-34CE-DC48-84A2-0F333485326F}" type="slidenum">
              <a:rPr lang="en-US"/>
              <a:pPr/>
              <a:t>17</a:t>
            </a:fld>
            <a:r>
              <a:rPr lang="en-US"/>
              <a:t>/38</a:t>
            </a:r>
          </a:p>
        </p:txBody>
      </p:sp>
      <p:sp>
        <p:nvSpPr>
          <p:cNvPr id="9" name="Footer Placeholder 5"/>
          <p:cNvSpPr>
            <a:spLocks noGrp="1"/>
          </p:cNvSpPr>
          <p:nvPr>
            <p:ph type="ftr" sz="quarter" idx="11"/>
          </p:nvPr>
        </p:nvSpPr>
        <p:spPr/>
        <p:txBody>
          <a:bodyPr/>
          <a:lstStyle/>
          <a:p>
            <a:r>
              <a:rPr lang="en-US"/>
              <a:t>Procedural Modeling Basics</a:t>
            </a:r>
          </a:p>
        </p:txBody>
      </p:sp>
      <p:sp>
        <p:nvSpPr>
          <p:cNvPr id="185346" name="Rectangle 2"/>
          <p:cNvSpPr>
            <a:spLocks noGrp="1" noChangeArrowheads="1"/>
          </p:cNvSpPr>
          <p:nvPr>
            <p:ph type="title"/>
          </p:nvPr>
        </p:nvSpPr>
        <p:spPr/>
        <p:txBody>
          <a:bodyPr/>
          <a:lstStyle/>
          <a:p>
            <a:r>
              <a:rPr lang="en-US"/>
              <a:t>Perlin Noise Basics II</a:t>
            </a:r>
          </a:p>
        </p:txBody>
      </p:sp>
      <p:sp>
        <p:nvSpPr>
          <p:cNvPr id="185347" name="Rectangle 3"/>
          <p:cNvSpPr>
            <a:spLocks noGrp="1" noChangeArrowheads="1"/>
          </p:cNvSpPr>
          <p:nvPr>
            <p:ph type="body" idx="1"/>
          </p:nvPr>
        </p:nvSpPr>
        <p:spPr>
          <a:xfrm>
            <a:off x="923925" y="1219200"/>
            <a:ext cx="3952875" cy="4876800"/>
          </a:xfrm>
        </p:spPr>
        <p:txBody>
          <a:bodyPr/>
          <a:lstStyle/>
          <a:p>
            <a:pPr>
              <a:lnSpc>
                <a:spcPct val="90000"/>
              </a:lnSpc>
            </a:pPr>
            <a:r>
              <a:rPr lang="en-US" sz="2400">
                <a:solidFill>
                  <a:schemeClr val="tx1"/>
                </a:solidFill>
              </a:rPr>
              <a:t>Amplitude and frequency</a:t>
            </a:r>
            <a:endParaRPr lang="en-US" sz="2400" b="1">
              <a:solidFill>
                <a:schemeClr val="tx1"/>
              </a:solidFill>
              <a:latin typeface="Courier New" charset="0"/>
            </a:endParaRPr>
          </a:p>
          <a:p>
            <a:pPr>
              <a:lnSpc>
                <a:spcPct val="90000"/>
              </a:lnSpc>
            </a:pPr>
            <a:endParaRPr lang="en-US" sz="2400">
              <a:solidFill>
                <a:schemeClr val="tx1"/>
              </a:solidFill>
            </a:endParaRPr>
          </a:p>
          <a:p>
            <a:pPr>
              <a:lnSpc>
                <a:spcPct val="90000"/>
              </a:lnSpc>
            </a:pPr>
            <a:endParaRPr lang="en-US" sz="2400">
              <a:solidFill>
                <a:schemeClr val="tx1"/>
              </a:solidFill>
            </a:endParaRPr>
          </a:p>
          <a:p>
            <a:pPr>
              <a:lnSpc>
                <a:spcPct val="90000"/>
              </a:lnSpc>
            </a:pPr>
            <a:endParaRPr lang="en-US" sz="2400">
              <a:solidFill>
                <a:schemeClr val="tx1"/>
              </a:solidFill>
            </a:endParaRPr>
          </a:p>
          <a:p>
            <a:pPr>
              <a:lnSpc>
                <a:spcPct val="90000"/>
              </a:lnSpc>
            </a:pPr>
            <a:endParaRPr lang="en-US" sz="2400">
              <a:solidFill>
                <a:schemeClr val="tx1"/>
              </a:solidFill>
            </a:endParaRPr>
          </a:p>
          <a:p>
            <a:pPr>
              <a:lnSpc>
                <a:spcPct val="90000"/>
              </a:lnSpc>
            </a:pPr>
            <a:r>
              <a:rPr lang="en-US" sz="2400">
                <a:solidFill>
                  <a:schemeClr val="tx1"/>
                </a:solidFill>
              </a:rPr>
              <a:t>…which for a Noise wave</a:t>
            </a:r>
          </a:p>
          <a:p>
            <a:pPr>
              <a:lnSpc>
                <a:spcPct val="90000"/>
              </a:lnSpc>
            </a:pPr>
            <a:endParaRPr lang="en-US" sz="2400">
              <a:solidFill>
                <a:schemeClr val="tx1"/>
              </a:solidFill>
            </a:endParaRPr>
          </a:p>
          <a:p>
            <a:pPr>
              <a:lnSpc>
                <a:spcPct val="90000"/>
              </a:lnSpc>
            </a:pPr>
            <a:endParaRPr lang="en-US" sz="2400">
              <a:solidFill>
                <a:schemeClr val="tx1"/>
              </a:solidFill>
            </a:endParaRPr>
          </a:p>
          <a:p>
            <a:pPr>
              <a:lnSpc>
                <a:spcPct val="90000"/>
              </a:lnSpc>
            </a:pPr>
            <a:endParaRPr lang="en-US" sz="2400">
              <a:solidFill>
                <a:schemeClr val="tx1"/>
              </a:solidFill>
            </a:endParaRPr>
          </a:p>
          <a:p>
            <a:pPr>
              <a:lnSpc>
                <a:spcPct val="90000"/>
              </a:lnSpc>
            </a:pPr>
            <a:endParaRPr lang="en-US" sz="2400">
              <a:solidFill>
                <a:schemeClr val="tx1"/>
              </a:solidFill>
            </a:endParaRPr>
          </a:p>
          <a:p>
            <a:pPr>
              <a:lnSpc>
                <a:spcPct val="90000"/>
              </a:lnSpc>
            </a:pPr>
            <a:r>
              <a:rPr lang="en-US" sz="2400">
                <a:solidFill>
                  <a:schemeClr val="tx1"/>
                </a:solidFill>
              </a:rPr>
              <a:t>…is controllable via:</a:t>
            </a:r>
            <a:br>
              <a:rPr lang="en-US" sz="2400">
                <a:solidFill>
                  <a:schemeClr val="tx1"/>
                </a:solidFill>
              </a:rPr>
            </a:br>
            <a:r>
              <a:rPr lang="en-US" sz="2400" b="1">
                <a:solidFill>
                  <a:schemeClr val="tx1"/>
                </a:solidFill>
                <a:latin typeface="Courier New" charset="0"/>
              </a:rPr>
              <a:t>AMP * F(FREQ * t)</a:t>
            </a:r>
            <a:endParaRPr lang="en-US" sz="2400">
              <a:solidFill>
                <a:schemeClr val="tx1"/>
              </a:solidFill>
            </a:endParaRPr>
          </a:p>
        </p:txBody>
      </p:sp>
      <p:sp>
        <p:nvSpPr>
          <p:cNvPr id="185348" name="Rectangle 4"/>
          <p:cNvSpPr>
            <a:spLocks noChangeArrowheads="1"/>
          </p:cNvSpPr>
          <p:nvPr/>
        </p:nvSpPr>
        <p:spPr bwMode="auto">
          <a:xfrm>
            <a:off x="2589213" y="722313"/>
            <a:ext cx="6081712" cy="396875"/>
          </a:xfrm>
          <a:prstGeom prst="rect">
            <a:avLst/>
          </a:prstGeom>
          <a:noFill/>
          <a:ln w="9525">
            <a:noFill/>
            <a:miter lim="800000"/>
            <a:headEnd/>
            <a:tailEnd/>
          </a:ln>
          <a:effectLst/>
        </p:spPr>
        <p:txBody>
          <a:bodyPr wrap="none">
            <a:prstTxWarp prst="textNoShape">
              <a:avLst/>
            </a:prstTxWarp>
            <a:spAutoFit/>
          </a:bodyPr>
          <a:lstStyle/>
          <a:p>
            <a:pPr algn="r"/>
            <a:r>
              <a:rPr lang="en-US" sz="2000" b="0">
                <a:latin typeface="B VAG Rounded Bold" charset="0"/>
              </a:rPr>
              <a:t>freespace.virgin.net/hugo.elias/models/m_perlin.htm</a:t>
            </a:r>
          </a:p>
        </p:txBody>
      </p:sp>
      <p:pic>
        <p:nvPicPr>
          <p:cNvPr id="185352" name="Picture 8"/>
          <p:cNvPicPr>
            <a:picLocks noChangeAspect="1" noChangeArrowheads="1"/>
          </p:cNvPicPr>
          <p:nvPr/>
        </p:nvPicPr>
        <p:blipFill>
          <a:blip r:embed="rId3"/>
          <a:srcRect/>
          <a:stretch>
            <a:fillRect/>
          </a:stretch>
        </p:blipFill>
        <p:spPr bwMode="auto">
          <a:xfrm>
            <a:off x="1397000" y="1738313"/>
            <a:ext cx="3098800" cy="1385887"/>
          </a:xfrm>
          <a:prstGeom prst="rect">
            <a:avLst/>
          </a:prstGeom>
          <a:noFill/>
          <a:ln w="9525">
            <a:noFill/>
            <a:miter lim="800000"/>
            <a:headEnd/>
            <a:tailEnd/>
          </a:ln>
          <a:effectLst/>
        </p:spPr>
      </p:pic>
      <p:pic>
        <p:nvPicPr>
          <p:cNvPr id="185353" name="Picture 9"/>
          <p:cNvPicPr>
            <a:picLocks noChangeAspect="1" noChangeArrowheads="1"/>
          </p:cNvPicPr>
          <p:nvPr/>
        </p:nvPicPr>
        <p:blipFill>
          <a:blip r:embed="rId4"/>
          <a:srcRect/>
          <a:stretch>
            <a:fillRect/>
          </a:stretch>
        </p:blipFill>
        <p:spPr bwMode="auto">
          <a:xfrm>
            <a:off x="1422400" y="3670300"/>
            <a:ext cx="2692400" cy="1516063"/>
          </a:xfrm>
          <a:prstGeom prst="rect">
            <a:avLst/>
          </a:prstGeom>
          <a:noFill/>
          <a:ln w="9525">
            <a:noFill/>
            <a:miter lim="800000"/>
            <a:headEnd/>
            <a:tailEnd/>
          </a:ln>
          <a:effectLst/>
        </p:spPr>
      </p:pic>
      <p:pic>
        <p:nvPicPr>
          <p:cNvPr id="185356" name="Picture 12"/>
          <p:cNvPicPr>
            <a:picLocks noGrp="1" noChangeAspect="1" noChangeArrowheads="1"/>
          </p:cNvPicPr>
          <p:nvPr>
            <p:ph sz="half" idx="2"/>
          </p:nvPr>
        </p:nvPicPr>
        <p:blipFill>
          <a:blip r:embed="rId5"/>
          <a:srcRect/>
          <a:stretch>
            <a:fillRect/>
          </a:stretch>
        </p:blipFill>
        <p:spPr>
          <a:xfrm>
            <a:off x="4924425" y="1733550"/>
            <a:ext cx="3848100" cy="3848100"/>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Slide Number Placeholder 4"/>
          <p:cNvSpPr>
            <a:spLocks noGrp="1"/>
          </p:cNvSpPr>
          <p:nvPr>
            <p:ph type="sldNum" sz="quarter" idx="10"/>
          </p:nvPr>
        </p:nvSpPr>
        <p:spPr/>
        <p:txBody>
          <a:bodyPr/>
          <a:lstStyle/>
          <a:p>
            <a:fld id="{890C159B-6CB1-A94F-AF88-8BF2337C8DB9}" type="slidenum">
              <a:rPr lang="en-US"/>
              <a:pPr/>
              <a:t>18</a:t>
            </a:fld>
            <a:r>
              <a:rPr lang="en-US"/>
              <a:t>/38</a:t>
            </a:r>
          </a:p>
        </p:txBody>
      </p:sp>
      <p:sp>
        <p:nvSpPr>
          <p:cNvPr id="21" name="Footer Placeholder 5"/>
          <p:cNvSpPr>
            <a:spLocks noGrp="1"/>
          </p:cNvSpPr>
          <p:nvPr>
            <p:ph type="ftr" sz="quarter" idx="11"/>
          </p:nvPr>
        </p:nvSpPr>
        <p:spPr/>
        <p:txBody>
          <a:bodyPr/>
          <a:lstStyle/>
          <a:p>
            <a:r>
              <a:rPr lang="en-US"/>
              <a:t>Procedural Modeling Basics</a:t>
            </a:r>
          </a:p>
        </p:txBody>
      </p:sp>
      <p:sp>
        <p:nvSpPr>
          <p:cNvPr id="187394" name="Rectangle 2"/>
          <p:cNvSpPr>
            <a:spLocks noGrp="1" noChangeArrowheads="1"/>
          </p:cNvSpPr>
          <p:nvPr>
            <p:ph type="title"/>
          </p:nvPr>
        </p:nvSpPr>
        <p:spPr/>
        <p:txBody>
          <a:bodyPr/>
          <a:lstStyle/>
          <a:p>
            <a:r>
              <a:rPr lang="en-US"/>
              <a:t>Perlin Noise Basics III</a:t>
            </a:r>
          </a:p>
        </p:txBody>
      </p:sp>
      <p:sp>
        <p:nvSpPr>
          <p:cNvPr id="187395" name="Rectangle 3"/>
          <p:cNvSpPr>
            <a:spLocks noGrp="1" noChangeArrowheads="1"/>
          </p:cNvSpPr>
          <p:nvPr>
            <p:ph type="body" idx="1"/>
          </p:nvPr>
        </p:nvSpPr>
        <p:spPr>
          <a:xfrm>
            <a:off x="923925" y="1219200"/>
            <a:ext cx="3952875" cy="4876800"/>
          </a:xfrm>
        </p:spPr>
        <p:txBody>
          <a:bodyPr/>
          <a:lstStyle/>
          <a:p>
            <a:pPr>
              <a:lnSpc>
                <a:spcPct val="90000"/>
              </a:lnSpc>
            </a:pPr>
            <a:r>
              <a:rPr lang="en-US" sz="2000">
                <a:solidFill>
                  <a:schemeClr val="tx1"/>
                </a:solidFill>
              </a:rPr>
              <a:t>Now, take combinations of these </a:t>
            </a:r>
            <a:r>
              <a:rPr lang="en-US" sz="2000" b="1">
                <a:solidFill>
                  <a:schemeClr val="tx1"/>
                </a:solidFill>
                <a:latin typeface="Courier New" charset="0"/>
              </a:rPr>
              <a:t>AMP</a:t>
            </a:r>
            <a:r>
              <a:rPr lang="en-US" sz="2000">
                <a:solidFill>
                  <a:schemeClr val="tx1"/>
                </a:solidFill>
              </a:rPr>
              <a:t> and </a:t>
            </a:r>
            <a:r>
              <a:rPr lang="en-US" sz="2000" b="1">
                <a:solidFill>
                  <a:schemeClr val="tx1"/>
                </a:solidFill>
                <a:latin typeface="Courier New" charset="0"/>
              </a:rPr>
              <a:t>FREQ</a:t>
            </a:r>
            <a:r>
              <a:rPr lang="en-US" sz="2000">
                <a:solidFill>
                  <a:schemeClr val="tx1"/>
                </a:solidFill>
              </a:rPr>
              <a:t> </a:t>
            </a:r>
            <a:r>
              <a:rPr lang="en-US" sz="2000">
                <a:solidFill>
                  <a:schemeClr val="accent1"/>
                </a:solidFill>
              </a:rPr>
              <a:t>octaves</a:t>
            </a:r>
            <a:r>
              <a:rPr lang="en-US" sz="2000">
                <a:solidFill>
                  <a:schemeClr val="tx1"/>
                </a:solidFill>
              </a:rPr>
              <a:t> and sum them together. </a:t>
            </a:r>
          </a:p>
          <a:p>
            <a:pPr>
              <a:lnSpc>
                <a:spcPct val="90000"/>
              </a:lnSpc>
            </a:pPr>
            <a:endParaRPr lang="en-US" sz="2000">
              <a:solidFill>
                <a:schemeClr val="tx1"/>
              </a:solidFill>
            </a:endParaRPr>
          </a:p>
          <a:p>
            <a:pPr>
              <a:lnSpc>
                <a:spcPct val="90000"/>
              </a:lnSpc>
            </a:pPr>
            <a:endParaRPr lang="en-US" sz="2000">
              <a:solidFill>
                <a:schemeClr val="tx1"/>
              </a:solidFill>
            </a:endParaRPr>
          </a:p>
          <a:p>
            <a:pPr>
              <a:lnSpc>
                <a:spcPct val="90000"/>
              </a:lnSpc>
            </a:pPr>
            <a:endParaRPr lang="en-US" sz="2000">
              <a:solidFill>
                <a:schemeClr val="tx1"/>
              </a:solidFill>
            </a:endParaRPr>
          </a:p>
          <a:p>
            <a:pPr>
              <a:lnSpc>
                <a:spcPct val="90000"/>
              </a:lnSpc>
            </a:pPr>
            <a:endParaRPr lang="en-US" sz="2000">
              <a:solidFill>
                <a:schemeClr val="tx1"/>
              </a:solidFill>
            </a:endParaRPr>
          </a:p>
          <a:p>
            <a:pPr>
              <a:lnSpc>
                <a:spcPct val="90000"/>
              </a:lnSpc>
            </a:pPr>
            <a:endParaRPr lang="en-US" sz="2000">
              <a:solidFill>
                <a:schemeClr val="tx1"/>
              </a:solidFill>
            </a:endParaRPr>
          </a:p>
          <a:p>
            <a:pPr>
              <a:lnSpc>
                <a:spcPct val="90000"/>
              </a:lnSpc>
            </a:pPr>
            <a:endParaRPr lang="en-US" sz="2000">
              <a:solidFill>
                <a:schemeClr val="tx1"/>
              </a:solidFill>
            </a:endParaRPr>
          </a:p>
          <a:p>
            <a:pPr>
              <a:lnSpc>
                <a:spcPct val="90000"/>
              </a:lnSpc>
            </a:pPr>
            <a:endParaRPr lang="en-US" sz="2000">
              <a:solidFill>
                <a:schemeClr val="tx1"/>
              </a:solidFill>
            </a:endParaRPr>
          </a:p>
          <a:p>
            <a:pPr>
              <a:lnSpc>
                <a:spcPct val="90000"/>
              </a:lnSpc>
            </a:pPr>
            <a:endParaRPr lang="en-US" sz="2000">
              <a:solidFill>
                <a:schemeClr val="tx1"/>
              </a:solidFill>
            </a:endParaRPr>
          </a:p>
          <a:p>
            <a:pPr>
              <a:lnSpc>
                <a:spcPct val="90000"/>
              </a:lnSpc>
            </a:pPr>
            <a:endParaRPr lang="en-US" sz="2000">
              <a:solidFill>
                <a:schemeClr val="tx1"/>
              </a:solidFill>
            </a:endParaRPr>
          </a:p>
          <a:p>
            <a:pPr>
              <a:lnSpc>
                <a:spcPct val="90000"/>
              </a:lnSpc>
            </a:pPr>
            <a:r>
              <a:rPr lang="en-US" sz="2000">
                <a:solidFill>
                  <a:schemeClr val="tx1"/>
                </a:solidFill>
              </a:rPr>
              <a:t>Note that here we double the </a:t>
            </a:r>
            <a:r>
              <a:rPr lang="en-US" sz="2000" b="1">
                <a:solidFill>
                  <a:schemeClr val="tx1"/>
                </a:solidFill>
                <a:latin typeface="Courier New" charset="0"/>
              </a:rPr>
              <a:t>FREQ</a:t>
            </a:r>
            <a:r>
              <a:rPr lang="en-US" sz="2000">
                <a:solidFill>
                  <a:schemeClr val="tx1"/>
                </a:solidFill>
              </a:rPr>
              <a:t> and halve the </a:t>
            </a:r>
            <a:r>
              <a:rPr lang="en-US" sz="2000" b="1">
                <a:solidFill>
                  <a:schemeClr val="tx1"/>
                </a:solidFill>
                <a:latin typeface="Courier New" charset="0"/>
              </a:rPr>
              <a:t>AMP</a:t>
            </a:r>
            <a:r>
              <a:rPr lang="en-US" sz="2000">
                <a:solidFill>
                  <a:schemeClr val="tx1"/>
                </a:solidFill>
              </a:rPr>
              <a:t>, so </a:t>
            </a:r>
            <a:r>
              <a:rPr lang="en-US" sz="2000">
                <a:solidFill>
                  <a:srgbClr val="FFFF00"/>
                </a:solidFill>
              </a:rPr>
              <a:t>the high frequencies affect the result much less than the low</a:t>
            </a:r>
          </a:p>
        </p:txBody>
      </p:sp>
      <p:sp>
        <p:nvSpPr>
          <p:cNvPr id="187396" name="Rectangle 4"/>
          <p:cNvSpPr>
            <a:spLocks noChangeArrowheads="1"/>
          </p:cNvSpPr>
          <p:nvPr/>
        </p:nvSpPr>
        <p:spPr bwMode="auto">
          <a:xfrm>
            <a:off x="2609850" y="722313"/>
            <a:ext cx="6081713" cy="396875"/>
          </a:xfrm>
          <a:prstGeom prst="rect">
            <a:avLst/>
          </a:prstGeom>
          <a:noFill/>
          <a:ln w="9525">
            <a:noFill/>
            <a:miter lim="800000"/>
            <a:headEnd/>
            <a:tailEnd/>
          </a:ln>
          <a:effectLst/>
        </p:spPr>
        <p:txBody>
          <a:bodyPr wrap="none">
            <a:prstTxWarp prst="textNoShape">
              <a:avLst/>
            </a:prstTxWarp>
            <a:spAutoFit/>
          </a:bodyPr>
          <a:lstStyle/>
          <a:p>
            <a:pPr algn="r"/>
            <a:r>
              <a:rPr lang="en-US" sz="2000" b="0">
                <a:latin typeface="B VAG Rounded Bold" charset="0"/>
              </a:rPr>
              <a:t>freespace.virgin.net/hugo.elias/models/m_perlin.htm</a:t>
            </a:r>
          </a:p>
        </p:txBody>
      </p:sp>
      <p:pic>
        <p:nvPicPr>
          <p:cNvPr id="187402" name="Picture 10"/>
          <p:cNvPicPr>
            <a:picLocks noChangeAspect="1" noChangeArrowheads="1"/>
          </p:cNvPicPr>
          <p:nvPr/>
        </p:nvPicPr>
        <p:blipFill>
          <a:blip r:embed="rId3"/>
          <a:srcRect/>
          <a:stretch>
            <a:fillRect/>
          </a:stretch>
        </p:blipFill>
        <p:spPr bwMode="auto">
          <a:xfrm>
            <a:off x="0" y="2362200"/>
            <a:ext cx="1625600" cy="1270000"/>
          </a:xfrm>
          <a:prstGeom prst="rect">
            <a:avLst/>
          </a:prstGeom>
          <a:noFill/>
          <a:ln w="9525">
            <a:noFill/>
            <a:miter lim="800000"/>
            <a:headEnd/>
            <a:tailEnd/>
          </a:ln>
          <a:effectLst/>
        </p:spPr>
      </p:pic>
      <p:pic>
        <p:nvPicPr>
          <p:cNvPr id="187403" name="Picture 11"/>
          <p:cNvPicPr>
            <a:picLocks noChangeAspect="1" noChangeArrowheads="1"/>
          </p:cNvPicPr>
          <p:nvPr/>
        </p:nvPicPr>
        <p:blipFill>
          <a:blip r:embed="rId4"/>
          <a:srcRect/>
          <a:stretch>
            <a:fillRect/>
          </a:stretch>
        </p:blipFill>
        <p:spPr bwMode="auto">
          <a:xfrm>
            <a:off x="1676400" y="2362200"/>
            <a:ext cx="1625600" cy="1270000"/>
          </a:xfrm>
          <a:prstGeom prst="rect">
            <a:avLst/>
          </a:prstGeom>
          <a:noFill/>
          <a:ln w="9525">
            <a:noFill/>
            <a:miter lim="800000"/>
            <a:headEnd/>
            <a:tailEnd/>
          </a:ln>
          <a:effectLst/>
        </p:spPr>
      </p:pic>
      <p:pic>
        <p:nvPicPr>
          <p:cNvPr id="187405" name="Picture 13"/>
          <p:cNvPicPr>
            <a:picLocks noGrp="1" noChangeAspect="1" noChangeArrowheads="1"/>
          </p:cNvPicPr>
          <p:nvPr>
            <p:ph sz="half" idx="2"/>
          </p:nvPr>
        </p:nvPicPr>
        <p:blipFill>
          <a:blip r:embed="rId5"/>
          <a:srcRect/>
          <a:stretch>
            <a:fillRect/>
          </a:stretch>
        </p:blipFill>
        <p:spPr>
          <a:xfrm>
            <a:off x="5143500" y="2154238"/>
            <a:ext cx="3848100" cy="3006725"/>
          </a:xfrm>
          <a:noFill/>
          <a:ln/>
        </p:spPr>
      </p:pic>
      <p:pic>
        <p:nvPicPr>
          <p:cNvPr id="187406" name="Picture 14"/>
          <p:cNvPicPr>
            <a:picLocks noChangeAspect="1" noChangeArrowheads="1"/>
          </p:cNvPicPr>
          <p:nvPr/>
        </p:nvPicPr>
        <p:blipFill>
          <a:blip r:embed="rId6"/>
          <a:srcRect/>
          <a:stretch>
            <a:fillRect/>
          </a:stretch>
        </p:blipFill>
        <p:spPr bwMode="auto">
          <a:xfrm>
            <a:off x="3352800" y="2362200"/>
            <a:ext cx="1625600" cy="1270000"/>
          </a:xfrm>
          <a:prstGeom prst="rect">
            <a:avLst/>
          </a:prstGeom>
          <a:noFill/>
          <a:ln w="9525">
            <a:noFill/>
            <a:miter lim="800000"/>
            <a:headEnd/>
            <a:tailEnd/>
          </a:ln>
          <a:effectLst/>
        </p:spPr>
      </p:pic>
      <p:pic>
        <p:nvPicPr>
          <p:cNvPr id="187407" name="Picture 15"/>
          <p:cNvPicPr>
            <a:picLocks noChangeAspect="1" noChangeArrowheads="1"/>
          </p:cNvPicPr>
          <p:nvPr/>
        </p:nvPicPr>
        <p:blipFill>
          <a:blip r:embed="rId7"/>
          <a:srcRect/>
          <a:stretch>
            <a:fillRect/>
          </a:stretch>
        </p:blipFill>
        <p:spPr bwMode="auto">
          <a:xfrm>
            <a:off x="0" y="3683000"/>
            <a:ext cx="1625600" cy="1270000"/>
          </a:xfrm>
          <a:prstGeom prst="rect">
            <a:avLst/>
          </a:prstGeom>
          <a:noFill/>
          <a:ln w="9525">
            <a:noFill/>
            <a:miter lim="800000"/>
            <a:headEnd/>
            <a:tailEnd/>
          </a:ln>
          <a:effectLst/>
        </p:spPr>
      </p:pic>
      <p:pic>
        <p:nvPicPr>
          <p:cNvPr id="187408" name="Picture 16"/>
          <p:cNvPicPr>
            <a:picLocks noChangeAspect="1" noChangeArrowheads="1"/>
          </p:cNvPicPr>
          <p:nvPr/>
        </p:nvPicPr>
        <p:blipFill>
          <a:blip r:embed="rId8"/>
          <a:srcRect/>
          <a:stretch>
            <a:fillRect/>
          </a:stretch>
        </p:blipFill>
        <p:spPr bwMode="auto">
          <a:xfrm>
            <a:off x="1676400" y="3683000"/>
            <a:ext cx="1625600" cy="1270000"/>
          </a:xfrm>
          <a:prstGeom prst="rect">
            <a:avLst/>
          </a:prstGeom>
          <a:noFill/>
          <a:ln w="9525">
            <a:noFill/>
            <a:miter lim="800000"/>
            <a:headEnd/>
            <a:tailEnd/>
          </a:ln>
          <a:effectLst/>
        </p:spPr>
      </p:pic>
      <p:pic>
        <p:nvPicPr>
          <p:cNvPr id="187409" name="Picture 17"/>
          <p:cNvPicPr>
            <a:picLocks noChangeAspect="1" noChangeArrowheads="1"/>
          </p:cNvPicPr>
          <p:nvPr/>
        </p:nvPicPr>
        <p:blipFill>
          <a:blip r:embed="rId9"/>
          <a:srcRect/>
          <a:stretch>
            <a:fillRect/>
          </a:stretch>
        </p:blipFill>
        <p:spPr bwMode="auto">
          <a:xfrm>
            <a:off x="3352800" y="3683000"/>
            <a:ext cx="1625600" cy="1270000"/>
          </a:xfrm>
          <a:prstGeom prst="rect">
            <a:avLst/>
          </a:prstGeom>
          <a:noFill/>
          <a:ln w="9525">
            <a:noFill/>
            <a:miter lim="800000"/>
            <a:headEnd/>
            <a:tailEnd/>
          </a:ln>
          <a:effectLst/>
        </p:spPr>
      </p:pic>
      <p:sp>
        <p:nvSpPr>
          <p:cNvPr id="187410" name="Rectangle 18"/>
          <p:cNvSpPr>
            <a:spLocks noChangeArrowheads="1"/>
          </p:cNvSpPr>
          <p:nvPr/>
        </p:nvSpPr>
        <p:spPr bwMode="auto">
          <a:xfrm>
            <a:off x="5105400" y="2133600"/>
            <a:ext cx="3886200" cy="3063875"/>
          </a:xfrm>
          <a:prstGeom prst="rect">
            <a:avLst/>
          </a:prstGeom>
          <a:noFill/>
          <a:ln w="76200">
            <a:solidFill>
              <a:srgbClr val="FF0080"/>
            </a:solidFill>
            <a:miter lim="800000"/>
            <a:headEnd/>
            <a:tailEnd/>
          </a:ln>
          <a:effectLst/>
        </p:spPr>
        <p:txBody>
          <a:bodyPr wrap="none" anchor="ctr">
            <a:prstTxWarp prst="textNoShape">
              <a:avLst/>
            </a:prstTxWarp>
          </a:bodyPr>
          <a:lstStyle/>
          <a:p>
            <a:endParaRPr lang="en-US"/>
          </a:p>
        </p:txBody>
      </p:sp>
      <p:sp>
        <p:nvSpPr>
          <p:cNvPr id="187411" name="Rectangle 19"/>
          <p:cNvSpPr>
            <a:spLocks noChangeArrowheads="1"/>
          </p:cNvSpPr>
          <p:nvPr/>
        </p:nvSpPr>
        <p:spPr bwMode="auto">
          <a:xfrm>
            <a:off x="1390650" y="2590800"/>
            <a:ext cx="519113" cy="762000"/>
          </a:xfrm>
          <a:prstGeom prst="rect">
            <a:avLst/>
          </a:prstGeom>
          <a:noFill/>
          <a:ln w="9525">
            <a:noFill/>
            <a:miter lim="800000"/>
            <a:headEnd/>
            <a:tailEnd/>
          </a:ln>
          <a:effectLst/>
        </p:spPr>
        <p:txBody>
          <a:bodyPr wrap="none">
            <a:prstTxWarp prst="textNoShape">
              <a:avLst/>
            </a:prstTxWarp>
            <a:spAutoFit/>
          </a:bodyPr>
          <a:lstStyle/>
          <a:p>
            <a:r>
              <a:rPr lang="en-US" sz="4400">
                <a:solidFill>
                  <a:schemeClr val="folHlink"/>
                </a:solidFill>
                <a:latin typeface="B VAG Rounded Bold" charset="0"/>
              </a:rPr>
              <a:t>+</a:t>
            </a:r>
            <a:endParaRPr lang="en-US" sz="4400">
              <a:solidFill>
                <a:srgbClr val="FFFF00"/>
              </a:solidFill>
              <a:latin typeface="B VAG Rounded Bold" charset="0"/>
            </a:endParaRPr>
          </a:p>
        </p:txBody>
      </p:sp>
      <p:sp>
        <p:nvSpPr>
          <p:cNvPr id="187412" name="Rectangle 20"/>
          <p:cNvSpPr>
            <a:spLocks noChangeArrowheads="1"/>
          </p:cNvSpPr>
          <p:nvPr/>
        </p:nvSpPr>
        <p:spPr bwMode="auto">
          <a:xfrm>
            <a:off x="3067050" y="2590800"/>
            <a:ext cx="519113" cy="762000"/>
          </a:xfrm>
          <a:prstGeom prst="rect">
            <a:avLst/>
          </a:prstGeom>
          <a:noFill/>
          <a:ln w="9525">
            <a:noFill/>
            <a:miter lim="800000"/>
            <a:headEnd/>
            <a:tailEnd/>
          </a:ln>
          <a:effectLst/>
        </p:spPr>
        <p:txBody>
          <a:bodyPr wrap="none">
            <a:prstTxWarp prst="textNoShape">
              <a:avLst/>
            </a:prstTxWarp>
            <a:spAutoFit/>
          </a:bodyPr>
          <a:lstStyle/>
          <a:p>
            <a:r>
              <a:rPr lang="en-US" sz="4400">
                <a:solidFill>
                  <a:schemeClr val="folHlink"/>
                </a:solidFill>
                <a:latin typeface="B VAG Rounded Bold" charset="0"/>
              </a:rPr>
              <a:t>+</a:t>
            </a:r>
            <a:endParaRPr lang="en-US" sz="4400">
              <a:solidFill>
                <a:srgbClr val="FFFF00"/>
              </a:solidFill>
              <a:latin typeface="B VAG Rounded Bold" charset="0"/>
            </a:endParaRPr>
          </a:p>
        </p:txBody>
      </p:sp>
      <p:sp>
        <p:nvSpPr>
          <p:cNvPr id="187413" name="Rectangle 21"/>
          <p:cNvSpPr>
            <a:spLocks noChangeArrowheads="1"/>
          </p:cNvSpPr>
          <p:nvPr/>
        </p:nvSpPr>
        <p:spPr bwMode="auto">
          <a:xfrm>
            <a:off x="1390650" y="3962400"/>
            <a:ext cx="519113" cy="762000"/>
          </a:xfrm>
          <a:prstGeom prst="rect">
            <a:avLst/>
          </a:prstGeom>
          <a:noFill/>
          <a:ln w="9525">
            <a:noFill/>
            <a:miter lim="800000"/>
            <a:headEnd/>
            <a:tailEnd/>
          </a:ln>
          <a:effectLst/>
        </p:spPr>
        <p:txBody>
          <a:bodyPr wrap="none">
            <a:prstTxWarp prst="textNoShape">
              <a:avLst/>
            </a:prstTxWarp>
            <a:spAutoFit/>
          </a:bodyPr>
          <a:lstStyle/>
          <a:p>
            <a:r>
              <a:rPr lang="en-US" sz="4400">
                <a:solidFill>
                  <a:schemeClr val="folHlink"/>
                </a:solidFill>
                <a:latin typeface="B VAG Rounded Bold" charset="0"/>
              </a:rPr>
              <a:t>+</a:t>
            </a:r>
            <a:endParaRPr lang="en-US" sz="4400">
              <a:solidFill>
                <a:srgbClr val="FFFF00"/>
              </a:solidFill>
              <a:latin typeface="B VAG Rounded Bold" charset="0"/>
            </a:endParaRPr>
          </a:p>
        </p:txBody>
      </p:sp>
      <p:sp>
        <p:nvSpPr>
          <p:cNvPr id="187414" name="Rectangle 22"/>
          <p:cNvSpPr>
            <a:spLocks noChangeArrowheads="1"/>
          </p:cNvSpPr>
          <p:nvPr/>
        </p:nvSpPr>
        <p:spPr bwMode="auto">
          <a:xfrm>
            <a:off x="3067050" y="3962400"/>
            <a:ext cx="519113" cy="762000"/>
          </a:xfrm>
          <a:prstGeom prst="rect">
            <a:avLst/>
          </a:prstGeom>
          <a:noFill/>
          <a:ln w="9525">
            <a:noFill/>
            <a:miter lim="800000"/>
            <a:headEnd/>
            <a:tailEnd/>
          </a:ln>
          <a:effectLst/>
        </p:spPr>
        <p:txBody>
          <a:bodyPr wrap="none">
            <a:prstTxWarp prst="textNoShape">
              <a:avLst/>
            </a:prstTxWarp>
            <a:spAutoFit/>
          </a:bodyPr>
          <a:lstStyle/>
          <a:p>
            <a:r>
              <a:rPr lang="en-US" sz="4400">
                <a:solidFill>
                  <a:schemeClr val="folHlink"/>
                </a:solidFill>
                <a:latin typeface="B VAG Rounded Bold" charset="0"/>
              </a:rPr>
              <a:t>+</a:t>
            </a:r>
            <a:endParaRPr lang="en-US" sz="4400">
              <a:solidFill>
                <a:srgbClr val="FFFF00"/>
              </a:solidFill>
              <a:latin typeface="B VAG Rounded Bold" charset="0"/>
            </a:endParaRPr>
          </a:p>
        </p:txBody>
      </p:sp>
      <p:sp>
        <p:nvSpPr>
          <p:cNvPr id="187415" name="Rectangle 23"/>
          <p:cNvSpPr>
            <a:spLocks noChangeArrowheads="1"/>
          </p:cNvSpPr>
          <p:nvPr/>
        </p:nvSpPr>
        <p:spPr bwMode="auto">
          <a:xfrm>
            <a:off x="4795838" y="3228975"/>
            <a:ext cx="519112" cy="762000"/>
          </a:xfrm>
          <a:prstGeom prst="rect">
            <a:avLst/>
          </a:prstGeom>
          <a:noFill/>
          <a:ln w="9525">
            <a:noFill/>
            <a:miter lim="800000"/>
            <a:headEnd/>
            <a:tailEnd/>
          </a:ln>
          <a:effectLst/>
        </p:spPr>
        <p:txBody>
          <a:bodyPr wrap="none">
            <a:prstTxWarp prst="textNoShape">
              <a:avLst/>
            </a:prstTxWarp>
            <a:spAutoFit/>
          </a:bodyPr>
          <a:lstStyle/>
          <a:p>
            <a:r>
              <a:rPr lang="en-US" sz="4400">
                <a:solidFill>
                  <a:schemeClr val="folHlink"/>
                </a:solidFill>
                <a:latin typeface="B VAG Rounded Bold" charset="0"/>
              </a:rPr>
              <a:t>=</a:t>
            </a:r>
            <a:endParaRPr lang="en-US" sz="4400">
              <a:solidFill>
                <a:srgbClr val="FFFF00"/>
              </a:solidFill>
              <a:latin typeface="B VAG Rounded Bold" charset="0"/>
            </a:endParaRPr>
          </a:p>
        </p:txBody>
      </p:sp>
      <p:sp>
        <p:nvSpPr>
          <p:cNvPr id="187416" name="Rectangle 24"/>
          <p:cNvSpPr>
            <a:spLocks noChangeArrowheads="1"/>
          </p:cNvSpPr>
          <p:nvPr/>
        </p:nvSpPr>
        <p:spPr bwMode="auto">
          <a:xfrm>
            <a:off x="5457825" y="5181600"/>
            <a:ext cx="3206750" cy="946150"/>
          </a:xfrm>
          <a:prstGeom prst="rect">
            <a:avLst/>
          </a:prstGeom>
          <a:noFill/>
          <a:ln w="9525">
            <a:noFill/>
            <a:miter lim="800000"/>
            <a:headEnd/>
            <a:tailEnd/>
          </a:ln>
          <a:effectLst/>
        </p:spPr>
        <p:txBody>
          <a:bodyPr wrap="none">
            <a:prstTxWarp prst="textNoShape">
              <a:avLst/>
            </a:prstTxWarp>
            <a:spAutoFit/>
          </a:bodyPr>
          <a:lstStyle/>
          <a:p>
            <a:pPr algn="ctr"/>
            <a:r>
              <a:rPr lang="en-US" sz="2800">
                <a:solidFill>
                  <a:srgbClr val="FF0080"/>
                </a:solidFill>
                <a:effectLst>
                  <a:outerShdw blurRad="38100" dist="38100" dir="2700000" algn="tl">
                    <a:srgbClr val="000000"/>
                  </a:outerShdw>
                </a:effectLst>
                <a:latin typeface="B VAG Rounded Bold" charset="0"/>
              </a:rPr>
              <a:t>Perlin noise</a:t>
            </a:r>
            <a:br>
              <a:rPr lang="en-US" sz="2800">
                <a:solidFill>
                  <a:srgbClr val="FF0080"/>
                </a:solidFill>
                <a:effectLst>
                  <a:outerShdw blurRad="38100" dist="38100" dir="2700000" algn="tl">
                    <a:srgbClr val="000000"/>
                  </a:outerShdw>
                </a:effectLst>
                <a:latin typeface="B VAG Rounded Bold" charset="0"/>
              </a:rPr>
            </a:br>
            <a:r>
              <a:rPr lang="en-US" sz="2800">
                <a:solidFill>
                  <a:srgbClr val="FF0080"/>
                </a:solidFill>
                <a:effectLst>
                  <a:outerShdw blurRad="38100" dist="38100" dir="2700000" algn="tl">
                    <a:srgbClr val="000000"/>
                  </a:outerShdw>
                </a:effectLst>
                <a:latin typeface="B VAG Rounded Bold" charset="0"/>
              </a:rPr>
              <a:t>fractal 1D mountain</a:t>
            </a:r>
            <a:endParaRPr lang="en-US" sz="2800">
              <a:solidFill>
                <a:srgbClr val="FFFF00"/>
              </a:solidFill>
              <a:effectLst>
                <a:outerShdw blurRad="38100" dist="38100" dir="2700000" algn="tl">
                  <a:srgbClr val="000000"/>
                </a:outerShdw>
              </a:effectLst>
              <a:latin typeface="B VAG Rounded Bold" charset="0"/>
            </a:endParaRPr>
          </a:p>
        </p:txBody>
      </p:sp>
      <p:sp>
        <p:nvSpPr>
          <p:cNvPr id="187417" name="Rectangle 25"/>
          <p:cNvSpPr>
            <a:spLocks noChangeArrowheads="1"/>
          </p:cNvSpPr>
          <p:nvPr/>
        </p:nvSpPr>
        <p:spPr bwMode="auto">
          <a:xfrm>
            <a:off x="2276475" y="3228975"/>
            <a:ext cx="519113" cy="762000"/>
          </a:xfrm>
          <a:prstGeom prst="rect">
            <a:avLst/>
          </a:prstGeom>
          <a:noFill/>
          <a:ln w="9525">
            <a:noFill/>
            <a:miter lim="800000"/>
            <a:headEnd/>
            <a:tailEnd/>
          </a:ln>
          <a:effectLst/>
        </p:spPr>
        <p:txBody>
          <a:bodyPr wrap="none">
            <a:prstTxWarp prst="textNoShape">
              <a:avLst/>
            </a:prstTxWarp>
            <a:spAutoFit/>
          </a:bodyPr>
          <a:lstStyle/>
          <a:p>
            <a:r>
              <a:rPr lang="en-US" sz="4400">
                <a:solidFill>
                  <a:schemeClr val="folHlink"/>
                </a:solidFill>
                <a:latin typeface="B VAG Rounded Bold" charset="0"/>
              </a:rPr>
              <a:t>+</a:t>
            </a:r>
            <a:endParaRPr lang="en-US" sz="4400">
              <a:solidFill>
                <a:srgbClr val="FFFF00"/>
              </a:solidFill>
              <a:latin typeface="B VAG Rounded Bold"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Slide Number Placeholder 4"/>
          <p:cNvSpPr>
            <a:spLocks noGrp="1"/>
          </p:cNvSpPr>
          <p:nvPr>
            <p:ph type="sldNum" sz="quarter" idx="10"/>
          </p:nvPr>
        </p:nvSpPr>
        <p:spPr/>
        <p:txBody>
          <a:bodyPr/>
          <a:lstStyle/>
          <a:p>
            <a:fld id="{46ADABD3-9692-B545-A876-1202A9B4300F}" type="slidenum">
              <a:rPr lang="en-US"/>
              <a:pPr/>
              <a:t>19</a:t>
            </a:fld>
            <a:r>
              <a:rPr lang="en-US"/>
              <a:t>/31</a:t>
            </a:r>
          </a:p>
        </p:txBody>
      </p:sp>
      <p:sp>
        <p:nvSpPr>
          <p:cNvPr id="23" name="Footer Placeholder 5"/>
          <p:cNvSpPr>
            <a:spLocks noGrp="1"/>
          </p:cNvSpPr>
          <p:nvPr>
            <p:ph type="ftr" sz="quarter" idx="11"/>
          </p:nvPr>
        </p:nvSpPr>
        <p:spPr/>
        <p:txBody>
          <a:bodyPr/>
          <a:lstStyle/>
          <a:p>
            <a:r>
              <a:rPr lang="en-US"/>
              <a:t>Procedural Modeling Basics</a:t>
            </a:r>
          </a:p>
        </p:txBody>
      </p:sp>
      <p:pic>
        <p:nvPicPr>
          <p:cNvPr id="189469" name="Picture 29"/>
          <p:cNvPicPr>
            <a:picLocks noChangeAspect="1" noChangeArrowheads="1"/>
          </p:cNvPicPr>
          <p:nvPr/>
        </p:nvPicPr>
        <p:blipFill>
          <a:blip r:embed="rId3"/>
          <a:srcRect/>
          <a:stretch>
            <a:fillRect/>
          </a:stretch>
        </p:blipFill>
        <p:spPr bwMode="auto">
          <a:xfrm>
            <a:off x="6299200" y="2894013"/>
            <a:ext cx="1625600" cy="1625600"/>
          </a:xfrm>
          <a:prstGeom prst="rect">
            <a:avLst/>
          </a:prstGeom>
          <a:noFill/>
          <a:ln w="9525">
            <a:noFill/>
            <a:miter lim="800000"/>
            <a:headEnd/>
            <a:tailEnd/>
          </a:ln>
          <a:effectLst/>
        </p:spPr>
      </p:pic>
      <p:sp>
        <p:nvSpPr>
          <p:cNvPr id="189442" name="Rectangle 2"/>
          <p:cNvSpPr>
            <a:spLocks noGrp="1" noChangeArrowheads="1"/>
          </p:cNvSpPr>
          <p:nvPr>
            <p:ph type="title"/>
          </p:nvPr>
        </p:nvSpPr>
        <p:spPr/>
        <p:txBody>
          <a:bodyPr/>
          <a:lstStyle/>
          <a:p>
            <a:r>
              <a:rPr lang="en-US"/>
              <a:t>Perlin Noise Basics IV</a:t>
            </a:r>
          </a:p>
        </p:txBody>
      </p:sp>
      <p:sp>
        <p:nvSpPr>
          <p:cNvPr id="189443" name="Rectangle 3"/>
          <p:cNvSpPr>
            <a:spLocks noGrp="1" noChangeArrowheads="1"/>
          </p:cNvSpPr>
          <p:nvPr>
            <p:ph type="body" idx="1"/>
          </p:nvPr>
        </p:nvSpPr>
        <p:spPr>
          <a:xfrm>
            <a:off x="923925" y="1219200"/>
            <a:ext cx="3952875" cy="4876800"/>
          </a:xfrm>
        </p:spPr>
        <p:txBody>
          <a:bodyPr/>
          <a:lstStyle/>
          <a:p>
            <a:pPr>
              <a:lnSpc>
                <a:spcPct val="90000"/>
              </a:lnSpc>
            </a:pPr>
            <a:r>
              <a:rPr lang="en-US" sz="2400">
                <a:solidFill>
                  <a:schemeClr val="tx1"/>
                </a:solidFill>
              </a:rPr>
              <a:t>This also works in 2D</a:t>
            </a:r>
          </a:p>
          <a:p>
            <a:pPr>
              <a:lnSpc>
                <a:spcPct val="90000"/>
              </a:lnSpc>
              <a:buFont typeface="Wingdings" charset="2"/>
              <a:buNone/>
            </a:pPr>
            <a:r>
              <a:rPr lang="en-US" sz="2400">
                <a:solidFill>
                  <a:schemeClr val="tx1"/>
                </a:solidFill>
              </a:rPr>
              <a:t/>
            </a:r>
            <a:br>
              <a:rPr lang="en-US" sz="2400">
                <a:solidFill>
                  <a:schemeClr val="tx1"/>
                </a:solidFill>
              </a:rPr>
            </a:br>
            <a:r>
              <a:rPr lang="en-US" sz="2400">
                <a:solidFill>
                  <a:schemeClr val="tx1"/>
                </a:solidFill>
              </a:rPr>
              <a:t/>
            </a:r>
            <a:br>
              <a:rPr lang="en-US" sz="2400">
                <a:solidFill>
                  <a:schemeClr val="tx1"/>
                </a:solidFill>
              </a:rPr>
            </a:br>
            <a:endParaRPr lang="en-US" sz="2400">
              <a:solidFill>
                <a:schemeClr val="tx1"/>
              </a:solidFill>
            </a:endParaRPr>
          </a:p>
          <a:p>
            <a:pPr>
              <a:lnSpc>
                <a:spcPct val="90000"/>
              </a:lnSpc>
            </a:pPr>
            <a:endParaRPr lang="en-US" sz="2400">
              <a:solidFill>
                <a:schemeClr val="tx1"/>
              </a:solidFill>
            </a:endParaRPr>
          </a:p>
          <a:p>
            <a:pPr>
              <a:lnSpc>
                <a:spcPct val="90000"/>
              </a:lnSpc>
            </a:pPr>
            <a:endParaRPr lang="en-US" sz="2400">
              <a:solidFill>
                <a:schemeClr val="tx1"/>
              </a:solidFill>
            </a:endParaRPr>
          </a:p>
          <a:p>
            <a:pPr>
              <a:lnSpc>
                <a:spcPct val="90000"/>
              </a:lnSpc>
            </a:pPr>
            <a:endParaRPr lang="en-US" sz="2400">
              <a:solidFill>
                <a:schemeClr val="tx1"/>
              </a:solidFill>
            </a:endParaRPr>
          </a:p>
          <a:p>
            <a:pPr>
              <a:lnSpc>
                <a:spcPct val="90000"/>
              </a:lnSpc>
            </a:pPr>
            <a:endParaRPr lang="en-US" sz="2400">
              <a:solidFill>
                <a:schemeClr val="tx1"/>
              </a:solidFill>
            </a:endParaRPr>
          </a:p>
          <a:p>
            <a:pPr>
              <a:lnSpc>
                <a:spcPct val="90000"/>
              </a:lnSpc>
            </a:pPr>
            <a:endParaRPr lang="en-US" sz="2400">
              <a:solidFill>
                <a:schemeClr val="tx1"/>
              </a:solidFill>
            </a:endParaRPr>
          </a:p>
          <a:p>
            <a:pPr>
              <a:lnSpc>
                <a:spcPct val="90000"/>
              </a:lnSpc>
            </a:pPr>
            <a:endParaRPr lang="en-US" sz="2400">
              <a:solidFill>
                <a:schemeClr val="tx1"/>
              </a:solidFill>
            </a:endParaRPr>
          </a:p>
          <a:p>
            <a:pPr>
              <a:lnSpc>
                <a:spcPct val="90000"/>
              </a:lnSpc>
            </a:pPr>
            <a:endParaRPr lang="en-US" sz="2400">
              <a:solidFill>
                <a:schemeClr val="tx1"/>
              </a:solidFill>
            </a:endParaRPr>
          </a:p>
          <a:p>
            <a:pPr>
              <a:lnSpc>
                <a:spcPct val="90000"/>
              </a:lnSpc>
            </a:pPr>
            <a:r>
              <a:rPr lang="en-US" sz="2400">
                <a:solidFill>
                  <a:schemeClr val="tx1"/>
                </a:solidFill>
              </a:rPr>
              <a:t>…and for 3D, and for 4D!</a:t>
            </a:r>
          </a:p>
        </p:txBody>
      </p:sp>
      <p:sp>
        <p:nvSpPr>
          <p:cNvPr id="189444" name="Rectangle 4"/>
          <p:cNvSpPr>
            <a:spLocks noChangeArrowheads="1"/>
          </p:cNvSpPr>
          <p:nvPr/>
        </p:nvSpPr>
        <p:spPr bwMode="auto">
          <a:xfrm>
            <a:off x="2617788" y="722313"/>
            <a:ext cx="6081712" cy="396875"/>
          </a:xfrm>
          <a:prstGeom prst="rect">
            <a:avLst/>
          </a:prstGeom>
          <a:noFill/>
          <a:ln w="9525">
            <a:noFill/>
            <a:miter lim="800000"/>
            <a:headEnd/>
            <a:tailEnd/>
          </a:ln>
          <a:effectLst/>
        </p:spPr>
        <p:txBody>
          <a:bodyPr wrap="none">
            <a:prstTxWarp prst="textNoShape">
              <a:avLst/>
            </a:prstTxWarp>
            <a:spAutoFit/>
          </a:bodyPr>
          <a:lstStyle/>
          <a:p>
            <a:pPr algn="r"/>
            <a:r>
              <a:rPr lang="en-US" sz="2000" b="0">
                <a:latin typeface="B VAG Rounded Bold" charset="0"/>
              </a:rPr>
              <a:t>freespace.virgin.net/hugo.elias/models/m_perlin.htm</a:t>
            </a:r>
          </a:p>
        </p:txBody>
      </p:sp>
      <p:sp>
        <p:nvSpPr>
          <p:cNvPr id="189452" name="Rectangle 12"/>
          <p:cNvSpPr>
            <a:spLocks noChangeArrowheads="1"/>
          </p:cNvSpPr>
          <p:nvPr/>
        </p:nvSpPr>
        <p:spPr bwMode="auto">
          <a:xfrm>
            <a:off x="6299200" y="2894013"/>
            <a:ext cx="1600200" cy="1600200"/>
          </a:xfrm>
          <a:prstGeom prst="rect">
            <a:avLst/>
          </a:prstGeom>
          <a:noFill/>
          <a:ln w="76200">
            <a:solidFill>
              <a:srgbClr val="FF0080"/>
            </a:solidFill>
            <a:miter lim="800000"/>
            <a:headEnd/>
            <a:tailEnd/>
          </a:ln>
          <a:effectLst/>
        </p:spPr>
        <p:txBody>
          <a:bodyPr wrap="none" anchor="ctr">
            <a:prstTxWarp prst="textNoShape">
              <a:avLst/>
            </a:prstTxWarp>
          </a:bodyPr>
          <a:lstStyle/>
          <a:p>
            <a:endParaRPr lang="en-US"/>
          </a:p>
        </p:txBody>
      </p:sp>
      <p:sp>
        <p:nvSpPr>
          <p:cNvPr id="189458" name="Rectangle 18"/>
          <p:cNvSpPr>
            <a:spLocks noChangeArrowheads="1"/>
          </p:cNvSpPr>
          <p:nvPr/>
        </p:nvSpPr>
        <p:spPr bwMode="auto">
          <a:xfrm>
            <a:off x="5422900" y="4646613"/>
            <a:ext cx="3278188" cy="1373187"/>
          </a:xfrm>
          <a:prstGeom prst="rect">
            <a:avLst/>
          </a:prstGeom>
          <a:noFill/>
          <a:ln w="9525">
            <a:noFill/>
            <a:miter lim="800000"/>
            <a:headEnd/>
            <a:tailEnd/>
          </a:ln>
          <a:effectLst/>
        </p:spPr>
        <p:txBody>
          <a:bodyPr wrap="none">
            <a:prstTxWarp prst="textNoShape">
              <a:avLst/>
            </a:prstTxWarp>
            <a:spAutoFit/>
          </a:bodyPr>
          <a:lstStyle/>
          <a:p>
            <a:pPr algn="ctr"/>
            <a:r>
              <a:rPr lang="en-US" sz="2800">
                <a:solidFill>
                  <a:srgbClr val="FF0080"/>
                </a:solidFill>
                <a:effectLst>
                  <a:outerShdw blurRad="38100" dist="38100" dir="2700000" algn="tl">
                    <a:srgbClr val="000000"/>
                  </a:outerShdw>
                </a:effectLst>
                <a:latin typeface="B VAG Rounded Bold" charset="0"/>
              </a:rPr>
              <a:t>Perlin noise</a:t>
            </a:r>
            <a:br>
              <a:rPr lang="en-US" sz="2800">
                <a:solidFill>
                  <a:srgbClr val="FF0080"/>
                </a:solidFill>
                <a:effectLst>
                  <a:outerShdw blurRad="38100" dist="38100" dir="2700000" algn="tl">
                    <a:srgbClr val="000000"/>
                  </a:outerShdw>
                </a:effectLst>
                <a:latin typeface="B VAG Rounded Bold" charset="0"/>
              </a:rPr>
            </a:br>
            <a:r>
              <a:rPr lang="en-US" sz="2800">
                <a:solidFill>
                  <a:srgbClr val="FF0080"/>
                </a:solidFill>
                <a:effectLst>
                  <a:outerShdw blurRad="38100" dist="38100" dir="2700000" algn="tl">
                    <a:srgbClr val="000000"/>
                  </a:outerShdw>
                </a:effectLst>
                <a:latin typeface="B VAG Rounded Bold" charset="0"/>
              </a:rPr>
              <a:t>fractal 2D mountain</a:t>
            </a:r>
            <a:br>
              <a:rPr lang="en-US" sz="2800">
                <a:solidFill>
                  <a:srgbClr val="FF0080"/>
                </a:solidFill>
                <a:effectLst>
                  <a:outerShdw blurRad="38100" dist="38100" dir="2700000" algn="tl">
                    <a:srgbClr val="000000"/>
                  </a:outerShdw>
                </a:effectLst>
                <a:latin typeface="B VAG Rounded Bold" charset="0"/>
              </a:rPr>
            </a:br>
            <a:r>
              <a:rPr lang="en-US" sz="2800">
                <a:solidFill>
                  <a:srgbClr val="FF0080"/>
                </a:solidFill>
                <a:effectLst>
                  <a:outerShdw blurRad="38100" dist="38100" dir="2700000" algn="tl">
                    <a:srgbClr val="000000"/>
                  </a:outerShdw>
                </a:effectLst>
                <a:latin typeface="B VAG Rounded Bold" charset="0"/>
              </a:rPr>
              <a:t>(or texture!)</a:t>
            </a:r>
            <a:endParaRPr lang="en-US" sz="2800">
              <a:solidFill>
                <a:srgbClr val="FFFF00"/>
              </a:solidFill>
              <a:effectLst>
                <a:outerShdw blurRad="38100" dist="38100" dir="2700000" algn="tl">
                  <a:srgbClr val="000000"/>
                </a:outerShdw>
              </a:effectLst>
              <a:latin typeface="B VAG Rounded Bold" charset="0"/>
            </a:endParaRPr>
          </a:p>
        </p:txBody>
      </p:sp>
      <p:pic>
        <p:nvPicPr>
          <p:cNvPr id="189459" name="Picture 19"/>
          <p:cNvPicPr>
            <a:picLocks noChangeAspect="1" noChangeArrowheads="1"/>
          </p:cNvPicPr>
          <p:nvPr/>
        </p:nvPicPr>
        <p:blipFill>
          <a:blip r:embed="rId4"/>
          <a:srcRect/>
          <a:stretch>
            <a:fillRect/>
          </a:stretch>
        </p:blipFill>
        <p:spPr bwMode="auto">
          <a:xfrm>
            <a:off x="203200" y="1990725"/>
            <a:ext cx="1625600" cy="1625600"/>
          </a:xfrm>
          <a:prstGeom prst="rect">
            <a:avLst/>
          </a:prstGeom>
          <a:noFill/>
          <a:ln w="9525">
            <a:noFill/>
            <a:miter lim="800000"/>
            <a:headEnd/>
            <a:tailEnd/>
          </a:ln>
          <a:effectLst/>
        </p:spPr>
      </p:pic>
      <p:pic>
        <p:nvPicPr>
          <p:cNvPr id="189460" name="Picture 20"/>
          <p:cNvPicPr>
            <a:picLocks noChangeAspect="1" noChangeArrowheads="1"/>
          </p:cNvPicPr>
          <p:nvPr/>
        </p:nvPicPr>
        <p:blipFill>
          <a:blip r:embed="rId5"/>
          <a:srcRect/>
          <a:stretch>
            <a:fillRect/>
          </a:stretch>
        </p:blipFill>
        <p:spPr bwMode="auto">
          <a:xfrm>
            <a:off x="1955800" y="1981200"/>
            <a:ext cx="1625600" cy="1625600"/>
          </a:xfrm>
          <a:prstGeom prst="rect">
            <a:avLst/>
          </a:prstGeom>
          <a:noFill/>
          <a:ln w="9525">
            <a:noFill/>
            <a:miter lim="800000"/>
            <a:headEnd/>
            <a:tailEnd/>
          </a:ln>
          <a:effectLst/>
        </p:spPr>
      </p:pic>
      <p:pic>
        <p:nvPicPr>
          <p:cNvPr id="189461" name="Picture 21"/>
          <p:cNvPicPr>
            <a:picLocks noChangeAspect="1" noChangeArrowheads="1"/>
          </p:cNvPicPr>
          <p:nvPr/>
        </p:nvPicPr>
        <p:blipFill>
          <a:blip r:embed="rId6"/>
          <a:srcRect/>
          <a:stretch>
            <a:fillRect/>
          </a:stretch>
        </p:blipFill>
        <p:spPr bwMode="auto">
          <a:xfrm>
            <a:off x="3708400" y="1981200"/>
            <a:ext cx="1625600" cy="1625600"/>
          </a:xfrm>
          <a:prstGeom prst="rect">
            <a:avLst/>
          </a:prstGeom>
          <a:noFill/>
          <a:ln w="9525">
            <a:noFill/>
            <a:miter lim="800000"/>
            <a:headEnd/>
            <a:tailEnd/>
          </a:ln>
          <a:effectLst/>
        </p:spPr>
      </p:pic>
      <p:pic>
        <p:nvPicPr>
          <p:cNvPr id="189462" name="Picture 22"/>
          <p:cNvPicPr>
            <a:picLocks noChangeAspect="1" noChangeArrowheads="1"/>
          </p:cNvPicPr>
          <p:nvPr/>
        </p:nvPicPr>
        <p:blipFill>
          <a:blip r:embed="rId7"/>
          <a:srcRect/>
          <a:stretch>
            <a:fillRect/>
          </a:stretch>
        </p:blipFill>
        <p:spPr bwMode="auto">
          <a:xfrm>
            <a:off x="203200" y="3743325"/>
            <a:ext cx="1625600" cy="1625600"/>
          </a:xfrm>
          <a:prstGeom prst="rect">
            <a:avLst/>
          </a:prstGeom>
          <a:noFill/>
          <a:ln w="9525">
            <a:noFill/>
            <a:miter lim="800000"/>
            <a:headEnd/>
            <a:tailEnd/>
          </a:ln>
          <a:effectLst/>
        </p:spPr>
      </p:pic>
      <p:pic>
        <p:nvPicPr>
          <p:cNvPr id="189463" name="Picture 23"/>
          <p:cNvPicPr>
            <a:picLocks noChangeAspect="1" noChangeArrowheads="1"/>
          </p:cNvPicPr>
          <p:nvPr/>
        </p:nvPicPr>
        <p:blipFill>
          <a:blip r:embed="rId8"/>
          <a:srcRect/>
          <a:stretch>
            <a:fillRect/>
          </a:stretch>
        </p:blipFill>
        <p:spPr bwMode="auto">
          <a:xfrm>
            <a:off x="1955800" y="3733800"/>
            <a:ext cx="1625600" cy="1625600"/>
          </a:xfrm>
          <a:prstGeom prst="rect">
            <a:avLst/>
          </a:prstGeom>
          <a:noFill/>
          <a:ln w="9525">
            <a:noFill/>
            <a:miter lim="800000"/>
            <a:headEnd/>
            <a:tailEnd/>
          </a:ln>
          <a:effectLst/>
        </p:spPr>
      </p:pic>
      <p:pic>
        <p:nvPicPr>
          <p:cNvPr id="189464" name="Picture 24"/>
          <p:cNvPicPr>
            <a:picLocks noChangeAspect="1" noChangeArrowheads="1"/>
          </p:cNvPicPr>
          <p:nvPr/>
        </p:nvPicPr>
        <p:blipFill>
          <a:blip r:embed="rId9"/>
          <a:srcRect/>
          <a:stretch>
            <a:fillRect/>
          </a:stretch>
        </p:blipFill>
        <p:spPr bwMode="auto">
          <a:xfrm>
            <a:off x="3708400" y="3733800"/>
            <a:ext cx="1625600" cy="1625600"/>
          </a:xfrm>
          <a:prstGeom prst="rect">
            <a:avLst/>
          </a:prstGeom>
          <a:noFill/>
          <a:ln w="9525">
            <a:noFill/>
            <a:miter lim="800000"/>
            <a:headEnd/>
            <a:tailEnd/>
          </a:ln>
          <a:effectLst/>
        </p:spPr>
      </p:pic>
      <p:sp>
        <p:nvSpPr>
          <p:cNvPr id="189453" name="Rectangle 13"/>
          <p:cNvSpPr>
            <a:spLocks noChangeArrowheads="1"/>
          </p:cNvSpPr>
          <p:nvPr/>
        </p:nvSpPr>
        <p:spPr bwMode="auto">
          <a:xfrm>
            <a:off x="1633538" y="2362200"/>
            <a:ext cx="519112" cy="762000"/>
          </a:xfrm>
          <a:prstGeom prst="rect">
            <a:avLst/>
          </a:prstGeom>
          <a:noFill/>
          <a:ln w="9525">
            <a:noFill/>
            <a:miter lim="800000"/>
            <a:headEnd/>
            <a:tailEnd/>
          </a:ln>
          <a:effectLst/>
        </p:spPr>
        <p:txBody>
          <a:bodyPr wrap="none">
            <a:prstTxWarp prst="textNoShape">
              <a:avLst/>
            </a:prstTxWarp>
            <a:spAutoFit/>
          </a:bodyPr>
          <a:lstStyle/>
          <a:p>
            <a:r>
              <a:rPr lang="en-US" sz="4400">
                <a:solidFill>
                  <a:srgbClr val="FFFF00"/>
                </a:solidFill>
                <a:latin typeface="B VAG Rounded Bold" charset="0"/>
              </a:rPr>
              <a:t>+</a:t>
            </a:r>
          </a:p>
        </p:txBody>
      </p:sp>
      <p:sp>
        <p:nvSpPr>
          <p:cNvPr id="189454" name="Rectangle 14"/>
          <p:cNvSpPr>
            <a:spLocks noChangeArrowheads="1"/>
          </p:cNvSpPr>
          <p:nvPr/>
        </p:nvSpPr>
        <p:spPr bwMode="auto">
          <a:xfrm>
            <a:off x="3386138" y="2362200"/>
            <a:ext cx="519112" cy="762000"/>
          </a:xfrm>
          <a:prstGeom prst="rect">
            <a:avLst/>
          </a:prstGeom>
          <a:noFill/>
          <a:ln w="9525">
            <a:noFill/>
            <a:miter lim="800000"/>
            <a:headEnd/>
            <a:tailEnd/>
          </a:ln>
          <a:effectLst/>
        </p:spPr>
        <p:txBody>
          <a:bodyPr wrap="none">
            <a:prstTxWarp prst="textNoShape">
              <a:avLst/>
            </a:prstTxWarp>
            <a:spAutoFit/>
          </a:bodyPr>
          <a:lstStyle/>
          <a:p>
            <a:r>
              <a:rPr lang="en-US" sz="4400">
                <a:solidFill>
                  <a:srgbClr val="FFFF00"/>
                </a:solidFill>
                <a:latin typeface="B VAG Rounded Bold" charset="0"/>
              </a:rPr>
              <a:t>+</a:t>
            </a:r>
          </a:p>
        </p:txBody>
      </p:sp>
      <p:sp>
        <p:nvSpPr>
          <p:cNvPr id="189455" name="Rectangle 15"/>
          <p:cNvSpPr>
            <a:spLocks noChangeArrowheads="1"/>
          </p:cNvSpPr>
          <p:nvPr/>
        </p:nvSpPr>
        <p:spPr bwMode="auto">
          <a:xfrm>
            <a:off x="1638300" y="4114800"/>
            <a:ext cx="519113" cy="762000"/>
          </a:xfrm>
          <a:prstGeom prst="rect">
            <a:avLst/>
          </a:prstGeom>
          <a:noFill/>
          <a:ln w="9525">
            <a:noFill/>
            <a:miter lim="800000"/>
            <a:headEnd/>
            <a:tailEnd/>
          </a:ln>
          <a:effectLst/>
        </p:spPr>
        <p:txBody>
          <a:bodyPr wrap="none">
            <a:prstTxWarp prst="textNoShape">
              <a:avLst/>
            </a:prstTxWarp>
            <a:spAutoFit/>
          </a:bodyPr>
          <a:lstStyle/>
          <a:p>
            <a:r>
              <a:rPr lang="en-US" sz="4400">
                <a:solidFill>
                  <a:srgbClr val="FFFF00"/>
                </a:solidFill>
                <a:latin typeface="B VAG Rounded Bold" charset="0"/>
              </a:rPr>
              <a:t>+</a:t>
            </a:r>
          </a:p>
        </p:txBody>
      </p:sp>
      <p:sp>
        <p:nvSpPr>
          <p:cNvPr id="189456" name="Rectangle 16"/>
          <p:cNvSpPr>
            <a:spLocks noChangeArrowheads="1"/>
          </p:cNvSpPr>
          <p:nvPr/>
        </p:nvSpPr>
        <p:spPr bwMode="auto">
          <a:xfrm>
            <a:off x="3381375" y="4114800"/>
            <a:ext cx="519113" cy="762000"/>
          </a:xfrm>
          <a:prstGeom prst="rect">
            <a:avLst/>
          </a:prstGeom>
          <a:noFill/>
          <a:ln w="9525">
            <a:noFill/>
            <a:miter lim="800000"/>
            <a:headEnd/>
            <a:tailEnd/>
          </a:ln>
          <a:effectLst/>
        </p:spPr>
        <p:txBody>
          <a:bodyPr wrap="none">
            <a:prstTxWarp prst="textNoShape">
              <a:avLst/>
            </a:prstTxWarp>
            <a:spAutoFit/>
          </a:bodyPr>
          <a:lstStyle/>
          <a:p>
            <a:r>
              <a:rPr lang="en-US" sz="4400">
                <a:solidFill>
                  <a:srgbClr val="FFFF00"/>
                </a:solidFill>
                <a:latin typeface="B VAG Rounded Bold" charset="0"/>
              </a:rPr>
              <a:t>+</a:t>
            </a:r>
          </a:p>
        </p:txBody>
      </p:sp>
      <p:sp>
        <p:nvSpPr>
          <p:cNvPr id="189457" name="Rectangle 17"/>
          <p:cNvSpPr>
            <a:spLocks noChangeArrowheads="1"/>
          </p:cNvSpPr>
          <p:nvPr/>
        </p:nvSpPr>
        <p:spPr bwMode="auto">
          <a:xfrm>
            <a:off x="5119688" y="3228975"/>
            <a:ext cx="519112" cy="762000"/>
          </a:xfrm>
          <a:prstGeom prst="rect">
            <a:avLst/>
          </a:prstGeom>
          <a:noFill/>
          <a:ln w="9525">
            <a:noFill/>
            <a:miter lim="800000"/>
            <a:headEnd/>
            <a:tailEnd/>
          </a:ln>
          <a:effectLst/>
        </p:spPr>
        <p:txBody>
          <a:bodyPr wrap="none">
            <a:prstTxWarp prst="textNoShape">
              <a:avLst/>
            </a:prstTxWarp>
            <a:spAutoFit/>
          </a:bodyPr>
          <a:lstStyle/>
          <a:p>
            <a:r>
              <a:rPr lang="en-US" sz="4400">
                <a:solidFill>
                  <a:srgbClr val="FFFF00"/>
                </a:solidFill>
                <a:latin typeface="B VAG Rounded Bold" charset="0"/>
              </a:rPr>
              <a:t>=</a:t>
            </a:r>
          </a:p>
        </p:txBody>
      </p:sp>
      <p:sp>
        <p:nvSpPr>
          <p:cNvPr id="189470" name="Rectangle 30"/>
          <p:cNvSpPr>
            <a:spLocks noChangeArrowheads="1"/>
          </p:cNvSpPr>
          <p:nvPr/>
        </p:nvSpPr>
        <p:spPr bwMode="auto">
          <a:xfrm>
            <a:off x="2538413" y="3276600"/>
            <a:ext cx="519112" cy="762000"/>
          </a:xfrm>
          <a:prstGeom prst="rect">
            <a:avLst/>
          </a:prstGeom>
          <a:noFill/>
          <a:ln w="9525">
            <a:noFill/>
            <a:miter lim="800000"/>
            <a:headEnd/>
            <a:tailEnd/>
          </a:ln>
          <a:effectLst/>
        </p:spPr>
        <p:txBody>
          <a:bodyPr wrap="none">
            <a:prstTxWarp prst="textNoShape">
              <a:avLst/>
            </a:prstTxWarp>
            <a:spAutoFit/>
          </a:bodyPr>
          <a:lstStyle/>
          <a:p>
            <a:r>
              <a:rPr lang="en-US" sz="4400">
                <a:solidFill>
                  <a:srgbClr val="FFFF00"/>
                </a:solidFill>
                <a:latin typeface="B VAG Rounded Bold" charset="0"/>
              </a:rPr>
              <a:t>+</a:t>
            </a:r>
          </a:p>
        </p:txBody>
      </p:sp>
      <p:pic>
        <p:nvPicPr>
          <p:cNvPr id="189471" name="Picture 31"/>
          <p:cNvPicPr>
            <a:picLocks noChangeAspect="1" noChangeArrowheads="1"/>
          </p:cNvPicPr>
          <p:nvPr/>
        </p:nvPicPr>
        <p:blipFill>
          <a:blip r:embed="rId10"/>
          <a:srcRect/>
          <a:stretch>
            <a:fillRect/>
          </a:stretch>
        </p:blipFill>
        <p:spPr bwMode="auto">
          <a:xfrm>
            <a:off x="8216900" y="6229350"/>
            <a:ext cx="914400" cy="628650"/>
          </a:xfrm>
          <a:prstGeom prst="rect">
            <a:avLst/>
          </a:prstGeom>
          <a:noFill/>
          <a:ln w="9525">
            <a:noFill/>
            <a:miter lim="800000"/>
            <a:headEnd/>
            <a:tailEnd/>
          </a:ln>
          <a:effectLst/>
        </p:spPr>
      </p:pic>
      <p:sp>
        <p:nvSpPr>
          <p:cNvPr id="189472" name="Rectangle 32"/>
          <p:cNvSpPr>
            <a:spLocks noChangeArrowheads="1"/>
          </p:cNvSpPr>
          <p:nvPr/>
        </p:nvSpPr>
        <p:spPr bwMode="auto">
          <a:xfrm>
            <a:off x="8137525" y="5867400"/>
            <a:ext cx="1016000" cy="396875"/>
          </a:xfrm>
          <a:prstGeom prst="rect">
            <a:avLst/>
          </a:prstGeom>
          <a:noFill/>
          <a:ln w="9525">
            <a:noFill/>
            <a:miter lim="800000"/>
            <a:headEnd/>
            <a:tailEnd/>
          </a:ln>
          <a:effectLst/>
        </p:spPr>
        <p:txBody>
          <a:bodyPr wrap="none">
            <a:prstTxWarp prst="textNoShape">
              <a:avLst/>
            </a:prstTxWarp>
            <a:spAutoFit/>
          </a:bodyPr>
          <a:lstStyle/>
          <a:p>
            <a:pPr algn="r"/>
            <a:r>
              <a:rPr lang="en-US" sz="2000" b="0">
                <a:latin typeface="B VAG Rounded Bold" charset="0"/>
              </a:rPr>
              <a:t>genesis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A2DDDBDE-3C97-8847-9AB2-28A74DC8D14E}" type="slidenum">
              <a:rPr lang="en-US"/>
              <a:pPr/>
              <a:t>2</a:t>
            </a:fld>
            <a:r>
              <a:rPr lang="en-US"/>
              <a:t>/31</a:t>
            </a:r>
          </a:p>
        </p:txBody>
      </p:sp>
      <p:sp>
        <p:nvSpPr>
          <p:cNvPr id="7" name="Footer Placeholder 5"/>
          <p:cNvSpPr>
            <a:spLocks noGrp="1"/>
          </p:cNvSpPr>
          <p:nvPr>
            <p:ph type="ftr" sz="quarter" idx="11"/>
          </p:nvPr>
        </p:nvSpPr>
        <p:spPr/>
        <p:txBody>
          <a:bodyPr/>
          <a:lstStyle/>
          <a:p>
            <a:r>
              <a:rPr lang="en-US"/>
              <a:t>Procedural Modeling Basics</a:t>
            </a:r>
          </a:p>
        </p:txBody>
      </p:sp>
      <p:sp>
        <p:nvSpPr>
          <p:cNvPr id="112642" name="Rectangle 2"/>
          <p:cNvSpPr>
            <a:spLocks noGrp="1" noChangeArrowheads="1"/>
          </p:cNvSpPr>
          <p:nvPr>
            <p:ph type="title"/>
          </p:nvPr>
        </p:nvSpPr>
        <p:spPr/>
        <p:txBody>
          <a:bodyPr/>
          <a:lstStyle/>
          <a:p>
            <a:r>
              <a:rPr lang="en-US"/>
              <a:t>Overview</a:t>
            </a:r>
          </a:p>
        </p:txBody>
      </p:sp>
      <p:sp>
        <p:nvSpPr>
          <p:cNvPr id="112643" name="Rectangle 3"/>
          <p:cNvSpPr>
            <a:spLocks noGrp="1" noChangeArrowheads="1"/>
          </p:cNvSpPr>
          <p:nvPr>
            <p:ph type="body" sz="half" idx="1"/>
          </p:nvPr>
        </p:nvSpPr>
        <p:spPr/>
        <p:txBody>
          <a:bodyPr/>
          <a:lstStyle/>
          <a:p>
            <a:pPr>
              <a:lnSpc>
                <a:spcPct val="90000"/>
              </a:lnSpc>
            </a:pPr>
            <a:r>
              <a:rPr lang="en-US" sz="2400"/>
              <a:t>Dan on Procedural Modeling Basics</a:t>
            </a:r>
          </a:p>
          <a:p>
            <a:pPr lvl="1">
              <a:lnSpc>
                <a:spcPct val="90000"/>
              </a:lnSpc>
            </a:pPr>
            <a:r>
              <a:rPr lang="en-US" sz="2000"/>
              <a:t>Great references</a:t>
            </a:r>
          </a:p>
          <a:p>
            <a:pPr lvl="1">
              <a:lnSpc>
                <a:spcPct val="90000"/>
              </a:lnSpc>
            </a:pPr>
            <a:r>
              <a:rPr lang="en-US" sz="2000"/>
              <a:t>A note before starting</a:t>
            </a:r>
          </a:p>
          <a:p>
            <a:pPr lvl="1">
              <a:lnSpc>
                <a:spcPct val="90000"/>
              </a:lnSpc>
            </a:pPr>
            <a:r>
              <a:rPr lang="en-US" sz="2000"/>
              <a:t>What IS it?</a:t>
            </a:r>
          </a:p>
          <a:p>
            <a:pPr lvl="1">
              <a:lnSpc>
                <a:spcPct val="90000"/>
              </a:lnSpc>
            </a:pPr>
            <a:r>
              <a:rPr lang="en-US" sz="2000"/>
              <a:t>Why would you use it?</a:t>
            </a:r>
          </a:p>
          <a:p>
            <a:pPr lvl="1">
              <a:lnSpc>
                <a:spcPct val="90000"/>
              </a:lnSpc>
            </a:pPr>
            <a:r>
              <a:rPr lang="en-US" sz="2000"/>
              <a:t>What are its varied flavors?</a:t>
            </a:r>
          </a:p>
          <a:p>
            <a:pPr lvl="1">
              <a:lnSpc>
                <a:spcPct val="90000"/>
              </a:lnSpc>
            </a:pPr>
            <a:r>
              <a:rPr lang="en-US" sz="2000"/>
              <a:t>Control vs Chaos</a:t>
            </a:r>
          </a:p>
          <a:p>
            <a:pPr lvl="1">
              <a:lnSpc>
                <a:spcPct val="90000"/>
              </a:lnSpc>
            </a:pPr>
            <a:r>
              <a:rPr lang="en-US" sz="2000"/>
              <a:t>Randomness, Perlin Noise</a:t>
            </a:r>
          </a:p>
          <a:p>
            <a:pPr lvl="1">
              <a:lnSpc>
                <a:spcPct val="90000"/>
              </a:lnSpc>
            </a:pPr>
            <a:r>
              <a:rPr lang="en-US" sz="2000"/>
              <a:t>Fractals &amp; L-systems</a:t>
            </a:r>
          </a:p>
          <a:p>
            <a:pPr lvl="1">
              <a:lnSpc>
                <a:spcPct val="90000"/>
              </a:lnSpc>
            </a:pPr>
            <a:r>
              <a:rPr lang="en-US" sz="2000"/>
              <a:t>Genetic algorithms</a:t>
            </a:r>
          </a:p>
          <a:p>
            <a:pPr lvl="1">
              <a:lnSpc>
                <a:spcPct val="90000"/>
              </a:lnSpc>
            </a:pPr>
            <a:r>
              <a:rPr lang="en-US" sz="2000"/>
              <a:t>How do we do it?</a:t>
            </a:r>
          </a:p>
          <a:p>
            <a:pPr lvl="1">
              <a:lnSpc>
                <a:spcPct val="90000"/>
              </a:lnSpc>
            </a:pPr>
            <a:r>
              <a:rPr lang="en-US" sz="2000"/>
              <a:t>Conclusion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43A9E8D7-D65F-BA48-893B-C8599708DFD9}" type="slidenum">
              <a:rPr lang="en-US"/>
              <a:pPr/>
              <a:t>20</a:t>
            </a:fld>
            <a:r>
              <a:rPr lang="en-US"/>
              <a:t>/38</a:t>
            </a:r>
          </a:p>
        </p:txBody>
      </p:sp>
      <p:sp>
        <p:nvSpPr>
          <p:cNvPr id="7" name="Footer Placeholder 5"/>
          <p:cNvSpPr>
            <a:spLocks noGrp="1"/>
          </p:cNvSpPr>
          <p:nvPr>
            <p:ph type="ftr" sz="quarter" idx="11"/>
          </p:nvPr>
        </p:nvSpPr>
        <p:spPr/>
        <p:txBody>
          <a:bodyPr/>
          <a:lstStyle/>
          <a:p>
            <a:r>
              <a:rPr lang="en-US"/>
              <a:t>Procedural Modeling Basics</a:t>
            </a:r>
          </a:p>
        </p:txBody>
      </p:sp>
      <p:sp>
        <p:nvSpPr>
          <p:cNvPr id="191491" name="Rectangle 3"/>
          <p:cNvSpPr>
            <a:spLocks noGrp="1" noChangeArrowheads="1"/>
          </p:cNvSpPr>
          <p:nvPr>
            <p:ph type="title"/>
          </p:nvPr>
        </p:nvSpPr>
        <p:spPr/>
        <p:txBody>
          <a:bodyPr/>
          <a:lstStyle/>
          <a:p>
            <a:r>
              <a:rPr lang="en-US"/>
              <a:t>Perlin Noise Basics V</a:t>
            </a:r>
          </a:p>
        </p:txBody>
      </p:sp>
      <p:sp>
        <p:nvSpPr>
          <p:cNvPr id="191492" name="Rectangle 4"/>
          <p:cNvSpPr>
            <a:spLocks noGrp="1" noChangeArrowheads="1"/>
          </p:cNvSpPr>
          <p:nvPr>
            <p:ph type="body" idx="1"/>
          </p:nvPr>
        </p:nvSpPr>
        <p:spPr>
          <a:xfrm>
            <a:off x="923925" y="1219200"/>
            <a:ext cx="7839075" cy="4876800"/>
          </a:xfrm>
        </p:spPr>
        <p:txBody>
          <a:bodyPr/>
          <a:lstStyle/>
          <a:p>
            <a:pPr>
              <a:lnSpc>
                <a:spcPct val="90000"/>
              </a:lnSpc>
            </a:pPr>
            <a:r>
              <a:rPr lang="en-US" sz="2400">
                <a:solidFill>
                  <a:schemeClr val="hlink"/>
                </a:solidFill>
              </a:rPr>
              <a:t>How should you attenuate the </a:t>
            </a:r>
            <a:r>
              <a:rPr lang="en-US" sz="2400" b="1">
                <a:solidFill>
                  <a:schemeClr val="hlink"/>
                </a:solidFill>
                <a:latin typeface="Courier New" charset="0"/>
              </a:rPr>
              <a:t>AMP</a:t>
            </a:r>
            <a:r>
              <a:rPr lang="en-US" sz="2400">
                <a:solidFill>
                  <a:schemeClr val="hlink"/>
                </a:solidFill>
              </a:rPr>
              <a:t> as you’re increasing </a:t>
            </a:r>
            <a:r>
              <a:rPr lang="en-US" sz="2400" b="1">
                <a:solidFill>
                  <a:schemeClr val="hlink"/>
                </a:solidFill>
                <a:latin typeface="Courier New" charset="0"/>
              </a:rPr>
              <a:t>FREQ</a:t>
            </a:r>
            <a:r>
              <a:rPr lang="en-US" sz="2400">
                <a:solidFill>
                  <a:schemeClr val="tx1"/>
                </a:solidFill>
              </a:rPr>
              <a:t>?  How rocky will your mountain be?</a:t>
            </a:r>
          </a:p>
          <a:p>
            <a:pPr>
              <a:lnSpc>
                <a:spcPct val="90000"/>
              </a:lnSpc>
            </a:pPr>
            <a:r>
              <a:rPr lang="en-US" sz="2400">
                <a:solidFill>
                  <a:schemeClr val="tx1"/>
                </a:solidFill>
              </a:rPr>
              <a:t>Introduce </a:t>
            </a:r>
            <a:r>
              <a:rPr lang="en-US" sz="2400">
                <a:solidFill>
                  <a:srgbClr val="FFFF00"/>
                </a:solidFill>
              </a:rPr>
              <a:t>Persistence</a:t>
            </a:r>
            <a:endParaRPr lang="en-US" sz="2400">
              <a:solidFill>
                <a:schemeClr val="tx1"/>
              </a:solidFill>
            </a:endParaRPr>
          </a:p>
          <a:p>
            <a:pPr lvl="1">
              <a:lnSpc>
                <a:spcPct val="90000"/>
              </a:lnSpc>
            </a:pPr>
            <a:r>
              <a:rPr lang="en-US" sz="2000">
                <a:solidFill>
                  <a:srgbClr val="FF0080"/>
                </a:solidFill>
              </a:rPr>
              <a:t>Frequency = 2</a:t>
            </a:r>
            <a:r>
              <a:rPr lang="en-US" sz="2000" baseline="30000">
                <a:solidFill>
                  <a:srgbClr val="FF0080"/>
                </a:solidFill>
              </a:rPr>
              <a:t>i</a:t>
            </a:r>
          </a:p>
          <a:p>
            <a:pPr lvl="1">
              <a:lnSpc>
                <a:spcPct val="90000"/>
              </a:lnSpc>
            </a:pPr>
            <a:r>
              <a:rPr lang="en-US" sz="2000">
                <a:solidFill>
                  <a:srgbClr val="FF0080"/>
                </a:solidFill>
              </a:rPr>
              <a:t>Amplitude = persistence</a:t>
            </a:r>
            <a:r>
              <a:rPr lang="en-US" sz="2000" baseline="30000">
                <a:solidFill>
                  <a:srgbClr val="FF0080"/>
                </a:solidFill>
              </a:rPr>
              <a:t>i</a:t>
            </a:r>
            <a:endParaRPr lang="en-US" sz="2000" baseline="30000">
              <a:solidFill>
                <a:schemeClr val="tx1"/>
              </a:solidFill>
            </a:endParaRPr>
          </a:p>
        </p:txBody>
      </p:sp>
      <p:sp>
        <p:nvSpPr>
          <p:cNvPr id="191493" name="Rectangle 5"/>
          <p:cNvSpPr>
            <a:spLocks noChangeArrowheads="1"/>
          </p:cNvSpPr>
          <p:nvPr/>
        </p:nvSpPr>
        <p:spPr bwMode="auto">
          <a:xfrm>
            <a:off x="2608263" y="722313"/>
            <a:ext cx="6081712" cy="396875"/>
          </a:xfrm>
          <a:prstGeom prst="rect">
            <a:avLst/>
          </a:prstGeom>
          <a:noFill/>
          <a:ln w="9525">
            <a:noFill/>
            <a:miter lim="800000"/>
            <a:headEnd/>
            <a:tailEnd/>
          </a:ln>
          <a:effectLst/>
        </p:spPr>
        <p:txBody>
          <a:bodyPr wrap="none">
            <a:prstTxWarp prst="textNoShape">
              <a:avLst/>
            </a:prstTxWarp>
            <a:spAutoFit/>
          </a:bodyPr>
          <a:lstStyle/>
          <a:p>
            <a:pPr algn="r"/>
            <a:r>
              <a:rPr lang="en-US" sz="2000" b="0">
                <a:latin typeface="B VAG Rounded Bold" charset="0"/>
              </a:rPr>
              <a:t>freespace.virgin.net/hugo.elias/models/m_perlin.htm</a:t>
            </a:r>
          </a:p>
        </p:txBody>
      </p:sp>
      <p:pic>
        <p:nvPicPr>
          <p:cNvPr id="191509" name="Picture 21" descr="Picture 2"/>
          <p:cNvPicPr>
            <a:picLocks noChangeAspect="1" noChangeArrowheads="1"/>
          </p:cNvPicPr>
          <p:nvPr/>
        </p:nvPicPr>
        <p:blipFill>
          <a:blip r:embed="rId3"/>
          <a:srcRect/>
          <a:stretch>
            <a:fillRect/>
          </a:stretch>
        </p:blipFill>
        <p:spPr bwMode="auto">
          <a:xfrm>
            <a:off x="1724025" y="3060700"/>
            <a:ext cx="5715000" cy="32639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0D5BA446-8923-7747-BF57-61F826180A0F}" type="slidenum">
              <a:rPr lang="en-US"/>
              <a:pPr/>
              <a:t>21</a:t>
            </a:fld>
            <a:r>
              <a:rPr lang="en-US"/>
              <a:t>/38</a:t>
            </a:r>
          </a:p>
        </p:txBody>
      </p:sp>
      <p:sp>
        <p:nvSpPr>
          <p:cNvPr id="7" name="Footer Placeholder 5"/>
          <p:cNvSpPr>
            <a:spLocks noGrp="1"/>
          </p:cNvSpPr>
          <p:nvPr>
            <p:ph type="ftr" sz="quarter" idx="11"/>
          </p:nvPr>
        </p:nvSpPr>
        <p:spPr/>
        <p:txBody>
          <a:bodyPr/>
          <a:lstStyle/>
          <a:p>
            <a:r>
              <a:rPr lang="en-US"/>
              <a:t>Procedural Modeling Basics</a:t>
            </a:r>
          </a:p>
        </p:txBody>
      </p:sp>
      <p:sp>
        <p:nvSpPr>
          <p:cNvPr id="193540" name="Rectangle 4"/>
          <p:cNvSpPr>
            <a:spLocks noChangeArrowheads="1"/>
          </p:cNvSpPr>
          <p:nvPr/>
        </p:nvSpPr>
        <p:spPr bwMode="auto">
          <a:xfrm>
            <a:off x="2616200" y="722313"/>
            <a:ext cx="6081713" cy="396875"/>
          </a:xfrm>
          <a:prstGeom prst="rect">
            <a:avLst/>
          </a:prstGeom>
          <a:noFill/>
          <a:ln w="9525">
            <a:noFill/>
            <a:miter lim="800000"/>
            <a:headEnd/>
            <a:tailEnd/>
          </a:ln>
          <a:effectLst/>
        </p:spPr>
        <p:txBody>
          <a:bodyPr wrap="none">
            <a:prstTxWarp prst="textNoShape">
              <a:avLst/>
            </a:prstTxWarp>
            <a:spAutoFit/>
          </a:bodyPr>
          <a:lstStyle/>
          <a:p>
            <a:pPr algn="r"/>
            <a:r>
              <a:rPr lang="en-US" sz="2000" b="0">
                <a:latin typeface="B VAG Rounded Bold" charset="0"/>
              </a:rPr>
              <a:t>freespace.virgin.net/hugo.elias/models/m_perlin.htm</a:t>
            </a:r>
          </a:p>
        </p:txBody>
      </p:sp>
      <p:sp>
        <p:nvSpPr>
          <p:cNvPr id="193542" name="Rectangle 6"/>
          <p:cNvSpPr>
            <a:spLocks noGrp="1" noChangeArrowheads="1"/>
          </p:cNvSpPr>
          <p:nvPr>
            <p:ph type="title"/>
          </p:nvPr>
        </p:nvSpPr>
        <p:spPr/>
        <p:txBody>
          <a:bodyPr/>
          <a:lstStyle/>
          <a:p>
            <a:r>
              <a:rPr lang="en-US"/>
              <a:t>Perlin Noise Details</a:t>
            </a:r>
          </a:p>
        </p:txBody>
      </p:sp>
      <p:sp>
        <p:nvSpPr>
          <p:cNvPr id="193543" name="Rectangle 7"/>
          <p:cNvSpPr>
            <a:spLocks noGrp="1" noChangeArrowheads="1"/>
          </p:cNvSpPr>
          <p:nvPr>
            <p:ph type="body" sz="half" idx="1"/>
          </p:nvPr>
        </p:nvSpPr>
        <p:spPr>
          <a:xfrm>
            <a:off x="685800" y="1219200"/>
            <a:ext cx="4086225" cy="4876800"/>
          </a:xfrm>
        </p:spPr>
        <p:txBody>
          <a:bodyPr/>
          <a:lstStyle/>
          <a:p>
            <a:r>
              <a:rPr lang="en-US" sz="2400"/>
              <a:t>How many octaves?</a:t>
            </a:r>
          </a:p>
          <a:p>
            <a:pPr lvl="1"/>
            <a:r>
              <a:rPr lang="en-US" sz="2000"/>
              <a:t>Up to you, not more than you can see</a:t>
            </a:r>
          </a:p>
          <a:p>
            <a:r>
              <a:rPr lang="en-US" sz="2400"/>
              <a:t>How to interpolate?</a:t>
            </a:r>
          </a:p>
          <a:p>
            <a:pPr lvl="1"/>
            <a:r>
              <a:rPr lang="en-US" sz="2000"/>
              <a:t>Linear, cosine, cubic, many spline options</a:t>
            </a:r>
          </a:p>
          <a:p>
            <a:r>
              <a:rPr lang="en-US" sz="2400"/>
              <a:t>Can smooth noise</a:t>
            </a:r>
          </a:p>
          <a:p>
            <a:pPr lvl="1"/>
            <a:r>
              <a:rPr lang="en-US" sz="2000"/>
              <a:t>Average with neighbors</a:t>
            </a:r>
          </a:p>
          <a:p>
            <a:r>
              <a:rPr lang="en-US" sz="2400"/>
              <a:t>Center random @ [-1, 1]</a:t>
            </a:r>
          </a:p>
          <a:p>
            <a:pPr lvl="1"/>
            <a:r>
              <a:rPr lang="en-US" sz="2000"/>
              <a:t>You can turn noise up or down and it just “fuzzes out” to zero when the scale is small</a:t>
            </a:r>
          </a:p>
        </p:txBody>
      </p:sp>
      <p:pic>
        <p:nvPicPr>
          <p:cNvPr id="193545" name="Picture 9"/>
          <p:cNvPicPr>
            <a:picLocks noGrp="1" noChangeAspect="1" noChangeArrowheads="1"/>
          </p:cNvPicPr>
          <p:nvPr>
            <p:ph sz="half" idx="2"/>
          </p:nvPr>
        </p:nvPicPr>
        <p:blipFill>
          <a:blip r:embed="rId3"/>
          <a:srcRect/>
          <a:stretch>
            <a:fillRect/>
          </a:stretch>
        </p:blipFill>
        <p:spPr>
          <a:xfrm>
            <a:off x="4940300" y="1219200"/>
            <a:ext cx="3814763" cy="4876800"/>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ED874BBC-EC62-7F45-892C-0DFB6FE642F4}" type="slidenum">
              <a:rPr lang="en-US"/>
              <a:pPr/>
              <a:t>22</a:t>
            </a:fld>
            <a:r>
              <a:rPr lang="en-US"/>
              <a:t>/38</a:t>
            </a:r>
          </a:p>
        </p:txBody>
      </p:sp>
      <p:sp>
        <p:nvSpPr>
          <p:cNvPr id="7" name="Footer Placeholder 5"/>
          <p:cNvSpPr>
            <a:spLocks noGrp="1"/>
          </p:cNvSpPr>
          <p:nvPr>
            <p:ph type="ftr" sz="quarter" idx="11"/>
          </p:nvPr>
        </p:nvSpPr>
        <p:spPr/>
        <p:txBody>
          <a:bodyPr/>
          <a:lstStyle/>
          <a:p>
            <a:r>
              <a:rPr lang="en-US"/>
              <a:t>Procedural Modeling Basics</a:t>
            </a:r>
          </a:p>
        </p:txBody>
      </p:sp>
      <p:sp>
        <p:nvSpPr>
          <p:cNvPr id="195586" name="Rectangle 2"/>
          <p:cNvSpPr>
            <a:spLocks noChangeArrowheads="1"/>
          </p:cNvSpPr>
          <p:nvPr/>
        </p:nvSpPr>
        <p:spPr bwMode="auto">
          <a:xfrm>
            <a:off x="5075238" y="722313"/>
            <a:ext cx="3632200" cy="396875"/>
          </a:xfrm>
          <a:prstGeom prst="rect">
            <a:avLst/>
          </a:prstGeom>
          <a:noFill/>
          <a:ln w="9525">
            <a:noFill/>
            <a:miter lim="800000"/>
            <a:headEnd/>
            <a:tailEnd/>
          </a:ln>
          <a:effectLst/>
        </p:spPr>
        <p:txBody>
          <a:bodyPr wrap="none">
            <a:prstTxWarp prst="textNoShape">
              <a:avLst/>
            </a:prstTxWarp>
            <a:spAutoFit/>
          </a:bodyPr>
          <a:lstStyle/>
          <a:p>
            <a:pPr algn="r"/>
            <a:r>
              <a:rPr lang="en-US" sz="2000" b="0">
                <a:latin typeface="B VAG Rounded Bold" charset="0"/>
              </a:rPr>
              <a:t>www.noisemachine.com/talk1/</a:t>
            </a:r>
          </a:p>
        </p:txBody>
      </p:sp>
      <p:sp>
        <p:nvSpPr>
          <p:cNvPr id="195587" name="Rectangle 3"/>
          <p:cNvSpPr>
            <a:spLocks noGrp="1" noChangeArrowheads="1"/>
          </p:cNvSpPr>
          <p:nvPr>
            <p:ph type="title"/>
          </p:nvPr>
        </p:nvSpPr>
        <p:spPr/>
        <p:txBody>
          <a:bodyPr/>
          <a:lstStyle/>
          <a:p>
            <a:r>
              <a:rPr lang="en-US"/>
              <a:t>Perlin Noise Final Thoughts</a:t>
            </a:r>
          </a:p>
        </p:txBody>
      </p:sp>
      <p:sp>
        <p:nvSpPr>
          <p:cNvPr id="195588" name="Rectangle 4"/>
          <p:cNvSpPr>
            <a:spLocks noGrp="1" noChangeArrowheads="1"/>
          </p:cNvSpPr>
          <p:nvPr>
            <p:ph type="body" sz="half" idx="1"/>
          </p:nvPr>
        </p:nvSpPr>
        <p:spPr>
          <a:xfrm>
            <a:off x="685800" y="1219200"/>
            <a:ext cx="4086225" cy="4876800"/>
          </a:xfrm>
        </p:spPr>
        <p:txBody>
          <a:bodyPr/>
          <a:lstStyle/>
          <a:p>
            <a:pPr>
              <a:lnSpc>
                <a:spcPct val="90000"/>
              </a:lnSpc>
            </a:pPr>
            <a:r>
              <a:rPr lang="en-US" sz="2400"/>
              <a:t>Perlin summarizes history and context in an online talk (link shown above)</a:t>
            </a:r>
          </a:p>
          <a:p>
            <a:pPr lvl="1">
              <a:lnSpc>
                <a:spcPct val="90000"/>
              </a:lnSpc>
            </a:pPr>
            <a:r>
              <a:rPr lang="en-US" sz="2000"/>
              <a:t>“Making Noise”, 1999</a:t>
            </a:r>
          </a:p>
          <a:p>
            <a:pPr>
              <a:lnSpc>
                <a:spcPct val="90000"/>
              </a:lnSpc>
            </a:pPr>
            <a:r>
              <a:rPr lang="en-US" sz="2400"/>
              <a:t>He thinks of noise like salt</a:t>
            </a:r>
          </a:p>
          <a:p>
            <a:pPr lvl="1">
              <a:lnSpc>
                <a:spcPct val="90000"/>
              </a:lnSpc>
            </a:pPr>
            <a:r>
              <a:rPr lang="en-US" sz="2000"/>
              <a:t>Noise </a:t>
            </a:r>
            <a:r>
              <a:rPr lang="en-US" sz="2000">
                <a:solidFill>
                  <a:srgbClr val="7F7F7F"/>
                </a:solidFill>
              </a:rPr>
              <a:t>[salt]</a:t>
            </a:r>
            <a:endParaRPr lang="en-US" sz="2000"/>
          </a:p>
          <a:p>
            <a:pPr lvl="2">
              <a:lnSpc>
                <a:spcPct val="90000"/>
              </a:lnSpc>
            </a:pPr>
            <a:r>
              <a:rPr lang="en-US" sz="1800"/>
              <a:t>is boring</a:t>
            </a:r>
          </a:p>
          <a:p>
            <a:pPr lvl="1">
              <a:lnSpc>
                <a:spcPct val="90000"/>
              </a:lnSpc>
            </a:pPr>
            <a:r>
              <a:rPr lang="en-US" sz="2000"/>
              <a:t>F(blah) </a:t>
            </a:r>
            <a:r>
              <a:rPr lang="en-US" sz="2000">
                <a:solidFill>
                  <a:srgbClr val="7F7F7F"/>
                </a:solidFill>
              </a:rPr>
              <a:t>[food without salt]</a:t>
            </a:r>
            <a:endParaRPr lang="en-US" sz="2000"/>
          </a:p>
          <a:p>
            <a:pPr lvl="2">
              <a:lnSpc>
                <a:spcPct val="90000"/>
              </a:lnSpc>
            </a:pPr>
            <a:r>
              <a:rPr lang="en-US" sz="1800"/>
              <a:t>can be boring</a:t>
            </a:r>
          </a:p>
          <a:p>
            <a:pPr lvl="1">
              <a:lnSpc>
                <a:spcPct val="90000"/>
              </a:lnSpc>
            </a:pPr>
            <a:r>
              <a:rPr lang="en-US" sz="2000"/>
              <a:t>F(noise, blah) </a:t>
            </a:r>
          </a:p>
          <a:p>
            <a:pPr lvl="2">
              <a:lnSpc>
                <a:spcPct val="90000"/>
              </a:lnSpc>
            </a:pPr>
            <a:r>
              <a:rPr lang="en-US" sz="1800"/>
              <a:t>can be really tasty</a:t>
            </a:r>
          </a:p>
          <a:p>
            <a:pPr>
              <a:lnSpc>
                <a:spcPct val="90000"/>
              </a:lnSpc>
            </a:pPr>
            <a:r>
              <a:rPr lang="en-US" sz="2400"/>
              <a:t>We’ll see this again in CNM190 when we cover procedural textures (I.e., shaders)</a:t>
            </a:r>
          </a:p>
        </p:txBody>
      </p:sp>
      <p:pic>
        <p:nvPicPr>
          <p:cNvPr id="195591" name="Picture 7"/>
          <p:cNvPicPr>
            <a:picLocks noGrp="1" noChangeAspect="1" noChangeArrowheads="1"/>
          </p:cNvPicPr>
          <p:nvPr>
            <p:ph sz="half" idx="2"/>
          </p:nvPr>
        </p:nvPicPr>
        <p:blipFill>
          <a:blip r:embed="rId3"/>
          <a:srcRect/>
          <a:stretch>
            <a:fillRect/>
          </a:stretch>
        </p:blipFill>
        <p:spPr>
          <a:xfrm>
            <a:off x="4924425" y="2320925"/>
            <a:ext cx="3848100" cy="2673350"/>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E3F224D4-035E-8B40-88D1-9112E18A3D77}" type="slidenum">
              <a:rPr lang="en-US"/>
              <a:pPr/>
              <a:t>23</a:t>
            </a:fld>
            <a:r>
              <a:rPr lang="en-US"/>
              <a:t>/38</a:t>
            </a:r>
          </a:p>
        </p:txBody>
      </p:sp>
      <p:sp>
        <p:nvSpPr>
          <p:cNvPr id="7" name="Footer Placeholder 5"/>
          <p:cNvSpPr>
            <a:spLocks noGrp="1"/>
          </p:cNvSpPr>
          <p:nvPr>
            <p:ph type="ftr" sz="quarter" idx="11"/>
          </p:nvPr>
        </p:nvSpPr>
        <p:spPr/>
        <p:txBody>
          <a:bodyPr/>
          <a:lstStyle/>
          <a:p>
            <a:r>
              <a:rPr lang="en-US"/>
              <a:t>Procedural Modeling Basics</a:t>
            </a:r>
          </a:p>
        </p:txBody>
      </p:sp>
      <p:sp>
        <p:nvSpPr>
          <p:cNvPr id="198658" name="Rectangle 2"/>
          <p:cNvSpPr>
            <a:spLocks noGrp="1" noChangeArrowheads="1"/>
          </p:cNvSpPr>
          <p:nvPr>
            <p:ph type="title"/>
          </p:nvPr>
        </p:nvSpPr>
        <p:spPr/>
        <p:txBody>
          <a:bodyPr/>
          <a:lstStyle/>
          <a:p>
            <a:r>
              <a:rPr lang="en-US"/>
              <a:t>Fractal Geometry Overview</a:t>
            </a:r>
          </a:p>
        </p:txBody>
      </p:sp>
      <p:sp>
        <p:nvSpPr>
          <p:cNvPr id="198659" name="Rectangle 3"/>
          <p:cNvSpPr>
            <a:spLocks noGrp="1" noChangeArrowheads="1"/>
          </p:cNvSpPr>
          <p:nvPr>
            <p:ph type="body" sz="half" idx="1"/>
          </p:nvPr>
        </p:nvSpPr>
        <p:spPr>
          <a:xfrm>
            <a:off x="923925" y="1219200"/>
            <a:ext cx="3952875" cy="4876800"/>
          </a:xfrm>
        </p:spPr>
        <p:txBody>
          <a:bodyPr/>
          <a:lstStyle/>
          <a:p>
            <a:r>
              <a:rPr lang="en-US" sz="2800"/>
              <a:t>A shape recursively constructed, or self-similar. How similar?</a:t>
            </a:r>
          </a:p>
          <a:p>
            <a:pPr lvl="1"/>
            <a:r>
              <a:rPr lang="en-US" sz="2400"/>
              <a:t>Exact</a:t>
            </a:r>
          </a:p>
          <a:p>
            <a:pPr lvl="1"/>
            <a:r>
              <a:rPr lang="en-US" sz="2400"/>
              <a:t>Quasi</a:t>
            </a:r>
          </a:p>
          <a:p>
            <a:pPr lvl="1"/>
            <a:r>
              <a:rPr lang="en-US" sz="2400"/>
              <a:t>Statistical</a:t>
            </a:r>
          </a:p>
          <a:p>
            <a:r>
              <a:rPr lang="en-US" sz="2800"/>
              <a:t>Fractals are also found in nature, so can be used to model</a:t>
            </a:r>
          </a:p>
          <a:p>
            <a:pPr lvl="1"/>
            <a:r>
              <a:rPr lang="en-US" sz="2400"/>
              <a:t>Clouds, snow flakes, mountains, rivers</a:t>
            </a:r>
          </a:p>
        </p:txBody>
      </p:sp>
      <p:sp>
        <p:nvSpPr>
          <p:cNvPr id="198661" name="Rectangle 5"/>
          <p:cNvSpPr>
            <a:spLocks noChangeArrowheads="1"/>
          </p:cNvSpPr>
          <p:nvPr/>
        </p:nvSpPr>
        <p:spPr bwMode="auto">
          <a:xfrm>
            <a:off x="5267325" y="4876800"/>
            <a:ext cx="3182938" cy="519113"/>
          </a:xfrm>
          <a:prstGeom prst="rect">
            <a:avLst/>
          </a:prstGeom>
          <a:noFill/>
          <a:ln w="9525">
            <a:noFill/>
            <a:miter lim="800000"/>
            <a:headEnd/>
            <a:tailEnd/>
          </a:ln>
          <a:effectLst/>
        </p:spPr>
        <p:txBody>
          <a:bodyPr wrap="none">
            <a:prstTxWarp prst="textNoShape">
              <a:avLst/>
            </a:prstTxWarp>
            <a:spAutoFit/>
          </a:bodyPr>
          <a:lstStyle/>
          <a:p>
            <a:pPr algn="ctr"/>
            <a:r>
              <a:rPr lang="en-US" sz="2800">
                <a:solidFill>
                  <a:srgbClr val="94948C"/>
                </a:solidFill>
                <a:effectLst>
                  <a:outerShdw blurRad="38100" dist="38100" dir="2700000" algn="tl">
                    <a:srgbClr val="000000"/>
                  </a:outerShdw>
                </a:effectLst>
                <a:latin typeface="B VAG Rounded Bold" charset="0"/>
              </a:rPr>
              <a:t>Sierpinski pyramids</a:t>
            </a:r>
            <a:endParaRPr lang="en-US" sz="2800">
              <a:effectLst>
                <a:outerShdw blurRad="38100" dist="38100" dir="2700000" algn="tl">
                  <a:srgbClr val="000000"/>
                </a:outerShdw>
              </a:effectLst>
              <a:latin typeface="B VAG Rounded Bold" charset="0"/>
            </a:endParaRPr>
          </a:p>
        </p:txBody>
      </p:sp>
      <p:pic>
        <p:nvPicPr>
          <p:cNvPr id="198663" name="Picture 7"/>
          <p:cNvPicPr>
            <a:picLocks noGrp="1" noChangeAspect="1" noChangeArrowheads="1"/>
          </p:cNvPicPr>
          <p:nvPr>
            <p:ph sz="half" idx="2"/>
          </p:nvPr>
        </p:nvPicPr>
        <p:blipFill>
          <a:blip r:embed="rId3"/>
          <a:srcRect r="8168"/>
          <a:stretch>
            <a:fillRect/>
          </a:stretch>
        </p:blipFill>
        <p:spPr>
          <a:xfrm>
            <a:off x="5076825" y="2455863"/>
            <a:ext cx="3533775" cy="2401887"/>
          </a:xfr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lide Number Placeholder 4"/>
          <p:cNvSpPr>
            <a:spLocks noGrp="1"/>
          </p:cNvSpPr>
          <p:nvPr>
            <p:ph type="sldNum" sz="quarter" idx="10"/>
          </p:nvPr>
        </p:nvSpPr>
        <p:spPr/>
        <p:txBody>
          <a:bodyPr/>
          <a:lstStyle/>
          <a:p>
            <a:fld id="{5CD1377D-580A-D84A-8BD5-74F457F2A9F3}" type="slidenum">
              <a:rPr lang="en-US"/>
              <a:pPr/>
              <a:t>24</a:t>
            </a:fld>
            <a:r>
              <a:rPr lang="en-US"/>
              <a:t>/31</a:t>
            </a:r>
          </a:p>
        </p:txBody>
      </p:sp>
      <p:sp>
        <p:nvSpPr>
          <p:cNvPr id="10" name="Footer Placeholder 5"/>
          <p:cNvSpPr>
            <a:spLocks noGrp="1"/>
          </p:cNvSpPr>
          <p:nvPr>
            <p:ph type="ftr" sz="quarter" idx="11"/>
          </p:nvPr>
        </p:nvSpPr>
        <p:spPr/>
        <p:txBody>
          <a:bodyPr/>
          <a:lstStyle/>
          <a:p>
            <a:r>
              <a:rPr lang="en-US"/>
              <a:t>Procedural Modeling Basics</a:t>
            </a:r>
          </a:p>
        </p:txBody>
      </p:sp>
      <p:sp>
        <p:nvSpPr>
          <p:cNvPr id="197634" name="Rectangle 2"/>
          <p:cNvSpPr>
            <a:spLocks noGrp="1" noChangeArrowheads="1"/>
          </p:cNvSpPr>
          <p:nvPr>
            <p:ph type="title"/>
          </p:nvPr>
        </p:nvSpPr>
        <p:spPr/>
        <p:txBody>
          <a:bodyPr/>
          <a:lstStyle/>
          <a:p>
            <a:r>
              <a:rPr lang="en-US"/>
              <a:t>Fractal Geometry Simplicity</a:t>
            </a:r>
          </a:p>
        </p:txBody>
      </p:sp>
      <p:sp>
        <p:nvSpPr>
          <p:cNvPr id="197635" name="Rectangle 3"/>
          <p:cNvSpPr>
            <a:spLocks noGrp="1" noChangeArrowheads="1"/>
          </p:cNvSpPr>
          <p:nvPr>
            <p:ph type="body" sz="half" idx="1"/>
          </p:nvPr>
        </p:nvSpPr>
        <p:spPr/>
        <p:txBody>
          <a:bodyPr/>
          <a:lstStyle/>
          <a:p>
            <a:pPr>
              <a:lnSpc>
                <a:spcPct val="90000"/>
              </a:lnSpc>
            </a:pPr>
            <a:r>
              <a:rPr lang="en-US" sz="2800"/>
              <a:t>The beauty of them is also how </a:t>
            </a:r>
            <a:r>
              <a:rPr lang="en-US" sz="2800">
                <a:solidFill>
                  <a:srgbClr val="FFFF00"/>
                </a:solidFill>
              </a:rPr>
              <a:t>little code</a:t>
            </a:r>
            <a:r>
              <a:rPr lang="en-US" sz="2800"/>
              <a:t> is required to author!</a:t>
            </a:r>
          </a:p>
          <a:p>
            <a:pPr>
              <a:lnSpc>
                <a:spcPct val="90000"/>
              </a:lnSpc>
            </a:pPr>
            <a:r>
              <a:rPr lang="en-US" sz="2800"/>
              <a:t>Base case</a:t>
            </a:r>
          </a:p>
          <a:p>
            <a:pPr lvl="1">
              <a:lnSpc>
                <a:spcPct val="90000"/>
              </a:lnSpc>
            </a:pPr>
            <a:r>
              <a:rPr lang="en-US" sz="2400"/>
              <a:t>Draw a straight line and choose an “up”</a:t>
            </a:r>
          </a:p>
          <a:p>
            <a:pPr>
              <a:lnSpc>
                <a:spcPct val="90000"/>
              </a:lnSpc>
            </a:pPr>
            <a:r>
              <a:rPr lang="en-US" sz="2800"/>
              <a:t>Recursive case</a:t>
            </a:r>
          </a:p>
          <a:p>
            <a:pPr lvl="1">
              <a:lnSpc>
                <a:spcPct val="90000"/>
              </a:lnSpc>
            </a:pPr>
            <a:r>
              <a:rPr lang="en-US" sz="2400"/>
              <a:t>Break every line in 2,  bend them to make a right angle, and set the “left” line up and the “right” line down.</a:t>
            </a:r>
          </a:p>
        </p:txBody>
      </p:sp>
      <p:sp>
        <p:nvSpPr>
          <p:cNvPr id="197638" name="Rectangle 6"/>
          <p:cNvSpPr>
            <a:spLocks noChangeArrowheads="1"/>
          </p:cNvSpPr>
          <p:nvPr/>
        </p:nvSpPr>
        <p:spPr bwMode="auto">
          <a:xfrm>
            <a:off x="5718175" y="1219200"/>
            <a:ext cx="2274888" cy="519113"/>
          </a:xfrm>
          <a:prstGeom prst="rect">
            <a:avLst/>
          </a:prstGeom>
          <a:noFill/>
          <a:ln w="9525">
            <a:noFill/>
            <a:miter lim="800000"/>
            <a:headEnd/>
            <a:tailEnd/>
          </a:ln>
          <a:effectLst/>
        </p:spPr>
        <p:txBody>
          <a:bodyPr wrap="none">
            <a:prstTxWarp prst="textNoShape">
              <a:avLst/>
            </a:prstTxWarp>
            <a:spAutoFit/>
          </a:bodyPr>
          <a:lstStyle/>
          <a:p>
            <a:pPr algn="ctr"/>
            <a:r>
              <a:rPr lang="en-US" sz="2800">
                <a:effectLst>
                  <a:outerShdw blurRad="38100" dist="38100" dir="2700000" algn="tl">
                    <a:srgbClr val="000000"/>
                  </a:outerShdw>
                </a:effectLst>
                <a:latin typeface="B VAG Rounded Bold" charset="0"/>
              </a:rPr>
              <a:t>Dragon curve</a:t>
            </a:r>
          </a:p>
        </p:txBody>
      </p:sp>
      <p:pic>
        <p:nvPicPr>
          <p:cNvPr id="197642" name="Picture 10"/>
          <p:cNvPicPr>
            <a:picLocks noGrp="1" noChangeAspect="1" noChangeArrowheads="1"/>
          </p:cNvPicPr>
          <p:nvPr>
            <p:ph sz="half" idx="2"/>
          </p:nvPr>
        </p:nvPicPr>
        <p:blipFill>
          <a:blip r:embed="rId3"/>
          <a:srcRect/>
          <a:stretch>
            <a:fillRect/>
          </a:stretch>
        </p:blipFill>
        <p:spPr>
          <a:xfrm>
            <a:off x="4924425" y="1712913"/>
            <a:ext cx="3848100" cy="3887787"/>
          </a:xfrm>
          <a:noFill/>
          <a:ln/>
        </p:spPr>
      </p:pic>
      <p:sp>
        <p:nvSpPr>
          <p:cNvPr id="197644" name="Rectangle 12"/>
          <p:cNvSpPr>
            <a:spLocks noChangeArrowheads="1"/>
          </p:cNvSpPr>
          <p:nvPr/>
        </p:nvSpPr>
        <p:spPr bwMode="auto">
          <a:xfrm>
            <a:off x="4267200" y="722313"/>
            <a:ext cx="4233863" cy="396875"/>
          </a:xfrm>
          <a:prstGeom prst="rect">
            <a:avLst/>
          </a:prstGeom>
          <a:noFill/>
          <a:ln w="9525">
            <a:noFill/>
            <a:miter lim="800000"/>
            <a:headEnd/>
            <a:tailEnd/>
          </a:ln>
          <a:effectLst/>
        </p:spPr>
        <p:txBody>
          <a:bodyPr wrap="none">
            <a:prstTxWarp prst="textNoShape">
              <a:avLst/>
            </a:prstTxWarp>
            <a:spAutoFit/>
          </a:bodyPr>
          <a:lstStyle/>
          <a:p>
            <a:r>
              <a:rPr lang="en-US" sz="2000" b="0">
                <a:latin typeface="B VAG Rounded Bold" charset="0"/>
              </a:rPr>
              <a:t>en.wikipedia.org/wiki/Dragon_curve</a:t>
            </a:r>
          </a:p>
        </p:txBody>
      </p:sp>
      <p:pic>
        <p:nvPicPr>
          <p:cNvPr id="197645" name="Picture 13"/>
          <p:cNvPicPr>
            <a:picLocks noChangeAspect="1" noChangeArrowheads="1"/>
          </p:cNvPicPr>
          <p:nvPr/>
        </p:nvPicPr>
        <p:blipFill>
          <a:blip r:embed="rId4"/>
          <a:srcRect/>
          <a:stretch>
            <a:fillRect/>
          </a:stretch>
        </p:blipFill>
        <p:spPr bwMode="auto">
          <a:xfrm>
            <a:off x="8216900" y="6229350"/>
            <a:ext cx="914400" cy="628650"/>
          </a:xfrm>
          <a:prstGeom prst="rect">
            <a:avLst/>
          </a:prstGeom>
          <a:noFill/>
          <a:ln w="9525">
            <a:noFill/>
            <a:miter lim="800000"/>
            <a:headEnd/>
            <a:tailEnd/>
          </a:ln>
          <a:effectLst/>
        </p:spPr>
      </p:pic>
      <p:sp>
        <p:nvSpPr>
          <p:cNvPr id="197646" name="Rectangle 14"/>
          <p:cNvSpPr>
            <a:spLocks noChangeArrowheads="1"/>
          </p:cNvSpPr>
          <p:nvPr/>
        </p:nvSpPr>
        <p:spPr bwMode="auto">
          <a:xfrm>
            <a:off x="5219700" y="5867400"/>
            <a:ext cx="3937000" cy="396875"/>
          </a:xfrm>
          <a:prstGeom prst="rect">
            <a:avLst/>
          </a:prstGeom>
          <a:noFill/>
          <a:ln w="9525">
            <a:noFill/>
            <a:miter lim="800000"/>
            <a:headEnd/>
            <a:tailEnd/>
          </a:ln>
          <a:effectLst/>
        </p:spPr>
        <p:txBody>
          <a:bodyPr wrap="none">
            <a:prstTxWarp prst="textNoShape">
              <a:avLst/>
            </a:prstTxWarp>
            <a:spAutoFit/>
          </a:bodyPr>
          <a:lstStyle/>
          <a:p>
            <a:pPr algn="r"/>
            <a:r>
              <a:rPr lang="en-US" sz="2000" b="0">
                <a:latin typeface="B VAG Rounded Bold" charset="0"/>
              </a:rPr>
              <a:t>dragon, dan’s fractals, ucbugg 2d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fld id="{DEAB3833-9AEA-0B4E-922A-861347CA78FD}" type="slidenum">
              <a:rPr lang="en-US"/>
              <a:pPr/>
              <a:t>25</a:t>
            </a:fld>
            <a:r>
              <a:rPr lang="en-US"/>
              <a:t>/31</a:t>
            </a:r>
          </a:p>
        </p:txBody>
      </p:sp>
      <p:sp>
        <p:nvSpPr>
          <p:cNvPr id="9" name="Footer Placeholder 5"/>
          <p:cNvSpPr>
            <a:spLocks noGrp="1"/>
          </p:cNvSpPr>
          <p:nvPr>
            <p:ph type="ftr" sz="quarter" idx="11"/>
          </p:nvPr>
        </p:nvSpPr>
        <p:spPr/>
        <p:txBody>
          <a:bodyPr/>
          <a:lstStyle/>
          <a:p>
            <a:r>
              <a:rPr lang="en-US"/>
              <a:t>Procedural Modeling Basics</a:t>
            </a:r>
          </a:p>
        </p:txBody>
      </p:sp>
      <p:sp>
        <p:nvSpPr>
          <p:cNvPr id="199682" name="Rectangle 2"/>
          <p:cNvSpPr>
            <a:spLocks noGrp="1" noChangeArrowheads="1"/>
          </p:cNvSpPr>
          <p:nvPr>
            <p:ph type="title"/>
          </p:nvPr>
        </p:nvSpPr>
        <p:spPr/>
        <p:txBody>
          <a:bodyPr/>
          <a:lstStyle/>
          <a:p>
            <a:r>
              <a:rPr lang="en-US"/>
              <a:t>Fractal Geometry in 3D</a:t>
            </a:r>
          </a:p>
        </p:txBody>
      </p:sp>
      <p:sp>
        <p:nvSpPr>
          <p:cNvPr id="199683" name="Rectangle 3"/>
          <p:cNvSpPr>
            <a:spLocks noGrp="1" noChangeArrowheads="1"/>
          </p:cNvSpPr>
          <p:nvPr>
            <p:ph type="body" sz="half" idx="1"/>
          </p:nvPr>
        </p:nvSpPr>
        <p:spPr>
          <a:xfrm>
            <a:off x="762000" y="1219200"/>
            <a:ext cx="4114800" cy="4876800"/>
          </a:xfrm>
        </p:spPr>
        <p:txBody>
          <a:bodyPr/>
          <a:lstStyle/>
          <a:p>
            <a:pPr>
              <a:lnSpc>
                <a:spcPct val="90000"/>
              </a:lnSpc>
            </a:pPr>
            <a:r>
              <a:rPr lang="en-US" sz="2800"/>
              <a:t>It’s just as simple in 3D</a:t>
            </a:r>
          </a:p>
          <a:p>
            <a:pPr>
              <a:lnSpc>
                <a:spcPct val="90000"/>
              </a:lnSpc>
            </a:pPr>
            <a:r>
              <a:rPr lang="en-US" sz="2800"/>
              <a:t>Dan’s Menger cube:</a:t>
            </a:r>
          </a:p>
          <a:p>
            <a:pPr lvl="1">
              <a:lnSpc>
                <a:spcPct val="90000"/>
              </a:lnSpc>
            </a:pPr>
            <a:r>
              <a:rPr lang="en-US" sz="2400"/>
              <a:t>Base case (n=0)</a:t>
            </a:r>
          </a:p>
          <a:p>
            <a:pPr lvl="2">
              <a:lnSpc>
                <a:spcPct val="90000"/>
              </a:lnSpc>
            </a:pPr>
            <a:r>
              <a:rPr lang="en-US" sz="2000"/>
              <a:t>Spit out cube</a:t>
            </a:r>
          </a:p>
          <a:p>
            <a:pPr lvl="1">
              <a:lnSpc>
                <a:spcPct val="90000"/>
              </a:lnSpc>
            </a:pPr>
            <a:r>
              <a:rPr lang="en-US" sz="2400"/>
              <a:t>Recursive case (n)</a:t>
            </a:r>
          </a:p>
          <a:p>
            <a:pPr lvl="2">
              <a:lnSpc>
                <a:spcPct val="90000"/>
              </a:lnSpc>
            </a:pPr>
            <a:r>
              <a:rPr lang="en-US" sz="2000"/>
              <a:t>Scale down the world by a third</a:t>
            </a:r>
          </a:p>
          <a:p>
            <a:pPr lvl="3">
              <a:lnSpc>
                <a:spcPct val="90000"/>
              </a:lnSpc>
            </a:pPr>
            <a:r>
              <a:rPr lang="en-US" sz="1800"/>
              <a:t>I.e., scale (1/3,1/3,1/3)</a:t>
            </a:r>
          </a:p>
          <a:p>
            <a:pPr lvl="2">
              <a:lnSpc>
                <a:spcPct val="90000"/>
              </a:lnSpc>
            </a:pPr>
            <a:r>
              <a:rPr lang="en-US" sz="2000"/>
              <a:t>Move to the rims of the cube, leaving middles empty (20 in total)</a:t>
            </a:r>
          </a:p>
          <a:p>
            <a:pPr lvl="3">
              <a:lnSpc>
                <a:spcPct val="90000"/>
              </a:lnSpc>
            </a:pPr>
            <a:r>
              <a:rPr lang="en-US" sz="1800"/>
              <a:t>I.e., Translate (blah)</a:t>
            </a:r>
          </a:p>
          <a:p>
            <a:pPr lvl="2">
              <a:lnSpc>
                <a:spcPct val="90000"/>
              </a:lnSpc>
            </a:pPr>
            <a:r>
              <a:rPr lang="en-US" sz="2000"/>
              <a:t>Call yourself recursively with the n-1 case</a:t>
            </a:r>
          </a:p>
        </p:txBody>
      </p:sp>
      <p:pic>
        <p:nvPicPr>
          <p:cNvPr id="199687" name="Picture 7"/>
          <p:cNvPicPr>
            <a:picLocks noGrp="1" noChangeAspect="1" noChangeArrowheads="1"/>
          </p:cNvPicPr>
          <p:nvPr>
            <p:ph sz="half" idx="2"/>
          </p:nvPr>
        </p:nvPicPr>
        <p:blipFill>
          <a:blip r:embed="rId3"/>
          <a:srcRect/>
          <a:stretch>
            <a:fillRect/>
          </a:stretch>
        </p:blipFill>
        <p:spPr>
          <a:xfrm>
            <a:off x="4924425" y="1733550"/>
            <a:ext cx="3848100" cy="3848100"/>
          </a:xfrm>
          <a:noFill/>
          <a:ln/>
        </p:spPr>
      </p:pic>
      <p:pic>
        <p:nvPicPr>
          <p:cNvPr id="199688" name="Picture 8"/>
          <p:cNvPicPr>
            <a:picLocks noChangeAspect="1" noChangeArrowheads="1"/>
          </p:cNvPicPr>
          <p:nvPr/>
        </p:nvPicPr>
        <p:blipFill>
          <a:blip r:embed="rId4"/>
          <a:srcRect/>
          <a:stretch>
            <a:fillRect/>
          </a:stretch>
        </p:blipFill>
        <p:spPr bwMode="auto">
          <a:xfrm>
            <a:off x="8229600" y="6229350"/>
            <a:ext cx="914400" cy="628650"/>
          </a:xfrm>
          <a:prstGeom prst="rect">
            <a:avLst/>
          </a:prstGeom>
          <a:noFill/>
          <a:ln w="9525">
            <a:noFill/>
            <a:miter lim="800000"/>
            <a:headEnd/>
            <a:tailEnd/>
          </a:ln>
          <a:effectLst/>
        </p:spPr>
      </p:pic>
      <p:sp>
        <p:nvSpPr>
          <p:cNvPr id="199689" name="Rectangle 9"/>
          <p:cNvSpPr>
            <a:spLocks noChangeArrowheads="1"/>
          </p:cNvSpPr>
          <p:nvPr/>
        </p:nvSpPr>
        <p:spPr bwMode="auto">
          <a:xfrm>
            <a:off x="6662082" y="5867400"/>
            <a:ext cx="2494618" cy="400110"/>
          </a:xfrm>
          <a:prstGeom prst="rect">
            <a:avLst/>
          </a:prstGeom>
          <a:noFill/>
          <a:ln w="9525">
            <a:noFill/>
            <a:miter lim="800000"/>
            <a:headEnd/>
            <a:tailEnd/>
          </a:ln>
          <a:effectLst/>
        </p:spPr>
        <p:txBody>
          <a:bodyPr wrap="none">
            <a:prstTxWarp prst="textNoShape">
              <a:avLst/>
            </a:prstTxWarp>
            <a:spAutoFit/>
          </a:bodyPr>
          <a:lstStyle/>
          <a:p>
            <a:pPr algn="r"/>
            <a:r>
              <a:rPr lang="en-US" sz="2000" b="0">
                <a:latin typeface="B VAG Rounded Bold" charset="0"/>
              </a:rPr>
              <a:t>siercube, ucbugg 3d</a:t>
            </a:r>
          </a:p>
        </p:txBody>
      </p:sp>
      <p:sp>
        <p:nvSpPr>
          <p:cNvPr id="199690" name="Rectangle 10"/>
          <p:cNvSpPr>
            <a:spLocks noChangeArrowheads="1"/>
          </p:cNvSpPr>
          <p:nvPr/>
        </p:nvSpPr>
        <p:spPr bwMode="auto">
          <a:xfrm>
            <a:off x="4151313" y="722313"/>
            <a:ext cx="4492625" cy="396875"/>
          </a:xfrm>
          <a:prstGeom prst="rect">
            <a:avLst/>
          </a:prstGeom>
          <a:noFill/>
          <a:ln w="9525">
            <a:noFill/>
            <a:miter lim="800000"/>
            <a:headEnd/>
            <a:tailEnd/>
          </a:ln>
          <a:effectLst/>
        </p:spPr>
        <p:txBody>
          <a:bodyPr wrap="none">
            <a:prstTxWarp prst="textNoShape">
              <a:avLst/>
            </a:prstTxWarp>
            <a:spAutoFit/>
          </a:bodyPr>
          <a:lstStyle/>
          <a:p>
            <a:pPr algn="r"/>
            <a:r>
              <a:rPr lang="en-US" sz="2000" b="0">
                <a:latin typeface="B VAG Rounded Bold" charset="0"/>
              </a:rPr>
              <a:t>en.wikipedia.org/wiki/Menger_sponge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fld id="{6ECDA51E-AE84-6E4B-A32E-F608E9FB6C5B}" type="slidenum">
              <a:rPr lang="en-US"/>
              <a:pPr/>
              <a:t>26</a:t>
            </a:fld>
            <a:r>
              <a:rPr lang="en-US"/>
              <a:t>/38</a:t>
            </a:r>
          </a:p>
        </p:txBody>
      </p:sp>
      <p:sp>
        <p:nvSpPr>
          <p:cNvPr id="8" name="Footer Placeholder 5"/>
          <p:cNvSpPr>
            <a:spLocks noGrp="1"/>
          </p:cNvSpPr>
          <p:nvPr>
            <p:ph type="ftr" sz="quarter" idx="11"/>
          </p:nvPr>
        </p:nvSpPr>
        <p:spPr/>
        <p:txBody>
          <a:bodyPr/>
          <a:lstStyle/>
          <a:p>
            <a:r>
              <a:rPr lang="en-US"/>
              <a:t>Procedural Modeling Basics</a:t>
            </a:r>
          </a:p>
        </p:txBody>
      </p:sp>
      <p:sp>
        <p:nvSpPr>
          <p:cNvPr id="200706" name="Rectangle 2"/>
          <p:cNvSpPr>
            <a:spLocks noGrp="1" noChangeArrowheads="1"/>
          </p:cNvSpPr>
          <p:nvPr>
            <p:ph type="title"/>
          </p:nvPr>
        </p:nvSpPr>
        <p:spPr>
          <a:xfrm>
            <a:off x="0" y="76200"/>
            <a:ext cx="9144000" cy="762000"/>
          </a:xfrm>
        </p:spPr>
        <p:txBody>
          <a:bodyPr/>
          <a:lstStyle/>
          <a:p>
            <a:r>
              <a:rPr lang="en-US"/>
              <a:t>Lindenmayer system (L-system)</a:t>
            </a:r>
          </a:p>
        </p:txBody>
      </p:sp>
      <p:sp>
        <p:nvSpPr>
          <p:cNvPr id="200707" name="Rectangle 3"/>
          <p:cNvSpPr>
            <a:spLocks noGrp="1" noChangeArrowheads="1"/>
          </p:cNvSpPr>
          <p:nvPr>
            <p:ph type="body" sz="half" idx="1"/>
          </p:nvPr>
        </p:nvSpPr>
        <p:spPr/>
        <p:txBody>
          <a:bodyPr/>
          <a:lstStyle/>
          <a:p>
            <a:r>
              <a:rPr lang="en-US" sz="2400"/>
              <a:t>Formal grammar often used to model the growth of plant development</a:t>
            </a:r>
          </a:p>
          <a:p>
            <a:r>
              <a:rPr lang="en-US" sz="2400"/>
              <a:t>These can also be used to specify / generate fractals</a:t>
            </a:r>
          </a:p>
          <a:p>
            <a:r>
              <a:rPr lang="en-US" sz="2400"/>
              <a:t>Simply put, it’s a series of rewriting rules that can succinctly describe fractal geometry using </a:t>
            </a:r>
            <a:r>
              <a:rPr lang="en-US" sz="2400">
                <a:solidFill>
                  <a:schemeClr val="accent1"/>
                </a:solidFill>
              </a:rPr>
              <a:t>turtle graphics</a:t>
            </a:r>
            <a:endParaRPr lang="en-US" sz="2400"/>
          </a:p>
        </p:txBody>
      </p:sp>
      <p:pic>
        <p:nvPicPr>
          <p:cNvPr id="200709" name="Picture 5"/>
          <p:cNvPicPr>
            <a:picLocks noGrp="1" noChangeAspect="1" noChangeArrowheads="1"/>
          </p:cNvPicPr>
          <p:nvPr>
            <p:ph sz="half" idx="2"/>
          </p:nvPr>
        </p:nvPicPr>
        <p:blipFill>
          <a:blip r:embed="rId3"/>
          <a:srcRect/>
          <a:stretch>
            <a:fillRect/>
          </a:stretch>
        </p:blipFill>
        <p:spPr>
          <a:xfrm>
            <a:off x="4924425" y="2528888"/>
            <a:ext cx="3848100" cy="2255837"/>
          </a:xfrm>
          <a:noFill/>
          <a:ln/>
        </p:spPr>
      </p:pic>
      <p:sp>
        <p:nvSpPr>
          <p:cNvPr id="200710" name="Rectangle 6"/>
          <p:cNvSpPr>
            <a:spLocks noChangeArrowheads="1"/>
          </p:cNvSpPr>
          <p:nvPr/>
        </p:nvSpPr>
        <p:spPr bwMode="auto">
          <a:xfrm>
            <a:off x="4953000" y="722313"/>
            <a:ext cx="3654425" cy="396875"/>
          </a:xfrm>
          <a:prstGeom prst="rect">
            <a:avLst/>
          </a:prstGeom>
          <a:noFill/>
          <a:ln w="9525">
            <a:noFill/>
            <a:miter lim="800000"/>
            <a:headEnd/>
            <a:tailEnd/>
          </a:ln>
          <a:effectLst/>
        </p:spPr>
        <p:txBody>
          <a:bodyPr wrap="none">
            <a:prstTxWarp prst="textNoShape">
              <a:avLst/>
            </a:prstTxWarp>
            <a:spAutoFit/>
          </a:bodyPr>
          <a:lstStyle/>
          <a:p>
            <a:pPr algn="r"/>
            <a:r>
              <a:rPr lang="en-US" sz="2000" b="0">
                <a:latin typeface="B VAG Rounded Bold" charset="0"/>
              </a:rPr>
              <a:t>en.wikipedia.org/wiki/L-system</a:t>
            </a:r>
          </a:p>
        </p:txBody>
      </p:sp>
      <p:sp>
        <p:nvSpPr>
          <p:cNvPr id="200711" name="Rectangle 7"/>
          <p:cNvSpPr>
            <a:spLocks noChangeArrowheads="1"/>
          </p:cNvSpPr>
          <p:nvPr/>
        </p:nvSpPr>
        <p:spPr bwMode="auto">
          <a:xfrm>
            <a:off x="6235700" y="4800600"/>
            <a:ext cx="1244600" cy="519113"/>
          </a:xfrm>
          <a:prstGeom prst="rect">
            <a:avLst/>
          </a:prstGeom>
          <a:noFill/>
          <a:ln w="9525">
            <a:noFill/>
            <a:miter lim="800000"/>
            <a:headEnd/>
            <a:tailEnd/>
          </a:ln>
          <a:effectLst/>
        </p:spPr>
        <p:txBody>
          <a:bodyPr wrap="none">
            <a:prstTxWarp prst="textNoShape">
              <a:avLst/>
            </a:prstTxWarp>
            <a:spAutoFit/>
          </a:bodyPr>
          <a:lstStyle/>
          <a:p>
            <a:pPr algn="ctr"/>
            <a:r>
              <a:rPr lang="en-US" sz="2800">
                <a:effectLst>
                  <a:outerShdw blurRad="38100" dist="38100" dir="2700000" algn="tl">
                    <a:srgbClr val="000000"/>
                  </a:outerShdw>
                </a:effectLst>
                <a:latin typeface="B VAG Rounded Bold" charset="0"/>
              </a:rPr>
              <a:t>Weeds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fld id="{C3C88664-5ED7-F344-92BC-10DF683E2144}" type="slidenum">
              <a:rPr lang="en-US"/>
              <a:pPr/>
              <a:t>27</a:t>
            </a:fld>
            <a:r>
              <a:rPr lang="en-US"/>
              <a:t>/38</a:t>
            </a:r>
          </a:p>
        </p:txBody>
      </p:sp>
      <p:sp>
        <p:nvSpPr>
          <p:cNvPr id="8" name="Footer Placeholder 5"/>
          <p:cNvSpPr>
            <a:spLocks noGrp="1"/>
          </p:cNvSpPr>
          <p:nvPr>
            <p:ph type="ftr" sz="quarter" idx="11"/>
          </p:nvPr>
        </p:nvSpPr>
        <p:spPr/>
        <p:txBody>
          <a:bodyPr/>
          <a:lstStyle/>
          <a:p>
            <a:r>
              <a:rPr lang="en-US"/>
              <a:t>Procedural Modeling Basics</a:t>
            </a:r>
          </a:p>
        </p:txBody>
      </p:sp>
      <p:sp>
        <p:nvSpPr>
          <p:cNvPr id="201730" name="Rectangle 2"/>
          <p:cNvSpPr>
            <a:spLocks noGrp="1" noChangeArrowheads="1"/>
          </p:cNvSpPr>
          <p:nvPr>
            <p:ph type="title"/>
          </p:nvPr>
        </p:nvSpPr>
        <p:spPr/>
        <p:txBody>
          <a:bodyPr/>
          <a:lstStyle/>
          <a:p>
            <a:r>
              <a:rPr lang="en-US"/>
              <a:t>L-system example : C-Curve</a:t>
            </a:r>
          </a:p>
        </p:txBody>
      </p:sp>
      <p:sp>
        <p:nvSpPr>
          <p:cNvPr id="201731" name="Rectangle 3"/>
          <p:cNvSpPr>
            <a:spLocks noGrp="1" noChangeArrowheads="1"/>
          </p:cNvSpPr>
          <p:nvPr>
            <p:ph type="body" sz="half" idx="1"/>
          </p:nvPr>
        </p:nvSpPr>
        <p:spPr>
          <a:xfrm>
            <a:off x="533400" y="1219200"/>
            <a:ext cx="4343400" cy="4876800"/>
          </a:xfrm>
        </p:spPr>
        <p:txBody>
          <a:bodyPr/>
          <a:lstStyle/>
          <a:p>
            <a:pPr>
              <a:lnSpc>
                <a:spcPct val="90000"/>
              </a:lnSpc>
            </a:pPr>
            <a:r>
              <a:rPr lang="en-US" sz="2400"/>
              <a:t>Angle 90 degrees</a:t>
            </a:r>
          </a:p>
          <a:p>
            <a:pPr>
              <a:lnSpc>
                <a:spcPct val="90000"/>
              </a:lnSpc>
            </a:pPr>
            <a:r>
              <a:rPr lang="en-US" sz="2400"/>
              <a:t>Initial string FX</a:t>
            </a:r>
          </a:p>
          <a:p>
            <a:pPr lvl="1">
              <a:lnSpc>
                <a:spcPct val="90000"/>
              </a:lnSpc>
            </a:pPr>
            <a:r>
              <a:rPr lang="en-US" sz="2000"/>
              <a:t>F means move forward, in Turtle graphics mode</a:t>
            </a:r>
          </a:p>
          <a:p>
            <a:pPr>
              <a:lnSpc>
                <a:spcPct val="90000"/>
              </a:lnSpc>
            </a:pPr>
            <a:r>
              <a:rPr lang="en-US" sz="2400"/>
              <a:t>String rewriting rules</a:t>
            </a:r>
          </a:p>
          <a:p>
            <a:pPr lvl="1">
              <a:lnSpc>
                <a:spcPct val="90000"/>
              </a:lnSpc>
            </a:pPr>
            <a:r>
              <a:rPr lang="en-US" sz="2000"/>
              <a:t>X </a:t>
            </a:r>
            <a:r>
              <a:rPr lang="en-US" sz="2000">
                <a:sym typeface="Monotype Sorts" charset="2"/>
              </a:rPr>
              <a:t></a:t>
            </a:r>
            <a:r>
              <a:rPr lang="en-US" sz="2000"/>
              <a:t> X+YF+</a:t>
            </a:r>
          </a:p>
          <a:p>
            <a:pPr lvl="1">
              <a:lnSpc>
                <a:spcPct val="90000"/>
              </a:lnSpc>
            </a:pPr>
            <a:r>
              <a:rPr lang="en-US" sz="2000"/>
              <a:t>Y </a:t>
            </a:r>
            <a:r>
              <a:rPr lang="en-US" sz="2000">
                <a:sym typeface="Monotype Sorts" charset="2"/>
              </a:rPr>
              <a:t></a:t>
            </a:r>
            <a:r>
              <a:rPr lang="en-US" sz="2000"/>
              <a:t> -FX-Y</a:t>
            </a:r>
          </a:p>
          <a:p>
            <a:pPr>
              <a:lnSpc>
                <a:spcPct val="90000"/>
              </a:lnSpc>
            </a:pPr>
            <a:r>
              <a:rPr lang="en-US" sz="2400"/>
              <a:t>Example</a:t>
            </a:r>
          </a:p>
          <a:p>
            <a:pPr lvl="1">
              <a:lnSpc>
                <a:spcPct val="90000"/>
              </a:lnSpc>
            </a:pPr>
            <a:r>
              <a:rPr lang="en-US" sz="2000"/>
              <a:t>1 : FX </a:t>
            </a:r>
            <a:r>
              <a:rPr lang="en-US" sz="2000">
                <a:sym typeface="Monotype Sorts" charset="2"/>
              </a:rPr>
              <a:t></a:t>
            </a:r>
            <a:r>
              <a:rPr lang="en-US" sz="2000"/>
              <a:t> F</a:t>
            </a:r>
          </a:p>
          <a:p>
            <a:pPr lvl="1">
              <a:lnSpc>
                <a:spcPct val="90000"/>
              </a:lnSpc>
            </a:pPr>
            <a:r>
              <a:rPr lang="en-US" sz="2000"/>
              <a:t>2 : FX+YF+ </a:t>
            </a:r>
            <a:r>
              <a:rPr lang="en-US" sz="2000">
                <a:sym typeface="Monotype Sorts" charset="2"/>
              </a:rPr>
              <a:t></a:t>
            </a:r>
            <a:r>
              <a:rPr lang="en-US" sz="2000"/>
              <a:t> F+F+</a:t>
            </a:r>
          </a:p>
          <a:p>
            <a:pPr lvl="1">
              <a:lnSpc>
                <a:spcPct val="90000"/>
              </a:lnSpc>
            </a:pPr>
            <a:r>
              <a:rPr lang="en-US" sz="2000"/>
              <a:t>3 : FX+YF++-Fx-YF+ </a:t>
            </a:r>
            <a:r>
              <a:rPr lang="en-US" sz="2000">
                <a:sym typeface="Monotype Sorts" charset="2"/>
              </a:rPr>
              <a:t></a:t>
            </a:r>
            <a:r>
              <a:rPr lang="en-US" sz="2000"/>
              <a:t> F+F+F-F</a:t>
            </a:r>
          </a:p>
        </p:txBody>
      </p:sp>
      <p:sp>
        <p:nvSpPr>
          <p:cNvPr id="201733" name="Rectangle 5"/>
          <p:cNvSpPr>
            <a:spLocks noChangeArrowheads="1"/>
          </p:cNvSpPr>
          <p:nvPr/>
        </p:nvSpPr>
        <p:spPr bwMode="auto">
          <a:xfrm>
            <a:off x="4438650" y="722313"/>
            <a:ext cx="4233863" cy="396875"/>
          </a:xfrm>
          <a:prstGeom prst="rect">
            <a:avLst/>
          </a:prstGeom>
          <a:noFill/>
          <a:ln w="9525">
            <a:noFill/>
            <a:miter lim="800000"/>
            <a:headEnd/>
            <a:tailEnd/>
          </a:ln>
          <a:effectLst/>
        </p:spPr>
        <p:txBody>
          <a:bodyPr wrap="none">
            <a:prstTxWarp prst="textNoShape">
              <a:avLst/>
            </a:prstTxWarp>
            <a:spAutoFit/>
          </a:bodyPr>
          <a:lstStyle/>
          <a:p>
            <a:pPr algn="r"/>
            <a:r>
              <a:rPr lang="en-US" sz="2000" b="0">
                <a:latin typeface="B VAG Rounded Bold" charset="0"/>
              </a:rPr>
              <a:t>en.wikipedia.org/wiki/Dragon_curve</a:t>
            </a:r>
          </a:p>
        </p:txBody>
      </p:sp>
      <p:sp>
        <p:nvSpPr>
          <p:cNvPr id="201735" name="Rectangle 7"/>
          <p:cNvSpPr>
            <a:spLocks noChangeArrowheads="1"/>
          </p:cNvSpPr>
          <p:nvPr/>
        </p:nvSpPr>
        <p:spPr bwMode="auto">
          <a:xfrm>
            <a:off x="5718175" y="1219200"/>
            <a:ext cx="2274888" cy="519113"/>
          </a:xfrm>
          <a:prstGeom prst="rect">
            <a:avLst/>
          </a:prstGeom>
          <a:noFill/>
          <a:ln w="9525">
            <a:noFill/>
            <a:miter lim="800000"/>
            <a:headEnd/>
            <a:tailEnd/>
          </a:ln>
          <a:effectLst/>
        </p:spPr>
        <p:txBody>
          <a:bodyPr wrap="none">
            <a:prstTxWarp prst="textNoShape">
              <a:avLst/>
            </a:prstTxWarp>
            <a:spAutoFit/>
          </a:bodyPr>
          <a:lstStyle/>
          <a:p>
            <a:pPr algn="ctr"/>
            <a:r>
              <a:rPr lang="en-US" sz="2800">
                <a:effectLst>
                  <a:outerShdw blurRad="38100" dist="38100" dir="2700000" algn="tl">
                    <a:srgbClr val="000000"/>
                  </a:outerShdw>
                </a:effectLst>
                <a:latin typeface="B VAG Rounded Bold" charset="0"/>
              </a:rPr>
              <a:t>Dragon curve</a:t>
            </a:r>
          </a:p>
        </p:txBody>
      </p:sp>
      <p:pic>
        <p:nvPicPr>
          <p:cNvPr id="201736" name="Picture 8"/>
          <p:cNvPicPr>
            <a:picLocks noChangeAspect="1" noChangeArrowheads="1"/>
          </p:cNvPicPr>
          <p:nvPr/>
        </p:nvPicPr>
        <p:blipFill>
          <a:blip r:embed="rId3"/>
          <a:srcRect/>
          <a:stretch>
            <a:fillRect/>
          </a:stretch>
        </p:blipFill>
        <p:spPr bwMode="auto">
          <a:xfrm>
            <a:off x="4924425" y="1712913"/>
            <a:ext cx="3848100" cy="38877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fld id="{F8BC784D-7F68-BC40-AF67-13500DE2ADA1}" type="slidenum">
              <a:rPr lang="en-US"/>
              <a:pPr/>
              <a:t>28</a:t>
            </a:fld>
            <a:r>
              <a:rPr lang="en-US"/>
              <a:t>/31</a:t>
            </a:r>
          </a:p>
        </p:txBody>
      </p:sp>
      <p:sp>
        <p:nvSpPr>
          <p:cNvPr id="9" name="Footer Placeholder 5"/>
          <p:cNvSpPr>
            <a:spLocks noGrp="1"/>
          </p:cNvSpPr>
          <p:nvPr>
            <p:ph type="ftr" sz="quarter" idx="11"/>
          </p:nvPr>
        </p:nvSpPr>
        <p:spPr/>
        <p:txBody>
          <a:bodyPr/>
          <a:lstStyle/>
          <a:p>
            <a:r>
              <a:rPr lang="en-US"/>
              <a:t>Procedural Modeling Basics</a:t>
            </a:r>
          </a:p>
        </p:txBody>
      </p:sp>
      <p:sp>
        <p:nvSpPr>
          <p:cNvPr id="202754" name="Rectangle 2"/>
          <p:cNvSpPr>
            <a:spLocks noGrp="1" noChangeArrowheads="1"/>
          </p:cNvSpPr>
          <p:nvPr>
            <p:ph type="title"/>
          </p:nvPr>
        </p:nvSpPr>
        <p:spPr/>
        <p:txBody>
          <a:bodyPr/>
          <a:lstStyle/>
          <a:p>
            <a:r>
              <a:rPr lang="en-US"/>
              <a:t>Particle systems</a:t>
            </a:r>
          </a:p>
        </p:txBody>
      </p:sp>
      <p:sp>
        <p:nvSpPr>
          <p:cNvPr id="202755" name="Rectangle 3"/>
          <p:cNvSpPr>
            <a:spLocks noGrp="1" noChangeArrowheads="1"/>
          </p:cNvSpPr>
          <p:nvPr>
            <p:ph type="body" sz="half" idx="1"/>
          </p:nvPr>
        </p:nvSpPr>
        <p:spPr/>
        <p:txBody>
          <a:bodyPr/>
          <a:lstStyle/>
          <a:p>
            <a:pPr>
              <a:lnSpc>
                <a:spcPct val="90000"/>
              </a:lnSpc>
            </a:pPr>
            <a:r>
              <a:rPr lang="en-US" sz="2400"/>
              <a:t>Typically used to simulate fuzzy phonomena</a:t>
            </a:r>
          </a:p>
          <a:p>
            <a:pPr lvl="1">
              <a:lnSpc>
                <a:spcPct val="90000"/>
              </a:lnSpc>
            </a:pPr>
            <a:r>
              <a:rPr lang="en-US" sz="2000"/>
              <a:t>Smoke, Explosions, Water, Sparks, Dust, Stars</a:t>
            </a:r>
          </a:p>
          <a:p>
            <a:pPr>
              <a:lnSpc>
                <a:spcPct val="90000"/>
              </a:lnSpc>
            </a:pPr>
            <a:r>
              <a:rPr lang="en-US" sz="2400">
                <a:solidFill>
                  <a:srgbClr val="FFFF00"/>
                </a:solidFill>
              </a:rPr>
              <a:t>Emitter</a:t>
            </a:r>
            <a:r>
              <a:rPr lang="en-US" sz="2400"/>
              <a:t> controls particle generation, simulation</a:t>
            </a:r>
          </a:p>
          <a:p>
            <a:pPr>
              <a:lnSpc>
                <a:spcPct val="90000"/>
              </a:lnSpc>
            </a:pPr>
            <a:r>
              <a:rPr lang="en-US" sz="2400"/>
              <a:t>What is involved with the geometry?</a:t>
            </a:r>
          </a:p>
          <a:p>
            <a:pPr lvl="1">
              <a:lnSpc>
                <a:spcPct val="90000"/>
              </a:lnSpc>
            </a:pPr>
            <a:r>
              <a:rPr lang="en-US" sz="2000"/>
              <a:t>Typically output as textured billboard quad</a:t>
            </a:r>
          </a:p>
          <a:p>
            <a:pPr lvl="1">
              <a:lnSpc>
                <a:spcPct val="90000"/>
              </a:lnSpc>
            </a:pPr>
            <a:r>
              <a:rPr lang="en-US" sz="2000"/>
              <a:t>Or, single pixel</a:t>
            </a:r>
          </a:p>
          <a:p>
            <a:pPr lvl="1">
              <a:lnSpc>
                <a:spcPct val="90000"/>
              </a:lnSpc>
            </a:pPr>
            <a:r>
              <a:rPr lang="en-US" sz="2000"/>
              <a:t>Or, metaball (for gooey materials)</a:t>
            </a:r>
          </a:p>
        </p:txBody>
      </p:sp>
      <p:pic>
        <p:nvPicPr>
          <p:cNvPr id="202757" name="Picture 5"/>
          <p:cNvPicPr>
            <a:picLocks noChangeAspect="1" noChangeArrowheads="1"/>
          </p:cNvPicPr>
          <p:nvPr/>
        </p:nvPicPr>
        <p:blipFill>
          <a:blip r:embed="rId3"/>
          <a:srcRect/>
          <a:stretch>
            <a:fillRect/>
          </a:stretch>
        </p:blipFill>
        <p:spPr bwMode="auto">
          <a:xfrm>
            <a:off x="8229600" y="6229350"/>
            <a:ext cx="914400" cy="628650"/>
          </a:xfrm>
          <a:prstGeom prst="rect">
            <a:avLst/>
          </a:prstGeom>
          <a:noFill/>
          <a:ln w="9525">
            <a:noFill/>
            <a:miter lim="800000"/>
            <a:headEnd/>
            <a:tailEnd/>
          </a:ln>
          <a:effectLst/>
        </p:spPr>
      </p:pic>
      <p:sp>
        <p:nvSpPr>
          <p:cNvPr id="202758" name="Rectangle 6"/>
          <p:cNvSpPr>
            <a:spLocks noChangeArrowheads="1"/>
          </p:cNvSpPr>
          <p:nvPr/>
        </p:nvSpPr>
        <p:spPr bwMode="auto">
          <a:xfrm>
            <a:off x="5101839" y="5867400"/>
            <a:ext cx="4072324" cy="400110"/>
          </a:xfrm>
          <a:prstGeom prst="rect">
            <a:avLst/>
          </a:prstGeom>
          <a:noFill/>
          <a:ln w="9525">
            <a:noFill/>
            <a:miter lim="800000"/>
            <a:headEnd/>
            <a:tailEnd/>
          </a:ln>
          <a:effectLst/>
        </p:spPr>
        <p:txBody>
          <a:bodyPr wrap="none">
            <a:prstTxWarp prst="textNoShape">
              <a:avLst/>
            </a:prstTxWarp>
            <a:spAutoFit/>
          </a:bodyPr>
          <a:lstStyle/>
          <a:p>
            <a:pPr algn="r"/>
            <a:r>
              <a:rPr lang="en-US" sz="2000" b="0">
                <a:latin typeface="B VAG Rounded Bold" charset="0"/>
              </a:rPr>
              <a:t>YouTube: Cosmic Voyage (1080p)</a:t>
            </a:r>
          </a:p>
        </p:txBody>
      </p:sp>
      <p:pic>
        <p:nvPicPr>
          <p:cNvPr id="202759" name="Picture 7"/>
          <p:cNvPicPr>
            <a:picLocks noGrp="1" noChangeAspect="1" noChangeArrowheads="1"/>
          </p:cNvPicPr>
          <p:nvPr>
            <p:ph sz="half" idx="2"/>
          </p:nvPr>
        </p:nvPicPr>
        <p:blipFill>
          <a:blip r:embed="rId4"/>
          <a:srcRect/>
          <a:stretch>
            <a:fillRect/>
          </a:stretch>
        </p:blipFill>
        <p:spPr>
          <a:xfrm>
            <a:off x="4924425" y="2311400"/>
            <a:ext cx="3848100" cy="2692400"/>
          </a:xfrm>
          <a:noFill/>
          <a:ln/>
        </p:spPr>
      </p:pic>
      <p:sp>
        <p:nvSpPr>
          <p:cNvPr id="202760" name="Rectangle 8"/>
          <p:cNvSpPr>
            <a:spLocks noChangeArrowheads="1"/>
          </p:cNvSpPr>
          <p:nvPr/>
        </p:nvSpPr>
        <p:spPr bwMode="auto">
          <a:xfrm>
            <a:off x="4171950" y="722313"/>
            <a:ext cx="4495800" cy="396875"/>
          </a:xfrm>
          <a:prstGeom prst="rect">
            <a:avLst/>
          </a:prstGeom>
          <a:noFill/>
          <a:ln w="9525">
            <a:noFill/>
            <a:miter lim="800000"/>
            <a:headEnd/>
            <a:tailEnd/>
          </a:ln>
          <a:effectLst/>
        </p:spPr>
        <p:txBody>
          <a:bodyPr wrap="none">
            <a:prstTxWarp prst="textNoShape">
              <a:avLst/>
            </a:prstTxWarp>
            <a:spAutoFit/>
          </a:bodyPr>
          <a:lstStyle/>
          <a:p>
            <a:pPr algn="r"/>
            <a:r>
              <a:rPr lang="en-US" sz="2000" b="0">
                <a:latin typeface="B VAG Rounded Bold" charset="0"/>
              </a:rPr>
              <a:t>en.wikipedia.org/wiki/Particle_systems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lide Number Placeholder 4"/>
          <p:cNvSpPr>
            <a:spLocks noGrp="1"/>
          </p:cNvSpPr>
          <p:nvPr>
            <p:ph type="sldNum" sz="quarter" idx="10"/>
          </p:nvPr>
        </p:nvSpPr>
        <p:spPr/>
        <p:txBody>
          <a:bodyPr/>
          <a:lstStyle/>
          <a:p>
            <a:fld id="{B180A0BA-A3E7-E342-B92F-8527260407A1}" type="slidenum">
              <a:rPr lang="en-US"/>
              <a:pPr/>
              <a:t>29</a:t>
            </a:fld>
            <a:r>
              <a:rPr lang="en-US"/>
              <a:t>/31</a:t>
            </a:r>
          </a:p>
        </p:txBody>
      </p:sp>
      <p:sp>
        <p:nvSpPr>
          <p:cNvPr id="10" name="Footer Placeholder 5"/>
          <p:cNvSpPr>
            <a:spLocks noGrp="1"/>
          </p:cNvSpPr>
          <p:nvPr>
            <p:ph type="ftr" sz="quarter" idx="11"/>
          </p:nvPr>
        </p:nvSpPr>
        <p:spPr/>
        <p:txBody>
          <a:bodyPr/>
          <a:lstStyle/>
          <a:p>
            <a:r>
              <a:rPr lang="en-US"/>
              <a:t>Procedural Modeling Basics</a:t>
            </a:r>
          </a:p>
        </p:txBody>
      </p:sp>
      <p:sp>
        <p:nvSpPr>
          <p:cNvPr id="203778" name="Rectangle 2"/>
          <p:cNvSpPr>
            <a:spLocks noGrp="1" noChangeArrowheads="1"/>
          </p:cNvSpPr>
          <p:nvPr>
            <p:ph type="title"/>
          </p:nvPr>
        </p:nvSpPr>
        <p:spPr/>
        <p:txBody>
          <a:bodyPr/>
          <a:lstStyle/>
          <a:p>
            <a:r>
              <a:rPr lang="en-US"/>
              <a:t>Genetic Algorithms</a:t>
            </a:r>
          </a:p>
        </p:txBody>
      </p:sp>
      <p:sp>
        <p:nvSpPr>
          <p:cNvPr id="203779" name="Rectangle 3"/>
          <p:cNvSpPr>
            <a:spLocks noGrp="1" noChangeArrowheads="1"/>
          </p:cNvSpPr>
          <p:nvPr>
            <p:ph type="body" sz="half" idx="1"/>
          </p:nvPr>
        </p:nvSpPr>
        <p:spPr>
          <a:xfrm>
            <a:off x="457200" y="1219200"/>
            <a:ext cx="4314825" cy="4876800"/>
          </a:xfrm>
        </p:spPr>
        <p:txBody>
          <a:bodyPr/>
          <a:lstStyle/>
          <a:p>
            <a:r>
              <a:rPr lang="en-US" sz="2800"/>
              <a:t>Karl Sims blew away his colleagues with his 1994 seminal work on evolved creatures</a:t>
            </a:r>
          </a:p>
        </p:txBody>
      </p:sp>
      <p:pic>
        <p:nvPicPr>
          <p:cNvPr id="203781" name="Picture 5"/>
          <p:cNvPicPr>
            <a:picLocks noChangeAspect="1" noChangeArrowheads="1"/>
          </p:cNvPicPr>
          <p:nvPr/>
        </p:nvPicPr>
        <p:blipFill>
          <a:blip r:embed="rId3"/>
          <a:srcRect/>
          <a:stretch>
            <a:fillRect/>
          </a:stretch>
        </p:blipFill>
        <p:spPr bwMode="auto">
          <a:xfrm>
            <a:off x="8218488" y="6229350"/>
            <a:ext cx="914400" cy="628650"/>
          </a:xfrm>
          <a:prstGeom prst="rect">
            <a:avLst/>
          </a:prstGeom>
          <a:noFill/>
          <a:ln w="9525">
            <a:noFill/>
            <a:miter lim="800000"/>
            <a:headEnd/>
            <a:tailEnd/>
          </a:ln>
          <a:effectLst/>
        </p:spPr>
      </p:pic>
      <p:sp>
        <p:nvSpPr>
          <p:cNvPr id="203782" name="Rectangle 6"/>
          <p:cNvSpPr>
            <a:spLocks noChangeArrowheads="1"/>
          </p:cNvSpPr>
          <p:nvPr/>
        </p:nvSpPr>
        <p:spPr bwMode="auto">
          <a:xfrm>
            <a:off x="6321425" y="5867400"/>
            <a:ext cx="2878138" cy="396875"/>
          </a:xfrm>
          <a:prstGeom prst="rect">
            <a:avLst/>
          </a:prstGeom>
          <a:noFill/>
          <a:ln w="9525">
            <a:noFill/>
            <a:miter lim="800000"/>
            <a:headEnd/>
            <a:tailEnd/>
          </a:ln>
          <a:effectLst/>
        </p:spPr>
        <p:txBody>
          <a:bodyPr wrap="none">
            <a:prstTxWarp prst="textNoShape">
              <a:avLst/>
            </a:prstTxWarp>
            <a:spAutoFit/>
          </a:bodyPr>
          <a:lstStyle/>
          <a:p>
            <a:pPr algn="r"/>
            <a:r>
              <a:rPr lang="en-US" sz="2000" b="0">
                <a:latin typeface="B VAG Rounded Bold" charset="0"/>
              </a:rPr>
              <a:t>evolved virtual creatures</a:t>
            </a:r>
          </a:p>
        </p:txBody>
      </p:sp>
      <p:sp>
        <p:nvSpPr>
          <p:cNvPr id="203783" name="Rectangle 7"/>
          <p:cNvSpPr>
            <a:spLocks noChangeArrowheads="1"/>
          </p:cNvSpPr>
          <p:nvPr/>
        </p:nvSpPr>
        <p:spPr bwMode="auto">
          <a:xfrm>
            <a:off x="5926138" y="676275"/>
            <a:ext cx="2733675" cy="396875"/>
          </a:xfrm>
          <a:prstGeom prst="rect">
            <a:avLst/>
          </a:prstGeom>
          <a:noFill/>
          <a:ln w="9525">
            <a:noFill/>
            <a:miter lim="800000"/>
            <a:headEnd/>
            <a:tailEnd/>
          </a:ln>
          <a:effectLst/>
        </p:spPr>
        <p:txBody>
          <a:bodyPr wrap="none">
            <a:prstTxWarp prst="textNoShape">
              <a:avLst/>
            </a:prstTxWarp>
            <a:spAutoFit/>
          </a:bodyPr>
          <a:lstStyle/>
          <a:p>
            <a:pPr algn="r"/>
            <a:r>
              <a:rPr lang="en-US" sz="2000" b="0">
                <a:latin typeface="B VAG Rounded Bold" charset="0"/>
              </a:rPr>
              <a:t>web.genarts.com/karl/</a:t>
            </a:r>
          </a:p>
        </p:txBody>
      </p:sp>
      <p:pic>
        <p:nvPicPr>
          <p:cNvPr id="203785" name="Picture 9"/>
          <p:cNvPicPr>
            <a:picLocks noChangeAspect="1" noChangeArrowheads="1"/>
          </p:cNvPicPr>
          <p:nvPr/>
        </p:nvPicPr>
        <p:blipFill>
          <a:blip r:embed="rId4"/>
          <a:srcRect/>
          <a:stretch>
            <a:fillRect/>
          </a:stretch>
        </p:blipFill>
        <p:spPr bwMode="auto">
          <a:xfrm>
            <a:off x="1371600" y="3048000"/>
            <a:ext cx="2316163" cy="2895600"/>
          </a:xfrm>
          <a:prstGeom prst="rect">
            <a:avLst/>
          </a:prstGeom>
          <a:noFill/>
          <a:ln w="9525">
            <a:noFill/>
            <a:miter lim="800000"/>
            <a:headEnd/>
            <a:tailEnd/>
          </a:ln>
          <a:effectLst/>
        </p:spPr>
      </p:pic>
      <p:pic>
        <p:nvPicPr>
          <p:cNvPr id="203787" name="Picture 11"/>
          <p:cNvPicPr>
            <a:picLocks noGrp="1" noChangeAspect="1" noChangeArrowheads="1"/>
          </p:cNvPicPr>
          <p:nvPr>
            <p:ph sz="half" idx="2"/>
          </p:nvPr>
        </p:nvPicPr>
        <p:blipFill>
          <a:blip r:embed="rId5"/>
          <a:srcRect/>
          <a:stretch>
            <a:fillRect/>
          </a:stretch>
        </p:blipFill>
        <p:spPr>
          <a:xfrm>
            <a:off x="4924425" y="2093913"/>
            <a:ext cx="3848100" cy="3127375"/>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83D29AD1-A4BE-D845-8E2D-45F3C3CF38B6}" type="slidenum">
              <a:rPr lang="en-US"/>
              <a:pPr/>
              <a:t>3</a:t>
            </a:fld>
            <a:r>
              <a:rPr lang="en-US"/>
              <a:t>/31</a:t>
            </a:r>
          </a:p>
        </p:txBody>
      </p:sp>
      <p:sp>
        <p:nvSpPr>
          <p:cNvPr id="7" name="Footer Placeholder 5"/>
          <p:cNvSpPr>
            <a:spLocks noGrp="1"/>
          </p:cNvSpPr>
          <p:nvPr>
            <p:ph type="ftr" sz="quarter" idx="11"/>
          </p:nvPr>
        </p:nvSpPr>
        <p:spPr/>
        <p:txBody>
          <a:bodyPr/>
          <a:lstStyle/>
          <a:p>
            <a:r>
              <a:rPr lang="en-US"/>
              <a:t>Procedural Modeling Basics</a:t>
            </a:r>
          </a:p>
        </p:txBody>
      </p:sp>
      <p:sp>
        <p:nvSpPr>
          <p:cNvPr id="160770" name="Rectangle 2"/>
          <p:cNvSpPr>
            <a:spLocks noGrp="1" noChangeArrowheads="1"/>
          </p:cNvSpPr>
          <p:nvPr>
            <p:ph type="title"/>
          </p:nvPr>
        </p:nvSpPr>
        <p:spPr/>
        <p:txBody>
          <a:bodyPr/>
          <a:lstStyle/>
          <a:p>
            <a:r>
              <a:rPr lang="en-US"/>
              <a:t>Great references</a:t>
            </a:r>
          </a:p>
        </p:txBody>
      </p:sp>
      <p:sp>
        <p:nvSpPr>
          <p:cNvPr id="160771" name="Rectangle 3"/>
          <p:cNvSpPr>
            <a:spLocks noGrp="1" noChangeArrowheads="1"/>
          </p:cNvSpPr>
          <p:nvPr>
            <p:ph type="body" sz="half" idx="2"/>
          </p:nvPr>
        </p:nvSpPr>
        <p:spPr>
          <a:xfrm>
            <a:off x="3429000" y="1219200"/>
            <a:ext cx="5181600" cy="4876800"/>
          </a:xfrm>
        </p:spPr>
        <p:txBody>
          <a:bodyPr/>
          <a:lstStyle/>
          <a:p>
            <a:pPr>
              <a:lnSpc>
                <a:spcPct val="90000"/>
              </a:lnSpc>
            </a:pPr>
            <a:r>
              <a:rPr lang="en-US" sz="2800"/>
              <a:t>“Texturing &amp; Modeling : A procedural approach” (2/e) </a:t>
            </a:r>
          </a:p>
          <a:p>
            <a:pPr lvl="1">
              <a:lnSpc>
                <a:spcPct val="90000"/>
              </a:lnSpc>
            </a:pPr>
            <a:r>
              <a:rPr lang="en-US" sz="2400"/>
              <a:t>David S. Ebert, F. Kenton Musgrave, Darwyn Peachey Ken Perlin &amp; Steven Worley</a:t>
            </a:r>
          </a:p>
          <a:p>
            <a:pPr lvl="1">
              <a:lnSpc>
                <a:spcPct val="90000"/>
              </a:lnSpc>
            </a:pPr>
            <a:r>
              <a:rPr lang="en-US" sz="2400"/>
              <a:t>Morgan Kaufman, 1998</a:t>
            </a:r>
          </a:p>
          <a:p>
            <a:pPr>
              <a:lnSpc>
                <a:spcPct val="90000"/>
              </a:lnSpc>
            </a:pPr>
            <a:endParaRPr lang="en-US" sz="2800"/>
          </a:p>
          <a:p>
            <a:pPr>
              <a:lnSpc>
                <a:spcPct val="90000"/>
              </a:lnSpc>
            </a:pPr>
            <a:r>
              <a:rPr lang="en-US" sz="2800"/>
              <a:t>“The Computational Beauty of Nature”</a:t>
            </a:r>
          </a:p>
          <a:p>
            <a:pPr lvl="1">
              <a:lnSpc>
                <a:spcPct val="90000"/>
              </a:lnSpc>
            </a:pPr>
            <a:r>
              <a:rPr lang="en-US" sz="2400"/>
              <a:t>Gary William Flake</a:t>
            </a:r>
          </a:p>
          <a:p>
            <a:pPr lvl="1">
              <a:lnSpc>
                <a:spcPct val="90000"/>
              </a:lnSpc>
            </a:pPr>
            <a:r>
              <a:rPr lang="en-US" sz="2400"/>
              <a:t>MIT Press, 2000</a:t>
            </a:r>
          </a:p>
        </p:txBody>
      </p:sp>
      <p:pic>
        <p:nvPicPr>
          <p:cNvPr id="160773" name="Picture 5" descr="TM2e_s"/>
          <p:cNvPicPr>
            <a:picLocks noGrp="1" noChangeAspect="1" noChangeArrowheads="1"/>
          </p:cNvPicPr>
          <p:nvPr>
            <p:ph sz="half" idx="1"/>
          </p:nvPr>
        </p:nvPicPr>
        <p:blipFill>
          <a:blip r:embed="rId3"/>
          <a:srcRect/>
          <a:stretch>
            <a:fillRect/>
          </a:stretch>
        </p:blipFill>
        <p:spPr>
          <a:xfrm>
            <a:off x="1298575" y="1219200"/>
            <a:ext cx="1368425" cy="1828800"/>
          </a:xfrm>
        </p:spPr>
      </p:pic>
      <p:pic>
        <p:nvPicPr>
          <p:cNvPr id="160774" name="Picture 6" descr="Picture 1"/>
          <p:cNvPicPr>
            <a:picLocks noChangeAspect="1" noChangeArrowheads="1"/>
          </p:cNvPicPr>
          <p:nvPr/>
        </p:nvPicPr>
        <p:blipFill>
          <a:blip r:embed="rId4"/>
          <a:srcRect/>
          <a:stretch>
            <a:fillRect/>
          </a:stretch>
        </p:blipFill>
        <p:spPr bwMode="auto">
          <a:xfrm>
            <a:off x="990600" y="3810000"/>
            <a:ext cx="1865313" cy="210661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fld id="{5AB69DBF-5017-764D-BC06-87E62C002FD7}" type="slidenum">
              <a:rPr lang="en-US"/>
              <a:pPr/>
              <a:t>30</a:t>
            </a:fld>
            <a:r>
              <a:rPr lang="en-US"/>
              <a:t>/31</a:t>
            </a:r>
          </a:p>
        </p:txBody>
      </p:sp>
      <p:sp>
        <p:nvSpPr>
          <p:cNvPr id="9" name="Footer Placeholder 5"/>
          <p:cNvSpPr>
            <a:spLocks noGrp="1"/>
          </p:cNvSpPr>
          <p:nvPr>
            <p:ph type="ftr" sz="quarter" idx="11"/>
          </p:nvPr>
        </p:nvSpPr>
        <p:spPr/>
        <p:txBody>
          <a:bodyPr/>
          <a:lstStyle/>
          <a:p>
            <a:r>
              <a:rPr lang="en-US"/>
              <a:t>Procedural Modeling Basics</a:t>
            </a:r>
          </a:p>
        </p:txBody>
      </p:sp>
      <p:sp>
        <p:nvSpPr>
          <p:cNvPr id="204802" name="Rectangle 2"/>
          <p:cNvSpPr>
            <a:spLocks noGrp="1" noChangeArrowheads="1"/>
          </p:cNvSpPr>
          <p:nvPr>
            <p:ph type="title"/>
          </p:nvPr>
        </p:nvSpPr>
        <p:spPr/>
        <p:txBody>
          <a:bodyPr/>
          <a:lstStyle/>
          <a:p>
            <a:r>
              <a:rPr lang="en-US"/>
              <a:t>Genetic Algorithms</a:t>
            </a:r>
          </a:p>
        </p:txBody>
      </p:sp>
      <p:sp>
        <p:nvSpPr>
          <p:cNvPr id="204803" name="Rectangle 3"/>
          <p:cNvSpPr>
            <a:spLocks noGrp="1" noChangeArrowheads="1"/>
          </p:cNvSpPr>
          <p:nvPr>
            <p:ph type="body" sz="half" idx="1"/>
          </p:nvPr>
        </p:nvSpPr>
        <p:spPr>
          <a:xfrm>
            <a:off x="457200" y="1219200"/>
            <a:ext cx="4314825" cy="4876800"/>
          </a:xfrm>
        </p:spPr>
        <p:txBody>
          <a:bodyPr/>
          <a:lstStyle/>
          <a:p>
            <a:pPr>
              <a:lnSpc>
                <a:spcPct val="90000"/>
              </a:lnSpc>
            </a:pPr>
            <a:r>
              <a:rPr lang="en-US" sz="2400">
                <a:solidFill>
                  <a:srgbClr val="FFFF00"/>
                </a:solidFill>
              </a:rPr>
              <a:t>Genotype</a:t>
            </a:r>
            <a:r>
              <a:rPr lang="en-US" sz="2400"/>
              <a:t> is the genetic information that codes the creation of an individual</a:t>
            </a:r>
          </a:p>
          <a:p>
            <a:pPr>
              <a:lnSpc>
                <a:spcPct val="90000"/>
              </a:lnSpc>
            </a:pPr>
            <a:r>
              <a:rPr lang="en-US" sz="2400">
                <a:solidFill>
                  <a:srgbClr val="FFFF00"/>
                </a:solidFill>
              </a:rPr>
              <a:t>Phenotype</a:t>
            </a:r>
            <a:r>
              <a:rPr lang="en-US" sz="2400"/>
              <a:t> is the individual</a:t>
            </a:r>
          </a:p>
          <a:p>
            <a:pPr>
              <a:lnSpc>
                <a:spcPct val="90000"/>
              </a:lnSpc>
            </a:pPr>
            <a:r>
              <a:rPr lang="en-US" sz="2400">
                <a:solidFill>
                  <a:srgbClr val="FFFF00"/>
                </a:solidFill>
              </a:rPr>
              <a:t>Selection</a:t>
            </a:r>
            <a:r>
              <a:rPr lang="en-US" sz="2400"/>
              <a:t> is the process by which fitness of phenotypes is determined</a:t>
            </a:r>
          </a:p>
          <a:p>
            <a:pPr>
              <a:lnSpc>
                <a:spcPct val="90000"/>
              </a:lnSpc>
            </a:pPr>
            <a:r>
              <a:rPr lang="en-US" sz="2400">
                <a:solidFill>
                  <a:srgbClr val="FFFF00"/>
                </a:solidFill>
              </a:rPr>
              <a:t>Reproduction</a:t>
            </a:r>
            <a:r>
              <a:rPr lang="en-US" sz="2400"/>
              <a:t> is the process by which new genotypes are generated from existing ones</a:t>
            </a:r>
          </a:p>
          <a:p>
            <a:pPr>
              <a:lnSpc>
                <a:spcPct val="90000"/>
              </a:lnSpc>
            </a:pPr>
            <a:r>
              <a:rPr lang="en-US" sz="2400"/>
              <a:t>There must be probabilistic </a:t>
            </a:r>
            <a:r>
              <a:rPr lang="en-US" sz="2400">
                <a:solidFill>
                  <a:srgbClr val="FFFF00"/>
                </a:solidFill>
              </a:rPr>
              <a:t>mutations</a:t>
            </a:r>
            <a:r>
              <a:rPr lang="en-US" sz="2400"/>
              <a:t> with some frequency</a:t>
            </a:r>
          </a:p>
        </p:txBody>
      </p:sp>
      <p:pic>
        <p:nvPicPr>
          <p:cNvPr id="204804" name="Picture 4"/>
          <p:cNvPicPr>
            <a:picLocks noChangeAspect="1" noChangeArrowheads="1"/>
          </p:cNvPicPr>
          <p:nvPr/>
        </p:nvPicPr>
        <p:blipFill>
          <a:blip r:embed="rId3"/>
          <a:srcRect/>
          <a:stretch>
            <a:fillRect/>
          </a:stretch>
        </p:blipFill>
        <p:spPr bwMode="auto">
          <a:xfrm>
            <a:off x="8218488" y="6229350"/>
            <a:ext cx="914400" cy="628650"/>
          </a:xfrm>
          <a:prstGeom prst="rect">
            <a:avLst/>
          </a:prstGeom>
          <a:noFill/>
          <a:ln w="9525">
            <a:noFill/>
            <a:miter lim="800000"/>
            <a:headEnd/>
            <a:tailEnd/>
          </a:ln>
          <a:effectLst/>
        </p:spPr>
      </p:pic>
      <p:sp>
        <p:nvSpPr>
          <p:cNvPr id="204805" name="Rectangle 5"/>
          <p:cNvSpPr>
            <a:spLocks noChangeArrowheads="1"/>
          </p:cNvSpPr>
          <p:nvPr/>
        </p:nvSpPr>
        <p:spPr bwMode="auto">
          <a:xfrm>
            <a:off x="7708900" y="5867400"/>
            <a:ext cx="1511300" cy="396875"/>
          </a:xfrm>
          <a:prstGeom prst="rect">
            <a:avLst/>
          </a:prstGeom>
          <a:noFill/>
          <a:ln w="9525">
            <a:noFill/>
            <a:miter lim="800000"/>
            <a:headEnd/>
            <a:tailEnd/>
          </a:ln>
          <a:effectLst/>
        </p:spPr>
        <p:txBody>
          <a:bodyPr wrap="none">
            <a:prstTxWarp prst="textNoShape">
              <a:avLst/>
            </a:prstTxWarp>
            <a:spAutoFit/>
          </a:bodyPr>
          <a:lstStyle/>
          <a:p>
            <a:pPr algn="r"/>
            <a:r>
              <a:rPr lang="en-US" sz="2000" b="0">
                <a:latin typeface="B VAG Rounded Bold" charset="0"/>
              </a:rPr>
              <a:t>panspermia</a:t>
            </a:r>
          </a:p>
        </p:txBody>
      </p:sp>
      <p:sp>
        <p:nvSpPr>
          <p:cNvPr id="204806" name="Rectangle 6"/>
          <p:cNvSpPr>
            <a:spLocks noChangeArrowheads="1"/>
          </p:cNvSpPr>
          <p:nvPr/>
        </p:nvSpPr>
        <p:spPr bwMode="auto">
          <a:xfrm>
            <a:off x="3273425" y="676275"/>
            <a:ext cx="5373688" cy="396875"/>
          </a:xfrm>
          <a:prstGeom prst="rect">
            <a:avLst/>
          </a:prstGeom>
          <a:noFill/>
          <a:ln w="9525">
            <a:noFill/>
            <a:miter lim="800000"/>
            <a:headEnd/>
            <a:tailEnd/>
          </a:ln>
          <a:effectLst/>
        </p:spPr>
        <p:txBody>
          <a:bodyPr wrap="none">
            <a:prstTxWarp prst="textNoShape">
              <a:avLst/>
            </a:prstTxWarp>
            <a:spAutoFit/>
          </a:bodyPr>
          <a:lstStyle/>
          <a:p>
            <a:pPr algn="r"/>
            <a:r>
              <a:rPr lang="en-US" sz="2000" b="0">
                <a:latin typeface="B VAG Rounded Bold" charset="0"/>
              </a:rPr>
              <a:t>web.genarts.com/karl/papers/siggraph91.html</a:t>
            </a:r>
          </a:p>
        </p:txBody>
      </p:sp>
      <p:pic>
        <p:nvPicPr>
          <p:cNvPr id="204807" name="Picture 7"/>
          <p:cNvPicPr>
            <a:picLocks noGrp="1" noChangeAspect="1" noChangeArrowheads="1"/>
          </p:cNvPicPr>
          <p:nvPr>
            <p:ph sz="half" idx="2"/>
          </p:nvPr>
        </p:nvPicPr>
        <p:blipFill>
          <a:blip r:embed="rId4"/>
          <a:srcRect/>
          <a:stretch>
            <a:fillRect/>
          </a:stretch>
        </p:blipFill>
        <p:spPr>
          <a:xfrm>
            <a:off x="4924425" y="2100263"/>
            <a:ext cx="3848100" cy="3113087"/>
          </a:xfrm>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fld id="{BBE0FACA-F1E6-8B47-9F5A-8C0F015634BE}" type="slidenum">
              <a:rPr lang="en-US"/>
              <a:pPr/>
              <a:t>31</a:t>
            </a:fld>
            <a:r>
              <a:rPr lang="en-US"/>
              <a:t>/38</a:t>
            </a:r>
          </a:p>
        </p:txBody>
      </p:sp>
      <p:sp>
        <p:nvSpPr>
          <p:cNvPr id="9" name="Footer Placeholder 5"/>
          <p:cNvSpPr>
            <a:spLocks noGrp="1"/>
          </p:cNvSpPr>
          <p:nvPr>
            <p:ph type="ftr" sz="quarter" idx="11"/>
          </p:nvPr>
        </p:nvSpPr>
        <p:spPr/>
        <p:txBody>
          <a:bodyPr/>
          <a:lstStyle/>
          <a:p>
            <a:r>
              <a:rPr lang="en-US"/>
              <a:t>Procedural Modeling Basics</a:t>
            </a:r>
          </a:p>
        </p:txBody>
      </p:sp>
      <p:sp>
        <p:nvSpPr>
          <p:cNvPr id="205826" name="Rectangle 2"/>
          <p:cNvSpPr>
            <a:spLocks noGrp="1" noChangeArrowheads="1"/>
          </p:cNvSpPr>
          <p:nvPr>
            <p:ph type="title"/>
          </p:nvPr>
        </p:nvSpPr>
        <p:spPr>
          <a:xfrm>
            <a:off x="0" y="76200"/>
            <a:ext cx="9144000" cy="762000"/>
          </a:xfrm>
        </p:spPr>
        <p:txBody>
          <a:bodyPr/>
          <a:lstStyle/>
          <a:p>
            <a:r>
              <a:rPr lang="en-US"/>
              <a:t>How do we do it in Renderman?</a:t>
            </a:r>
          </a:p>
        </p:txBody>
      </p:sp>
      <p:sp>
        <p:nvSpPr>
          <p:cNvPr id="205827" name="Rectangle 3"/>
          <p:cNvSpPr>
            <a:spLocks noGrp="1" noChangeArrowheads="1"/>
          </p:cNvSpPr>
          <p:nvPr>
            <p:ph type="body" sz="half" idx="1"/>
          </p:nvPr>
        </p:nvSpPr>
        <p:spPr/>
        <p:txBody>
          <a:bodyPr/>
          <a:lstStyle/>
          <a:p>
            <a:r>
              <a:rPr lang="en-US" sz="2400"/>
              <a:t>Easy!</a:t>
            </a:r>
          </a:p>
          <a:p>
            <a:r>
              <a:rPr lang="en-US" sz="2400"/>
              <a:t>Renderman supports a library that you can compile with your C program that will help you output </a:t>
            </a:r>
            <a:r>
              <a:rPr lang="en-US" sz="2400">
                <a:solidFill>
                  <a:srgbClr val="FFFF00"/>
                </a:solidFill>
              </a:rPr>
              <a:t>RIB</a:t>
            </a:r>
            <a:endParaRPr lang="en-US" sz="2400"/>
          </a:p>
          <a:p>
            <a:r>
              <a:rPr lang="en-US" sz="2400"/>
              <a:t>RIB is the intermediate file that Renderman reads</a:t>
            </a:r>
          </a:p>
          <a:p>
            <a:r>
              <a:rPr lang="en-US" sz="2400"/>
              <a:t>The result of a render is a tiff file (or multiple tiffs)</a:t>
            </a:r>
          </a:p>
        </p:txBody>
      </p:sp>
      <p:pic>
        <p:nvPicPr>
          <p:cNvPr id="205829" name="Picture 5"/>
          <p:cNvPicPr>
            <a:picLocks noChangeAspect="1" noChangeArrowheads="1"/>
          </p:cNvPicPr>
          <p:nvPr/>
        </p:nvPicPr>
        <p:blipFill>
          <a:blip r:embed="rId3"/>
          <a:srcRect/>
          <a:stretch>
            <a:fillRect/>
          </a:stretch>
        </p:blipFill>
        <p:spPr bwMode="auto">
          <a:xfrm>
            <a:off x="0" y="5524500"/>
            <a:ext cx="1181100" cy="1333500"/>
          </a:xfrm>
          <a:prstGeom prst="rect">
            <a:avLst/>
          </a:prstGeom>
          <a:noFill/>
          <a:ln w="9525">
            <a:noFill/>
            <a:miter lim="800000"/>
            <a:headEnd/>
            <a:tailEnd/>
          </a:ln>
          <a:effectLst/>
        </p:spPr>
      </p:pic>
      <p:pic>
        <p:nvPicPr>
          <p:cNvPr id="205832" name="Picture 8"/>
          <p:cNvPicPr>
            <a:picLocks noGrp="1" noChangeAspect="1" noChangeArrowheads="1"/>
          </p:cNvPicPr>
          <p:nvPr>
            <p:ph sz="half" idx="2"/>
          </p:nvPr>
        </p:nvPicPr>
        <p:blipFill>
          <a:blip r:embed="rId4"/>
          <a:srcRect/>
          <a:stretch>
            <a:fillRect/>
          </a:stretch>
        </p:blipFill>
        <p:spPr>
          <a:xfrm>
            <a:off x="2022475" y="3581400"/>
            <a:ext cx="5651500" cy="2362200"/>
          </a:xfrm>
          <a:noFill/>
          <a:ln/>
        </p:spPr>
      </p:pic>
      <p:sp>
        <p:nvSpPr>
          <p:cNvPr id="205833" name="Rectangle 9"/>
          <p:cNvSpPr>
            <a:spLocks noChangeArrowheads="1"/>
          </p:cNvSpPr>
          <p:nvPr/>
        </p:nvSpPr>
        <p:spPr bwMode="auto">
          <a:xfrm>
            <a:off x="2819400" y="676275"/>
            <a:ext cx="5757863" cy="396875"/>
          </a:xfrm>
          <a:prstGeom prst="rect">
            <a:avLst/>
          </a:prstGeom>
          <a:noFill/>
          <a:ln w="9525">
            <a:noFill/>
            <a:miter lim="800000"/>
            <a:headEnd/>
            <a:tailEnd/>
          </a:ln>
          <a:effectLst/>
        </p:spPr>
        <p:txBody>
          <a:bodyPr wrap="none">
            <a:prstTxWarp prst="textNoShape">
              <a:avLst/>
            </a:prstTxWarp>
            <a:spAutoFit/>
          </a:bodyPr>
          <a:lstStyle/>
          <a:p>
            <a:r>
              <a:rPr lang="en-US" sz="2000" b="0">
                <a:latin typeface="B VAG Rounded Bold" charset="0"/>
              </a:rPr>
              <a:t>renderman.pixar.com/products/whatsrenderman/</a:t>
            </a:r>
          </a:p>
        </p:txBody>
      </p:sp>
      <p:sp>
        <p:nvSpPr>
          <p:cNvPr id="205834" name="Rectangle 10"/>
          <p:cNvSpPr>
            <a:spLocks noChangeArrowheads="1"/>
          </p:cNvSpPr>
          <p:nvPr/>
        </p:nvSpPr>
        <p:spPr bwMode="auto">
          <a:xfrm>
            <a:off x="3276600" y="974725"/>
            <a:ext cx="5257800" cy="396875"/>
          </a:xfrm>
          <a:prstGeom prst="rect">
            <a:avLst/>
          </a:prstGeom>
          <a:noFill/>
          <a:ln w="9525">
            <a:noFill/>
            <a:miter lim="800000"/>
            <a:headEnd/>
            <a:tailEnd/>
          </a:ln>
          <a:effectLst/>
        </p:spPr>
        <p:txBody>
          <a:bodyPr wrap="none">
            <a:prstTxWarp prst="textNoShape">
              <a:avLst/>
            </a:prstTxWarp>
            <a:spAutoFit/>
          </a:bodyPr>
          <a:lstStyle/>
          <a:p>
            <a:r>
              <a:rPr lang="en-US" sz="2000">
                <a:latin typeface="B VAG Rounded Bold" charset="0"/>
              </a:rPr>
              <a:t>www.cs.berkeley.edu/~ddgarcia/renderman/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63B0C5CC-DC58-C04D-973E-DEE47A69454F}" type="slidenum">
              <a:rPr lang="en-US"/>
              <a:pPr/>
              <a:t>32</a:t>
            </a:fld>
            <a:r>
              <a:rPr lang="en-US"/>
              <a:t>/38</a:t>
            </a:r>
          </a:p>
        </p:txBody>
      </p:sp>
      <p:sp>
        <p:nvSpPr>
          <p:cNvPr id="7" name="Footer Placeholder 5"/>
          <p:cNvSpPr>
            <a:spLocks noGrp="1"/>
          </p:cNvSpPr>
          <p:nvPr>
            <p:ph type="ftr" sz="quarter" idx="11"/>
          </p:nvPr>
        </p:nvSpPr>
        <p:spPr/>
        <p:txBody>
          <a:bodyPr/>
          <a:lstStyle/>
          <a:p>
            <a:r>
              <a:rPr lang="en-US"/>
              <a:t>Procedural Modeling Basics</a:t>
            </a:r>
          </a:p>
        </p:txBody>
      </p:sp>
      <p:sp>
        <p:nvSpPr>
          <p:cNvPr id="206850" name="Rectangle 2"/>
          <p:cNvSpPr>
            <a:spLocks noGrp="1" noChangeArrowheads="1"/>
          </p:cNvSpPr>
          <p:nvPr>
            <p:ph type="title"/>
          </p:nvPr>
        </p:nvSpPr>
        <p:spPr/>
        <p:txBody>
          <a:bodyPr/>
          <a:lstStyle/>
          <a:p>
            <a:r>
              <a:rPr lang="en-US"/>
              <a:t>How do we do it in Maya?</a:t>
            </a:r>
          </a:p>
        </p:txBody>
      </p:sp>
      <p:sp>
        <p:nvSpPr>
          <p:cNvPr id="206851" name="Rectangle 3"/>
          <p:cNvSpPr>
            <a:spLocks noGrp="1" noChangeArrowheads="1"/>
          </p:cNvSpPr>
          <p:nvPr>
            <p:ph type="body" sz="half" idx="1"/>
          </p:nvPr>
        </p:nvSpPr>
        <p:spPr/>
        <p:txBody>
          <a:bodyPr/>
          <a:lstStyle/>
          <a:p>
            <a:pPr>
              <a:lnSpc>
                <a:spcPct val="90000"/>
              </a:lnSpc>
            </a:pPr>
            <a:r>
              <a:rPr lang="en-US" sz="2000"/>
              <a:t>Easy!</a:t>
            </a:r>
          </a:p>
          <a:p>
            <a:pPr>
              <a:lnSpc>
                <a:spcPct val="90000"/>
              </a:lnSpc>
            </a:pPr>
            <a:r>
              <a:rPr lang="en-US" sz="2000"/>
              <a:t>Every action you perform in Maya is available in the Script Editor</a:t>
            </a:r>
          </a:p>
          <a:p>
            <a:pPr>
              <a:lnSpc>
                <a:spcPct val="90000"/>
              </a:lnSpc>
            </a:pPr>
            <a:r>
              <a:rPr lang="en-US" sz="2000"/>
              <a:t>You can generate this text </a:t>
            </a:r>
            <a:r>
              <a:rPr lang="en-US" sz="2000">
                <a:solidFill>
                  <a:srgbClr val="FFFF00"/>
                </a:solidFill>
              </a:rPr>
              <a:t>explicitly</a:t>
            </a:r>
            <a:r>
              <a:rPr lang="en-US" sz="2000"/>
              <a:t> through a program using the techniques we just discussed. E.g., Name it </a:t>
            </a:r>
            <a:r>
              <a:rPr lang="en-US" sz="2000" b="1">
                <a:latin typeface="Courier New" charset="0"/>
              </a:rPr>
              <a:t>Foo.mel</a:t>
            </a:r>
          </a:p>
          <a:p>
            <a:pPr>
              <a:lnSpc>
                <a:spcPct val="90000"/>
              </a:lnSpc>
            </a:pPr>
            <a:r>
              <a:rPr lang="en-US" sz="2000"/>
              <a:t>Or you can use MEL as a programming language (it looks like C) and do all your scripting there!</a:t>
            </a:r>
          </a:p>
          <a:p>
            <a:pPr>
              <a:lnSpc>
                <a:spcPct val="90000"/>
              </a:lnSpc>
            </a:pPr>
            <a:r>
              <a:rPr lang="en-US" sz="2000"/>
              <a:t>Open this in Maya (double-click, or use the Script Editor)</a:t>
            </a:r>
          </a:p>
        </p:txBody>
      </p:sp>
      <p:pic>
        <p:nvPicPr>
          <p:cNvPr id="206853" name="Picture 5" descr="Picture 1"/>
          <p:cNvPicPr>
            <a:picLocks noGrp="1" noChangeAspect="1" noChangeArrowheads="1"/>
          </p:cNvPicPr>
          <p:nvPr>
            <p:ph sz="half" idx="2"/>
          </p:nvPr>
        </p:nvPicPr>
        <p:blipFill>
          <a:blip r:embed="rId3"/>
          <a:srcRect/>
          <a:stretch>
            <a:fillRect/>
          </a:stretch>
        </p:blipFill>
        <p:spPr>
          <a:xfrm>
            <a:off x="2474913" y="3886200"/>
            <a:ext cx="4745037" cy="2362200"/>
          </a:xfrm>
        </p:spPr>
      </p:pic>
      <p:pic>
        <p:nvPicPr>
          <p:cNvPr id="206854" name="Picture 6" descr="Picture 2"/>
          <p:cNvPicPr>
            <a:picLocks noChangeAspect="1" noChangeArrowheads="1"/>
          </p:cNvPicPr>
          <p:nvPr/>
        </p:nvPicPr>
        <p:blipFill>
          <a:blip r:embed="rId4"/>
          <a:srcRect/>
          <a:stretch>
            <a:fillRect/>
          </a:stretch>
        </p:blipFill>
        <p:spPr bwMode="auto">
          <a:xfrm>
            <a:off x="0" y="5334000"/>
            <a:ext cx="1185863" cy="1524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312CAC9A-8DCE-4848-9113-74BED5E03E92}" type="slidenum">
              <a:rPr lang="en-US"/>
              <a:pPr/>
              <a:t>33</a:t>
            </a:fld>
            <a:r>
              <a:rPr lang="en-US"/>
              <a:t>/38</a:t>
            </a:r>
          </a:p>
        </p:txBody>
      </p:sp>
      <p:sp>
        <p:nvSpPr>
          <p:cNvPr id="8" name="Footer Placeholder 4"/>
          <p:cNvSpPr>
            <a:spLocks noGrp="1"/>
          </p:cNvSpPr>
          <p:nvPr>
            <p:ph type="ftr" sz="quarter" idx="11"/>
          </p:nvPr>
        </p:nvSpPr>
        <p:spPr/>
        <p:txBody>
          <a:bodyPr/>
          <a:lstStyle/>
          <a:p>
            <a:r>
              <a:rPr lang="en-US"/>
              <a:t>Procedural Modeling Basics</a:t>
            </a:r>
          </a:p>
        </p:txBody>
      </p:sp>
      <p:sp>
        <p:nvSpPr>
          <p:cNvPr id="230402" name="Rectangle 2"/>
          <p:cNvSpPr>
            <a:spLocks noGrp="1" noChangeArrowheads="1"/>
          </p:cNvSpPr>
          <p:nvPr>
            <p:ph type="title"/>
          </p:nvPr>
        </p:nvSpPr>
        <p:spPr>
          <a:xfrm>
            <a:off x="0" y="76200"/>
            <a:ext cx="9144000" cy="762000"/>
          </a:xfrm>
        </p:spPr>
        <p:txBody>
          <a:bodyPr/>
          <a:lstStyle/>
          <a:p>
            <a:r>
              <a:rPr lang="en-US"/>
              <a:t>I must program to randomize?</a:t>
            </a:r>
          </a:p>
        </p:txBody>
      </p:sp>
      <p:sp>
        <p:nvSpPr>
          <p:cNvPr id="230403" name="Rectangle 3"/>
          <p:cNvSpPr>
            <a:spLocks noGrp="1" noChangeArrowheads="1"/>
          </p:cNvSpPr>
          <p:nvPr>
            <p:ph type="body" idx="1"/>
          </p:nvPr>
        </p:nvSpPr>
        <p:spPr/>
        <p:txBody>
          <a:bodyPr/>
          <a:lstStyle/>
          <a:p>
            <a:r>
              <a:rPr lang="en-US"/>
              <a:t>Maya has randomness at many levels</a:t>
            </a:r>
          </a:p>
          <a:p>
            <a:pPr lvl="1"/>
            <a:r>
              <a:rPr lang="en-US"/>
              <a:t>Demo of Maya’s help, specifically “Random Number Functions”</a:t>
            </a:r>
          </a:p>
          <a:p>
            <a:r>
              <a:rPr lang="en-US"/>
              <a:t>It has most of the functions built-in!</a:t>
            </a:r>
          </a:p>
          <a:p>
            <a:pPr lvl="1"/>
            <a:r>
              <a:rPr lang="en-US"/>
              <a:t>seed()</a:t>
            </a:r>
          </a:p>
          <a:p>
            <a:pPr lvl="1"/>
            <a:r>
              <a:rPr lang="en-US"/>
              <a:t>rand()</a:t>
            </a:r>
          </a:p>
          <a:p>
            <a:pPr lvl="1"/>
            <a:r>
              <a:rPr lang="en-US"/>
              <a:t>gauss() </a:t>
            </a:r>
          </a:p>
          <a:p>
            <a:pPr lvl="1"/>
            <a:r>
              <a:rPr lang="en-US"/>
              <a:t>noise()</a:t>
            </a:r>
          </a:p>
        </p:txBody>
      </p:sp>
      <p:pic>
        <p:nvPicPr>
          <p:cNvPr id="230404" name="Picture 4" descr="Picture 1"/>
          <p:cNvPicPr>
            <a:picLocks noChangeAspect="1" noChangeArrowheads="1"/>
          </p:cNvPicPr>
          <p:nvPr/>
        </p:nvPicPr>
        <p:blipFill>
          <a:blip r:embed="rId3"/>
          <a:srcRect/>
          <a:stretch>
            <a:fillRect/>
          </a:stretch>
        </p:blipFill>
        <p:spPr bwMode="auto">
          <a:xfrm>
            <a:off x="3886200" y="3810000"/>
            <a:ext cx="3775075" cy="1936750"/>
          </a:xfrm>
          <a:prstGeom prst="rect">
            <a:avLst/>
          </a:prstGeom>
          <a:noFill/>
        </p:spPr>
      </p:pic>
      <p:sp>
        <p:nvSpPr>
          <p:cNvPr id="230405" name="Rectangle 5"/>
          <p:cNvSpPr>
            <a:spLocks noChangeArrowheads="1"/>
          </p:cNvSpPr>
          <p:nvPr/>
        </p:nvSpPr>
        <p:spPr bwMode="auto">
          <a:xfrm>
            <a:off x="4953000" y="5668963"/>
            <a:ext cx="1652588" cy="579437"/>
          </a:xfrm>
          <a:prstGeom prst="rect">
            <a:avLst/>
          </a:prstGeom>
          <a:noFill/>
          <a:ln w="9525">
            <a:noFill/>
            <a:miter lim="800000"/>
            <a:headEnd/>
            <a:tailEnd/>
          </a:ln>
          <a:effectLst/>
        </p:spPr>
        <p:txBody>
          <a:bodyPr wrap="none">
            <a:prstTxWarp prst="textNoShape">
              <a:avLst/>
            </a:prstTxWarp>
            <a:spAutoFit/>
          </a:bodyPr>
          <a:lstStyle/>
          <a:p>
            <a:r>
              <a:rPr lang="en-US" sz="3200" b="0">
                <a:solidFill>
                  <a:srgbClr val="FFFFFF"/>
                </a:solidFill>
                <a:effectLst>
                  <a:outerShdw blurRad="38100" dist="38100" dir="2700000" algn="tl">
                    <a:srgbClr val="000000"/>
                  </a:outerShdw>
                </a:effectLst>
                <a:latin typeface="B VAG Rounded Bold" charset="0"/>
              </a:rPr>
              <a:t>gauss(5)</a:t>
            </a:r>
          </a:p>
        </p:txBody>
      </p:sp>
      <p:pic>
        <p:nvPicPr>
          <p:cNvPr id="230406" name="Picture 6" descr="Picture 2"/>
          <p:cNvPicPr>
            <a:picLocks noChangeAspect="1" noChangeArrowheads="1"/>
          </p:cNvPicPr>
          <p:nvPr/>
        </p:nvPicPr>
        <p:blipFill>
          <a:blip r:embed="rId4"/>
          <a:srcRect/>
          <a:stretch>
            <a:fillRect/>
          </a:stretch>
        </p:blipFill>
        <p:spPr bwMode="auto">
          <a:xfrm>
            <a:off x="0" y="5330825"/>
            <a:ext cx="1185863" cy="1524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741B1859-3B15-5F4F-9FB1-94DAD261CAFB}" type="slidenum">
              <a:rPr lang="en-US"/>
              <a:pPr/>
              <a:t>34</a:t>
            </a:fld>
            <a:r>
              <a:rPr lang="en-US"/>
              <a:t>/38</a:t>
            </a:r>
          </a:p>
        </p:txBody>
      </p:sp>
      <p:sp>
        <p:nvSpPr>
          <p:cNvPr id="7" name="Footer Placeholder 5"/>
          <p:cNvSpPr>
            <a:spLocks noGrp="1"/>
          </p:cNvSpPr>
          <p:nvPr>
            <p:ph type="ftr" sz="quarter" idx="11"/>
          </p:nvPr>
        </p:nvSpPr>
        <p:spPr/>
        <p:txBody>
          <a:bodyPr/>
          <a:lstStyle/>
          <a:p>
            <a:r>
              <a:rPr lang="en-US"/>
              <a:t>Procedural Modeling Basics</a:t>
            </a:r>
          </a:p>
        </p:txBody>
      </p:sp>
      <p:sp>
        <p:nvSpPr>
          <p:cNvPr id="231426" name="Rectangle 2"/>
          <p:cNvSpPr>
            <a:spLocks noGrp="1" noChangeArrowheads="1"/>
          </p:cNvSpPr>
          <p:nvPr>
            <p:ph type="title"/>
          </p:nvPr>
        </p:nvSpPr>
        <p:spPr/>
        <p:txBody>
          <a:bodyPr/>
          <a:lstStyle/>
          <a:p>
            <a:r>
              <a:rPr lang="en-US"/>
              <a:t>Set Dressing</a:t>
            </a:r>
          </a:p>
        </p:txBody>
      </p:sp>
      <p:sp>
        <p:nvSpPr>
          <p:cNvPr id="231427" name="Rectangle 3"/>
          <p:cNvSpPr>
            <a:spLocks noGrp="1" noChangeArrowheads="1"/>
          </p:cNvSpPr>
          <p:nvPr>
            <p:ph type="body" sz="half" idx="1"/>
          </p:nvPr>
        </p:nvSpPr>
        <p:spPr>
          <a:xfrm>
            <a:off x="495300" y="1219200"/>
            <a:ext cx="8162925" cy="2362200"/>
          </a:xfrm>
        </p:spPr>
        <p:txBody>
          <a:bodyPr/>
          <a:lstStyle/>
          <a:p>
            <a:pPr algn="ctr">
              <a:buFont typeface="Wingdings" charset="2"/>
              <a:buNone/>
            </a:pPr>
            <a:r>
              <a:rPr lang="en-US" sz="2800"/>
              <a:t>“The process of selecting, designing, adapting to, or modifying the performance space for a given purpose. This includes the use of stagecraft elements as well as the structure of the stage and its components.”</a:t>
            </a:r>
          </a:p>
        </p:txBody>
      </p:sp>
      <p:sp>
        <p:nvSpPr>
          <p:cNvPr id="231429" name="Rectangle 5"/>
          <p:cNvSpPr>
            <a:spLocks noChangeArrowheads="1"/>
          </p:cNvSpPr>
          <p:nvPr/>
        </p:nvSpPr>
        <p:spPr bwMode="auto">
          <a:xfrm>
            <a:off x="4800600" y="762000"/>
            <a:ext cx="4083050" cy="396875"/>
          </a:xfrm>
          <a:prstGeom prst="rect">
            <a:avLst/>
          </a:prstGeom>
          <a:noFill/>
          <a:ln w="9525">
            <a:noFill/>
            <a:miter lim="800000"/>
            <a:headEnd/>
            <a:tailEnd/>
          </a:ln>
          <a:effectLst/>
        </p:spPr>
        <p:txBody>
          <a:bodyPr wrap="none">
            <a:prstTxWarp prst="textNoShape">
              <a:avLst/>
            </a:prstTxWarp>
            <a:spAutoFit/>
          </a:bodyPr>
          <a:lstStyle/>
          <a:p>
            <a:r>
              <a:rPr lang="en-US" sz="2000" b="0">
                <a:latin typeface="B VAG Rounded Bold" charset="0"/>
              </a:rPr>
              <a:t>en.wikipedia.org/wiki/Set_dressing</a:t>
            </a:r>
          </a:p>
        </p:txBody>
      </p:sp>
      <p:pic>
        <p:nvPicPr>
          <p:cNvPr id="231435" name="Picture 11"/>
          <p:cNvPicPr>
            <a:picLocks noGrp="1" noChangeAspect="1" noChangeArrowheads="1"/>
          </p:cNvPicPr>
          <p:nvPr>
            <p:ph sz="half" idx="2"/>
          </p:nvPr>
        </p:nvPicPr>
        <p:blipFill>
          <a:blip r:embed="rId3"/>
          <a:srcRect/>
          <a:stretch>
            <a:fillRect/>
          </a:stretch>
        </p:blipFill>
        <p:spPr>
          <a:xfrm>
            <a:off x="2905125" y="3733800"/>
            <a:ext cx="3884613" cy="2362200"/>
          </a:xfrm>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7B3B2DED-291F-7A42-865A-D33F8A884CF9}" type="slidenum">
              <a:rPr lang="en-US"/>
              <a:pPr/>
              <a:t>35</a:t>
            </a:fld>
            <a:r>
              <a:rPr lang="en-US"/>
              <a:t>/38</a:t>
            </a:r>
          </a:p>
        </p:txBody>
      </p:sp>
      <p:sp>
        <p:nvSpPr>
          <p:cNvPr id="7" name="Footer Placeholder 5"/>
          <p:cNvSpPr>
            <a:spLocks noGrp="1"/>
          </p:cNvSpPr>
          <p:nvPr>
            <p:ph type="ftr" sz="quarter" idx="11"/>
          </p:nvPr>
        </p:nvSpPr>
        <p:spPr/>
        <p:txBody>
          <a:bodyPr/>
          <a:lstStyle/>
          <a:p>
            <a:r>
              <a:rPr lang="en-US"/>
              <a:t>Procedural Modeling Basics</a:t>
            </a:r>
          </a:p>
        </p:txBody>
      </p:sp>
      <p:sp>
        <p:nvSpPr>
          <p:cNvPr id="232450" name="Rectangle 2"/>
          <p:cNvSpPr>
            <a:spLocks noGrp="1" noChangeArrowheads="1"/>
          </p:cNvSpPr>
          <p:nvPr>
            <p:ph type="title"/>
          </p:nvPr>
        </p:nvSpPr>
        <p:spPr>
          <a:xfrm>
            <a:off x="0" y="76200"/>
            <a:ext cx="9144000" cy="762000"/>
          </a:xfrm>
        </p:spPr>
        <p:txBody>
          <a:bodyPr/>
          <a:lstStyle/>
          <a:p>
            <a:r>
              <a:rPr lang="en-US" sz="4000"/>
              <a:t>Set Dressing : Hand vs Procedural</a:t>
            </a:r>
          </a:p>
        </p:txBody>
      </p:sp>
      <p:sp>
        <p:nvSpPr>
          <p:cNvPr id="232451" name="Rectangle 3"/>
          <p:cNvSpPr>
            <a:spLocks noGrp="1" noChangeArrowheads="1"/>
          </p:cNvSpPr>
          <p:nvPr>
            <p:ph type="body" sz="half" idx="1"/>
          </p:nvPr>
        </p:nvSpPr>
        <p:spPr>
          <a:xfrm>
            <a:off x="495300" y="1219200"/>
            <a:ext cx="8162925" cy="2362200"/>
          </a:xfrm>
        </p:spPr>
        <p:txBody>
          <a:bodyPr/>
          <a:lstStyle/>
          <a:p>
            <a:r>
              <a:rPr lang="en-US" sz="2800"/>
              <a:t>Which elements of the scene below were placed by hand and which were placed procedurally?</a:t>
            </a:r>
          </a:p>
          <a:p>
            <a:pPr lvl="1"/>
            <a:r>
              <a:rPr lang="en-US" sz="2400"/>
              <a:t>In general, when would you author code to place set elements? How much randomness would you allow?</a:t>
            </a:r>
          </a:p>
        </p:txBody>
      </p:sp>
      <p:sp>
        <p:nvSpPr>
          <p:cNvPr id="232452" name="Rectangle 4"/>
          <p:cNvSpPr>
            <a:spLocks noChangeArrowheads="1"/>
          </p:cNvSpPr>
          <p:nvPr/>
        </p:nvSpPr>
        <p:spPr bwMode="auto">
          <a:xfrm>
            <a:off x="4800600" y="762000"/>
            <a:ext cx="4083050" cy="396875"/>
          </a:xfrm>
          <a:prstGeom prst="rect">
            <a:avLst/>
          </a:prstGeom>
          <a:noFill/>
          <a:ln w="9525">
            <a:noFill/>
            <a:miter lim="800000"/>
            <a:headEnd/>
            <a:tailEnd/>
          </a:ln>
          <a:effectLst/>
        </p:spPr>
        <p:txBody>
          <a:bodyPr wrap="none">
            <a:prstTxWarp prst="textNoShape">
              <a:avLst/>
            </a:prstTxWarp>
            <a:spAutoFit/>
          </a:bodyPr>
          <a:lstStyle/>
          <a:p>
            <a:r>
              <a:rPr lang="en-US" sz="2000" b="0">
                <a:latin typeface="B VAG Rounded Bold" charset="0"/>
              </a:rPr>
              <a:t>en.wikipedia.org/wiki/Set_dressing</a:t>
            </a:r>
          </a:p>
        </p:txBody>
      </p:sp>
      <p:pic>
        <p:nvPicPr>
          <p:cNvPr id="232456" name="Picture 8"/>
          <p:cNvPicPr>
            <a:picLocks noGrp="1" noChangeAspect="1" noChangeArrowheads="1"/>
          </p:cNvPicPr>
          <p:nvPr>
            <p:ph sz="half" idx="2"/>
          </p:nvPr>
        </p:nvPicPr>
        <p:blipFill>
          <a:blip r:embed="rId3"/>
          <a:srcRect/>
          <a:stretch>
            <a:fillRect/>
          </a:stretch>
        </p:blipFill>
        <p:spPr>
          <a:xfrm>
            <a:off x="1708150" y="3067050"/>
            <a:ext cx="5729288" cy="3105150"/>
          </a:xfrm>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F170F53-18C7-6F47-90DF-E54C16A177B9}" type="slidenum">
              <a:rPr lang="en-US"/>
              <a:pPr/>
              <a:t>36</a:t>
            </a:fld>
            <a:r>
              <a:rPr lang="en-US"/>
              <a:t>/38</a:t>
            </a:r>
          </a:p>
        </p:txBody>
      </p:sp>
      <p:sp>
        <p:nvSpPr>
          <p:cNvPr id="6" name="Footer Placeholder 5"/>
          <p:cNvSpPr>
            <a:spLocks noGrp="1"/>
          </p:cNvSpPr>
          <p:nvPr>
            <p:ph type="ftr" sz="quarter" idx="11"/>
          </p:nvPr>
        </p:nvSpPr>
        <p:spPr/>
        <p:txBody>
          <a:bodyPr/>
          <a:lstStyle/>
          <a:p>
            <a:r>
              <a:rPr lang="en-US"/>
              <a:t>Procedural Modeling Basics</a:t>
            </a:r>
          </a:p>
        </p:txBody>
      </p:sp>
      <p:sp>
        <p:nvSpPr>
          <p:cNvPr id="233474" name="Rectangle 2"/>
          <p:cNvSpPr>
            <a:spLocks noGrp="1" noChangeArrowheads="1"/>
          </p:cNvSpPr>
          <p:nvPr>
            <p:ph type="title"/>
          </p:nvPr>
        </p:nvSpPr>
        <p:spPr>
          <a:xfrm>
            <a:off x="0" y="76200"/>
            <a:ext cx="9144000" cy="762000"/>
          </a:xfrm>
        </p:spPr>
        <p:txBody>
          <a:bodyPr/>
          <a:lstStyle/>
          <a:p>
            <a:r>
              <a:rPr lang="en-US"/>
              <a:t>Procedural Tree Set Dressing I</a:t>
            </a:r>
          </a:p>
        </p:txBody>
      </p:sp>
      <p:sp>
        <p:nvSpPr>
          <p:cNvPr id="233475" name="Rectangle 3"/>
          <p:cNvSpPr>
            <a:spLocks noGrp="1" noChangeArrowheads="1"/>
          </p:cNvSpPr>
          <p:nvPr>
            <p:ph type="body" sz="half" idx="1"/>
          </p:nvPr>
        </p:nvSpPr>
        <p:spPr/>
        <p:txBody>
          <a:bodyPr/>
          <a:lstStyle/>
          <a:p>
            <a:r>
              <a:rPr lang="en-US" sz="2800"/>
              <a:t>Consider the problem of placing trees in a forest in a natural way</a:t>
            </a:r>
          </a:p>
          <a:p>
            <a:pPr lvl="1"/>
            <a:r>
              <a:rPr lang="en-US" sz="2400"/>
              <a:t>How would you place them so that they don’t overlap?</a:t>
            </a:r>
          </a:p>
          <a:p>
            <a:pPr lvl="1"/>
            <a:r>
              <a:rPr lang="en-US" sz="2400"/>
              <a:t>What are some ideas?</a:t>
            </a:r>
          </a:p>
        </p:txBody>
      </p:sp>
      <p:pic>
        <p:nvPicPr>
          <p:cNvPr id="233477" name="Picture 5" descr="Picture 1"/>
          <p:cNvPicPr>
            <a:picLocks noGrp="1" noChangeAspect="1" noChangeArrowheads="1"/>
          </p:cNvPicPr>
          <p:nvPr>
            <p:ph sz="half" idx="2"/>
          </p:nvPr>
        </p:nvPicPr>
        <p:blipFill>
          <a:blip r:embed="rId3"/>
          <a:srcRect/>
          <a:stretch>
            <a:fillRect/>
          </a:stretch>
        </p:blipFill>
        <p:spPr>
          <a:xfrm>
            <a:off x="2725738" y="3733800"/>
            <a:ext cx="4244975" cy="23622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8C0253E3-109C-5446-BD83-69055F806660}" type="slidenum">
              <a:rPr lang="en-US"/>
              <a:pPr/>
              <a:t>37</a:t>
            </a:fld>
            <a:r>
              <a:rPr lang="en-US"/>
              <a:t>/38</a:t>
            </a:r>
          </a:p>
        </p:txBody>
      </p:sp>
      <p:sp>
        <p:nvSpPr>
          <p:cNvPr id="7" name="Footer Placeholder 5"/>
          <p:cNvSpPr>
            <a:spLocks noGrp="1"/>
          </p:cNvSpPr>
          <p:nvPr>
            <p:ph type="ftr" sz="quarter" idx="11"/>
          </p:nvPr>
        </p:nvSpPr>
        <p:spPr/>
        <p:txBody>
          <a:bodyPr/>
          <a:lstStyle/>
          <a:p>
            <a:r>
              <a:rPr lang="en-US"/>
              <a:t>Procedural Modeling Basics</a:t>
            </a:r>
          </a:p>
        </p:txBody>
      </p:sp>
      <p:sp>
        <p:nvSpPr>
          <p:cNvPr id="234498" name="Rectangle 2"/>
          <p:cNvSpPr>
            <a:spLocks noGrp="1" noChangeArrowheads="1"/>
          </p:cNvSpPr>
          <p:nvPr>
            <p:ph type="title"/>
          </p:nvPr>
        </p:nvSpPr>
        <p:spPr>
          <a:xfrm>
            <a:off x="0" y="76200"/>
            <a:ext cx="9144000" cy="762000"/>
          </a:xfrm>
        </p:spPr>
        <p:txBody>
          <a:bodyPr/>
          <a:lstStyle/>
          <a:p>
            <a:r>
              <a:rPr lang="en-US"/>
              <a:t>Procedural Tree Set Dressing II</a:t>
            </a:r>
          </a:p>
        </p:txBody>
      </p:sp>
      <p:sp>
        <p:nvSpPr>
          <p:cNvPr id="234499" name="Rectangle 3"/>
          <p:cNvSpPr>
            <a:spLocks noGrp="1" noChangeArrowheads="1"/>
          </p:cNvSpPr>
          <p:nvPr>
            <p:ph type="body" sz="half" idx="1"/>
          </p:nvPr>
        </p:nvSpPr>
        <p:spPr>
          <a:xfrm>
            <a:off x="762000" y="1219200"/>
            <a:ext cx="4010025" cy="4876800"/>
          </a:xfrm>
        </p:spPr>
        <p:txBody>
          <a:bodyPr/>
          <a:lstStyle/>
          <a:p>
            <a:pPr>
              <a:lnSpc>
                <a:spcPct val="90000"/>
              </a:lnSpc>
            </a:pPr>
            <a:r>
              <a:rPr lang="en-US" sz="2400"/>
              <a:t>Random Trees</a:t>
            </a:r>
          </a:p>
          <a:p>
            <a:pPr lvl="1">
              <a:lnSpc>
                <a:spcPct val="90000"/>
              </a:lnSpc>
            </a:pPr>
            <a:r>
              <a:rPr lang="en-US" sz="2000"/>
              <a:t>Pick random points and remove if new tree is too close to existing tree</a:t>
            </a:r>
          </a:p>
          <a:p>
            <a:pPr lvl="1">
              <a:lnSpc>
                <a:spcPct val="90000"/>
              </a:lnSpc>
            </a:pPr>
            <a:r>
              <a:rPr lang="en-US" sz="2000"/>
              <a:t>Start with trees regularly spaced and then perturb (wiggle)</a:t>
            </a:r>
          </a:p>
          <a:p>
            <a:pPr lvl="1">
              <a:lnSpc>
                <a:spcPct val="90000"/>
              </a:lnSpc>
            </a:pPr>
            <a:r>
              <a:rPr lang="en-US" sz="2000"/>
              <a:t>Add “relax” step which treats each point as having “negative gravity” to push away nearby points</a:t>
            </a:r>
          </a:p>
          <a:p>
            <a:pPr lvl="1">
              <a:lnSpc>
                <a:spcPct val="90000"/>
              </a:lnSpc>
            </a:pPr>
            <a:r>
              <a:rPr lang="en-US" sz="2000"/>
              <a:t>Find out what “right” answer is (check forestry research) or by looking at real forests and simulate</a:t>
            </a:r>
          </a:p>
        </p:txBody>
      </p:sp>
      <p:pic>
        <p:nvPicPr>
          <p:cNvPr id="234501" name="Picture 5"/>
          <p:cNvPicPr>
            <a:picLocks noGrp="1" noChangeAspect="1" noChangeArrowheads="1"/>
          </p:cNvPicPr>
          <p:nvPr>
            <p:ph sz="half" idx="2"/>
          </p:nvPr>
        </p:nvPicPr>
        <p:blipFill>
          <a:blip r:embed="rId3"/>
          <a:srcRect/>
          <a:stretch>
            <a:fillRect/>
          </a:stretch>
        </p:blipFill>
        <p:spPr>
          <a:xfrm>
            <a:off x="4924425" y="1219200"/>
            <a:ext cx="3848100" cy="3429000"/>
          </a:xfrm>
          <a:noFill/>
          <a:ln/>
        </p:spPr>
      </p:pic>
      <p:sp>
        <p:nvSpPr>
          <p:cNvPr id="234502" name="Rectangle 6"/>
          <p:cNvSpPr>
            <a:spLocks noChangeArrowheads="1"/>
          </p:cNvSpPr>
          <p:nvPr/>
        </p:nvSpPr>
        <p:spPr bwMode="auto">
          <a:xfrm>
            <a:off x="5845175" y="4724400"/>
            <a:ext cx="2079625" cy="701675"/>
          </a:xfrm>
          <a:prstGeom prst="rect">
            <a:avLst/>
          </a:prstGeom>
          <a:noFill/>
          <a:ln w="9525">
            <a:noFill/>
            <a:miter lim="800000"/>
            <a:headEnd/>
            <a:tailEnd/>
          </a:ln>
          <a:effectLst/>
        </p:spPr>
        <p:txBody>
          <a:bodyPr wrap="none">
            <a:prstTxWarp prst="textNoShape">
              <a:avLst/>
            </a:prstTxWarp>
            <a:spAutoFit/>
          </a:bodyPr>
          <a:lstStyle/>
          <a:p>
            <a:r>
              <a:rPr lang="en-US" sz="2000" b="0">
                <a:solidFill>
                  <a:srgbClr val="FFFFFF"/>
                </a:solidFill>
                <a:effectLst>
                  <a:outerShdw blurRad="38100" dist="38100" dir="2700000" algn="tl">
                    <a:srgbClr val="000000"/>
                  </a:outerShdw>
                </a:effectLst>
                <a:latin typeface="B VAG Rounded Bold" charset="0"/>
              </a:rPr>
              <a:t>Voronoi diagram</a:t>
            </a:r>
            <a:br>
              <a:rPr lang="en-US" sz="2000" b="0">
                <a:solidFill>
                  <a:srgbClr val="FFFFFF"/>
                </a:solidFill>
                <a:effectLst>
                  <a:outerShdw blurRad="38100" dist="38100" dir="2700000" algn="tl">
                    <a:srgbClr val="000000"/>
                  </a:outerShdw>
                </a:effectLst>
                <a:latin typeface="B VAG Rounded Bold" charset="0"/>
              </a:rPr>
            </a:br>
            <a:r>
              <a:rPr lang="en-US" sz="2000" b="0">
                <a:solidFill>
                  <a:srgbClr val="FFFFFF"/>
                </a:solidFill>
                <a:effectLst>
                  <a:outerShdw blurRad="38100" dist="38100" dir="2700000" algn="tl">
                    <a:srgbClr val="000000"/>
                  </a:outerShdw>
                </a:effectLst>
                <a:latin typeface="B VAG Rounded Bold" charset="0"/>
              </a:rPr>
              <a:t>of random points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C7D6AD3-C9CF-F945-8CC8-4478B30FE09A}" type="slidenum">
              <a:rPr lang="en-US"/>
              <a:pPr/>
              <a:t>38</a:t>
            </a:fld>
            <a:r>
              <a:rPr lang="en-US"/>
              <a:t>/38</a:t>
            </a:r>
          </a:p>
        </p:txBody>
      </p:sp>
      <p:sp>
        <p:nvSpPr>
          <p:cNvPr id="6" name="Footer Placeholder 5"/>
          <p:cNvSpPr>
            <a:spLocks noGrp="1"/>
          </p:cNvSpPr>
          <p:nvPr>
            <p:ph type="ftr" sz="quarter" idx="11"/>
          </p:nvPr>
        </p:nvSpPr>
        <p:spPr/>
        <p:txBody>
          <a:bodyPr/>
          <a:lstStyle/>
          <a:p>
            <a:r>
              <a:rPr lang="en-US"/>
              <a:t>Procedural Modeling Basics</a:t>
            </a:r>
          </a:p>
        </p:txBody>
      </p:sp>
      <p:sp>
        <p:nvSpPr>
          <p:cNvPr id="209922" name="Rectangle 2"/>
          <p:cNvSpPr>
            <a:spLocks noGrp="1" noChangeArrowheads="1"/>
          </p:cNvSpPr>
          <p:nvPr>
            <p:ph type="title"/>
          </p:nvPr>
        </p:nvSpPr>
        <p:spPr/>
        <p:txBody>
          <a:bodyPr/>
          <a:lstStyle/>
          <a:p>
            <a:r>
              <a:rPr lang="en-US"/>
              <a:t>Conclusion</a:t>
            </a:r>
          </a:p>
        </p:txBody>
      </p:sp>
      <p:sp>
        <p:nvSpPr>
          <p:cNvPr id="209923" name="Rectangle 3"/>
          <p:cNvSpPr>
            <a:spLocks noGrp="1" noChangeArrowheads="1"/>
          </p:cNvSpPr>
          <p:nvPr>
            <p:ph type="body" sz="half" idx="1"/>
          </p:nvPr>
        </p:nvSpPr>
        <p:spPr>
          <a:xfrm>
            <a:off x="762000" y="1219200"/>
            <a:ext cx="4010025" cy="4876800"/>
          </a:xfrm>
        </p:spPr>
        <p:txBody>
          <a:bodyPr/>
          <a:lstStyle/>
          <a:p>
            <a:pPr>
              <a:lnSpc>
                <a:spcPct val="90000"/>
              </a:lnSpc>
            </a:pPr>
            <a:r>
              <a:rPr lang="en-US" sz="2400"/>
              <a:t>There’s a wonderful world of procedural geometry waiting for you to discover!</a:t>
            </a:r>
          </a:p>
          <a:p>
            <a:pPr>
              <a:lnSpc>
                <a:spcPct val="90000"/>
              </a:lnSpc>
            </a:pPr>
            <a:r>
              <a:rPr lang="en-US" sz="2400">
                <a:solidFill>
                  <a:srgbClr val="FFFF00"/>
                </a:solidFill>
              </a:rPr>
              <a:t>Let the mathematician in you run wild!</a:t>
            </a:r>
            <a:endParaRPr lang="en-US" sz="2400"/>
          </a:p>
          <a:p>
            <a:pPr>
              <a:lnSpc>
                <a:spcPct val="90000"/>
              </a:lnSpc>
            </a:pPr>
            <a:r>
              <a:rPr lang="en-US" sz="2400"/>
              <a:t>Take a look at some of the wonderful sculptures by Prof S</a:t>
            </a:r>
            <a:r>
              <a:rPr lang="en-US" altLang="ja-JP" sz="2400">
                <a:ea typeface="ＭＳ Ｐゴシック" charset="-128"/>
                <a:cs typeface="ＭＳ Ｐゴシック" charset="-128"/>
              </a:rPr>
              <a:t>é</a:t>
            </a:r>
            <a:r>
              <a:rPr lang="en-US" sz="2400"/>
              <a:t>quin on the 6th floor for inspiration</a:t>
            </a:r>
          </a:p>
        </p:txBody>
      </p:sp>
      <p:pic>
        <p:nvPicPr>
          <p:cNvPr id="209928" name="Picture 8"/>
          <p:cNvPicPr>
            <a:picLocks noGrp="1" noChangeAspect="1" noChangeArrowheads="1"/>
          </p:cNvPicPr>
          <p:nvPr>
            <p:ph sz="half" idx="2"/>
          </p:nvPr>
        </p:nvPicPr>
        <p:blipFill>
          <a:blip r:embed="rId3"/>
          <a:srcRect/>
          <a:stretch>
            <a:fillRect/>
          </a:stretch>
        </p:blipFill>
        <p:spPr>
          <a:xfrm>
            <a:off x="4924425" y="1219200"/>
            <a:ext cx="3848100" cy="4875213"/>
          </a:xfrm>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9541C65-EF5B-D643-BD4E-10E82865CDF7}" type="slidenum">
              <a:rPr lang="en-US"/>
              <a:pPr/>
              <a:t>4</a:t>
            </a:fld>
            <a:r>
              <a:rPr lang="en-US"/>
              <a:t>/31</a:t>
            </a:r>
          </a:p>
        </p:txBody>
      </p:sp>
      <p:sp>
        <p:nvSpPr>
          <p:cNvPr id="5" name="Footer Placeholder 4"/>
          <p:cNvSpPr>
            <a:spLocks noGrp="1"/>
          </p:cNvSpPr>
          <p:nvPr>
            <p:ph type="ftr" sz="quarter" idx="11"/>
          </p:nvPr>
        </p:nvSpPr>
        <p:spPr/>
        <p:txBody>
          <a:bodyPr/>
          <a:lstStyle/>
          <a:p>
            <a:r>
              <a:rPr lang="en-US"/>
              <a:t>Procedural Modeling Basics</a:t>
            </a:r>
          </a:p>
        </p:txBody>
      </p:sp>
      <p:sp>
        <p:nvSpPr>
          <p:cNvPr id="162818" name="Rectangle 2"/>
          <p:cNvSpPr>
            <a:spLocks noGrp="1" noChangeArrowheads="1"/>
          </p:cNvSpPr>
          <p:nvPr>
            <p:ph type="title"/>
          </p:nvPr>
        </p:nvSpPr>
        <p:spPr/>
        <p:txBody>
          <a:bodyPr/>
          <a:lstStyle/>
          <a:p>
            <a:r>
              <a:rPr lang="en-US"/>
              <a:t>A note before starting</a:t>
            </a:r>
          </a:p>
        </p:txBody>
      </p:sp>
      <p:sp>
        <p:nvSpPr>
          <p:cNvPr id="162820" name="Rectangle 4"/>
          <p:cNvSpPr>
            <a:spLocks noGrp="1" noChangeArrowheads="1"/>
          </p:cNvSpPr>
          <p:nvPr>
            <p:ph type="body" idx="1"/>
          </p:nvPr>
        </p:nvSpPr>
        <p:spPr/>
        <p:txBody>
          <a:bodyPr/>
          <a:lstStyle/>
          <a:p>
            <a:r>
              <a:rPr lang="en-US"/>
              <a:t>This is a mixed group of programmers and non-programmers</a:t>
            </a:r>
          </a:p>
          <a:p>
            <a:r>
              <a:rPr lang="en-US">
                <a:solidFill>
                  <a:srgbClr val="FFFF00"/>
                </a:solidFill>
              </a:rPr>
              <a:t>I’m aiming this presentation at the non-programmers</a:t>
            </a:r>
            <a:r>
              <a:rPr lang="en-US"/>
              <a:t> for whom much of this might be new, to bring us all up to the same level of discourse (roughly)</a:t>
            </a:r>
          </a:p>
          <a:p>
            <a:r>
              <a:rPr lang="en-US"/>
              <a:t>I ask </a:t>
            </a:r>
            <a:r>
              <a:rPr lang="en-US">
                <a:solidFill>
                  <a:srgbClr val="FFFF00"/>
                </a:solidFill>
              </a:rPr>
              <a:t>patience</a:t>
            </a:r>
            <a:r>
              <a:rPr lang="en-US"/>
              <a:t> of the programmers, however, hopefully there is new information for all students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C8EDF5D9-4B6D-774D-9E5F-E2977DD23351}" type="slidenum">
              <a:rPr lang="en-US"/>
              <a:pPr/>
              <a:t>5</a:t>
            </a:fld>
            <a:r>
              <a:rPr lang="en-US"/>
              <a:t>/31</a:t>
            </a:r>
          </a:p>
        </p:txBody>
      </p:sp>
      <p:sp>
        <p:nvSpPr>
          <p:cNvPr id="6" name="Footer Placeholder 4"/>
          <p:cNvSpPr>
            <a:spLocks noGrp="1"/>
          </p:cNvSpPr>
          <p:nvPr>
            <p:ph type="ftr" sz="quarter" idx="11"/>
          </p:nvPr>
        </p:nvSpPr>
        <p:spPr/>
        <p:txBody>
          <a:bodyPr/>
          <a:lstStyle/>
          <a:p>
            <a:r>
              <a:rPr lang="en-US"/>
              <a:t>Procedural Modeling Basics</a:t>
            </a:r>
          </a:p>
        </p:txBody>
      </p:sp>
      <p:sp>
        <p:nvSpPr>
          <p:cNvPr id="145410" name="Rectangle 2"/>
          <p:cNvSpPr>
            <a:spLocks noGrp="1" noChangeArrowheads="1"/>
          </p:cNvSpPr>
          <p:nvPr>
            <p:ph type="title"/>
          </p:nvPr>
        </p:nvSpPr>
        <p:spPr/>
        <p:txBody>
          <a:bodyPr/>
          <a:lstStyle/>
          <a:p>
            <a:r>
              <a:rPr lang="en-US"/>
              <a:t>What IS it?</a:t>
            </a:r>
          </a:p>
        </p:txBody>
      </p:sp>
      <p:sp>
        <p:nvSpPr>
          <p:cNvPr id="145411" name="Rectangle 3"/>
          <p:cNvSpPr>
            <a:spLocks noGrp="1" noChangeArrowheads="1"/>
          </p:cNvSpPr>
          <p:nvPr>
            <p:ph type="body" idx="1"/>
          </p:nvPr>
        </p:nvSpPr>
        <p:spPr>
          <a:xfrm>
            <a:off x="609600" y="1219200"/>
            <a:ext cx="8162925" cy="4876800"/>
          </a:xfrm>
        </p:spPr>
        <p:txBody>
          <a:bodyPr/>
          <a:lstStyle/>
          <a:p>
            <a:pPr>
              <a:lnSpc>
                <a:spcPct val="90000"/>
              </a:lnSpc>
            </a:pPr>
            <a:r>
              <a:rPr lang="en-US" sz="2000" b="1">
                <a:latin typeface="T VAG Rounded Thin" charset="0"/>
              </a:rPr>
              <a:t>“Procedural modeling is an umbrella term for a number of techniques in computer graphics to create 3D models (and textures) from sets of rules. L-Systems, fractals, and generative modeling are procedural modeling techniques since they apply algorithms for producing scenes. The set of rules may either be embedded into the algorithm, configurable by parameters, or the set of rules is separate from the evaluation engine.”</a:t>
            </a:r>
            <a:br>
              <a:rPr lang="en-US" sz="2000" b="1">
                <a:latin typeface="T VAG Rounded Thin" charset="0"/>
              </a:rPr>
            </a:br>
            <a:r>
              <a:rPr lang="en-US" sz="2000" b="1">
                <a:latin typeface="T VAG Rounded Thin" charset="0"/>
              </a:rPr>
              <a:t/>
            </a:r>
            <a:br>
              <a:rPr lang="en-US" sz="2000" b="1">
                <a:latin typeface="T VAG Rounded Thin" charset="0"/>
              </a:rPr>
            </a:br>
            <a:r>
              <a:rPr lang="en-US" sz="2000" b="1">
                <a:latin typeface="T VAG Rounded Thin" charset="0"/>
              </a:rPr>
              <a:t>“Although all modeling techniques on a computer require algorithms to manage &amp; store data at some point…”</a:t>
            </a:r>
            <a:br>
              <a:rPr lang="en-US" sz="2000" b="1">
                <a:latin typeface="T VAG Rounded Thin" charset="0"/>
              </a:rPr>
            </a:br>
            <a:r>
              <a:rPr lang="en-US" sz="2000" b="1">
                <a:latin typeface="T VAG Rounded Thin" charset="0"/>
              </a:rPr>
              <a:t/>
            </a:r>
            <a:br>
              <a:rPr lang="en-US" sz="2000" b="1">
                <a:latin typeface="T VAG Rounded Thin" charset="0"/>
              </a:rPr>
            </a:br>
            <a:r>
              <a:rPr lang="en-US" sz="2000" b="1">
                <a:solidFill>
                  <a:srgbClr val="FFFF00"/>
                </a:solidFill>
                <a:latin typeface="T VAG Rounded Thin" charset="0"/>
              </a:rPr>
              <a:t>“procedural modeling focuses on creating a model from a rule set, rather than editing the model by mouse.”</a:t>
            </a:r>
            <a:endParaRPr lang="en-US" sz="2000" b="1">
              <a:latin typeface="Courier New" charset="0"/>
            </a:endParaRPr>
          </a:p>
        </p:txBody>
      </p:sp>
      <p:sp>
        <p:nvSpPr>
          <p:cNvPr id="145412" name="Rectangle 4"/>
          <p:cNvSpPr>
            <a:spLocks noChangeArrowheads="1"/>
          </p:cNvSpPr>
          <p:nvPr/>
        </p:nvSpPr>
        <p:spPr bwMode="auto">
          <a:xfrm>
            <a:off x="3263900" y="723900"/>
            <a:ext cx="5041900" cy="396875"/>
          </a:xfrm>
          <a:prstGeom prst="rect">
            <a:avLst/>
          </a:prstGeom>
          <a:noFill/>
          <a:ln w="9525">
            <a:noFill/>
            <a:miter lim="800000"/>
            <a:headEnd/>
            <a:tailEnd/>
          </a:ln>
          <a:effectLst/>
        </p:spPr>
        <p:txBody>
          <a:bodyPr wrap="none">
            <a:prstTxWarp prst="textNoShape">
              <a:avLst/>
            </a:prstTxWarp>
            <a:spAutoFit/>
          </a:bodyPr>
          <a:lstStyle/>
          <a:p>
            <a:pPr algn="r"/>
            <a:r>
              <a:rPr lang="en-US" sz="2000">
                <a:solidFill>
                  <a:srgbClr val="FFFFFF"/>
                </a:solidFill>
                <a:effectLst>
                  <a:outerShdw blurRad="38100" dist="38100" dir="2700000" algn="tl">
                    <a:srgbClr val="000000"/>
                  </a:outerShdw>
                </a:effectLst>
                <a:latin typeface="B VAG Rounded Bold" charset="0"/>
              </a:rPr>
              <a:t>en.wikipedia.org/wiki/Procedural_modeling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5411"/>
                                        </p:tgtEl>
                                        <p:attrNameLst>
                                          <p:attrName>style.visibility</p:attrName>
                                        </p:attrNameLst>
                                      </p:cBhvr>
                                      <p:to>
                                        <p:strVal val="visible"/>
                                      </p:to>
                                    </p:set>
                                    <p:animEffect transition="in" filter="wipe(up)">
                                      <p:cBhvr>
                                        <p:cTn id="7" dur="500"/>
                                        <p:tgtEl>
                                          <p:spTgt spid="145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8ECE55EC-B45C-D44E-AD86-EB0DDDDC6E2B}" type="slidenum">
              <a:rPr lang="en-US"/>
              <a:pPr/>
              <a:t>6</a:t>
            </a:fld>
            <a:r>
              <a:rPr lang="en-US"/>
              <a:t>/31</a:t>
            </a:r>
          </a:p>
        </p:txBody>
      </p:sp>
      <p:sp>
        <p:nvSpPr>
          <p:cNvPr id="11" name="Footer Placeholder 4"/>
          <p:cNvSpPr>
            <a:spLocks noGrp="1"/>
          </p:cNvSpPr>
          <p:nvPr>
            <p:ph type="ftr" sz="quarter" idx="11"/>
          </p:nvPr>
        </p:nvSpPr>
        <p:spPr/>
        <p:txBody>
          <a:bodyPr/>
          <a:lstStyle/>
          <a:p>
            <a:r>
              <a:rPr lang="en-US"/>
              <a:t>Procedural Modeling Basics</a:t>
            </a:r>
          </a:p>
        </p:txBody>
      </p:sp>
      <p:sp>
        <p:nvSpPr>
          <p:cNvPr id="146434" name="Rectangle 2"/>
          <p:cNvSpPr>
            <a:spLocks noGrp="1" noChangeArrowheads="1"/>
          </p:cNvSpPr>
          <p:nvPr>
            <p:ph type="title"/>
          </p:nvPr>
        </p:nvSpPr>
        <p:spPr/>
        <p:txBody>
          <a:bodyPr/>
          <a:lstStyle/>
          <a:p>
            <a:r>
              <a:rPr lang="en-US"/>
              <a:t>Why would you use it?</a:t>
            </a:r>
          </a:p>
        </p:txBody>
      </p:sp>
      <p:sp>
        <p:nvSpPr>
          <p:cNvPr id="146435" name="Rectangle 3"/>
          <p:cNvSpPr>
            <a:spLocks noGrp="1" noChangeArrowheads="1"/>
          </p:cNvSpPr>
          <p:nvPr>
            <p:ph type="body" idx="1"/>
          </p:nvPr>
        </p:nvSpPr>
        <p:spPr>
          <a:xfrm>
            <a:off x="914400" y="1219200"/>
            <a:ext cx="7848600" cy="4876800"/>
          </a:xfrm>
        </p:spPr>
        <p:txBody>
          <a:bodyPr/>
          <a:lstStyle/>
          <a:p>
            <a:r>
              <a:rPr lang="en-US" sz="2800" b="1">
                <a:latin typeface="T VAG Rounded Thin" charset="0"/>
              </a:rPr>
              <a:t>“Procedural Modeling is applied when it would be too cumbersome </a:t>
            </a:r>
            <a:r>
              <a:rPr lang="en-US" sz="2800" b="1">
                <a:solidFill>
                  <a:schemeClr val="hlink"/>
                </a:solidFill>
                <a:latin typeface="T VAG Rounded Thin" charset="0"/>
              </a:rPr>
              <a:t>(or impossible!)</a:t>
            </a:r>
            <a:r>
              <a:rPr lang="en-US" sz="2800" b="1">
                <a:latin typeface="T VAG Rounded Thin" charset="0"/>
              </a:rPr>
              <a:t> to create a model using general 3D modelers, or when more specialized tools are required. This is the case for plants &amp; landscapes.”</a:t>
            </a:r>
            <a:endParaRPr lang="en-US" sz="2400" b="1">
              <a:latin typeface="Courier New" charset="0"/>
            </a:endParaRPr>
          </a:p>
        </p:txBody>
      </p:sp>
      <p:grpSp>
        <p:nvGrpSpPr>
          <p:cNvPr id="146438" name="Group 6"/>
          <p:cNvGrpSpPr>
            <a:grpSpLocks/>
          </p:cNvGrpSpPr>
          <p:nvPr/>
        </p:nvGrpSpPr>
        <p:grpSpPr bwMode="auto">
          <a:xfrm>
            <a:off x="2481263" y="3946525"/>
            <a:ext cx="4191000" cy="1997075"/>
            <a:chOff x="1563" y="2400"/>
            <a:chExt cx="2640" cy="1258"/>
          </a:xfrm>
        </p:grpSpPr>
        <p:pic>
          <p:nvPicPr>
            <p:cNvPr id="146436" name="Picture 4" descr="rendered"/>
            <p:cNvPicPr>
              <a:picLocks noChangeAspect="1" noChangeArrowheads="1"/>
            </p:cNvPicPr>
            <p:nvPr/>
          </p:nvPicPr>
          <p:blipFill>
            <a:blip r:embed="rId3"/>
            <a:srcRect/>
            <a:stretch>
              <a:fillRect/>
            </a:stretch>
          </p:blipFill>
          <p:spPr bwMode="auto">
            <a:xfrm>
              <a:off x="1752" y="2400"/>
              <a:ext cx="2256" cy="1013"/>
            </a:xfrm>
            <a:prstGeom prst="rect">
              <a:avLst/>
            </a:prstGeom>
            <a:noFill/>
          </p:spPr>
        </p:pic>
        <p:sp>
          <p:nvSpPr>
            <p:cNvPr id="146437" name="Text Box 5"/>
            <p:cNvSpPr txBox="1">
              <a:spLocks noChangeArrowheads="1"/>
            </p:cNvSpPr>
            <p:nvPr/>
          </p:nvSpPr>
          <p:spPr bwMode="auto">
            <a:xfrm>
              <a:off x="1563" y="3408"/>
              <a:ext cx="2640" cy="25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000">
                  <a:solidFill>
                    <a:srgbClr val="7F7F7F"/>
                  </a:solidFill>
                  <a:latin typeface="B VAG Rounded Bold" charset="0"/>
                </a:rPr>
                <a:t>Paul Martz,</a:t>
              </a:r>
              <a:r>
                <a:rPr lang="en-US" sz="2000">
                  <a:solidFill>
                    <a:srgbClr val="7F7F7F"/>
                  </a:solidFill>
                  <a:latin typeface="Arial" charset="0"/>
                </a:rPr>
                <a:t> </a:t>
              </a:r>
              <a:r>
                <a:rPr lang="en-US" sz="2000">
                  <a:solidFill>
                    <a:srgbClr val="7F7F7F"/>
                  </a:solidFill>
                  <a:latin typeface="Courier New" charset="0"/>
                </a:rPr>
                <a:t>martz@frii.com</a:t>
              </a:r>
              <a:endParaRPr lang="en-US" b="0">
                <a:solidFill>
                  <a:srgbClr val="0000EF"/>
                </a:solidFill>
                <a:latin typeface="Arial" charset="0"/>
              </a:endParaRPr>
            </a:p>
          </p:txBody>
        </p:sp>
      </p:grpSp>
      <p:sp>
        <p:nvSpPr>
          <p:cNvPr id="146439" name="Rectangle 7"/>
          <p:cNvSpPr>
            <a:spLocks noChangeArrowheads="1"/>
          </p:cNvSpPr>
          <p:nvPr/>
        </p:nvSpPr>
        <p:spPr bwMode="auto">
          <a:xfrm>
            <a:off x="3263900" y="723900"/>
            <a:ext cx="5041900" cy="396875"/>
          </a:xfrm>
          <a:prstGeom prst="rect">
            <a:avLst/>
          </a:prstGeom>
          <a:noFill/>
          <a:ln w="9525">
            <a:noFill/>
            <a:miter lim="800000"/>
            <a:headEnd/>
            <a:tailEnd/>
          </a:ln>
          <a:effectLst/>
        </p:spPr>
        <p:txBody>
          <a:bodyPr wrap="none">
            <a:prstTxWarp prst="textNoShape">
              <a:avLst/>
            </a:prstTxWarp>
            <a:spAutoFit/>
          </a:bodyPr>
          <a:lstStyle/>
          <a:p>
            <a:pPr algn="r"/>
            <a:r>
              <a:rPr lang="en-US" sz="2000">
                <a:solidFill>
                  <a:srgbClr val="FFFFFF"/>
                </a:solidFill>
                <a:effectLst>
                  <a:outerShdw blurRad="38100" dist="38100" dir="2700000" algn="tl">
                    <a:srgbClr val="000000"/>
                  </a:outerShdw>
                </a:effectLst>
                <a:latin typeface="B VAG Rounded Bold" charset="0"/>
              </a:rPr>
              <a:t>en.wikipedia.org/wiki/Procedural_modeling</a:t>
            </a:r>
          </a:p>
        </p:txBody>
      </p:sp>
      <p:pic>
        <p:nvPicPr>
          <p:cNvPr id="146440" name="Picture 8"/>
          <p:cNvPicPr>
            <a:picLocks noChangeAspect="1" noChangeArrowheads="1"/>
          </p:cNvPicPr>
          <p:nvPr/>
        </p:nvPicPr>
        <p:blipFill>
          <a:blip r:embed="rId4"/>
          <a:srcRect/>
          <a:stretch>
            <a:fillRect/>
          </a:stretch>
        </p:blipFill>
        <p:spPr bwMode="auto">
          <a:xfrm>
            <a:off x="8216900" y="6229350"/>
            <a:ext cx="914400" cy="628650"/>
          </a:xfrm>
          <a:prstGeom prst="rect">
            <a:avLst/>
          </a:prstGeom>
          <a:noFill/>
          <a:ln w="9525">
            <a:noFill/>
            <a:miter lim="800000"/>
            <a:headEnd/>
            <a:tailEnd/>
          </a:ln>
          <a:effectLst/>
        </p:spPr>
      </p:pic>
      <p:sp>
        <p:nvSpPr>
          <p:cNvPr id="146441" name="Rectangle 9"/>
          <p:cNvSpPr>
            <a:spLocks noChangeArrowheads="1"/>
          </p:cNvSpPr>
          <p:nvPr/>
        </p:nvSpPr>
        <p:spPr bwMode="auto">
          <a:xfrm>
            <a:off x="6800850" y="5867400"/>
            <a:ext cx="2387600" cy="396875"/>
          </a:xfrm>
          <a:prstGeom prst="rect">
            <a:avLst/>
          </a:prstGeom>
          <a:noFill/>
          <a:ln w="9525">
            <a:noFill/>
            <a:miter lim="800000"/>
            <a:headEnd/>
            <a:tailEnd/>
          </a:ln>
          <a:effectLst/>
        </p:spPr>
        <p:txBody>
          <a:bodyPr wrap="none">
            <a:prstTxWarp prst="textNoShape">
              <a:avLst/>
            </a:prstTxWarp>
            <a:spAutoFit/>
          </a:bodyPr>
          <a:lstStyle/>
          <a:p>
            <a:pPr algn="r"/>
            <a:r>
              <a:rPr lang="en-US" sz="2000" b="0">
                <a:latin typeface="B VAG Rounded Bold" charset="0"/>
              </a:rPr>
              <a:t>garden of the metal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464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46435">
                                            <p:txEl>
                                              <p:pRg st="0" end="0"/>
                                            </p:txEl>
                                          </p:spTgt>
                                        </p:tgtEl>
                                        <p:attrNameLst>
                                          <p:attrName>style.visibility</p:attrName>
                                        </p:attrNameLst>
                                      </p:cBhvr>
                                      <p:to>
                                        <p:strVal val="visible"/>
                                      </p:to>
                                    </p:set>
                                    <p:animEffect transition="in" filter="wipe(left)">
                                      <p:cBhvr>
                                        <p:cTn id="11" dur="500"/>
                                        <p:tgtEl>
                                          <p:spTgt spid="146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1ED4628-9643-1949-B971-D274F21FA8BA}" type="slidenum">
              <a:rPr lang="en-US"/>
              <a:pPr/>
              <a:t>7</a:t>
            </a:fld>
            <a:r>
              <a:rPr lang="en-US"/>
              <a:t>/31</a:t>
            </a:r>
          </a:p>
        </p:txBody>
      </p:sp>
      <p:sp>
        <p:nvSpPr>
          <p:cNvPr id="5" name="Footer Placeholder 4"/>
          <p:cNvSpPr>
            <a:spLocks noGrp="1"/>
          </p:cNvSpPr>
          <p:nvPr>
            <p:ph type="ftr" sz="quarter" idx="11"/>
          </p:nvPr>
        </p:nvSpPr>
        <p:spPr/>
        <p:txBody>
          <a:bodyPr/>
          <a:lstStyle/>
          <a:p>
            <a:r>
              <a:rPr lang="en-US"/>
              <a:t>Procedural Modeling Basics</a:t>
            </a:r>
          </a:p>
        </p:txBody>
      </p:sp>
      <p:sp>
        <p:nvSpPr>
          <p:cNvPr id="149506" name="Rectangle 2"/>
          <p:cNvSpPr>
            <a:spLocks noGrp="1" noChangeArrowheads="1"/>
          </p:cNvSpPr>
          <p:nvPr>
            <p:ph type="title"/>
          </p:nvPr>
        </p:nvSpPr>
        <p:spPr/>
        <p:txBody>
          <a:bodyPr/>
          <a:lstStyle/>
          <a:p>
            <a:r>
              <a:rPr lang="en-US"/>
              <a:t>What are its varied flavors?</a:t>
            </a:r>
          </a:p>
        </p:txBody>
      </p:sp>
      <p:sp>
        <p:nvSpPr>
          <p:cNvPr id="149507" name="Rectangle 3"/>
          <p:cNvSpPr>
            <a:spLocks noGrp="1" noChangeArrowheads="1"/>
          </p:cNvSpPr>
          <p:nvPr>
            <p:ph type="body" idx="1"/>
          </p:nvPr>
        </p:nvSpPr>
        <p:spPr/>
        <p:txBody>
          <a:bodyPr/>
          <a:lstStyle/>
          <a:p>
            <a:pPr>
              <a:lnSpc>
                <a:spcPct val="90000"/>
              </a:lnSpc>
            </a:pPr>
            <a:r>
              <a:rPr lang="en-US"/>
              <a:t>Algorithm- or Data-driven geometry</a:t>
            </a:r>
          </a:p>
          <a:p>
            <a:pPr lvl="1">
              <a:lnSpc>
                <a:spcPct val="90000"/>
              </a:lnSpc>
            </a:pPr>
            <a:r>
              <a:rPr lang="en-US"/>
              <a:t>…and animation (we’ll talk about later)</a:t>
            </a:r>
          </a:p>
          <a:p>
            <a:pPr>
              <a:lnSpc>
                <a:spcPct val="90000"/>
              </a:lnSpc>
            </a:pPr>
            <a:r>
              <a:rPr lang="en-US"/>
              <a:t>Fractals</a:t>
            </a:r>
          </a:p>
          <a:p>
            <a:pPr lvl="1">
              <a:lnSpc>
                <a:spcPct val="90000"/>
              </a:lnSpc>
            </a:pPr>
            <a:r>
              <a:rPr lang="en-US"/>
              <a:t>Objects, landscapes, coastlines</a:t>
            </a:r>
          </a:p>
          <a:p>
            <a:pPr>
              <a:lnSpc>
                <a:spcPct val="90000"/>
              </a:lnSpc>
            </a:pPr>
            <a:r>
              <a:rPr lang="en-US"/>
              <a:t>Particle Systems</a:t>
            </a:r>
          </a:p>
          <a:p>
            <a:pPr>
              <a:lnSpc>
                <a:spcPct val="90000"/>
              </a:lnSpc>
            </a:pPr>
            <a:r>
              <a:rPr lang="en-US"/>
              <a:t>Simulations</a:t>
            </a:r>
          </a:p>
          <a:p>
            <a:pPr lvl="1">
              <a:lnSpc>
                <a:spcPct val="90000"/>
              </a:lnSpc>
            </a:pPr>
            <a:r>
              <a:rPr lang="en-US"/>
              <a:t>Hair, fur, water, clouds, natural phenomena</a:t>
            </a:r>
          </a:p>
          <a:p>
            <a:pPr>
              <a:lnSpc>
                <a:spcPct val="90000"/>
              </a:lnSpc>
            </a:pPr>
            <a:r>
              <a:rPr lang="en-US"/>
              <a:t>Genetic Algorithms</a:t>
            </a:r>
          </a:p>
          <a:p>
            <a:pPr>
              <a:lnSpc>
                <a:spcPct val="90000"/>
              </a:lnSpc>
            </a:pPr>
            <a:r>
              <a:rPr lang="en-US"/>
              <a:t>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9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95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495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49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9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950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4950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49507">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49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Slide Number Placeholder 4"/>
          <p:cNvSpPr>
            <a:spLocks noGrp="1"/>
          </p:cNvSpPr>
          <p:nvPr>
            <p:ph type="sldNum" sz="quarter" idx="10"/>
          </p:nvPr>
        </p:nvSpPr>
        <p:spPr/>
        <p:txBody>
          <a:bodyPr/>
          <a:lstStyle/>
          <a:p>
            <a:fld id="{5108E9E1-2EAD-1449-AE79-3C55B6B1DDDB}" type="slidenum">
              <a:rPr lang="en-US"/>
              <a:pPr/>
              <a:t>8</a:t>
            </a:fld>
            <a:r>
              <a:rPr lang="en-US"/>
              <a:t>/31</a:t>
            </a:r>
          </a:p>
        </p:txBody>
      </p:sp>
      <p:sp>
        <p:nvSpPr>
          <p:cNvPr id="14" name="Footer Placeholder 5"/>
          <p:cNvSpPr>
            <a:spLocks noGrp="1"/>
          </p:cNvSpPr>
          <p:nvPr>
            <p:ph type="ftr" sz="quarter" idx="11"/>
          </p:nvPr>
        </p:nvSpPr>
        <p:spPr/>
        <p:txBody>
          <a:bodyPr/>
          <a:lstStyle/>
          <a:p>
            <a:r>
              <a:rPr lang="en-US"/>
              <a:t>Procedural Modeling Basics</a:t>
            </a:r>
          </a:p>
        </p:txBody>
      </p:sp>
      <p:sp>
        <p:nvSpPr>
          <p:cNvPr id="155650" name="Rectangle 2"/>
          <p:cNvSpPr>
            <a:spLocks noGrp="1" noChangeArrowheads="1"/>
          </p:cNvSpPr>
          <p:nvPr>
            <p:ph type="body" sz="half" idx="1"/>
          </p:nvPr>
        </p:nvSpPr>
        <p:spPr>
          <a:xfrm>
            <a:off x="304800" y="1219200"/>
            <a:ext cx="4572000" cy="5105400"/>
          </a:xfrm>
        </p:spPr>
        <p:txBody>
          <a:bodyPr/>
          <a:lstStyle/>
          <a:p>
            <a:pPr>
              <a:lnSpc>
                <a:spcPct val="90000"/>
              </a:lnSpc>
            </a:pPr>
            <a:r>
              <a:rPr lang="en-US" sz="2400">
                <a:solidFill>
                  <a:schemeClr val="tx1"/>
                </a:solidFill>
              </a:rPr>
              <a:t>How much do you let randomness control your geometry?</a:t>
            </a:r>
            <a:endParaRPr lang="en-US" sz="2400"/>
          </a:p>
          <a:p>
            <a:pPr lvl="1">
              <a:lnSpc>
                <a:spcPct val="90000"/>
              </a:lnSpc>
            </a:pPr>
            <a:r>
              <a:rPr lang="en-US" sz="2000">
                <a:solidFill>
                  <a:schemeClr val="accent1"/>
                </a:solidFill>
              </a:rPr>
              <a:t>None at all</a:t>
            </a:r>
            <a:r>
              <a:rPr lang="en-US" sz="2000"/>
              <a:t> means you’ll always get predictable results</a:t>
            </a:r>
          </a:p>
          <a:p>
            <a:pPr lvl="1">
              <a:lnSpc>
                <a:spcPct val="90000"/>
              </a:lnSpc>
            </a:pPr>
            <a:r>
              <a:rPr lang="en-US" sz="2000"/>
              <a:t>You can </a:t>
            </a:r>
            <a:r>
              <a:rPr lang="en-US" sz="2000">
                <a:solidFill>
                  <a:schemeClr val="accent1"/>
                </a:solidFill>
              </a:rPr>
              <a:t>constrain</a:t>
            </a:r>
            <a:r>
              <a:rPr lang="en-US" sz="2000"/>
              <a:t> randomness</a:t>
            </a:r>
          </a:p>
          <a:p>
            <a:pPr lvl="1">
              <a:lnSpc>
                <a:spcPct val="90000"/>
              </a:lnSpc>
            </a:pPr>
            <a:r>
              <a:rPr lang="en-US" sz="2000"/>
              <a:t>You can either randomize or </a:t>
            </a:r>
            <a:r>
              <a:rPr lang="en-US" sz="2000">
                <a:solidFill>
                  <a:srgbClr val="83B9E8"/>
                </a:solidFill>
              </a:rPr>
              <a:t>set the </a:t>
            </a:r>
            <a:r>
              <a:rPr lang="en-US" sz="2000">
                <a:solidFill>
                  <a:schemeClr val="accent1"/>
                </a:solidFill>
              </a:rPr>
              <a:t>initial seed</a:t>
            </a:r>
            <a:r>
              <a:rPr lang="en-US" sz="2000"/>
              <a:t>, which can give repeatable randomness</a:t>
            </a:r>
          </a:p>
          <a:p>
            <a:pPr lvl="1">
              <a:lnSpc>
                <a:spcPct val="90000"/>
              </a:lnSpc>
            </a:pPr>
            <a:r>
              <a:rPr lang="en-US" sz="2000"/>
              <a:t>Or you can give in to chaos, setting initial conditions and letting it run</a:t>
            </a:r>
          </a:p>
          <a:p>
            <a:pPr>
              <a:lnSpc>
                <a:spcPct val="90000"/>
              </a:lnSpc>
            </a:pPr>
            <a:r>
              <a:rPr lang="en-US" sz="2400">
                <a:solidFill>
                  <a:srgbClr val="FFFF00"/>
                </a:solidFill>
              </a:rPr>
              <a:t>Sometimes deterministic rules generates </a:t>
            </a:r>
            <a:r>
              <a:rPr lang="en-US" sz="2400" u="sng">
                <a:solidFill>
                  <a:srgbClr val="FFFF00"/>
                </a:solidFill>
              </a:rPr>
              <a:t>chaotic</a:t>
            </a:r>
            <a:r>
              <a:rPr lang="en-US" sz="2400">
                <a:solidFill>
                  <a:srgbClr val="FFFF00"/>
                </a:solidFill>
              </a:rPr>
              <a:t> sequence… emergent randomness!</a:t>
            </a:r>
          </a:p>
        </p:txBody>
      </p:sp>
      <p:sp>
        <p:nvSpPr>
          <p:cNvPr id="155651" name="Rectangle 3"/>
          <p:cNvSpPr>
            <a:spLocks noGrp="1" noChangeArrowheads="1"/>
          </p:cNvSpPr>
          <p:nvPr>
            <p:ph type="title"/>
          </p:nvPr>
        </p:nvSpPr>
        <p:spPr/>
        <p:txBody>
          <a:bodyPr/>
          <a:lstStyle/>
          <a:p>
            <a:r>
              <a:rPr lang="en-US"/>
              <a:t>Control vs Chaos</a:t>
            </a:r>
          </a:p>
        </p:txBody>
      </p:sp>
      <p:sp>
        <p:nvSpPr>
          <p:cNvPr id="155652" name="Rectangle 4"/>
          <p:cNvSpPr>
            <a:spLocks noChangeArrowheads="1"/>
          </p:cNvSpPr>
          <p:nvPr/>
        </p:nvSpPr>
        <p:spPr bwMode="auto">
          <a:xfrm>
            <a:off x="5753100" y="5576888"/>
            <a:ext cx="2343150" cy="519112"/>
          </a:xfrm>
          <a:prstGeom prst="rect">
            <a:avLst/>
          </a:prstGeom>
          <a:noFill/>
          <a:ln w="9525">
            <a:noFill/>
            <a:miter lim="800000"/>
            <a:headEnd/>
            <a:tailEnd/>
          </a:ln>
          <a:effectLst/>
        </p:spPr>
        <p:txBody>
          <a:bodyPr wrap="none">
            <a:prstTxWarp prst="textNoShape">
              <a:avLst/>
            </a:prstTxWarp>
            <a:spAutoFit/>
          </a:bodyPr>
          <a:lstStyle/>
          <a:p>
            <a:pPr algn="ctr"/>
            <a:r>
              <a:rPr lang="en-US" sz="2800" b="0">
                <a:solidFill>
                  <a:srgbClr val="FFFFFF"/>
                </a:solidFill>
                <a:effectLst>
                  <a:outerShdw blurRad="38100" dist="38100" dir="2700000" algn="tl">
                    <a:srgbClr val="000000"/>
                  </a:outerShdw>
                </a:effectLst>
                <a:latin typeface="B VAG Rounded Bold" charset="0"/>
              </a:rPr>
              <a:t>Life1D Rule 30</a:t>
            </a:r>
          </a:p>
        </p:txBody>
      </p:sp>
      <p:pic>
        <p:nvPicPr>
          <p:cNvPr id="155653" name="Picture 5" descr="Rule30Big"/>
          <p:cNvPicPr>
            <a:picLocks noChangeAspect="1" noChangeArrowheads="1"/>
          </p:cNvPicPr>
          <p:nvPr/>
        </p:nvPicPr>
        <p:blipFill>
          <a:blip r:embed="rId3"/>
          <a:srcRect/>
          <a:stretch>
            <a:fillRect/>
          </a:stretch>
        </p:blipFill>
        <p:spPr bwMode="auto">
          <a:xfrm>
            <a:off x="5105400" y="3706813"/>
            <a:ext cx="3581400" cy="1793875"/>
          </a:xfrm>
          <a:prstGeom prst="rect">
            <a:avLst/>
          </a:prstGeom>
          <a:noFill/>
        </p:spPr>
      </p:pic>
      <p:grpSp>
        <p:nvGrpSpPr>
          <p:cNvPr id="155654" name="Group 6"/>
          <p:cNvGrpSpPr>
            <a:grpSpLocks/>
          </p:cNvGrpSpPr>
          <p:nvPr/>
        </p:nvGrpSpPr>
        <p:grpSpPr bwMode="auto">
          <a:xfrm>
            <a:off x="5105400" y="1066800"/>
            <a:ext cx="3603625" cy="2441575"/>
            <a:chOff x="2502" y="836"/>
            <a:chExt cx="2796" cy="1894"/>
          </a:xfrm>
        </p:grpSpPr>
        <p:sp>
          <p:nvSpPr>
            <p:cNvPr id="155655" name="Rectangle 7"/>
            <p:cNvSpPr>
              <a:spLocks noChangeArrowheads="1"/>
            </p:cNvSpPr>
            <p:nvPr/>
          </p:nvSpPr>
          <p:spPr bwMode="auto">
            <a:xfrm>
              <a:off x="2504" y="840"/>
              <a:ext cx="2792" cy="372"/>
            </a:xfrm>
            <a:prstGeom prst="rect">
              <a:avLst/>
            </a:prstGeom>
            <a:solidFill>
              <a:schemeClr val="tx1"/>
            </a:solidFill>
            <a:ln w="9525">
              <a:noFill/>
              <a:miter lim="800000"/>
              <a:headEnd/>
              <a:tailEnd/>
            </a:ln>
            <a:effectLst/>
          </p:spPr>
          <p:txBody>
            <a:bodyPr wrap="none" anchor="ctr">
              <a:prstTxWarp prst="textNoShape">
                <a:avLst/>
              </a:prstTxWarp>
            </a:bodyPr>
            <a:lstStyle/>
            <a:p>
              <a:endParaRPr lang="en-US"/>
            </a:p>
          </p:txBody>
        </p:sp>
        <p:sp>
          <p:nvSpPr>
            <p:cNvPr id="155656" name="Rectangle 8"/>
            <p:cNvSpPr>
              <a:spLocks noChangeArrowheads="1"/>
            </p:cNvSpPr>
            <p:nvPr/>
          </p:nvSpPr>
          <p:spPr bwMode="auto">
            <a:xfrm>
              <a:off x="2510" y="1296"/>
              <a:ext cx="2770" cy="1431"/>
            </a:xfrm>
            <a:prstGeom prst="rect">
              <a:avLst/>
            </a:prstGeom>
            <a:solidFill>
              <a:schemeClr val="tx1"/>
            </a:solidFill>
            <a:ln w="9525">
              <a:noFill/>
              <a:miter lim="800000"/>
              <a:headEnd/>
              <a:tailEnd/>
            </a:ln>
            <a:effectLst/>
          </p:spPr>
          <p:txBody>
            <a:bodyPr wrap="none" anchor="ctr">
              <a:prstTxWarp prst="textNoShape">
                <a:avLst/>
              </a:prstTxWarp>
            </a:bodyPr>
            <a:lstStyle/>
            <a:p>
              <a:endParaRPr lang="en-US"/>
            </a:p>
          </p:txBody>
        </p:sp>
        <p:pic>
          <p:nvPicPr>
            <p:cNvPr id="155657" name="Picture 9" descr="Rule30"/>
            <p:cNvPicPr>
              <a:picLocks noChangeAspect="1" noChangeArrowheads="1"/>
            </p:cNvPicPr>
            <p:nvPr/>
          </p:nvPicPr>
          <p:blipFill>
            <a:blip r:embed="rId4"/>
            <a:srcRect t="9378"/>
            <a:stretch>
              <a:fillRect/>
            </a:stretch>
          </p:blipFill>
          <p:spPr bwMode="auto">
            <a:xfrm>
              <a:off x="2502" y="836"/>
              <a:ext cx="2796" cy="1894"/>
            </a:xfrm>
            <a:prstGeom prst="rect">
              <a:avLst/>
            </a:prstGeom>
            <a:noFill/>
          </p:spPr>
        </p:pic>
      </p:grpSp>
      <p:sp>
        <p:nvSpPr>
          <p:cNvPr id="155658" name="Freeform 10"/>
          <p:cNvSpPr>
            <a:spLocks/>
          </p:cNvSpPr>
          <p:nvPr/>
        </p:nvSpPr>
        <p:spPr bwMode="auto">
          <a:xfrm>
            <a:off x="6553200" y="3733800"/>
            <a:ext cx="381000" cy="1752600"/>
          </a:xfrm>
          <a:custGeom>
            <a:avLst/>
            <a:gdLst/>
            <a:ahLst/>
            <a:cxnLst>
              <a:cxn ang="0">
                <a:pos x="240" y="0"/>
              </a:cxn>
              <a:cxn ang="0">
                <a:pos x="192" y="48"/>
              </a:cxn>
              <a:cxn ang="0">
                <a:pos x="144" y="240"/>
              </a:cxn>
              <a:cxn ang="0">
                <a:pos x="96" y="288"/>
              </a:cxn>
              <a:cxn ang="0">
                <a:pos x="48" y="384"/>
              </a:cxn>
              <a:cxn ang="0">
                <a:pos x="0" y="576"/>
              </a:cxn>
              <a:cxn ang="0">
                <a:pos x="48" y="720"/>
              </a:cxn>
              <a:cxn ang="0">
                <a:pos x="96" y="816"/>
              </a:cxn>
              <a:cxn ang="0">
                <a:pos x="48" y="864"/>
              </a:cxn>
              <a:cxn ang="0">
                <a:pos x="48" y="912"/>
              </a:cxn>
              <a:cxn ang="0">
                <a:pos x="144" y="1104"/>
              </a:cxn>
            </a:cxnLst>
            <a:rect l="0" t="0" r="r" b="b"/>
            <a:pathLst>
              <a:path w="240" h="1104">
                <a:moveTo>
                  <a:pt x="240" y="0"/>
                </a:moveTo>
                <a:cubicBezTo>
                  <a:pt x="224" y="4"/>
                  <a:pt x="208" y="8"/>
                  <a:pt x="192" y="48"/>
                </a:cubicBezTo>
                <a:cubicBezTo>
                  <a:pt x="176" y="88"/>
                  <a:pt x="160" y="200"/>
                  <a:pt x="144" y="240"/>
                </a:cubicBezTo>
                <a:cubicBezTo>
                  <a:pt x="128" y="280"/>
                  <a:pt x="112" y="264"/>
                  <a:pt x="96" y="288"/>
                </a:cubicBezTo>
                <a:cubicBezTo>
                  <a:pt x="80" y="312"/>
                  <a:pt x="64" y="336"/>
                  <a:pt x="48" y="384"/>
                </a:cubicBezTo>
                <a:cubicBezTo>
                  <a:pt x="32" y="432"/>
                  <a:pt x="0" y="520"/>
                  <a:pt x="0" y="576"/>
                </a:cubicBezTo>
                <a:cubicBezTo>
                  <a:pt x="0" y="632"/>
                  <a:pt x="32" y="680"/>
                  <a:pt x="48" y="720"/>
                </a:cubicBezTo>
                <a:cubicBezTo>
                  <a:pt x="64" y="760"/>
                  <a:pt x="96" y="792"/>
                  <a:pt x="96" y="816"/>
                </a:cubicBezTo>
                <a:cubicBezTo>
                  <a:pt x="96" y="840"/>
                  <a:pt x="56" y="848"/>
                  <a:pt x="48" y="864"/>
                </a:cubicBezTo>
                <a:cubicBezTo>
                  <a:pt x="40" y="880"/>
                  <a:pt x="32" y="872"/>
                  <a:pt x="48" y="912"/>
                </a:cubicBezTo>
                <a:cubicBezTo>
                  <a:pt x="64" y="952"/>
                  <a:pt x="128" y="1072"/>
                  <a:pt x="144" y="1104"/>
                </a:cubicBezTo>
              </a:path>
            </a:pathLst>
          </a:custGeom>
          <a:noFill/>
          <a:ln w="76200" cmpd="sng">
            <a:solidFill>
              <a:srgbClr val="FF0080"/>
            </a:solidFill>
            <a:round/>
            <a:headEnd/>
            <a:tailEnd/>
          </a:ln>
          <a:effectLst/>
        </p:spPr>
        <p:txBody>
          <a:bodyPr wrap="none" anchor="ctr">
            <a:prstTxWarp prst="textNoShape">
              <a:avLst/>
            </a:prstTxWarp>
          </a:bodyPr>
          <a:lstStyle/>
          <a:p>
            <a:endParaRPr lang="en-US"/>
          </a:p>
        </p:txBody>
      </p:sp>
      <p:sp>
        <p:nvSpPr>
          <p:cNvPr id="155659" name="Rectangle 11"/>
          <p:cNvSpPr>
            <a:spLocks noChangeArrowheads="1"/>
          </p:cNvSpPr>
          <p:nvPr/>
        </p:nvSpPr>
        <p:spPr bwMode="auto">
          <a:xfrm>
            <a:off x="5105400" y="3703638"/>
            <a:ext cx="1296988" cy="519112"/>
          </a:xfrm>
          <a:prstGeom prst="rect">
            <a:avLst/>
          </a:prstGeom>
          <a:noFill/>
          <a:ln w="9525">
            <a:noFill/>
            <a:miter lim="800000"/>
            <a:headEnd/>
            <a:tailEnd/>
          </a:ln>
          <a:effectLst/>
        </p:spPr>
        <p:txBody>
          <a:bodyPr wrap="none">
            <a:prstTxWarp prst="textNoShape">
              <a:avLst/>
            </a:prstTxWarp>
            <a:spAutoFit/>
          </a:bodyPr>
          <a:lstStyle/>
          <a:p>
            <a:r>
              <a:rPr lang="en-US" sz="2800">
                <a:solidFill>
                  <a:srgbClr val="FF0080"/>
                </a:solidFill>
                <a:effectLst>
                  <a:outerShdw blurRad="38100" dist="38100" dir="2700000" algn="tl">
                    <a:srgbClr val="000000"/>
                  </a:outerShdw>
                </a:effectLst>
                <a:latin typeface="B VAG Rounded Bold" charset="0"/>
              </a:rPr>
              <a:t>Control</a:t>
            </a:r>
          </a:p>
        </p:txBody>
      </p:sp>
      <p:sp>
        <p:nvSpPr>
          <p:cNvPr id="155660" name="Rectangle 12"/>
          <p:cNvSpPr>
            <a:spLocks noChangeArrowheads="1"/>
          </p:cNvSpPr>
          <p:nvPr/>
        </p:nvSpPr>
        <p:spPr bwMode="auto">
          <a:xfrm>
            <a:off x="7600950" y="3703638"/>
            <a:ext cx="1152525" cy="519112"/>
          </a:xfrm>
          <a:prstGeom prst="rect">
            <a:avLst/>
          </a:prstGeom>
          <a:noFill/>
          <a:ln w="9525">
            <a:noFill/>
            <a:miter lim="800000"/>
            <a:headEnd/>
            <a:tailEnd/>
          </a:ln>
          <a:effectLst/>
        </p:spPr>
        <p:txBody>
          <a:bodyPr wrap="none">
            <a:prstTxWarp prst="textNoShape">
              <a:avLst/>
            </a:prstTxWarp>
            <a:spAutoFit/>
          </a:bodyPr>
          <a:lstStyle/>
          <a:p>
            <a:pPr algn="r"/>
            <a:r>
              <a:rPr lang="en-US" sz="2800">
                <a:solidFill>
                  <a:srgbClr val="FF0080"/>
                </a:solidFill>
                <a:effectLst>
                  <a:outerShdw blurRad="38100" dist="38100" dir="2700000" algn="tl">
                    <a:srgbClr val="000000"/>
                  </a:outerShdw>
                </a:effectLst>
                <a:latin typeface="B VAG Rounded Bold" charset="0"/>
              </a:rPr>
              <a:t>Chaos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9A07440D-9BE0-7C4F-B220-FC47418941BB}" type="slidenum">
              <a:rPr lang="en-US"/>
              <a:pPr/>
              <a:t>9</a:t>
            </a:fld>
            <a:r>
              <a:rPr lang="en-US"/>
              <a:t>/31</a:t>
            </a:r>
          </a:p>
        </p:txBody>
      </p:sp>
      <p:sp>
        <p:nvSpPr>
          <p:cNvPr id="14" name="Footer Placeholder 4"/>
          <p:cNvSpPr>
            <a:spLocks noGrp="1"/>
          </p:cNvSpPr>
          <p:nvPr>
            <p:ph type="ftr" sz="quarter" idx="11"/>
          </p:nvPr>
        </p:nvSpPr>
        <p:spPr/>
        <p:txBody>
          <a:bodyPr/>
          <a:lstStyle/>
          <a:p>
            <a:r>
              <a:rPr lang="en-US"/>
              <a:t>Procedural Modeling Basics</a:t>
            </a:r>
          </a:p>
        </p:txBody>
      </p:sp>
      <p:sp>
        <p:nvSpPr>
          <p:cNvPr id="157698" name="Rectangle 2"/>
          <p:cNvSpPr>
            <a:spLocks noGrp="1" noChangeArrowheads="1"/>
          </p:cNvSpPr>
          <p:nvPr>
            <p:ph type="title"/>
          </p:nvPr>
        </p:nvSpPr>
        <p:spPr>
          <a:xfrm>
            <a:off x="0" y="76200"/>
            <a:ext cx="9144000" cy="762000"/>
          </a:xfrm>
        </p:spPr>
        <p:txBody>
          <a:bodyPr/>
          <a:lstStyle/>
          <a:p>
            <a:r>
              <a:rPr lang="en-US"/>
              <a:t>What is (pseudo) randomness?</a:t>
            </a:r>
          </a:p>
        </p:txBody>
      </p:sp>
      <p:sp>
        <p:nvSpPr>
          <p:cNvPr id="157699" name="Rectangle 3"/>
          <p:cNvSpPr>
            <a:spLocks noGrp="1" noChangeArrowheads="1"/>
          </p:cNvSpPr>
          <p:nvPr>
            <p:ph type="body" idx="1"/>
          </p:nvPr>
        </p:nvSpPr>
        <p:spPr/>
        <p:txBody>
          <a:bodyPr/>
          <a:lstStyle/>
          <a:p>
            <a:pPr>
              <a:lnSpc>
                <a:spcPct val="90000"/>
              </a:lnSpc>
            </a:pPr>
            <a:r>
              <a:rPr lang="en-US" sz="2800"/>
              <a:t>Almost every programming language has a built in </a:t>
            </a:r>
            <a:r>
              <a:rPr lang="en-US" sz="2800" b="1">
                <a:latin typeface="Courier New" charset="0"/>
              </a:rPr>
              <a:t>random()</a:t>
            </a:r>
            <a:r>
              <a:rPr lang="en-US" sz="2800"/>
              <a:t> and </a:t>
            </a:r>
            <a:r>
              <a:rPr lang="en-US" sz="2800" b="1">
                <a:latin typeface="Courier New" charset="0"/>
              </a:rPr>
              <a:t>seed()</a:t>
            </a:r>
          </a:p>
          <a:p>
            <a:pPr>
              <a:lnSpc>
                <a:spcPct val="90000"/>
              </a:lnSpc>
            </a:pPr>
            <a:r>
              <a:rPr lang="en-US" sz="2800"/>
              <a:t>They usually return a uniformly-distributed floating point number [0,1). E.g., in </a:t>
            </a:r>
            <a:r>
              <a:rPr lang="en-US" sz="2800" b="1">
                <a:latin typeface="Courier New" charset="0"/>
              </a:rPr>
              <a:t>Python</a:t>
            </a:r>
            <a:r>
              <a:rPr lang="en-US" sz="2800"/>
              <a:t>:</a:t>
            </a:r>
          </a:p>
          <a:p>
            <a:pPr lvl="1">
              <a:lnSpc>
                <a:spcPct val="90000"/>
              </a:lnSpc>
            </a:pPr>
            <a:r>
              <a:rPr lang="en-US" sz="2400" b="1">
                <a:latin typeface="Courier New" charset="0"/>
              </a:rPr>
              <a:t>&gt;&gt;&gt; </a:t>
            </a:r>
            <a:r>
              <a:rPr lang="en-US" sz="2400" b="1">
                <a:solidFill>
                  <a:schemeClr val="accent1"/>
                </a:solidFill>
                <a:latin typeface="Courier New" charset="0"/>
              </a:rPr>
              <a:t>from random import *</a:t>
            </a:r>
          </a:p>
          <a:p>
            <a:pPr lvl="1">
              <a:lnSpc>
                <a:spcPct val="90000"/>
              </a:lnSpc>
            </a:pPr>
            <a:r>
              <a:rPr lang="en-US" sz="2400" b="1">
                <a:latin typeface="Courier New" charset="0"/>
              </a:rPr>
              <a:t>&gt;&gt;&gt; </a:t>
            </a:r>
            <a:r>
              <a:rPr lang="en-US" sz="2400" b="1">
                <a:solidFill>
                  <a:schemeClr val="accent1"/>
                </a:solidFill>
                <a:latin typeface="Courier New" charset="0"/>
              </a:rPr>
              <a:t>random()</a:t>
            </a:r>
            <a:endParaRPr lang="en-US" sz="2400" b="1">
              <a:latin typeface="Courier New" charset="0"/>
            </a:endParaRPr>
          </a:p>
          <a:p>
            <a:pPr lvl="1">
              <a:lnSpc>
                <a:spcPct val="90000"/>
              </a:lnSpc>
            </a:pPr>
            <a:r>
              <a:rPr lang="en-US" sz="2400" b="1">
                <a:latin typeface="Courier New" charset="0"/>
              </a:rPr>
              <a:t>0.72936670465656062</a:t>
            </a:r>
            <a:endParaRPr lang="en-US" sz="2400"/>
          </a:p>
          <a:p>
            <a:pPr>
              <a:lnSpc>
                <a:spcPct val="90000"/>
              </a:lnSpc>
            </a:pPr>
            <a:r>
              <a:rPr lang="en-US" sz="2800"/>
              <a:t>That’s pretty good for almost every CG use</a:t>
            </a:r>
          </a:p>
          <a:p>
            <a:pPr lvl="1">
              <a:lnSpc>
                <a:spcPct val="90000"/>
              </a:lnSpc>
            </a:pPr>
            <a:r>
              <a:rPr lang="en-US" sz="2400"/>
              <a:t>For other applications (e.g., crypto), </a:t>
            </a:r>
            <a:br>
              <a:rPr lang="en-US" sz="2400"/>
            </a:br>
            <a:r>
              <a:rPr lang="en-US" sz="2400"/>
              <a:t>often use “natural randomness” </a:t>
            </a:r>
            <a:br>
              <a:rPr lang="en-US" sz="2400"/>
            </a:br>
            <a:r>
              <a:rPr lang="en-US" sz="2400"/>
              <a:t>from physical processes. </a:t>
            </a:r>
          </a:p>
          <a:p>
            <a:pPr lvl="1">
              <a:lnSpc>
                <a:spcPct val="90000"/>
              </a:lnSpc>
            </a:pPr>
            <a:r>
              <a:rPr lang="en-US" sz="2400"/>
              <a:t>See </a:t>
            </a:r>
            <a:r>
              <a:rPr lang="en-US" sz="2400" b="1">
                <a:latin typeface="Courier New" charset="0"/>
              </a:rPr>
              <a:t>www.lavarnd.org</a:t>
            </a:r>
            <a:endParaRPr lang="en-US" sz="2400"/>
          </a:p>
        </p:txBody>
      </p:sp>
      <p:sp>
        <p:nvSpPr>
          <p:cNvPr id="157701" name="Line 5"/>
          <p:cNvSpPr>
            <a:spLocks noChangeShapeType="1"/>
          </p:cNvSpPr>
          <p:nvPr/>
        </p:nvSpPr>
        <p:spPr bwMode="auto">
          <a:xfrm flipV="1">
            <a:off x="7626350" y="2909888"/>
            <a:ext cx="0" cy="9906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157702" name="Line 6"/>
          <p:cNvSpPr>
            <a:spLocks noChangeShapeType="1"/>
          </p:cNvSpPr>
          <p:nvPr/>
        </p:nvSpPr>
        <p:spPr bwMode="auto">
          <a:xfrm flipV="1">
            <a:off x="7626350" y="3900488"/>
            <a:ext cx="9906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157703" name="Rectangle 7"/>
          <p:cNvSpPr>
            <a:spLocks noChangeArrowheads="1"/>
          </p:cNvSpPr>
          <p:nvPr/>
        </p:nvSpPr>
        <p:spPr bwMode="auto">
          <a:xfrm>
            <a:off x="7626350" y="3214688"/>
            <a:ext cx="685800" cy="6858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57704" name="Rectangle 8"/>
          <p:cNvSpPr>
            <a:spLocks noChangeArrowheads="1"/>
          </p:cNvSpPr>
          <p:nvPr/>
        </p:nvSpPr>
        <p:spPr bwMode="auto">
          <a:xfrm>
            <a:off x="7462838" y="3900488"/>
            <a:ext cx="315912" cy="366712"/>
          </a:xfrm>
          <a:prstGeom prst="rect">
            <a:avLst/>
          </a:prstGeom>
          <a:noFill/>
          <a:ln w="9525">
            <a:noFill/>
            <a:miter lim="800000"/>
            <a:headEnd/>
            <a:tailEnd/>
          </a:ln>
          <a:effectLst/>
        </p:spPr>
        <p:txBody>
          <a:bodyPr wrap="none">
            <a:prstTxWarp prst="textNoShape">
              <a:avLst/>
            </a:prstTxWarp>
            <a:spAutoFit/>
          </a:bodyPr>
          <a:lstStyle/>
          <a:p>
            <a:r>
              <a:rPr lang="en-US" sz="1800" b="0">
                <a:solidFill>
                  <a:srgbClr val="FFFFFF"/>
                </a:solidFill>
                <a:effectLst>
                  <a:outerShdw blurRad="38100" dist="38100" dir="2700000" algn="tl">
                    <a:srgbClr val="000000"/>
                  </a:outerShdw>
                </a:effectLst>
                <a:latin typeface="B VAG Rounded Bold" charset="0"/>
              </a:rPr>
              <a:t>0</a:t>
            </a:r>
          </a:p>
        </p:txBody>
      </p:sp>
      <p:sp>
        <p:nvSpPr>
          <p:cNvPr id="157705" name="Rectangle 9"/>
          <p:cNvSpPr>
            <a:spLocks noChangeArrowheads="1"/>
          </p:cNvSpPr>
          <p:nvPr/>
        </p:nvSpPr>
        <p:spPr bwMode="auto">
          <a:xfrm>
            <a:off x="8159750" y="3900488"/>
            <a:ext cx="268288" cy="366712"/>
          </a:xfrm>
          <a:prstGeom prst="rect">
            <a:avLst/>
          </a:prstGeom>
          <a:noFill/>
          <a:ln w="9525">
            <a:noFill/>
            <a:miter lim="800000"/>
            <a:headEnd/>
            <a:tailEnd/>
          </a:ln>
          <a:effectLst/>
        </p:spPr>
        <p:txBody>
          <a:bodyPr wrap="none">
            <a:prstTxWarp prst="textNoShape">
              <a:avLst/>
            </a:prstTxWarp>
            <a:spAutoFit/>
          </a:bodyPr>
          <a:lstStyle/>
          <a:p>
            <a:r>
              <a:rPr lang="en-US" sz="1800" b="0">
                <a:solidFill>
                  <a:srgbClr val="FFFFFF"/>
                </a:solidFill>
                <a:effectLst>
                  <a:outerShdw blurRad="38100" dist="38100" dir="2700000" algn="tl">
                    <a:srgbClr val="000000"/>
                  </a:outerShdw>
                </a:effectLst>
                <a:latin typeface="B VAG Rounded Bold" charset="0"/>
              </a:rPr>
              <a:t>1</a:t>
            </a:r>
          </a:p>
        </p:txBody>
      </p:sp>
      <p:sp>
        <p:nvSpPr>
          <p:cNvPr id="157706" name="Rectangle 10"/>
          <p:cNvSpPr>
            <a:spLocks noChangeArrowheads="1"/>
          </p:cNvSpPr>
          <p:nvPr/>
        </p:nvSpPr>
        <p:spPr bwMode="auto">
          <a:xfrm>
            <a:off x="7035800" y="3062288"/>
            <a:ext cx="514350" cy="366712"/>
          </a:xfrm>
          <a:prstGeom prst="rect">
            <a:avLst/>
          </a:prstGeom>
          <a:noFill/>
          <a:ln w="9525">
            <a:noFill/>
            <a:miter lim="800000"/>
            <a:headEnd/>
            <a:tailEnd/>
          </a:ln>
          <a:effectLst/>
        </p:spPr>
        <p:txBody>
          <a:bodyPr wrap="none">
            <a:prstTxWarp prst="textNoShape">
              <a:avLst/>
            </a:prstTxWarp>
            <a:spAutoFit/>
          </a:bodyPr>
          <a:lstStyle/>
          <a:p>
            <a:r>
              <a:rPr lang="en-US" sz="1800" b="0">
                <a:solidFill>
                  <a:srgbClr val="FFFFFF"/>
                </a:solidFill>
                <a:effectLst>
                  <a:outerShdw blurRad="38100" dist="38100" dir="2700000" algn="tl">
                    <a:srgbClr val="000000"/>
                  </a:outerShdw>
                </a:effectLst>
                <a:latin typeface="B VAG Rounded Bold" charset="0"/>
              </a:rPr>
              <a:t>E(x)</a:t>
            </a:r>
          </a:p>
        </p:txBody>
      </p:sp>
      <p:sp>
        <p:nvSpPr>
          <p:cNvPr id="157707" name="Rectangle 11"/>
          <p:cNvSpPr>
            <a:spLocks noChangeArrowheads="1"/>
          </p:cNvSpPr>
          <p:nvPr/>
        </p:nvSpPr>
        <p:spPr bwMode="auto">
          <a:xfrm>
            <a:off x="8616950" y="3748088"/>
            <a:ext cx="298450" cy="366712"/>
          </a:xfrm>
          <a:prstGeom prst="rect">
            <a:avLst/>
          </a:prstGeom>
          <a:noFill/>
          <a:ln w="9525">
            <a:noFill/>
            <a:miter lim="800000"/>
            <a:headEnd/>
            <a:tailEnd/>
          </a:ln>
          <a:effectLst/>
        </p:spPr>
        <p:txBody>
          <a:bodyPr wrap="none">
            <a:prstTxWarp prst="textNoShape">
              <a:avLst/>
            </a:prstTxWarp>
            <a:spAutoFit/>
          </a:bodyPr>
          <a:lstStyle/>
          <a:p>
            <a:r>
              <a:rPr lang="en-US" sz="1800" b="0">
                <a:solidFill>
                  <a:srgbClr val="FFFFFF"/>
                </a:solidFill>
                <a:effectLst>
                  <a:outerShdw blurRad="38100" dist="38100" dir="2700000" algn="tl">
                    <a:srgbClr val="000000"/>
                  </a:outerShdw>
                </a:effectLst>
                <a:latin typeface="B VAG Rounded Bold" charset="0"/>
              </a:rPr>
              <a:t>x</a:t>
            </a:r>
          </a:p>
        </p:txBody>
      </p:sp>
      <p:pic>
        <p:nvPicPr>
          <p:cNvPr id="157712" name="Picture 16"/>
          <p:cNvPicPr>
            <a:picLocks noChangeAspect="1" noChangeArrowheads="1"/>
          </p:cNvPicPr>
          <p:nvPr/>
        </p:nvPicPr>
        <p:blipFill>
          <a:blip r:embed="rId3"/>
          <a:srcRect t="3751"/>
          <a:stretch>
            <a:fillRect/>
          </a:stretch>
        </p:blipFill>
        <p:spPr bwMode="auto">
          <a:xfrm>
            <a:off x="6629400" y="4648200"/>
            <a:ext cx="1955800" cy="1411288"/>
          </a:xfrm>
          <a:prstGeom prst="rect">
            <a:avLst/>
          </a:prstGeom>
          <a:noFill/>
          <a:ln w="9525">
            <a:noFill/>
            <a:miter lim="800000"/>
            <a:headEnd/>
            <a:tailEnd/>
          </a:ln>
          <a:effectLst/>
        </p:spPr>
      </p:pic>
      <p:sp>
        <p:nvSpPr>
          <p:cNvPr id="157713" name="Rectangle 17"/>
          <p:cNvSpPr>
            <a:spLocks noChangeArrowheads="1"/>
          </p:cNvSpPr>
          <p:nvPr/>
        </p:nvSpPr>
        <p:spPr bwMode="auto">
          <a:xfrm>
            <a:off x="2819400" y="747713"/>
            <a:ext cx="5822950" cy="396875"/>
          </a:xfrm>
          <a:prstGeom prst="rect">
            <a:avLst/>
          </a:prstGeom>
          <a:noFill/>
          <a:ln w="9525">
            <a:noFill/>
            <a:miter lim="800000"/>
            <a:headEnd/>
            <a:tailEnd/>
          </a:ln>
          <a:effectLst/>
        </p:spPr>
        <p:txBody>
          <a:bodyPr wrap="none">
            <a:prstTxWarp prst="textNoShape">
              <a:avLst/>
            </a:prstTxWarp>
            <a:spAutoFit/>
          </a:bodyPr>
          <a:lstStyle/>
          <a:p>
            <a:pPr algn="r"/>
            <a:r>
              <a:rPr lang="en-US" sz="2000">
                <a:solidFill>
                  <a:srgbClr val="FFFFFF"/>
                </a:solidFill>
                <a:effectLst>
                  <a:outerShdw blurRad="38100" dist="38100" dir="2700000" algn="tl">
                    <a:srgbClr val="000000"/>
                  </a:outerShdw>
                </a:effectLst>
                <a:latin typeface="B VAG Rounded Bold" charset="0"/>
              </a:rPr>
              <a:t>en.wikipedia.org/wiki/Random_number_generator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hirlpool">
  <a:themeElements>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fontScheme name="Whirlpool">
      <a:majorFont>
        <a:latin typeface="B VAG Rounded Bold"/>
        <a:ea typeface=""/>
        <a:cs typeface=""/>
      </a:majorFont>
      <a:minorFont>
        <a:latin typeface="B VAG Rounded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charset="0"/>
          </a:defRPr>
        </a:defPPr>
      </a:lstStyle>
    </a:lnDef>
  </a:objectDefaults>
  <a:extraClrSchemeLst>
    <a:extraClrScheme>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Flan:Applications:Microsoft Office X:Templates:Presentations:Designs:Whirlpool</Template>
  <TotalTime>3964</TotalTime>
  <Words>2975</Words>
  <Application>Microsoft Macintosh PowerPoint</Application>
  <PresentationFormat>On-screen Show (4:3)</PresentationFormat>
  <Paragraphs>519</Paragraphs>
  <Slides>38</Slides>
  <Notes>38</Notes>
  <HiddenSlides>1</HiddenSlides>
  <MMClips>0</MMClips>
  <ScaleCrop>false</ScaleCrop>
  <HeadingPairs>
    <vt:vector size="4" baseType="variant">
      <vt:variant>
        <vt:lpstr>Design Template</vt:lpstr>
      </vt:variant>
      <vt:variant>
        <vt:i4>1</vt:i4>
      </vt:variant>
      <vt:variant>
        <vt:lpstr>Slide Titles</vt:lpstr>
      </vt:variant>
      <vt:variant>
        <vt:i4>38</vt:i4>
      </vt:variant>
    </vt:vector>
  </HeadingPairs>
  <TitlesOfParts>
    <vt:vector size="39" baseType="lpstr">
      <vt:lpstr>Whirlpool</vt:lpstr>
      <vt:lpstr>CNM 190 Advanced Digital Animation Lec 08 : Procedural Modeling Basics</vt:lpstr>
      <vt:lpstr>Overview</vt:lpstr>
      <vt:lpstr>Great references</vt:lpstr>
      <vt:lpstr>A note before starting</vt:lpstr>
      <vt:lpstr>What IS it?</vt:lpstr>
      <vt:lpstr>Why would you use it?</vt:lpstr>
      <vt:lpstr>What are its varied flavors?</vt:lpstr>
      <vt:lpstr>Control vs Chaos</vt:lpstr>
      <vt:lpstr>What is (pseudo) randomness?</vt:lpstr>
      <vt:lpstr>What is the seed?</vt:lpstr>
      <vt:lpstr>What is the seed’s argument?</vt:lpstr>
      <vt:lpstr>How do we constrain it?</vt:lpstr>
      <vt:lpstr>Another way to use random</vt:lpstr>
      <vt:lpstr>Simple, slice up [0,1)!</vt:lpstr>
      <vt:lpstr>Perlin Noise Background</vt:lpstr>
      <vt:lpstr>Perlin Noise Basics I</vt:lpstr>
      <vt:lpstr>Perlin Noise Basics II</vt:lpstr>
      <vt:lpstr>Perlin Noise Basics III</vt:lpstr>
      <vt:lpstr>Perlin Noise Basics IV</vt:lpstr>
      <vt:lpstr>Perlin Noise Basics V</vt:lpstr>
      <vt:lpstr>Perlin Noise Details</vt:lpstr>
      <vt:lpstr>Perlin Noise Final Thoughts</vt:lpstr>
      <vt:lpstr>Fractal Geometry Overview</vt:lpstr>
      <vt:lpstr>Fractal Geometry Simplicity</vt:lpstr>
      <vt:lpstr>Fractal Geometry in 3D</vt:lpstr>
      <vt:lpstr>Lindenmayer system (L-system)</vt:lpstr>
      <vt:lpstr>L-system example : C-Curve</vt:lpstr>
      <vt:lpstr>Particle systems</vt:lpstr>
      <vt:lpstr>Genetic Algorithms</vt:lpstr>
      <vt:lpstr>Genetic Algorithms</vt:lpstr>
      <vt:lpstr>How do we do it in Renderman?</vt:lpstr>
      <vt:lpstr>How do we do it in Maya?</vt:lpstr>
      <vt:lpstr>I must program to randomize?</vt:lpstr>
      <vt:lpstr>Set Dressing</vt:lpstr>
      <vt:lpstr>Set Dressing : Hand vs Procedural</vt:lpstr>
      <vt:lpstr>Procedural Tree Set Dressing I</vt:lpstr>
      <vt:lpstr>Procedural Tree Set Dressing II</vt:lpstr>
      <vt:lpstr>Conclusion</vt:lpstr>
    </vt:vector>
  </TitlesOfParts>
  <Company>뿿콰뿿컐뿿</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inesthetic  earning   ctivities</dc:title>
  <dc:creator>Foo Bar</dc:creator>
  <cp:lastModifiedBy>Dan Garcia</cp:lastModifiedBy>
  <cp:revision>286</cp:revision>
  <cp:lastPrinted>2006-09-25T21:30:50Z</cp:lastPrinted>
  <dcterms:created xsi:type="dcterms:W3CDTF">2010-10-20T17:37:36Z</dcterms:created>
  <dcterms:modified xsi:type="dcterms:W3CDTF">2010-10-20T23:12:08Z</dcterms:modified>
</cp:coreProperties>
</file>